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81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38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686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84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91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16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96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5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1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70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435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45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28A02-B0B1-4ABA-A775-28EB4B8ACBE0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B1C47-FE2C-46F7-8806-FA775C09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53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738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 smtClean="0">
                <a:solidFill>
                  <a:srgbClr val="FF0000"/>
                </a:solidFill>
                <a:effectLst/>
                <a:latin typeface="Arial"/>
                <a:ea typeface="Calibri"/>
              </a:rPr>
              <a:t>Таблица П.18.</a:t>
            </a:r>
            <a:r>
              <a:rPr lang="ru-RU" sz="2000" b="1" dirty="0" smtClean="0">
                <a:effectLst/>
                <a:latin typeface="Arial"/>
                <a:ea typeface="Calibri"/>
              </a:rPr>
              <a:t> Значения </a:t>
            </a:r>
            <a:r>
              <a:rPr lang="ru-RU" sz="2000" b="1" i="1" dirty="0" smtClean="0">
                <a:effectLst/>
                <a:latin typeface="Arial Black" panose="020B0A04020102020204" pitchFamily="34" charset="0"/>
                <a:ea typeface="Calibri"/>
              </a:rPr>
              <a:t>Δ</a:t>
            </a:r>
            <a:r>
              <a:rPr lang="ru-RU" sz="2000" b="1" baseline="-25000" dirty="0" smtClean="0">
                <a:effectLst/>
                <a:latin typeface="Arial Black" panose="020B0A04020102020204" pitchFamily="34" charset="0"/>
                <a:ea typeface="Calibri"/>
              </a:rPr>
              <a:t>1/2</a:t>
            </a:r>
            <a:r>
              <a:rPr lang="ru-RU" sz="2000" b="1" dirty="0" smtClean="0">
                <a:effectLst/>
                <a:latin typeface="Arial"/>
                <a:ea typeface="Calibri"/>
              </a:rPr>
              <a:t>, </a:t>
            </a:r>
            <a:r>
              <a:rPr lang="ru-RU" sz="2000" b="1" i="1" dirty="0" smtClean="0">
                <a:effectLst/>
                <a:latin typeface="Arial Black" panose="020B0A04020102020204" pitchFamily="34" charset="0"/>
                <a:ea typeface="Calibri"/>
              </a:rPr>
              <a:t>Δ</a:t>
            </a:r>
            <a:r>
              <a:rPr lang="ru-RU" sz="2000" b="1" baseline="-25000" dirty="0" smtClean="0">
                <a:effectLst/>
                <a:latin typeface="Arial Black" panose="020B0A04020102020204" pitchFamily="34" charset="0"/>
                <a:ea typeface="Calibri"/>
              </a:rPr>
              <a:t>1/10</a:t>
            </a:r>
            <a:r>
              <a:rPr lang="ru-RU" sz="2000" b="1" dirty="0" smtClean="0">
                <a:effectLst/>
                <a:latin typeface="Arial"/>
                <a:ea typeface="Calibri"/>
              </a:rPr>
              <a:t>, </a:t>
            </a:r>
            <a:r>
              <a:rPr lang="ru-RU" sz="2000" b="1" i="1" dirty="0" smtClean="0">
                <a:effectLst/>
                <a:latin typeface="Arial Black" panose="020B0A04020102020204" pitchFamily="34" charset="0"/>
                <a:ea typeface="Calibri"/>
              </a:rPr>
              <a:t>Δ</a:t>
            </a:r>
            <a:r>
              <a:rPr lang="ru-RU" sz="2000" b="1" baseline="-25000" dirty="0" smtClean="0">
                <a:effectLst/>
                <a:latin typeface="Arial Black" panose="020B0A04020102020204" pitchFamily="34" charset="0"/>
                <a:ea typeface="Calibri"/>
              </a:rPr>
              <a:t>1/100</a:t>
            </a:r>
            <a:r>
              <a:rPr lang="ru-RU" sz="2000" b="1" dirty="0" smtClean="0">
                <a:effectLst/>
                <a:latin typeface="Arial"/>
                <a:ea typeface="Calibri"/>
              </a:rPr>
              <a:t>, </a:t>
            </a:r>
            <a:r>
              <a:rPr lang="ru-RU" sz="2000" b="1" i="1" dirty="0" smtClean="0">
                <a:effectLst/>
                <a:latin typeface="Arial Black" panose="020B0A04020102020204" pitchFamily="34" charset="0"/>
                <a:ea typeface="Calibri"/>
              </a:rPr>
              <a:t>Δ</a:t>
            </a:r>
            <a:r>
              <a:rPr lang="ru-RU" sz="2000" b="1" baseline="-25000" dirty="0" smtClean="0">
                <a:effectLst/>
                <a:latin typeface="Arial Black" panose="020B0A04020102020204" pitchFamily="34" charset="0"/>
                <a:ea typeface="Calibri"/>
              </a:rPr>
              <a:t>1/1000</a:t>
            </a:r>
            <a:r>
              <a:rPr lang="ru-RU" sz="2000" b="1" dirty="0" smtClean="0">
                <a:effectLst/>
                <a:latin typeface="Arial"/>
                <a:ea typeface="Calibri"/>
              </a:rPr>
              <a:t>, </a:t>
            </a:r>
            <a:r>
              <a:rPr lang="ru-RU" sz="2000" b="1" i="1" dirty="0" smtClean="0">
                <a:effectLst/>
                <a:latin typeface="Arial Black" panose="020B0A04020102020204" pitchFamily="34" charset="0"/>
                <a:ea typeface="Calibri"/>
              </a:rPr>
              <a:t>Δ</a:t>
            </a:r>
            <a:r>
              <a:rPr lang="ru-RU" sz="2000" b="1" baseline="-25000" dirty="0" smtClean="0">
                <a:effectLst/>
                <a:latin typeface="Arial Black" panose="020B0A04020102020204" pitchFamily="34" charset="0"/>
                <a:ea typeface="Calibri"/>
              </a:rPr>
              <a:t>1/10</a:t>
            </a:r>
            <a:r>
              <a:rPr lang="ru-RU" sz="2000" b="1" baseline="30000" dirty="0" smtClean="0">
                <a:effectLst/>
                <a:latin typeface="Arial Black" panose="020B0A04020102020204" pitchFamily="34" charset="0"/>
                <a:ea typeface="Calibri"/>
              </a:rPr>
              <a:t>ас</a:t>
            </a:r>
            <a:r>
              <a:rPr lang="ru-RU" sz="2000" b="1" dirty="0" smtClean="0">
                <a:effectLst/>
                <a:latin typeface="Arial"/>
                <a:ea typeface="Calibri"/>
              </a:rPr>
              <a:t>, г/см</a:t>
            </a:r>
            <a:r>
              <a:rPr lang="ru-RU" sz="2000" b="1" baseline="30000" dirty="0" smtClean="0">
                <a:effectLst/>
                <a:latin typeface="Arial"/>
                <a:ea typeface="Calibri"/>
              </a:rPr>
              <a:t>2</a:t>
            </a:r>
            <a:r>
              <a:rPr lang="ru-RU" sz="2000" b="1" dirty="0" smtClean="0">
                <a:effectLst/>
                <a:latin typeface="Arial"/>
                <a:ea typeface="Calibri"/>
              </a:rPr>
              <a:t>, для различных материалов для точечного изотропного источника фотонов при измерении дозы в бесконечной среде</a:t>
            </a:r>
            <a:endParaRPr lang="ru-RU" sz="2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885578"/>
              </p:ext>
            </p:extLst>
          </p:nvPr>
        </p:nvGraphicFramePr>
        <p:xfrm>
          <a:off x="107508" y="1035668"/>
          <a:ext cx="8928986" cy="5561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08"/>
                <a:gridCol w="720080"/>
                <a:gridCol w="706990"/>
                <a:gridCol w="811726"/>
                <a:gridCol w="811726"/>
                <a:gridCol w="811726"/>
                <a:gridCol w="811726"/>
                <a:gridCol w="811726"/>
                <a:gridCol w="811726"/>
                <a:gridCol w="811726"/>
                <a:gridCol w="81172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en-US" sz="1800" b="1" baseline="-250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, МэВ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1/2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ас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1/2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ас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Вода</a:t>
                      </a:r>
                      <a:endParaRPr lang="ru-RU" sz="14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 = 6,6;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n</a:t>
                      </a:r>
                      <a:r>
                        <a:rPr lang="ru-RU" sz="1800" b="1" baseline="-25000" dirty="0" smtClean="0">
                          <a:effectLst/>
                          <a:latin typeface="Arial"/>
                          <a:ea typeface="Calibri"/>
                        </a:rPr>
                        <a:t>э</a:t>
                      </a: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 = 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3,34·10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23</a:t>
                      </a: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 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г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–1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Обычный бетон</a:t>
                      </a:r>
                      <a:endParaRPr lang="ru-RU" sz="14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 = 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12,0;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n</a:t>
                      </a:r>
                      <a:r>
                        <a:rPr lang="ru-RU" sz="1800" b="1" baseline="-25000" dirty="0" smtClean="0">
                          <a:effectLst/>
                          <a:latin typeface="Arial"/>
                          <a:ea typeface="Calibri"/>
                        </a:rPr>
                        <a:t>э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= 3,02</a:t>
                      </a: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·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10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23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г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–</a:t>
                      </a:r>
                      <a:r>
                        <a:rPr lang="ru-RU" sz="1800" b="1" baseline="30000" dirty="0" smtClean="0">
                          <a:effectLst/>
                          <a:latin typeface="Arial"/>
                          <a:ea typeface="Calibri"/>
                        </a:rPr>
                        <a:t>1</a:t>
                      </a:r>
                      <a:endParaRPr lang="ru-RU" sz="1800" b="1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635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0,1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0,145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29,9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17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89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19,5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0,279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05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22,0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98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24,8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63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0,412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25,0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82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55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487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29,2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136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33,5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41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0,662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30,2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34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31,2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35,1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33,2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37,2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03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39,3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13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162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41,2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0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40,2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48,2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3875052"/>
              </p:ext>
            </p:extLst>
          </p:nvPr>
        </p:nvGraphicFramePr>
        <p:xfrm>
          <a:off x="1115616" y="1642765"/>
          <a:ext cx="288032" cy="34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Формула" r:id="rId3" imgW="152268" imgH="203024" progId="Equation.3">
                  <p:embed/>
                </p:oleObj>
              </mc:Choice>
              <mc:Fallback>
                <p:oleObj name="Формула" r:id="rId3" imgW="152268" imgH="20302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115616" y="1642765"/>
                        <a:ext cx="288032" cy="3456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307057"/>
              </p:ext>
            </p:extLst>
          </p:nvPr>
        </p:nvGraphicFramePr>
        <p:xfrm>
          <a:off x="5508104" y="1642765"/>
          <a:ext cx="287337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Формула" r:id="rId5" imgW="152268" imgH="203024" progId="Equation.3">
                  <p:embed/>
                </p:oleObj>
              </mc:Choice>
              <mc:Fallback>
                <p:oleObj name="Формула" r:id="rId5" imgW="152268" imgH="203024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08104" y="1642765"/>
                        <a:ext cx="287337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3572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9258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r"/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</a:rPr>
              <a:t>Продолжение табл. П.18</a:t>
            </a:r>
            <a:endParaRPr lang="ru-RU" sz="2000" b="1" dirty="0">
              <a:solidFill>
                <a:prstClr val="black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061492"/>
              </p:ext>
            </p:extLst>
          </p:nvPr>
        </p:nvGraphicFramePr>
        <p:xfrm>
          <a:off x="107508" y="1196752"/>
          <a:ext cx="892898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08"/>
                <a:gridCol w="720080"/>
                <a:gridCol w="706990"/>
                <a:gridCol w="811726"/>
                <a:gridCol w="811726"/>
                <a:gridCol w="811726"/>
                <a:gridCol w="811726"/>
                <a:gridCol w="811726"/>
                <a:gridCol w="811726"/>
                <a:gridCol w="811726"/>
                <a:gridCol w="81172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en-US" sz="1800" b="1" baseline="-250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, МэВ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1/2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ас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1/2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ас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1,5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168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44,2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51,2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1,75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48,0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55,2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78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188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51,2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58,8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195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54,0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223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61,2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2,75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60,5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97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245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68,5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63,8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100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178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255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71,9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257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73,0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194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278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79,6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305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88,5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317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92,6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235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101,2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329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98,6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251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111,0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242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356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106,7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996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55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r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Продолжение табл. П.18</a:t>
            </a:r>
            <a:endParaRPr lang="ru-RU" sz="2000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676195"/>
              </p:ext>
            </p:extLst>
          </p:nvPr>
        </p:nvGraphicFramePr>
        <p:xfrm>
          <a:off x="107508" y="503792"/>
          <a:ext cx="8928986" cy="6156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08"/>
                <a:gridCol w="720080"/>
                <a:gridCol w="706990"/>
                <a:gridCol w="811726"/>
                <a:gridCol w="811726"/>
                <a:gridCol w="811726"/>
                <a:gridCol w="811726"/>
                <a:gridCol w="811726"/>
                <a:gridCol w="811726"/>
                <a:gridCol w="811726"/>
                <a:gridCol w="81172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en-US" sz="1800" b="1" baseline="-250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, МэВ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1/2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ас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1/2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ас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Железо</a:t>
                      </a:r>
                      <a:endParaRPr lang="ru-RU" sz="18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= 26;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n</a:t>
                      </a:r>
                      <a:r>
                        <a:rPr lang="ru-RU" sz="1800" b="1" baseline="-25000" dirty="0" smtClean="0">
                          <a:effectLst/>
                          <a:latin typeface="Arial"/>
                          <a:ea typeface="Calibri"/>
                        </a:rPr>
                        <a:t>э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= 2,80·10</a:t>
                      </a:r>
                      <a:r>
                        <a:rPr lang="ru-RU" sz="1800" b="1" baseline="30000" dirty="0" smtClean="0">
                          <a:effectLst/>
                          <a:latin typeface="Arial"/>
                          <a:ea typeface="Calibri"/>
                        </a:rPr>
                        <a:t>23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г</a:t>
                      </a:r>
                      <a:r>
                        <a:rPr lang="ru-RU" sz="1800" b="1" baseline="30000" dirty="0" smtClean="0">
                          <a:effectLst/>
                          <a:latin typeface="Arial"/>
                          <a:ea typeface="Calibri"/>
                        </a:rPr>
                        <a:t>–1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Обычный бетон</a:t>
                      </a:r>
                      <a:endParaRPr lang="ru-RU" sz="18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 = 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12,0; </a:t>
                      </a:r>
                      <a:r>
                        <a:rPr lang="en-US" sz="1800" b="1" i="1" dirty="0" smtClean="0">
                          <a:effectLst/>
                          <a:latin typeface="Arial Black"/>
                          <a:ea typeface="Calibri"/>
                          <a:cs typeface="Arial"/>
                        </a:rPr>
                        <a:t>n</a:t>
                      </a:r>
                      <a:r>
                        <a:rPr lang="ru-RU" sz="1800" b="1" baseline="-25000" dirty="0" smtClean="0">
                          <a:effectLst/>
                          <a:latin typeface="Arial"/>
                          <a:ea typeface="Calibri"/>
                        </a:rPr>
                        <a:t>э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= 3,02</a:t>
                      </a:r>
                      <a:r>
                        <a:rPr lang="en-US" sz="1800" b="1" dirty="0" smtClean="0">
                          <a:effectLst/>
                          <a:latin typeface="Arial"/>
                          <a:ea typeface="Calibri"/>
                        </a:rPr>
                        <a:t>·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10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23</a:t>
                      </a:r>
                      <a:r>
                        <a:rPr lang="ru-RU" sz="1800" b="1" dirty="0" smtClean="0">
                          <a:effectLst/>
                          <a:latin typeface="Arial"/>
                          <a:ea typeface="Calibri"/>
                        </a:rPr>
                        <a:t> г</a:t>
                      </a:r>
                      <a:r>
                        <a:rPr lang="en-US" sz="1800" b="1" baseline="30000" dirty="0" smtClean="0">
                          <a:effectLst/>
                          <a:latin typeface="Arial"/>
                          <a:ea typeface="Calibri"/>
                        </a:rPr>
                        <a:t>–</a:t>
                      </a:r>
                      <a:r>
                        <a:rPr lang="ru-RU" sz="1800" b="1" baseline="30000" dirty="0" smtClean="0">
                          <a:effectLst/>
                          <a:latin typeface="Arial"/>
                          <a:ea typeface="Calibri"/>
                        </a:rPr>
                        <a:t>1</a:t>
                      </a:r>
                      <a:endParaRPr lang="ru-RU" sz="1800" b="1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6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3,4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5,7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7,9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0,145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317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23,9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5,4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0,279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25,8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52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26,2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3,4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81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28,4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12,2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63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0,412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558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30,6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16,2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487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33,3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19,6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416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0,662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35,1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74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345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23,4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274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38,5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27,5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203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0,9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ПО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40,6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31,5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131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162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43,2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34,9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60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1,25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48,3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43,1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192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53.1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160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48,5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1,75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56,6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52,2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217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60,0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54,7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028046"/>
              </p:ext>
            </p:extLst>
          </p:nvPr>
        </p:nvGraphicFramePr>
        <p:xfrm>
          <a:off x="1116013" y="1138709"/>
          <a:ext cx="287337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Формула" r:id="rId3" imgW="152268" imgH="203024" progId="Equation.3">
                  <p:embed/>
                </p:oleObj>
              </mc:Choice>
              <mc:Fallback>
                <p:oleObj name="Формула" r:id="rId3" imgW="152268" imgH="203024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116013" y="1138709"/>
                        <a:ext cx="287337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416499"/>
              </p:ext>
            </p:extLst>
          </p:nvPr>
        </p:nvGraphicFramePr>
        <p:xfrm>
          <a:off x="5508625" y="1138709"/>
          <a:ext cx="287338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Формула" r:id="rId5" imgW="152268" imgH="203024" progId="Equation.3">
                  <p:embed/>
                </p:oleObj>
              </mc:Choice>
              <mc:Fallback>
                <p:oleObj name="Формула" r:id="rId5" imgW="152268" imgH="203024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08625" y="1138709"/>
                        <a:ext cx="287338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875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3660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r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Продолжение табл. П.18</a:t>
            </a:r>
            <a:endParaRPr lang="ru-RU" sz="2000" b="1" dirty="0">
              <a:solidFill>
                <a:prstClr val="black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509413"/>
              </p:ext>
            </p:extLst>
          </p:nvPr>
        </p:nvGraphicFramePr>
        <p:xfrm>
          <a:off x="107508" y="1470392"/>
          <a:ext cx="892898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08"/>
                <a:gridCol w="720080"/>
                <a:gridCol w="706990"/>
                <a:gridCol w="811726"/>
                <a:gridCol w="811726"/>
                <a:gridCol w="811726"/>
                <a:gridCol w="811726"/>
                <a:gridCol w="811726"/>
                <a:gridCol w="811726"/>
                <a:gridCol w="811726"/>
                <a:gridCol w="81172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en-US" sz="1800" b="1" baseline="-250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, МэВ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1/2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ас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1/2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1/1000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ru-RU" sz="1800" b="1" baseline="-25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1/10</a:t>
                      </a:r>
                      <a:r>
                        <a:rPr lang="ru-RU" sz="1800" b="1" baseline="300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ас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226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62,1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193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56,7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2,75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242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67,8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60,1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250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70,6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61,5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266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77,7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72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202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62,6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197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284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85,6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124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62,1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32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86,6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112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171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57,8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10,0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90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182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273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85,6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48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99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151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54,4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759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698</Words>
  <Application>Microsoft Office PowerPoint</Application>
  <PresentationFormat>Экран (4:3)</PresentationFormat>
  <Paragraphs>606</Paragraphs>
  <Slides>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Тема Office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vakarelin</dc:creator>
  <cp:lastModifiedBy>vakarelin</cp:lastModifiedBy>
  <cp:revision>3</cp:revision>
  <dcterms:created xsi:type="dcterms:W3CDTF">2017-05-17T05:41:36Z</dcterms:created>
  <dcterms:modified xsi:type="dcterms:W3CDTF">2017-05-17T06:04:11Z</dcterms:modified>
</cp:coreProperties>
</file>