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-228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2B249-8F1D-46B8-AE78-D96CD8C603A1}" type="datetimeFigureOut">
              <a:rPr lang="ru-RU" smtClean="0"/>
              <a:t>25.05.2017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E1F38-EC2A-4160-A9D7-07CFC15749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11765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2B249-8F1D-46B8-AE78-D96CD8C603A1}" type="datetimeFigureOut">
              <a:rPr lang="ru-RU" smtClean="0"/>
              <a:t>25.05.2017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E1F38-EC2A-4160-A9D7-07CFC15749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78226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2B249-8F1D-46B8-AE78-D96CD8C603A1}" type="datetimeFigureOut">
              <a:rPr lang="ru-RU" smtClean="0"/>
              <a:t>25.05.2017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E1F38-EC2A-4160-A9D7-07CFC15749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84886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2B249-8F1D-46B8-AE78-D96CD8C603A1}" type="datetimeFigureOut">
              <a:rPr lang="ru-RU" smtClean="0"/>
              <a:t>25.05.2017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E1F38-EC2A-4160-A9D7-07CFC15749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58197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2B249-8F1D-46B8-AE78-D96CD8C603A1}" type="datetimeFigureOut">
              <a:rPr lang="ru-RU" smtClean="0"/>
              <a:t>25.05.2017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E1F38-EC2A-4160-A9D7-07CFC15749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5630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2B249-8F1D-46B8-AE78-D96CD8C603A1}" type="datetimeFigureOut">
              <a:rPr lang="ru-RU" smtClean="0"/>
              <a:t>25.05.2017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E1F38-EC2A-4160-A9D7-07CFC15749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28326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2B249-8F1D-46B8-AE78-D96CD8C603A1}" type="datetimeFigureOut">
              <a:rPr lang="ru-RU" smtClean="0"/>
              <a:t>25.05.2017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E1F38-EC2A-4160-A9D7-07CFC15749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35678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2B249-8F1D-46B8-AE78-D96CD8C603A1}" type="datetimeFigureOut">
              <a:rPr lang="ru-RU" smtClean="0"/>
              <a:t>25.05.2017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E1F38-EC2A-4160-A9D7-07CFC15749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87103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2B249-8F1D-46B8-AE78-D96CD8C603A1}" type="datetimeFigureOut">
              <a:rPr lang="ru-RU" smtClean="0"/>
              <a:t>25.05.2017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E1F38-EC2A-4160-A9D7-07CFC15749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9408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2B249-8F1D-46B8-AE78-D96CD8C603A1}" type="datetimeFigureOut">
              <a:rPr lang="ru-RU" smtClean="0"/>
              <a:t>25.05.2017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E1F38-EC2A-4160-A9D7-07CFC15749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49650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2B249-8F1D-46B8-AE78-D96CD8C603A1}" type="datetimeFigureOut">
              <a:rPr lang="ru-RU" smtClean="0"/>
              <a:t>25.05.2017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E1F38-EC2A-4160-A9D7-07CFC15749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82942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02B249-8F1D-46B8-AE78-D96CD8C603A1}" type="datetimeFigureOut">
              <a:rPr lang="ru-RU" smtClean="0"/>
              <a:t>25.05.2017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FE1F38-EC2A-4160-A9D7-07CFC15749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3231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37073"/>
            <a:ext cx="9144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000" algn="just"/>
            <a:r>
              <a:rPr lang="ru-RU" sz="2000" b="1" dirty="0" smtClean="0">
                <a:solidFill>
                  <a:srgbClr val="FF0000"/>
                </a:solidFill>
                <a:effectLst/>
                <a:latin typeface="Arial"/>
                <a:ea typeface="Calibri"/>
              </a:rPr>
              <a:t>Таблица П.17.</a:t>
            </a:r>
            <a:r>
              <a:rPr lang="ru-RU" sz="2000" b="1" dirty="0" smtClean="0">
                <a:effectLst/>
                <a:latin typeface="Arial"/>
                <a:ea typeface="Calibri"/>
              </a:rPr>
              <a:t> Значения </a:t>
            </a:r>
            <a:r>
              <a:rPr lang="ru-RU" sz="2000" b="1" dirty="0" smtClean="0">
                <a:effectLst/>
                <a:latin typeface="Arial Black" panose="020B0A04020102020204" pitchFamily="34" charset="0"/>
                <a:ea typeface="Calibri"/>
              </a:rPr>
              <a:t>Δ</a:t>
            </a:r>
            <a:r>
              <a:rPr lang="ru-RU" sz="2000" b="1" baseline="-25000" dirty="0" smtClean="0">
                <a:effectLst/>
                <a:latin typeface="Arial Black" panose="020B0A04020102020204" pitchFamily="34" charset="0"/>
                <a:ea typeface="Calibri"/>
              </a:rPr>
              <a:t>1/10</a:t>
            </a:r>
            <a:r>
              <a:rPr lang="ru-RU" sz="2000" b="1" dirty="0" smtClean="0">
                <a:effectLst/>
                <a:latin typeface="Arial Black" panose="020B0A04020102020204" pitchFamily="34" charset="0"/>
                <a:ea typeface="Calibri"/>
              </a:rPr>
              <a:t>, Δ</a:t>
            </a:r>
            <a:r>
              <a:rPr lang="ru-RU" sz="2000" b="1" baseline="-25000" dirty="0" smtClean="0">
                <a:effectLst/>
                <a:latin typeface="Arial Black" panose="020B0A04020102020204" pitchFamily="34" charset="0"/>
                <a:ea typeface="Calibri"/>
              </a:rPr>
              <a:t>1/100</a:t>
            </a:r>
            <a:r>
              <a:rPr lang="ru-RU" sz="2000" b="1" dirty="0" smtClean="0">
                <a:effectLst/>
                <a:latin typeface="Arial Black" panose="020B0A04020102020204" pitchFamily="34" charset="0"/>
                <a:ea typeface="Calibri"/>
              </a:rPr>
              <a:t>, Δ</a:t>
            </a:r>
            <a:r>
              <a:rPr lang="ru-RU" sz="2000" b="1" baseline="-25000" dirty="0" smtClean="0">
                <a:effectLst/>
                <a:latin typeface="Arial Black" panose="020B0A04020102020204" pitchFamily="34" charset="0"/>
                <a:ea typeface="Calibri"/>
              </a:rPr>
              <a:t>1/1000</a:t>
            </a:r>
            <a:r>
              <a:rPr lang="ru-RU" sz="2000" b="1" dirty="0" smtClean="0">
                <a:effectLst/>
                <a:latin typeface="Arial Black" panose="020B0A04020102020204" pitchFamily="34" charset="0"/>
                <a:ea typeface="Calibri"/>
              </a:rPr>
              <a:t>, Δ</a:t>
            </a:r>
            <a:r>
              <a:rPr lang="ru-RU" sz="2000" b="1" baseline="-25000" dirty="0" smtClean="0">
                <a:effectLst/>
                <a:latin typeface="Arial Black" panose="020B0A04020102020204" pitchFamily="34" charset="0"/>
                <a:ea typeface="Calibri"/>
              </a:rPr>
              <a:t>1/10</a:t>
            </a:r>
            <a:r>
              <a:rPr lang="ru-RU" sz="2000" b="1" baseline="30000" dirty="0" smtClean="0">
                <a:effectLst/>
                <a:latin typeface="Arial Black" panose="020B0A04020102020204" pitchFamily="34" charset="0"/>
                <a:ea typeface="Calibri"/>
              </a:rPr>
              <a:t>ас</a:t>
            </a:r>
            <a:r>
              <a:rPr lang="ru-RU" sz="2000" b="1" dirty="0" smtClean="0">
                <a:effectLst/>
                <a:latin typeface="Arial"/>
                <a:ea typeface="Calibri"/>
              </a:rPr>
              <a:t> для различных материалов для плоского изотропного источника фотонов при измерении дозы в барьерной геометрии</a:t>
            </a:r>
            <a:endParaRPr lang="ru-RU" sz="2000" b="1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7878102"/>
              </p:ext>
            </p:extLst>
          </p:nvPr>
        </p:nvGraphicFramePr>
        <p:xfrm>
          <a:off x="107508" y="1165452"/>
          <a:ext cx="8928990" cy="55759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92110"/>
                <a:gridCol w="992110"/>
                <a:gridCol w="992110"/>
                <a:gridCol w="992110"/>
                <a:gridCol w="992110"/>
                <a:gridCol w="992110"/>
                <a:gridCol w="992110"/>
                <a:gridCol w="992110"/>
                <a:gridCol w="992110"/>
              </a:tblGrid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Е, МэВ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Δ</a:t>
                      </a:r>
                      <a:r>
                        <a:rPr lang="ru-RU" sz="1800" b="1" baseline="-25000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1/10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Δ</a:t>
                      </a:r>
                      <a:r>
                        <a:rPr lang="ru-RU" sz="1800" b="1" baseline="-25000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1/100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Δ</a:t>
                      </a:r>
                      <a:r>
                        <a:rPr lang="ru-RU" sz="1800" b="1" baseline="-25000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1/1000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Δ</a:t>
                      </a:r>
                      <a:r>
                        <a:rPr lang="ru-RU" sz="1800" b="1" baseline="-25000">
                          <a:effectLst/>
                          <a:latin typeface="Arial"/>
                          <a:ea typeface="Calibri"/>
                          <a:cs typeface="Times New Roman"/>
                        </a:rPr>
                        <a:t>1/10</a:t>
                      </a:r>
                      <a:r>
                        <a:rPr lang="ru-RU" sz="1800" b="1" baseline="30000">
                          <a:effectLst/>
                          <a:latin typeface="Arial"/>
                          <a:ea typeface="Calibri"/>
                          <a:cs typeface="Times New Roman"/>
                        </a:rPr>
                        <a:t>ас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Δ</a:t>
                      </a:r>
                      <a:r>
                        <a:rPr lang="ru-RU" sz="1800" b="1" baseline="-25000">
                          <a:effectLst/>
                          <a:latin typeface="Arial"/>
                          <a:ea typeface="Calibri"/>
                          <a:cs typeface="Times New Roman"/>
                        </a:rPr>
                        <a:t>1/10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Δ</a:t>
                      </a:r>
                      <a:r>
                        <a:rPr lang="ru-RU" sz="1800" b="1" baseline="-25000">
                          <a:effectLst/>
                          <a:latin typeface="Arial"/>
                          <a:ea typeface="Calibri"/>
                          <a:cs typeface="Times New Roman"/>
                        </a:rPr>
                        <a:t>1/100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Δ</a:t>
                      </a:r>
                      <a:r>
                        <a:rPr lang="ru-RU" sz="1800" b="1" baseline="-25000">
                          <a:effectLst/>
                          <a:latin typeface="Arial"/>
                          <a:ea typeface="Calibri"/>
                          <a:cs typeface="Times New Roman"/>
                        </a:rPr>
                        <a:t>1/1000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Δ</a:t>
                      </a:r>
                      <a:r>
                        <a:rPr lang="ru-RU" sz="1800" b="1" baseline="-25000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1/10</a:t>
                      </a:r>
                      <a:r>
                        <a:rPr lang="ru-RU" sz="1800" b="1" baseline="30000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ас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493256">
                <a:tc gridSpan="5"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effectLst/>
                          <a:latin typeface="Arial"/>
                          <a:ea typeface="Calibri"/>
                        </a:rPr>
                        <a:t>Вода, </a:t>
                      </a:r>
                      <a:r>
                        <a:rPr lang="en-US" sz="1800" b="1" i="1" dirty="0" smtClean="0">
                          <a:effectLst/>
                          <a:latin typeface="Arial Black"/>
                          <a:ea typeface="Calibri"/>
                          <a:cs typeface="Arial"/>
                        </a:rPr>
                        <a:t>Z</a:t>
                      </a:r>
                      <a:r>
                        <a:rPr lang="en-US" sz="1800" b="1" dirty="0" smtClean="0">
                          <a:effectLst/>
                          <a:latin typeface="Arial"/>
                          <a:ea typeface="Calibri"/>
                        </a:rPr>
                        <a:t> = 6,6</a:t>
                      </a:r>
                      <a:r>
                        <a:rPr lang="ru-RU" sz="1800" b="1" dirty="0" smtClean="0">
                          <a:effectLst/>
                          <a:latin typeface="Arial"/>
                          <a:ea typeface="Calibri"/>
                        </a:rPr>
                        <a:t>; </a:t>
                      </a:r>
                      <a:r>
                        <a:rPr lang="en-US" sz="1800" b="1" i="1" dirty="0" smtClean="0">
                          <a:effectLst/>
                          <a:latin typeface="Arial Black"/>
                          <a:ea typeface="Calibri"/>
                          <a:cs typeface="Arial"/>
                        </a:rPr>
                        <a:t>n</a:t>
                      </a:r>
                      <a:r>
                        <a:rPr lang="ru-RU" sz="1800" b="1" baseline="-25000" dirty="0" smtClean="0">
                          <a:effectLst/>
                          <a:latin typeface="Arial"/>
                          <a:ea typeface="Calibri"/>
                        </a:rPr>
                        <a:t>э</a:t>
                      </a:r>
                      <a:r>
                        <a:rPr lang="ru-RU" sz="1800" b="1" dirty="0" smtClean="0">
                          <a:effectLst/>
                          <a:latin typeface="Arial"/>
                          <a:ea typeface="Calibri"/>
                        </a:rPr>
                        <a:t> = 3,34·10</a:t>
                      </a:r>
                      <a:r>
                        <a:rPr lang="ru-RU" sz="1800" b="1" baseline="30000" dirty="0" smtClean="0">
                          <a:effectLst/>
                          <a:latin typeface="Arial"/>
                          <a:ea typeface="Calibri"/>
                        </a:rPr>
                        <a:t>23</a:t>
                      </a:r>
                      <a:r>
                        <a:rPr lang="ru-RU" sz="1800" b="1" dirty="0" smtClean="0">
                          <a:effectLst/>
                          <a:latin typeface="Arial"/>
                          <a:ea typeface="Calibri"/>
                        </a:rPr>
                        <a:t> г</a:t>
                      </a:r>
                      <a:r>
                        <a:rPr lang="en-US" sz="1800" b="1" baseline="30000" dirty="0" smtClean="0">
                          <a:effectLst/>
                          <a:latin typeface="Arial"/>
                          <a:ea typeface="Calibri"/>
                        </a:rPr>
                        <a:t>–1</a:t>
                      </a:r>
                      <a:endParaRPr lang="ru-RU" sz="1800" b="1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effectLst/>
                          <a:latin typeface="Arial"/>
                          <a:ea typeface="Calibri"/>
                          <a:cs typeface="Times New Roman"/>
                        </a:rPr>
                        <a:t>Обычный бетон,</a:t>
                      </a:r>
                      <a:r>
                        <a:rPr kumimoji="0" lang="en-US" sz="18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/>
                          <a:ea typeface="Calibri"/>
                          <a:cs typeface="Arial"/>
                        </a:rPr>
                        <a:t> Z</a:t>
                      </a:r>
                      <a:r>
                        <a:rPr lang="ru-RU" sz="1800" b="1" dirty="0" smtClean="0">
                          <a:effectLst/>
                          <a:latin typeface="Arial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1800" b="1" dirty="0" smtClean="0">
                          <a:effectLst/>
                          <a:latin typeface="Arial"/>
                          <a:ea typeface="Calibri"/>
                          <a:cs typeface="Times New Roman"/>
                        </a:rPr>
                        <a:t>=</a:t>
                      </a:r>
                      <a:r>
                        <a:rPr lang="ru-RU" sz="1800" b="1" dirty="0" smtClean="0">
                          <a:effectLst/>
                          <a:latin typeface="Arial"/>
                          <a:ea typeface="Calibri"/>
                          <a:cs typeface="Times New Roman"/>
                        </a:rPr>
                        <a:t> 12,0;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i="1" dirty="0" smtClean="0">
                          <a:effectLst/>
                          <a:latin typeface="Arial Black"/>
                          <a:ea typeface="Calibri"/>
                          <a:cs typeface="Arial"/>
                        </a:rPr>
                        <a:t>n</a:t>
                      </a:r>
                      <a:r>
                        <a:rPr lang="ru-RU" sz="1800" b="1" baseline="-25000" dirty="0" smtClean="0">
                          <a:effectLst/>
                          <a:latin typeface="Arial"/>
                          <a:ea typeface="Calibri"/>
                        </a:rPr>
                        <a:t>э</a:t>
                      </a:r>
                      <a:r>
                        <a:rPr lang="ru-RU" sz="1800" b="1" dirty="0" smtClean="0">
                          <a:effectLst/>
                          <a:latin typeface="Arial"/>
                          <a:ea typeface="Calibri"/>
                        </a:rPr>
                        <a:t> = 3,02·10</a:t>
                      </a:r>
                      <a:r>
                        <a:rPr lang="en-US" sz="1800" b="1" baseline="30000" dirty="0" smtClean="0">
                          <a:effectLst/>
                          <a:latin typeface="Arial"/>
                          <a:ea typeface="Calibri"/>
                        </a:rPr>
                        <a:t>23</a:t>
                      </a:r>
                      <a:r>
                        <a:rPr lang="ru-RU" sz="1800" b="1" dirty="0" smtClean="0">
                          <a:effectLst/>
                          <a:latin typeface="Arial"/>
                          <a:ea typeface="Calibri"/>
                        </a:rPr>
                        <a:t> г</a:t>
                      </a:r>
                      <a:r>
                        <a:rPr lang="en-US" sz="1800" b="1" baseline="30000" dirty="0" smtClean="0">
                          <a:effectLst/>
                          <a:latin typeface="Arial"/>
                          <a:ea typeface="Calibri"/>
                        </a:rPr>
                        <a:t>–1</a:t>
                      </a:r>
                      <a:endParaRPr lang="ru-RU" sz="1800" b="1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</a:tr>
              <a:tr h="29525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0,625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29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60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91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30,0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29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63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96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33,0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21602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1,0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33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70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107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37,1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34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75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116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41,1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20890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1,5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37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81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124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42,8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40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87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135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47,3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12978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2,5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45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99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153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53,8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49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107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165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58,8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12266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4,0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54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120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187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67,7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59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127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198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72,2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4354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6,0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63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142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222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81,7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63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143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226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83,7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18044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8,075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69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157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248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92,3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67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153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244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91,3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245336"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effectLst/>
                          <a:latin typeface="Arial"/>
                          <a:ea typeface="Calibri"/>
                        </a:rPr>
                        <a:t>Железо, </a:t>
                      </a:r>
                      <a:r>
                        <a:rPr lang="en-US" sz="1800" b="1" i="1" dirty="0" smtClean="0">
                          <a:effectLst/>
                          <a:latin typeface="Arial Black"/>
                          <a:ea typeface="Calibri"/>
                          <a:cs typeface="Arial"/>
                        </a:rPr>
                        <a:t>Z</a:t>
                      </a:r>
                      <a:r>
                        <a:rPr lang="en-US" sz="1800" b="1" dirty="0" smtClean="0">
                          <a:effectLst/>
                          <a:latin typeface="Arial"/>
                          <a:ea typeface="Calibri"/>
                        </a:rPr>
                        <a:t> = </a:t>
                      </a:r>
                      <a:r>
                        <a:rPr lang="ru-RU" sz="1800" b="1" dirty="0" smtClean="0">
                          <a:effectLst/>
                          <a:latin typeface="Arial"/>
                          <a:ea typeface="Calibri"/>
                        </a:rPr>
                        <a:t>2</a:t>
                      </a:r>
                      <a:r>
                        <a:rPr lang="en-US" sz="1800" b="1" dirty="0" smtClean="0">
                          <a:effectLst/>
                          <a:latin typeface="Arial"/>
                          <a:ea typeface="Calibri"/>
                        </a:rPr>
                        <a:t>6</a:t>
                      </a:r>
                      <a:r>
                        <a:rPr lang="ru-RU" sz="1800" b="1" dirty="0" smtClean="0">
                          <a:effectLst/>
                          <a:latin typeface="Arial"/>
                          <a:ea typeface="Calibri"/>
                        </a:rPr>
                        <a:t>; </a:t>
                      </a:r>
                      <a:r>
                        <a:rPr lang="en-US" sz="1800" b="1" i="1" dirty="0" smtClean="0">
                          <a:effectLst/>
                          <a:latin typeface="Arial Black"/>
                          <a:ea typeface="Calibri"/>
                          <a:cs typeface="Arial"/>
                        </a:rPr>
                        <a:t>n</a:t>
                      </a:r>
                      <a:r>
                        <a:rPr lang="ru-RU" sz="1800" b="1" baseline="-25000" dirty="0" smtClean="0">
                          <a:effectLst/>
                          <a:latin typeface="Arial"/>
                          <a:ea typeface="Calibri"/>
                        </a:rPr>
                        <a:t>э</a:t>
                      </a:r>
                      <a:r>
                        <a:rPr lang="ru-RU" sz="1800" b="1" dirty="0" smtClean="0">
                          <a:effectLst/>
                          <a:latin typeface="Arial"/>
                          <a:ea typeface="Calibri"/>
                        </a:rPr>
                        <a:t> = 2,80·10</a:t>
                      </a:r>
                      <a:r>
                        <a:rPr lang="ru-RU" sz="1800" b="1" baseline="30000" dirty="0" smtClean="0">
                          <a:effectLst/>
                          <a:latin typeface="Arial"/>
                          <a:ea typeface="Calibri"/>
                        </a:rPr>
                        <a:t>23</a:t>
                      </a:r>
                      <a:r>
                        <a:rPr lang="ru-RU" sz="1800" b="1" dirty="0" smtClean="0">
                          <a:effectLst/>
                          <a:latin typeface="Arial"/>
                          <a:ea typeface="Calibri"/>
                        </a:rPr>
                        <a:t> г</a:t>
                      </a:r>
                      <a:r>
                        <a:rPr lang="en-US" sz="1800" b="1" baseline="30000" dirty="0" smtClean="0">
                          <a:effectLst/>
                          <a:latin typeface="Arial"/>
                          <a:ea typeface="Calibri"/>
                        </a:rPr>
                        <a:t>–1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effectLst/>
                          <a:latin typeface="Arial"/>
                          <a:ea typeface="Calibri"/>
                        </a:rPr>
                        <a:t>Свинец, </a:t>
                      </a:r>
                      <a:r>
                        <a:rPr lang="en-US" sz="1800" b="1" i="1" dirty="0" smtClean="0">
                          <a:effectLst/>
                          <a:latin typeface="Arial Black"/>
                          <a:ea typeface="Calibri"/>
                          <a:cs typeface="Arial"/>
                        </a:rPr>
                        <a:t>Z</a:t>
                      </a:r>
                      <a:r>
                        <a:rPr lang="en-US" sz="1800" b="1" dirty="0" smtClean="0">
                          <a:effectLst/>
                          <a:latin typeface="Arial"/>
                          <a:ea typeface="Calibri"/>
                        </a:rPr>
                        <a:t> = </a:t>
                      </a:r>
                      <a:r>
                        <a:rPr lang="ru-RU" sz="1800" b="1" dirty="0" smtClean="0">
                          <a:effectLst/>
                          <a:latin typeface="Arial"/>
                          <a:ea typeface="Calibri"/>
                        </a:rPr>
                        <a:t>28; </a:t>
                      </a:r>
                      <a:r>
                        <a:rPr lang="en-US" sz="1800" b="1" i="1" dirty="0" smtClean="0">
                          <a:effectLst/>
                          <a:latin typeface="Arial Black"/>
                          <a:ea typeface="Calibri"/>
                          <a:cs typeface="Arial"/>
                        </a:rPr>
                        <a:t>n</a:t>
                      </a:r>
                      <a:r>
                        <a:rPr lang="ru-RU" sz="1800" b="1" baseline="-25000" dirty="0" smtClean="0">
                          <a:effectLst/>
                          <a:latin typeface="Arial"/>
                          <a:ea typeface="Calibri"/>
                        </a:rPr>
                        <a:t>э</a:t>
                      </a:r>
                      <a:r>
                        <a:rPr lang="ru-RU" sz="1800" b="1" dirty="0" smtClean="0">
                          <a:effectLst/>
                          <a:latin typeface="Arial"/>
                          <a:ea typeface="Calibri"/>
                        </a:rPr>
                        <a:t> = 2,38·10</a:t>
                      </a:r>
                      <a:r>
                        <a:rPr lang="ru-RU" sz="1800" b="1" baseline="30000" dirty="0" smtClean="0">
                          <a:effectLst/>
                          <a:latin typeface="Arial"/>
                          <a:ea typeface="Calibri"/>
                        </a:rPr>
                        <a:t>23</a:t>
                      </a:r>
                      <a:r>
                        <a:rPr lang="ru-RU" sz="1800" b="1" dirty="0" smtClean="0">
                          <a:effectLst/>
                          <a:latin typeface="Arial"/>
                          <a:ea typeface="Calibri"/>
                        </a:rPr>
                        <a:t> г</a:t>
                      </a:r>
                      <a:r>
                        <a:rPr lang="en-US" sz="1800" b="1" baseline="30000" dirty="0" smtClean="0">
                          <a:effectLst/>
                          <a:latin typeface="Arial"/>
                          <a:ea typeface="Calibri"/>
                        </a:rPr>
                        <a:t>–1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16621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0,625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27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63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97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34.9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13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31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50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20,2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23110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1,0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35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78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121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43,9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24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54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87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35,3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22398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1,5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41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91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141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50,5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33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75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119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46,7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14486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2,5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49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102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170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61,3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38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89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143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55.3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13774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4,0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54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122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193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71,1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38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90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146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57,9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13063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6,0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54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126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202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7,6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34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83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136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57,1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8,075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53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125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202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78,5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32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76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127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55,8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7223712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97</TotalTime>
  <Words>213</Words>
  <Application>Microsoft Office PowerPoint</Application>
  <PresentationFormat>Экран (4:3)</PresentationFormat>
  <Paragraphs>141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vakarelin</dc:creator>
  <cp:lastModifiedBy>vakarelin</cp:lastModifiedBy>
  <cp:revision>2</cp:revision>
  <dcterms:created xsi:type="dcterms:W3CDTF">2017-05-25T03:12:26Z</dcterms:created>
  <dcterms:modified xsi:type="dcterms:W3CDTF">2017-05-25T04:50:16Z</dcterms:modified>
</cp:coreProperties>
</file>