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sldIdLst>
    <p:sldId id="257" r:id="rId2"/>
    <p:sldId id="311" r:id="rId3"/>
    <p:sldId id="315" r:id="rId4"/>
    <p:sldId id="312" r:id="rId5"/>
    <p:sldId id="313" r:id="rId6"/>
    <p:sldId id="316" r:id="rId7"/>
    <p:sldId id="314" r:id="rId8"/>
    <p:sldId id="317" r:id="rId9"/>
    <p:sldId id="318" r:id="rId10"/>
    <p:sldId id="319" r:id="rId11"/>
    <p:sldId id="409" r:id="rId12"/>
    <p:sldId id="410" r:id="rId13"/>
    <p:sldId id="321" r:id="rId14"/>
    <p:sldId id="322" r:id="rId15"/>
    <p:sldId id="323" r:id="rId16"/>
    <p:sldId id="325" r:id="rId17"/>
    <p:sldId id="326" r:id="rId18"/>
    <p:sldId id="327" r:id="rId19"/>
    <p:sldId id="411" r:id="rId20"/>
    <p:sldId id="412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54" r:id="rId40"/>
    <p:sldId id="407" r:id="rId41"/>
    <p:sldId id="355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  <p:sldId id="364" r:id="rId51"/>
    <p:sldId id="365" r:id="rId52"/>
    <p:sldId id="366" r:id="rId53"/>
    <p:sldId id="367" r:id="rId54"/>
    <p:sldId id="375" r:id="rId55"/>
    <p:sldId id="368" r:id="rId56"/>
    <p:sldId id="369" r:id="rId57"/>
    <p:sldId id="371" r:id="rId58"/>
    <p:sldId id="370" r:id="rId59"/>
    <p:sldId id="372" r:id="rId60"/>
    <p:sldId id="373" r:id="rId61"/>
    <p:sldId id="374" r:id="rId62"/>
    <p:sldId id="376" r:id="rId63"/>
    <p:sldId id="377" r:id="rId64"/>
    <p:sldId id="378" r:id="rId65"/>
    <p:sldId id="379" r:id="rId66"/>
    <p:sldId id="380" r:id="rId67"/>
    <p:sldId id="381" r:id="rId68"/>
    <p:sldId id="382" r:id="rId69"/>
    <p:sldId id="396" r:id="rId70"/>
    <p:sldId id="383" r:id="rId71"/>
    <p:sldId id="384" r:id="rId72"/>
    <p:sldId id="385" r:id="rId73"/>
    <p:sldId id="386" r:id="rId74"/>
    <p:sldId id="387" r:id="rId75"/>
    <p:sldId id="388" r:id="rId76"/>
    <p:sldId id="389" r:id="rId77"/>
    <p:sldId id="390" r:id="rId78"/>
    <p:sldId id="391" r:id="rId79"/>
    <p:sldId id="392" r:id="rId80"/>
    <p:sldId id="393" r:id="rId81"/>
    <p:sldId id="394" r:id="rId82"/>
    <p:sldId id="395" r:id="rId83"/>
    <p:sldId id="397" r:id="rId84"/>
    <p:sldId id="398" r:id="rId85"/>
    <p:sldId id="399" r:id="rId86"/>
    <p:sldId id="400" r:id="rId87"/>
    <p:sldId id="401" r:id="rId88"/>
    <p:sldId id="402" r:id="rId89"/>
    <p:sldId id="403" r:id="rId90"/>
    <p:sldId id="404" r:id="rId91"/>
    <p:sldId id="405" r:id="rId92"/>
    <p:sldId id="406" r:id="rId9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0000FF"/>
    <a:srgbClr val="CC0099"/>
    <a:srgbClr val="3333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3" autoAdjust="0"/>
    <p:restoredTop sz="95630" autoAdjust="0"/>
  </p:normalViewPr>
  <p:slideViewPr>
    <p:cSldViewPr>
      <p:cViewPr varScale="1">
        <p:scale>
          <a:sx n="106" d="100"/>
          <a:sy n="106" d="100"/>
        </p:scale>
        <p:origin x="196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63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4" Type="http://schemas.openxmlformats.org/officeDocument/2006/relationships/image" Target="../media/image10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4" Type="http://schemas.openxmlformats.org/officeDocument/2006/relationships/image" Target="../media/image120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7" Type="http://schemas.openxmlformats.org/officeDocument/2006/relationships/image" Target="../media/image127.wmf"/><Relationship Id="rId2" Type="http://schemas.openxmlformats.org/officeDocument/2006/relationships/image" Target="../media/image112.wmf"/><Relationship Id="rId1" Type="http://schemas.openxmlformats.org/officeDocument/2006/relationships/image" Target="../media/image122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emf"/><Relationship Id="rId4" Type="http://schemas.openxmlformats.org/officeDocument/2006/relationships/image" Target="../media/image131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4" Type="http://schemas.openxmlformats.org/officeDocument/2006/relationships/image" Target="../media/image135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wmf"/><Relationship Id="rId1" Type="http://schemas.openxmlformats.org/officeDocument/2006/relationships/image" Target="../media/image137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2" Type="http://schemas.openxmlformats.org/officeDocument/2006/relationships/image" Target="../media/image148.wmf"/><Relationship Id="rId1" Type="http://schemas.openxmlformats.org/officeDocument/2006/relationships/image" Target="../media/image147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0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" Type="http://schemas.openxmlformats.org/officeDocument/2006/relationships/image" Target="../media/image154.wmf"/><Relationship Id="rId4" Type="http://schemas.openxmlformats.org/officeDocument/2006/relationships/image" Target="../media/image157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1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wmf"/><Relationship Id="rId2" Type="http://schemas.openxmlformats.org/officeDocument/2006/relationships/image" Target="../media/image168.wmf"/><Relationship Id="rId1" Type="http://schemas.openxmlformats.org/officeDocument/2006/relationships/image" Target="../media/image167.wmf"/><Relationship Id="rId5" Type="http://schemas.openxmlformats.org/officeDocument/2006/relationships/image" Target="../media/image171.wmf"/><Relationship Id="rId4" Type="http://schemas.openxmlformats.org/officeDocument/2006/relationships/image" Target="../media/image170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Relationship Id="rId6" Type="http://schemas.openxmlformats.org/officeDocument/2006/relationships/image" Target="../media/image182.wmf"/><Relationship Id="rId5" Type="http://schemas.openxmlformats.org/officeDocument/2006/relationships/image" Target="../media/image181.wmf"/><Relationship Id="rId4" Type="http://schemas.openxmlformats.org/officeDocument/2006/relationships/image" Target="../media/image180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4" Type="http://schemas.openxmlformats.org/officeDocument/2006/relationships/image" Target="../media/image186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wmf"/><Relationship Id="rId1" Type="http://schemas.openxmlformats.org/officeDocument/2006/relationships/image" Target="../media/image190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wmf"/><Relationship Id="rId2" Type="http://schemas.openxmlformats.org/officeDocument/2006/relationships/image" Target="../media/image193.wmf"/><Relationship Id="rId1" Type="http://schemas.openxmlformats.org/officeDocument/2006/relationships/image" Target="../media/image192.wmf"/><Relationship Id="rId4" Type="http://schemas.openxmlformats.org/officeDocument/2006/relationships/image" Target="../media/image195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2" Type="http://schemas.openxmlformats.org/officeDocument/2006/relationships/image" Target="../media/image197.wmf"/><Relationship Id="rId1" Type="http://schemas.openxmlformats.org/officeDocument/2006/relationships/image" Target="../media/image196.wmf"/></Relationships>
</file>

<file path=ppt/drawings/_rels/vmlDrawing5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wmf"/><Relationship Id="rId1" Type="http://schemas.openxmlformats.org/officeDocument/2006/relationships/image" Target="../media/image196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wmf"/><Relationship Id="rId1" Type="http://schemas.openxmlformats.org/officeDocument/2006/relationships/image" Target="../media/image200.w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wmf"/><Relationship Id="rId2" Type="http://schemas.openxmlformats.org/officeDocument/2006/relationships/image" Target="../media/image202.wmf"/><Relationship Id="rId1" Type="http://schemas.openxmlformats.org/officeDocument/2006/relationships/image" Target="../media/image196.wmf"/><Relationship Id="rId4" Type="http://schemas.openxmlformats.org/officeDocument/2006/relationships/image" Target="../media/image204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Relationship Id="rId4" Type="http://schemas.openxmlformats.org/officeDocument/2006/relationships/image" Target="../media/image208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7B241-D342-45F4-9CEE-4DF7D2A04C72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972B6-2F75-4072-AF4A-14DCDF00A3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4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972B6-2F75-4072-AF4A-14DCDF00A3C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138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1B47-DD89-497C-91F1-0A6A49DD002E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372D-0D12-4EE6-B425-42FAE93B1D71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026E7-202A-48C7-98F3-D141F7010641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092B8-41E0-4808-B3D7-A1F6CC61DC0B}" type="datetime1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07740-B75A-431D-AD31-98DBBC92DF04}" type="datetime1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E1994-E25D-4871-9A46-B0F2747A4863}" type="datetime1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6708-46DB-44D5-A1C9-704753E0822E}" type="datetime1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A09A-1C5E-478B-8C39-DAD53E75B72E}" type="datetime1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0EC5-6CB7-46FE-89C0-25DF5E7F07DA}" type="datetime1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D8E6-6FAC-451D-B045-00E0A15E63E6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499E-017C-49E7-B37C-5DD5109BD024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5CDDC-C9A1-480E-9776-926D4982BEF2}" type="datetime1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A523F-2ECA-46A9-9BF1-56FF0D323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14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4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0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47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4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4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16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9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1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5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56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70.bin"/><Relationship Id="rId18" Type="http://schemas.openxmlformats.org/officeDocument/2006/relationships/image" Target="../media/image67.w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64.wmf"/><Relationship Id="rId17" Type="http://schemas.openxmlformats.org/officeDocument/2006/relationships/oleObject" Target="../embeddings/oleObject7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6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6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68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2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85.bin"/><Relationship Id="rId18" Type="http://schemas.openxmlformats.org/officeDocument/2006/relationships/image" Target="../media/image81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78.wmf"/><Relationship Id="rId17" Type="http://schemas.openxmlformats.org/officeDocument/2006/relationships/oleObject" Target="../embeddings/oleObject8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80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77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79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86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12" Type="http://schemas.openxmlformats.org/officeDocument/2006/relationships/oleObject" Target="../embeddings/oleObject9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image" Target="../media/image85.wmf"/><Relationship Id="rId5" Type="http://schemas.openxmlformats.org/officeDocument/2006/relationships/oleObject" Target="../embeddings/oleObject89.bin"/><Relationship Id="rId15" Type="http://schemas.openxmlformats.org/officeDocument/2006/relationships/image" Target="../media/image87.wmf"/><Relationship Id="rId10" Type="http://schemas.openxmlformats.org/officeDocument/2006/relationships/oleObject" Target="../embeddings/oleObject92.bin"/><Relationship Id="rId4" Type="http://schemas.openxmlformats.org/officeDocument/2006/relationships/image" Target="../media/image82.wmf"/><Relationship Id="rId9" Type="http://schemas.openxmlformats.org/officeDocument/2006/relationships/oleObject" Target="../embeddings/oleObject91.bin"/><Relationship Id="rId14" Type="http://schemas.openxmlformats.org/officeDocument/2006/relationships/oleObject" Target="../embeddings/oleObject9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9.bin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8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93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94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99.wmf"/><Relationship Id="rId4" Type="http://schemas.openxmlformats.org/officeDocument/2006/relationships/image" Target="../media/image96.wmf"/><Relationship Id="rId9" Type="http://schemas.openxmlformats.org/officeDocument/2006/relationships/oleObject" Target="../embeddings/oleObject106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1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02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111.bin"/><Relationship Id="rId10" Type="http://schemas.openxmlformats.org/officeDocument/2006/relationships/image" Target="../media/image108.wmf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11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09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1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12.w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5" Type="http://schemas.openxmlformats.org/officeDocument/2006/relationships/image" Target="../media/image116.wmf"/><Relationship Id="rId10" Type="http://schemas.openxmlformats.org/officeDocument/2006/relationships/image" Target="../media/image114.wmf"/><Relationship Id="rId4" Type="http://schemas.openxmlformats.org/officeDocument/2006/relationships/image" Target="../media/image111.wmf"/><Relationship Id="rId9" Type="http://schemas.openxmlformats.org/officeDocument/2006/relationships/oleObject" Target="../embeddings/oleObject118.bin"/><Relationship Id="rId14" Type="http://schemas.openxmlformats.org/officeDocument/2006/relationships/oleObject" Target="../embeddings/oleObject121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3" Type="http://schemas.openxmlformats.org/officeDocument/2006/relationships/oleObject" Target="../embeddings/oleObject122.bin"/><Relationship Id="rId7" Type="http://schemas.openxmlformats.org/officeDocument/2006/relationships/oleObject" Target="../embeddings/oleObject1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123.bin"/><Relationship Id="rId10" Type="http://schemas.openxmlformats.org/officeDocument/2006/relationships/image" Target="../media/image120.wmf"/><Relationship Id="rId4" Type="http://schemas.openxmlformats.org/officeDocument/2006/relationships/image" Target="../media/image117.wmf"/><Relationship Id="rId9" Type="http://schemas.openxmlformats.org/officeDocument/2006/relationships/oleObject" Target="../embeddings/oleObject125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13" Type="http://schemas.openxmlformats.org/officeDocument/2006/relationships/oleObject" Target="../embeddings/oleObject131.bin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12" Type="http://schemas.openxmlformats.org/officeDocument/2006/relationships/image" Target="../media/image125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7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2.wmf"/><Relationship Id="rId11" Type="http://schemas.openxmlformats.org/officeDocument/2006/relationships/oleObject" Target="../embeddings/oleObject130.bin"/><Relationship Id="rId5" Type="http://schemas.openxmlformats.org/officeDocument/2006/relationships/oleObject" Target="../embeddings/oleObject127.bin"/><Relationship Id="rId15" Type="http://schemas.openxmlformats.org/officeDocument/2006/relationships/oleObject" Target="../embeddings/oleObject132.bin"/><Relationship Id="rId10" Type="http://schemas.openxmlformats.org/officeDocument/2006/relationships/image" Target="../media/image124.wmf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129.bin"/><Relationship Id="rId14" Type="http://schemas.openxmlformats.org/officeDocument/2006/relationships/image" Target="../media/image126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34.bin"/><Relationship Id="rId10" Type="http://schemas.openxmlformats.org/officeDocument/2006/relationships/image" Target="../media/image131.wmf"/><Relationship Id="rId4" Type="http://schemas.openxmlformats.org/officeDocument/2006/relationships/image" Target="../media/image128.emf"/><Relationship Id="rId9" Type="http://schemas.openxmlformats.org/officeDocument/2006/relationships/oleObject" Target="../embeddings/oleObject136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oleObject" Target="../embeddings/oleObject137.bin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8.bin"/><Relationship Id="rId10" Type="http://schemas.openxmlformats.org/officeDocument/2006/relationships/image" Target="../media/image135.wmf"/><Relationship Id="rId4" Type="http://schemas.openxmlformats.org/officeDocument/2006/relationships/image" Target="../media/image132.wmf"/><Relationship Id="rId9" Type="http://schemas.openxmlformats.org/officeDocument/2006/relationships/oleObject" Target="../embeddings/oleObject140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3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37.w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42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5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4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oleObject" Target="../embeddings/oleObject149.bin"/><Relationship Id="rId7" Type="http://schemas.openxmlformats.org/officeDocument/2006/relationships/oleObject" Target="../embeddings/oleObject15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5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4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wmf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3.bin"/><Relationship Id="rId4" Type="http://schemas.openxmlformats.org/officeDocument/2006/relationships/image" Target="../media/image147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150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3" Type="http://schemas.openxmlformats.org/officeDocument/2006/relationships/oleObject" Target="../embeddings/oleObject156.bin"/><Relationship Id="rId7" Type="http://schemas.openxmlformats.org/officeDocument/2006/relationships/oleObject" Target="../embeddings/oleObject15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157.bin"/><Relationship Id="rId4" Type="http://schemas.openxmlformats.org/officeDocument/2006/relationships/image" Target="../media/image151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5.wmf"/><Relationship Id="rId11" Type="http://schemas.openxmlformats.org/officeDocument/2006/relationships/oleObject" Target="../embeddings/oleObject163.bin"/><Relationship Id="rId5" Type="http://schemas.openxmlformats.org/officeDocument/2006/relationships/oleObject" Target="../embeddings/oleObject160.bin"/><Relationship Id="rId10" Type="http://schemas.openxmlformats.org/officeDocument/2006/relationships/image" Target="../media/image157.wmf"/><Relationship Id="rId4" Type="http://schemas.openxmlformats.org/officeDocument/2006/relationships/image" Target="../media/image154.wmf"/><Relationship Id="rId9" Type="http://schemas.openxmlformats.org/officeDocument/2006/relationships/oleObject" Target="../embeddings/oleObject162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64.bin"/><Relationship Id="rId7" Type="http://schemas.openxmlformats.org/officeDocument/2006/relationships/oleObject" Target="../embeddings/oleObject16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65.bin"/><Relationship Id="rId4" Type="http://schemas.openxmlformats.org/officeDocument/2006/relationships/image" Target="../media/image158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161.w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3" Type="http://schemas.openxmlformats.org/officeDocument/2006/relationships/oleObject" Target="../embeddings/oleObject168.bin"/><Relationship Id="rId7" Type="http://schemas.openxmlformats.org/officeDocument/2006/relationships/oleObject" Target="../embeddings/oleObject17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69.bin"/><Relationship Id="rId4" Type="http://schemas.openxmlformats.org/officeDocument/2006/relationships/image" Target="../media/image162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6.wmf"/><Relationship Id="rId5" Type="http://schemas.openxmlformats.org/officeDocument/2006/relationships/oleObject" Target="../embeddings/oleObject172.bin"/><Relationship Id="rId4" Type="http://schemas.openxmlformats.org/officeDocument/2006/relationships/image" Target="../media/image165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3" Type="http://schemas.openxmlformats.org/officeDocument/2006/relationships/oleObject" Target="../embeddings/oleObject173.bin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7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8.wmf"/><Relationship Id="rId11" Type="http://schemas.openxmlformats.org/officeDocument/2006/relationships/oleObject" Target="../embeddings/oleObject177.bin"/><Relationship Id="rId5" Type="http://schemas.openxmlformats.org/officeDocument/2006/relationships/oleObject" Target="../embeddings/oleObject174.bin"/><Relationship Id="rId10" Type="http://schemas.openxmlformats.org/officeDocument/2006/relationships/image" Target="../media/image170.wmf"/><Relationship Id="rId4" Type="http://schemas.openxmlformats.org/officeDocument/2006/relationships/image" Target="../media/image167.wmf"/><Relationship Id="rId9" Type="http://schemas.openxmlformats.org/officeDocument/2006/relationships/oleObject" Target="../embeddings/oleObject176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13" Type="http://schemas.openxmlformats.org/officeDocument/2006/relationships/oleObject" Target="../embeddings/oleObject183.bin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12" Type="http://schemas.openxmlformats.org/officeDocument/2006/relationships/image" Target="../media/image18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78.wmf"/><Relationship Id="rId11" Type="http://schemas.openxmlformats.org/officeDocument/2006/relationships/oleObject" Target="../embeddings/oleObject182.bin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80.wmf"/><Relationship Id="rId4" Type="http://schemas.openxmlformats.org/officeDocument/2006/relationships/image" Target="../media/image177.wmf"/><Relationship Id="rId9" Type="http://schemas.openxmlformats.org/officeDocument/2006/relationships/oleObject" Target="../embeddings/oleObject181.bin"/><Relationship Id="rId14" Type="http://schemas.openxmlformats.org/officeDocument/2006/relationships/image" Target="../media/image182.w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oleObject" Target="../embeddings/oleObject184.bin"/><Relationship Id="rId7" Type="http://schemas.openxmlformats.org/officeDocument/2006/relationships/oleObject" Target="../embeddings/oleObject18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85.bin"/><Relationship Id="rId10" Type="http://schemas.openxmlformats.org/officeDocument/2006/relationships/image" Target="../media/image186.wmf"/><Relationship Id="rId4" Type="http://schemas.openxmlformats.org/officeDocument/2006/relationships/image" Target="../media/image183.wmf"/><Relationship Id="rId9" Type="http://schemas.openxmlformats.org/officeDocument/2006/relationships/oleObject" Target="../embeddings/oleObject187.bin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wmf"/><Relationship Id="rId3" Type="http://schemas.openxmlformats.org/officeDocument/2006/relationships/oleObject" Target="../embeddings/oleObject188.bin"/><Relationship Id="rId7" Type="http://schemas.openxmlformats.org/officeDocument/2006/relationships/oleObject" Target="../embeddings/oleObject19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88.wmf"/><Relationship Id="rId5" Type="http://schemas.openxmlformats.org/officeDocument/2006/relationships/oleObject" Target="../embeddings/oleObject189.bin"/><Relationship Id="rId4" Type="http://schemas.openxmlformats.org/officeDocument/2006/relationships/image" Target="../media/image187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91.w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190.wmf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95.wmf"/><Relationship Id="rId4" Type="http://schemas.openxmlformats.org/officeDocument/2006/relationships/image" Target="../media/image192.wmf"/><Relationship Id="rId9" Type="http://schemas.openxmlformats.org/officeDocument/2006/relationships/oleObject" Target="../embeddings/oleObject196.bin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3" Type="http://schemas.openxmlformats.org/officeDocument/2006/relationships/oleObject" Target="../embeddings/oleObject197.bin"/><Relationship Id="rId7" Type="http://schemas.openxmlformats.org/officeDocument/2006/relationships/oleObject" Target="../embeddings/oleObject19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97.wmf"/><Relationship Id="rId5" Type="http://schemas.openxmlformats.org/officeDocument/2006/relationships/oleObject" Target="../embeddings/oleObject198.bin"/><Relationship Id="rId4" Type="http://schemas.openxmlformats.org/officeDocument/2006/relationships/image" Target="../media/image196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99.w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196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201.wmf"/><Relationship Id="rId5" Type="http://schemas.openxmlformats.org/officeDocument/2006/relationships/oleObject" Target="../embeddings/oleObject203.bin"/><Relationship Id="rId4" Type="http://schemas.openxmlformats.org/officeDocument/2006/relationships/image" Target="../media/image200.wmf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wmf"/><Relationship Id="rId3" Type="http://schemas.openxmlformats.org/officeDocument/2006/relationships/oleObject" Target="../embeddings/oleObject204.bin"/><Relationship Id="rId7" Type="http://schemas.openxmlformats.org/officeDocument/2006/relationships/oleObject" Target="../embeddings/oleObject20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205.bin"/><Relationship Id="rId10" Type="http://schemas.openxmlformats.org/officeDocument/2006/relationships/image" Target="../media/image204.wmf"/><Relationship Id="rId4" Type="http://schemas.openxmlformats.org/officeDocument/2006/relationships/image" Target="../media/image196.wmf"/><Relationship Id="rId9" Type="http://schemas.openxmlformats.org/officeDocument/2006/relationships/oleObject" Target="../embeddings/oleObject207.bin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3" Type="http://schemas.openxmlformats.org/officeDocument/2006/relationships/oleObject" Target="../embeddings/oleObject208.bin"/><Relationship Id="rId7" Type="http://schemas.openxmlformats.org/officeDocument/2006/relationships/oleObject" Target="../embeddings/oleObject2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06.wmf"/><Relationship Id="rId5" Type="http://schemas.openxmlformats.org/officeDocument/2006/relationships/oleObject" Target="../embeddings/oleObject209.bin"/><Relationship Id="rId10" Type="http://schemas.openxmlformats.org/officeDocument/2006/relationships/image" Target="../media/image208.wmf"/><Relationship Id="rId4" Type="http://schemas.openxmlformats.org/officeDocument/2006/relationships/image" Target="../media/image205.wmf"/><Relationship Id="rId9" Type="http://schemas.openxmlformats.org/officeDocument/2006/relationships/oleObject" Target="../embeddings/oleObject211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209.wm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285720" y="214290"/>
            <a:ext cx="6572296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ВЗАИМОДЕЙСТВИЕ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14282" y="2285992"/>
            <a:ext cx="8215370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ЗАРЯЖЕННЫХ     ЧАСТИЦ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3286116" y="4143356"/>
            <a:ext cx="5643602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     ВЕЩЕСТВОМ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897" y="361943"/>
            <a:ext cx="6308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3.1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Факторы накопления гомогенных сред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288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</a:t>
            </a:r>
            <a:r>
              <a:rPr lang="ru-RU" sz="2000" b="1" smtClean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3.1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Рассчитать, во сколько раз увеличится экспозиционная доза за счет рассеянного излучения при прохождении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от точечного изотропного источника с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энергией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1 МэВ, если источник расположен в слое воды и вне его. Толщина водного экрана составляет 28,3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82" y="2402819"/>
            <a:ext cx="211724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Решение.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7898" y="2780928"/>
            <a:ext cx="9151897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latin typeface="Arial Black" pitchFamily="34" charset="0"/>
                <a:cs typeface="Arial" panose="020B0604020202020204" pitchFamily="34" charset="0"/>
              </a:rPr>
              <a:t>табл. П. 12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определяем для воды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 см</a:t>
            </a:r>
            <a:r>
              <a:rPr lang="ru-RU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–1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(при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1 МэВ) находим </a:t>
            </a:r>
            <a:r>
              <a:rPr lang="ru-RU" sz="2000" b="1" i="1" dirty="0" err="1">
                <a:latin typeface="Arial Black" panose="020B0A04020102020204" pitchFamily="34" charset="0"/>
                <a:cs typeface="Arial" panose="020B0604020202020204" pitchFamily="34" charset="0"/>
              </a:rPr>
              <a:t>μ·х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0,0706·28,3 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1,99 ~ 2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508019"/>
              </p:ext>
            </p:extLst>
          </p:nvPr>
        </p:nvGraphicFramePr>
        <p:xfrm>
          <a:off x="3779912" y="3667162"/>
          <a:ext cx="432048" cy="399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0" name="Формула" r:id="rId3" imgW="228600" imgH="228600" progId="Equation.3">
                  <p:embed/>
                </p:oleObj>
              </mc:Choice>
              <mc:Fallback>
                <p:oleObj name="Формула" r:id="rId3" imgW="228600" imgH="228600" progId="Equation.3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779912" y="3667162"/>
                        <a:ext cx="432048" cy="3999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785912"/>
              </p:ext>
            </p:extLst>
          </p:nvPr>
        </p:nvGraphicFramePr>
        <p:xfrm>
          <a:off x="5652120" y="3667162"/>
          <a:ext cx="432048" cy="399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1" name="Формула" r:id="rId5" imgW="228600" imgH="228600" progId="Equation.3">
                  <p:embed/>
                </p:oleObj>
              </mc:Choice>
              <mc:Fallback>
                <p:oleObj name="Формула" r:id="rId5" imgW="228600" imgH="228600" progId="Equation.3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3667162"/>
                        <a:ext cx="432048" cy="3999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482" y="3359314"/>
            <a:ext cx="91375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расположении источника и детектора внутри воды определяем по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табл. П. 7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lang="ru-RU" sz="2000" b="1" dirty="0" smtClean="0">
                <a:latin typeface="Arial"/>
                <a:ea typeface="Calibri"/>
              </a:rPr>
              <a:t>= 3,62.</a:t>
            </a:r>
            <a:r>
              <a:rPr lang="ru-RU" sz="2000" dirty="0" smtClean="0">
                <a:latin typeface="Arial"/>
                <a:ea typeface="Calibri"/>
              </a:rPr>
              <a:t>      </a:t>
            </a:r>
            <a:r>
              <a:rPr lang="ru-RU" sz="2000" b="1" dirty="0" smtClean="0">
                <a:latin typeface="Arial"/>
                <a:ea typeface="Calibri"/>
              </a:rPr>
              <a:t>– </a:t>
            </a:r>
            <a:r>
              <a:rPr lang="ru-RU" sz="2000" b="1" dirty="0">
                <a:latin typeface="Arial"/>
                <a:ea typeface="Calibri"/>
              </a:rPr>
              <a:t>фактор накопления излучения бесконечным слоем среды.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7897" y="4374977"/>
            <a:ext cx="915189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расчете защиты в условиях барьерной геометрии удобно пользоваться поправочными коэффициентами, представляющими отношение дозового фактора накопления в барьерной геометрии к дозовому фактору накопления в бесконечной среде для точечного изотропного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930254"/>
              </p:ext>
            </p:extLst>
          </p:nvPr>
        </p:nvGraphicFramePr>
        <p:xfrm>
          <a:off x="2134438" y="6021288"/>
          <a:ext cx="3157642" cy="8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2" name="Формула" r:id="rId6" imgW="1701800" imgH="482600" progId="Equation.3">
                  <p:embed/>
                </p:oleObj>
              </mc:Choice>
              <mc:Fallback>
                <p:oleObj name="Формула" r:id="rId6" imgW="1701800" imgH="482600" progId="Equation.3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34438" y="6021288"/>
                        <a:ext cx="3157642" cy="8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8316416" y="623702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en-US" sz="2000" b="1" dirty="0">
                <a:latin typeface="Arial"/>
                <a:ea typeface="Calibri"/>
              </a:rPr>
              <a:t>6</a:t>
            </a:r>
            <a:r>
              <a:rPr lang="ru-RU" sz="2000" b="1" dirty="0">
                <a:latin typeface="Arial"/>
                <a:ea typeface="Calibri"/>
              </a:rPr>
              <a:t>.</a:t>
            </a:r>
            <a:r>
              <a:rPr lang="en-US" sz="2000" b="1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7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266" y="377486"/>
            <a:ext cx="915126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или отношение энергетического фактора накопления в барьерной геометрии к энергетическому фактору накопления в бесконечной среде для плоского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мононаправленного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источника, т.е.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812675"/>
              </p:ext>
            </p:extLst>
          </p:nvPr>
        </p:nvGraphicFramePr>
        <p:xfrm>
          <a:off x="539552" y="1412776"/>
          <a:ext cx="3384376" cy="919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2" name="Формула" r:id="rId3" imgW="1663700" imgH="482600" progId="Equation.3">
                  <p:embed/>
                </p:oleObj>
              </mc:Choice>
              <mc:Fallback>
                <p:oleObj name="Формула" r:id="rId3" imgW="1663700" imgH="482600" progId="Equation.3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12776"/>
                        <a:ext cx="3384376" cy="9194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77281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(6.2)</a:t>
            </a:r>
            <a:endParaRPr lang="ru-RU" sz="2000" b="1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-7266" y="2484623"/>
            <a:ext cx="91512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где                          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фактор накопления, учитывающий вклад рассеянного излучения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806681"/>
              </p:ext>
            </p:extLst>
          </p:nvPr>
        </p:nvGraphicFramePr>
        <p:xfrm>
          <a:off x="1403648" y="2435258"/>
          <a:ext cx="1944216" cy="417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3" name="Формула" r:id="rId5" imgW="1040948" imgH="241195" progId="Equation.3">
                  <p:embed/>
                </p:oleObj>
              </mc:Choice>
              <mc:Fallback>
                <p:oleObj name="Формула" r:id="rId5" imgW="1040948" imgH="241195" progId="Equation.3">
                  <p:embed/>
                  <p:pic>
                    <p:nvPicPr>
                      <p:cNvPr id="0" name="Picture 2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2435258"/>
                        <a:ext cx="1944216" cy="417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209243"/>
            <a:ext cx="543609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уравнение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6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.2) </a:t>
            </a:r>
            <a:r>
              <a:rPr lang="ru-RU" sz="2000" b="1" dirty="0" smtClean="0">
                <a:latin typeface="Arial"/>
                <a:ea typeface="Calibri"/>
              </a:rPr>
              <a:t>принимает </a:t>
            </a:r>
            <a:r>
              <a:rPr lang="ru-RU" sz="2000" b="1" dirty="0">
                <a:latin typeface="Arial"/>
                <a:ea typeface="Calibri"/>
              </a:rPr>
              <a:t>вид</a:t>
            </a:r>
            <a:r>
              <a:rPr lang="ru-RU" sz="2000" b="1" dirty="0" smtClean="0">
                <a:latin typeface="Arial"/>
                <a:ea typeface="Calibri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97756"/>
              </p:ext>
            </p:extLst>
          </p:nvPr>
        </p:nvGraphicFramePr>
        <p:xfrm>
          <a:off x="539552" y="3573016"/>
          <a:ext cx="3380654" cy="493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4" name="Формула" r:id="rId7" imgW="1600200" imgH="254000" progId="Equation.3">
                  <p:embed/>
                </p:oleObj>
              </mc:Choice>
              <mc:Fallback>
                <p:oleObj name="Формула" r:id="rId7" imgW="1600200" imgH="254000" progId="Equation.3">
                  <p:embed/>
                  <p:pic>
                    <p:nvPicPr>
                      <p:cNvPr id="0" name="Picture 2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3380654" cy="493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8398053" y="3600024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en-US" sz="2000" b="1" dirty="0">
                <a:latin typeface="Arial"/>
                <a:ea typeface="Calibri"/>
              </a:rPr>
              <a:t>6</a:t>
            </a:r>
            <a:r>
              <a:rPr lang="ru-RU" sz="2000" b="1" dirty="0">
                <a:latin typeface="Arial"/>
                <a:ea typeface="Calibri"/>
              </a:rPr>
              <a:t>.</a:t>
            </a:r>
            <a:r>
              <a:rPr lang="en-US" sz="2000" b="1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)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4005064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учете фактора накопления и поправочного коэффициента для барьерной геометрии будет выражаться следующим уравнением: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506101"/>
              </p:ext>
            </p:extLst>
          </p:nvPr>
        </p:nvGraphicFramePr>
        <p:xfrm>
          <a:off x="539552" y="4725144"/>
          <a:ext cx="4536504" cy="48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5" name="Формула" r:id="rId9" imgW="2197100" imgH="254000" progId="Equation.3">
                  <p:embed/>
                </p:oleObj>
              </mc:Choice>
              <mc:Fallback>
                <p:oleObj name="Формула" r:id="rId9" imgW="2197100" imgH="254000" progId="Equation.3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725144"/>
                        <a:ext cx="4536504" cy="481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8433549" y="4805283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(6.4)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7266" y="5205393"/>
            <a:ext cx="91512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Значения дозового фактора накопления в бесконечной </a:t>
            </a:r>
            <a:r>
              <a:rPr lang="ru-RU" sz="2000" b="1" dirty="0" smtClean="0">
                <a:latin typeface="Arial"/>
                <a:ea typeface="Calibri"/>
              </a:rPr>
              <a:t>среде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…………….   </a:t>
            </a:r>
            <a:r>
              <a:rPr lang="ru-RU" sz="2000" b="1" dirty="0" smtClean="0">
                <a:latin typeface="Arial"/>
                <a:ea typeface="Calibri"/>
              </a:rPr>
              <a:t>дозового </a:t>
            </a:r>
            <a:r>
              <a:rPr lang="ru-RU" sz="2000" b="1" dirty="0">
                <a:latin typeface="Arial"/>
                <a:ea typeface="Calibri"/>
              </a:rPr>
              <a:t>фактора накопления для барьерной </a:t>
            </a:r>
            <a:r>
              <a:rPr lang="ru-RU" sz="2000" b="1" dirty="0" smtClean="0">
                <a:latin typeface="Arial"/>
                <a:ea typeface="Calibri"/>
              </a:rPr>
              <a:t>геометрии</a:t>
            </a:r>
            <a:r>
              <a:rPr lang="ru-RU" sz="2000" dirty="0">
                <a:latin typeface="Arial"/>
                <a:ea typeface="Calibri"/>
              </a:rPr>
              <a:t>,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………………………………………………</a:t>
            </a:r>
            <a:r>
              <a:rPr lang="ru-RU" sz="2000" b="1" dirty="0" smtClean="0">
                <a:latin typeface="Arial"/>
                <a:ea typeface="Calibri"/>
              </a:rPr>
              <a:t>поправочного </a:t>
            </a:r>
            <a:r>
              <a:rPr lang="ru-RU" sz="2000" b="1" dirty="0">
                <a:latin typeface="Arial"/>
                <a:ea typeface="Calibri"/>
              </a:rPr>
              <a:t>коэффициента 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для точечного изотропного источника приведены в приложении (см</a:t>
            </a:r>
            <a:r>
              <a:rPr lang="ru-RU" sz="2000" b="1" dirty="0" smtClean="0">
                <a:latin typeface="Arial"/>
                <a:ea typeface="Calibri"/>
              </a:rPr>
              <a:t>.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табл. 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П.7,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П.9-П.11</a:t>
            </a:r>
            <a:r>
              <a:rPr lang="ru-RU" sz="2000" b="1" dirty="0" smtClean="0">
                <a:latin typeface="Arial"/>
                <a:ea typeface="Calibri"/>
              </a:rPr>
              <a:t>). </a:t>
            </a:r>
            <a:endParaRPr lang="ru-RU" sz="2000" b="1" dirty="0"/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342834"/>
              </p:ext>
            </p:extLst>
          </p:nvPr>
        </p:nvGraphicFramePr>
        <p:xfrm>
          <a:off x="95304" y="5517232"/>
          <a:ext cx="1596376" cy="4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6" name="Формула" r:id="rId11" imgW="875920" imgH="253890" progId="Equation.3">
                  <p:embed/>
                </p:oleObj>
              </mc:Choice>
              <mc:Fallback>
                <p:oleObj name="Формула" r:id="rId11" imgW="875920" imgH="253890" progId="Equation.3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95304" y="5517232"/>
                        <a:ext cx="1596376" cy="4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155105"/>
              </p:ext>
            </p:extLst>
          </p:nvPr>
        </p:nvGraphicFramePr>
        <p:xfrm>
          <a:off x="-7266" y="5804992"/>
          <a:ext cx="4720730" cy="432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7" name="Формула" r:id="rId13" imgW="2552700" imgH="254000" progId="Equation.3">
                  <p:embed/>
                </p:oleObj>
              </mc:Choice>
              <mc:Fallback>
                <p:oleObj name="Формула" r:id="rId13" imgW="2552700" imgH="254000" progId="Equation.3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-7266" y="5804992"/>
                        <a:ext cx="4720730" cy="432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80" y="369332"/>
            <a:ext cx="9145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При расположении источника по одну сторону водного экрана, а детектора – по другую находим по табл. П.9 </a:t>
            </a:r>
            <a:r>
              <a:rPr lang="ru-RU" sz="2000" b="1" i="1" dirty="0">
                <a:latin typeface="Arial"/>
                <a:ea typeface="Calibri"/>
              </a:rPr>
              <a:t>δ</a:t>
            </a:r>
            <a:r>
              <a:rPr lang="en-US" sz="2000" b="1" i="1" baseline="-25000" dirty="0">
                <a:latin typeface="Arial"/>
                <a:ea typeface="Calibri"/>
              </a:rPr>
              <a:t>D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dirty="0" smtClean="0">
                <a:latin typeface="Arial"/>
                <a:ea typeface="Calibri"/>
              </a:rPr>
              <a:t>0,830. Тогда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………………………………..          </a:t>
            </a:r>
            <a:r>
              <a:rPr lang="ru-RU" sz="2000" b="1" dirty="0" smtClean="0">
                <a:latin typeface="Arial"/>
                <a:ea typeface="Calibri"/>
              </a:rPr>
              <a:t>(значение                можно </a:t>
            </a:r>
            <a:r>
              <a:rPr lang="ru-RU" sz="2000" b="1" dirty="0">
                <a:latin typeface="Arial"/>
                <a:ea typeface="Calibri"/>
              </a:rPr>
              <a:t>найти также по табл. </a:t>
            </a:r>
            <a:r>
              <a:rPr lang="ru-RU" sz="2000" b="1" dirty="0" smtClean="0">
                <a:latin typeface="Arial"/>
                <a:ea typeface="Calibri"/>
              </a:rPr>
              <a:t>П.10</a:t>
            </a:r>
            <a:r>
              <a:rPr lang="ru-RU" sz="2000" b="1" dirty="0">
                <a:latin typeface="Arial"/>
                <a:ea typeface="Calibri"/>
              </a:rPr>
              <a:t>).</a:t>
            </a:r>
            <a:r>
              <a:rPr lang="ru-RU" sz="2000" b="1" dirty="0" smtClean="0">
                <a:latin typeface="Arial"/>
                <a:ea typeface="Calibri"/>
              </a:rPr>
              <a:t>  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700051"/>
              </p:ext>
            </p:extLst>
          </p:nvPr>
        </p:nvGraphicFramePr>
        <p:xfrm>
          <a:off x="117475" y="981075"/>
          <a:ext cx="39560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2" name="Формула" r:id="rId3" imgW="2044440" imgH="241200" progId="Equation.3">
                  <p:embed/>
                </p:oleObj>
              </mc:Choice>
              <mc:Fallback>
                <p:oleObj name="Формула" r:id="rId3" imgW="2044440" imgH="241200" progId="Equation.3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7475" y="981075"/>
                        <a:ext cx="39560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62919"/>
              </p:ext>
            </p:extLst>
          </p:nvPr>
        </p:nvGraphicFramePr>
        <p:xfrm>
          <a:off x="5364088" y="980728"/>
          <a:ext cx="1224136" cy="415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3" name="Формула" r:id="rId5" imgW="660113" imgH="241195" progId="Equation.3">
                  <p:embed/>
                </p:oleObj>
              </mc:Choice>
              <mc:Fallback>
                <p:oleObj name="Формула" r:id="rId5" imgW="660113" imgH="241195" progId="Equation.3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980728"/>
                        <a:ext cx="1224136" cy="4150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0" y="169277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/>
                <a:ea typeface="Calibri"/>
              </a:rPr>
              <a:t>Итак, в бесконечной среде в слое воды толщиной 28,3 см за счет рассеянного излучения экспозиционная доза увеличится в </a:t>
            </a:r>
            <a:r>
              <a:rPr lang="ru-RU" sz="2000" b="1" dirty="0" smtClean="0">
                <a:latin typeface="Arial"/>
                <a:ea typeface="Calibri"/>
              </a:rPr>
              <a:t>3,62 </a:t>
            </a:r>
            <a:r>
              <a:rPr lang="ru-RU" sz="2000" b="1" dirty="0">
                <a:latin typeface="Arial"/>
                <a:ea typeface="Calibri"/>
              </a:rPr>
              <a:t>раза, а при барьерной геометрии – в </a:t>
            </a:r>
            <a:r>
              <a:rPr lang="ru-RU" sz="2000" b="1" dirty="0" smtClean="0">
                <a:latin typeface="Arial"/>
                <a:ea typeface="Calibri"/>
              </a:rPr>
              <a:t>3,005 </a:t>
            </a:r>
            <a:r>
              <a:rPr lang="ru-RU" sz="2000" b="1" dirty="0">
                <a:latin typeface="Arial"/>
                <a:ea typeface="Calibri"/>
              </a:rPr>
              <a:t>раза.</a:t>
            </a:r>
            <a:endParaRPr lang="ru-RU" sz="2000" b="1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6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6.2.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Решить первую часть предыдущей задачи, используя уравнение </a:t>
            </a:r>
            <a:r>
              <a:rPr lang="ru-RU" sz="2000" b="1" dirty="0">
                <a:latin typeface="Arial"/>
                <a:ea typeface="Calibri"/>
              </a:rPr>
              <a:t>(6.5):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0605"/>
              </p:ext>
            </p:extLst>
          </p:nvPr>
        </p:nvGraphicFramePr>
        <p:xfrm>
          <a:off x="539552" y="980728"/>
          <a:ext cx="5112568" cy="57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7" name="Формула" r:id="rId3" imgW="2070100" imgH="254000" progId="Equation.3">
                  <p:embed/>
                </p:oleObj>
              </mc:Choice>
              <mc:Fallback>
                <p:oleObj name="Формула" r:id="rId3" imgW="2070100" imgH="254000" progId="Equation.3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980728"/>
                        <a:ext cx="5112568" cy="5774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98053" y="107721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(6.5)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3798" y="1477328"/>
            <a:ext cx="9157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,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dirty="0">
                <a:latin typeface="Arial Black"/>
                <a:ea typeface="Calibri"/>
                <a:cs typeface="Arial"/>
              </a:rPr>
              <a:t>= (1 –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численные коэффициенты, не зависящие от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μ·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Они зависят от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dirty="0">
                <a:latin typeface="Arial"/>
                <a:ea typeface="Calibri"/>
                <a:cs typeface="Times New Roman"/>
              </a:rPr>
              <a:t>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185888"/>
            <a:ext cx="212372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2494520"/>
            <a:ext cx="9108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расчетов можно представить фактор накопления в виде суммы двух экспоненциальных членов в виде уравнения (6.5).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3068960"/>
            <a:ext cx="9144000" cy="1131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табл. П.11 для воды (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μ·х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2) при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 МэВ определяем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11,0;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–0,104;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0,030. Подставим найденные значения в уравнение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6.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5)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668682"/>
              </p:ext>
            </p:extLst>
          </p:nvPr>
        </p:nvGraphicFramePr>
        <p:xfrm>
          <a:off x="539552" y="4077072"/>
          <a:ext cx="5211685" cy="49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8" name="Формула" r:id="rId5" imgW="2222500" imgH="228600" progId="Equation.3">
                  <p:embed/>
                </p:oleObj>
              </mc:Choice>
              <mc:Fallback>
                <p:oleObj name="Формула" r:id="rId5" imgW="2222500" imgH="228600" progId="Equation.3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077072"/>
                        <a:ext cx="5211685" cy="4977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-21340" y="4596629"/>
            <a:ext cx="912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Для   получен результат, отличающийся от предыдущего приблизительно 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%. т.е. в пределах допустимой погрешности.</a:t>
            </a: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748393"/>
              </p:ext>
            </p:extLst>
          </p:nvPr>
        </p:nvGraphicFramePr>
        <p:xfrm>
          <a:off x="1187624" y="4490985"/>
          <a:ext cx="504056" cy="466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9" name="Формула" r:id="rId7" imgW="228600" imgH="228600" progId="Equation.3">
                  <p:embed/>
                </p:oleObj>
              </mc:Choice>
              <mc:Fallback>
                <p:oleObj name="Формула" r:id="rId7" imgW="228600" imgH="228600" progId="Equation.3">
                  <p:embed/>
                  <p:pic>
                    <p:nvPicPr>
                      <p:cNvPr id="0" name="Picture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187624" y="4490985"/>
                        <a:ext cx="504056" cy="466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07503" y="496052"/>
            <a:ext cx="7560841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7.   МЕТОДЫ     РАСЧЕТА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51520" y="2564904"/>
            <a:ext cx="7632848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ЗАЩИТЫ     ОТ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107504" y="4077072"/>
            <a:ext cx="8379272" cy="230998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ГАММА-ИЗЛУЧЕНИЙ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4208" y="544522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П.1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44207" y="584533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П.3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44208" y="6245444"/>
            <a:ext cx="724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П.23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7.1. Расчет защиты по кратности ослабления экспозиционной дозы, мощности экспозиционной дозы и по заданной активности.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94" y="980728"/>
            <a:ext cx="914115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Пример 7.1.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Мощность экспозиционной дозы, измеренная дозиметром от точечного изотропного источника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-излучения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(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Г</a:t>
            </a:r>
            <a:r>
              <a:rPr lang="ru-RU" sz="2200" b="1" baseline="-25000" dirty="0" err="1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1,25 МэВ) на рабочем месте равна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77,2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 Предельно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допустимая экспозиционная доза              = 4,63 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/с.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08116"/>
              </p:ext>
            </p:extLst>
          </p:nvPr>
        </p:nvGraphicFramePr>
        <p:xfrm>
          <a:off x="5353670" y="1700808"/>
          <a:ext cx="2984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77" name="Формула" r:id="rId3" imgW="177480" imgH="164880" progId="Equation.3">
                  <p:embed/>
                </p:oleObj>
              </mc:Choice>
              <mc:Fallback>
                <p:oleObj name="Формула" r:id="rId3" imgW="177480" imgH="164880" progId="Equation.3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53670" y="1700808"/>
                        <a:ext cx="29845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847" y="2283527"/>
            <a:ext cx="9141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Определить толщину свинцовой защиты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если продолжительность работы с источником для лиц категории облучения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составляет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6 ч.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270756"/>
            <a:ext cx="2123729" cy="42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 Black" pitchFamily="34" charset="0"/>
                <a:ea typeface="Calibri"/>
                <a:cs typeface="Times New Roman"/>
              </a:rPr>
              <a:t>Решение</a:t>
            </a:r>
            <a:r>
              <a:rPr lang="ru-RU" sz="20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itchFamily="34" charset="0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48" y="3717032"/>
            <a:ext cx="9141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 расчете 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защиты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от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применяют универсальные табл. П.1-П.4, вычисленные на основании теории ослабления в веществе широкого пучка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-излучения от точечного источника.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848" y="4798092"/>
            <a:ext cx="23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Обозначим: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3798" y="5205938"/>
            <a:ext cx="91577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– кратность ослабления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-излучения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которая представляет собой отношение измеренной или рассчитанной экспозиционной дозы X (мощности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без защиты к предельно допустимой экспозиционной дозе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(      )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 той же точке за защитным экраном толщиной х; k определяют по уравнению:</a:t>
            </a: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855819"/>
              </p:ext>
            </p:extLst>
          </p:nvPr>
        </p:nvGraphicFramePr>
        <p:xfrm>
          <a:off x="5364088" y="5805264"/>
          <a:ext cx="308885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78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0" name="Picture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64088" y="5805264"/>
                        <a:ext cx="308885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324753"/>
              </p:ext>
            </p:extLst>
          </p:nvPr>
        </p:nvGraphicFramePr>
        <p:xfrm>
          <a:off x="4804829" y="6165304"/>
          <a:ext cx="775283" cy="402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79" name="Формула" r:id="rId7" imgW="431613" imgH="241195" progId="Equation.3">
                  <p:embed/>
                </p:oleObj>
              </mc:Choice>
              <mc:Fallback>
                <p:oleObj name="Формула" r:id="rId7" imgW="431613" imgH="241195" progId="Equation.3">
                  <p:embed/>
                  <p:pic>
                    <p:nvPicPr>
                      <p:cNvPr id="0" name="Picture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04829" y="6165304"/>
                        <a:ext cx="775283" cy="4029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467399"/>
              </p:ext>
            </p:extLst>
          </p:nvPr>
        </p:nvGraphicFramePr>
        <p:xfrm>
          <a:off x="5724128" y="6105983"/>
          <a:ext cx="792088" cy="491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80" name="Формула" r:id="rId9" imgW="457002" imgH="304668" progId="Equation.3">
                  <p:embed/>
                </p:oleObj>
              </mc:Choice>
              <mc:Fallback>
                <p:oleObj name="Формула" r:id="rId9" imgW="457002" imgH="304668" progId="Equation.3">
                  <p:embed/>
                  <p:pic>
                    <p:nvPicPr>
                      <p:cNvPr id="0" name="Picture 1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24128" y="6105983"/>
                        <a:ext cx="792088" cy="4913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53393"/>
              </p:ext>
            </p:extLst>
          </p:nvPr>
        </p:nvGraphicFramePr>
        <p:xfrm>
          <a:off x="4511675" y="1968500"/>
          <a:ext cx="75088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81" name="Формула" r:id="rId11" imgW="419040" imgH="241200" progId="Equation.3">
                  <p:embed/>
                </p:oleObj>
              </mc:Choice>
              <mc:Fallback>
                <p:oleObj name="Формула" r:id="rId11" imgW="419040" imgH="241200" progId="Equation.3">
                  <p:embed/>
                  <p:pic>
                    <p:nvPicPr>
                      <p:cNvPr id="0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511675" y="1968500"/>
                        <a:ext cx="750888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776584"/>
              </p:ext>
            </p:extLst>
          </p:nvPr>
        </p:nvGraphicFramePr>
        <p:xfrm>
          <a:off x="611560" y="260648"/>
          <a:ext cx="3168352" cy="1030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91" name="Формула" r:id="rId3" imgW="1637589" imgH="571252" progId="Equation.3">
                  <p:embed/>
                </p:oleObj>
              </mc:Choice>
              <mc:Fallback>
                <p:oleObj name="Формула" r:id="rId3" imgW="1637589" imgH="571252" progId="Equation.3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260648"/>
                        <a:ext cx="3168352" cy="1030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16416" y="65602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en-US" sz="2000" b="1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.1)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26876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определении по универсальным табл. П.1-П.4 необходимой толщины защиты данного материала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см, необходимо знать энергию </a:t>
            </a:r>
            <a:r>
              <a:rPr lang="ru-RU" sz="2000" b="1" i="1" dirty="0" smtClean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-излучения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МэВ, и кратность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38586"/>
            <a:ext cx="3131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812677"/>
            <a:ext cx="4355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212787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Допустимая мощность экспозиционной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171083"/>
              </p:ext>
            </p:extLst>
          </p:nvPr>
        </p:nvGraphicFramePr>
        <p:xfrm>
          <a:off x="414338" y="3606800"/>
          <a:ext cx="35067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92" name="Формула" r:id="rId5" imgW="1587240" imgH="419040" progId="Equation.3">
                  <p:embed/>
                </p:oleObj>
              </mc:Choice>
              <mc:Fallback>
                <p:oleObj name="Формула" r:id="rId5" imgW="1587240" imgH="419040" progId="Equation.3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14338" y="3606800"/>
                        <a:ext cx="3506787" cy="85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3839057" y="3861048"/>
            <a:ext cx="1669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0,772 </a:t>
            </a:r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437112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Необходимая кратность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ослабления: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447784"/>
              </p:ext>
            </p:extLst>
          </p:nvPr>
        </p:nvGraphicFramePr>
        <p:xfrm>
          <a:off x="611560" y="4797152"/>
          <a:ext cx="3384376" cy="91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93" name="Формула" r:id="rId7" imgW="1663700" imgH="482600" progId="Equation.3">
                  <p:embed/>
                </p:oleObj>
              </mc:Choice>
              <mc:Fallback>
                <p:oleObj name="Формула" r:id="rId7" imgW="1663700" imgH="482600" progId="Equation.3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4797152"/>
                        <a:ext cx="3384376" cy="91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4162" y="5810021"/>
            <a:ext cx="913983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Из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зная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=1,25 МэВ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100, определяем толщину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=8,45 см свинца.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277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406794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P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2,58·10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Кл/кг, тогда: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951079"/>
              </p:ext>
            </p:extLst>
          </p:nvPr>
        </p:nvGraphicFramePr>
        <p:xfrm>
          <a:off x="539552" y="1070004"/>
          <a:ext cx="566578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01" name="Формула" r:id="rId3" imgW="2781000" imgH="431640" progId="Equation.3">
                  <p:embed/>
                </p:oleObj>
              </mc:Choice>
              <mc:Fallback>
                <p:oleObj name="Формула" r:id="rId3" imgW="2781000" imgH="431640" progId="Equation.3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70004"/>
                        <a:ext cx="5665788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156176" y="1372706"/>
            <a:ext cx="2518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мкКл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7093" y="169227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721171"/>
              </p:ext>
            </p:extLst>
          </p:nvPr>
        </p:nvGraphicFramePr>
        <p:xfrm>
          <a:off x="561776" y="1976438"/>
          <a:ext cx="45862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02" name="Формула" r:id="rId5" imgW="2197080" imgH="304560" progId="Equation.3">
                  <p:embed/>
                </p:oleObj>
              </mc:Choice>
              <mc:Fallback>
                <p:oleObj name="Формула" r:id="rId5" imgW="2197080" imgH="304560" progId="Equation.3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1776" y="1976438"/>
                        <a:ext cx="4586288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064746" y="2196791"/>
            <a:ext cx="2603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 smtClean="0">
                <a:latin typeface="Arial"/>
                <a:ea typeface="Calibri"/>
              </a:rPr>
              <a:t>мкКл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);</a:t>
            </a:r>
            <a:endParaRPr lang="ru-RU" sz="2000" b="1" dirty="0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983665"/>
              </p:ext>
            </p:extLst>
          </p:nvPr>
        </p:nvGraphicFramePr>
        <p:xfrm>
          <a:off x="601960" y="2534007"/>
          <a:ext cx="344011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03" name="Формула" r:id="rId7" imgW="1701720" imgH="545760" progId="Equation.3">
                  <p:embed/>
                </p:oleObj>
              </mc:Choice>
              <mc:Fallback>
                <p:oleObj name="Формула" r:id="rId7" imgW="1701720" imgH="545760" progId="Equation.3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1960" y="2534007"/>
                        <a:ext cx="3440113" cy="103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889925"/>
              </p:ext>
            </p:extLst>
          </p:nvPr>
        </p:nvGraphicFramePr>
        <p:xfrm>
          <a:off x="4427984" y="2836352"/>
          <a:ext cx="197961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04" name="Формула" r:id="rId9" imgW="952087" imgH="241195" progId="Equation.3">
                  <p:embed/>
                </p:oleObj>
              </mc:Choice>
              <mc:Fallback>
                <p:oleObj name="Формула" r:id="rId9" imgW="952087" imgH="241195" progId="Equation.3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427984" y="2836352"/>
                        <a:ext cx="197961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6372200" y="2884874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м.</a:t>
            </a:r>
            <a:endParaRPr lang="ru-RU" sz="2000" b="1" dirty="0"/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7.2.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Имеется гамма-установка терапевтическая, содержащая точечный изотропный источник 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Со (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12,9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Р·см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</a:rPr>
              <a:t>2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/>
                <a:ea typeface="Calibri"/>
              </a:rPr>
              <a:t>ч·мКи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)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),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гамма эквивалент которого 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М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50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МэВ). При подготовке установки к работе источник выводится в рабочее положение по незащищенному шлангу.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486" y="1844824"/>
            <a:ext cx="91544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Рассчитать необходимую толщину бетонной стенки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отделяющей пульт управления оператора от установки, если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 м. Защита должна обеспечить предельно допустимые уровни облучения для персонала при 6-часовом рабочем дне. При проектировании учесть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двухратный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запас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2.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3501008"/>
            <a:ext cx="205172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err="1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789040"/>
            <a:ext cx="4427984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5245" y="4437112"/>
            <a:ext cx="7097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Определим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активность источника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174525"/>
              </p:ext>
            </p:extLst>
          </p:nvPr>
        </p:nvGraphicFramePr>
        <p:xfrm>
          <a:off x="544796" y="4725144"/>
          <a:ext cx="4099212" cy="738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2" name="Формула" r:id="rId3" imgW="2298700" imgH="444500" progId="Equation.3">
                  <p:embed/>
                </p:oleObj>
              </mc:Choice>
              <mc:Fallback>
                <p:oleObj name="Формула" r:id="rId3" imgW="2298700" imgH="444500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4796" y="4725144"/>
                        <a:ext cx="4099212" cy="738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4647160" y="4901098"/>
            <a:ext cx="1500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32,56 </a:t>
            </a:r>
            <a:r>
              <a:rPr lang="ru-RU" sz="2000" b="1" dirty="0" smtClean="0">
                <a:latin typeface="Arial"/>
                <a:ea typeface="Calibri"/>
              </a:rPr>
              <a:t>Ки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0" y="537321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незащищенного источника на расстоянии 2 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369108"/>
              </p:ext>
            </p:extLst>
          </p:nvPr>
        </p:nvGraphicFramePr>
        <p:xfrm>
          <a:off x="533846" y="5949280"/>
          <a:ext cx="5622330" cy="79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3" name="Формула" r:id="rId5" imgW="2781300" imgH="419100" progId="Equation.3">
                  <p:embed/>
                </p:oleObj>
              </mc:Choice>
              <mc:Fallback>
                <p:oleObj name="Формула" r:id="rId5" imgW="2781300" imgH="419100" progId="Equation.3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3846" y="5949280"/>
                        <a:ext cx="5622330" cy="793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6155661" y="6197242"/>
            <a:ext cx="957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4149080"/>
            <a:ext cx="4139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г-</a:t>
            </a:r>
            <a:r>
              <a:rPr lang="ru-RU" sz="2000" b="1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8,4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</a:rPr>
              <a:t>Ки.</a:t>
            </a:r>
            <a:endParaRPr lang="ru-RU" dirty="0"/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9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Допустимая экспозиционная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мощность дозы при 6 ч работы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772816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Определим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 с учетом двукратного запаса </a:t>
            </a:r>
            <a:r>
              <a:rPr lang="en-US" sz="2000" b="1" i="1" dirty="0">
                <a:latin typeface="Arial Black" pitchFamily="34" charset="0"/>
                <a:ea typeface="Calibri"/>
                <a:cs typeface="Times New Roman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2: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579438" y="2192338"/>
          <a:ext cx="395128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30" name="Формула" r:id="rId3" imgW="1841400" imgH="583920" progId="Equation.3">
                  <p:embed/>
                </p:oleObj>
              </mc:Choice>
              <mc:Fallback>
                <p:oleObj name="Формула" r:id="rId3" imgW="1841400" imgH="58392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9438" y="2192338"/>
                        <a:ext cx="3951287" cy="116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562" y="3356992"/>
            <a:ext cx="91424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Толщину бетонной защиты определяем по табл. П.3.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7554 и </a:t>
            </a:r>
            <a:r>
              <a:rPr lang="en-US" sz="2000" b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 = 1,25 МэВ    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93,5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" y="4095532"/>
            <a:ext cx="2771801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СИ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66" y="4509120"/>
            <a:ext cx="9137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величины в единицах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СИ.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1 Ки = 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Бк </a:t>
            </a:r>
            <a:r>
              <a:rPr lang="ru-RU" sz="2000" dirty="0" smtClean="0">
                <a:latin typeface="Arial"/>
                <a:ea typeface="Calibri"/>
                <a:cs typeface="Times New Roman"/>
              </a:rPr>
              <a:t>(справочные данные).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32,56·10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мКи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32,56 Ки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32,56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Бк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120,47·10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Бк.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66" y="5477162"/>
            <a:ext cx="6078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 уравнению:</a:t>
            </a: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3203848" y="5445224"/>
          <a:ext cx="720080" cy="422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31" name="Формула" r:id="rId5" imgW="380835" imgH="241195" progId="Equation.3">
                  <p:embed/>
                </p:oleObj>
              </mc:Choice>
              <mc:Fallback>
                <p:oleObj name="Формула" r:id="rId5" imgW="380835" imgH="241195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203848" y="5445224"/>
                        <a:ext cx="720080" cy="422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11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рямоугольник 55"/>
              <p:cNvSpPr/>
              <p:nvPr/>
            </p:nvSpPr>
            <p:spPr>
              <a:xfrm>
                <a:off x="404816" y="1000183"/>
                <a:ext cx="4854599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ru-RU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ДМД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А</m:t>
                              </m:r>
                            </m:sub>
                          </m:sSub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4,63</m:t>
                          </m:r>
                        </m:num>
                        <m:den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4,63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=0,772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мкР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с</m:t>
                          </m:r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6" name="Прямоугольник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6" y="1000183"/>
                <a:ext cx="4854599" cy="7862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Прямоугольник 58"/>
              <p:cNvSpPr/>
              <p:nvPr/>
            </p:nvSpPr>
            <p:spPr>
              <a:xfrm>
                <a:off x="466220" y="5793563"/>
                <a:ext cx="5714193" cy="9296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>
                              <a:latin typeface="Cambria Math" panose="02040503050406030204" pitchFamily="18" charset="0"/>
                            </a:rPr>
                            <m:t>Г</m:t>
                          </m:r>
                        </m:e>
                        <m:sub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СИ</m:t>
                              </m:r>
                            </m:e>
                            <m:sub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экс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аКл·</m:t>
                              </m:r>
                              <m:sSup>
                                <m:sSup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кг·с·Бк</m:t>
                              </m:r>
                            </m:den>
                          </m:f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=0,1939·Г</m:t>
                      </m:r>
                      <m:d>
                        <m:d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Р·</m:t>
                              </m:r>
                              <m:sSup>
                                <m:sSup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ч·мКи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9" name="Прямоугольник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20" y="5793563"/>
                <a:ext cx="5714193" cy="9296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3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0" y="457200"/>
          <a:ext cx="9144000" cy="784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4" name="Формула" r:id="rId3" imgW="5257800" imgH="482400" progId="Equation.3">
                  <p:embed/>
                </p:oleObj>
              </mc:Choice>
              <mc:Fallback>
                <p:oleObj name="Формула" r:id="rId3" imgW="5257800" imgH="4824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9144000" cy="78445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268760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539552" y="1628800"/>
          <a:ext cx="6910138" cy="83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5" name="Формула" r:id="rId5" imgW="3251200" imgH="419100" progId="Equation.3">
                  <p:embed/>
                </p:oleObj>
              </mc:Choice>
              <mc:Fallback>
                <p:oleObj name="Формула" r:id="rId5" imgW="3251200" imgH="4191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628800"/>
                        <a:ext cx="6910138" cy="8342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452320" y="191683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Кл/(</a:t>
            </a:r>
            <a:r>
              <a:rPr lang="ru-RU" sz="2000" b="1" dirty="0" err="1" smtClean="0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-10486" y="2459504"/>
            <a:ext cx="9154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Допустимая экспозиционная мощность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дозы             =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0,772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b="1" i="1" dirty="0" smtClean="0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6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ч.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623709"/>
              </p:ext>
            </p:extLst>
          </p:nvPr>
        </p:nvGraphicFramePr>
        <p:xfrm>
          <a:off x="579230" y="4589731"/>
          <a:ext cx="46720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6" name="Формула" r:id="rId7" imgW="2209680" imgH="583920" progId="Equation.3">
                  <p:embed/>
                </p:oleObj>
              </mc:Choice>
              <mc:Fallback>
                <p:oleObj name="Формула" r:id="rId7" imgW="2209680" imgH="58392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79230" y="4589731"/>
                        <a:ext cx="46720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-23570" y="5805264"/>
            <a:ext cx="839633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табл. П.3.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7567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МэВ,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93,5·10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/>
          </p:nvPr>
        </p:nvGraphicFramePr>
        <p:xfrm>
          <a:off x="6588224" y="2308533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7" name="Формула" r:id="rId9" imgW="444240" imgH="304560" progId="Equation.3">
                  <p:embed/>
                </p:oleObj>
              </mc:Choice>
              <mc:Fallback>
                <p:oleObj name="Формула" r:id="rId9" imgW="444240" imgH="30456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588224" y="2308533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683568" y="3892295"/>
            <a:ext cx="8471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0,772</a:t>
            </a:r>
            <a:r>
              <a:rPr lang="ru-RU" sz="1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мкР/с·2,58·10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1,99·10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-6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1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1,99·10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-10</a:t>
            </a: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Кл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). 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0" y="4302683"/>
            <a:ext cx="1709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000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Отсюда: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597"/>
              </p:ext>
            </p:extLst>
          </p:nvPr>
        </p:nvGraphicFramePr>
        <p:xfrm>
          <a:off x="13474" y="3789040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8" name="Формула" r:id="rId11" imgW="444114" imgH="304536" progId="Equation.3">
                  <p:embed/>
                </p:oleObj>
              </mc:Choice>
              <mc:Fallback>
                <p:oleObj name="Формула" r:id="rId11" imgW="444114" imgH="304536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3474" y="3789040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50502" y="3389517"/>
            <a:ext cx="6583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/с =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2,58·10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-4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(справочные данные) </a:t>
            </a:r>
            <a:endParaRPr lang="ru-RU" sz="20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50502" y="3038006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Пересчитаем              из мкР/с в 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мкКл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кг·с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000" dirty="0"/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/>
          </p:nvPr>
        </p:nvGraphicFramePr>
        <p:xfrm>
          <a:off x="2299760" y="2858804"/>
          <a:ext cx="841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9" name="Формула" r:id="rId13" imgW="444240" imgH="304560" progId="Equation.3">
                  <p:embed/>
                </p:oleObj>
              </mc:Choice>
              <mc:Fallback>
                <p:oleObj name="Формула" r:id="rId13" imgW="444240" imgH="304560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299760" y="2858804"/>
                        <a:ext cx="8413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3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9684" y="369332"/>
            <a:ext cx="9163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7.3.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Точечный изотропный источник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транспортируется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течение 2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Активность источника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5,4 Ки.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9843" y="980728"/>
            <a:ext cx="9153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Определить толщину свинцового контейнера, учитывая, что расстояние от экспедитора до источника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1772816"/>
            <a:ext cx="2051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dirty="0">
                <a:latin typeface="Arial"/>
                <a:ea typeface="Calibri"/>
                <a:cs typeface="Times New Roman"/>
              </a:rPr>
              <a:t>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132856"/>
            <a:ext cx="45621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9245" y="2517897"/>
            <a:ext cx="91532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1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по уравнению (7.2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):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323150"/>
              </p:ext>
            </p:extLst>
          </p:nvPr>
        </p:nvGraphicFramePr>
        <p:xfrm>
          <a:off x="3935413" y="4587875"/>
          <a:ext cx="17113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2" name="Формула" r:id="rId3" imgW="1002960" imgH="241200" progId="Equation.3">
                  <p:embed/>
                </p:oleObj>
              </mc:Choice>
              <mc:Fallback>
                <p:oleObj name="Формула" r:id="rId3" imgW="1002960" imgH="241200" progId="Equation.3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35413" y="4587875"/>
                        <a:ext cx="17113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596265"/>
              </p:ext>
            </p:extLst>
          </p:nvPr>
        </p:nvGraphicFramePr>
        <p:xfrm>
          <a:off x="539552" y="2883754"/>
          <a:ext cx="1373596" cy="761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3" name="Формула" r:id="rId5" imgW="660113" imgH="393529" progId="Equation.3">
                  <p:embed/>
                </p:oleObj>
              </mc:Choice>
              <mc:Fallback>
                <p:oleObj name="Формула" r:id="rId5" imgW="660113" imgH="393529" progId="Equation.3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83754"/>
                        <a:ext cx="1373596" cy="7612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297144"/>
              </p:ext>
            </p:extLst>
          </p:nvPr>
        </p:nvGraphicFramePr>
        <p:xfrm>
          <a:off x="2123728" y="2852936"/>
          <a:ext cx="1656184" cy="844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4" name="Формула" r:id="rId7" imgW="787400" imgH="431800" progId="Equation.3">
                  <p:embed/>
                </p:oleObj>
              </mc:Choice>
              <mc:Fallback>
                <p:oleObj name="Формула" r:id="rId7" imgW="787400" imgH="431800" progId="Equation.3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23728" y="2852936"/>
                        <a:ext cx="1656184" cy="844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316416" y="310089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(7.2)</a:t>
            </a:r>
            <a:endParaRPr lang="ru-RU" sz="2000" b="1" dirty="0"/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461962"/>
              </p:ext>
            </p:extLst>
          </p:nvPr>
        </p:nvGraphicFramePr>
        <p:xfrm>
          <a:off x="604162" y="4981507"/>
          <a:ext cx="3816424" cy="82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5" name="Формула" r:id="rId9" imgW="1816100" imgH="419100" progId="Equation.3">
                  <p:embed/>
                </p:oleObj>
              </mc:Choice>
              <mc:Fallback>
                <p:oleObj name="Формула" r:id="rId9" imgW="1816100" imgH="419100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4162" y="4981507"/>
                        <a:ext cx="3816424" cy="8237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4420586" y="5215466"/>
            <a:ext cx="1166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41,8 Р.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-19685" y="5877272"/>
            <a:ext cx="6103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Кратность ослабления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   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059918"/>
              </p:ext>
            </p:extLst>
          </p:nvPr>
        </p:nvGraphicFramePr>
        <p:xfrm>
          <a:off x="3450235" y="5689045"/>
          <a:ext cx="2338670" cy="776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6" name="Формула" r:id="rId11" imgW="1180588" imgH="418918" progId="Equation.3">
                  <p:embed/>
                </p:oleObj>
              </mc:Choice>
              <mc:Fallback>
                <p:oleObj name="Формула" r:id="rId11" imgW="1180588" imgH="418918" progId="Equation.3">
                  <p:embed/>
                  <p:pic>
                    <p:nvPicPr>
                      <p:cNvPr id="0" name="Picture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450235" y="5689045"/>
                        <a:ext cx="2338670" cy="776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-9222" y="6381328"/>
            <a:ext cx="7749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По табл. П.1 определяем толщину зашиты </a:t>
            </a: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000" b="1" baseline="-25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137 мм.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" y="3645024"/>
            <a:ext cx="9143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Расчет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проводим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24 ч в связи с тем, что экспедитор находится при грузе круглые сутки, хотя время облучения в данном случае более суток, но предельно допустимая экспозиционная доза дается за сутки и составляет </a:t>
            </a:r>
            <a:r>
              <a:rPr lang="ru-RU" sz="2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……………. …..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Р)</a:t>
            </a: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9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442884"/>
            <a:ext cx="2627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en-US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C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4295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за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" y="1213008"/>
            <a:ext cx="9144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Выразим все необходимые для расчета величины в единицах СИ: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5,4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5,4·3,7·10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19,98·10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Бк;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24 ч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24·3600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86 400 с. 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60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Со  (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см. </a:t>
            </a:r>
            <a:r>
              <a:rPr lang="ru-RU" sz="2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задачу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7.2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981364"/>
              </p:ext>
            </p:extLst>
          </p:nvPr>
        </p:nvGraphicFramePr>
        <p:xfrm>
          <a:off x="597618" y="2132855"/>
          <a:ext cx="6638678" cy="73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87" name="Формула" r:id="rId3" imgW="3543300" imgH="419100" progId="Equation.3">
                  <p:embed/>
                </p:oleObj>
              </mc:Choice>
              <mc:Fallback>
                <p:oleObj name="Формула" r:id="rId3" imgW="3543300" imgH="419100" progId="Equation.3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97618" y="2132855"/>
                        <a:ext cx="6638678" cy="7350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308304" y="2348880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Кл/кг.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1" y="2865710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Предельно допустимая экспозиционная доза за 1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составит: 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3676962"/>
            <a:ext cx="3635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482776"/>
              </p:ext>
            </p:extLst>
          </p:nvPr>
        </p:nvGraphicFramePr>
        <p:xfrm>
          <a:off x="518071" y="3964384"/>
          <a:ext cx="1893689" cy="83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88" name="Формула" r:id="rId5" imgW="939392" imgH="444307" progId="Equation.3">
                  <p:embed/>
                </p:oleObj>
              </mc:Choice>
              <mc:Fallback>
                <p:oleObj name="Формула" r:id="rId5" imgW="939392" imgH="444307" progId="Equation.3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18071" y="3964384"/>
                        <a:ext cx="1893689" cy="8327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2411760" y="4252416"/>
            <a:ext cx="1045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2500.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504" y="4829090"/>
            <a:ext cx="9139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табл.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 1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2500 и </a:t>
            </a:r>
            <a:r>
              <a:rPr lang="en-US" sz="2000" b="1" dirty="0" err="1">
                <a:latin typeface="Arial"/>
                <a:ea typeface="Calibri"/>
                <a:cs typeface="Times New Roman"/>
              </a:rPr>
              <a:t>E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МэВ,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x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137·10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-2" y="3244914"/>
            <a:ext cx="5868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076325" algn="just"/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0,0167·2,58·10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–4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4,31·10</a:t>
            </a:r>
            <a:r>
              <a:rPr lang="ru-RU" sz="2000" b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–6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Кл/кг.</a:t>
            </a:r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067998"/>
              </p:ext>
            </p:extLst>
          </p:nvPr>
        </p:nvGraphicFramePr>
        <p:xfrm>
          <a:off x="467544" y="3244914"/>
          <a:ext cx="736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89" name="Формула" r:id="rId7" imgW="431640" imgH="241200" progId="Equation.3">
                  <p:embed/>
                </p:oleObj>
              </mc:Choice>
              <mc:Fallback>
                <p:oleObj name="Формула" r:id="rId7" imgW="431640" imgH="241200" progId="Equation.3">
                  <p:embed/>
                  <p:pic>
                    <p:nvPicPr>
                      <p:cNvPr id="0" name="Объект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244914"/>
                        <a:ext cx="736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7.4.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Свинцовая защита (толщина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=1,5 см) рассчитана для работы с точечным изотропным источником 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Cs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 МэВ)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=0,5 ч с соблюдением предельно допустимой дозы. Какую толщину свинцовой защиты следует добавить, чтобы обеспечить работу в течение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=10 ч?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2039" y="2001222"/>
            <a:ext cx="2102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Pешение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r>
              <a:rPr lang="ru-RU" sz="2000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348880"/>
            <a:ext cx="7380312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Дополнительная кратность ослабления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72394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t'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10/0,5 = 20,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140968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что соответствует дополнительной толщине свинцовой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66" y="3541078"/>
            <a:ext cx="9141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3,25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 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 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 Тогда полная толщина свинцовой защиты составит: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72" y="4248964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Pb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i="1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  + </a:t>
            </a:r>
            <a:r>
              <a:rPr lang="ru-RU" sz="2000" b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i="1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х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Р</a:t>
            </a:r>
            <a:r>
              <a:rPr lang="en-US" sz="2000" b="1" baseline="-25000" dirty="0">
                <a:solidFill>
                  <a:prstClr val="black"/>
                </a:solidFill>
                <a:latin typeface="Arial Black" pitchFamily="34" charset="0"/>
                <a:ea typeface="Calibri"/>
                <a:cs typeface="Times New Roman"/>
              </a:rPr>
              <a:t>b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1,5 + 3,25 = 4,75 см.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5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748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7.5.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Оператору при работе со смесью радиоактивных продуктов деления с эффективной энергией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эф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1,5 МэВ пришлось изменить расстояние с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 до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4076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Какой толщины должен быть свинцовый экран, если при работе на расстоянии 5 м соблюдалась предельно допустимая экспозиционная доза. Предусмотреть двукратный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запас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= 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Источник считать точечным изотропным.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664207"/>
            <a:ext cx="2141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996952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 из соотношения: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356992"/>
            <a:ext cx="4283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'/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"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en-US" sz="2000" b="1" baseline="30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"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1</a:t>
            </a:r>
            <a:r>
              <a:rPr lang="en-US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3726041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 учетом двукратного запаса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·2 = 25·2 = 50.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504" y="4126151"/>
            <a:ext cx="9139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Толщина свинцового экрана равна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Р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8,2 см (см.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0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1131" y="36933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7.6.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градуировки дозиметра применяется точечный изотропный радионуклид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активностью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Определить время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работы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t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6-дневной рабочей неделе без защиты, чтобы обеспечить предельно допустимую эквивалентную дозу для персонала категории А. Расстояние от источника до оператора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 м. Ослаблением и рассеянием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воздухе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1132" y="2338978"/>
            <a:ext cx="213486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2636912"/>
            <a:ext cx="456086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7913" y="2978398"/>
            <a:ext cx="666814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время работы с учетом уравнения: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016074"/>
              </p:ext>
            </p:extLst>
          </p:nvPr>
        </p:nvGraphicFramePr>
        <p:xfrm>
          <a:off x="467544" y="3284984"/>
          <a:ext cx="4824536" cy="772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5" name="Формула" r:id="rId4" imgW="2451100" imgH="419100" progId="Equation.3">
                  <p:embed/>
                </p:oleObj>
              </mc:Choice>
              <mc:Fallback>
                <p:oleObj name="Формула" r:id="rId4" imgW="2451100" imgH="419100" progId="Equation.3">
                  <p:embed/>
                  <p:pic>
                    <p:nvPicPr>
                      <p:cNvPr id="0" name="Picture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284984"/>
                        <a:ext cx="4824536" cy="7728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316416" y="3472181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(7.3)</a:t>
            </a:r>
            <a:endParaRPr lang="ru-RU" sz="2000" b="1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375433"/>
              </p:ext>
            </p:extLst>
          </p:nvPr>
        </p:nvGraphicFramePr>
        <p:xfrm>
          <a:off x="505046" y="4016307"/>
          <a:ext cx="5795146" cy="830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6" name="Формула" r:id="rId6" imgW="2959100" imgH="457200" progId="Equation.3">
                  <p:embed/>
                </p:oleObj>
              </mc:Choice>
              <mc:Fallback>
                <p:oleObj name="Формула" r:id="rId6" imgW="2959100" imgH="457200" progId="Equation.3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5046" y="4016307"/>
                        <a:ext cx="5795146" cy="8300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370029" y="4232331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ч.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5792" y="4869160"/>
            <a:ext cx="255781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-11133" y="5288369"/>
            <a:ext cx="9144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Выразим все необходимые для расчетов величины в единицах СИ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indent="449263" algn="just"/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indent="449263"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Гр·м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/(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с·Бк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 (см. табл.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П. 23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);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Зв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569948"/>
              </p:ext>
            </p:extLst>
          </p:nvPr>
        </p:nvGraphicFramePr>
        <p:xfrm>
          <a:off x="506687" y="5832702"/>
          <a:ext cx="8520180" cy="40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7" name="Формула" r:id="rId8" imgW="4711700" imgH="241300" progId="Equation.3">
                  <p:embed/>
                </p:oleObj>
              </mc:Choice>
              <mc:Fallback>
                <p:oleObj name="Формула" r:id="rId8" imgW="4711700" imgH="241300" progId="Equation.3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6687" y="5832702"/>
                        <a:ext cx="8520180" cy="4046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853752"/>
              </p:ext>
            </p:extLst>
          </p:nvPr>
        </p:nvGraphicFramePr>
        <p:xfrm>
          <a:off x="539552" y="6189912"/>
          <a:ext cx="1740881" cy="40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8" name="Формула" r:id="rId10" imgW="850531" imgH="215806" progId="Equation.3">
                  <p:embed/>
                </p:oleObj>
              </mc:Choice>
              <mc:Fallback>
                <p:oleObj name="Формула" r:id="rId10" imgW="850531" imgH="215806" progId="Equation.3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189912"/>
                        <a:ext cx="1740881" cy="407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92433"/>
              </p:ext>
            </p:extLst>
          </p:nvPr>
        </p:nvGraphicFramePr>
        <p:xfrm>
          <a:off x="6057818" y="6165304"/>
          <a:ext cx="1466510" cy="411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9" name="Формула" r:id="rId12" imgW="837836" imgH="253890" progId="Equation.3">
                  <p:embed/>
                </p:oleObj>
              </mc:Choice>
              <mc:Fallback>
                <p:oleObj name="Формула" r:id="rId12" imgW="837836" imgH="253890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057818" y="6165304"/>
                        <a:ext cx="1466510" cy="411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0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428" y="332656"/>
            <a:ext cx="58815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время работы из уравнения: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109382"/>
              </p:ext>
            </p:extLst>
          </p:nvPr>
        </p:nvGraphicFramePr>
        <p:xfrm>
          <a:off x="539552" y="620688"/>
          <a:ext cx="3240360" cy="7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1" name="Формула" r:id="rId3" imgW="1524000" imgH="393700" progId="Equation.3">
                  <p:embed/>
                </p:oleObj>
              </mc:Choice>
              <mc:Fallback>
                <p:oleObj name="Формула" r:id="rId3" imgW="1524000" imgH="393700" progId="Equation.3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20688"/>
                        <a:ext cx="3240360" cy="776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316416" y="76920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(7.4)</a:t>
            </a:r>
            <a:endParaRPr lang="ru-RU" sz="2000" b="1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319709"/>
              </p:ext>
            </p:extLst>
          </p:nvPr>
        </p:nvGraphicFramePr>
        <p:xfrm>
          <a:off x="539551" y="1340767"/>
          <a:ext cx="8319335" cy="86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02" name="Формула" r:id="rId5" imgW="4178300" imgH="469900" progId="Equation.3">
                  <p:embed/>
                </p:oleObj>
              </mc:Choice>
              <mc:Fallback>
                <p:oleObj name="Формула" r:id="rId5" imgW="4178300" imgH="469900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340767"/>
                        <a:ext cx="8319335" cy="8640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783785" y="1588730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ч.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0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153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7.7.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Спроектировать защиту из свинца от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точечного изотропного источника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с активностью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мКи. Расстояние до рабочего места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 м. Время работы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6 ч в день.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0" y="1525301"/>
            <a:ext cx="2390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Решение.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25411"/>
            <a:ext cx="478802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334855"/>
            <a:ext cx="7596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Экспозиционная доза от источника без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25090" y="2734965"/>
          <a:ext cx="4838998" cy="727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0" name="Формула" r:id="rId3" imgW="2425700" imgH="393700" progId="Equation.3">
                  <p:embed/>
                </p:oleObj>
              </mc:Choice>
              <mc:Fallback>
                <p:oleObj name="Формула" r:id="rId3" imgW="2425700" imgH="3937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5090" y="2734965"/>
                        <a:ext cx="4838998" cy="727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350100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Предельно допустимая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экспозиционная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доза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равна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0,0167 Р.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-4599" y="3861048"/>
            <a:ext cx="6520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Расчетная кратность ослабления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246842"/>
            <a:ext cx="5220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            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0,0774/0,0167 ~ 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467544" y="4261158"/>
          <a:ext cx="1112780" cy="38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1" name="Формула" r:id="rId5" imgW="647700" imgH="241300" progId="Equation.3">
                  <p:embed/>
                </p:oleObj>
              </mc:Choice>
              <mc:Fallback>
                <p:oleObj name="Формула" r:id="rId5" imgW="647700" imgH="241300" progId="Equation.3">
                  <p:embed/>
                  <p:pic>
                    <p:nvPicPr>
                      <p:cNvPr id="48" name="Объект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4261158"/>
                        <a:ext cx="1112780" cy="3857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-4600" y="4638253"/>
            <a:ext cx="914859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Отсюда толщина свинцовой защиты равна 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Р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3,4 см (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м.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5373216"/>
            <a:ext cx="261003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-4600" y="5739157"/>
            <a:ext cx="62281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данные значения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0" y="6123188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=10 мКи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10·3,7·10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мБк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3,7·10</a:t>
            </a:r>
            <a:r>
              <a:rPr lang="ru-RU" sz="2000" b="1" baseline="300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11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мБк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3,7·10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8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Бк.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19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Прямоугольник 57"/>
              <p:cNvSpPr/>
              <p:nvPr/>
            </p:nvSpPr>
            <p:spPr>
              <a:xfrm>
                <a:off x="6949033" y="3484992"/>
                <a:ext cx="881075" cy="4265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ru-RU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000" i="0">
                                <a:latin typeface="Cambria Math" panose="02040503050406030204" pitchFamily="18" charset="0"/>
                              </a:rPr>
                              <m:t>ПДД</m:t>
                            </m:r>
                          </m:e>
                          <m:sub>
                            <m:r>
                              <a:rPr lang="ru-RU" sz="2000" i="0">
                                <a:latin typeface="Cambria Math" panose="02040503050406030204" pitchFamily="18" charset="0"/>
                              </a:rPr>
                              <m:t>А</m:t>
                            </m:r>
                          </m:sub>
                        </m:sSub>
                      </m:sub>
                    </m:sSub>
                  </m:oMath>
                </a14:m>
                <a:r>
                  <a:rPr lang="ru-RU" sz="2000" dirty="0" smtClean="0"/>
                  <a:t> </a:t>
                </a:r>
                <a:endParaRPr lang="ru-RU" sz="2000" dirty="0"/>
              </a:p>
            </p:txBody>
          </p:sp>
        </mc:Choice>
        <mc:Fallback xmlns="">
          <p:sp>
            <p:nvSpPr>
              <p:cNvPr id="58" name="Прямоугольник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033" y="3484992"/>
                <a:ext cx="881075" cy="426527"/>
              </a:xfrm>
              <a:prstGeom prst="rect">
                <a:avLst/>
              </a:prstGeom>
              <a:blipFill>
                <a:blip r:embed="rId7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Прямоугольник 58"/>
          <p:cNvSpPr/>
          <p:nvPr/>
        </p:nvSpPr>
        <p:spPr>
          <a:xfrm>
            <a:off x="3779912" y="5439599"/>
            <a:ext cx="53816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мКи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мБк </a:t>
            </a:r>
            <a:r>
              <a:rPr lang="ru-RU" sz="2000" dirty="0">
                <a:latin typeface="Arial"/>
                <a:ea typeface="Calibri"/>
                <a:cs typeface="Times New Roman"/>
              </a:rPr>
              <a:t>(справочные данные).</a:t>
            </a:r>
          </a:p>
        </p:txBody>
      </p:sp>
    </p:spTree>
    <p:extLst>
      <p:ext uri="{BB962C8B-B14F-4D97-AF65-F5344CB8AC3E}">
        <p14:creationId xmlns:p14="http://schemas.microsoft.com/office/powerpoint/2010/main" val="204242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7452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             2,5·10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–18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Кл·м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кг·с·Бк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(см. </a:t>
            </a:r>
            <a:r>
              <a:rPr lang="ru-RU" sz="2000" b="1" dirty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пример 7.2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539552" y="404576"/>
          <a:ext cx="936104" cy="411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4" name="Формула" r:id="rId3" imgW="508000" imgH="241300" progId="Equation.3">
                  <p:embed/>
                </p:oleObj>
              </mc:Choice>
              <mc:Fallback>
                <p:oleObj name="Формула" r:id="rId3" imgW="508000" imgH="2413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04576"/>
                        <a:ext cx="936104" cy="411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815608"/>
            <a:ext cx="7668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по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467544" y="1124744"/>
          <a:ext cx="1728192" cy="794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5" name="Формула" r:id="rId5" imgW="838200" imgH="419100" progId="Equation.3">
                  <p:embed/>
                </p:oleObj>
              </mc:Choice>
              <mc:Fallback>
                <p:oleObj name="Формула" r:id="rId5" imgW="838200" imgH="419100" progId="Equation.3">
                  <p:embed/>
                  <p:pic>
                    <p:nvPicPr>
                      <p:cNvPr id="25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1124744"/>
                        <a:ext cx="1728192" cy="7947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326045" y="141277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(7.5)</a:t>
            </a:r>
            <a:endParaRPr lang="ru-RU" sz="2000" b="1" dirty="0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/>
          </p:nvPr>
        </p:nvGraphicFramePr>
        <p:xfrm>
          <a:off x="493713" y="1824038"/>
          <a:ext cx="3981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6" name="Формула" r:id="rId7" imgW="1955520" imgH="419040" progId="Equation.3">
                  <p:embed/>
                </p:oleObj>
              </mc:Choice>
              <mc:Fallback>
                <p:oleObj name="Формула" r:id="rId7" imgW="1955520" imgH="41904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93713" y="1824038"/>
                        <a:ext cx="398145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475272" y="2060848"/>
            <a:ext cx="2061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2,0·10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–5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Кл/кг.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2512220"/>
            <a:ext cx="730830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экспозиционная доза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59632" y="2958496"/>
            <a:ext cx="432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4,31·10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Кл/кг (см. </a:t>
            </a:r>
            <a:r>
              <a:rPr lang="ru-RU" sz="2000" b="1" dirty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пример 7.3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/>
          </p:nvPr>
        </p:nvGraphicFramePr>
        <p:xfrm>
          <a:off x="539552" y="2852936"/>
          <a:ext cx="792088" cy="425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7" name="Формула" r:id="rId9" imgW="418918" imgH="241195" progId="Equation.3">
                  <p:embed/>
                </p:oleObj>
              </mc:Choice>
              <mc:Fallback>
                <p:oleObj name="Формула" r:id="rId9" imgW="418918" imgH="241195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52936"/>
                        <a:ext cx="792088" cy="425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5992" y="3284984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3491880" y="3789040"/>
            <a:ext cx="1277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 ~ 5;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909478" y="3789040"/>
            <a:ext cx="17123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ru-RU" sz="2000" b="1" dirty="0">
                <a:latin typeface="Arial"/>
                <a:ea typeface="Calibri"/>
              </a:rPr>
              <a:t> = 3,4 см.</a:t>
            </a:r>
            <a:endParaRPr lang="ru-RU" sz="20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-4360" y="4365104"/>
            <a:ext cx="9148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При определении мощности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,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/с, в зависимости от гамма-эквивалента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и трех значений расстояния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r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м, можно использовать </a:t>
            </a:r>
            <a:r>
              <a:rPr lang="ru-RU" sz="2000" b="1" dirty="0">
                <a:latin typeface="Arial Black" pitchFamily="34" charset="0"/>
                <a:cs typeface="Arial" pitchFamily="34" charset="0"/>
              </a:rPr>
              <a:t>правило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: например, при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r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0,5 м мощность экспозиционной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выраженная в единицах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/с, будет численно равна гамма-эквиваленту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выраженному в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т.е.</a:t>
            </a: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/>
          </p:nvPr>
        </p:nvGraphicFramePr>
        <p:xfrm>
          <a:off x="7351617" y="4287652"/>
          <a:ext cx="316727" cy="437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8" name="Формула" r:id="rId11" imgW="177569" imgH="266353" progId="Equation.3">
                  <p:embed/>
                </p:oleObj>
              </mc:Choice>
              <mc:Fallback>
                <p:oleObj name="Формула" r:id="rId11" imgW="177569" imgH="266353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351617" y="4287652"/>
                        <a:ext cx="316727" cy="437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/>
          </p:nvPr>
        </p:nvGraphicFramePr>
        <p:xfrm>
          <a:off x="4650000" y="5229200"/>
          <a:ext cx="288032" cy="39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9" name="Формула" r:id="rId13" imgW="177569" imgH="266353" progId="Equation.3">
                  <p:embed/>
                </p:oleObj>
              </mc:Choice>
              <mc:Fallback>
                <p:oleObj name="Формула" r:id="rId13" imgW="177569" imgH="266353" progId="Equation.3">
                  <p:embed/>
                  <p:pic>
                    <p:nvPicPr>
                      <p:cNvPr id="64" name="Объект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50000" y="5229200"/>
                        <a:ext cx="288032" cy="397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Номер слайда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20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464580" y="3549896"/>
                <a:ext cx="3171316" cy="8738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ПДД</m:t>
                                  </m:r>
                                </m:e>
                                <m:sub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А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2,0·10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4,31·10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80" y="3549896"/>
                <a:ext cx="3171316" cy="8738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004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311357"/>
              </p:ext>
            </p:extLst>
          </p:nvPr>
        </p:nvGraphicFramePr>
        <p:xfrm>
          <a:off x="1524000" y="469936"/>
          <a:ext cx="56402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r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М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мг-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экв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мкР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/с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170772"/>
              </p:ext>
            </p:extLst>
          </p:nvPr>
        </p:nvGraphicFramePr>
        <p:xfrm>
          <a:off x="5076056" y="260648"/>
          <a:ext cx="360040" cy="49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75" name="Формула" r:id="rId3" imgW="177569" imgH="266353" progId="Equation.3">
                  <p:embed/>
                </p:oleObj>
              </mc:Choice>
              <mc:Fallback>
                <p:oleObj name="Формула" r:id="rId3" imgW="177569" imgH="266353" progId="Equation.3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76056" y="260648"/>
                        <a:ext cx="360040" cy="497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" y="2060848"/>
            <a:ext cx="44279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Действительно,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0,5 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63721"/>
              </p:ext>
            </p:extLst>
          </p:nvPr>
        </p:nvGraphicFramePr>
        <p:xfrm>
          <a:off x="467544" y="2507124"/>
          <a:ext cx="4311651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76" name="Формула" r:id="rId5" imgW="2336760" imgH="444240" progId="Equation.3">
                  <p:embed/>
                </p:oleObj>
              </mc:Choice>
              <mc:Fallback>
                <p:oleObj name="Формула" r:id="rId5" imgW="2336760" imgH="444240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507124"/>
                        <a:ext cx="4311651" cy="75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4788024" y="2720853"/>
            <a:ext cx="1877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Arial"/>
                <a:ea typeface="Calibri"/>
              </a:rPr>
              <a:t>мкР</a:t>
            </a:r>
            <a:r>
              <a:rPr lang="ru-RU" sz="2000" b="1" dirty="0" smtClean="0">
                <a:latin typeface="Arial"/>
                <a:ea typeface="Calibri"/>
              </a:rPr>
              <a:t>/с    и </a:t>
            </a:r>
            <a:r>
              <a:rPr lang="ru-RU" sz="2000" b="1" dirty="0">
                <a:latin typeface="Arial"/>
                <a:ea typeface="Calibri"/>
              </a:rPr>
              <a:t>т.п.</a:t>
            </a:r>
            <a:endParaRPr lang="ru-RU" sz="2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2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428" y="369332"/>
            <a:ext cx="9157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7.8.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Определить толщину защиты свинцового экрана при работе с точечным изотропным источником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 МэВ), гамма-эквивалент которого равен 50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в течение 6 ч на расстоянии 0,5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87919"/>
            <a:ext cx="182870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Решение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66" y="1988840"/>
            <a:ext cx="431765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6714" y="2412354"/>
            <a:ext cx="9150714" cy="111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14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В данном случае мощность экспозиционной дозы численно равна гамма-эквиваленту, мг-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экв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Ra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т.е.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50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мкР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/с. Предельно допустимая мощность экспозиционной дозы составляет: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532895"/>
              </p:ext>
            </p:extLst>
          </p:nvPr>
        </p:nvGraphicFramePr>
        <p:xfrm>
          <a:off x="4367495" y="2636912"/>
          <a:ext cx="345279" cy="47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8" name="Формула" r:id="rId3" imgW="177569" imgH="266353" progId="Equation.3">
                  <p:embed/>
                </p:oleObj>
              </mc:Choice>
              <mc:Fallback>
                <p:oleObj name="Формула" r:id="rId3" imgW="177569" imgH="266353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367495" y="2636912"/>
                        <a:ext cx="345279" cy="4769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809355"/>
              </p:ext>
            </p:extLst>
          </p:nvPr>
        </p:nvGraphicFramePr>
        <p:xfrm>
          <a:off x="467544" y="3429000"/>
          <a:ext cx="2493226" cy="693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9" name="Формула" r:id="rId5" imgW="1320227" imgH="393529" progId="Equation.3">
                  <p:embed/>
                </p:oleObj>
              </mc:Choice>
              <mc:Fallback>
                <p:oleObj name="Формула" r:id="rId5" imgW="1320227" imgH="393529" progId="Equation.3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429000"/>
                        <a:ext cx="2493226" cy="6931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2915816" y="3561203"/>
            <a:ext cx="1888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0,772 </a:t>
            </a:r>
            <a:r>
              <a:rPr lang="ru-RU" sz="2000" b="1" dirty="0" err="1">
                <a:latin typeface="Arial"/>
                <a:ea typeface="Calibri"/>
              </a:rPr>
              <a:t>мкР</a:t>
            </a:r>
            <a:r>
              <a:rPr lang="ru-RU" sz="2000" b="1" dirty="0">
                <a:latin typeface="Arial"/>
                <a:ea typeface="Calibri"/>
              </a:rPr>
              <a:t>/с.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-6714" y="4077072"/>
            <a:ext cx="9150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ослабления мощности экспозиционной дозы в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50/0,772 = 64 раз необходимо иметь свинцовую защиту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Pb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4,3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см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E</a:t>
            </a:r>
            <a:r>
              <a:rPr lang="en-US" sz="2000" b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0,7 МэВ (см.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9844" y="5105152"/>
            <a:ext cx="262834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839" y="5445224"/>
            <a:ext cx="8530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активность источника 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Бк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924828"/>
              </p:ext>
            </p:extLst>
          </p:nvPr>
        </p:nvGraphicFramePr>
        <p:xfrm>
          <a:off x="559169" y="5733256"/>
          <a:ext cx="1348535" cy="69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0" name="Формула" r:id="rId7" imgW="710891" imgH="393529" progId="Equation.3">
                  <p:embed/>
                </p:oleObj>
              </mc:Choice>
              <mc:Fallback>
                <p:oleObj name="Формула" r:id="rId7" imgW="710891" imgH="393529" progId="Equation.3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9169" y="5733256"/>
                        <a:ext cx="1348535" cy="697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8316416" y="5954605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(7.6)</a:t>
            </a:r>
            <a:endParaRPr lang="ru-RU" sz="2000" b="1" dirty="0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0006"/>
            <a:ext cx="5004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Cs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 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3,24 Р·см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3689651"/>
              </p:ext>
            </p:extLst>
          </p:nvPr>
        </p:nvGraphicFramePr>
        <p:xfrm>
          <a:off x="539552" y="692696"/>
          <a:ext cx="1440160" cy="76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2" name="Формула" r:id="rId3" imgW="736600" imgH="419100" progId="Equation.3">
                  <p:embed/>
                </p:oleObj>
              </mc:Choice>
              <mc:Fallback>
                <p:oleObj name="Формула" r:id="rId3" imgW="736600" imgH="419100" progId="Equation.3">
                  <p:embed/>
                  <p:pic>
                    <p:nvPicPr>
                      <p:cNvPr id="0" name="Picture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92696"/>
                        <a:ext cx="1440160" cy="761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925960" y="852556"/>
            <a:ext cx="574238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129,6 </a:t>
            </a:r>
            <a:r>
              <a:rPr lang="ru-RU" sz="2000" b="1" dirty="0" err="1">
                <a:latin typeface="Arial" pitchFamily="34" charset="0"/>
                <a:ea typeface="Calibri"/>
                <a:cs typeface="Arial" pitchFamily="34" charset="0"/>
              </a:rPr>
              <a:t>мКи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;   </a:t>
            </a:r>
            <a:r>
              <a:rPr lang="ru-RU" sz="2000" b="1" i="1" dirty="0">
                <a:latin typeface="Arial" pitchFamily="34" charset="0"/>
                <a:ea typeface="Calibri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129,6·3,7·10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479,6·10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Бк.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0" y="1484784"/>
            <a:ext cx="6660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Определим для 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137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Сs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по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уравнению:</a:t>
            </a: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684507"/>
              </p:ext>
            </p:extLst>
          </p:nvPr>
        </p:nvGraphicFramePr>
        <p:xfrm>
          <a:off x="3322344" y="1465493"/>
          <a:ext cx="745599" cy="455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3" name="Формула" r:id="rId5" imgW="368300" imgH="241300" progId="Equation.3">
                  <p:embed/>
                </p:oleObj>
              </mc:Choice>
              <mc:Fallback>
                <p:oleObj name="Формула" r:id="rId5" imgW="368300" imgH="241300" progId="Equation.3">
                  <p:embed/>
                  <p:pic>
                    <p:nvPicPr>
                      <p:cNvPr id="0" name="Picture 3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322344" y="1465493"/>
                        <a:ext cx="745599" cy="4557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17709"/>
              </p:ext>
            </p:extLst>
          </p:nvPr>
        </p:nvGraphicFramePr>
        <p:xfrm>
          <a:off x="539552" y="1844824"/>
          <a:ext cx="4752528" cy="88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4" name="Формула" r:id="rId7" imgW="2387600" imgH="482600" progId="Equation.3">
                  <p:embed/>
                </p:oleObj>
              </mc:Choice>
              <mc:Fallback>
                <p:oleObj name="Формула" r:id="rId7" imgW="2387600" imgH="482600" progId="Equation.3">
                  <p:embed/>
                  <p:pic>
                    <p:nvPicPr>
                      <p:cNvPr id="0" name="Picture 3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844824"/>
                        <a:ext cx="4752528" cy="88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8316416" y="2132856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(7.7)</a:t>
            </a:r>
            <a:endParaRPr lang="ru-RU" sz="2000" b="1" dirty="0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277319"/>
              </p:ext>
            </p:extLst>
          </p:nvPr>
        </p:nvGraphicFramePr>
        <p:xfrm>
          <a:off x="540593" y="2702077"/>
          <a:ext cx="791047" cy="483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5" name="Формула" r:id="rId9" imgW="368300" imgH="241300" progId="Equation.3">
                  <p:embed/>
                </p:oleObj>
              </mc:Choice>
              <mc:Fallback>
                <p:oleObj name="Формула" r:id="rId9" imgW="368300" imgH="241300" progId="Equation.3">
                  <p:embed/>
                  <p:pic>
                    <p:nvPicPr>
                      <p:cNvPr id="0" name="Picture 3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40593" y="2702077"/>
                        <a:ext cx="791047" cy="4835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-36512" y="2785540"/>
            <a:ext cx="9180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/>
                <a:ea typeface="Calibri"/>
              </a:rPr>
              <a:t>        = </a:t>
            </a:r>
            <a:r>
              <a:rPr lang="ru-RU" sz="2000" b="1" dirty="0">
                <a:latin typeface="Arial"/>
                <a:ea typeface="Calibri"/>
              </a:rPr>
              <a:t>0,1939·3,24 = 0,628 </a:t>
            </a:r>
            <a:r>
              <a:rPr lang="ru-RU" sz="2000" b="1" dirty="0" smtClean="0">
                <a:latin typeface="Arial"/>
                <a:ea typeface="Calibri"/>
              </a:rPr>
              <a:t>аКл·м</a:t>
            </a:r>
            <a:r>
              <a:rPr lang="ru-RU" sz="2000" b="1" baseline="30000" dirty="0" smtClean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кг·с·Бк</a:t>
            </a:r>
            <a:r>
              <a:rPr lang="ru-RU" sz="2000" b="1" dirty="0">
                <a:latin typeface="Arial"/>
                <a:ea typeface="Calibri"/>
              </a:rPr>
              <a:t>) = 0,628·10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Кл·м</a:t>
            </a:r>
            <a:r>
              <a:rPr lang="ru-RU" sz="2000" b="1" baseline="30000" dirty="0" smtClean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/(</a:t>
            </a:r>
            <a:r>
              <a:rPr lang="ru-RU" sz="2000" b="1" dirty="0" err="1">
                <a:latin typeface="Arial"/>
                <a:ea typeface="Calibri"/>
              </a:rPr>
              <a:t>кг·с·Бк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10856" y="3212550"/>
            <a:ext cx="91548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по уравнению (7.8):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583677"/>
              </p:ext>
            </p:extLst>
          </p:nvPr>
        </p:nvGraphicFramePr>
        <p:xfrm>
          <a:off x="539552" y="3508714"/>
          <a:ext cx="147141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6" name="Формула" r:id="rId11" imgW="889000" imgH="330200" progId="Equation.3">
                  <p:embed/>
                </p:oleObj>
              </mc:Choice>
              <mc:Fallback>
                <p:oleObj name="Формула" r:id="rId11" imgW="889000" imgH="330200" progId="Equation.3">
                  <p:embed/>
                  <p:pic>
                    <p:nvPicPr>
                      <p:cNvPr id="0" name="Picture 3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08714"/>
                        <a:ext cx="1471413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-7913" y="3612660"/>
            <a:ext cx="9151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000" b="1" dirty="0" smtClean="0">
                <a:latin typeface="Arial"/>
                <a:ea typeface="Calibri"/>
              </a:rPr>
              <a:t>                     = </a:t>
            </a:r>
            <a:r>
              <a:rPr lang="ru-RU" sz="2000" b="1" dirty="0">
                <a:latin typeface="Arial"/>
                <a:ea typeface="Calibri"/>
              </a:rPr>
              <a:t>479,6·10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·0,628·10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·0,5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= 1204,75·10</a:t>
            </a:r>
            <a:r>
              <a:rPr lang="ru-RU" sz="2000" b="1" baseline="30000" dirty="0">
                <a:latin typeface="Arial"/>
                <a:ea typeface="Calibri"/>
              </a:rPr>
              <a:t>–11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Кл/(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0" y="4005064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мощность экспозиционной дозы определяют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3" name="Объект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856930"/>
              </p:ext>
            </p:extLst>
          </p:nvPr>
        </p:nvGraphicFramePr>
        <p:xfrm>
          <a:off x="467544" y="4732800"/>
          <a:ext cx="3456384" cy="712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7" name="Формула" r:id="rId13" imgW="1777229" imgH="393529" progId="Equation.3">
                  <p:embed/>
                </p:oleObj>
              </mc:Choice>
              <mc:Fallback>
                <p:oleObj name="Формула" r:id="rId13" imgW="1777229" imgH="393529" progId="Equation.3">
                  <p:embed/>
                  <p:pic>
                    <p:nvPicPr>
                      <p:cNvPr id="0" name="Picture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4732800"/>
                        <a:ext cx="3456384" cy="7124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8316415" y="4864622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(7.8)</a:t>
            </a:r>
            <a:endParaRPr lang="ru-RU" sz="2000" b="1" dirty="0"/>
          </a:p>
        </p:txBody>
      </p:sp>
      <p:sp>
        <p:nvSpPr>
          <p:cNvPr id="65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" name="Объект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622125"/>
              </p:ext>
            </p:extLst>
          </p:nvPr>
        </p:nvGraphicFramePr>
        <p:xfrm>
          <a:off x="539552" y="5601434"/>
          <a:ext cx="86409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8" name="Формула" r:id="rId15" imgW="406048" imgH="253780" progId="Equation.3">
                  <p:embed/>
                </p:oleObj>
              </mc:Choice>
              <mc:Fallback>
                <p:oleObj name="Формула" r:id="rId15" imgW="406048" imgH="253780" progId="Equation.3">
                  <p:embed/>
                  <p:pic>
                    <p:nvPicPr>
                      <p:cNvPr id="0" name="Picture 3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601434"/>
                        <a:ext cx="86409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9" name="Объект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503491"/>
              </p:ext>
            </p:extLst>
          </p:nvPr>
        </p:nvGraphicFramePr>
        <p:xfrm>
          <a:off x="2816932" y="5475101"/>
          <a:ext cx="1467036" cy="87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9" name="Формула" r:id="rId17" imgW="748975" imgH="482391" progId="Equation.3">
                  <p:embed/>
                </p:oleObj>
              </mc:Choice>
              <mc:Fallback>
                <p:oleObj name="Формула" r:id="rId17" imgW="748975" imgH="482391" progId="Equation.3">
                  <p:embed/>
                  <p:pic>
                    <p:nvPicPr>
                      <p:cNvPr id="0" name="Picture 3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816932" y="5475101"/>
                        <a:ext cx="1467036" cy="8736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0" y="5673442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</a:pPr>
            <a:r>
              <a:rPr lang="ru-RU" sz="2000" b="1" dirty="0" smtClean="0">
                <a:latin typeface="Arial"/>
                <a:ea typeface="Calibri"/>
              </a:rPr>
              <a:t>             = 2,58·10</a:t>
            </a:r>
            <a:r>
              <a:rPr lang="ru-RU" sz="2000" b="1" baseline="30000" dirty="0" smtClean="0">
                <a:latin typeface="Arial"/>
                <a:ea typeface="Calibri"/>
              </a:rPr>
              <a:t>–10                    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справочная величина (</a:t>
            </a:r>
            <a:r>
              <a:rPr lang="ru-RU" sz="20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использова-лась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примере 7.2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).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457200"/>
            <a:ext cx="15476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220316"/>
              </p:ext>
            </p:extLst>
          </p:nvPr>
        </p:nvGraphicFramePr>
        <p:xfrm>
          <a:off x="584051" y="764704"/>
          <a:ext cx="2763813" cy="644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8" name="Формула" r:id="rId3" imgW="1574800" imgH="393700" progId="Equation.3">
                  <p:embed/>
                </p:oleObj>
              </mc:Choice>
              <mc:Fallback>
                <p:oleObj name="Формула" r:id="rId3" imgW="1574800" imgH="3937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4051" y="764704"/>
                        <a:ext cx="2763813" cy="6442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331115" y="909935"/>
            <a:ext cx="2722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1,99·10</a:t>
            </a:r>
            <a:r>
              <a:rPr lang="ru-RU" sz="2000" b="1" baseline="30000" dirty="0">
                <a:latin typeface="Arial"/>
                <a:ea typeface="Calibri"/>
              </a:rPr>
              <a:t>–10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кг·с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73" y="1416477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1105" algn="r"/>
              </a:tabLs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127336"/>
              </p:ext>
            </p:extLst>
          </p:nvPr>
        </p:nvGraphicFramePr>
        <p:xfrm>
          <a:off x="564228" y="1700808"/>
          <a:ext cx="3143676" cy="928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9" name="Формула" r:id="rId5" imgW="1726451" imgH="545863" progId="Equation.3">
                  <p:embed/>
                </p:oleObj>
              </mc:Choice>
              <mc:Fallback>
                <p:oleObj name="Формула" r:id="rId5" imgW="1726451" imgH="545863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4228" y="1700808"/>
                        <a:ext cx="3143676" cy="928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3653413" y="2020778"/>
            <a:ext cx="774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61;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4550364" y="2020778"/>
            <a:ext cx="1726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4,3 см.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04664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7.2. Расчет защиты по слоям ослабления.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04774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Пример 7.9.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Рассчитать толщину свинцового экрана, если необходимо снизить интенсивность </a:t>
            </a:r>
            <a:r>
              <a:rPr lang="ru-RU" sz="22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-излучения в 1,25·10</a:t>
            </a:r>
            <a:r>
              <a:rPr lang="ru-RU" sz="2000" b="1" baseline="30000" dirty="0" smtClean="0"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раз. Слой половинного ослабления для свинца </a:t>
            </a:r>
            <a:r>
              <a:rPr lang="ru-RU" sz="2000" b="1" dirty="0" smtClean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 smtClean="0"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4577" y="1890702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301461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моноэнергетического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и источника со сложным спектром в широком пучке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зависит от толщины защиты (с увеличенном толщины защиты для моноэнергетического излучения уменьшается, для сложного спектра вначале увеличивается, а затем уменьшается), пропорциональной кратности ослабления. Поэтому в практических расчетах (при отсутствии универсальных таблиц) для быстроты определения примерной толщины защиты можно использовать приближенное значение слоя половинного ослабления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геометрии широкого пучка. Так, для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и других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-излучателей значения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будут равны: для свинца 1,3 см, для железа 2,4 см, для бетона 6,4 см. При известной кратности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полученной любым из приведенных способов, можно определить число слоев половинного ослабления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следовательно, толщину защиты.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Зависимость между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можно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выразить следующим образом.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209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Пусть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Тогда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или в общем виде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</a:t>
            </a:r>
            <a:r>
              <a:rPr lang="ru-RU" sz="2000" b="1" i="1" baseline="30000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52191"/>
              </p:ext>
            </p:extLst>
          </p:nvPr>
        </p:nvGraphicFramePr>
        <p:xfrm>
          <a:off x="1403648" y="738825"/>
          <a:ext cx="1728192" cy="5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5" name="Формула" r:id="rId3" imgW="837836" imgH="304668" progId="Equation.3">
                  <p:embed/>
                </p:oleObj>
              </mc:Choice>
              <mc:Fallback>
                <p:oleObj name="Формула" r:id="rId3" imgW="837836" imgH="304668" progId="Equation.3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403648" y="738825"/>
                        <a:ext cx="1728192" cy="58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525776"/>
              </p:ext>
            </p:extLst>
          </p:nvPr>
        </p:nvGraphicFramePr>
        <p:xfrm>
          <a:off x="4067944" y="620688"/>
          <a:ext cx="2088232" cy="954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6" name="Формула" r:id="rId5" imgW="1155700" imgH="571500" progId="Equation.3">
                  <p:embed/>
                </p:oleObj>
              </mc:Choice>
              <mc:Fallback>
                <p:oleObj name="Формула" r:id="rId5" imgW="1155700" imgH="5715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67944" y="620688"/>
                        <a:ext cx="2088232" cy="9540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1628800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Приближенная зависимость между кратностью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и числом слоев половинного ослабления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приведена в табл. </a:t>
            </a:r>
            <a:r>
              <a:rPr lang="ru-RU" sz="2000" b="1" dirty="0" smtClean="0">
                <a:solidFill>
                  <a:srgbClr val="9900FF"/>
                </a:solidFill>
                <a:latin typeface="Arial" pitchFamily="34" charset="0"/>
                <a:ea typeface="Calibri"/>
                <a:cs typeface="Arial" pitchFamily="34" charset="0"/>
              </a:rPr>
              <a:t>П 15.</a:t>
            </a:r>
            <a:endParaRPr lang="ru-RU" sz="2000" b="1" dirty="0">
              <a:solidFill>
                <a:srgbClr val="9900FF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5208" y="2550676"/>
            <a:ext cx="3071034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задачи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297984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Число слоев половинного ослабления, соответствующее кратности ослабления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k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1,25·10</a:t>
            </a:r>
            <a:r>
              <a:rPr lang="ru-RU" sz="2000" b="1" baseline="30000" dirty="0">
                <a:latin typeface="Arial" pitchFamily="34" charset="0"/>
                <a:ea typeface="Calibri"/>
                <a:cs typeface="Arial" pitchFamily="34" charset="0"/>
              </a:rPr>
              <a:t>6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, будет равно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7+20 = 27. Толщина свинцового экрана при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1,3 см и 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27 равна </a:t>
            </a:r>
            <a:r>
              <a:rPr lang="ru-RU" sz="2000" b="1" i="1" dirty="0">
                <a:latin typeface="Arial Black" pitchFamily="34" charset="0"/>
                <a:ea typeface="Calibri"/>
                <a:cs typeface="Arial" pitchFamily="34" charset="0"/>
              </a:rPr>
              <a:t>х</a:t>
            </a:r>
            <a:r>
              <a:rPr lang="en-US" sz="2000" b="1" baseline="-25000" dirty="0" err="1">
                <a:latin typeface="Arial Black" pitchFamily="34" charset="0"/>
                <a:ea typeface="Calibri"/>
                <a:cs typeface="Arial" pitchFamily="34" charset="0"/>
              </a:rPr>
              <a:t>Pb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</a:t>
            </a:r>
            <a:r>
              <a:rPr lang="ru-RU" sz="2000" b="1" dirty="0"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·</a:t>
            </a:r>
            <a:r>
              <a:rPr lang="en-US" sz="2000" b="1" i="1" dirty="0">
                <a:latin typeface="Arial Black" pitchFamily="34" charset="0"/>
                <a:ea typeface="Calibri"/>
                <a:cs typeface="Arial" pitchFamily="34" charset="0"/>
              </a:rPr>
              <a:t>n</a:t>
            </a:r>
            <a:r>
              <a:rPr lang="en-US" sz="20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= 1,3·27 = 35,1 см.</a:t>
            </a: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34334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7.10.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Рассчитать толщину водной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 </a:t>
            </a:r>
            <a:r>
              <a:rPr lang="ru-RU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 smtClean="0"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шахты промежуточного хранения у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pa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новых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ТВЭЛов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имеющих активность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Ки, если глубина шахты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8 м, время работы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6 ч. Слой половинного ослабления воды в геометрии широкого пучка для данной энергии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см,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8,4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Р·см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204864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6796" y="2641642"/>
            <a:ext cx="4388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Вo</a:t>
            </a: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23430" y="3041752"/>
            <a:ext cx="9167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Экспозиционная доза, создаваемая урановыми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ТВЭЛами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над водой, составляет: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167574"/>
              </p:ext>
            </p:extLst>
          </p:nvPr>
        </p:nvGraphicFramePr>
        <p:xfrm>
          <a:off x="503225" y="3717032"/>
          <a:ext cx="3204679" cy="797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64" name="Формула" r:id="rId3" imgW="1574800" imgH="419100" progId="Equation.3">
                  <p:embed/>
                </p:oleObj>
              </mc:Choice>
              <mc:Fallback>
                <p:oleObj name="Формула" r:id="rId3" imgW="1574800" imgH="4191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03225" y="3717032"/>
                        <a:ext cx="3204679" cy="7972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658938" y="3933056"/>
            <a:ext cx="14891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7,9·10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 Р.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23430" y="4541270"/>
            <a:ext cx="514153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383279"/>
              </p:ext>
            </p:extLst>
          </p:nvPr>
        </p:nvGraphicFramePr>
        <p:xfrm>
          <a:off x="520445" y="4869160"/>
          <a:ext cx="2683403" cy="891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65" name="Формула" r:id="rId5" imgW="1346200" imgH="482600" progId="Equation.3">
                  <p:embed/>
                </p:oleObj>
              </mc:Choice>
              <mc:Fallback>
                <p:oleObj name="Формула" r:id="rId5" imgW="1346200" imgH="482600" progId="Equation.3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0445" y="4869160"/>
                        <a:ext cx="2683403" cy="8910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203848" y="5189130"/>
            <a:ext cx="2406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~ 5,0·10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58052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Число слоев половинного ослабления равно и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255; следовательно, толщина водной защиты будет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= </a:t>
            </a:r>
            <a:r>
              <a:rPr lang="ru-RU" sz="2000" b="1" i="1" dirty="0" smtClean="0">
                <a:latin typeface="Arial Black" pitchFamily="34" charset="0"/>
                <a:cs typeface="Arial" pitchFamily="34" charset="0"/>
              </a:rPr>
              <a:t>n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 smtClean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25,5·10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255 см.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287921"/>
              </p:ext>
            </p:extLst>
          </p:nvPr>
        </p:nvGraphicFramePr>
        <p:xfrm>
          <a:off x="6372200" y="6101263"/>
          <a:ext cx="576064" cy="424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66" name="Формула" r:id="rId7" imgW="304668" imgH="241195" progId="Equation.3">
                  <p:embed/>
                </p:oleObj>
              </mc:Choice>
              <mc:Fallback>
                <p:oleObj name="Формула" r:id="rId7" imgW="304668" imgH="241195" progId="Equation.3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372200" y="6101263"/>
                        <a:ext cx="576064" cy="4240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284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246" y="548680"/>
            <a:ext cx="7887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величины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71093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i="1" dirty="0">
                <a:latin typeface="Arial Black" pitchFamily="34" charset="0"/>
                <a:cs typeface="Arial" pitchFamily="34" charset="0"/>
              </a:rPr>
              <a:t>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10</a:t>
            </a:r>
            <a:r>
              <a:rPr lang="ru-RU" sz="2000" b="1" baseline="30000" dirty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Ки 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·3,7·10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3,7·10</a:t>
            </a:r>
            <a:r>
              <a:rPr lang="ru-RU" sz="2000" b="1" baseline="300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Бк, определим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по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уравнению: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569867"/>
              </p:ext>
            </p:extLst>
          </p:nvPr>
        </p:nvGraphicFramePr>
        <p:xfrm>
          <a:off x="7596336" y="836712"/>
          <a:ext cx="864096" cy="528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59" name="Формула" r:id="rId3" imgW="368300" imgH="241300" progId="Equation.3">
                  <p:embed/>
                </p:oleObj>
              </mc:Choice>
              <mc:Fallback>
                <p:oleObj name="Формула" r:id="rId3" imgW="368300" imgH="241300" progId="Equation.3">
                  <p:embed/>
                  <p:pic>
                    <p:nvPicPr>
                      <p:cNvPr id="0" name="Picture 3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596336" y="836712"/>
                        <a:ext cx="864096" cy="528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594640"/>
              </p:ext>
            </p:extLst>
          </p:nvPr>
        </p:nvGraphicFramePr>
        <p:xfrm>
          <a:off x="539552" y="1484784"/>
          <a:ext cx="4968552" cy="939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0" name="Формула" r:id="rId5" imgW="2362200" imgH="482600" progId="Equation.3">
                  <p:embed/>
                </p:oleObj>
              </mc:Choice>
              <mc:Fallback>
                <p:oleObj name="Формула" r:id="rId5" imgW="2362200" imgH="482600" progId="Equation.3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484784"/>
                        <a:ext cx="4968552" cy="9399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436096" y="1772816"/>
            <a:ext cx="2347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0,1939·8,4 =1,63</a:t>
            </a:r>
            <a:endParaRPr lang="ru-RU" sz="2000" b="1" dirty="0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164742"/>
              </p:ext>
            </p:extLst>
          </p:nvPr>
        </p:nvGraphicFramePr>
        <p:xfrm>
          <a:off x="7668344" y="1554806"/>
          <a:ext cx="124926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1" name="Формула" r:id="rId7" imgW="609600" imgH="419100" progId="Equation.3">
                  <p:embed/>
                </p:oleObj>
              </mc:Choice>
              <mc:Fallback>
                <p:oleObj name="Формула" r:id="rId7" imgW="609600" imgH="419100" progId="Equation.3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668344" y="1554806"/>
                        <a:ext cx="1249266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801139" y="1772816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859986" y="2578347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1,63·10</a:t>
            </a:r>
            <a:r>
              <a:rPr lang="ru-RU" sz="2000" b="1" baseline="30000" dirty="0">
                <a:latin typeface="Arial"/>
                <a:ea typeface="Calibri"/>
              </a:rPr>
              <a:t>–18</a:t>
            </a:r>
            <a:r>
              <a:rPr lang="ru-RU" sz="2000" b="1" dirty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65846" y="2578347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=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678394"/>
              </p:ext>
            </p:extLst>
          </p:nvPr>
        </p:nvGraphicFramePr>
        <p:xfrm>
          <a:off x="2166374" y="2348880"/>
          <a:ext cx="1354867" cy="859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2" name="Формула" r:id="rId9" imgW="609600" imgH="419100" progId="Equation.3">
                  <p:embed/>
                </p:oleObj>
              </mc:Choice>
              <mc:Fallback>
                <p:oleObj name="Формула" r:id="rId9" imgW="609600" imgH="419100" progId="Equation.3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66374" y="2348880"/>
                        <a:ext cx="1354867" cy="8590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3491880" y="260717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19" y="3212976"/>
            <a:ext cx="7157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808367"/>
              </p:ext>
            </p:extLst>
          </p:nvPr>
        </p:nvGraphicFramePr>
        <p:xfrm>
          <a:off x="565846" y="3501008"/>
          <a:ext cx="5374306" cy="758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3" name="Формула" r:id="rId11" imgW="2730500" imgH="419100" progId="Equation.3">
                  <p:embed/>
                </p:oleObj>
              </mc:Choice>
              <mc:Fallback>
                <p:oleObj name="Формула" r:id="rId11" imgW="2730500" imgH="419100" progId="Equation.3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3501008"/>
                        <a:ext cx="5374306" cy="758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5880675" y="3717032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203,5 Кл/кг.</a:t>
            </a:r>
            <a:endParaRPr lang="ru-RU" sz="2000" b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418" y="4221088"/>
            <a:ext cx="7445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Предельно допустимая экспозиционная доза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38227"/>
              </p:ext>
            </p:extLst>
          </p:nvPr>
        </p:nvGraphicFramePr>
        <p:xfrm>
          <a:off x="565846" y="4581128"/>
          <a:ext cx="856058" cy="459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4" name="Формула" r:id="rId13" imgW="418918" imgH="241195" progId="Equation.3">
                  <p:embed/>
                </p:oleObj>
              </mc:Choice>
              <mc:Fallback>
                <p:oleObj name="Формула" r:id="rId13" imgW="418918" imgH="241195" progId="Equation.3">
                  <p:embed/>
                  <p:pic>
                    <p:nvPicPr>
                      <p:cNvPr id="0" name="Picture 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4581128"/>
                        <a:ext cx="856058" cy="4599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1421904" y="4646647"/>
            <a:ext cx="3631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4,31·10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(см. пример 7.3).</a:t>
            </a:r>
            <a:endParaRPr lang="ru-RU" sz="2000" b="1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6419" y="5085184"/>
            <a:ext cx="3629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0" name="Объект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070292"/>
              </p:ext>
            </p:extLst>
          </p:nvPr>
        </p:nvGraphicFramePr>
        <p:xfrm>
          <a:off x="565846" y="5445224"/>
          <a:ext cx="2493986" cy="720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5" name="Формула" r:id="rId15" imgW="1460500" imgH="457200" progId="Equation.3">
                  <p:embed/>
                </p:oleObj>
              </mc:Choice>
              <mc:Fallback>
                <p:oleObj name="Формула" r:id="rId15" imgW="1460500" imgH="457200" progId="Equation.3">
                  <p:embed/>
                  <p:pic>
                    <p:nvPicPr>
                      <p:cNvPr id="0" name="Picture 3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846" y="5445224"/>
                        <a:ext cx="2493986" cy="720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3059832" y="5604849"/>
            <a:ext cx="24785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4,72·10</a:t>
            </a:r>
            <a:r>
              <a:rPr lang="ru-RU" sz="2000" b="1" baseline="30000" dirty="0">
                <a:latin typeface="Arial"/>
                <a:ea typeface="Calibri"/>
              </a:rPr>
              <a:t>4</a:t>
            </a:r>
            <a:r>
              <a:rPr lang="ru-RU" sz="2000" b="1" dirty="0">
                <a:latin typeface="Arial"/>
                <a:ea typeface="Calibri"/>
              </a:rPr>
              <a:t> ~ 50·10</a:t>
            </a:r>
            <a:r>
              <a:rPr lang="ru-RU" sz="2000" b="1" baseline="30000" dirty="0">
                <a:latin typeface="Arial"/>
                <a:ea typeface="Calibri"/>
              </a:rPr>
              <a:t>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586874" y="6309320"/>
            <a:ext cx="1229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dirty="0">
                <a:latin typeface="Arial"/>
                <a:ea typeface="Calibri"/>
              </a:rPr>
              <a:t>25,5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4" name="Объект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4265"/>
              </p:ext>
            </p:extLst>
          </p:nvPr>
        </p:nvGraphicFramePr>
        <p:xfrm>
          <a:off x="1907182" y="6237312"/>
          <a:ext cx="1584697" cy="46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166" name="Формула" r:id="rId17" imgW="761669" imgH="241195" progId="Equation.3">
                  <p:embed/>
                </p:oleObj>
              </mc:Choice>
              <mc:Fallback>
                <p:oleObj name="Формула" r:id="rId17" imgW="761669" imgH="241195" progId="Equation.3">
                  <p:embed/>
                  <p:pic>
                    <p:nvPicPr>
                      <p:cNvPr id="0" name="Picture 3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907182" y="6237312"/>
                        <a:ext cx="1584697" cy="464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3491880" y="6305567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latin typeface="Arial"/>
                <a:ea typeface="Calibri"/>
              </a:rPr>
              <a:t>= 25,5·10 = 255 </a:t>
            </a:r>
            <a:r>
              <a:rPr lang="ru-RU" sz="2000" b="1" dirty="0">
                <a:latin typeface="Arial"/>
                <a:ea typeface="Calibri"/>
              </a:rPr>
              <a:t>см.</a:t>
            </a:r>
            <a:endParaRPr lang="ru-RU" sz="2000" b="1" dirty="0"/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6634" y="349713"/>
            <a:ext cx="916063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114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Пример 7.11.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Определить толщину защиты из свинцового стекла, необходимую, чтобы уменьшить мощность поглощенной дозы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6,6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Рад/ч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до допустимого значения для персонала категории А при 30 часовой рабочей неделе. Слой половинного ослабления свинцового стекла </a:t>
            </a:r>
            <a:r>
              <a:rPr lang="ru-RU" sz="2000" b="1" dirty="0">
                <a:latin typeface="Arial Black" pitchFamily="34" charset="0"/>
                <a:cs typeface="Arial" pitchFamily="34" charset="0"/>
              </a:rPr>
              <a:t>Δ</a:t>
            </a:r>
            <a:r>
              <a:rPr lang="ru-RU" sz="2000" b="1" baseline="-25000" dirty="0">
                <a:latin typeface="Arial Black" pitchFamily="34" charset="0"/>
                <a:cs typeface="Arial" pitchFamily="34" charset="0"/>
              </a:rPr>
              <a:t>1/2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2,1 см.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392079"/>
              </p:ext>
            </p:extLst>
          </p:nvPr>
        </p:nvGraphicFramePr>
        <p:xfrm>
          <a:off x="8388424" y="592993"/>
          <a:ext cx="360040" cy="53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3" name="Формула" r:id="rId3" imgW="164885" imgH="266353" progId="Equation.3">
                  <p:embed/>
                </p:oleObj>
              </mc:Choice>
              <mc:Fallback>
                <p:oleObj name="Формула" r:id="rId3" imgW="164885" imgH="266353" progId="Equation.3">
                  <p:embed/>
                  <p:pic>
                    <p:nvPicPr>
                      <p:cNvPr id="0" name="Picture 2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388424" y="592993"/>
                        <a:ext cx="360040" cy="531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-1" y="2132856"/>
            <a:ext cx="194004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20888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6635" y="2708920"/>
            <a:ext cx="61728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допустимую мощность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848594"/>
              </p:ext>
            </p:extLst>
          </p:nvPr>
        </p:nvGraphicFramePr>
        <p:xfrm>
          <a:off x="539551" y="2996952"/>
          <a:ext cx="2992999" cy="85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4" name="Формула" r:id="rId5" imgW="1346200" imgH="419100" progId="Equation.3">
                  <p:embed/>
                </p:oleObj>
              </mc:Choice>
              <mc:Fallback>
                <p:oleObj name="Формула" r:id="rId5" imgW="1346200" imgH="419100" progId="Equation.3">
                  <p:embed/>
                  <p:pic>
                    <p:nvPicPr>
                      <p:cNvPr id="0" name="Picture 2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2996952"/>
                        <a:ext cx="2992999" cy="855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466850" y="3284984"/>
            <a:ext cx="2305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3,33·10</a:t>
            </a:r>
            <a:r>
              <a:rPr lang="ru-RU" sz="2000" b="1" baseline="30000" dirty="0">
                <a:latin typeface="Arial"/>
                <a:ea typeface="Calibri"/>
              </a:rPr>
              <a:t>–3</a:t>
            </a:r>
            <a:r>
              <a:rPr lang="ru-RU" sz="2000" b="1" dirty="0">
                <a:latin typeface="Arial"/>
                <a:ea typeface="Calibri"/>
              </a:rPr>
              <a:t> Бэр/ч.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16635" y="3788401"/>
            <a:ext cx="9160633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lnSpc>
                <a:spcPct val="114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Мощность эквивалентной дозы   определяется по мощности поглощенной дозы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в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воздухе по уравнению:</a:t>
            </a:r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361797"/>
              </p:ext>
            </p:extLst>
          </p:nvPr>
        </p:nvGraphicFramePr>
        <p:xfrm>
          <a:off x="4860032" y="3645024"/>
          <a:ext cx="360040" cy="49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5" name="Формула" r:id="rId7" imgW="177569" imgH="266353" progId="Equation.3">
                  <p:embed/>
                </p:oleObj>
              </mc:Choice>
              <mc:Fallback>
                <p:oleObj name="Формула" r:id="rId7" imgW="177569" imgH="266353" progId="Equation.3">
                  <p:embed/>
                  <p:pic>
                    <p:nvPicPr>
                      <p:cNvPr id="0" name="Picture 2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60032" y="3645024"/>
                        <a:ext cx="360040" cy="497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875230"/>
              </p:ext>
            </p:extLst>
          </p:nvPr>
        </p:nvGraphicFramePr>
        <p:xfrm>
          <a:off x="2716614" y="4004425"/>
          <a:ext cx="34128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6" name="Формула" r:id="rId9" imgW="164885" imgH="266353" progId="Equation.3">
                  <p:embed/>
                </p:oleObj>
              </mc:Choice>
              <mc:Fallback>
                <p:oleObj name="Формула" r:id="rId9" imgW="164885" imgH="266353" progId="Equation.3">
                  <p:embed/>
                  <p:pic>
                    <p:nvPicPr>
                      <p:cNvPr id="0" name="Picture 2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716614" y="4004425"/>
                        <a:ext cx="341289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6996944"/>
              </p:ext>
            </p:extLst>
          </p:nvPr>
        </p:nvGraphicFramePr>
        <p:xfrm>
          <a:off x="539552" y="4437112"/>
          <a:ext cx="1368152" cy="522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7" name="Формула" r:id="rId10" imgW="710891" imgH="291973" progId="Equation.3">
                  <p:embed/>
                </p:oleObj>
              </mc:Choice>
              <mc:Fallback>
                <p:oleObj name="Формула" r:id="rId10" imgW="710891" imgH="291973" progId="Equation.3">
                  <p:embed/>
                  <p:pic>
                    <p:nvPicPr>
                      <p:cNvPr id="0" name="Picture 2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437112"/>
                        <a:ext cx="1368152" cy="522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1812442" y="461768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8399267" y="458209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(7.9)</a:t>
            </a:r>
            <a:endParaRPr lang="ru-RU" sz="2000" b="1" dirty="0"/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581297"/>
              </p:ext>
            </p:extLst>
          </p:nvPr>
        </p:nvGraphicFramePr>
        <p:xfrm>
          <a:off x="512763" y="4856163"/>
          <a:ext cx="182562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8" name="Формула" r:id="rId12" imgW="825480" imgH="304560" progId="Equation.3">
                  <p:embed/>
                </p:oleObj>
              </mc:Choice>
              <mc:Fallback>
                <p:oleObj name="Формула" r:id="rId12" imgW="825480" imgH="304560" progId="Equation.3">
                  <p:embed/>
                  <p:pic>
                    <p:nvPicPr>
                      <p:cNvPr id="0" name="Picture 2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12763" y="4856163"/>
                        <a:ext cx="1825625" cy="63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2309785" y="5085184"/>
            <a:ext cx="1745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7,19 Бэр/ч.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-16634" y="5445224"/>
            <a:ext cx="8261042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 излучения защитой: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294578"/>
              </p:ext>
            </p:extLst>
          </p:nvPr>
        </p:nvGraphicFramePr>
        <p:xfrm>
          <a:off x="581025" y="5715000"/>
          <a:ext cx="416401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9" name="Формула" r:id="rId14" imgW="1904760" imgH="419040" progId="Equation.3">
                  <p:embed/>
                </p:oleObj>
              </mc:Choice>
              <mc:Fallback>
                <p:oleObj name="Формула" r:id="rId14" imgW="1904760" imgH="419040" progId="Equation.3">
                  <p:embed/>
                  <p:pic>
                    <p:nvPicPr>
                      <p:cNvPr id="0" name="Picture 2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1025" y="5715000"/>
                        <a:ext cx="4164013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4716016" y="5949280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2,16·10</a:t>
            </a:r>
            <a:r>
              <a:rPr lang="ru-RU" sz="2000" b="1" baseline="30000" dirty="0">
                <a:latin typeface="Arial"/>
                <a:ea typeface="Calibri"/>
              </a:rPr>
              <a:t>-3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67" name="Номер слайда 6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25128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Отсюда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20.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стекла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2,1·20 = 42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196752"/>
            <a:ext cx="26058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159137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для расчета величины в единицах СИ: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1991486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"/>
                <a:ea typeface="Calibri"/>
                <a:cs typeface="Times New Roman"/>
              </a:rPr>
              <a:t>t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30 ч = 30·3600 = 1,08·105 с;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910379"/>
              </p:ext>
            </p:extLst>
          </p:nvPr>
        </p:nvGraphicFramePr>
        <p:xfrm>
          <a:off x="467544" y="2276872"/>
          <a:ext cx="2360296" cy="807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71" name="Формула" r:id="rId3" imgW="1143000" imgH="419100" progId="Equation.3">
                  <p:embed/>
                </p:oleObj>
              </mc:Choice>
              <mc:Fallback>
                <p:oleObj name="Формула" r:id="rId3" imgW="1143000" imgH="419100" progId="Equation.3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276872"/>
                        <a:ext cx="2360296" cy="8072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2827840" y="2524834"/>
            <a:ext cx="6228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9,26·10</a:t>
            </a:r>
            <a:r>
              <a:rPr lang="ru-RU" sz="2000" b="1" baseline="30000" dirty="0">
                <a:latin typeface="Arial"/>
                <a:ea typeface="Calibri"/>
              </a:rPr>
              <a:t>–7</a:t>
            </a:r>
            <a:r>
              <a:rPr lang="ru-RU" sz="2000" b="1" dirty="0">
                <a:latin typeface="Arial"/>
                <a:ea typeface="Calibri"/>
              </a:rPr>
              <a:t> Бэр/с = 9,26·10</a:t>
            </a:r>
            <a:r>
              <a:rPr lang="ru-RU" sz="2000" b="1" baseline="30000" dirty="0">
                <a:latin typeface="Arial"/>
                <a:ea typeface="Calibri"/>
              </a:rPr>
              <a:t>–7</a:t>
            </a:r>
            <a:r>
              <a:rPr lang="ru-RU" sz="2000" b="1" dirty="0">
                <a:latin typeface="Arial"/>
                <a:ea typeface="Calibri"/>
              </a:rPr>
              <a:t>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 = 9,26·10</a:t>
            </a:r>
            <a:r>
              <a:rPr lang="ru-RU" sz="2000" b="1" baseline="30000" dirty="0">
                <a:latin typeface="Arial"/>
                <a:ea typeface="Calibri"/>
              </a:rPr>
              <a:t>–9</a:t>
            </a:r>
            <a:r>
              <a:rPr lang="ru-RU" sz="2000" b="1" dirty="0">
                <a:latin typeface="Arial"/>
                <a:ea typeface="Calibri"/>
              </a:rPr>
              <a:t> Зв/с.</a:t>
            </a:r>
            <a:endParaRPr lang="ru-RU" sz="2000" b="1" dirty="0"/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316273"/>
              </p:ext>
            </p:extLst>
          </p:nvPr>
        </p:nvGraphicFramePr>
        <p:xfrm>
          <a:off x="467544" y="2996952"/>
          <a:ext cx="360040" cy="53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72" name="Формула" r:id="rId5" imgW="164885" imgH="266353" progId="Equation.3">
                  <p:embed/>
                </p:oleObj>
              </mc:Choice>
              <mc:Fallback>
                <p:oleObj name="Формула" r:id="rId5" imgW="164885" imgH="266353" progId="Equation.3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996952"/>
                        <a:ext cx="360040" cy="531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755576" y="3212976"/>
            <a:ext cx="1803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6,6 рад/ч = 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845750"/>
              </p:ext>
            </p:extLst>
          </p:nvPr>
        </p:nvGraphicFramePr>
        <p:xfrm>
          <a:off x="2438246" y="2928190"/>
          <a:ext cx="1191832" cy="79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73" name="Формула" r:id="rId7" imgW="583947" imgH="418918" progId="Equation.3">
                  <p:embed/>
                </p:oleObj>
              </mc:Choice>
              <mc:Fallback>
                <p:oleObj name="Формула" r:id="rId7" imgW="583947" imgH="418918" progId="Equation.3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38246" y="2928190"/>
                        <a:ext cx="1191832" cy="7980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3619053" y="3244914"/>
            <a:ext cx="2266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18,34·10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Гр/с;</a:t>
            </a:r>
            <a:endParaRPr lang="ru-RU" sz="2000" b="1" dirty="0"/>
          </a:p>
        </p:txBody>
      </p:sp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3441096"/>
              </p:ext>
            </p:extLst>
          </p:nvPr>
        </p:nvGraphicFramePr>
        <p:xfrm>
          <a:off x="467544" y="3645024"/>
          <a:ext cx="364679" cy="503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74" name="Формула" r:id="rId9" imgW="177569" imgH="266353" progId="Equation.3">
                  <p:embed/>
                </p:oleObj>
              </mc:Choice>
              <mc:Fallback>
                <p:oleObj name="Формула" r:id="rId9" imgW="177569" imgH="266353" progId="Equation.3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645024"/>
                        <a:ext cx="364679" cy="5037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760215" y="3861048"/>
            <a:ext cx="50000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1,09</a:t>
            </a:r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ru-RU" sz="2000" b="1" dirty="0">
                <a:latin typeface="Arial"/>
                <a:ea typeface="Calibri"/>
              </a:rPr>
              <a:t> = 1,09·18,34·10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= 2,0·10</a:t>
            </a:r>
            <a:r>
              <a:rPr lang="ru-RU" sz="2000" b="1" baseline="30000" dirty="0">
                <a:latin typeface="Arial"/>
                <a:ea typeface="Calibri"/>
              </a:rPr>
              <a:t>–5</a:t>
            </a:r>
            <a:r>
              <a:rPr lang="ru-RU" sz="2000" b="1" dirty="0">
                <a:latin typeface="Arial"/>
                <a:ea typeface="Calibri"/>
              </a:rPr>
              <a:t> Зв/с.</a:t>
            </a:r>
            <a:endParaRPr lang="ru-RU" sz="20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0" y="4272000"/>
            <a:ext cx="619268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Кратность ослабления излучений защитой: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155368"/>
              </p:ext>
            </p:extLst>
          </p:nvPr>
        </p:nvGraphicFramePr>
        <p:xfrm>
          <a:off x="539552" y="4572854"/>
          <a:ext cx="1757261" cy="80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75" name="Формула" r:id="rId11" imgW="901309" imgH="444307" progId="Equation.3">
                  <p:embed/>
                </p:oleObj>
              </mc:Choice>
              <mc:Fallback>
                <p:oleObj name="Формула" r:id="rId11" imgW="901309" imgH="444307" progId="Equation.3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572854"/>
                        <a:ext cx="1757261" cy="80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2267744" y="4797152"/>
            <a:ext cx="2707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2,16·10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;     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20;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5373216"/>
            <a:ext cx="5292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стекла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2,1·10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·20 = 0,42 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Пример 7.12.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Рассчитать толщину защиты водного экрана в бесконечной геометрии, ослабляющую </a:t>
            </a:r>
            <a:r>
              <a:rPr lang="ru-RU" sz="2200" b="1" i="1" dirty="0"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-излучение с энергией 3 МэВ точечного изотропного источника в 4000 раз.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94577" y="1415772"/>
            <a:ext cx="201786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0080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учесть изменение слоя ослабления с изменением толщины защиты, то можно с большей точностью рассчитать толщину защиты.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≤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можно использовать величины слоев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значение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практически не изменяется с толщиной защиты, поэтому его можно принять постоянным и равным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–асимптотическому значению.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57301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Используя значения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при 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861048"/>
            <a:ext cx="18287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ru-RU" sz="2000" b="1" dirty="0">
                <a:latin typeface="Arial"/>
                <a:ea typeface="Calibri"/>
              </a:rPr>
              <a:t>·10</a:t>
            </a:r>
            <a:r>
              <a:rPr lang="en-US" sz="2000" b="1" i="1" baseline="30000" dirty="0">
                <a:latin typeface="Arial"/>
                <a:ea typeface="Calibri"/>
              </a:rPr>
              <a:t>m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172400" y="386104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(7.10)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4149080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коэффициент, принимающий значения 1 ≤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≤ 10, </a:t>
            </a:r>
            <a:r>
              <a:rPr lang="en-US" sz="2000" b="1" i="1" dirty="0">
                <a:latin typeface="Arial"/>
                <a:ea typeface="Calibri"/>
                <a:cs typeface="Times New Roman"/>
              </a:rPr>
              <a:t>m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целое положительное число, можно определить толщину защиты с высокой точностью по уравнениям: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16767" y="5157192"/>
            <a:ext cx="33646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194386" y="5187970"/>
            <a:ext cx="834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(7.11)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25520" y="5557302"/>
            <a:ext cx="4093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ru-RU" sz="2000" b="1" dirty="0">
                <a:latin typeface="Arial"/>
                <a:ea typeface="Calibri"/>
              </a:rPr>
              <a:t> = 1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dirty="0">
                <a:latin typeface="Arial"/>
                <a:ea typeface="Calibri"/>
              </a:rPr>
              <a:t>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8153130" y="5599357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(7.12)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16767" y="5944490"/>
            <a:ext cx="5308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ru-RU" sz="2000" b="1" dirty="0">
                <a:latin typeface="Arial"/>
                <a:ea typeface="Calibri"/>
              </a:rPr>
              <a:t> = 2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1/100</a:t>
            </a:r>
            <a:r>
              <a:rPr lang="ru-RU" sz="2000" b="1" dirty="0">
                <a:latin typeface="Arial"/>
                <a:ea typeface="Calibri"/>
              </a:rPr>
              <a:t> + (Δ</a:t>
            </a:r>
            <a:r>
              <a:rPr lang="ru-RU" sz="2000" b="1" baseline="-25000" dirty="0">
                <a:latin typeface="Arial"/>
                <a:ea typeface="Calibri"/>
              </a:rPr>
              <a:t>1/100</a:t>
            </a:r>
            <a:r>
              <a:rPr lang="ru-RU" sz="2000" b="1" dirty="0">
                <a:latin typeface="Arial"/>
                <a:ea typeface="Calibri"/>
              </a:rPr>
              <a:t> –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dirty="0">
                <a:latin typeface="Arial"/>
                <a:ea typeface="Calibri"/>
              </a:rPr>
              <a:t>)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; 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153129" y="5999467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(7.13)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-16767" y="6344600"/>
            <a:ext cx="6388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/>
                <a:ea typeface="Calibri"/>
              </a:rPr>
              <a:t>при 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≥ 3 	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Δ</a:t>
            </a:r>
            <a:r>
              <a:rPr lang="ru-RU" sz="2000" b="1" baseline="-25000" dirty="0">
                <a:latin typeface="Arial"/>
                <a:ea typeface="Calibri"/>
              </a:rPr>
              <a:t>1/1000</a:t>
            </a:r>
            <a:r>
              <a:rPr lang="ru-RU" sz="2000" b="1" dirty="0">
                <a:latin typeface="Arial"/>
                <a:ea typeface="Calibri"/>
              </a:rPr>
              <a:t>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baseline="30000" dirty="0">
                <a:latin typeface="Arial"/>
                <a:ea typeface="Calibri"/>
              </a:rPr>
              <a:t>ас</a:t>
            </a:r>
            <a:r>
              <a:rPr lang="ru-RU" sz="2000" b="1" dirty="0">
                <a:latin typeface="Arial"/>
                <a:ea typeface="Calibri"/>
              </a:rPr>
              <a:t> (</a:t>
            </a:r>
            <a:r>
              <a:rPr lang="en-US" sz="2000" b="1" i="1" dirty="0">
                <a:latin typeface="Arial"/>
                <a:ea typeface="Calibri"/>
              </a:rPr>
              <a:t>m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3) + Δ</a:t>
            </a:r>
            <a:r>
              <a:rPr lang="ru-RU" sz="2000" b="1" baseline="-25000" dirty="0">
                <a:latin typeface="Arial"/>
                <a:ea typeface="Calibri"/>
              </a:rPr>
              <a:t>1/10</a:t>
            </a:r>
            <a:r>
              <a:rPr lang="ru-RU" sz="2000" b="1" baseline="30000" dirty="0">
                <a:latin typeface="Arial"/>
                <a:ea typeface="Calibri"/>
              </a:rPr>
              <a:t>ас</a:t>
            </a:r>
            <a:r>
              <a:rPr lang="ru-RU" sz="2000" b="1" i="1" dirty="0">
                <a:latin typeface="Arial"/>
                <a:ea typeface="Calibri"/>
              </a:rPr>
              <a:t>ξ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175341" y="638132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(7.14)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6998" y="369332"/>
            <a:ext cx="915099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коэффициент, связывающий слой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со слоем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</a:t>
            </a:r>
            <a:r>
              <a:rPr lang="en-US" sz="2000" b="1" i="1" baseline="-25000" dirty="0"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ослабляющим излучение в </a:t>
            </a:r>
            <a:r>
              <a:rPr lang="en-US" sz="2200" b="1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раз;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</a:t>
            </a:r>
            <a:r>
              <a:rPr lang="en-US" sz="2000" b="1" i="1" baseline="-25000" dirty="0">
                <a:latin typeface="Arial Black" pitchFamily="34" charset="0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значения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ξ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 = </a:t>
            </a:r>
            <a:r>
              <a:rPr lang="en-US" sz="2000" b="1" dirty="0" err="1">
                <a:latin typeface="Arial Black" pitchFamily="34" charset="0"/>
                <a:ea typeface="Calibri"/>
                <a:cs typeface="Times New Roman"/>
              </a:rPr>
              <a:t>ln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 1/2,3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приведены в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Значения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1/10</a:t>
            </a:r>
            <a:r>
              <a:rPr lang="ru-RU" sz="2000" b="1" baseline="30000" dirty="0">
                <a:latin typeface="Arial Black" pitchFamily="34" charset="0"/>
                <a:ea typeface="Calibri"/>
                <a:cs typeface="Times New Roman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различных материалов для проведения расчетов защиты представлены в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плоских моноэнергетических изотропных источников фотонов при измерении дозы в барьерной геометрии, в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П.18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точечных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моноэнергетических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изотропных источников при измерении дозы в бесконечной геометрии.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21297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уравнению (7.14) и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П.16, П.18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для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61161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1/1000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+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m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3) +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1/10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ас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223 + 63,8(3 – 3) + 63,8·0,602 = 263,4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43150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Значение толщины водного экрана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определим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 универсальной табл. 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П.4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=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264 см.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952929"/>
              </p:ext>
            </p:extLst>
          </p:nvPr>
        </p:nvGraphicFramePr>
        <p:xfrm>
          <a:off x="1259632" y="4560329"/>
          <a:ext cx="648072" cy="47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7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259632" y="4560329"/>
                        <a:ext cx="648072" cy="4770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553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7.3. Расчет защиты методом конкурирующих линий от немоноэнергетического источника.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10" y="1042911"/>
            <a:ext cx="912918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7.13.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Определить толщину свинцовой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защиты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x</a:t>
            </a:r>
            <a:r>
              <a:rPr lang="en-US" sz="2000" b="1" baseline="-25000" dirty="0" err="1" smtClean="0">
                <a:latin typeface="Arial Black" panose="020B0A04020102020204" pitchFamily="34" charset="0"/>
                <a:ea typeface="Calibri"/>
                <a:cs typeface="Times New Roman"/>
              </a:rPr>
              <a:t>Pb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от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смеси продуктов деления облученного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235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U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массой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m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кг.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Удельная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мощность реактора 3 Вт/г. Время кампании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Время выдержки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45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90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2341329"/>
            <a:ext cx="9143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Расстояние от источника до рабочего места 2,5 м, время работы 6 ч в день. Считать источник точечным. Самопоглощением и рассеянием в источнике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03970" y="3429000"/>
            <a:ext cx="201786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789040"/>
            <a:ext cx="91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Метод конкурирующих линий позволяет перейти от расчета защиты от немоноэнергетических источников к расчету защиты моноэнергетических источников с использованием универсальных таблиц (см.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). При этом необходимо выделить энергетические интервалы с определенным значением энергии и соответствующим процентным содержанием.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810" y="5722546"/>
            <a:ext cx="9129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Последовательность расчета этого метода состоит из следующих этапов: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218" y="369332"/>
            <a:ext cx="9145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1. Из условия задачи определяют необходимую кратность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излучения источника защитой.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80728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2. Рассчитывают парциальную кратность ослабления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-ой энергетической группы по известному составу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50169"/>
            <a:ext cx="1763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ru-RU" sz="2000" dirty="0">
                <a:latin typeface="Arial Black"/>
                <a:ea typeface="Calibri"/>
                <a:cs typeface="Times New Roman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k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·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р</a:t>
            </a:r>
            <a:r>
              <a:rPr lang="en-US" sz="2000" i="1" baseline="-25000" dirty="0" err="1">
                <a:latin typeface="Arial Black"/>
                <a:ea typeface="Calibri"/>
                <a:cs typeface="Times New Roman"/>
              </a:rPr>
              <a:t>i</a:t>
            </a:r>
            <a:r>
              <a:rPr lang="ru-RU" sz="2000" dirty="0">
                <a:latin typeface="Arial"/>
                <a:ea typeface="Calibri"/>
              </a:rPr>
              <a:t>.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172400" y="1728789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(7.15)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2984" y="2150279"/>
            <a:ext cx="915698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3. По найденным кратностям ослабления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.... известным энергиям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 и с использованием универсальных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табл. </a:t>
            </a:r>
            <a:r>
              <a:rPr lang="ru-RU" sz="2000" b="1" dirty="0" smtClean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П.1-П.4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 необходимую толщину защиты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... 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429000"/>
            <a:ext cx="9143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Наибольшая толщина защиты будет соответствовать главной линии спектра, которую обозначим через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Линия спектра, соответствующая следующей по величине толщине защиты, называется конкурирующей линией спектра. Обозначим эту толщину защиты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разность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5054730"/>
            <a:ext cx="687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0 &lt;</a:t>
            </a:r>
            <a:r>
              <a:rPr lang="ru-RU" sz="2000" b="1" i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&lt;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-3957" y="5373216"/>
            <a:ext cx="41456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 + (</a:t>
            </a:r>
            <a:r>
              <a:rPr lang="ru-RU" sz="2000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dirty="0">
                <a:latin typeface="Arial"/>
                <a:ea typeface="Calibri"/>
              </a:rPr>
              <a:t> –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dirty="0">
                <a:latin typeface="Arial"/>
                <a:ea typeface="Calibri"/>
              </a:rPr>
              <a:t>)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dirty="0">
                <a:latin typeface="Arial"/>
                <a:ea typeface="Calibri"/>
              </a:rPr>
              <a:t> + </a:t>
            </a:r>
            <a:r>
              <a:rPr lang="ru-RU" sz="2000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016144" y="5373216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(7.16а)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3957" y="5772018"/>
            <a:ext cx="5944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Δ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6155727"/>
            <a:ext cx="1420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8000114" y="6171911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(7.16б)</a:t>
            </a:r>
            <a:endParaRPr lang="ru-RU" sz="2000" b="1" dirty="0"/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5724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 искомая толщина защиты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08665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1325"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dirty="0">
                <a:latin typeface="Arial"/>
                <a:ea typeface="Calibri"/>
              </a:rPr>
              <a:t> + </a:t>
            </a:r>
            <a:r>
              <a:rPr lang="ru-RU" sz="2000" dirty="0">
                <a:latin typeface="Arial Black" pitchFamily="34" charset="0"/>
                <a:ea typeface="Calibri"/>
              </a:rPr>
              <a:t>Δ</a:t>
            </a:r>
            <a:r>
              <a:rPr lang="ru-RU" sz="2000" baseline="-25000" dirty="0">
                <a:latin typeface="Arial Black" pitchFamily="34" charset="0"/>
                <a:ea typeface="Calibri"/>
              </a:rPr>
              <a:t>1/2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28384" y="687285"/>
            <a:ext cx="101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(7.16в)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98072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наибольшее значение из слоев половинного ослабления для главной и конкурирующей линии (определяется по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табл. П.1-П.4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для толщины зашиты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 err="1">
                <a:latin typeface="Arial Black"/>
                <a:ea typeface="Calibri"/>
                <a:cs typeface="Arial"/>
              </a:rPr>
              <a:t>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соответственно.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1916832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Главная линия сложного спектра может зависеть не только от энергии и процентного состава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-излучения, но и от кратности ослабления (толщины защиты). Могут быть случаи, когда по мере увеличения толщины защиты главная и конкурирующая линии меняются местами или могут даже уступить место третьей линии, которая раньше не была первостепенной.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3789040"/>
            <a:ext cx="267786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Решение задачи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4100367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времени кампании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времени выдержки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43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90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</a:t>
            </a:r>
            <a:r>
              <a:rPr lang="ru-RU" sz="2000" b="1" dirty="0">
                <a:solidFill>
                  <a:srgbClr val="CC0099"/>
                </a:solidFill>
                <a:latin typeface="Arial"/>
                <a:ea typeface="Calibri"/>
                <a:cs typeface="Times New Roman"/>
              </a:rPr>
              <a:t>табл. П.19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находим удельный гамма-эквивалент при удельной мощности реактора 1 Вт/г;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49,64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г-экв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Ra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кг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28,62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г-экв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/кг. Находим полный гамма-эквивалент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i="1" dirty="0" err="1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 smtClean="0"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en-US" sz="2000" b="1" i="1" dirty="0" smtClean="0">
                <a:latin typeface="Arial Black" panose="020B0A04020102020204" pitchFamily="34" charset="0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49,64·3·2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297,7 г-экв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 smtClean="0">
                <a:latin typeface="Arial Black"/>
                <a:ea typeface="Calibri"/>
                <a:cs typeface="Arial"/>
              </a:rPr>
              <a:t>2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/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=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/>
                <a:ea typeface="Calibri"/>
                <a:cs typeface="Arial"/>
              </a:rPr>
              <a:t>М</a:t>
            </a:r>
            <a:r>
              <a:rPr lang="en-US" sz="2000" b="1" baseline="-25000" dirty="0" smtClean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en-US" sz="2000" b="1" i="1" dirty="0" err="1">
                <a:latin typeface="Arial"/>
                <a:ea typeface="Calibri"/>
                <a:cs typeface="Times New Roman"/>
              </a:rPr>
              <a:t>·</a:t>
            </a:r>
            <a:r>
              <a:rPr lang="en-US" sz="2000" b="1" i="1" dirty="0" err="1">
                <a:latin typeface="Arial Black" panose="020B0A04020102020204" pitchFamily="34" charset="0"/>
                <a:ea typeface="Calibri"/>
                <a:cs typeface="Times New Roman"/>
              </a:rPr>
              <a:t>m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28,62·3·2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171,7 г-экв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 Определим мощность экспозиционной дозы: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39307"/>
              </p:ext>
            </p:extLst>
          </p:nvPr>
        </p:nvGraphicFramePr>
        <p:xfrm>
          <a:off x="539552" y="5877272"/>
          <a:ext cx="432048" cy="519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7" name="Формула" r:id="rId3" imgW="215806" imgH="279279" progId="Equation.3">
                  <p:embed/>
                </p:oleObj>
              </mc:Choice>
              <mc:Fallback>
                <p:oleObj name="Формула" r:id="rId3" imgW="215806" imgH="279279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877272"/>
                        <a:ext cx="432048" cy="5194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866603" y="6039359"/>
            <a:ext cx="1936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1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/ </a:t>
            </a:r>
            <a:r>
              <a:rPr lang="ru-RU" sz="2000" b="1" dirty="0" smtClean="0">
                <a:latin typeface="Arial"/>
                <a:ea typeface="Calibri"/>
              </a:rPr>
              <a:t>·</a:t>
            </a:r>
            <a:r>
              <a:rPr lang="ru-RU" sz="2000" b="1" dirty="0">
                <a:latin typeface="Arial"/>
                <a:ea typeface="Calibri"/>
              </a:rPr>
              <a:t>8,4 </a:t>
            </a:r>
            <a:r>
              <a:rPr lang="en-US" sz="2000" b="1" dirty="0" smtClean="0">
                <a:latin typeface="Arial"/>
                <a:ea typeface="Calibri"/>
              </a:rPr>
              <a:t>/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r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000" b="1" dirty="0">
                <a:latin typeface="Arial"/>
                <a:ea typeface="Calibri"/>
              </a:rPr>
              <a:t>= </a:t>
            </a:r>
            <a:endParaRPr lang="ru-RU" sz="2000" b="1" dirty="0"/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327125"/>
              </p:ext>
            </p:extLst>
          </p:nvPr>
        </p:nvGraphicFramePr>
        <p:xfrm>
          <a:off x="2677868" y="5879001"/>
          <a:ext cx="2160201" cy="7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8" name="Формула" r:id="rId5" imgW="1231366" imgH="444307" progId="Equation.3">
                  <p:embed/>
                </p:oleObj>
              </mc:Choice>
              <mc:Fallback>
                <p:oleObj name="Формула" r:id="rId5" imgW="1231366" imgH="444307" progId="Equation.3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677868" y="5879001"/>
                        <a:ext cx="2160201" cy="720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Прямоугольник 47"/>
          <p:cNvSpPr/>
          <p:nvPr/>
        </p:nvSpPr>
        <p:spPr>
          <a:xfrm>
            <a:off x="4759333" y="6053069"/>
            <a:ext cx="223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40,01·10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en-US" sz="2000" b="1" dirty="0">
                <a:latin typeface="Arial"/>
                <a:ea typeface="Calibri"/>
              </a:rPr>
              <a:t>/</a:t>
            </a:r>
            <a:r>
              <a:rPr lang="ru-RU" sz="2000" b="1" dirty="0">
                <a:latin typeface="Arial"/>
                <a:ea typeface="Calibri"/>
              </a:rPr>
              <a:t>ч</a:t>
            </a:r>
            <a:r>
              <a:rPr lang="en-US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0" y="6429971"/>
            <a:ext cx="327585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[1,011·10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Кл/(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кг·ч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)].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513638"/>
              </p:ext>
            </p:extLst>
          </p:nvPr>
        </p:nvGraphicFramePr>
        <p:xfrm>
          <a:off x="467544" y="260648"/>
          <a:ext cx="3240360" cy="85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1" name="Формула" r:id="rId3" imgW="1562100" imgH="444500" progId="Equation.3">
                  <p:embed/>
                </p:oleObj>
              </mc:Choice>
              <mc:Fallback>
                <p:oleObj name="Формула" r:id="rId3" imgW="1562100" imgH="444500" progId="Equation.3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60648"/>
                        <a:ext cx="3240360" cy="8524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635896" y="508610"/>
            <a:ext cx="4631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23,02·10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 [38,6·10</a:t>
            </a:r>
            <a:r>
              <a:rPr lang="ru-RU" sz="2000" b="1" baseline="30000" dirty="0">
                <a:latin typeface="Arial"/>
                <a:ea typeface="Calibri"/>
              </a:rPr>
              <a:t>–4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кг·ч</a:t>
            </a:r>
            <a:r>
              <a:rPr lang="ru-RU" sz="2000" b="1" dirty="0">
                <a:latin typeface="Arial"/>
                <a:ea typeface="Calibri"/>
              </a:rPr>
              <a:t>)].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05273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Допустимая мощность экспозиционной дозы для 6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часового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рабочего дня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196521"/>
              </p:ext>
            </p:extLst>
          </p:nvPr>
        </p:nvGraphicFramePr>
        <p:xfrm>
          <a:off x="467544" y="1628800"/>
          <a:ext cx="936104" cy="597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2" name="Формула" r:id="rId5" imgW="444114" imgH="304536" progId="Equation.3">
                  <p:embed/>
                </p:oleObj>
              </mc:Choice>
              <mc:Fallback>
                <p:oleObj name="Формула" r:id="rId5" imgW="444114" imgH="304536" progId="Equation.3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936104" cy="5979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1331640" y="1760622"/>
            <a:ext cx="1481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2,8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/ч.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0" y="2204864"/>
            <a:ext cx="5141536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кратность ослабления: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2628378"/>
            <a:ext cx="4039247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en-US" sz="2000" b="1" i="1" dirty="0" err="1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40,01·10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/2,8 = 14,3·10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3041277"/>
            <a:ext cx="403924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en-US" sz="2000" b="1" i="1" dirty="0" err="1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23,02·10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/2,8 = 8,1·10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3554432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состав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% (рис. 7.1), в зависимости от времени выдержки и энергии.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0" y="4483566"/>
            <a:ext cx="9144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Найдем кратность ослабления для каждой составляющей спектра 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……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200" b="1" i="1" dirty="0" err="1" smtClean="0">
                <a:latin typeface="Arial Black" pitchFamily="34" charset="0"/>
                <a:cs typeface="Times New Roman" pitchFamily="18" charset="0"/>
              </a:rPr>
              <a:t>k</a:t>
            </a:r>
            <a:r>
              <a:rPr lang="ru-RU" sz="2200" b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b="1" i="1" dirty="0" err="1" smtClean="0">
                <a:latin typeface="Arial Black" pitchFamily="34" charset="0"/>
                <a:cs typeface="Times New Roman" pitchFamily="18" charset="0"/>
              </a:rPr>
              <a:t>p</a:t>
            </a:r>
            <a:r>
              <a:rPr lang="ru-RU" sz="2200" b="1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k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II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p</a:t>
            </a:r>
            <a:r>
              <a:rPr lang="ru-RU" sz="2200" b="1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Затем по табл.</a:t>
            </a:r>
            <a:r>
              <a:rPr lang="ru-RU" sz="2000" b="1" dirty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 П.4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применяя двойную линейную интерполяцию определим </a:t>
            </a:r>
            <a:r>
              <a:rPr lang="ru-RU" sz="2000" b="1" i="1" dirty="0">
                <a:latin typeface="Arial Black" pitchFamily="34" charset="0"/>
                <a:cs typeface="Arial" pitchFamily="34" charset="0"/>
              </a:rPr>
              <a:t>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Из </a:t>
            </a:r>
            <a:r>
              <a:rPr lang="ru-RU" sz="2000" b="1" dirty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табл. 7.1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следует, что определяющей толщиной защиты как при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45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так и при </a:t>
            </a:r>
            <a:r>
              <a:rPr lang="ru-RU" sz="2000" b="1" i="1" dirty="0" err="1">
                <a:latin typeface="Arial Black" pitchFamily="34" charset="0"/>
                <a:cs typeface="Arial" pitchFamily="34" charset="0"/>
              </a:rPr>
              <a:t>t</a:t>
            </a:r>
            <a:r>
              <a:rPr lang="ru-RU" sz="2000" b="1" baseline="-25000" dirty="0" err="1">
                <a:latin typeface="Arial" pitchFamily="34" charset="0"/>
                <a:cs typeface="Arial" pitchFamily="34" charset="0"/>
              </a:rPr>
              <a:t>II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= 90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является четвертая группа, а толщина защиты пятой группы соответствует конкурирующей линии спектра.</a:t>
            </a: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392073"/>
              </p:ext>
            </p:extLst>
          </p:nvPr>
        </p:nvGraphicFramePr>
        <p:xfrm>
          <a:off x="179512" y="4796917"/>
          <a:ext cx="360040" cy="418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3" name="Формула" r:id="rId7" imgW="190417" imgH="241195" progId="Equation.3">
                  <p:embed/>
                </p:oleObj>
              </mc:Choice>
              <mc:Fallback>
                <p:oleObj name="Формула" r:id="rId7" imgW="190417" imgH="241195" progId="Equation.3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9512" y="4796917"/>
                        <a:ext cx="360040" cy="4180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8" name="Object 38"/>
          <p:cNvGraphicFramePr>
            <a:graphicFrameLocks noChangeAspect="1"/>
          </p:cNvGraphicFramePr>
          <p:nvPr/>
        </p:nvGraphicFramePr>
        <p:xfrm>
          <a:off x="1500166" y="4786322"/>
          <a:ext cx="4032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4" name="Формула" r:id="rId9" imgW="215713" imgH="241091" progId="Equation.3">
                  <p:embed/>
                </p:oleObj>
              </mc:Choice>
              <mc:Fallback>
                <p:oleObj name="Формула" r:id="rId9" imgW="215713" imgH="241091" progId="Equation.3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500166" y="4786322"/>
                        <a:ext cx="4032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Номер слайда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57107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7.1. Зависимость состава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от времени выдержки</a:t>
            </a:r>
            <a:endParaRPr lang="ru-RU" sz="2000" b="1" dirty="0">
              <a:ea typeface="Calibri"/>
              <a:cs typeface="Times New Roman"/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1" y="457200"/>
            <a:ext cx="7602825" cy="506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465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Таблица 7.1. Состав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зависимости от времени выдержки и энергии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976591"/>
              </p:ext>
            </p:extLst>
          </p:nvPr>
        </p:nvGraphicFramePr>
        <p:xfrm>
          <a:off x="895101" y="1123320"/>
          <a:ext cx="7205291" cy="24886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02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Группа </a:t>
                      </a:r>
                      <a:r>
                        <a:rPr lang="en-US" sz="2200" b="1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Е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МэВ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itchFamily="34" charset="0"/>
                          <a:cs typeface="Arial" pitchFamily="34" charset="0"/>
                        </a:rPr>
                        <a:t>t</a:t>
                      </a:r>
                      <a:r>
                        <a:rPr lang="en-US" sz="2000" b="1" baseline="-25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= 45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сут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itchFamily="34" charset="0"/>
                          <a:cs typeface="Arial" pitchFamily="34" charset="0"/>
                        </a:rPr>
                        <a:t>t</a:t>
                      </a:r>
                      <a:r>
                        <a:rPr lang="en-US" sz="2000" b="1" baseline="-25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= 90 </a:t>
                      </a:r>
                      <a:r>
                        <a:rPr lang="ru-RU" sz="20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сут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2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200" b="1" i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k</a:t>
                      </a:r>
                      <a:r>
                        <a:rPr lang="en-US" sz="2000" b="1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х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200" b="1" i="1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2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k</a:t>
                      </a:r>
                      <a:r>
                        <a:rPr lang="en-US" sz="2000" b="1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itchFamily="34" charset="0"/>
                          <a:cs typeface="Arial" pitchFamily="34" charset="0"/>
                        </a:rPr>
                        <a:t>х</a:t>
                      </a:r>
                      <a:r>
                        <a:rPr lang="en-US" sz="2200" b="1" i="1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см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0,17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980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1,25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405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1,02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0,15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2100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0,097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785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4,24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0,76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,6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8800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0,820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6650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9,49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1890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024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11,35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2,2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0,015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ru-RU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20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0,009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12385" y="3676962"/>
            <a:ext cx="6312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толщину защиты для </a:t>
            </a:r>
            <a:r>
              <a:rPr lang="en-US" sz="2000" b="1" i="1" dirty="0" err="1">
                <a:latin typeface="Arial Black"/>
                <a:ea typeface="Calibri"/>
                <a:cs typeface="Arial"/>
              </a:rPr>
              <a:t>t</a:t>
            </a:r>
            <a:r>
              <a:rPr lang="en-US" sz="2000" b="1" baseline="-25000" dirty="0" err="1">
                <a:latin typeface="Arial Black"/>
                <a:ea typeface="Calibri"/>
                <a:cs typeface="Arial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45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сут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964994"/>
            <a:ext cx="4788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15,6 – 13,5 = 2,1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570" y="4253026"/>
            <a:ext cx="9096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</a:t>
            </a:r>
            <a:r>
              <a:rPr lang="ru-RU" sz="1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табл.</a:t>
            </a:r>
            <a:r>
              <a:rPr lang="ru-RU" sz="1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</a:t>
            </a:r>
            <a:r>
              <a:rPr lang="ru-RU" sz="1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находим 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baseline="30000" dirty="0">
                <a:latin typeface="Arial Black"/>
                <a:ea typeface="Calibri"/>
                <a:cs typeface="Times New Roman"/>
              </a:rPr>
              <a:t>I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1,17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2424" y="4593322"/>
            <a:ext cx="91464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Так как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Δ</a:t>
            </a:r>
            <a:r>
              <a:rPr lang="en-US" sz="2000" b="1" baseline="30000" dirty="0"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определяемая толщина защиты составит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15,6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2424" y="5189130"/>
            <a:ext cx="63026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Определим толщину защиты для </a:t>
            </a:r>
            <a:r>
              <a:rPr lang="en-US" sz="2000" b="1" i="1" dirty="0" err="1">
                <a:latin typeface="Arial" pitchFamily="34" charset="0"/>
                <a:ea typeface="Calibri"/>
                <a:cs typeface="Arial" pitchFamily="34" charset="0"/>
              </a:rPr>
              <a:t>t</a:t>
            </a:r>
            <a:r>
              <a:rPr lang="en-US" sz="2000" b="1" baseline="-25000" dirty="0" err="1">
                <a:latin typeface="Arial" pitchFamily="34" charset="0"/>
                <a:ea typeface="Calibri"/>
                <a:cs typeface="Arial" pitchFamily="34" charset="0"/>
              </a:rPr>
              <a:t>II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 = 90 </a:t>
            </a:r>
            <a:r>
              <a:rPr lang="ru-RU" sz="2000" b="1" dirty="0" err="1">
                <a:latin typeface="Arial" pitchFamily="34" charset="0"/>
                <a:ea typeface="Calibri"/>
                <a:cs typeface="Arial" pitchFamily="34" charset="0"/>
              </a:rPr>
              <a:t>сут</a:t>
            </a:r>
            <a:r>
              <a:rPr lang="ru-RU" sz="20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0" y="5453758"/>
            <a:ext cx="5364088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4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11,35 – 11,0 = 0,35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4848" y="5791036"/>
            <a:ext cx="839327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Слой половинного ослабления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baseline="30000" dirty="0">
                <a:latin typeface="Arial Black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1,48 см, т.е.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&lt; </a:t>
            </a:r>
            <a:r>
              <a:rPr lang="ru-RU" sz="2000" b="1" dirty="0"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en-US" sz="2000" b="1" baseline="30000" dirty="0">
                <a:latin typeface="Arial Black" pitchFamily="34" charset="0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6125234"/>
            <a:ext cx="6084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Определяемая толщина защиты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7120" y="6413266"/>
            <a:ext cx="5515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="1" i="1" baseline="-25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+ Δ</a:t>
            </a:r>
            <a:r>
              <a:rPr lang="en-US" sz="2000" b="1" baseline="30000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baseline="-25000" dirty="0">
                <a:latin typeface="Arial"/>
                <a:ea typeface="Calibri"/>
                <a:cs typeface="Times New Roman"/>
              </a:rPr>
              <a:t>1/2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11,0 + 1,48 = 12,48 см.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7.14.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Рассчитать толщину защиты из бетона (ρ = 2,3 г/см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), ослабляющую по экспозиционной дозе в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baseline="30000" dirty="0" smtClean="0"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раз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-излучение находящихся в одной точке точечных изотропных источников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 err="1" smtClean="0">
                <a:latin typeface="Arial"/>
                <a:ea typeface="Calibri"/>
                <a:cs typeface="Times New Roman"/>
              </a:rPr>
              <a:t>Е</a:t>
            </a:r>
            <a:r>
              <a:rPr lang="ru-RU" sz="2000" b="1" i="1" baseline="-25000" dirty="0" err="1" smtClean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1,25 МэВ) и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Cs (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0,662 МэВ), если гамма-эквивалент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137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Cs в 4 раза превышает гамма-эквивалент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628800"/>
            <a:ext cx="2123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916832"/>
            <a:ext cx="601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Результаты расчета сведены в табл. 7.2.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2" y="2204864"/>
            <a:ext cx="91440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В первую колонку таблицы записываем два значения энергии </a:t>
            </a:r>
            <a:r>
              <a:rPr lang="en-US" sz="2000" b="1" dirty="0" smtClean="0"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из условия задачи.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табл.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П.23 для каждого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значения энергии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находим значения гамма-эквивалентов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</a:t>
            </a:r>
            <a:r>
              <a:rPr lang="en-US" sz="2000" b="1" i="1" dirty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Определяем во сколько раз </a:t>
            </a:r>
            <a:r>
              <a:rPr lang="ru-RU" sz="2000" b="1" i="1" dirty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en-US" sz="2000" b="1" baseline="-25000" dirty="0">
                <a:latin typeface="Arial Black" pitchFamily="34" charset="0"/>
                <a:ea typeface="Calibri"/>
                <a:cs typeface="Times New Roman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больше или меньше</a:t>
            </a:r>
            <a:r>
              <a:rPr lang="en-US" sz="2000" b="1" i="1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ru-RU" sz="2000" b="1" i="1" dirty="0" smtClean="0"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baseline="-25000" dirty="0" smtClean="0">
                <a:latin typeface="Arial Black" pitchFamily="34" charset="0"/>
                <a:ea typeface="Calibri"/>
                <a:cs typeface="Times New Roman"/>
              </a:rPr>
              <a:t>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Во столько же раз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для одной энергии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должно быть больше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для другой энергии.</a:t>
            </a:r>
            <a:endParaRPr lang="ru-RU" sz="20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4414" y="4293984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В зависимости от энергии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определяем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состав </a:t>
            </a:r>
            <a:r>
              <a:rPr lang="ru-RU" sz="22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-излучения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в долях от единицы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(рис.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7.1). Значения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не должны быть больше единицы. Большему значению энергии отвечает меньшее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а меньшему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значению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энергии – большее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-2" y="552942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Для каждого значения </a:t>
            </a:r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20; 10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; 10</a:t>
            </a:r>
            <a:r>
              <a:rPr lang="ru-RU" sz="2000" b="1" baseline="300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находим соответствующее значение </a:t>
            </a:r>
            <a:r>
              <a:rPr lang="en-US" sz="2000" b="1" i="1" dirty="0" err="1" smtClean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  <a:endParaRPr lang="ru-RU" sz="20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-36512" y="6173548"/>
            <a:ext cx="9180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Например, для </a:t>
            </a:r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20 и </a:t>
            </a:r>
            <a:r>
              <a:rPr lang="ru-RU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р</a:t>
            </a:r>
            <a:r>
              <a:rPr lang="en-US" sz="2000" b="1" i="1" baseline="-25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0,2 получим </a:t>
            </a:r>
            <a:r>
              <a:rPr lang="en-US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 err="1">
                <a:solidFill>
                  <a:prstClr val="black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i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20·0,2 = 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 smtClean="0">
                <a:latin typeface="Arial"/>
                <a:ea typeface="Calibri"/>
                <a:cs typeface="Times New Roman"/>
              </a:rPr>
              <a:t>По табл. П4 для каждого вычисленного значения </a:t>
            </a:r>
            <a:r>
              <a:rPr lang="en-US" sz="2000" b="1" i="1" dirty="0" err="1">
                <a:latin typeface="Arial Black" panose="020B0A04020102020204" pitchFamily="34" charset="0"/>
                <a:cs typeface="Arial" panose="020B0604020202020204" pitchFamily="34" charset="0"/>
              </a:rPr>
              <a:t>k</a:t>
            </a:r>
            <a:r>
              <a:rPr lang="en-US" sz="2000" b="1" baseline="-25000" dirty="0" err="1">
                <a:latin typeface="Arial Black" panose="020B0A04020102020204" pitchFamily="34" charset="0"/>
                <a:cs typeface="Arial" panose="020B0604020202020204" pitchFamily="34" charset="0"/>
              </a:rPr>
              <a:t>i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находим толщину слоя водного экрана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en-US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 Большее значение обозначаем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, а меньшее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052736"/>
            <a:ext cx="9144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Вычисляем величину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</a:t>
            </a:r>
            <a:r>
              <a:rPr lang="ru-RU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-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Получаем три значения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34076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7675" algn="just"/>
            <a:r>
              <a:rPr lang="ru-RU" sz="2000" b="1" dirty="0" smtClean="0">
                <a:latin typeface="Arial"/>
                <a:ea typeface="Calibri"/>
                <a:cs typeface="Times New Roman"/>
              </a:rPr>
              <a:t>Для каждого значения 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</a:t>
            </a:r>
            <a:r>
              <a:rPr lang="ru-RU" sz="2000" b="1" i="1" baseline="-25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γ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 каждого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 по уравнению </a:t>
            </a:r>
            <a:r>
              <a:rPr lang="en-US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en-US" sz="2000" b="1" i="1" baseline="30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определяем число слоев полупоглощения 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" y="2380818"/>
            <a:ext cx="72362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Таблица 7.2. Результаты расчета толщины защиты</a:t>
            </a:r>
            <a:endParaRPr lang="ru-RU" sz="2000" b="1" dirty="0">
              <a:ea typeface="Calibri"/>
              <a:cs typeface="Times New Roman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663315"/>
              </p:ext>
            </p:extLst>
          </p:nvPr>
        </p:nvGraphicFramePr>
        <p:xfrm>
          <a:off x="35496" y="2780928"/>
          <a:ext cx="9036496" cy="40324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5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76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МэВ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20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2000" b="1" i="0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000" b="1" i="0" dirty="0">
                        <a:effectLst/>
                        <a:latin typeface="Arial Black" panose="020B0A040201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0,662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30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60,8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59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2·10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8·10</a:t>
                      </a:r>
                      <a:r>
                        <a:rPr lang="ru-RU" sz="20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102,7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89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6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2200" b="1" i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МэВ,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2200" b="1" i="1" baseline="-25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МэВ,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81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</a:t>
                      </a:r>
                      <a:r>
                        <a:rPr lang="ru-RU" sz="2000" b="1" i="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i="0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ru-RU" sz="2000" b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</a:t>
                      </a:r>
                      <a:r>
                        <a:rPr lang="ru-RU" sz="2000" b="1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1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baseline="-25000" dirty="0" err="1" smtClean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8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 = 65,3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</a:t>
                      </a:r>
                      <a:r>
                        <a:rPr lang="ru-RU" sz="2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ru-RU" sz="2000" b="1" baseline="-25000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тогда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ru-RU" sz="2000" b="1" i="1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2000" b="1" baseline="-25000" dirty="0" err="1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102,7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/>
          </p:nvPr>
        </p:nvGraphicFramePr>
        <p:xfrm>
          <a:off x="179512" y="2708920"/>
          <a:ext cx="43204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2" name="Формула" r:id="rId3" imgW="228600" imgH="241300" progId="Equation.3">
                  <p:embed/>
                </p:oleObj>
              </mc:Choice>
              <mc:Fallback>
                <p:oleObj name="Формула" r:id="rId3" imgW="228600" imgH="2413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9512" y="2708920"/>
                        <a:ext cx="432048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-24269" y="1916832"/>
            <a:ext cx="9144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Из уравнения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l-GR" sz="20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определяем </a:t>
            </a:r>
            <a:r>
              <a:rPr lang="el-GR" sz="20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x</a:t>
            </a:r>
            <a:r>
              <a:rPr lang="ru-RU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820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40658"/>
            <a:ext cx="5652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 результате решения получено, что: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60628"/>
            <a:ext cx="7380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20 главной является линия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0,662 МэВ;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58873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обе линии требовали практически одинаковой толщины защиты;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236802"/>
            <a:ext cx="7236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при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главной является линия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1,25 МэВ.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6064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Сравниваем величину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с </a:t>
            </a:r>
            <a:r>
              <a:rPr lang="el-GR" sz="20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Δ</a:t>
            </a:r>
            <a:r>
              <a:rPr lang="ru-RU" sz="2000" b="1" baseline="-250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1/2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и по соответствующему уравнению находим три значения </a:t>
            </a:r>
            <a:r>
              <a:rPr lang="ru-RU" sz="2000" b="1" i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х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7.4. Расчет защиты от точечного изотропного источника с плоским экраном.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08720"/>
            <a:ext cx="9144000" cy="316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7.15.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Оператор перекладывает источник </a:t>
            </a:r>
            <a:r>
              <a:rPr lang="ru-RU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 (</a:t>
            </a:r>
            <a:r>
              <a:rPr lang="ru-RU" sz="200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Е</a:t>
            </a:r>
            <a:r>
              <a:rPr lang="el-G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= 1,25 МэВ) активностью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 10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Ки из одного контейнера в другой в течение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0,1 ч (других работ с источником оператор в течение дня не выполняет), используя свинцовый экран (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0,66 см;  = 4,8) толщиной </a:t>
            </a:r>
            <a:r>
              <a:rPr lang="en-US" sz="2000" b="1" i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м. Расстояние от оператора до источника </a:t>
            </a:r>
            <a:r>
              <a:rPr lang="ru-RU" sz="2000" b="1" i="1" dirty="0">
                <a:latin typeface="Arial Black" panose="020B0A04020102020204" pitchFamily="34" charset="0"/>
                <a:cs typeface="Arial" panose="020B0604020202020204" pitchFamily="34" charset="0"/>
              </a:rPr>
              <a:t>r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= 0,6 м, мощность экспозиционной дозы у смотрового окна, находящегося под углом 60° (отсчитываемым между нормалью детектор – защита – источник и прямой детектор – смотровое окно – источник), должна быть равна предельно допустимому значению. Определить, достаточна ли толщина свинцовой защиты? Считать источник точечным, изотропным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764156"/>
              </p:ext>
            </p:extLst>
          </p:nvPr>
        </p:nvGraphicFramePr>
        <p:xfrm>
          <a:off x="7862765" y="1700808"/>
          <a:ext cx="453651" cy="469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59" name="Формула" r:id="rId3" imgW="228501" imgH="253890" progId="Equation.3">
                  <p:embed/>
                </p:oleObj>
              </mc:Choice>
              <mc:Fallback>
                <p:oleObj name="Формула" r:id="rId3" imgW="228501" imgH="25389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862765" y="1700808"/>
                        <a:ext cx="453651" cy="4692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3933056"/>
            <a:ext cx="2051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11860" y="4149080"/>
            <a:ext cx="91558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плоской защите фотоны, испускаемые точечным изотропным источником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Q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под разными углами в направлении детектора (с учетом рассеяния), проходят различную толщину защиты (рис. 7.2). В зависимости от положения детектора по отношению к точечному моноэнергетическому источнику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Q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будет изменяться и экспозиционная доза: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676053"/>
              </p:ext>
            </p:extLst>
          </p:nvPr>
        </p:nvGraphicFramePr>
        <p:xfrm>
          <a:off x="467544" y="6021289"/>
          <a:ext cx="269011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60" name="Формула" r:id="rId5" imgW="1396394" imgH="444307" progId="Equation.3">
                  <p:embed/>
                </p:oleObj>
              </mc:Choice>
              <mc:Fallback>
                <p:oleObj name="Формула" r:id="rId5" imgW="1396394" imgH="444307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6021289"/>
                        <a:ext cx="2690112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8100392" y="6237312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(7.17а)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8850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9331"/>
            <a:ext cx="6743980" cy="552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869141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7.2. Зависимость изменения дозового фактора от расстояния и положения источника и объекта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точечный источник немоноэнергетический, то: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783941"/>
              </p:ext>
            </p:extLst>
          </p:nvPr>
        </p:nvGraphicFramePr>
        <p:xfrm>
          <a:off x="551280" y="548680"/>
          <a:ext cx="3114600" cy="6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32" name="Формула" r:id="rId3" imgW="1892300" imgH="419100" progId="Equation.3">
                  <p:embed/>
                </p:oleObj>
              </mc:Choice>
              <mc:Fallback>
                <p:oleObj name="Формула" r:id="rId3" imgW="1892300" imgH="4191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1280" y="548680"/>
                        <a:ext cx="3114600" cy="638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040112" y="699234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(7.17б)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196752"/>
            <a:ext cx="2987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Arial Black" panose="020B0A04020102020204" pitchFamily="34" charset="0"/>
                <a:ea typeface="Calibri"/>
                <a:cs typeface="Times New Roman"/>
              </a:rPr>
              <a:t>Решение задачи </a:t>
            </a:r>
            <a:endParaRPr lang="ru-RU" sz="14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1412776"/>
            <a:ext cx="4619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Во внесистемных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единицах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70080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от источника 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Со с учетом угла и толщины свинцовой защиты по уравнению (7.17а):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356199"/>
              </p:ext>
            </p:extLst>
          </p:nvPr>
        </p:nvGraphicFramePr>
        <p:xfrm>
          <a:off x="539552" y="2276872"/>
          <a:ext cx="3668334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33" name="Формула" r:id="rId5" imgW="2094591" imgH="444307" progId="Equation.3">
                  <p:embed/>
                </p:oleObj>
              </mc:Choice>
              <mc:Fallback>
                <p:oleObj name="Формула" r:id="rId5" imgW="2094591" imgH="444307" progId="Equation.3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276872"/>
                        <a:ext cx="3668334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139952" y="2564904"/>
            <a:ext cx="17263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8,15·10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Р.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292494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Полученное значение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намного меньше предельно допустимой экспозиционной дозы, т.е. 0,0167 Р. Следовательно, имеющаяся толщина свинцового экрана вполне удовлетворяет поставленной задаче.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4149080"/>
            <a:ext cx="284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В единицах </a:t>
            </a:r>
            <a:r>
              <a:rPr lang="ru-RU" sz="2000" b="1" i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СИ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443711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Выразим все необходимые для расчета величины в единицах СИ.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1" y="4725144"/>
            <a:ext cx="32038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Переведем Ки в Бк: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-1" y="5013176"/>
            <a:ext cx="51480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10 Ки = 10·3,7·10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3,7·10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11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Бк;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328494"/>
              </p:ext>
            </p:extLst>
          </p:nvPr>
        </p:nvGraphicFramePr>
        <p:xfrm>
          <a:off x="539552" y="5399358"/>
          <a:ext cx="648072" cy="39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34" name="Формула" r:id="rId7" imgW="368300" imgH="241300" progId="Equation.3">
                  <p:embed/>
                </p:oleObj>
              </mc:Choice>
              <mc:Fallback>
                <p:oleObj name="Формула" r:id="rId7" imgW="368300" imgH="241300" progId="Equation.3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399358"/>
                        <a:ext cx="648072" cy="39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9"/>
          <p:cNvSpPr>
            <a:spLocks noChangeArrowheads="1"/>
          </p:cNvSpPr>
          <p:nvPr/>
        </p:nvSpPr>
        <p:spPr bwMode="auto">
          <a:xfrm>
            <a:off x="1115616" y="5399358"/>
            <a:ext cx="32038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= 2,5 Кл·м</a:t>
            </a:r>
            <a:r>
              <a:rPr kumimoji="0" lang="ru-RU" alt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/(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кг·с·Бк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-7906" y="5800957"/>
            <a:ext cx="7964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Определяем экспозиционную дозу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221276"/>
              </p:ext>
            </p:extLst>
          </p:nvPr>
        </p:nvGraphicFramePr>
        <p:xfrm>
          <a:off x="539552" y="6093296"/>
          <a:ext cx="5326770" cy="722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35" name="Формула" r:id="rId9" imgW="3035300" imgH="444500" progId="Equation.3">
                  <p:embed/>
                </p:oleObj>
              </mc:Choice>
              <mc:Fallback>
                <p:oleObj name="Формула" r:id="rId9" imgW="3035300" imgH="444500" progId="Equation.3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093296"/>
                        <a:ext cx="5326770" cy="7220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5796136" y="6237312"/>
            <a:ext cx="2061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2,1·10</a:t>
            </a:r>
            <a:r>
              <a:rPr lang="ru-RU" sz="2000" b="1" baseline="30000" dirty="0">
                <a:latin typeface="Arial"/>
                <a:ea typeface="Calibri"/>
              </a:rPr>
              <a:t>–9</a:t>
            </a:r>
            <a:r>
              <a:rPr lang="ru-RU" sz="2000" b="1" dirty="0">
                <a:latin typeface="Arial"/>
                <a:ea typeface="Calibri"/>
              </a:rPr>
              <a:t> Кл/кг.</a:t>
            </a:r>
            <a:endParaRPr lang="ru-RU" sz="2000" b="1" dirty="0"/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" y="332656"/>
            <a:ext cx="91440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Предельно допустимое значение экспозиционной дозы в СИ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        =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4,31·10</a:t>
            </a:r>
            <a:r>
              <a:rPr lang="ru-RU" altLang="ru-RU" sz="2000" b="1" baseline="30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–6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Кл/кг, т.е. имеющаяся толщина защиты удовлетворяет поставленной задаче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666573"/>
              </p:ext>
            </p:extLst>
          </p:nvPr>
        </p:nvGraphicFramePr>
        <p:xfrm>
          <a:off x="539552" y="647132"/>
          <a:ext cx="720080" cy="386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62" name="Формула" r:id="rId3" imgW="418918" imgH="241195" progId="Equation.3">
                  <p:embed/>
                </p:oleObj>
              </mc:Choice>
              <mc:Fallback>
                <p:oleObj name="Формула" r:id="rId3" imgW="418918" imgH="241195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47132"/>
                        <a:ext cx="720080" cy="3867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1943"/>
            <a:ext cx="6804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7.5. Расчет защиты от линейного источника.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68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7.16.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Тепловыделяющий элемент длиной 50 см, с гамма-эквивалентом 66,5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эффективной энергией 0,7 МэВ размещен на дне водной шахты.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84784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Определить глубину водной защиты для того, чтобы обеспечить предельно допустимую экспозиционную дозу для 6-часового рабочего дня, если расстояние от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ТВЭЛа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до оператора 195 см. Оператор находится за защитой на уровне средней части источника. Самопоглощением и рассеянием излучения в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ТВЭЛе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1" y="3068960"/>
            <a:ext cx="19797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35699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Некоторые источники излучения (трубопроводы теплоносителя 1-го контура, технологические каналы и другие элементы реактора) можно принять за линейные, если расстояние от оси объекта излучения будет в 2,5 раза больше его диаметра. В линейных источниках самопоглощением излучения можно пренебречь.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982" y="4869160"/>
            <a:ext cx="9145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Пусть имеется линейный источник длиной 21 см, активностью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/см. Необходимо определить мощность экспозиционной дозы в точке установления детектора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расположенного о вакууме на расстоянии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от рассматриваемой линии. Обозначим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углы между нормалью и отрезками, соединяющими концы линейного источника с точкой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(рис. 7.3).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81922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61" y="369332"/>
            <a:ext cx="5489150" cy="557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0872" y="5877272"/>
            <a:ext cx="9154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7.3. Зависимость экспозиционной дозы от расстояния и толщины поглотителя для линейного источника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D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574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Линейный источник можно представить как источник, состоящий из бесконечно большого числа точечных источников. Мощность экспозиционной дозы, создаваемая элементарным источником </a:t>
            </a:r>
            <a:r>
              <a:rPr lang="ru-RU" sz="2000" b="1" i="1" dirty="0" err="1">
                <a:latin typeface="Arial"/>
                <a:ea typeface="Calibri"/>
                <a:cs typeface="Times New Roman"/>
              </a:rPr>
              <a:t>d</a:t>
            </a:r>
            <a:r>
              <a:rPr lang="ru-RU" sz="2000" b="1" i="1" dirty="0" err="1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при симметричном расположении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равна: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360264"/>
              </p:ext>
            </p:extLst>
          </p:nvPr>
        </p:nvGraphicFramePr>
        <p:xfrm>
          <a:off x="539552" y="1628800"/>
          <a:ext cx="3024336" cy="696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97" name="Формула" r:id="rId3" imgW="1586811" imgH="393529" progId="Equation.3">
                  <p:embed/>
                </p:oleObj>
              </mc:Choice>
              <mc:Fallback>
                <p:oleObj name="Формула" r:id="rId3" imgW="1586811" imgH="393529" progId="Equation.3">
                  <p:embed/>
                  <p:pic>
                    <p:nvPicPr>
                      <p:cNvPr id="0" name="Picture 2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628800"/>
                        <a:ext cx="3024336" cy="6967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966706" y="1772816"/>
            <a:ext cx="1369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/>
                <a:ea typeface="Calibri"/>
              </a:rPr>
              <a:t>(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en-US" sz="2000" b="1" dirty="0">
                <a:latin typeface="Arial"/>
                <a:ea typeface="Calibri"/>
              </a:rPr>
              <a:t>/</a:t>
            </a:r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en-US" sz="2000" b="1" dirty="0">
                <a:latin typeface="Arial"/>
                <a:ea typeface="Calibri"/>
              </a:rPr>
              <a:t> = </a:t>
            </a:r>
            <a:r>
              <a:rPr lang="en-US" sz="2000" b="1" dirty="0" err="1">
                <a:latin typeface="Arial"/>
                <a:ea typeface="Calibri"/>
              </a:rPr>
              <a:t>tg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580112" y="1772816"/>
            <a:ext cx="2064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en-US" sz="2000" b="1" i="1" dirty="0">
                <a:latin typeface="Times New Roman"/>
                <a:ea typeface="Calibri"/>
              </a:rPr>
              <a:t>l</a:t>
            </a:r>
            <a:r>
              <a:rPr lang="en-US" sz="2000" b="1" dirty="0">
                <a:latin typeface="Arial"/>
                <a:ea typeface="Calibri"/>
              </a:rPr>
              <a:t> = </a:t>
            </a:r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en-US" sz="2000" b="1" dirty="0">
                <a:latin typeface="Arial"/>
                <a:ea typeface="Calibri"/>
              </a:rPr>
              <a:t>·sec</a:t>
            </a:r>
            <a:r>
              <a:rPr lang="en-US" sz="2000" b="1" baseline="30000" dirty="0">
                <a:latin typeface="Arial"/>
                <a:ea typeface="Calibri"/>
              </a:rPr>
              <a:t>2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i="1" dirty="0">
                <a:latin typeface="Arial"/>
                <a:ea typeface="Calibri"/>
              </a:rPr>
              <a:t>d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θ</a:t>
            </a:r>
            <a:r>
              <a:rPr lang="en-US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172400" y="177281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(7.18)</a:t>
            </a:r>
            <a:endParaRPr lang="ru-RU" sz="2000" b="1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0" y="2348880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0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После интегрирования получаем при </a:t>
            </a:r>
            <a:r>
              <a:rPr kumimoji="0" lang="en-US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</a:t>
            </a: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14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  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</a:t>
            </a:r>
            <a:r>
              <a:rPr lang="en-US" altLang="ru-RU" sz="20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arctg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           </a:t>
            </a:r>
            <a:r>
              <a:rPr lang="ru-RU" sz="2000" b="1" dirty="0" smtClean="0">
                <a:latin typeface="Arial"/>
                <a:ea typeface="Calibri"/>
              </a:rPr>
              <a:t>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716137"/>
              </p:ext>
            </p:extLst>
          </p:nvPr>
        </p:nvGraphicFramePr>
        <p:xfrm>
          <a:off x="5652120" y="2408919"/>
          <a:ext cx="360040" cy="28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98" name="Формула" r:id="rId5" imgW="152202" imgH="126835" progId="Equation.3">
                  <p:embed/>
                </p:oleObj>
              </mc:Choice>
              <mc:Fallback>
                <p:oleObj name="Формула" r:id="rId5" imgW="152202" imgH="126835" progId="Equation.3">
                  <p:embed/>
                  <p:pic>
                    <p:nvPicPr>
                      <p:cNvPr id="0" name="Picture 2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652120" y="2408919"/>
                        <a:ext cx="360040" cy="2800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477790"/>
              </p:ext>
            </p:extLst>
          </p:nvPr>
        </p:nvGraphicFramePr>
        <p:xfrm>
          <a:off x="7020272" y="2184394"/>
          <a:ext cx="864097" cy="729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99" name="Формула" r:id="rId7" imgW="431613" imgH="393529" progId="Equation.3">
                  <p:embed/>
                </p:oleObj>
              </mc:Choice>
              <mc:Fallback>
                <p:oleObj name="Формула" r:id="rId7" imgW="431613" imgH="393529" progId="Equation.3">
                  <p:embed/>
                  <p:pic>
                    <p:nvPicPr>
                      <p:cNvPr id="0" name="Picture 2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020272" y="2184394"/>
                        <a:ext cx="864097" cy="7290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963696"/>
              </p:ext>
            </p:extLst>
          </p:nvPr>
        </p:nvGraphicFramePr>
        <p:xfrm>
          <a:off x="539552" y="2564904"/>
          <a:ext cx="1512168" cy="78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00" name="Формула" r:id="rId9" imgW="698197" imgH="393529" progId="Equation.3">
                  <p:embed/>
                </p:oleObj>
              </mc:Choice>
              <mc:Fallback>
                <p:oleObj name="Формула" r:id="rId9" imgW="698197" imgH="393529" progId="Equation.3">
                  <p:embed/>
                  <p:pic>
                    <p:nvPicPr>
                      <p:cNvPr id="0" name="Picture 2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564904"/>
                        <a:ext cx="1512168" cy="789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8244408" y="2780928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(7.19)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9869" y="3284984"/>
            <a:ext cx="5589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Преобразуя это выражение, получим: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224911"/>
              </p:ext>
            </p:extLst>
          </p:nvPr>
        </p:nvGraphicFramePr>
        <p:xfrm>
          <a:off x="611560" y="3573016"/>
          <a:ext cx="1512168" cy="7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01" name="Формула" r:id="rId11" imgW="736280" imgH="393529" progId="Equation.3">
                  <p:embed/>
                </p:oleObj>
              </mc:Choice>
              <mc:Fallback>
                <p:oleObj name="Формула" r:id="rId11" imgW="736280" imgH="393529" progId="Equation.3">
                  <p:embed/>
                  <p:pic>
                    <p:nvPicPr>
                      <p:cNvPr id="0" name="Picture 2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3573016"/>
                        <a:ext cx="1512168" cy="74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8255385" y="3641131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(7.20)</a:t>
            </a:r>
            <a:endParaRPr lang="ru-RU" sz="2000" b="1" dirty="0"/>
          </a:p>
        </p:txBody>
      </p:sp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0" y="4221088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т. е. при </a:t>
            </a:r>
            <a:r>
              <a:rPr kumimoji="0" lang="en-US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линия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на расстоянии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altLang="ru-RU" sz="2000" i="1" dirty="0">
                <a:solidFill>
                  <a:prstClr val="black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en-US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создает такую же мощность экспозиционной дозы, как и полуокружность радиусом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altLang="ru-RU" sz="2000" i="1" dirty="0">
                <a:solidFill>
                  <a:prstClr val="black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ru-RU" altLang="ru-RU" sz="20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" name="Объект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731245"/>
              </p:ext>
            </p:extLst>
          </p:nvPr>
        </p:nvGraphicFramePr>
        <p:xfrm>
          <a:off x="1691680" y="4295000"/>
          <a:ext cx="360040" cy="28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02" name="Формула" r:id="rId13" imgW="152202" imgH="126835" progId="Equation.3">
                  <p:embed/>
                </p:oleObj>
              </mc:Choice>
              <mc:Fallback>
                <p:oleObj name="Формула" r:id="rId13" imgW="152202" imgH="126835" progId="Equation.3">
                  <p:embed/>
                  <p:pic>
                    <p:nvPicPr>
                      <p:cNvPr id="0" name="Picture 2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691680" y="4295000"/>
                        <a:ext cx="360040" cy="2800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0" y="479715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дозы, создаваемую линейным источником за защитой, имеющей форму плиты. Мощность экспозиционной дозы в точке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от элемента излучающей линии </a:t>
            </a:r>
            <a:r>
              <a:rPr lang="ru-RU" sz="2000" b="1" i="1" dirty="0" err="1">
                <a:latin typeface="Arial"/>
                <a:ea typeface="Calibri"/>
                <a:cs typeface="Times New Roman"/>
              </a:rPr>
              <a:t>d</a:t>
            </a:r>
            <a:r>
              <a:rPr lang="ru-RU" sz="2000" b="1" i="1" dirty="0" err="1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за плитой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(рис. 7.3) выражается уравнением: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" name="Объект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560623"/>
              </p:ext>
            </p:extLst>
          </p:nvPr>
        </p:nvGraphicFramePr>
        <p:xfrm>
          <a:off x="539552" y="6021289"/>
          <a:ext cx="5040561" cy="72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03" name="Формула" r:id="rId14" imgW="2540000" imgH="393700" progId="Equation.3">
                  <p:embed/>
                </p:oleObj>
              </mc:Choice>
              <mc:Fallback>
                <p:oleObj name="Формула" r:id="rId14" imgW="2540000" imgH="393700" progId="Equation.3">
                  <p:embed/>
                  <p:pic>
                    <p:nvPicPr>
                      <p:cNvPr id="0" name="Picture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021289"/>
                        <a:ext cx="5040561" cy="724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Прямоугольник 67"/>
          <p:cNvSpPr/>
          <p:nvPr/>
        </p:nvSpPr>
        <p:spPr>
          <a:xfrm>
            <a:off x="8244408" y="6142331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ru-RU" sz="2000" b="1" dirty="0" smtClean="0">
                <a:latin typeface="Arial"/>
                <a:ea typeface="Calibri"/>
              </a:rPr>
              <a:t>7.21)</a:t>
            </a:r>
            <a:endParaRPr lang="ru-RU" sz="2000" b="1" dirty="0"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3851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1620520" algn="l"/>
              </a:tabLst>
            </a:pPr>
            <a:r>
              <a:rPr lang="ru-RU" sz="2000" dirty="0">
                <a:latin typeface="Arial"/>
                <a:ea typeface="Calibri"/>
                <a:cs typeface="Times New Roman"/>
              </a:rPr>
              <a:t>(</a:t>
            </a:r>
            <a:r>
              <a:rPr lang="en-US" sz="2000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i="1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i="1" dirty="0" err="1">
                <a:latin typeface="Arial"/>
                <a:ea typeface="Calibri"/>
                <a:cs typeface="Times New Roman"/>
              </a:rPr>
              <a:t>tg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ru-RU" sz="2000" dirty="0">
                <a:latin typeface="Arial"/>
                <a:ea typeface="Calibri"/>
                <a:cs typeface="Times New Roman"/>
              </a:rPr>
              <a:t>;	</a:t>
            </a:r>
            <a:r>
              <a:rPr lang="en-US" sz="2000" i="1" dirty="0">
                <a:latin typeface="Arial"/>
                <a:ea typeface="Calibri"/>
                <a:cs typeface="Times New Roman"/>
              </a:rPr>
              <a:t>d</a:t>
            </a:r>
            <a:r>
              <a:rPr lang="en-US" sz="2000" i="1" dirty="0">
                <a:latin typeface="Times New Roman"/>
                <a:ea typeface="Calibri"/>
                <a:cs typeface="Times New Roman"/>
              </a:rPr>
              <a:t>l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dirty="0">
                <a:latin typeface="Arial"/>
                <a:ea typeface="Calibri"/>
                <a:cs typeface="Times New Roman"/>
              </a:rPr>
              <a:t>·</a:t>
            </a:r>
            <a:r>
              <a:rPr lang="en-US" sz="2000" dirty="0">
                <a:latin typeface="Arial"/>
                <a:ea typeface="Calibri"/>
                <a:cs typeface="Times New Roman"/>
              </a:rPr>
              <a:t>sec</a:t>
            </a:r>
            <a:r>
              <a:rPr lang="ru-RU" sz="2000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en-US" sz="2000" i="1" dirty="0" err="1">
                <a:latin typeface="Arial"/>
                <a:ea typeface="Calibri"/>
                <a:cs typeface="Times New Roman"/>
              </a:rPr>
              <a:t>d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θ</a:t>
            </a:r>
            <a:r>
              <a:rPr lang="ru-RU" sz="2000" dirty="0">
                <a:latin typeface="Arial"/>
                <a:ea typeface="Calibri"/>
                <a:cs typeface="Times New Roman"/>
              </a:rPr>
              <a:t>).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2590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Мощность экспозиционной дозы, создаваемая линейным источником составит: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359545"/>
              </p:ext>
            </p:extLst>
          </p:nvPr>
        </p:nvGraphicFramePr>
        <p:xfrm>
          <a:off x="539552" y="1340768"/>
          <a:ext cx="4680520" cy="97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1" name="Формула" r:id="rId3" imgW="2286000" imgH="508000" progId="Equation.3">
                  <p:embed/>
                </p:oleObj>
              </mc:Choice>
              <mc:Fallback>
                <p:oleObj name="Формула" r:id="rId3" imgW="2286000" imgH="508000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340768"/>
                        <a:ext cx="4680520" cy="971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028384" y="1700808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(7.22а)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27687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Выражение в скобках носит название </a:t>
            </a: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интегральной функции секанса</a:t>
            </a:r>
            <a:r>
              <a:rPr lang="ru-RU" sz="2000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(рис. 7.4, табл. П.6). Введем обозначения: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3140968"/>
            <a:ext cx="1691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dirty="0">
                <a:latin typeface="Arial"/>
                <a:ea typeface="Calibri"/>
              </a:rPr>
              <a:t>;</a:t>
            </a:r>
            <a:endParaRPr lang="ru-RU" sz="2000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076067"/>
              </p:ext>
            </p:extLst>
          </p:nvPr>
        </p:nvGraphicFramePr>
        <p:xfrm>
          <a:off x="2084639" y="2852936"/>
          <a:ext cx="2824449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2" name="Формула" r:id="rId5" imgW="1358310" imgH="482391" progId="Equation.3">
                  <p:embed/>
                </p:oleObj>
              </mc:Choice>
              <mc:Fallback>
                <p:oleObj name="Формула" r:id="rId5" imgW="1358310" imgH="482391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084639" y="2852936"/>
                        <a:ext cx="2824449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694357"/>
              </p:ext>
            </p:extLst>
          </p:nvPr>
        </p:nvGraphicFramePr>
        <p:xfrm>
          <a:off x="5508104" y="2852936"/>
          <a:ext cx="2736304" cy="896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3" name="Формула" r:id="rId7" imgW="1371600" imgH="482600" progId="Equation.3">
                  <p:embed/>
                </p:oleObj>
              </mc:Choice>
              <mc:Fallback>
                <p:oleObj name="Формула" r:id="rId7" imgW="1371600" imgH="482600" progId="Equation.3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08104" y="2852936"/>
                        <a:ext cx="2736304" cy="8966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0" y="3779690"/>
            <a:ext cx="7740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Тогда выражение (7.22а) с учетом замены примет вид: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674404"/>
              </p:ext>
            </p:extLst>
          </p:nvPr>
        </p:nvGraphicFramePr>
        <p:xfrm>
          <a:off x="539552" y="4149080"/>
          <a:ext cx="3672408" cy="76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4" name="Формула" r:id="rId9" imgW="1752600" imgH="393700" progId="Equation.3">
                  <p:embed/>
                </p:oleObj>
              </mc:Choice>
              <mc:Fallback>
                <p:oleObj name="Формула" r:id="rId9" imgW="1752600" imgH="3937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149080"/>
                        <a:ext cx="3672408" cy="7668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028384" y="4293096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(7.22б)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8499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17" y="332656"/>
            <a:ext cx="4643239" cy="568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019808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7.4. Зависимость интегральной функции секанса от толщины слоя поглощающего материала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63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Arial"/>
                <a:ea typeface="Calibri"/>
                <a:cs typeface="Times New Roman"/>
              </a:rPr>
              <a:t>При симметричном расположении точек </a:t>
            </a:r>
            <a:r>
              <a:rPr lang="ru-RU" dirty="0">
                <a:latin typeface="Arial Black" panose="020B0A04020102020204" pitchFamily="34" charset="0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 panose="020B0A04020102020204" pitchFamily="34" charset="0"/>
                <a:ea typeface="Calibri"/>
                <a:cs typeface="Arial"/>
              </a:rPr>
              <a:t>1</a:t>
            </a:r>
            <a:r>
              <a:rPr lang="ru-RU" dirty="0">
                <a:latin typeface="Arial"/>
                <a:ea typeface="Calibri"/>
                <a:cs typeface="Times New Roman"/>
              </a:rPr>
              <a:t> = </a:t>
            </a:r>
            <a:r>
              <a:rPr lang="ru-RU" dirty="0">
                <a:latin typeface="Arial Black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dirty="0">
                <a:latin typeface="Arial"/>
                <a:ea typeface="Calibri"/>
                <a:cs typeface="Times New Roman"/>
              </a:rPr>
              <a:t>: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301545"/>
              </p:ext>
            </p:extLst>
          </p:nvPr>
        </p:nvGraphicFramePr>
        <p:xfrm>
          <a:off x="539552" y="620688"/>
          <a:ext cx="2304256" cy="764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57" name="Формула" r:id="rId3" imgW="1104900" imgH="393700" progId="Equation.3">
                  <p:embed/>
                </p:oleObj>
              </mc:Choice>
              <mc:Fallback>
                <p:oleObj name="Формула" r:id="rId3" imgW="1104900" imgH="393700" progId="Equation.3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20688"/>
                        <a:ext cx="2304256" cy="7641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100392" y="796642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(7.23а)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340768"/>
            <a:ext cx="1137812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1753030"/>
            <a:ext cx="6156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i="1" dirty="0">
                <a:latin typeface="Times New Roman"/>
                <a:ea typeface="Calibri"/>
              </a:rPr>
              <a:t>l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=    </a:t>
            </a:r>
            <a:r>
              <a:rPr lang="ru-RU" b="1" dirty="0" smtClean="0">
                <a:latin typeface="Arial"/>
                <a:ea typeface="Calibri"/>
              </a:rPr>
              <a:t>;</a:t>
            </a:r>
            <a:r>
              <a:rPr lang="ru-RU" dirty="0">
                <a:latin typeface="Arial Black"/>
                <a:ea typeface="Calibri"/>
                <a:cs typeface="Arial"/>
              </a:rPr>
              <a:t> </a:t>
            </a:r>
            <a:r>
              <a:rPr lang="ru-RU" dirty="0" smtClean="0">
                <a:latin typeface="Arial Black"/>
                <a:ea typeface="Calibri"/>
                <a:cs typeface="Arial"/>
              </a:rPr>
              <a:t>                                  θ</a:t>
            </a:r>
            <a:r>
              <a:rPr lang="ru-RU" baseline="-25000" dirty="0" smtClean="0">
                <a:latin typeface="Arial Black"/>
                <a:ea typeface="Calibri"/>
                <a:cs typeface="Arial"/>
              </a:rPr>
              <a:t>1</a:t>
            </a:r>
            <a:r>
              <a:rPr lang="ru-RU" dirty="0" smtClean="0">
                <a:latin typeface="Arial"/>
                <a:ea typeface="Calibri"/>
              </a:rPr>
              <a:t> </a:t>
            </a:r>
            <a:r>
              <a:rPr lang="ru-RU" dirty="0">
                <a:latin typeface="Arial"/>
                <a:ea typeface="Calibri"/>
              </a:rPr>
              <a:t>= </a:t>
            </a:r>
            <a:r>
              <a:rPr lang="ru-RU" dirty="0">
                <a:latin typeface="Arial Black"/>
                <a:ea typeface="Calibri"/>
                <a:cs typeface="Arial"/>
              </a:rPr>
              <a:t>θ</a:t>
            </a:r>
            <a:r>
              <a:rPr lang="ru-RU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dirty="0">
                <a:latin typeface="Arial"/>
                <a:ea typeface="Calibri"/>
              </a:rPr>
              <a:t> =</a:t>
            </a:r>
            <a:r>
              <a:rPr lang="ru-RU" b="1" dirty="0" smtClean="0">
                <a:latin typeface="Arial"/>
                <a:ea typeface="Calibri"/>
              </a:rPr>
              <a:t>    </a:t>
            </a:r>
            <a:r>
              <a:rPr lang="ru-RU" dirty="0" smtClean="0">
                <a:latin typeface="Arial"/>
                <a:ea typeface="Calibri"/>
              </a:rPr>
              <a:t> </a:t>
            </a:r>
            <a:endParaRPr lang="ru-RU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672926"/>
              </p:ext>
            </p:extLst>
          </p:nvPr>
        </p:nvGraphicFramePr>
        <p:xfrm>
          <a:off x="840498" y="1837463"/>
          <a:ext cx="297314" cy="23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58" name="Формула" r:id="rId5" imgW="152202" imgH="126835" progId="Equation.3">
                  <p:embed/>
                </p:oleObj>
              </mc:Choice>
              <mc:Fallback>
                <p:oleObj name="Формула" r:id="rId5" imgW="152202" imgH="126835" progId="Equation.3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40498" y="1837463"/>
                        <a:ext cx="297314" cy="2312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684661"/>
              </p:ext>
            </p:extLst>
          </p:nvPr>
        </p:nvGraphicFramePr>
        <p:xfrm>
          <a:off x="4860032" y="1543893"/>
          <a:ext cx="383967" cy="84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59" name="Формула" r:id="rId7" imgW="164957" imgH="393359" progId="Equation.3">
                  <p:embed/>
                </p:oleObj>
              </mc:Choice>
              <mc:Fallback>
                <p:oleObj name="Формула" r:id="rId7" imgW="164957" imgH="393359" progId="Equation.3">
                  <p:embed/>
                  <p:pic>
                    <p:nvPicPr>
                      <p:cNvPr id="0" name="Picture 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860032" y="1543893"/>
                        <a:ext cx="383967" cy="8479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058312"/>
              </p:ext>
            </p:extLst>
          </p:nvPr>
        </p:nvGraphicFramePr>
        <p:xfrm>
          <a:off x="467544" y="2276871"/>
          <a:ext cx="2304256" cy="730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60" name="Формула" r:id="rId9" imgW="1155700" imgH="393700" progId="Equation.3">
                  <p:embed/>
                </p:oleObj>
              </mc:Choice>
              <mc:Fallback>
                <p:oleObj name="Формула" r:id="rId9" imgW="1155700" imgH="393700" progId="Equation.3">
                  <p:embed/>
                  <p:pic>
                    <p:nvPicPr>
                      <p:cNvPr id="0" name="Picture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276871"/>
                        <a:ext cx="2304256" cy="7300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8028384" y="2420888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(7.23б)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-4952" y="3068960"/>
            <a:ext cx="914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Учет многократного рассеяния в защите производится заменой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выражением: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353066"/>
              </p:ext>
            </p:extLst>
          </p:nvPr>
        </p:nvGraphicFramePr>
        <p:xfrm>
          <a:off x="539552" y="3717032"/>
          <a:ext cx="2538536" cy="77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61" name="Формула" r:id="rId11" imgW="1307532" imgH="431613" progId="Equation.3">
                  <p:embed/>
                </p:oleObj>
              </mc:Choice>
              <mc:Fallback>
                <p:oleObj name="Формула" r:id="rId11" imgW="1307532" imgH="431613" progId="Equation.3">
                  <p:embed/>
                  <p:pic>
                    <p:nvPicPr>
                      <p:cNvPr id="0" name="Picture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717032"/>
                        <a:ext cx="2538536" cy="775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3404548" y="3933056"/>
            <a:ext cx="588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endParaRPr lang="ru-RU" sz="2000" b="1" dirty="0"/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105500"/>
              </p:ext>
            </p:extLst>
          </p:nvPr>
        </p:nvGraphicFramePr>
        <p:xfrm>
          <a:off x="4283968" y="3897052"/>
          <a:ext cx="2448272" cy="468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62" name="Формула" r:id="rId13" imgW="1168400" imgH="241300" progId="Equation.3">
                  <p:embed/>
                </p:oleObj>
              </mc:Choice>
              <mc:Fallback>
                <p:oleObj name="Формула" r:id="rId13" imgW="1168400" imgH="241300" progId="Equation.3">
                  <p:embed/>
                  <p:pic>
                    <p:nvPicPr>
                      <p:cNvPr id="0" name="Picture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283968" y="3897052"/>
                        <a:ext cx="2448272" cy="4680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 59"/>
          <p:cNvSpPr/>
          <p:nvPr/>
        </p:nvSpPr>
        <p:spPr>
          <a:xfrm>
            <a:off x="6588224" y="3937040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4509120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линейного источника вдоль его оси (рис. 7.5) без учета самопоглощения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источнике: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421250"/>
              </p:ext>
            </p:extLst>
          </p:nvPr>
        </p:nvGraphicFramePr>
        <p:xfrm>
          <a:off x="467544" y="5517232"/>
          <a:ext cx="2088232" cy="811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63" name="Формула" r:id="rId15" imgW="1002865" imgH="418918" progId="Equation.3">
                  <p:embed/>
                </p:oleObj>
              </mc:Choice>
              <mc:Fallback>
                <p:oleObj name="Формула" r:id="rId15" imgW="1002865" imgH="418918" progId="Equation.3">
                  <p:embed/>
                  <p:pic>
                    <p:nvPicPr>
                      <p:cNvPr id="0" name="Picture 2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5517232"/>
                        <a:ext cx="2088232" cy="8114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8171724" y="566742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(7.24)</a:t>
            </a:r>
            <a:endParaRPr lang="ru-RU" sz="2000" b="1" dirty="0"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775459"/>
              </p:ext>
            </p:extLst>
          </p:nvPr>
        </p:nvGraphicFramePr>
        <p:xfrm>
          <a:off x="2091475" y="260648"/>
          <a:ext cx="4928797" cy="1331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9" name="Visio" r:id="rId3" imgW="6228725" imgH="1673190" progId="Visio.Drawing.11">
                  <p:embed/>
                </p:oleObj>
              </mc:Choice>
              <mc:Fallback>
                <p:oleObj name="Visio" r:id="rId3" imgW="6228725" imgH="1673190" progId="Visio.Drawing.11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1475" y="260648"/>
                        <a:ext cx="4928797" cy="13314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4847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7.5. Схема линейного источника для определения мощности экспозиционной дозы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13285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мощность экспозиционной дозы от стержня вдоль оси (рис. 7.5) с учетом самопоглощения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источнике: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582312"/>
              </p:ext>
            </p:extLst>
          </p:nvPr>
        </p:nvGraphicFramePr>
        <p:xfrm>
          <a:off x="539552" y="2780928"/>
          <a:ext cx="2880320" cy="83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0" name="Формула" r:id="rId5" imgW="1498600" imgH="469900" progId="Equation.3">
                  <p:embed/>
                </p:oleObj>
              </mc:Choice>
              <mc:Fallback>
                <p:oleObj name="Формула" r:id="rId5" imgW="1498600" imgH="46990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780928"/>
                        <a:ext cx="2880320" cy="835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172400" y="302831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(7.25)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0" y="3501008"/>
            <a:ext cx="85989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Интегрируя это выражение по всей длине стержня, получим: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33128"/>
              </p:ext>
            </p:extLst>
          </p:nvPr>
        </p:nvGraphicFramePr>
        <p:xfrm>
          <a:off x="539552" y="3789040"/>
          <a:ext cx="2592288" cy="127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1" name="Формула" r:id="rId7" imgW="1346200" imgH="711200" progId="Equation.3">
                  <p:embed/>
                </p:oleObj>
              </mc:Choice>
              <mc:Fallback>
                <p:oleObj name="Формула" r:id="rId7" imgW="1346200" imgH="71120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789040"/>
                        <a:ext cx="2592288" cy="127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0" y="5013176"/>
            <a:ext cx="3155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задачи 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531673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экспозиционную дозу излучения по уравнению (7.22б) с учетом многократного рассеяния: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188574"/>
              </p:ext>
            </p:extLst>
          </p:nvPr>
        </p:nvGraphicFramePr>
        <p:xfrm>
          <a:off x="539552" y="5949280"/>
          <a:ext cx="6768752" cy="675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2" name="Формула" r:id="rId9" imgW="3683000" imgH="393700" progId="Equation.3">
                  <p:embed/>
                </p:oleObj>
              </mc:Choice>
              <mc:Fallback>
                <p:oleObj name="Формула" r:id="rId9" imgW="3683000" imgH="393700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949280"/>
                        <a:ext cx="6768752" cy="675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8244408" y="603927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(7.26)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35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Arial"/>
                <a:ea typeface="Calibri"/>
                <a:cs typeface="Times New Roman"/>
              </a:rPr>
              <a:t>Предположим, что толщина водной защиты равна 150 см. Для воды при </a:t>
            </a:r>
            <a:r>
              <a:rPr lang="en-US" b="1" i="1" dirty="0">
                <a:latin typeface="Arial Black"/>
                <a:ea typeface="Calibri"/>
                <a:cs typeface="Arial"/>
              </a:rPr>
              <a:t>E</a:t>
            </a:r>
            <a:r>
              <a:rPr lang="ru-RU" b="1" i="1" baseline="-25000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b="1" dirty="0">
                <a:latin typeface="Arial"/>
                <a:ea typeface="Calibri"/>
                <a:cs typeface="Times New Roman"/>
              </a:rPr>
              <a:t> = 0,7 МэВ </a:t>
            </a:r>
            <a:r>
              <a:rPr lang="ru-RU" b="1" dirty="0">
                <a:latin typeface="Arial Black"/>
                <a:ea typeface="Calibri"/>
                <a:cs typeface="Arial"/>
              </a:rPr>
              <a:t>μ</a:t>
            </a:r>
            <a:r>
              <a:rPr lang="ru-RU" b="1" dirty="0">
                <a:latin typeface="Arial"/>
                <a:ea typeface="Calibri"/>
                <a:cs typeface="Times New Roman"/>
              </a:rPr>
              <a:t> = 0,0835 см</a:t>
            </a:r>
            <a:r>
              <a:rPr lang="ru-RU" b="1" baseline="30000" dirty="0">
                <a:latin typeface="Arial"/>
                <a:ea typeface="Calibri"/>
                <a:cs typeface="Times New Roman"/>
              </a:rPr>
              <a:t>–1</a:t>
            </a:r>
            <a:r>
              <a:rPr lang="ru-RU" b="1" dirty="0">
                <a:latin typeface="Arial"/>
                <a:ea typeface="Calibri"/>
                <a:cs typeface="Times New Roman"/>
              </a:rPr>
              <a:t>. Тогда:</a:t>
            </a:r>
            <a:endParaRPr lang="ru-RU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40658"/>
            <a:ext cx="34765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err="1">
                <a:latin typeface="Arial Black"/>
                <a:ea typeface="Calibri"/>
                <a:cs typeface="Arial"/>
              </a:rPr>
              <a:t>μδ</a:t>
            </a:r>
            <a:r>
              <a:rPr lang="ru-RU" sz="2000" b="1" baseline="30000" dirty="0">
                <a:latin typeface="Arial Black"/>
                <a:ea typeface="Calibri"/>
                <a:cs typeface="Arial"/>
              </a:rPr>
              <a:t>/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0,0835·150 = 12,5.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6876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П.11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находим константы для дозового фактора накопления: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1916832"/>
            <a:ext cx="1595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α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= –0,123;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821606" y="1916832"/>
            <a:ext cx="1309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α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= 0,01;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157256" y="1916832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i="1" dirty="0">
                <a:latin typeface="Arial"/>
                <a:ea typeface="Calibri"/>
              </a:rPr>
              <a:t>A</a:t>
            </a:r>
            <a:r>
              <a:rPr lang="en-US" sz="2000" b="1" baseline="-25000" dirty="0">
                <a:latin typeface="Arial"/>
                <a:ea typeface="Calibri"/>
              </a:rPr>
              <a:t>1</a:t>
            </a:r>
            <a:r>
              <a:rPr lang="en-US" sz="2000" b="1" dirty="0">
                <a:latin typeface="Arial"/>
                <a:ea typeface="Calibri"/>
              </a:rPr>
              <a:t> = 17</a:t>
            </a:r>
            <a:r>
              <a:rPr lang="ru-RU" sz="2000" b="1" dirty="0">
                <a:latin typeface="Arial"/>
                <a:ea typeface="Calibri"/>
              </a:rPr>
              <a:t>,7;</a:t>
            </a:r>
            <a:endParaRPr lang="ru-RU" sz="2000" b="1" dirty="0"/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633974"/>
              </p:ext>
            </p:extLst>
          </p:nvPr>
        </p:nvGraphicFramePr>
        <p:xfrm>
          <a:off x="539552" y="2276872"/>
          <a:ext cx="2115588" cy="68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09" name="Формула" r:id="rId3" imgW="1143000" imgH="393700" progId="Equation.3">
                  <p:embed/>
                </p:oleObj>
              </mc:Choice>
              <mc:Fallback>
                <p:oleObj name="Формула" r:id="rId3" imgW="1143000" imgH="393700" progId="Equation.3">
                  <p:embed/>
                  <p:pic>
                    <p:nvPicPr>
                      <p:cNvPr id="0" name="Picture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276872"/>
                        <a:ext cx="2115588" cy="6800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851920" y="242088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dirty="0">
                <a:latin typeface="Arial Black"/>
                <a:ea typeface="Calibri"/>
                <a:cs typeface="Arial"/>
              </a:rPr>
              <a:t>θ</a:t>
            </a:r>
            <a:r>
              <a:rPr lang="ru-RU" sz="2000" b="1" dirty="0">
                <a:latin typeface="Arial"/>
                <a:ea typeface="Calibri"/>
              </a:rPr>
              <a:t> = 7</a:t>
            </a:r>
            <a:r>
              <a:rPr lang="ru-RU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-2970" y="3002129"/>
            <a:ext cx="9146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Поправочный коэффициент на барьерную геометрию находим по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П.9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    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δ</a:t>
            </a:r>
            <a:r>
              <a:rPr lang="en-US" sz="2000" b="1" i="1" baseline="-25000" dirty="0">
                <a:latin typeface="Arial"/>
                <a:ea typeface="Calibri"/>
                <a:cs typeface="Times New Roman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0,773.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3684859"/>
            <a:ext cx="601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удельный гамма-эквивалент: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324453"/>
              </p:ext>
            </p:extLst>
          </p:nvPr>
        </p:nvGraphicFramePr>
        <p:xfrm>
          <a:off x="525836" y="4005063"/>
          <a:ext cx="4910260" cy="72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10" name="Формула" r:id="rId5" imgW="2705100" imgH="431800" progId="Equation.3">
                  <p:embed/>
                </p:oleObj>
              </mc:Choice>
              <mc:Fallback>
                <p:oleObj name="Формула" r:id="rId5" imgW="2705100" imgH="431800" progId="Equation.3">
                  <p:embed/>
                  <p:pic>
                    <p:nvPicPr>
                      <p:cNvPr id="0" name="Picture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5836" y="4005063"/>
                        <a:ext cx="4910260" cy="72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-2970" y="4653136"/>
            <a:ext cx="7311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Подставим найденные значения в уравнение (7.26):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517613"/>
              </p:ext>
            </p:extLst>
          </p:nvPr>
        </p:nvGraphicFramePr>
        <p:xfrm>
          <a:off x="539552" y="4941168"/>
          <a:ext cx="6984776" cy="758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11" name="Формула" r:id="rId7" imgW="3568700" imgH="419100" progId="Equation.3">
                  <p:embed/>
                </p:oleObj>
              </mc:Choice>
              <mc:Fallback>
                <p:oleObj name="Формула" r:id="rId7" imgW="3568700" imgH="419100" progId="Equation.3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941168"/>
                        <a:ext cx="6984776" cy="7586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010767"/>
              </p:ext>
            </p:extLst>
          </p:nvPr>
        </p:nvGraphicFramePr>
        <p:xfrm>
          <a:off x="595280" y="5661247"/>
          <a:ext cx="7937160" cy="39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12" name="Формула" r:id="rId9" imgW="4394200" imgH="228600" progId="Equation.3">
                  <p:embed/>
                </p:oleObj>
              </mc:Choice>
              <mc:Fallback>
                <p:oleObj name="Формула" r:id="rId9" imgW="4394200" imgH="228600" progId="Equation.3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95280" y="5661247"/>
                        <a:ext cx="7937160" cy="393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7524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Функцию секанса находим из рис. 7.4 (или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  <a:cs typeface="Times New Roman"/>
              </a:rPr>
              <a:t>П.6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76" y="769442"/>
            <a:ext cx="3194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en-US" sz="2000" b="1" dirty="0">
                <a:latin typeface="Arial"/>
                <a:ea typeface="Calibri"/>
              </a:rPr>
              <a:t>(7</a:t>
            </a:r>
            <a:r>
              <a:rPr lang="en-US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; 10,97</a:t>
            </a:r>
            <a:r>
              <a:rPr lang="en-US" sz="2000" b="1" dirty="0">
                <a:latin typeface="Arial"/>
                <a:ea typeface="Calibri"/>
              </a:rPr>
              <a:t>)</a:t>
            </a:r>
            <a:r>
              <a:rPr lang="ru-RU" sz="2000" b="1" dirty="0">
                <a:latin typeface="Arial"/>
                <a:ea typeface="Calibri"/>
              </a:rPr>
              <a:t> = 2·10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769442"/>
            <a:ext cx="29642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b="1" i="1" dirty="0">
                <a:latin typeface="Arial Black"/>
                <a:ea typeface="Calibri"/>
                <a:cs typeface="Arial"/>
              </a:rPr>
              <a:t>F</a:t>
            </a:r>
            <a:r>
              <a:rPr lang="en-US" sz="2000" b="1" dirty="0">
                <a:latin typeface="Arial"/>
                <a:ea typeface="Calibri"/>
              </a:rPr>
              <a:t>(7</a:t>
            </a:r>
            <a:r>
              <a:rPr lang="en-US" sz="2000" b="1" baseline="30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; 12,62</a:t>
            </a:r>
            <a:r>
              <a:rPr lang="en-US" sz="2000" b="1" dirty="0">
                <a:latin typeface="Arial"/>
                <a:ea typeface="Calibri"/>
              </a:rPr>
              <a:t>)</a:t>
            </a:r>
            <a:r>
              <a:rPr lang="ru-RU" sz="2000" b="1" dirty="0">
                <a:latin typeface="Arial"/>
                <a:ea typeface="Calibri"/>
              </a:rPr>
              <a:t> = 0,35·10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979712" y="1182414"/>
            <a:ext cx="37353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= 523·29,55·10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= 0,0155 Р.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158252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Найденное значение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несколько меньше предельно допустимого значения 0,0167 Р.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7.6. Расчет защит от объемных источников (цилиндрических) по заданной удельной активности (графический метод).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9675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7.17.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Цилиндрический сосуд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1,28 м, </a:t>
            </a:r>
            <a:r>
              <a:rPr lang="en-US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 0,32 м) наполнен водным раствором продуктов деления с общим гамма-эквивалентом 62 000 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эффективной энергией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0,76 МэВ. Определить толщину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бетонной зашиты в радиальном направлении цилиндра для того, чтобы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в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точке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находящейся в центральной плоскости цилиндра за зашитой, была обеспечена предельно допустимая экспозиционная доза при 6-часовом рабочем дне. Точка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находится от оси цилиндра на расстоянии 1,6 м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1400" b="1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0988" y="3717032"/>
            <a:ext cx="2017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Arial Black" panose="020B0A04020102020204" pitchFamily="34" charset="0"/>
                <a:ea typeface="Calibri"/>
                <a:cs typeface="Times New Roman"/>
              </a:rPr>
              <a:t>Решение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40050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От объемных изотропных источников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 равномерно распределенной активностью расчет защиты можно проводить по таблицам или номограммам.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486916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>
                <a:latin typeface="Arial"/>
                <a:ea typeface="Calibri"/>
              </a:rPr>
              <a:t>Рассмотрим графический метод расчета защиты только от цилиндрических источников в радиальном и осевом направлениях по заданной активности (рис. 7.6-7.8). Номограммы построены без учета многократного рассеяния в защите и источнике излучения и с учетом предельно допустимой мощности экспозиционной дозы </a:t>
            </a:r>
            <a:r>
              <a:rPr lang="ru-RU" sz="2000" b="1" dirty="0" smtClean="0">
                <a:latin typeface="Arial"/>
                <a:ea typeface="Calibri"/>
              </a:rPr>
              <a:t>     = </a:t>
            </a:r>
            <a:r>
              <a:rPr lang="ru-RU" sz="2000" b="1" dirty="0">
                <a:latin typeface="Arial"/>
                <a:ea typeface="Calibri"/>
              </a:rPr>
              <a:t>2,8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 решением следующих уравнений:</a:t>
            </a:r>
            <a:endParaRPr lang="ru-RU" sz="2000" b="1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262151"/>
              </p:ext>
            </p:extLst>
          </p:nvPr>
        </p:nvGraphicFramePr>
        <p:xfrm>
          <a:off x="8388424" y="6093296"/>
          <a:ext cx="6191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51" name="Формула" r:id="rId3" imgW="444114" imgH="304536" progId="Equation.3">
                  <p:embed/>
                </p:oleObj>
              </mc:Choice>
              <mc:Fallback>
                <p:oleObj name="Формула" r:id="rId3" imgW="444114" imgH="304536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388424" y="6093296"/>
                        <a:ext cx="6191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в радиальном направлении в плоскости центрального сечения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005949"/>
              </p:ext>
            </p:extLst>
          </p:nvPr>
        </p:nvGraphicFramePr>
        <p:xfrm>
          <a:off x="539552" y="703913"/>
          <a:ext cx="4752528" cy="758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29" name="Формула" r:id="rId3" imgW="2730500" imgH="469900" progId="Equation.3">
                  <p:embed/>
                </p:oleObj>
              </mc:Choice>
              <mc:Fallback>
                <p:oleObj name="Формула" r:id="rId3" imgW="2730500" imgH="4699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703913"/>
                        <a:ext cx="4752528" cy="7585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257444" y="908720"/>
            <a:ext cx="1515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0,0167 Р;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172400" y="90872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(7.27)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484784"/>
            <a:ext cx="3851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в осевом направлении: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733686"/>
              </p:ext>
            </p:extLst>
          </p:nvPr>
        </p:nvGraphicFramePr>
        <p:xfrm>
          <a:off x="611560" y="1772816"/>
          <a:ext cx="4645884" cy="80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30" name="Формула" r:id="rId5" imgW="2514600" imgH="469900" progId="Equation.3">
                  <p:embed/>
                </p:oleObj>
              </mc:Choice>
              <mc:Fallback>
                <p:oleObj name="Формула" r:id="rId5" imgW="2514600" imgH="46990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1772816"/>
                        <a:ext cx="4645884" cy="8057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148064" y="1988840"/>
            <a:ext cx="1500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0,0167 Р;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142807" y="198884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(7.28)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24928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коэффициент, учитывающий отклонение от стандартных условий проектирования защиты;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306896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t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время 6-часового рабочего дня, ч;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 err="1"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удельный гамма-эквивалент источника,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/2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; 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p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p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G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табулированные функции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;</a:t>
            </a: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линейные коэффициенты ослабления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материале источника и защите соответственно;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толщина защитных экранов;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радиус и высота цилиндрических источников;</a:t>
            </a:r>
            <a:endParaRPr lang="ru-RU" sz="2000" b="1" dirty="0">
              <a:ea typeface="Calibri"/>
              <a:cs typeface="Times New Roman"/>
            </a:endParaRPr>
          </a:p>
          <a:p>
            <a:pPr indent="450000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b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расстояние от оси цилиндрического источника до точки детектирования по нормали к оси источника и от торца цилиндрического источника по его оси до детектора соответственно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32" y="344909"/>
            <a:ext cx="8079624" cy="549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7364" y="5797713"/>
            <a:ext cx="91513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Рис. 7.6. Номограмма для расчета толщины защиты от удельного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и фиктивного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ф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гамма-эквивалентов в радиальном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направлении при р=1,5÷3,0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113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488832" cy="559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87727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Рис. 7.6. Номограмма для расчета толщины защиты от удельного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ν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и фиктивного (</a:t>
            </a:r>
            <a:r>
              <a:rPr lang="ru-RU" sz="2000" b="1" i="1" dirty="0" err="1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M</a:t>
            </a:r>
            <a:r>
              <a:rPr lang="ru-RU" sz="2000" b="1" baseline="-25000" dirty="0" err="1">
                <a:solidFill>
                  <a:prstClr val="black"/>
                </a:solidFill>
                <a:latin typeface="Arial Black"/>
                <a:ea typeface="Calibri"/>
                <a:cs typeface="Times New Roman"/>
              </a:rPr>
              <a:t>ф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) гамма-эквивалентов в радиальном направлении при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р=1,25÷5,0</a:t>
            </a:r>
            <a:endParaRPr lang="ru-RU" sz="20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93186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6864" cy="568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019446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Рис. 7.8. Расчет защиты от цилиндрического источника в осевом направлении по заданной активности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определения по номограмме требуемой толщины защиты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dirty="0">
                <a:latin typeface="Arial Black"/>
                <a:ea typeface="Calibri"/>
                <a:cs typeface="Arial"/>
              </a:rPr>
              <a:t>d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без учета рассеянного излучения необходимо знать фиктивный удельный гамма-эквивалент,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Ra·см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361706"/>
              </p:ext>
            </p:extLst>
          </p:nvPr>
        </p:nvGraphicFramePr>
        <p:xfrm>
          <a:off x="539552" y="1354858"/>
          <a:ext cx="1440160" cy="732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25" name="Формула" r:id="rId3" imgW="787400" imgH="431800" progId="Equation.3">
                  <p:embed/>
                </p:oleObj>
              </mc:Choice>
              <mc:Fallback>
                <p:oleObj name="Формула" r:id="rId3" imgW="787400" imgH="4318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354858"/>
                        <a:ext cx="1440160" cy="7324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255385" y="155679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(7.29)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060848"/>
            <a:ext cx="6300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значения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для радиального направления;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67" y="2348880"/>
            <a:ext cx="6154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88000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для осевого направления.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9872" y="2708920"/>
            <a:ext cx="91538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Если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5,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&lt; 2, то фиктивный удельный гамма-эквивалент для точек детектирования в радиальном направлении от цилиндра можно определить по уравнению: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785872"/>
              </p:ext>
            </p:extLst>
          </p:nvPr>
        </p:nvGraphicFramePr>
        <p:xfrm>
          <a:off x="539552" y="3573016"/>
          <a:ext cx="3672408" cy="870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26" name="Формула" r:id="rId5" imgW="1954951" imgH="495085" progId="Equation.3">
                  <p:embed/>
                </p:oleObj>
              </mc:Choice>
              <mc:Fallback>
                <p:oleObj name="Формула" r:id="rId5" imgW="1954951" imgH="495085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3672408" cy="8701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-4937" y="4437112"/>
            <a:ext cx="7241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&gt; 3 в осевом направлении принимают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3.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967" y="4725144"/>
            <a:ext cx="9142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При отклонении проектируемой защиты от стандартных условий коэффициент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≠ 1. Тогда коэффициент </a:t>
            </a:r>
            <a:r>
              <a:rPr lang="ru-RU" sz="2000" b="1" i="1" dirty="0">
                <a:latin typeface="Arial Black" panose="020B0A04020102020204" pitchFamily="34" charset="0"/>
                <a:ea typeface="Calibri"/>
                <a:cs typeface="Times New Roman"/>
              </a:rPr>
              <a:t>α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определяется как произведение безразмерных сомножителей: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5661248"/>
            <a:ext cx="2043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i="1" dirty="0">
                <a:latin typeface="Arial Black"/>
                <a:ea typeface="Calibri"/>
                <a:cs typeface="Arial"/>
              </a:rPr>
              <a:t>α</a:t>
            </a:r>
            <a:r>
              <a:rPr lang="ru-RU" sz="2000" dirty="0">
                <a:latin typeface="Arial Black"/>
                <a:ea typeface="Calibri"/>
                <a:cs typeface="Arial"/>
              </a:rPr>
              <a:t> = 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nfrgu</a:t>
            </a:r>
            <a:r>
              <a:rPr lang="ru-RU" sz="2000" dirty="0">
                <a:latin typeface="Arial"/>
                <a:ea typeface="Calibri"/>
              </a:rPr>
              <a:t>,</a:t>
            </a:r>
            <a:endParaRPr lang="ru-RU" sz="20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8255385" y="569202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(7.30)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-4938" y="6093296"/>
            <a:ext cx="9148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'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относительный вклад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с энергией </a:t>
            </a:r>
            <a:r>
              <a:rPr lang="en-US" sz="2200" b="1" i="1" dirty="0" err="1">
                <a:latin typeface="Times New Roman"/>
                <a:ea typeface="Calibri"/>
                <a:cs typeface="Times New Roman"/>
              </a:rPr>
              <a:t>hν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спектр излучения источника;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314515"/>
              </p:ext>
            </p:extLst>
          </p:nvPr>
        </p:nvGraphicFramePr>
        <p:xfrm>
          <a:off x="467544" y="330291"/>
          <a:ext cx="936104" cy="763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3" name="Формула" r:id="rId3" imgW="520700" imgH="457200" progId="Equation.3">
                  <p:embed/>
                </p:oleObj>
              </mc:Choice>
              <mc:Fallback>
                <p:oleObj name="Формула" r:id="rId3" imgW="520700" imgH="4572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30291"/>
                        <a:ext cx="936104" cy="763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484219"/>
            <a:ext cx="9144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                   (    – </a:t>
            </a:r>
            <a:r>
              <a:rPr lang="ru-RU" sz="2000" b="1" dirty="0">
                <a:latin typeface="Arial"/>
                <a:ea typeface="Calibri"/>
              </a:rPr>
              <a:t>мощность экспозиционной дозы, принятая в проекте, </a:t>
            </a:r>
            <a:r>
              <a:rPr lang="ru-RU" sz="2000" b="1" dirty="0" err="1">
                <a:latin typeface="Arial"/>
                <a:ea typeface="Calibri"/>
              </a:rPr>
              <a:t>мР</a:t>
            </a:r>
            <a:r>
              <a:rPr lang="ru-RU" sz="2000" b="1" dirty="0">
                <a:latin typeface="Arial"/>
                <a:ea typeface="Calibri"/>
              </a:rPr>
              <a:t>/ч);</a:t>
            </a:r>
            <a:endParaRPr lang="ru-RU" sz="2000" b="1" dirty="0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739479"/>
              </p:ext>
            </p:extLst>
          </p:nvPr>
        </p:nvGraphicFramePr>
        <p:xfrm>
          <a:off x="1547664" y="404664"/>
          <a:ext cx="299688" cy="414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4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547664" y="404664"/>
                        <a:ext cx="299688" cy="414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-1056" y="1208946"/>
            <a:ext cx="9145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2,8 – предельно допустимая мощность экспозиционной дозы при стандартных условиях, Р/ч);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857018"/>
            <a:ext cx="9144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поправка, учитывающая наличие других источников и видов излучения;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250509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s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– поправка на адсорбцию активности на внутренних стенках аппаратуры;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-1057" y="3244914"/>
            <a:ext cx="2196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≈ 1 + 2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14746" y="3636893"/>
            <a:ext cx="915874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сорбированная активность на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поверхности;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–объемная активность в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4422011"/>
            <a:ext cx="91440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геометрический параметр, учитывающий положение точки детектирования от принятого положения при построении номограмм (например, для точки Р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на рис. 7.8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 1/2;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 – нестандартное условие; для точки Р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0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=1;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2R</a:t>
            </a:r>
            <a:r>
              <a:rPr lang="ru-RU" sz="2000" b="1" dirty="0">
                <a:latin typeface="Arial"/>
                <a:ea typeface="Calibri"/>
              </a:rPr>
              <a:t> – стандартное условие;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u</a:t>
            </a:r>
            <a:r>
              <a:rPr lang="ru-RU" sz="2000" b="1" dirty="0">
                <a:latin typeface="Arial"/>
                <a:ea typeface="Calibri"/>
              </a:rPr>
              <a:t> — поправка на поглощение </a:t>
            </a:r>
            <a:r>
              <a:rPr lang="ru-RU" sz="22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"/>
                <a:ea typeface="Calibri"/>
              </a:rPr>
              <a:t>-излучения в стенках аппаратуры </a:t>
            </a:r>
            <a:r>
              <a:rPr lang="ru-RU" sz="2000" b="1" dirty="0" smtClean="0">
                <a:latin typeface="Arial"/>
                <a:ea typeface="Calibri"/>
              </a:rPr>
              <a:t>                 </a:t>
            </a:r>
            <a:r>
              <a:rPr lang="en-US" sz="2000" b="1" i="1" dirty="0" smtClean="0">
                <a:latin typeface="Arial Black"/>
                <a:ea typeface="Calibri"/>
                <a:cs typeface="Arial"/>
              </a:rPr>
              <a:t>u</a:t>
            </a:r>
            <a:r>
              <a:rPr lang="en-US" sz="2000" b="1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≈               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– толщина стенок аппаратуры,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</a:rPr>
              <a:t> – фактор накопления).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144362"/>
              </p:ext>
            </p:extLst>
          </p:nvPr>
        </p:nvGraphicFramePr>
        <p:xfrm>
          <a:off x="467544" y="6006187"/>
          <a:ext cx="1152128" cy="413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5" name="Формула" r:id="rId7" imgW="533169" imgH="203112" progId="Equation.3">
                  <p:embed/>
                </p:oleObj>
              </mc:Choice>
              <mc:Fallback>
                <p:oleObj name="Формула" r:id="rId7" imgW="533169" imgH="203112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6006187"/>
                        <a:ext cx="1152128" cy="413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303537"/>
              </p:ext>
            </p:extLst>
          </p:nvPr>
        </p:nvGraphicFramePr>
        <p:xfrm>
          <a:off x="539552" y="251703"/>
          <a:ext cx="936104" cy="763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3" name="Формула" r:id="rId3" imgW="520700" imgH="457200" progId="Equation.3">
                  <p:embed/>
                </p:oleObj>
              </mc:Choice>
              <mc:Fallback>
                <p:oleObj name="Формула" r:id="rId3" imgW="520700" imgH="45720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51703"/>
                        <a:ext cx="936104" cy="763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475656" y="45720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/>
                <a:ea typeface="Calibri"/>
              </a:rPr>
              <a:t>(    </a:t>
            </a:r>
            <a:r>
              <a:rPr lang="ru-RU" b="1" dirty="0" smtClean="0">
                <a:latin typeface="Arial"/>
                <a:ea typeface="Calibri"/>
              </a:rPr>
              <a:t>– </a:t>
            </a:r>
            <a:r>
              <a:rPr lang="ru-RU" b="1" dirty="0">
                <a:latin typeface="Arial"/>
                <a:ea typeface="Calibri"/>
              </a:rPr>
              <a:t>мощность экспозиционной дозы, принятая в проекте, </a:t>
            </a:r>
            <a:r>
              <a:rPr lang="ru-RU" b="1" dirty="0" err="1">
                <a:latin typeface="Arial"/>
                <a:ea typeface="Calibri"/>
              </a:rPr>
              <a:t>мР</a:t>
            </a:r>
            <a:r>
              <a:rPr lang="ru-RU" b="1" dirty="0">
                <a:latin typeface="Arial"/>
                <a:ea typeface="Calibri"/>
              </a:rPr>
              <a:t>/ч);</a:t>
            </a:r>
            <a:endParaRPr lang="ru-RU" b="1" dirty="0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921260"/>
              </p:ext>
            </p:extLst>
          </p:nvPr>
        </p:nvGraphicFramePr>
        <p:xfrm>
          <a:off x="1619672" y="281848"/>
          <a:ext cx="360040" cy="498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4" name="Формула" r:id="rId5" imgW="177569" imgH="266353" progId="Equation.3">
                  <p:embed/>
                </p:oleObj>
              </mc:Choice>
              <mc:Fallback>
                <p:oleObj name="Формула" r:id="rId5" imgW="177569" imgH="266353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619672" y="281848"/>
                        <a:ext cx="360040" cy="4985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0" y="105273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2,8 – предельно допустимая мощность экспозиционной дозы при стандартных условиях, Р/ч);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080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поправка, учитывающая наличие других источников и видов излучения;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228906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– поправка на адсорбцию активности на внутренних стенках аппаратуры;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2924944"/>
            <a:ext cx="2195737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≈ 1 + 2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32849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Arial Black"/>
                <a:ea typeface="Calibri"/>
                <a:cs typeface="Arial"/>
              </a:rPr>
              <a:t>А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i="1" baseline="-25000" dirty="0">
                <a:latin typeface="Arial Black"/>
                <a:ea typeface="Calibri"/>
                <a:cs typeface="Arial"/>
              </a:rPr>
              <a:t>s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 сорбированная активность на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поверхности;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A</a:t>
            </a:r>
            <a:r>
              <a:rPr lang="en-US" sz="2000" b="1" baseline="-25000" dirty="0">
                <a:latin typeface="Arial Black"/>
                <a:ea typeface="Calibri"/>
                <a:cs typeface="Arial"/>
              </a:rPr>
              <a:t>v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–объемная активность в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источника);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3937699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геометрический параметр, учитывающий положение точки детектирования от принятого положения при построении номограмм (например, для точки Р</a:t>
            </a:r>
            <a:r>
              <a:rPr lang="ru-RU" sz="2000" b="1" baseline="-25000" dirty="0">
                <a:latin typeface="Arial"/>
                <a:ea typeface="Calibri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 на рис. 7.8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 1/2;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 – нестандартное условие; для точки Р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en-US" sz="2200" b="1" i="1" dirty="0">
                <a:latin typeface="Times New Roman"/>
                <a:ea typeface="Calibri"/>
              </a:rPr>
              <a:t>g</a:t>
            </a:r>
            <a:r>
              <a:rPr lang="ru-RU" sz="2000" b="1" dirty="0">
                <a:latin typeface="Arial"/>
                <a:ea typeface="Calibri"/>
              </a:rPr>
              <a:t> =1;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2R</a:t>
            </a:r>
            <a:r>
              <a:rPr lang="ru-RU" sz="2000" b="1" dirty="0">
                <a:latin typeface="Arial"/>
                <a:ea typeface="Calibri"/>
              </a:rPr>
              <a:t> – стандартное условие;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u</a:t>
            </a:r>
            <a:r>
              <a:rPr lang="ru-RU" sz="2000" b="1" dirty="0">
                <a:latin typeface="Arial"/>
                <a:ea typeface="Calibri"/>
              </a:rPr>
              <a:t> — поправка на поглощение </a:t>
            </a:r>
            <a:r>
              <a:rPr lang="ru-RU" sz="22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"/>
                <a:ea typeface="Calibri"/>
              </a:rPr>
              <a:t>-излучения в стенках </a:t>
            </a:r>
            <a:r>
              <a:rPr lang="ru-RU" sz="2000" b="1" dirty="0" smtClean="0">
                <a:latin typeface="Arial"/>
                <a:ea typeface="Calibri"/>
              </a:rPr>
              <a:t>аппаратуры;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0" y="5692025"/>
            <a:ext cx="1691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en-US" sz="2000" b="1" i="1" dirty="0">
                <a:solidFill>
                  <a:prstClr val="black"/>
                </a:solidFill>
                <a:latin typeface="Arial Black"/>
                <a:ea typeface="Calibri"/>
                <a:cs typeface="Arial"/>
              </a:rPr>
              <a:t>u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Calibri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≈</a:t>
            </a:r>
            <a:endParaRPr lang="ru-RU" dirty="0"/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920167"/>
              </p:ext>
            </p:extLst>
          </p:nvPr>
        </p:nvGraphicFramePr>
        <p:xfrm>
          <a:off x="935596" y="5644310"/>
          <a:ext cx="1080120" cy="387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5" name="Формула" r:id="rId7" imgW="533169" imgH="203112" progId="Equation.3">
                  <p:embed/>
                </p:oleObj>
              </mc:Choice>
              <mc:Fallback>
                <p:oleObj name="Формула" r:id="rId7" imgW="533169" imgH="203112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935596" y="5644310"/>
                        <a:ext cx="1080120" cy="3877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-1" y="6021288"/>
            <a:ext cx="8460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2000" b="1" dirty="0">
                <a:latin typeface="Arial"/>
                <a:ea typeface="Calibri"/>
              </a:rPr>
              <a:t>(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– толщина стенок аппаратуры,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</a:rPr>
              <a:t> – фактор накопления).</a:t>
            </a:r>
            <a:endParaRPr lang="ru-RU" sz="2000" b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3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Для определения толщины защиты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x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учетом многократного рассеяния </a:t>
            </a:r>
            <a:r>
              <a:rPr lang="ru-RU" sz="20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материале защиты рекомендуется уравнение: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792931"/>
              </p:ext>
            </p:extLst>
          </p:nvPr>
        </p:nvGraphicFramePr>
        <p:xfrm>
          <a:off x="539552" y="1052736"/>
          <a:ext cx="3168352" cy="753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61" name="Формула" r:id="rId3" imgW="1688367" imgH="431613" progId="Equation.3">
                  <p:embed/>
                </p:oleObj>
              </mc:Choice>
              <mc:Fallback>
                <p:oleObj name="Формула" r:id="rId3" imgW="1688367" imgH="431613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52736"/>
                        <a:ext cx="3168352" cy="7537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8261287" y="1165976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(7.31)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6" y="1772816"/>
            <a:ext cx="9144005" cy="95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где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(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 – фактор накопления </a:t>
            </a:r>
            <a:r>
              <a:rPr lang="ru-RU" sz="2200" b="1" i="1" dirty="0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-излучения в бесконечной среде для точечного изотропного источника с энергией </a:t>
            </a:r>
            <a:r>
              <a:rPr lang="ru-RU" sz="2000" b="1" i="1" dirty="0" err="1">
                <a:latin typeface="Arial Black"/>
                <a:ea typeface="Calibri"/>
                <a:cs typeface="Arial"/>
              </a:rPr>
              <a:t>Е</a:t>
            </a:r>
            <a:r>
              <a:rPr lang="ru-RU" sz="2000" b="1" i="1" baseline="-25000" dirty="0" err="1"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 защите толщиной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с атомным номером материала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6" y="2708920"/>
            <a:ext cx="3275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Calibri"/>
                <a:cs typeface="Times New Roman"/>
              </a:rPr>
              <a:t>Решение задачи</a:t>
            </a:r>
            <a:endParaRPr lang="ru-RU" sz="2000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-6" y="2996952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Решим задачу графическим методом, определим фиктивный удельный гамма-эквивалент по уравнению (7.27):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249605"/>
              </p:ext>
            </p:extLst>
          </p:nvPr>
        </p:nvGraphicFramePr>
        <p:xfrm>
          <a:off x="467544" y="3501008"/>
          <a:ext cx="4104452" cy="772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62" name="Формула" r:id="rId5" imgW="2273300" imgH="457200" progId="Equation.3">
                  <p:embed/>
                </p:oleObj>
              </mc:Choice>
              <mc:Fallback>
                <p:oleObj name="Формула" r:id="rId5" imgW="2273300" imgH="457200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3501008"/>
                        <a:ext cx="4104452" cy="772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524916" y="3717033"/>
            <a:ext cx="2927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= 1,92·106 мг-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экв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Ra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/л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221088"/>
            <a:ext cx="4885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(в рассматриваемом примере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α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= 1).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0" y="450912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По номограмме (см. рис. 7.6), зная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М</a:t>
            </a:r>
            <a:r>
              <a:rPr lang="ru-RU" sz="2000" b="1" baseline="-25000" dirty="0">
                <a:latin typeface="Arial Black"/>
                <a:ea typeface="Calibri"/>
                <a:cs typeface="Arial"/>
              </a:rPr>
              <a:t>ф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1,92·10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6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;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k</a:t>
            </a:r>
            <a:r>
              <a:rPr lang="en-US" sz="2000" b="1" dirty="0"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=2;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5, определяем значение толщины зашиты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14.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-6" y="5085184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Определим фактор накопления в бесконечной среде для точечного изотропного источника по уравнению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(6.5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):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-6" y="6167045"/>
            <a:ext cx="9144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(принято предположение, что толщина бетонной защиты равна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=105 см, тогда </a:t>
            </a:r>
            <a:r>
              <a:rPr lang="ru-RU" sz="2000" b="1" i="1" dirty="0">
                <a:latin typeface="Arial Black"/>
                <a:ea typeface="Calibri"/>
                <a:cs typeface="Arial"/>
              </a:rPr>
              <a:t>µх</a:t>
            </a:r>
            <a:r>
              <a:rPr lang="ru-RU" sz="2000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0,16·105 = 16,8).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715262"/>
              </p:ext>
            </p:extLst>
          </p:nvPr>
        </p:nvGraphicFramePr>
        <p:xfrm>
          <a:off x="395535" y="5687913"/>
          <a:ext cx="8292311" cy="449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63" name="Формула" r:id="rId7" imgW="4318000" imgH="254000" progId="Equation.3">
                  <p:embed/>
                </p:oleObj>
              </mc:Choice>
              <mc:Fallback>
                <p:oleObj name="Формула" r:id="rId7" imgW="4318000" imgH="254000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5535" y="5687913"/>
                        <a:ext cx="8292311" cy="4492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82136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>
                <a:latin typeface="Arial"/>
                <a:ea typeface="Calibri"/>
              </a:rPr>
              <a:t>Определим абсолютную толщину </a:t>
            </a:r>
            <a:r>
              <a:rPr lang="ru-RU" b="1" i="1" dirty="0">
                <a:latin typeface="Arial Black"/>
                <a:ea typeface="Calibri"/>
                <a:cs typeface="Arial"/>
              </a:rPr>
              <a:t>х</a:t>
            </a:r>
            <a:r>
              <a:rPr lang="ru-RU" b="1" i="1" baseline="-25000" dirty="0">
                <a:latin typeface="Arial Black"/>
                <a:ea typeface="Calibri"/>
                <a:cs typeface="Arial"/>
              </a:rPr>
              <a:t>0</a:t>
            </a:r>
            <a:r>
              <a:rPr lang="ru-RU" b="1" dirty="0">
                <a:latin typeface="Arial"/>
                <a:ea typeface="Calibri"/>
              </a:rPr>
              <a:t> при наличии многократного рассеивания </a:t>
            </a:r>
            <a:r>
              <a:rPr lang="ru-RU" sz="2000" b="1" i="1" dirty="0">
                <a:latin typeface="Times New Roman"/>
                <a:ea typeface="Calibri"/>
              </a:rPr>
              <a:t>γ</a:t>
            </a:r>
            <a:r>
              <a:rPr lang="ru-RU" b="1" dirty="0">
                <a:latin typeface="Arial"/>
                <a:ea typeface="Calibri"/>
              </a:rPr>
              <a:t>-излучения по уравнению (7.31):</a:t>
            </a:r>
            <a:endParaRPr lang="ru-RU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933625"/>
              </p:ext>
            </p:extLst>
          </p:nvPr>
        </p:nvGraphicFramePr>
        <p:xfrm>
          <a:off x="588098" y="1059244"/>
          <a:ext cx="5352054" cy="759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7" name="Формула" r:id="rId3" imgW="2832100" imgH="431800" progId="Equation.3">
                  <p:embed/>
                </p:oleObj>
              </mc:Choice>
              <mc:Fallback>
                <p:oleObj name="Формула" r:id="rId3" imgW="2832100" imgH="4318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8098" y="1059244"/>
                        <a:ext cx="5352054" cy="759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5868144" y="1268760"/>
            <a:ext cx="522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/>
                <a:ea typeface="Calibri"/>
              </a:rPr>
              <a:t>см.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8410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7.7. Расчет защиты от тормозного излучения.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743731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7.18.</a:t>
            </a:r>
            <a:r>
              <a:rPr lang="ru-RU" sz="2000" b="1" dirty="0">
                <a:latin typeface="Arial"/>
                <a:ea typeface="Calibri"/>
              </a:rPr>
              <a:t> Определить мощность экспозиционной дозы тормозного излучения на расстоянии 40 см от точечного изотропного источника </a:t>
            </a:r>
            <a:r>
              <a:rPr lang="ru-RU" sz="2000" b="1" baseline="30000" dirty="0">
                <a:latin typeface="Arial"/>
                <a:ea typeface="Calibri"/>
              </a:rPr>
              <a:t>32</a:t>
            </a:r>
            <a:r>
              <a:rPr lang="ru-RU" sz="2000" b="1" dirty="0">
                <a:latin typeface="Arial"/>
                <a:ea typeface="Calibri"/>
              </a:rPr>
              <a:t>Р активностью 2 Ки, если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-частицы полностью поглощаются в самом источнике и на один распад испускается одна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-частица с максимальной энергией 1,7 МэВ.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2381559"/>
            <a:ext cx="2123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0892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Приведем расчетные уравнения для определения энергии тормозного излучения при торможении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"/>
                <a:ea typeface="Calibri"/>
              </a:rPr>
              <a:t>-частиц с непрерывным спектром (7.32) и моноэнергетических электронов (7.34):</a:t>
            </a:r>
            <a:endParaRPr lang="ru-RU" sz="2000" b="1" dirty="0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539062"/>
              </p:ext>
            </p:extLst>
          </p:nvPr>
        </p:nvGraphicFramePr>
        <p:xfrm>
          <a:off x="539552" y="3573016"/>
          <a:ext cx="4374963" cy="804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04" name="Формула" r:id="rId3" imgW="2184400" imgH="431800" progId="Equation.3">
                  <p:embed/>
                </p:oleObj>
              </mc:Choice>
              <mc:Fallback>
                <p:oleObj name="Формула" r:id="rId3" imgW="2184400" imgH="4318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573016"/>
                        <a:ext cx="4374963" cy="8041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211546" y="3789040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(7.32)</a:t>
            </a:r>
            <a:endParaRPr lang="ru-RU" sz="2000" b="1" dirty="0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732980"/>
              </p:ext>
            </p:extLst>
          </p:nvPr>
        </p:nvGraphicFramePr>
        <p:xfrm>
          <a:off x="611560" y="4321899"/>
          <a:ext cx="432048" cy="47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05" name="Формула" r:id="rId5" imgW="203112" imgH="241195" progId="Equation.3">
                  <p:embed/>
                </p:oleObj>
              </mc:Choice>
              <mc:Fallback>
                <p:oleObj name="Формула" r:id="rId5" imgW="203112" imgH="241195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4321899"/>
                        <a:ext cx="432048" cy="475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-4262" y="4365104"/>
            <a:ext cx="91482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где     – выход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-частиц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-ой энергетической группы на один распад ядра;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-1" y="5056342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5350"/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– максимальная энергия парциального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i-</a:t>
            </a:r>
            <a:r>
              <a:rPr lang="ru-RU" sz="20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го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β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-спектра;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822535"/>
              </p:ext>
            </p:extLst>
          </p:nvPr>
        </p:nvGraphicFramePr>
        <p:xfrm>
          <a:off x="539552" y="5013176"/>
          <a:ext cx="504056" cy="489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06" name="Формула" r:id="rId7" imgW="228600" imgH="241300" progId="Equation.3">
                  <p:embed/>
                </p:oleObj>
              </mc:Choice>
              <mc:Fallback>
                <p:oleObj name="Формула" r:id="rId7" imgW="228600" imgH="2413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5013176"/>
                        <a:ext cx="504056" cy="4892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0" y="5465983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000" i="1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m</a:t>
            </a:r>
            <a:r>
              <a:rPr lang="en-US" sz="2000" dirty="0">
                <a:latin typeface="Arial Black" panose="020B0A040201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– 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число парциальных </a:t>
            </a:r>
            <a:r>
              <a:rPr lang="ru-RU" sz="2000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β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-спектров; цифра 3 в скобках дана с учетом внутреннего тормозного излучения;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6173869"/>
            <a:ext cx="91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эф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эффективный атомный номер вещества, в котором происходит торможение электронов, определяется по уравнению: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352477"/>
              </p:ext>
            </p:extLst>
          </p:nvPr>
        </p:nvGraphicFramePr>
        <p:xfrm>
          <a:off x="683568" y="260648"/>
          <a:ext cx="1656184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21" name="Формула" r:id="rId3" imgW="939800" imgH="838200" progId="Equation.3">
                  <p:embed/>
                </p:oleObj>
              </mc:Choice>
              <mc:Fallback>
                <p:oleObj name="Формула" r:id="rId3" imgW="939800" imgH="838200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83568" y="260648"/>
                        <a:ext cx="1656184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244408" y="83671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(7.33)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628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 err="1">
                <a:latin typeface="Arial Black"/>
                <a:ea typeface="Calibri"/>
                <a:cs typeface="Arial"/>
              </a:rPr>
              <a:t>a</a:t>
            </a:r>
            <a:r>
              <a:rPr lang="en-US" sz="2000" i="1" baseline="-25000" dirty="0" err="1">
                <a:latin typeface="Times New Roman"/>
                <a:ea typeface="Calibri"/>
              </a:rPr>
              <a:t>i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доля общего числа атомов с атомным номером </a:t>
            </a:r>
            <a:r>
              <a:rPr lang="ru-RU" sz="2000" b="1" i="1" dirty="0">
                <a:latin typeface="Arial"/>
                <a:ea typeface="Calibri"/>
              </a:rPr>
              <a:t>Z</a:t>
            </a:r>
            <a:r>
              <a:rPr lang="en-US" sz="2000" b="1" i="1" baseline="-25000" dirty="0" err="1">
                <a:latin typeface="Times New Roman"/>
                <a:ea typeface="Calibri"/>
              </a:rPr>
              <a:t>i</a:t>
            </a:r>
            <a:r>
              <a:rPr lang="ru-RU" sz="2000" b="1" dirty="0">
                <a:latin typeface="Arial"/>
                <a:ea typeface="Calibri"/>
              </a:rPr>
              <a:t> в сложном веществе;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27687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338"/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– </a:t>
            </a:r>
            <a:r>
              <a:rPr lang="ru-RU" sz="2000" b="1" dirty="0">
                <a:latin typeface="Arial"/>
                <a:ea typeface="Calibri"/>
              </a:rPr>
              <a:t>число компонентов в сложном веществе.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260687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Для моноэнергетических электронов с энергией не выше 1 МэВ в однородной среде с атомным номером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Z</a:t>
            </a:r>
            <a:r>
              <a:rPr lang="ru-RU" sz="2000" b="1" dirty="0" smtClean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 smtClean="0">
                <a:latin typeface="Arial"/>
                <a:ea typeface="Calibri"/>
              </a:rPr>
              <a:t>        </a:t>
            </a:r>
            <a:r>
              <a:rPr lang="ru-RU" sz="2000" b="1" dirty="0" smtClean="0">
                <a:latin typeface="Arial"/>
                <a:ea typeface="Calibri"/>
              </a:rPr>
              <a:t>, </a:t>
            </a:r>
            <a:r>
              <a:rPr lang="ru-RU" sz="2000" b="1" dirty="0">
                <a:latin typeface="Arial"/>
                <a:ea typeface="Calibri"/>
              </a:rPr>
              <a:t>МэВ/электрон:</a:t>
            </a:r>
            <a:endParaRPr lang="ru-RU" sz="2000" b="1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645206"/>
              </p:ext>
            </p:extLst>
          </p:nvPr>
        </p:nvGraphicFramePr>
        <p:xfrm>
          <a:off x="5535910" y="2875608"/>
          <a:ext cx="620266" cy="409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22" name="Формула" r:id="rId5" imgW="342751" imgH="241195" progId="Equation.3">
                  <p:embed/>
                </p:oleObj>
              </mc:Choice>
              <mc:Fallback>
                <p:oleObj name="Формула" r:id="rId5" imgW="342751" imgH="241195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535910" y="2875608"/>
                        <a:ext cx="620266" cy="409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71289"/>
              </p:ext>
            </p:extLst>
          </p:nvPr>
        </p:nvGraphicFramePr>
        <p:xfrm>
          <a:off x="539552" y="3314760"/>
          <a:ext cx="2736304" cy="444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23" name="Формула" r:id="rId7" imgW="1384300" imgH="241300" progId="Equation.3">
                  <p:embed/>
                </p:oleObj>
              </mc:Choice>
              <mc:Fallback>
                <p:oleObj name="Формула" r:id="rId7" imgW="1384300" imgH="241300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314760"/>
                        <a:ext cx="2736304" cy="444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244407" y="3321372"/>
            <a:ext cx="853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(7.34)</a:t>
            </a:r>
            <a:endParaRPr lang="ru-RU" sz="2000" b="1" dirty="0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370564"/>
              </p:ext>
            </p:extLst>
          </p:nvPr>
        </p:nvGraphicFramePr>
        <p:xfrm>
          <a:off x="3707904" y="4761149"/>
          <a:ext cx="587208" cy="403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24" name="Формула" r:id="rId9" imgW="330057" imgH="241195" progId="Equation.3">
                  <p:embed/>
                </p:oleObj>
              </mc:Choice>
              <mc:Fallback>
                <p:oleObj name="Формула" r:id="rId9" imgW="330057" imgH="241195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707904" y="4761149"/>
                        <a:ext cx="587208" cy="4037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4068652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itchFamily="34" charset="0"/>
              </a:rPr>
              <a:t>Эффективную энергию </a:t>
            </a: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γ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-фотонов тормозного излучения принимают равной половине или одной трети максимальной энергии тормозящих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-частиц, если       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≤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10 МэВ или 10 МэВ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&lt;       ≤ 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30 МэВ соответственно.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097913"/>
              </p:ext>
            </p:extLst>
          </p:nvPr>
        </p:nvGraphicFramePr>
        <p:xfrm>
          <a:off x="7308304" y="4751819"/>
          <a:ext cx="5873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25" name="Формула" r:id="rId11" imgW="330057" imgH="241195" progId="Equation.3">
                  <p:embed/>
                </p:oleObj>
              </mc:Choice>
              <mc:Fallback>
                <p:oleObj name="Формула" r:id="rId11" imgW="330057" imgH="241195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308304" y="4751819"/>
                        <a:ext cx="58737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2212" y="394605"/>
            <a:ext cx="3068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 Black" panose="020B0A04020102020204" pitchFamily="34" charset="0"/>
                <a:ea typeface="Calibri"/>
              </a:rPr>
              <a:t>Решение задачи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3937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уравнению (7.32) определим энергию тормозного излучения:</a:t>
            </a:r>
            <a:endParaRPr lang="ru-RU" sz="2000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481590"/>
              </p:ext>
            </p:extLst>
          </p:nvPr>
        </p:nvGraphicFramePr>
        <p:xfrm>
          <a:off x="539552" y="1052737"/>
          <a:ext cx="7272808" cy="730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1" name="Формула" r:id="rId3" imgW="4000500" imgH="431800" progId="Equation.3">
                  <p:embed/>
                </p:oleObj>
              </mc:Choice>
              <mc:Fallback>
                <p:oleObj name="Формула" r:id="rId3" imgW="4000500" imgH="431800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052737"/>
                        <a:ext cx="7272808" cy="730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695959" y="1214939"/>
            <a:ext cx="1463862" cy="363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МэВ/</a:t>
            </a:r>
            <a:r>
              <a:rPr lang="ru-RU" sz="2000" b="1" dirty="0" err="1">
                <a:latin typeface="Arial"/>
                <a:ea typeface="Calibri"/>
              </a:rPr>
              <a:t>расп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772815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Энергию тормозного излучения можно определить по табл. П.34.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221167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Мощность экспозиционной дозы тормозного излучения от точечного источника определяется по </a:t>
            </a:r>
            <a:r>
              <a:rPr lang="ru-RU" sz="2000" b="1" dirty="0" smtClean="0">
                <a:latin typeface="Arial"/>
                <a:ea typeface="Calibri"/>
              </a:rPr>
              <a:t>уравнению:</a:t>
            </a:r>
            <a:endParaRPr lang="ru-RU" sz="2000" b="1" dirty="0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498121"/>
              </p:ext>
            </p:extLst>
          </p:nvPr>
        </p:nvGraphicFramePr>
        <p:xfrm>
          <a:off x="539552" y="2877567"/>
          <a:ext cx="7344816" cy="824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2" name="Формула" r:id="rId5" imgW="3886200" imgH="469900" progId="Equation.3">
                  <p:embed/>
                </p:oleObj>
              </mc:Choice>
              <mc:Fallback>
                <p:oleObj name="Формула" r:id="rId5" imgW="3886200" imgH="4699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77567"/>
                        <a:ext cx="7344816" cy="8246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2230" y="3711150"/>
            <a:ext cx="46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активность источника, </a:t>
            </a:r>
            <a:r>
              <a:rPr lang="ru-RU" sz="2000" b="1" dirty="0" err="1">
                <a:latin typeface="Arial"/>
                <a:ea typeface="Calibri"/>
              </a:rPr>
              <a:t>мКи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005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3,7·10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– число распадов в 1 с, соответствующее активности в 1 </a:t>
            </a:r>
            <a:r>
              <a:rPr lang="ru-RU" sz="2000" b="1" dirty="0" err="1">
                <a:latin typeface="Arial"/>
                <a:ea typeface="Calibri"/>
              </a:rPr>
              <a:t>мКи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450912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dirty="0">
                <a:latin typeface="Arial Black"/>
                <a:ea typeface="Calibri"/>
                <a:cs typeface="Arial"/>
              </a:rPr>
              <a:t>(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е</a:t>
            </a:r>
            <a:r>
              <a:rPr lang="en-US" sz="2000" baseline="-25000" dirty="0">
                <a:latin typeface="Arial Black"/>
                <a:ea typeface="Calibri"/>
                <a:cs typeface="Arial"/>
              </a:rPr>
              <a:t>n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m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массовый коэффициент передачи энергии в воздухе (определяется </a:t>
            </a:r>
            <a:r>
              <a:rPr lang="ru-RU" sz="2000" b="1" dirty="0" smtClean="0">
                <a:latin typeface="Arial"/>
                <a:ea typeface="Calibri"/>
              </a:rPr>
              <a:t>по                                         = </a:t>
            </a:r>
            <a:r>
              <a:rPr lang="ru-RU" sz="2000" b="1" dirty="0">
                <a:latin typeface="Arial"/>
                <a:ea typeface="Calibri"/>
              </a:rPr>
              <a:t>0,85 МэВ),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/г;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99343"/>
              </p:ext>
            </p:extLst>
          </p:nvPr>
        </p:nvGraphicFramePr>
        <p:xfrm>
          <a:off x="2411760" y="4702656"/>
          <a:ext cx="2808312" cy="74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3" name="Формула" r:id="rId7" imgW="1384300" imgH="393700" progId="Equation.3">
                  <p:embed/>
                </p:oleObj>
              </mc:Choice>
              <mc:Fallback>
                <p:oleObj name="Формула" r:id="rId7" imgW="1384300" imgH="39370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11760" y="4702656"/>
                        <a:ext cx="2808312" cy="74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-6696" y="5373216"/>
            <a:ext cx="91506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1,6·10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 – энергетический эквивалент в 1 МэВ, Эрг/МэВ;</a:t>
            </a:r>
            <a:endParaRPr lang="ru-RU" sz="2000" b="1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508811" y="5733256"/>
            <a:ext cx="4308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расстояние от источника, см;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10855" y="6125234"/>
            <a:ext cx="9154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87,3 – энергетический эквивалент 1 Р, Эрг/(</a:t>
            </a:r>
            <a:r>
              <a:rPr lang="ru-RU" sz="2000" b="1" dirty="0" err="1">
                <a:latin typeface="Arial"/>
                <a:ea typeface="Calibri"/>
              </a:rPr>
              <a:t>г·Р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6300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табл. </a:t>
            </a:r>
            <a:r>
              <a:rPr lang="ru-RU" sz="2000" b="1" dirty="0">
                <a:solidFill>
                  <a:srgbClr val="9900FF"/>
                </a:solidFill>
                <a:latin typeface="Arial"/>
                <a:ea typeface="Calibri"/>
              </a:rPr>
              <a:t>П 13 </a:t>
            </a:r>
            <a:r>
              <a:rPr lang="ru-RU" sz="2000" b="1" dirty="0">
                <a:latin typeface="Arial"/>
                <a:ea typeface="Calibri"/>
              </a:rPr>
              <a:t>находим </a:t>
            </a:r>
            <a:r>
              <a:rPr lang="ru-RU" sz="2000" dirty="0">
                <a:latin typeface="Arial Black"/>
                <a:ea typeface="Calibri"/>
                <a:cs typeface="Arial"/>
              </a:rPr>
              <a:t>(</a:t>
            </a:r>
            <a:r>
              <a:rPr lang="ru-RU" sz="2000" dirty="0" err="1">
                <a:latin typeface="Arial Black"/>
                <a:ea typeface="Calibri"/>
                <a:cs typeface="Arial"/>
              </a:rPr>
              <a:t>μ</a:t>
            </a:r>
            <a:r>
              <a:rPr lang="ru-RU" sz="2000" baseline="-25000" dirty="0" err="1">
                <a:latin typeface="Arial Black"/>
                <a:ea typeface="Calibri"/>
                <a:cs typeface="Arial"/>
              </a:rPr>
              <a:t>е</a:t>
            </a:r>
            <a:r>
              <a:rPr lang="en-US" sz="2000" baseline="-25000" dirty="0">
                <a:latin typeface="Arial Black"/>
                <a:ea typeface="Calibri"/>
                <a:cs typeface="Arial"/>
              </a:rPr>
              <a:t>n</a:t>
            </a:r>
            <a:r>
              <a:rPr lang="ru-RU" sz="2000" dirty="0">
                <a:latin typeface="Arial Black"/>
                <a:ea typeface="Calibri"/>
                <a:cs typeface="Arial"/>
              </a:rPr>
              <a:t>)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m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0,027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/г.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76944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Определим мощность экспозиционной дозы тормозного излучения:</a:t>
            </a:r>
            <a:endParaRPr lang="ru-RU" sz="2000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00446"/>
              </p:ext>
            </p:extLst>
          </p:nvPr>
        </p:nvGraphicFramePr>
        <p:xfrm>
          <a:off x="539551" y="1340768"/>
          <a:ext cx="6128943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3" name="Формула" r:id="rId3" imgW="3213100" imgH="444500" progId="Equation.3">
                  <p:embed/>
                </p:oleObj>
              </mc:Choice>
              <mc:Fallback>
                <p:oleObj name="Формула" r:id="rId3" imgW="3213100" imgH="4445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340768"/>
                        <a:ext cx="6128943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6621700" y="1556792"/>
            <a:ext cx="15840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= 0,04 Р/ч =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520" y="2060848"/>
            <a:ext cx="2278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1·10</a:t>
            </a:r>
            <a:r>
              <a:rPr lang="ru-RU" sz="2000" b="1" baseline="30000" dirty="0">
                <a:latin typeface="Arial"/>
                <a:ea typeface="Calibri"/>
              </a:rPr>
              <a:t>–5</a:t>
            </a:r>
            <a:r>
              <a:rPr lang="ru-RU" sz="2000" b="1" dirty="0">
                <a:latin typeface="Arial"/>
                <a:ea typeface="Calibri"/>
              </a:rPr>
              <a:t> Кл/(</a:t>
            </a:r>
            <a:r>
              <a:rPr lang="ru-RU" sz="2000" b="1" dirty="0" err="1">
                <a:latin typeface="Arial"/>
                <a:ea typeface="Calibri"/>
              </a:rPr>
              <a:t>кг·ч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3707905" y="1243025"/>
            <a:ext cx="5040560" cy="1800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МЕТОДЫ     РАСЧЕТА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07504" y="3212976"/>
            <a:ext cx="8496944" cy="151216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ТОЛЩИНЫ    ЗАЩИТНЫХ     ЭКРАНОВ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259904" y="4581128"/>
            <a:ext cx="8251618" cy="1913711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ОТ    НЕЙТРОННОГО    ИЗЛУЧЕНИЯ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259903" y="404664"/>
            <a:ext cx="5968282" cy="144016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8.   ПРИБЛИЖЕННЫЕ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3902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 smtClean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8</a:t>
            </a:r>
            <a:r>
              <a:rPr lang="ru-RU" dirty="0">
                <a:solidFill>
                  <a:srgbClr val="CC0099"/>
                </a:solidFill>
                <a:latin typeface="Arial Black"/>
                <a:ea typeface="Calibri"/>
                <a:cs typeface="Arial"/>
              </a:rPr>
              <a:t>. Приближенные методы расчета толщины защитных экранов от нейтронного излучения.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При рассмотрении расчета защиты от нейтронного излучения необходимо учитывать процессы взаимодействия нейтронов с веществом среды.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77281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1. Защита от нейтронного излучения основывается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на поглощении тепловых нейтронов</a:t>
            </a:r>
            <a:r>
              <a:rPr lang="ru-RU" sz="2000" dirty="0">
                <a:latin typeface="Arial"/>
                <a:ea typeface="Calibri"/>
              </a:rPr>
              <a:t>. </a:t>
            </a:r>
            <a:r>
              <a:rPr lang="ru-RU" sz="2000" b="1" dirty="0">
                <a:latin typeface="Arial"/>
                <a:ea typeface="Calibri"/>
              </a:rPr>
              <a:t>Быстрые нейтроны должны быть сначала замедлены.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0892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2.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Нейтроны с энергией свыше 0,5 МэВ рассеиваются на ядрах поглощающей среды</a:t>
            </a:r>
            <a:r>
              <a:rPr lang="ru-RU" sz="2000" dirty="0">
                <a:latin typeface="Arial"/>
                <a:ea typeface="Calibri"/>
              </a:rPr>
              <a:t>, </a:t>
            </a:r>
            <a:r>
              <a:rPr lang="ru-RU" sz="2000" b="1" dirty="0">
                <a:latin typeface="Arial"/>
                <a:ea typeface="Calibri"/>
              </a:rPr>
              <a:t>испытывая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неупругие столкновения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с выходом нейтронов меньшей энергии. При этом ядра переходят в возбужденное состояние и возвращаются в основное состояние,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испуская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"/>
                <a:ea typeface="Calibri"/>
              </a:rPr>
              <a:t>-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излучение или </a:t>
            </a:r>
            <a:r>
              <a:rPr lang="ru-RU" sz="2000" b="1" i="1" dirty="0">
                <a:latin typeface="Arial"/>
                <a:ea typeface="Calibri"/>
              </a:rPr>
              <a:t>β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-частицы</a:t>
            </a:r>
            <a:r>
              <a:rPr lang="ru-RU" sz="2000" dirty="0">
                <a:latin typeface="Arial"/>
                <a:ea typeface="Calibri"/>
              </a:rPr>
              <a:t>.</a:t>
            </a:r>
            <a:endParaRPr lang="ru-RU" sz="2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2108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 Black" panose="020B0A04020102020204" pitchFamily="34" charset="0"/>
                <a:ea typeface="Calibri"/>
              </a:rPr>
              <a:t>Нейтроны, имеющие энергию до 0,5 МэВ,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испытывают в основном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упругое рассеяние</a:t>
            </a:r>
            <a:r>
              <a:rPr lang="ru-RU" sz="2000" dirty="0">
                <a:latin typeface="Arial"/>
                <a:ea typeface="Calibri"/>
              </a:rPr>
              <a:t>.</a:t>
            </a:r>
            <a:endParaRPr lang="ru-RU" sz="2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4869160"/>
            <a:ext cx="9144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"/>
                <a:ea typeface="Calibri"/>
              </a:rPr>
              <a:t>3. В </a:t>
            </a:r>
            <a:r>
              <a:rPr lang="ru-RU" sz="2000" b="1" dirty="0">
                <a:latin typeface="Arial"/>
                <a:ea typeface="Calibri"/>
              </a:rPr>
              <a:t>результате неупругого рассеяния нейтроны замедляются до тепловых и приходят в тепловое равновесие с окружающей средой. Тепловые нейтроны, диффундируя в защите, могут либо выйти за ее пределы, либо поглощаются самой защитой. При этом возникает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захватное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400" b="1" i="1" dirty="0">
                <a:latin typeface="Times New Roman"/>
                <a:ea typeface="Calibri"/>
              </a:rPr>
              <a:t>γ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-излучение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которое необходимо учитывать при расчете защиты.</a:t>
            </a:r>
            <a:endParaRPr lang="ru-RU" sz="2000" b="1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4. Под действием нейтронного облучения многие материалы активируются. Это следует учитывать при выборе защиты.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9350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Ослабление узкого моноэнергетического пучка быстрых нейтронов происходит по экспоненциальному закону:</a:t>
            </a:r>
            <a:endParaRPr lang="ru-RU" sz="2000" b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05827"/>
              </p:ext>
            </p:extLst>
          </p:nvPr>
        </p:nvGraphicFramePr>
        <p:xfrm>
          <a:off x="539552" y="1628800"/>
          <a:ext cx="1728192" cy="566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91" name="Формула" r:id="rId3" imgW="787400" imgH="279400" progId="Equation.3">
                  <p:embed/>
                </p:oleObj>
              </mc:Choice>
              <mc:Fallback>
                <p:oleObj name="Формула" r:id="rId3" imgW="787400" imgH="27940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628800"/>
                        <a:ext cx="1728192" cy="566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2123728" y="1738626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,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380536" y="176668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Arial"/>
                <a:ea typeface="Calibri"/>
              </a:rPr>
              <a:t>(8.1)</a:t>
            </a:r>
            <a:endParaRPr lang="ru-RU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1" y="2148267"/>
            <a:ext cx="9103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dirty="0">
                <a:latin typeface="Arial Black"/>
                <a:ea typeface="Calibri"/>
                <a:cs typeface="Arial"/>
              </a:rPr>
              <a:t>φ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x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плотность потока нейтронов,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./(м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·с), после ослабления в защите толщиной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см;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-610" y="2743641"/>
            <a:ext cx="50409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/>
            <a:r>
              <a:rPr lang="ru-RU" sz="2000" dirty="0">
                <a:latin typeface="Arial Black"/>
                <a:ea typeface="Calibri"/>
                <a:cs typeface="Arial"/>
              </a:rPr>
              <a:t>φ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плотность потока без защиты;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306896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 Black"/>
                <a:ea typeface="Calibri"/>
                <a:cs typeface="Arial"/>
              </a:rPr>
              <a:t>∑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t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полное макроскопическое сечение защитного материала, см</a:t>
            </a:r>
            <a:r>
              <a:rPr lang="ru-RU" sz="2000" b="1" baseline="30000" dirty="0">
                <a:latin typeface="Arial"/>
                <a:ea typeface="Calibri"/>
              </a:rPr>
              <a:t>–1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8518" y="3429000"/>
            <a:ext cx="91354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 Black"/>
                <a:ea typeface="Calibri"/>
                <a:cs typeface="Arial"/>
              </a:rPr>
              <a:t>∑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t</a:t>
            </a:r>
            <a:r>
              <a:rPr lang="en-US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σ</a:t>
            </a:r>
            <a:r>
              <a:rPr lang="en-US" sz="2000" i="1" baseline="-25000" dirty="0">
                <a:latin typeface="Arial Black"/>
                <a:ea typeface="Calibri"/>
                <a:cs typeface="Arial"/>
              </a:rPr>
              <a:t>t</a:t>
            </a:r>
            <a:r>
              <a:rPr lang="ru-RU" sz="2000" dirty="0">
                <a:latin typeface="Arial Black"/>
                <a:ea typeface="Calibri"/>
                <a:cs typeface="Arial"/>
              </a:rPr>
              <a:t>·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i="1" baseline="-25000" dirty="0"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latin typeface="Arial"/>
                <a:ea typeface="Calibri"/>
              </a:rPr>
              <a:t> (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i="1" baseline="-25000" dirty="0"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число ядер, находящихся в 1 см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поглощающего вещества,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n</a:t>
            </a:r>
            <a:r>
              <a:rPr lang="ru-RU" sz="2000" i="1" baseline="-25000" dirty="0">
                <a:latin typeface="Arial Black"/>
                <a:ea typeface="Calibri"/>
                <a:cs typeface="Arial"/>
              </a:rPr>
              <a:t>а</a:t>
            </a:r>
            <a:r>
              <a:rPr lang="ru-RU" sz="2000" dirty="0">
                <a:latin typeface="Arial"/>
                <a:ea typeface="Calibri"/>
              </a:rPr>
              <a:t> =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ρ</a:t>
            </a:r>
            <a:r>
              <a:rPr lang="ru-RU" sz="2000" dirty="0">
                <a:latin typeface="Arial"/>
                <a:ea typeface="Calibri"/>
              </a:rPr>
              <a:t>·</a:t>
            </a:r>
            <a:r>
              <a:rPr lang="ru-RU" sz="2000" b="1" dirty="0">
                <a:latin typeface="Arial"/>
                <a:ea typeface="Calibri"/>
              </a:rPr>
              <a:t>6,023·10</a:t>
            </a:r>
            <a:r>
              <a:rPr lang="ru-RU" sz="2000" b="1" baseline="30000" dirty="0">
                <a:latin typeface="Arial"/>
                <a:ea typeface="Calibri"/>
              </a:rPr>
              <a:t>23</a:t>
            </a:r>
            <a:r>
              <a:rPr lang="ru-RU" sz="2000" b="1" dirty="0">
                <a:latin typeface="Arial"/>
                <a:ea typeface="Calibri"/>
              </a:rPr>
              <a:t>/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A</a:t>
            </a:r>
            <a:r>
              <a:rPr lang="ru-RU" sz="2000" dirty="0">
                <a:latin typeface="Arial"/>
                <a:ea typeface="Calibri"/>
              </a:rPr>
              <a:t>).</a:t>
            </a:r>
            <a:endParaRPr lang="ru-RU" sz="20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9175" y="4039785"/>
            <a:ext cx="4628639" cy="330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Для сложного состава защиты:</a:t>
            </a:r>
            <a:endParaRPr lang="ru-RU" sz="2000" b="1" dirty="0"/>
          </a:p>
        </p:txBody>
      </p:sp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52571"/>
              </p:ext>
            </p:extLst>
          </p:nvPr>
        </p:nvGraphicFramePr>
        <p:xfrm>
          <a:off x="539552" y="4365104"/>
          <a:ext cx="322595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92" name="Формула" r:id="rId5" imgW="1524000" imgH="254000" progId="Equation.3">
                  <p:embed/>
                </p:oleObj>
              </mc:Choice>
              <mc:Fallback>
                <p:oleObj name="Формула" r:id="rId5" imgW="1524000" imgH="254000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4365104"/>
                        <a:ext cx="322595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3779912" y="4437112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8308528" y="4452501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Arial"/>
                <a:ea typeface="Calibri"/>
              </a:rPr>
              <a:t>(8.2)</a:t>
            </a:r>
            <a:endParaRPr lang="ru-RU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9176" y="4821833"/>
            <a:ext cx="91531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σ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1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σ</a:t>
            </a:r>
            <a:r>
              <a:rPr lang="ru-RU" sz="2000" baseline="-25000" dirty="0">
                <a:latin typeface="Arial Black"/>
                <a:ea typeface="Calibri"/>
                <a:cs typeface="Arial"/>
              </a:rPr>
              <a:t>2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микроскопические сечения отдельных элементов, входящих в состав сложного вещества,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10676"/>
              </p:ext>
            </p:extLst>
          </p:nvPr>
        </p:nvGraphicFramePr>
        <p:xfrm>
          <a:off x="755576" y="5430290"/>
          <a:ext cx="936104" cy="423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93" name="Формула" r:id="rId7" imgW="495085" imgH="241195" progId="Equation.3">
                  <p:embed/>
                </p:oleObj>
              </mc:Choice>
              <mc:Fallback>
                <p:oleObj name="Формула" r:id="rId7" imgW="495085" imgH="241195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55576" y="5430290"/>
                        <a:ext cx="936104" cy="423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-1" y="5445224"/>
            <a:ext cx="914399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0815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Arial"/>
                <a:ea typeface="Calibri"/>
                <a:cs typeface="Times New Roman"/>
              </a:rPr>
              <a:t>– числа ядер отдельных элементов, находящихся в 1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3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вещества.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912" y="369332"/>
            <a:ext cx="915191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Ослабление плотности потока нейтронов, которое определяется по уравнению (7.35) в зависимости от толщины защиты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и длины релаксации нейтронов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200" b="1" i="1" dirty="0">
                <a:latin typeface="Times New Roman"/>
                <a:ea typeface="Calibri"/>
              </a:rPr>
              <a:t>λ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 smtClean="0">
                <a:latin typeface="Arial"/>
                <a:ea typeface="Calibri"/>
              </a:rPr>
              <a:t>определяется </a:t>
            </a:r>
            <a:r>
              <a:rPr lang="ru-RU" sz="2000" b="1" dirty="0">
                <a:latin typeface="Arial"/>
                <a:ea typeface="Calibri"/>
              </a:rPr>
              <a:t>по уравнению: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449875"/>
              </p:ext>
            </p:extLst>
          </p:nvPr>
        </p:nvGraphicFramePr>
        <p:xfrm>
          <a:off x="539551" y="1268760"/>
          <a:ext cx="1476105" cy="777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67" name="Формула" r:id="rId3" imgW="634725" imgH="355446" progId="Equation.3">
                  <p:embed/>
                </p:oleObj>
              </mc:Choice>
              <mc:Fallback>
                <p:oleObj name="Формула" r:id="rId3" imgW="634725" imgH="355446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268760"/>
                        <a:ext cx="1476105" cy="7777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979712" y="1628800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172400" y="162880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(8.3)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-7912" y="2132856"/>
            <a:ext cx="588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где</a:t>
            </a:r>
            <a:endParaRPr lang="ru-RU" sz="2000" b="1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607869"/>
              </p:ext>
            </p:extLst>
          </p:nvPr>
        </p:nvGraphicFramePr>
        <p:xfrm>
          <a:off x="580582" y="1988840"/>
          <a:ext cx="1039090" cy="754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68" name="Формула" r:id="rId5" imgW="571252" imgH="444307" progId="Equation.3">
                  <p:embed/>
                </p:oleObj>
              </mc:Choice>
              <mc:Fallback>
                <p:oleObj name="Формула" r:id="rId5" imgW="571252" imgH="444307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80582" y="1988840"/>
                        <a:ext cx="1039090" cy="7545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1475656" y="2158819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278092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Значения длины релаксации для точечных изотропных моноэнергетических источников нейтронов и источников нейтронов спектра деления для различных материалов приведены в 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табл. П.29 и П.30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-8724" y="3996766"/>
            <a:ext cx="91527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spc="-20" dirty="0">
                <a:latin typeface="Arial"/>
                <a:ea typeface="Calibri"/>
              </a:rPr>
              <a:t>Форма кривой ослабления (на начальном участке от источника в 2-3 длины релаксации) может отличаться от экспоненциальной формы. Это отличие учитывается введением коэффициента </a:t>
            </a:r>
            <a:r>
              <a:rPr lang="en-US" sz="2000" i="1" spc="-20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spc="-20" dirty="0">
                <a:latin typeface="Arial"/>
                <a:ea typeface="Calibri"/>
              </a:rPr>
              <a:t>,</a:t>
            </a:r>
            <a:r>
              <a:rPr lang="ru-RU" sz="2000" spc="-20" dirty="0">
                <a:latin typeface="Arial"/>
                <a:ea typeface="Calibri"/>
              </a:rPr>
              <a:t> </a:t>
            </a:r>
            <a:r>
              <a:rPr lang="ru-RU" sz="2000" b="1" spc="-20" dirty="0">
                <a:latin typeface="Arial"/>
                <a:ea typeface="Calibri"/>
              </a:rPr>
              <a:t>значения которого для моноэнергетических источников нейтронов приведены в </a:t>
            </a:r>
            <a:r>
              <a:rPr lang="ru-RU" sz="2000" b="1" spc="-20" dirty="0">
                <a:solidFill>
                  <a:srgbClr val="FF0000"/>
                </a:solidFill>
                <a:latin typeface="Arial"/>
                <a:ea typeface="Calibri"/>
              </a:rPr>
              <a:t>табл. П.31</a:t>
            </a:r>
            <a:r>
              <a:rPr lang="ru-RU" sz="2000" b="1" spc="-20" dirty="0">
                <a:latin typeface="Arial"/>
                <a:ea typeface="Calibri"/>
              </a:rPr>
              <a:t>. Для источников нейтронов спектра деления</a:t>
            </a:r>
            <a:r>
              <a:rPr lang="ru-RU" sz="2000" spc="-20" dirty="0">
                <a:latin typeface="Arial"/>
                <a:ea typeface="Calibri"/>
              </a:rPr>
              <a:t> </a:t>
            </a:r>
            <a:r>
              <a:rPr lang="en-US" sz="2000" i="1" spc="-20" dirty="0">
                <a:latin typeface="Arial Black"/>
                <a:ea typeface="Calibri"/>
                <a:cs typeface="Arial"/>
              </a:rPr>
              <a:t>f</a:t>
            </a:r>
            <a:r>
              <a:rPr lang="ru-RU" sz="2000" spc="-20" dirty="0">
                <a:latin typeface="Arial"/>
                <a:ea typeface="Calibri"/>
              </a:rPr>
              <a:t> </a:t>
            </a:r>
            <a:r>
              <a:rPr lang="ru-RU" sz="2000" b="1" spc="-20" dirty="0">
                <a:latin typeface="Arial"/>
                <a:ea typeface="Calibri"/>
              </a:rPr>
              <a:t>≈ 1.</a:t>
            </a:r>
            <a:endParaRPr lang="ru-RU" sz="2000" b="1" spc="-2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8724" y="5627982"/>
            <a:ext cx="91527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Тогда плотность потока нейтронов от моноэнергетического точечного изотропного источника за защитой толщиной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(защита находится между источником и детектором) будет равна:</a:t>
            </a:r>
            <a:endParaRPr lang="ru-RU" sz="2000" b="1" dirty="0"/>
          </a:p>
        </p:txBody>
      </p:sp>
      <p:sp>
        <p:nvSpPr>
          <p:cNvPr id="48" name="Номер слайда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914540"/>
              </p:ext>
            </p:extLst>
          </p:nvPr>
        </p:nvGraphicFramePr>
        <p:xfrm>
          <a:off x="637745" y="223755"/>
          <a:ext cx="1963855" cy="702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4" name="Формула" r:id="rId3" imgW="1028254" imgH="393529" progId="Equation.3">
                  <p:embed/>
                </p:oleObj>
              </mc:Choice>
              <mc:Fallback>
                <p:oleObj name="Формула" r:id="rId3" imgW="1028254" imgH="393529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37745" y="223755"/>
                        <a:ext cx="1963855" cy="7023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244408" y="620688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(8.4)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836712"/>
            <a:ext cx="4494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где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поток нейтронов,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./с.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6086" y="1124744"/>
            <a:ext cx="91500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При расчете защиты от быстрых нейтронов можно использовать величину слоя половинного и десятикратного ослабления:</a:t>
            </a:r>
            <a:endParaRPr lang="ru-RU" sz="2000" b="1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601754"/>
              </p:ext>
            </p:extLst>
          </p:nvPr>
        </p:nvGraphicFramePr>
        <p:xfrm>
          <a:off x="539551" y="1700808"/>
          <a:ext cx="150626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5" name="Формула" r:id="rId5" imgW="787058" imgH="444307" progId="Equation.3">
                  <p:embed/>
                </p:oleObj>
              </mc:Choice>
              <mc:Fallback>
                <p:oleObj name="Формула" r:id="rId5" imgW="787058" imgH="444307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1700808"/>
                        <a:ext cx="1506265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2076530" y="184482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и</a:t>
            </a:r>
            <a:endParaRPr lang="ru-RU" sz="2000" b="1" dirty="0"/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322582"/>
              </p:ext>
            </p:extLst>
          </p:nvPr>
        </p:nvGraphicFramePr>
        <p:xfrm>
          <a:off x="2444253" y="1760622"/>
          <a:ext cx="1505638" cy="7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6" name="Формула" r:id="rId7" imgW="825142" imgH="444307" progId="Equation.3">
                  <p:embed/>
                </p:oleObj>
              </mc:Choice>
              <mc:Fallback>
                <p:oleObj name="Формула" r:id="rId7" imgW="825142" imgH="444307" progId="Equation.3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44253" y="1760622"/>
                        <a:ext cx="1505638" cy="7590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923928" y="1870787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242088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Зная кратность ослабления (отношение какого-либо параметра, например плотности потока без защиты, к аналогичной величине с защитой):</a:t>
            </a:r>
            <a:endParaRPr lang="ru-RU" sz="2000" b="1" dirty="0"/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689089"/>
              </p:ext>
            </p:extLst>
          </p:nvPr>
        </p:nvGraphicFramePr>
        <p:xfrm>
          <a:off x="539552" y="3212976"/>
          <a:ext cx="3096344" cy="784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7" name="Формула" r:id="rId9" imgW="1587500" imgH="431800" progId="Equation.3">
                  <p:embed/>
                </p:oleObj>
              </mc:Choice>
              <mc:Fallback>
                <p:oleObj name="Формула" r:id="rId9" imgW="1587500" imgH="431800" progId="Equation.3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212976"/>
                        <a:ext cx="3096344" cy="7840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0" y="3861048"/>
            <a:ext cx="51033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определяют толщину защитного слоя:</a:t>
            </a:r>
            <a:endParaRPr lang="ru-RU" sz="2000" b="1" dirty="0"/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813517"/>
              </p:ext>
            </p:extLst>
          </p:nvPr>
        </p:nvGraphicFramePr>
        <p:xfrm>
          <a:off x="523528" y="4077072"/>
          <a:ext cx="2248272" cy="468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48" name="Формула" r:id="rId11" imgW="1143000" imgH="254000" progId="Equation.3">
                  <p:embed/>
                </p:oleObj>
              </mc:Choice>
              <mc:Fallback>
                <p:oleObj name="Формула" r:id="rId11" imgW="1143000" imgH="2540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3528" y="4077072"/>
                        <a:ext cx="2248272" cy="4683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8277269" y="4117141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/>
                <a:ea typeface="Calibri"/>
              </a:rPr>
              <a:t>(8.5)</a:t>
            </a:r>
            <a:endParaRPr lang="ru-RU" sz="20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0" y="4401718"/>
            <a:ext cx="9130388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Для расчета водной защиты от лабораторных (</a:t>
            </a:r>
            <a:r>
              <a:rPr lang="ru-RU" sz="2000" b="1" i="1" dirty="0">
                <a:latin typeface="Arial"/>
                <a:ea typeface="Calibri"/>
              </a:rPr>
              <a:t>α</a:t>
            </a:r>
            <a:r>
              <a:rPr lang="ru-RU" sz="2000" b="1" dirty="0">
                <a:latin typeface="Arial"/>
                <a:ea typeface="Calibri"/>
              </a:rPr>
              <a:t>, </a:t>
            </a:r>
            <a:r>
              <a:rPr lang="en-US" sz="2000" b="1" i="1" dirty="0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)-источников нейтронов используют номограммы.</a:t>
            </a:r>
            <a:endParaRPr lang="ru-RU" sz="20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-6806" y="4941168"/>
            <a:ext cx="91371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 Black" panose="020B0A04020102020204" pitchFamily="34" charset="0"/>
                <a:ea typeface="Calibri"/>
              </a:rPr>
              <a:t>Первая номограмма</a:t>
            </a:r>
            <a:r>
              <a:rPr lang="ru-RU" sz="2000" b="1" dirty="0">
                <a:latin typeface="Arial"/>
                <a:ea typeface="Calibri"/>
              </a:rPr>
              <a:t> (рис. </a:t>
            </a:r>
            <a:r>
              <a:rPr lang="ru-RU" sz="2000" b="1" dirty="0" smtClean="0">
                <a:latin typeface="Arial"/>
                <a:ea typeface="Calibri"/>
              </a:rPr>
              <a:t>8.1) </a:t>
            </a:r>
            <a:r>
              <a:rPr lang="ru-RU" sz="2000" b="1" dirty="0">
                <a:latin typeface="Arial"/>
                <a:ea typeface="Calibri"/>
              </a:rPr>
              <a:t>построена для допустимой эквивалентной дозы профессионального облучения </a:t>
            </a:r>
            <a:r>
              <a:rPr lang="ru-RU" sz="2000" b="1" dirty="0" smtClean="0">
                <a:latin typeface="Arial"/>
                <a:ea typeface="Calibri"/>
              </a:rPr>
              <a:t>0,0167 </a:t>
            </a:r>
            <a:r>
              <a:rPr lang="ru-RU" sz="2000" b="1" dirty="0" err="1" smtClean="0">
                <a:latin typeface="Arial"/>
                <a:ea typeface="Calibri"/>
              </a:rPr>
              <a:t>сЗв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(0,0167 Бэр) в день, время облучения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6 ч в день. Она связывает между собой поток излучения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./с, расстояние от источника до точки детектирования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м, и толщину водной защиты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см.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Номограмма построена 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en-US" sz="2000" b="1" dirty="0">
                <a:latin typeface="Arial"/>
                <a:ea typeface="Calibri"/>
              </a:rPr>
              <a:t>-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–источника.</a:t>
            </a:r>
            <a:endParaRPr lang="ru-RU" sz="2000" b="1" dirty="0"/>
          </a:p>
        </p:txBody>
      </p:sp>
      <p:sp>
        <p:nvSpPr>
          <p:cNvPr id="60" name="Номер слайда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4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07522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0406"/>
            <a:ext cx="4427985" cy="648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299695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Рис. </a:t>
            </a:r>
            <a:r>
              <a:rPr lang="ru-RU" sz="2000" b="1" dirty="0" smtClean="0">
                <a:latin typeface="Arial"/>
                <a:ea typeface="Calibri"/>
              </a:rPr>
              <a:t>8.1. </a:t>
            </a:r>
            <a:r>
              <a:rPr lang="ru-RU" sz="2000" b="1" dirty="0">
                <a:latin typeface="Arial"/>
                <a:ea typeface="Calibri"/>
              </a:rPr>
              <a:t>Зависимость толщины слоя воды от энергии нейтронного потока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4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000" b="1" dirty="0">
                <a:latin typeface="Arial Black" panose="020B0A04020102020204" pitchFamily="34" charset="0"/>
                <a:ea typeface="Calibri"/>
              </a:rPr>
              <a:t>Вторая номограмма</a:t>
            </a:r>
            <a:r>
              <a:rPr lang="ru-RU" sz="2000" b="1" dirty="0">
                <a:latin typeface="Arial"/>
                <a:ea typeface="Calibri"/>
              </a:rPr>
              <a:t> (рис. </a:t>
            </a:r>
            <a:r>
              <a:rPr lang="ru-RU" sz="2000" b="1" dirty="0" smtClean="0">
                <a:latin typeface="Arial"/>
                <a:ea typeface="Calibri"/>
              </a:rPr>
              <a:t>8.2) </a:t>
            </a:r>
            <a:r>
              <a:rPr lang="ru-RU" sz="2000" b="1" dirty="0">
                <a:latin typeface="Arial"/>
                <a:ea typeface="Calibri"/>
              </a:rPr>
              <a:t>показывает зависимость кратности ослабления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от толщины водной зашиты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, см, 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–В-, </a:t>
            </a:r>
            <a:r>
              <a:rPr lang="ru-RU" sz="2000" b="1" dirty="0" err="1">
                <a:latin typeface="Arial"/>
                <a:ea typeface="Calibri"/>
              </a:rPr>
              <a:t>Ra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Be</a:t>
            </a:r>
            <a:r>
              <a:rPr lang="ru-RU" sz="2000" b="1" dirty="0">
                <a:latin typeface="Arial"/>
                <a:ea typeface="Calibri"/>
              </a:rPr>
              <a:t>-,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Be</a:t>
            </a:r>
            <a:r>
              <a:rPr lang="ru-RU" sz="2000" b="1" dirty="0">
                <a:latin typeface="Arial"/>
                <a:ea typeface="Calibri"/>
              </a:rPr>
              <a:t>- и </a:t>
            </a:r>
            <a:r>
              <a:rPr lang="ru-RU" sz="2000" b="1" dirty="0" err="1">
                <a:latin typeface="Arial"/>
                <a:ea typeface="Calibri"/>
              </a:rPr>
              <a:t>Pu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Be</a:t>
            </a:r>
            <a:r>
              <a:rPr lang="ru-RU" sz="2000" b="1" dirty="0">
                <a:latin typeface="Arial"/>
                <a:ea typeface="Calibri"/>
              </a:rPr>
              <a:t>-источников.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1360" y="1124744"/>
            <a:ext cx="91553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000" b="1" dirty="0">
                <a:latin typeface="Arial Black" panose="020B0A04020102020204" pitchFamily="34" charset="0"/>
                <a:ea typeface="Calibri"/>
              </a:rPr>
              <a:t>Третья номограмма</a:t>
            </a:r>
            <a:r>
              <a:rPr lang="ru-RU" sz="2000" b="1" dirty="0">
                <a:latin typeface="Arial"/>
                <a:ea typeface="Calibri"/>
              </a:rPr>
              <a:t> (рис. </a:t>
            </a:r>
            <a:r>
              <a:rPr lang="ru-RU" sz="2000" b="1" dirty="0" smtClean="0">
                <a:latin typeface="Arial"/>
                <a:ea typeface="Calibri"/>
              </a:rPr>
              <a:t>8.3) </a:t>
            </a:r>
            <a:r>
              <a:rPr lang="ru-RU" sz="2000" b="1" dirty="0">
                <a:latin typeface="Arial"/>
                <a:ea typeface="Calibri"/>
              </a:rPr>
              <a:t>построена для допустимой эквивалентной дозы профессионального облучения 0,0167	 </a:t>
            </a:r>
            <a:r>
              <a:rPr lang="ru-RU" sz="2000" b="1" dirty="0" err="1">
                <a:latin typeface="Arial"/>
                <a:ea typeface="Calibri"/>
              </a:rPr>
              <a:t>сЗв</a:t>
            </a:r>
            <a:r>
              <a:rPr lang="ru-RU" sz="2000" b="1" dirty="0">
                <a:latin typeface="Arial"/>
                <a:ea typeface="Calibri"/>
              </a:rPr>
              <a:t> (0,0167 Бэр) в день. Она связывает между собой измеренную или рассчитанную мощность эквивалентной дозы, </a:t>
            </a:r>
            <a:r>
              <a:rPr lang="ru-RU" sz="2000" b="1" dirty="0" err="1">
                <a:latin typeface="Arial"/>
                <a:ea typeface="Calibri"/>
              </a:rPr>
              <a:t>мкЗв</a:t>
            </a:r>
            <a:r>
              <a:rPr lang="ru-RU" sz="2000" b="1" dirty="0">
                <a:latin typeface="Arial"/>
                <a:ea typeface="Calibri"/>
              </a:rPr>
              <a:t>/с (</a:t>
            </a:r>
            <a:r>
              <a:rPr lang="ru-RU" sz="2000" b="1" dirty="0" err="1">
                <a:latin typeface="Arial"/>
                <a:ea typeface="Calibri"/>
              </a:rPr>
              <a:t>мкБэр</a:t>
            </a:r>
            <a:r>
              <a:rPr lang="ru-RU" sz="2000" b="1" dirty="0">
                <a:latin typeface="Arial"/>
                <a:ea typeface="Calibri"/>
              </a:rPr>
              <a:t>/с), расстояние от источника до детектора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см, и время облучения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ч, в сутки. Номограмма построена 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-источника.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" y="2780928"/>
            <a:ext cx="9143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000" b="1" dirty="0">
                <a:latin typeface="Arial Black" panose="020B0A04020102020204" pitchFamily="34" charset="0"/>
                <a:ea typeface="Calibri"/>
              </a:rPr>
              <a:t>Четвертая номограмма</a:t>
            </a:r>
            <a:r>
              <a:rPr lang="ru-RU" sz="2000" b="1" dirty="0">
                <a:latin typeface="Arial"/>
                <a:ea typeface="Calibri"/>
              </a:rPr>
              <a:t> (рис. </a:t>
            </a:r>
            <a:r>
              <a:rPr lang="ru-RU" sz="2000" b="1" dirty="0" smtClean="0">
                <a:latin typeface="Arial"/>
                <a:ea typeface="Calibri"/>
              </a:rPr>
              <a:t>8.4) </a:t>
            </a:r>
            <a:r>
              <a:rPr lang="ru-RU" sz="2000" b="1" dirty="0">
                <a:latin typeface="Arial"/>
                <a:ea typeface="Calibri"/>
              </a:rPr>
              <a:t>связывает между собой поток нейтронов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./с, расстояние от источника до детектора </a:t>
            </a:r>
            <a:r>
              <a:rPr lang="en-US" sz="2000" b="1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, см, и время облучения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ч, в сутки. При любом сочетании этих параметров выполняются допустимые условия работы при профессиональном облучении без защиты.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11360" y="4149080"/>
            <a:ext cx="91553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90000"/>
              </a:lnSpc>
            </a:pPr>
            <a:r>
              <a:rPr lang="ru-RU" sz="2000" dirty="0">
                <a:latin typeface="Arial Black" panose="020B0A04020102020204" pitchFamily="34" charset="0"/>
                <a:ea typeface="Calibri"/>
              </a:rPr>
              <a:t>Первую и третью номограммы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-источника можно использовать для Р</a:t>
            </a:r>
            <a:r>
              <a:rPr lang="en-US" sz="2000" b="1" dirty="0">
                <a:latin typeface="Arial"/>
                <a:ea typeface="Calibri"/>
              </a:rPr>
              <a:t>u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Be</a:t>
            </a:r>
            <a:r>
              <a:rPr lang="ru-RU" sz="2000" b="1" dirty="0">
                <a:latin typeface="Arial"/>
                <a:ea typeface="Calibri"/>
              </a:rPr>
              <a:t>-источников и с меньшей точностью для </a:t>
            </a:r>
            <a:r>
              <a:rPr lang="ru-RU" sz="2000" b="1" dirty="0" err="1">
                <a:latin typeface="Arial"/>
                <a:ea typeface="Calibri"/>
              </a:rPr>
              <a:t>Ra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-источников. Эту неточность можно оценить с помощью третьей номограммы, по которой можно определить длину релаксации нейтронов. Длина релаксации в воде для различных нейтронных источников:</a:t>
            </a:r>
            <a:endParaRPr lang="ru-RU" sz="2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1360" y="5701078"/>
            <a:ext cx="3719264" cy="521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>
              <a:tabLst>
                <a:tab pos="1614488" algn="l"/>
              </a:tabLst>
            </a:pP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–В	</a:t>
            </a:r>
            <a:r>
              <a:rPr lang="ru-RU" sz="2200" b="1" i="1" dirty="0">
                <a:latin typeface="Times New Roman"/>
                <a:ea typeface="Calibri"/>
              </a:rPr>
              <a:t>λ</a:t>
            </a:r>
            <a:r>
              <a:rPr lang="ru-RU" sz="2000" b="1" dirty="0">
                <a:latin typeface="Arial"/>
                <a:ea typeface="Calibri"/>
              </a:rPr>
              <a:t> = 6,3 см;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-11360" y="5961765"/>
            <a:ext cx="42953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tabLst>
                <a:tab pos="1614488" algn="l"/>
              </a:tabLst>
            </a:pPr>
            <a:r>
              <a:rPr lang="en-US" sz="2000" b="1" dirty="0">
                <a:latin typeface="Arial"/>
                <a:ea typeface="Calibri"/>
              </a:rPr>
              <a:t>Ra–Be	</a:t>
            </a:r>
            <a:r>
              <a:rPr lang="ru-RU" sz="2200" b="1" i="1" dirty="0">
                <a:latin typeface="Times New Roman"/>
                <a:ea typeface="Calibri"/>
              </a:rPr>
              <a:t>λ</a:t>
            </a:r>
            <a:r>
              <a:rPr lang="en-US" sz="2000" b="1" dirty="0">
                <a:latin typeface="Arial"/>
                <a:ea typeface="Calibri"/>
              </a:rPr>
              <a:t> = 9,8 </a:t>
            </a:r>
            <a:r>
              <a:rPr lang="ru-RU" sz="2000" b="1" dirty="0">
                <a:latin typeface="Arial"/>
                <a:ea typeface="Calibri"/>
              </a:rPr>
              <a:t>см</a:t>
            </a:r>
            <a:r>
              <a:rPr lang="en-US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6232336"/>
            <a:ext cx="3635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>
              <a:tabLst>
                <a:tab pos="1614488" algn="l"/>
              </a:tabLst>
            </a:pP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	</a:t>
            </a:r>
            <a:r>
              <a:rPr lang="ru-RU" sz="2200" b="1" i="1" dirty="0">
                <a:latin typeface="Times New Roman"/>
                <a:ea typeface="Calibri"/>
              </a:rPr>
              <a:t>λ</a:t>
            </a:r>
            <a:r>
              <a:rPr lang="ru-RU" sz="2000" b="1" dirty="0">
                <a:latin typeface="Arial"/>
                <a:ea typeface="Calibri"/>
              </a:rPr>
              <a:t> = 10,3 см;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1" y="6525344"/>
            <a:ext cx="32018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>
              <a:tabLst>
                <a:tab pos="1614488" algn="l"/>
              </a:tabLst>
            </a:pPr>
            <a:r>
              <a:rPr lang="en-US" sz="2000" b="1" dirty="0">
                <a:latin typeface="Arial"/>
                <a:ea typeface="Calibri"/>
              </a:rPr>
              <a:t>Pu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en-US" sz="2000" b="1" dirty="0">
                <a:latin typeface="Arial"/>
                <a:ea typeface="Calibri"/>
              </a:rPr>
              <a:t>Be</a:t>
            </a:r>
            <a:r>
              <a:rPr lang="ru-RU" sz="2000" b="1" dirty="0">
                <a:latin typeface="Arial"/>
                <a:ea typeface="Calibri"/>
              </a:rPr>
              <a:t>	</a:t>
            </a:r>
            <a:r>
              <a:rPr lang="ru-RU" sz="2200" b="1" i="1" dirty="0">
                <a:latin typeface="Times New Roman"/>
                <a:ea typeface="Calibri"/>
              </a:rPr>
              <a:t>λ</a:t>
            </a:r>
            <a:r>
              <a:rPr lang="ru-RU" sz="2000" b="1" dirty="0">
                <a:latin typeface="Arial"/>
                <a:ea typeface="Calibri"/>
              </a:rPr>
              <a:t> = 10,5 см.</a:t>
            </a:r>
            <a:endParaRPr lang="ru-RU" sz="2000" b="1" dirty="0"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4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09570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9332"/>
            <a:ext cx="5124333" cy="61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24331" y="2985673"/>
            <a:ext cx="4014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Рис. </a:t>
            </a:r>
            <a:r>
              <a:rPr lang="ru-RU" sz="2000" b="1" dirty="0" smtClean="0">
                <a:latin typeface="Arial"/>
                <a:ea typeface="Calibri"/>
              </a:rPr>
              <a:t>8.2. </a:t>
            </a:r>
            <a:r>
              <a:rPr lang="ru-RU" sz="2000" b="1" dirty="0">
                <a:latin typeface="Arial"/>
                <a:ea typeface="Calibri"/>
              </a:rPr>
              <a:t>Зависимость кратности ослабления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k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от толщины водной зашиты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4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059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85356"/>
            <a:ext cx="5691918" cy="572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0112" y="3068960"/>
            <a:ext cx="3563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Рис. </a:t>
            </a:r>
            <a:r>
              <a:rPr lang="ru-RU" sz="2000" b="1" dirty="0" smtClean="0">
                <a:latin typeface="Arial"/>
                <a:ea typeface="Calibri"/>
              </a:rPr>
              <a:t>8.3. </a:t>
            </a:r>
            <a:r>
              <a:rPr lang="ru-RU" sz="2000" b="1" dirty="0">
                <a:latin typeface="Arial"/>
                <a:ea typeface="Calibri"/>
              </a:rPr>
              <a:t>Зависимость эквивалентной дозы профессионального облучения от толщины слоя воды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4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161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007"/>
            <a:ext cx="4392488" cy="631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321297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Рис. </a:t>
            </a:r>
            <a:r>
              <a:rPr lang="ru-RU" sz="2000" b="1" dirty="0" smtClean="0">
                <a:latin typeface="Arial"/>
                <a:ea typeface="Calibri"/>
              </a:rPr>
              <a:t>8.4. </a:t>
            </a:r>
            <a:r>
              <a:rPr lang="ru-RU" sz="2000" b="1" dirty="0">
                <a:latin typeface="Arial"/>
                <a:ea typeface="Calibri"/>
              </a:rPr>
              <a:t>Зависимость между потоком нейтронов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,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./с, расстоянием от источника до детектора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, см, и временем облучения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en-US" sz="2000" i="1" dirty="0">
                <a:latin typeface="Arial Black"/>
                <a:ea typeface="Calibri"/>
                <a:cs typeface="Arial"/>
              </a:rPr>
              <a:t>t</a:t>
            </a:r>
            <a:r>
              <a:rPr lang="ru-RU" sz="2000" b="1" dirty="0">
                <a:latin typeface="Arial"/>
                <a:ea typeface="Calibri"/>
              </a:rPr>
              <a:t>, ч, в сутки.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7244" y="369332"/>
            <a:ext cx="91612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При использовании в качестве защитного материала парафина его длина релаксации меньше длины релаксации в воде в 1,2 раза 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–В-источника и в 1,6 раза для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</a:t>
            </a:r>
            <a:r>
              <a:rPr lang="ru-RU" sz="2000" b="1" dirty="0">
                <a:latin typeface="Arial"/>
                <a:ea typeface="Calibri"/>
              </a:rPr>
              <a:t>-источника.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</a:rPr>
              <a:t>8</a:t>
            </a:r>
            <a:r>
              <a:rPr lang="en-US" sz="2000" b="1" dirty="0" smtClean="0">
                <a:solidFill>
                  <a:srgbClr val="FF0000"/>
                </a:solidFill>
                <a:latin typeface="Arial"/>
                <a:ea typeface="Calibri"/>
              </a:rPr>
              <a:t>.1</a:t>
            </a:r>
            <a:r>
              <a:rPr lang="ru-RU" sz="2000" b="1" dirty="0" smtClean="0">
                <a:solidFill>
                  <a:srgbClr val="FF0000"/>
                </a:solidFill>
                <a:latin typeface="Arial"/>
                <a:ea typeface="Calibri"/>
              </a:rPr>
              <a:t>.</a:t>
            </a:r>
            <a:r>
              <a:rPr lang="ru-RU" sz="2000" dirty="0" smtClean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Определить толщину защиты из кадмия, необходимую для ослабления плотности потока тепловых нейтронов от точечного изотропного источника </a:t>
            </a:r>
            <a:r>
              <a:rPr lang="ru-RU" sz="2000" i="1" dirty="0">
                <a:latin typeface="Arial Black"/>
                <a:ea typeface="Calibri"/>
                <a:cs typeface="Arial"/>
              </a:rPr>
              <a:t>φ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15·10</a:t>
            </a:r>
            <a:r>
              <a:rPr lang="ru-RU" sz="2000" b="1" baseline="30000" dirty="0">
                <a:latin typeface="Arial"/>
                <a:ea typeface="Calibri"/>
              </a:rPr>
              <a:t>18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тепл</a:t>
            </a:r>
            <a:r>
              <a:rPr lang="ru-RU" sz="2000" b="1" dirty="0">
                <a:latin typeface="Arial"/>
                <a:ea typeface="Calibri"/>
              </a:rPr>
              <a:t>.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 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 до предельно допустимого значения, если σ</a:t>
            </a:r>
            <a:r>
              <a:rPr lang="en-US" sz="2000" b="1" baseline="-25000" dirty="0">
                <a:latin typeface="Arial"/>
                <a:ea typeface="Calibri"/>
              </a:rPr>
              <a:t>Cd</a:t>
            </a:r>
            <a:r>
              <a:rPr lang="ru-RU" sz="2000" b="1" dirty="0">
                <a:latin typeface="Arial"/>
                <a:ea typeface="Calibri"/>
              </a:rPr>
              <a:t> = 2550·10</a:t>
            </a:r>
            <a:r>
              <a:rPr lang="ru-RU" sz="2000" b="1" baseline="30000" dirty="0">
                <a:latin typeface="Arial"/>
                <a:ea typeface="Calibri"/>
              </a:rPr>
              <a:t>–24</a:t>
            </a:r>
            <a:r>
              <a:rPr lang="ru-RU" sz="2000" b="1" dirty="0">
                <a:latin typeface="Arial"/>
                <a:ea typeface="Calibri"/>
              </a:rPr>
              <a:t> см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, ρ</a:t>
            </a:r>
            <a:r>
              <a:rPr lang="en-US" sz="2000" b="1" baseline="-25000" dirty="0">
                <a:latin typeface="Arial"/>
                <a:ea typeface="Calibri"/>
              </a:rPr>
              <a:t>Cd</a:t>
            </a:r>
            <a:r>
              <a:rPr lang="ru-RU" sz="2000" b="1" dirty="0">
                <a:latin typeface="Arial"/>
                <a:ea typeface="Calibri"/>
              </a:rPr>
              <a:t> = 8,64 кг/см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, </a:t>
            </a:r>
            <a:r>
              <a:rPr lang="ru-RU" sz="2000" b="1" i="1" dirty="0">
                <a:latin typeface="Arial"/>
                <a:ea typeface="Calibri"/>
              </a:rPr>
              <a:t>А</a:t>
            </a:r>
            <a:r>
              <a:rPr lang="en-US" sz="2000" b="1" baseline="-25000" dirty="0">
                <a:latin typeface="Arial"/>
                <a:ea typeface="Calibri"/>
              </a:rPr>
              <a:t>Cd</a:t>
            </a:r>
            <a:r>
              <a:rPr lang="ru-RU" sz="2000" b="1" dirty="0">
                <a:latin typeface="Arial"/>
                <a:ea typeface="Calibri"/>
              </a:rPr>
              <a:t> = 112. Работа с источником продолжается в течение 6 ч.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060848"/>
            <a:ext cx="2051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42088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b="1" dirty="0">
                <a:latin typeface="Arial"/>
                <a:ea typeface="Calibri"/>
              </a:rPr>
              <a:t>Определим допустимую плотность потока тепловых нейтронов при </a:t>
            </a:r>
            <a:r>
              <a:rPr lang="en-US" b="1" i="1" dirty="0">
                <a:latin typeface="Arial"/>
                <a:ea typeface="Calibri"/>
              </a:rPr>
              <a:t>t</a:t>
            </a:r>
            <a:r>
              <a:rPr lang="ru-RU" b="1" dirty="0">
                <a:latin typeface="Arial"/>
                <a:ea typeface="Calibri"/>
              </a:rPr>
              <a:t> = 6 ч:</a:t>
            </a:r>
            <a:endParaRPr lang="ru-RU" b="1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883502"/>
              </p:ext>
            </p:extLst>
          </p:nvPr>
        </p:nvGraphicFramePr>
        <p:xfrm>
          <a:off x="539552" y="2852936"/>
          <a:ext cx="3168352" cy="660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99" name="Формула" r:id="rId3" imgW="1765300" imgH="393700" progId="Equation.3">
                  <p:embed/>
                </p:oleObj>
              </mc:Choice>
              <mc:Fallback>
                <p:oleObj name="Формула" r:id="rId3" imgW="1765300" imgH="3937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852936"/>
                        <a:ext cx="3168352" cy="6605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707904" y="2996952"/>
            <a:ext cx="26292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err="1">
                <a:latin typeface="Arial"/>
                <a:ea typeface="Calibri"/>
              </a:rPr>
              <a:t>тепл</a:t>
            </a:r>
            <a:r>
              <a:rPr lang="ru-RU" sz="2000" b="1" dirty="0">
                <a:latin typeface="Arial"/>
                <a:ea typeface="Calibri"/>
              </a:rPr>
              <a:t>.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·с);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3717032"/>
            <a:ext cx="3513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кратность ослабления</a:t>
            </a:r>
            <a:endParaRPr lang="ru-RU" sz="2000" b="1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776477"/>
              </p:ext>
            </p:extLst>
          </p:nvPr>
        </p:nvGraphicFramePr>
        <p:xfrm>
          <a:off x="3513526" y="3507275"/>
          <a:ext cx="3578754" cy="857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0" name="Формула" r:id="rId5" imgW="1816100" imgH="469900" progId="Equation.3">
                  <p:embed/>
                </p:oleObj>
              </mc:Choice>
              <mc:Fallback>
                <p:oleObj name="Формула" r:id="rId5" imgW="1816100" imgH="469900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513526" y="3507275"/>
                        <a:ext cx="3578754" cy="857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7020272" y="3713063"/>
            <a:ext cx="269626" cy="4841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-15213" y="4581128"/>
            <a:ext cx="4093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макроскопическое сечение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3290"/>
              </p:ext>
            </p:extLst>
          </p:nvPr>
        </p:nvGraphicFramePr>
        <p:xfrm>
          <a:off x="4070101" y="4373340"/>
          <a:ext cx="1339626" cy="607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1" name="Формула" r:id="rId7" imgW="812447" imgH="393529" progId="Equation.3">
                  <p:embed/>
                </p:oleObj>
              </mc:Choice>
              <mc:Fallback>
                <p:oleObj name="Формула" r:id="rId7" imgW="812447" imgH="393529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070101" y="4373340"/>
                        <a:ext cx="1339626" cy="6078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087440"/>
              </p:ext>
            </p:extLst>
          </p:nvPr>
        </p:nvGraphicFramePr>
        <p:xfrm>
          <a:off x="539551" y="4869160"/>
          <a:ext cx="5040561" cy="866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2" name="Формула" r:id="rId9" imgW="2616200" imgH="482600" progId="Equation.3">
                  <p:embed/>
                </p:oleObj>
              </mc:Choice>
              <mc:Fallback>
                <p:oleObj name="Формула" r:id="rId9" imgW="2616200" imgH="482600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4869160"/>
                        <a:ext cx="5040561" cy="8663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5580112" y="5085184"/>
            <a:ext cx="776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см</a:t>
            </a:r>
            <a:r>
              <a:rPr lang="ru-RU" sz="2000" b="1" baseline="30000" dirty="0">
                <a:latin typeface="Arial"/>
                <a:ea typeface="Calibri"/>
              </a:rPr>
              <a:t>–1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-10954" y="5661248"/>
            <a:ext cx="91304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</a:t>
            </a:r>
            <a:r>
              <a:rPr lang="ru-RU" sz="2000" b="1" dirty="0" smtClean="0">
                <a:latin typeface="Arial"/>
                <a:ea typeface="Calibri"/>
              </a:rPr>
              <a:t>уравнению                      определим </a:t>
            </a:r>
            <a:r>
              <a:rPr lang="ru-RU" sz="2000" b="1" dirty="0">
                <a:latin typeface="Arial"/>
                <a:ea typeface="Calibri"/>
              </a:rPr>
              <a:t>толщину защиты из кадмия:</a:t>
            </a:r>
            <a:r>
              <a:rPr lang="ru-RU" sz="2000" b="1" dirty="0" smtClean="0">
                <a:latin typeface="Arial"/>
                <a:ea typeface="Calibri"/>
              </a:rPr>
              <a:t> </a:t>
            </a:r>
            <a:endParaRPr lang="ru-RU" sz="2000" b="1" dirty="0"/>
          </a:p>
        </p:txBody>
      </p:sp>
      <p:sp>
        <p:nvSpPr>
          <p:cNvPr id="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628090"/>
              </p:ext>
            </p:extLst>
          </p:nvPr>
        </p:nvGraphicFramePr>
        <p:xfrm>
          <a:off x="2411760" y="5519371"/>
          <a:ext cx="1512168" cy="49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3" name="Формула" r:id="rId11" imgW="685800" imgH="241300" progId="Equation.3">
                  <p:embed/>
                </p:oleObj>
              </mc:Choice>
              <mc:Fallback>
                <p:oleObj name="Формула" r:id="rId11" imgW="685800" imgH="241300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411760" y="5519371"/>
                        <a:ext cx="1512168" cy="49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" name="Объект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103423"/>
              </p:ext>
            </p:extLst>
          </p:nvPr>
        </p:nvGraphicFramePr>
        <p:xfrm>
          <a:off x="539552" y="6094013"/>
          <a:ext cx="2160240" cy="435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4" name="Формула" r:id="rId13" imgW="977476" imgH="215806" progId="Equation.3">
                  <p:embed/>
                </p:oleObj>
              </mc:Choice>
              <mc:Fallback>
                <p:oleObj name="Формула" r:id="rId13" imgW="977476" imgH="215806" progId="Equation.3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6094013"/>
                        <a:ext cx="2160240" cy="4350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2843808" y="6061358"/>
            <a:ext cx="1864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i="1" dirty="0">
                <a:latin typeface="Arial Black"/>
                <a:ea typeface="Calibri"/>
                <a:cs typeface="Arial"/>
              </a:rPr>
              <a:t>х</a:t>
            </a:r>
            <a:r>
              <a:rPr lang="en-US" sz="2000" baseline="-25000" dirty="0">
                <a:latin typeface="Arial Black"/>
                <a:ea typeface="Calibri"/>
                <a:cs typeface="Arial"/>
              </a:rPr>
              <a:t>Cd</a:t>
            </a:r>
            <a:r>
              <a:rPr lang="ru-RU" sz="2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0,18 см.</a:t>
            </a:r>
            <a:endParaRPr lang="ru-RU" sz="2000" b="1" dirty="0"/>
          </a:p>
        </p:txBody>
      </p:sp>
      <p:sp>
        <p:nvSpPr>
          <p:cNvPr id="63" name="Номер слайда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8.2.</a:t>
            </a:r>
            <a:r>
              <a:rPr lang="ru-RU" sz="2000" b="1" dirty="0">
                <a:latin typeface="Arial"/>
                <a:ea typeface="Calibri"/>
              </a:rPr>
              <a:t> Плотность потока быстрых нейтронов от точечного изотропного источника составляет φ = 2·10</a:t>
            </a:r>
            <a:r>
              <a:rPr lang="ru-RU" sz="2000" b="1" baseline="30000" dirty="0">
                <a:latin typeface="Arial"/>
                <a:ea typeface="Calibri"/>
              </a:rPr>
              <a:t>6</a:t>
            </a:r>
            <a:r>
              <a:rPr lang="ru-RU" sz="2000" b="1" dirty="0">
                <a:latin typeface="Arial"/>
                <a:ea typeface="Calibri"/>
              </a:rPr>
              <a:t> быстрых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 с энергией </a:t>
            </a:r>
            <a:r>
              <a:rPr lang="en-US" sz="2000" b="1" i="1" dirty="0" err="1">
                <a:latin typeface="Arial"/>
                <a:ea typeface="Calibri"/>
              </a:rPr>
              <a:t>E</a:t>
            </a:r>
            <a:r>
              <a:rPr lang="en-US" sz="2000" b="1" i="1" baseline="-25000" dirty="0" err="1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14 МэВ. Следует ослабить эту плотность потока экраном из воды до допустимого значения. Время работы 6 ч. При </a:t>
            </a:r>
            <a:r>
              <a:rPr lang="en-US" sz="2000" b="1" i="1" dirty="0" err="1">
                <a:latin typeface="Arial"/>
                <a:ea typeface="Calibri"/>
              </a:rPr>
              <a:t>E</a:t>
            </a:r>
            <a:r>
              <a:rPr lang="en-US" sz="2000" b="1" i="1" baseline="-25000" dirty="0" err="1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14 МэВ </a:t>
            </a:r>
            <a:r>
              <a:rPr lang="ru-RU" sz="2000" b="1" dirty="0" err="1">
                <a:latin typeface="Arial"/>
                <a:ea typeface="Calibri"/>
              </a:rPr>
              <a:t>σ</a:t>
            </a:r>
            <a:r>
              <a:rPr lang="ru-RU" sz="2000" b="1" i="1" baseline="-25000" dirty="0" err="1">
                <a:latin typeface="Arial"/>
                <a:ea typeface="Calibri"/>
              </a:rPr>
              <a:t>н</a:t>
            </a:r>
            <a:r>
              <a:rPr lang="ru-RU" sz="2000" b="1" dirty="0">
                <a:latin typeface="Arial"/>
                <a:ea typeface="Calibri"/>
              </a:rPr>
              <a:t> = 0,69·10</a:t>
            </a:r>
            <a:r>
              <a:rPr lang="ru-RU" sz="2000" b="1" baseline="30000" dirty="0">
                <a:latin typeface="Arial"/>
                <a:ea typeface="Calibri"/>
              </a:rPr>
              <a:t>–2</a:t>
            </a:r>
            <a:r>
              <a:rPr lang="ru-RU" sz="2000" b="1" dirty="0">
                <a:latin typeface="Arial"/>
                <a:ea typeface="Calibri"/>
              </a:rPr>
              <a:t>4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 и σ</a:t>
            </a:r>
            <a:r>
              <a:rPr lang="ru-RU" sz="2000" b="1" i="1" baseline="-25000" dirty="0">
                <a:latin typeface="Arial"/>
                <a:ea typeface="Calibri"/>
              </a:rPr>
              <a:t>0</a:t>
            </a:r>
            <a:r>
              <a:rPr lang="ru-RU" sz="2000" b="1" dirty="0">
                <a:latin typeface="Arial"/>
                <a:ea typeface="Calibri"/>
              </a:rPr>
              <a:t> = 1,5·10</a:t>
            </a:r>
            <a:r>
              <a:rPr lang="ru-RU" sz="2000" b="1" baseline="30000" dirty="0">
                <a:latin typeface="Arial"/>
                <a:ea typeface="Calibri"/>
              </a:rPr>
              <a:t>–24</a:t>
            </a:r>
            <a:r>
              <a:rPr lang="ru-RU" sz="2000" b="1" dirty="0">
                <a:latin typeface="Arial"/>
                <a:ea typeface="Calibri"/>
              </a:rPr>
              <a:t> 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4606" y="2000548"/>
            <a:ext cx="1944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207712"/>
              </p:ext>
            </p:extLst>
          </p:nvPr>
        </p:nvGraphicFramePr>
        <p:xfrm>
          <a:off x="228994" y="2636912"/>
          <a:ext cx="1368152" cy="620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20" name="Формула" r:id="rId3" imgW="812447" imgH="393529" progId="Equation.3">
                  <p:embed/>
                </p:oleObj>
              </mc:Choice>
              <mc:Fallback>
                <p:oleObj name="Формула" r:id="rId3" imgW="812447" imgH="393529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28994" y="2636912"/>
                        <a:ext cx="1368152" cy="6208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-14606" y="2348880"/>
            <a:ext cx="915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Допустимая плотность потока для быстрых нейтронов </a:t>
            </a:r>
            <a:r>
              <a:rPr lang="ru-RU" sz="2000" b="1" dirty="0" smtClean="0">
                <a:latin typeface="Arial"/>
                <a:ea typeface="Calibri"/>
              </a:rPr>
              <a:t>составляет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………………..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быстрых </a:t>
            </a:r>
            <a:r>
              <a:rPr lang="ru-RU" altLang="ru-RU" sz="2000" b="1" dirty="0" err="1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нейтр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/(см</a:t>
            </a:r>
            <a:r>
              <a:rPr lang="ru-RU" altLang="ru-RU" sz="2000" b="1" baseline="30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·с) = 120/6 =20 </a:t>
            </a:r>
            <a:r>
              <a:rPr lang="ru-RU" altLang="ru-RU" sz="2000" b="1" dirty="0" err="1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ыстрых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нейтр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/(см</a:t>
            </a:r>
            <a:r>
              <a:rPr lang="ru-RU" altLang="ru-RU" sz="2000" b="1" baseline="300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·с).</a:t>
            </a:r>
            <a:r>
              <a:rPr lang="ru-RU" alt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-610" y="3284984"/>
            <a:ext cx="4601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Определим кратность ослабления</a:t>
            </a:r>
            <a:endParaRPr lang="ru-RU" sz="2000" b="1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047735"/>
              </p:ext>
            </p:extLst>
          </p:nvPr>
        </p:nvGraphicFramePr>
        <p:xfrm>
          <a:off x="640815" y="3501008"/>
          <a:ext cx="2209888" cy="824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21" name="Формула" r:id="rId5" imgW="1206500" imgH="482600" progId="Equation.3">
                  <p:embed/>
                </p:oleObj>
              </mc:Choice>
              <mc:Fallback>
                <p:oleObj name="Формула" r:id="rId5" imgW="1206500" imgH="4826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40815" y="3501008"/>
                        <a:ext cx="2209888" cy="8240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2771800" y="3685094"/>
            <a:ext cx="269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;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7304" y="4293096"/>
            <a:ext cx="91513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число атомов водорода и кислорода в 1 см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воды:</a:t>
            </a:r>
            <a:endParaRPr lang="ru-RU" sz="2000" b="1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947884"/>
              </p:ext>
            </p:extLst>
          </p:nvPr>
        </p:nvGraphicFramePr>
        <p:xfrm>
          <a:off x="683568" y="4641887"/>
          <a:ext cx="3936002" cy="688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22" name="Формула" r:id="rId7" imgW="2222500" imgH="419100" progId="Equation.3">
                  <p:embed/>
                </p:oleObj>
              </mc:Choice>
              <mc:Fallback>
                <p:oleObj name="Формула" r:id="rId7" imgW="2222500" imgH="4191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83568" y="4641887"/>
                        <a:ext cx="3936002" cy="6881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209211"/>
              </p:ext>
            </p:extLst>
          </p:nvPr>
        </p:nvGraphicFramePr>
        <p:xfrm>
          <a:off x="683568" y="5445224"/>
          <a:ext cx="322141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23" name="Формула" r:id="rId9" imgW="1739900" imgH="419100" progId="Equation.3">
                  <p:embed/>
                </p:oleObj>
              </mc:Choice>
              <mc:Fallback>
                <p:oleObj name="Формула" r:id="rId9" imgW="1739900" imgH="4191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83568" y="5445224"/>
                        <a:ext cx="3221411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233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макроскопическое сечение воды ΣH</a:t>
            </a:r>
            <a:r>
              <a:rPr lang="ru-RU" sz="2000" b="1" baseline="-25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О = </a:t>
            </a:r>
            <a:r>
              <a:rPr lang="ru-RU" sz="2000" b="1" i="1" dirty="0" err="1">
                <a:latin typeface="Arial"/>
                <a:ea typeface="Calibri"/>
              </a:rPr>
              <a:t>σ</a:t>
            </a:r>
            <a:r>
              <a:rPr lang="ru-RU" sz="2000" b="1" baseline="-25000" dirty="0" err="1">
                <a:latin typeface="Arial"/>
                <a:ea typeface="Calibri"/>
              </a:rPr>
              <a:t>H</a:t>
            </a:r>
            <a:r>
              <a:rPr lang="ru-RU" sz="2000" b="1" dirty="0" err="1">
                <a:latin typeface="Arial"/>
                <a:ea typeface="Calibri"/>
              </a:rPr>
              <a:t>·</a:t>
            </a:r>
            <a:r>
              <a:rPr lang="ru-RU" sz="2000" b="1" i="1" dirty="0" err="1">
                <a:latin typeface="Arial"/>
                <a:ea typeface="Calibri"/>
              </a:rPr>
              <a:t>n</a:t>
            </a:r>
            <a:r>
              <a:rPr lang="ru-RU" sz="2000" b="1" baseline="-25000" dirty="0" err="1">
                <a:latin typeface="Arial"/>
                <a:ea typeface="Calibri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 + </a:t>
            </a:r>
            <a:r>
              <a:rPr lang="ru-RU" sz="2000" b="1" i="1" dirty="0" err="1">
                <a:latin typeface="Arial"/>
                <a:ea typeface="Calibri"/>
              </a:rPr>
              <a:t>σ</a:t>
            </a:r>
            <a:r>
              <a:rPr lang="ru-RU" sz="2000" b="1" baseline="-25000" dirty="0" err="1">
                <a:latin typeface="Arial"/>
                <a:ea typeface="Calibri"/>
              </a:rPr>
              <a:t>О</a:t>
            </a:r>
            <a:r>
              <a:rPr lang="ru-RU" sz="2000" b="1" dirty="0" err="1">
                <a:latin typeface="Arial"/>
                <a:ea typeface="Calibri"/>
              </a:rPr>
              <a:t>·</a:t>
            </a:r>
            <a:r>
              <a:rPr lang="ru-RU" sz="2000" b="1" i="1" dirty="0" err="1">
                <a:latin typeface="Arial"/>
                <a:ea typeface="Calibri"/>
              </a:rPr>
              <a:t>n</a:t>
            </a:r>
            <a:r>
              <a:rPr lang="ru-RU" sz="2000" b="1" baseline="-25000" dirty="0" err="1">
                <a:latin typeface="Arial"/>
                <a:ea typeface="Calibri"/>
              </a:rPr>
              <a:t>O</a:t>
            </a:r>
            <a:r>
              <a:rPr lang="ru-RU" sz="2000" b="1" dirty="0">
                <a:latin typeface="Arial"/>
                <a:ea typeface="Calibri"/>
              </a:rPr>
              <a:t> = 0,69·10</a:t>
            </a:r>
            <a:r>
              <a:rPr lang="ru-RU" sz="2000" b="1" baseline="30000" dirty="0">
                <a:latin typeface="Arial"/>
                <a:ea typeface="Calibri"/>
              </a:rPr>
              <a:t>–24</a:t>
            </a:r>
            <a:r>
              <a:rPr lang="ru-RU" sz="2000" b="1" dirty="0">
                <a:latin typeface="Arial"/>
                <a:ea typeface="Calibri"/>
              </a:rPr>
              <a:t>·6,7·10</a:t>
            </a:r>
            <a:r>
              <a:rPr lang="ru-RU" sz="2000" b="1" baseline="30000" dirty="0">
                <a:latin typeface="Arial"/>
                <a:ea typeface="Calibri"/>
              </a:rPr>
              <a:t>22</a:t>
            </a:r>
            <a:r>
              <a:rPr lang="ru-RU" sz="2000" b="1" dirty="0">
                <a:latin typeface="Arial"/>
                <a:ea typeface="Calibri"/>
              </a:rPr>
              <a:t> + 1,5·10</a:t>
            </a:r>
            <a:r>
              <a:rPr lang="ru-RU" sz="2000" b="1" baseline="30000" dirty="0">
                <a:latin typeface="Arial"/>
                <a:ea typeface="Calibri"/>
              </a:rPr>
              <a:t>–24</a:t>
            </a:r>
            <a:r>
              <a:rPr lang="ru-RU" sz="2000" b="1" dirty="0">
                <a:latin typeface="Arial"/>
                <a:ea typeface="Calibri"/>
              </a:rPr>
              <a:t>·3,35·10</a:t>
            </a:r>
            <a:r>
              <a:rPr lang="ru-RU" sz="2000" b="1" baseline="30000" dirty="0">
                <a:latin typeface="Arial"/>
                <a:ea typeface="Calibri"/>
              </a:rPr>
              <a:t>22</a:t>
            </a:r>
            <a:r>
              <a:rPr lang="ru-RU" sz="2000" b="1" dirty="0">
                <a:latin typeface="Arial"/>
                <a:ea typeface="Calibri"/>
              </a:rPr>
              <a:t> ~ 0,1 см</a:t>
            </a:r>
            <a:r>
              <a:rPr lang="ru-RU" sz="2000" b="1" baseline="30000" dirty="0">
                <a:latin typeface="Arial"/>
                <a:ea typeface="Calibri"/>
              </a:rPr>
              <a:t>–1</a:t>
            </a:r>
            <a:r>
              <a:rPr lang="ru-RU" sz="2000" b="1" dirty="0" smtClean="0">
                <a:latin typeface="Arial"/>
                <a:ea typeface="Calibri"/>
              </a:rPr>
              <a:t>;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60217"/>
            <a:ext cx="4465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"/>
                <a:ea typeface="Calibri"/>
              </a:rPr>
              <a:t>слой десятикратного ослабления</a:t>
            </a:r>
            <a:endParaRPr lang="ru-RU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923207"/>
              </p:ext>
            </p:extLst>
          </p:nvPr>
        </p:nvGraphicFramePr>
        <p:xfrm>
          <a:off x="538267" y="1460326"/>
          <a:ext cx="2774001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96" name="Формула" r:id="rId3" imgW="1574800" imgH="457200" progId="Equation.3">
                  <p:embed/>
                </p:oleObj>
              </mc:Choice>
              <mc:Fallback>
                <p:oleObj name="Формула" r:id="rId3" imgW="1574800" imgH="4572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8267" y="1460326"/>
                        <a:ext cx="2774001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264900" y="1556792"/>
            <a:ext cx="587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см,</a:t>
            </a:r>
            <a:endParaRPr lang="ru-RU" sz="2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-13793" y="2276872"/>
            <a:ext cx="4580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слой половинного ослабления</a:t>
            </a:r>
            <a:endParaRPr lang="ru-RU" sz="2000" b="1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686330"/>
              </p:ext>
            </p:extLst>
          </p:nvPr>
        </p:nvGraphicFramePr>
        <p:xfrm>
          <a:off x="539553" y="2690978"/>
          <a:ext cx="3168352" cy="74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97" name="Формула" r:id="rId5" imgW="1790700" imgH="457200" progId="Equation.3">
                  <p:embed/>
                </p:oleObj>
              </mc:Choice>
              <mc:Fallback>
                <p:oleObj name="Формула" r:id="rId5" imgW="1790700" imgH="4572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3" y="2690978"/>
                        <a:ext cx="3168352" cy="74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723530" y="2780928"/>
            <a:ext cx="587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см.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3446402"/>
            <a:ext cx="71642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Толщина защитного экрана из воды </a:t>
            </a:r>
            <a:r>
              <a:rPr lang="ru-RU" sz="2000" b="1" dirty="0" smtClean="0">
                <a:latin typeface="Arial"/>
                <a:ea typeface="Calibri"/>
              </a:rPr>
              <a:t>составит:</a:t>
            </a:r>
            <a:endParaRPr lang="ru-RU" sz="2000" b="1" dirty="0"/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449675"/>
              </p:ext>
            </p:extLst>
          </p:nvPr>
        </p:nvGraphicFramePr>
        <p:xfrm>
          <a:off x="611560" y="3789040"/>
          <a:ext cx="576064" cy="422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98" name="Формула" r:id="rId7" imgW="304668" imgH="241195" progId="Equation.3">
                  <p:embed/>
                </p:oleObj>
              </mc:Choice>
              <mc:Fallback>
                <p:oleObj name="Формула" r:id="rId7" imgW="304668" imgH="241195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3789040"/>
                        <a:ext cx="576064" cy="4224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115616" y="3846512"/>
            <a:ext cx="52920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 Δ</a:t>
            </a:r>
            <a:r>
              <a:rPr kumimoji="0" lang="ru-RU" altLang="ru-RU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1/2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+n</a:t>
            </a:r>
            <a:r>
              <a:rPr kumimoji="0" lang="ru-RU" alt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Δ</a:t>
            </a:r>
            <a:r>
              <a:rPr kumimoji="0" lang="ru-RU" altLang="ru-RU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1/10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= 2·6,93 + 5·23 = 129 см.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1" name="Номер слайда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5963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8.3.</a:t>
            </a:r>
            <a:r>
              <a:rPr lang="ru-RU" sz="2000" b="1" dirty="0">
                <a:latin typeface="Arial"/>
                <a:ea typeface="Calibri"/>
              </a:rPr>
              <a:t> В полиэтиленовой призме больших размеров помещен точечный изотропным источник моноэнергетических нейтронов с энергией </a:t>
            </a:r>
            <a:r>
              <a:rPr lang="en-US" sz="2000" b="1" i="1" dirty="0" err="1">
                <a:latin typeface="Arial"/>
                <a:ea typeface="Calibri"/>
              </a:rPr>
              <a:t>E</a:t>
            </a:r>
            <a:r>
              <a:rPr lang="en-US" sz="2000" b="1" baseline="-25000" dirty="0" err="1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14,9 МэВ потоком </a:t>
            </a:r>
            <a:r>
              <a:rPr lang="en-US" sz="2000" b="1" i="1" dirty="0">
                <a:latin typeface="Arial"/>
                <a:ea typeface="Calibri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 = 7·10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/с. Определить плотность потока нейтронов с энергией выше 2 МэВ на расстоянии 50 см от источника (ρ</a:t>
            </a:r>
            <a:r>
              <a:rPr lang="en-US" sz="2000" b="1" baseline="-25000" dirty="0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ru-RU" sz="2000" b="1" dirty="0" smtClean="0">
                <a:latin typeface="Arial"/>
                <a:ea typeface="Calibri"/>
              </a:rPr>
              <a:t>0,93 </a:t>
            </a:r>
            <a:r>
              <a:rPr lang="ru-RU" sz="2000" b="1" dirty="0">
                <a:latin typeface="Arial"/>
                <a:ea typeface="Calibri"/>
              </a:rPr>
              <a:t>г/см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).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8722" y="1990846"/>
            <a:ext cx="19884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8722" y="2348880"/>
            <a:ext cx="915272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табл. П 30</a:t>
            </a:r>
            <a:r>
              <a:rPr lang="ru-RU" sz="2000" b="1" dirty="0">
                <a:latin typeface="Arial"/>
                <a:ea typeface="Calibri"/>
              </a:rPr>
              <a:t> определим длину релаксации для полиэтилена при </a:t>
            </a:r>
            <a:r>
              <a:rPr lang="en-US" sz="2000" b="1" i="1" dirty="0" err="1">
                <a:latin typeface="Arial"/>
                <a:ea typeface="Calibri"/>
              </a:rPr>
              <a:t>E</a:t>
            </a:r>
            <a:r>
              <a:rPr lang="en-US" sz="2000" b="1" baseline="-25000" dirty="0" err="1">
                <a:latin typeface="Arial"/>
                <a:ea typeface="Calibri"/>
              </a:rPr>
              <a:t>n</a:t>
            </a:r>
            <a:r>
              <a:rPr lang="ru-RU" sz="2000" b="1" dirty="0">
                <a:latin typeface="Arial"/>
                <a:ea typeface="Calibri"/>
              </a:rPr>
              <a:t> = 14,9 МэВ; λ</a:t>
            </a:r>
            <a:r>
              <a:rPr lang="ru-RU" sz="2000" b="1" baseline="30000" dirty="0">
                <a:latin typeface="Arial"/>
                <a:ea typeface="Calibri"/>
              </a:rPr>
              <a:t>/</a:t>
            </a:r>
            <a:r>
              <a:rPr lang="ru-RU" sz="2000" b="1" dirty="0">
                <a:latin typeface="Arial"/>
                <a:ea typeface="Calibri"/>
              </a:rPr>
              <a:t> = 12,8 г/см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; λ = 12,8/0,93 = 13,78 см. Находим значение коэффициента </a:t>
            </a:r>
            <a:r>
              <a:rPr lang="ru-RU" sz="2000" b="1" i="1" dirty="0">
                <a:latin typeface="Times New Roman"/>
                <a:ea typeface="Calibri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табл. П.31</a:t>
            </a:r>
            <a:r>
              <a:rPr lang="ru-RU" sz="2000" b="1" dirty="0">
                <a:latin typeface="Arial"/>
                <a:ea typeface="Calibri"/>
              </a:rPr>
              <a:t> </a:t>
            </a:r>
            <a:r>
              <a:rPr lang="ru-RU" sz="2200" b="1" i="1" dirty="0">
                <a:latin typeface="Times New Roman"/>
                <a:ea typeface="Calibri"/>
              </a:rPr>
              <a:t>f</a:t>
            </a:r>
            <a:r>
              <a:rPr lang="ru-RU" sz="2000" b="1" dirty="0">
                <a:latin typeface="Arial"/>
                <a:ea typeface="Calibri"/>
              </a:rPr>
              <a:t> =2,5. Определим плотность потока нейтронов по уравнению:</a:t>
            </a:r>
            <a:endParaRPr lang="ru-RU" sz="2000" b="1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626652"/>
              </p:ext>
            </p:extLst>
          </p:nvPr>
        </p:nvGraphicFramePr>
        <p:xfrm>
          <a:off x="539552" y="3647596"/>
          <a:ext cx="2232248" cy="717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76" name="Формула" r:id="rId3" imgW="1143000" imgH="393700" progId="Equation.3">
                  <p:embed/>
                </p:oleObj>
              </mc:Choice>
              <mc:Fallback>
                <p:oleObj name="Формула" r:id="rId3" imgW="1143000" imgH="3937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647596"/>
                        <a:ext cx="2232248" cy="7175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8388424" y="3789040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(8.6)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-8722" y="4365104"/>
            <a:ext cx="76050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i="1" dirty="0" err="1">
                <a:latin typeface="Arial"/>
                <a:ea typeface="Calibri"/>
              </a:rPr>
              <a:t>φ</a:t>
            </a:r>
            <a:r>
              <a:rPr lang="ru-RU" sz="2000" b="1" baseline="-25000" dirty="0" err="1">
                <a:latin typeface="Arial"/>
                <a:ea typeface="Calibri"/>
              </a:rPr>
              <a:t>х</a:t>
            </a:r>
            <a:r>
              <a:rPr lang="ru-RU" sz="2000" b="1" dirty="0">
                <a:latin typeface="Arial"/>
                <a:ea typeface="Calibri"/>
              </a:rPr>
              <a:t> – плотность потока нейтронов,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./(м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·с).</a:t>
            </a:r>
            <a:endParaRPr lang="ru-RU" sz="2000" b="1" dirty="0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487632"/>
              </p:ext>
            </p:extLst>
          </p:nvPr>
        </p:nvGraphicFramePr>
        <p:xfrm>
          <a:off x="539551" y="4765214"/>
          <a:ext cx="5335905" cy="824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77" name="Формула" r:id="rId5" imgW="2692400" imgH="444500" progId="Equation.3">
                  <p:embed/>
                </p:oleObj>
              </mc:Choice>
              <mc:Fallback>
                <p:oleObj name="Формула" r:id="rId5" imgW="2692400" imgH="4445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4765214"/>
                        <a:ext cx="5335905" cy="8240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5987725" y="5013176"/>
            <a:ext cx="18149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./(м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·с).</a:t>
            </a:r>
            <a:endParaRPr lang="ru-RU" sz="2000" b="1" dirty="0"/>
          </a:p>
        </p:txBody>
      </p:sp>
      <p:sp>
        <p:nvSpPr>
          <p:cNvPr id="45" name="Номер слайда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69332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Пример 8.4.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Имеется точечный изотропный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Ро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–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Ве-источиик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испускающий </a:t>
            </a:r>
            <a:r>
              <a:rPr lang="en-US" sz="2000" b="1" i="1" dirty="0">
                <a:latin typeface="Arial"/>
                <a:ea typeface="Calibri"/>
                <a:cs typeface="Times New Roman"/>
              </a:rPr>
              <a:t>F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= 7·10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7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 быстрых </a:t>
            </a:r>
            <a:r>
              <a:rPr lang="ru-RU" sz="2000" b="1" dirty="0" err="1">
                <a:latin typeface="Arial"/>
                <a:ea typeface="Calibri"/>
                <a:cs typeface="Times New Roman"/>
              </a:rPr>
              <a:t>нейтр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/с. Определить расстояние, на котором можно безопасно работать в течение 6 ч.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532710"/>
            <a:ext cx="1979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84482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Плотность потока нейтронов изменяется обратно пропорционально квадрату </a:t>
            </a:r>
            <a:r>
              <a:rPr lang="ru-RU" sz="2000" b="1" dirty="0" smtClean="0">
                <a:latin typeface="Arial"/>
                <a:ea typeface="Calibri"/>
              </a:rPr>
              <a:t>расстояния                       . </a:t>
            </a:r>
            <a:r>
              <a:rPr lang="ru-RU" sz="2000" b="1" dirty="0">
                <a:latin typeface="Arial"/>
                <a:ea typeface="Calibri"/>
              </a:rPr>
              <a:t>Так </a:t>
            </a:r>
            <a:r>
              <a:rPr lang="ru-RU" sz="2000" b="1" dirty="0" smtClean="0">
                <a:latin typeface="Arial"/>
                <a:ea typeface="Calibri"/>
              </a:rPr>
              <a:t>как</a:t>
            </a:r>
          </a:p>
          <a:p>
            <a:pPr algn="just"/>
            <a:r>
              <a:rPr lang="ru-RU" sz="2000" b="1" dirty="0" smtClean="0">
                <a:latin typeface="Arial"/>
                <a:ea typeface="Calibri"/>
              </a:rPr>
              <a:t>быстрых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·с), то </a:t>
            </a:r>
            <a:r>
              <a:rPr lang="ru-RU" sz="2000" b="1" dirty="0" smtClean="0">
                <a:latin typeface="Arial"/>
                <a:ea typeface="Calibri"/>
              </a:rPr>
              <a:t>  </a:t>
            </a:r>
            <a:endParaRPr lang="ru-RU" sz="2000" b="1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413054"/>
              </p:ext>
            </p:extLst>
          </p:nvPr>
        </p:nvGraphicFramePr>
        <p:xfrm>
          <a:off x="5220072" y="2132856"/>
          <a:ext cx="1656184" cy="687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85" name="Формула" r:id="rId3" imgW="888614" imgH="393529" progId="Equation.3">
                  <p:embed/>
                </p:oleObj>
              </mc:Choice>
              <mc:Fallback>
                <p:oleObj name="Формула" r:id="rId3" imgW="888614" imgH="393529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220072" y="2132856"/>
                        <a:ext cx="1656184" cy="6879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288396"/>
              </p:ext>
            </p:extLst>
          </p:nvPr>
        </p:nvGraphicFramePr>
        <p:xfrm>
          <a:off x="7847856" y="2132856"/>
          <a:ext cx="1296144" cy="588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86" name="Формула" r:id="rId5" imgW="812447" imgH="393529" progId="Equation.3">
                  <p:embed/>
                </p:oleObj>
              </mc:Choice>
              <mc:Fallback>
                <p:oleObj name="Формула" r:id="rId5" imgW="812447" imgH="393529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847856" y="2132856"/>
                        <a:ext cx="1296144" cy="5881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885301"/>
              </p:ext>
            </p:extLst>
          </p:nvPr>
        </p:nvGraphicFramePr>
        <p:xfrm>
          <a:off x="539552" y="2780927"/>
          <a:ext cx="1440160" cy="69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87" name="Формула" r:id="rId7" imgW="761669" imgH="393529" progId="Equation.3">
                  <p:embed/>
                </p:oleObj>
              </mc:Choice>
              <mc:Fallback>
                <p:oleObj name="Формула" r:id="rId7" imgW="761669" imgH="393529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2780927"/>
                        <a:ext cx="1440160" cy="694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1979712" y="2924944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3501008"/>
            <a:ext cx="16590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отсюда:</a:t>
            </a:r>
            <a:endParaRPr lang="ru-RU" sz="2000" b="1" dirty="0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774444"/>
              </p:ext>
            </p:extLst>
          </p:nvPr>
        </p:nvGraphicFramePr>
        <p:xfrm>
          <a:off x="611560" y="3896858"/>
          <a:ext cx="3024336" cy="762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88" name="Формула" r:id="rId9" imgW="1676400" imgH="457200" progId="Equation.3">
                  <p:embed/>
                </p:oleObj>
              </mc:Choice>
              <mc:Fallback>
                <p:oleObj name="Формула" r:id="rId9" imgW="1676400" imgH="4572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3896858"/>
                        <a:ext cx="3024336" cy="7622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3635896" y="4095259"/>
            <a:ext cx="1305165" cy="363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= 283 см.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0" y="472514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Можно также определить это расстояние, используя номограмму рис. 8.4.</a:t>
            </a:r>
            <a:endParaRPr lang="ru-RU" sz="2000" b="1" dirty="0"/>
          </a:p>
        </p:txBody>
      </p: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738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8.5.</a:t>
            </a:r>
            <a:r>
              <a:rPr lang="ru-RU" sz="2000" b="1" dirty="0">
                <a:latin typeface="Arial"/>
                <a:ea typeface="Calibri"/>
              </a:rPr>
              <a:t> Определить кратность ослабления плотности потока быстрых нейтронов деления от плоского </a:t>
            </a:r>
            <a:r>
              <a:rPr lang="ru-RU" sz="2000" b="1" dirty="0" err="1">
                <a:latin typeface="Arial"/>
                <a:ea typeface="Calibri"/>
              </a:rPr>
              <a:t>мононаправленного</a:t>
            </a:r>
            <a:r>
              <a:rPr lang="ru-RU" sz="2000" b="1" dirty="0">
                <a:latin typeface="Arial"/>
                <a:ea typeface="Calibri"/>
              </a:rPr>
              <a:t> источника защитой, состоящей из слоев стали, воды и бетона </a:t>
            </a:r>
            <a:r>
              <a:rPr lang="ru-RU" sz="2000" b="1" dirty="0" err="1">
                <a:latin typeface="Arial"/>
                <a:ea typeface="Calibri"/>
              </a:rPr>
              <a:t>толщииой</a:t>
            </a:r>
            <a:r>
              <a:rPr lang="ru-RU" sz="2000" b="1" dirty="0">
                <a:latin typeface="Arial"/>
                <a:ea typeface="Calibri"/>
              </a:rPr>
              <a:t> 20, 80 и 140 см соответственно (Σ</a:t>
            </a:r>
            <a:r>
              <a:rPr lang="en-US" sz="2000" b="1" baseline="-25000" dirty="0">
                <a:latin typeface="Arial"/>
                <a:ea typeface="Calibri"/>
              </a:rPr>
              <a:t>Fe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0,168 см</a:t>
            </a:r>
            <a:r>
              <a:rPr lang="ru-RU" sz="2000" b="1" baseline="30000" dirty="0">
                <a:latin typeface="Arial"/>
                <a:ea typeface="Calibri"/>
              </a:rPr>
              <a:t>–1</a:t>
            </a:r>
            <a:r>
              <a:rPr lang="ru-RU" sz="2000" b="1" dirty="0">
                <a:latin typeface="Arial"/>
                <a:ea typeface="Calibri"/>
              </a:rPr>
              <a:t>, </a:t>
            </a:r>
            <a:r>
              <a:rPr lang="ru-RU" sz="2000" b="1" dirty="0" smtClean="0">
                <a:latin typeface="Arial"/>
                <a:ea typeface="Calibri"/>
              </a:rPr>
              <a:t>         = </a:t>
            </a:r>
            <a:r>
              <a:rPr lang="ru-RU" sz="2000" b="1" dirty="0">
                <a:latin typeface="Arial"/>
                <a:ea typeface="Calibri"/>
              </a:rPr>
              <a:t>10,1 см, </a:t>
            </a:r>
            <a:r>
              <a:rPr lang="ru-RU" sz="2000" b="1" i="1" dirty="0" err="1">
                <a:latin typeface="Arial"/>
                <a:ea typeface="Calibri"/>
              </a:rPr>
              <a:t>λ</a:t>
            </a:r>
            <a:r>
              <a:rPr lang="ru-RU" sz="2000" b="1" baseline="-25000" dirty="0" err="1">
                <a:latin typeface="Arial"/>
                <a:ea typeface="Calibri"/>
              </a:rPr>
              <a:t>б</a:t>
            </a:r>
            <a:r>
              <a:rPr lang="ru-RU" sz="2000" b="1" dirty="0">
                <a:latin typeface="Arial"/>
                <a:ea typeface="Calibri"/>
              </a:rPr>
              <a:t> = 11 см). Ослабление нейтронов происходит по экспоненциальному закону.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536061"/>
              </p:ext>
            </p:extLst>
          </p:nvPr>
        </p:nvGraphicFramePr>
        <p:xfrm>
          <a:off x="7812360" y="1331167"/>
          <a:ext cx="504056" cy="369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1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7812360" y="1331167"/>
                        <a:ext cx="504056" cy="3696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-4067" y="2276872"/>
            <a:ext cx="1944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15416" y="2564904"/>
            <a:ext cx="9159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Определим кратность ослабления с учетом всех защитных слоев:</a:t>
            </a:r>
            <a:endParaRPr lang="ru-RU" sz="2000" b="1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617636"/>
              </p:ext>
            </p:extLst>
          </p:nvPr>
        </p:nvGraphicFramePr>
        <p:xfrm>
          <a:off x="539551" y="2965014"/>
          <a:ext cx="4800428" cy="968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2" name="Формула" r:id="rId5" imgW="2463800" imgH="533400" progId="Equation.3">
                  <p:embed/>
                </p:oleObj>
              </mc:Choice>
              <mc:Fallback>
                <p:oleObj name="Формула" r:id="rId5" imgW="2463800" imgH="5334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1" y="2965014"/>
                        <a:ext cx="4800428" cy="968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526413"/>
              </p:ext>
            </p:extLst>
          </p:nvPr>
        </p:nvGraphicFramePr>
        <p:xfrm>
          <a:off x="539552" y="3933056"/>
          <a:ext cx="4248472" cy="754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3" name="Формула" r:id="rId7" imgW="2260600" imgH="431800" progId="Equation.3">
                  <p:embed/>
                </p:oleObj>
              </mc:Choice>
              <mc:Fallback>
                <p:oleObj name="Формула" r:id="rId7" imgW="2260600" imgH="4318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933056"/>
                        <a:ext cx="4248472" cy="7549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788024" y="4149080"/>
            <a:ext cx="35702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28,63·2981·327·10</a:t>
            </a:r>
            <a:r>
              <a:rPr lang="ru-RU" sz="2000" b="1" baseline="30000" dirty="0">
                <a:latin typeface="Arial"/>
                <a:ea typeface="Calibri"/>
              </a:rPr>
              <a:t>3</a:t>
            </a:r>
            <a:r>
              <a:rPr lang="ru-RU" sz="2000" b="1" dirty="0">
                <a:latin typeface="Arial"/>
                <a:ea typeface="Calibri"/>
              </a:rPr>
              <a:t> = 28·10</a:t>
            </a:r>
            <a:r>
              <a:rPr lang="ru-RU" sz="2000" b="1" baseline="30000" dirty="0">
                <a:latin typeface="Arial"/>
                <a:ea typeface="Calibri"/>
              </a:rPr>
              <a:t>9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45" name="Номер слайда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7245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8.6.</a:t>
            </a:r>
            <a:r>
              <a:rPr lang="ru-RU" sz="2000" b="1" dirty="0">
                <a:latin typeface="Arial"/>
                <a:ea typeface="Calibri"/>
              </a:rPr>
              <a:t> Определить кратность ослабления плотности потока быстрых нейтронов деления слоем воды толщиной 2 м. Источник нейтронов плоский, изотропный </a:t>
            </a:r>
            <a:r>
              <a:rPr lang="ru-RU" sz="2000" b="1" dirty="0" smtClean="0">
                <a:latin typeface="Arial"/>
                <a:ea typeface="Calibri"/>
              </a:rPr>
              <a:t>(              = </a:t>
            </a:r>
            <a:r>
              <a:rPr lang="ru-RU" sz="2000" b="1" dirty="0">
                <a:latin typeface="Arial"/>
                <a:ea typeface="Calibri"/>
              </a:rPr>
              <a:t>10 см).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689669"/>
              </p:ext>
            </p:extLst>
          </p:nvPr>
        </p:nvGraphicFramePr>
        <p:xfrm>
          <a:off x="4545833" y="919758"/>
          <a:ext cx="648072" cy="47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9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545833" y="919758"/>
                        <a:ext cx="648072" cy="475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1388115"/>
            <a:ext cx="1979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411405"/>
              </p:ext>
            </p:extLst>
          </p:nvPr>
        </p:nvGraphicFramePr>
        <p:xfrm>
          <a:off x="539552" y="1788224"/>
          <a:ext cx="3960440" cy="865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50" name="Формула" r:id="rId5" imgW="2273300" imgH="533400" progId="Equation.3">
                  <p:embed/>
                </p:oleObj>
              </mc:Choice>
              <mc:Fallback>
                <p:oleObj name="Формула" r:id="rId5" imgW="2273300" imgH="5334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788224"/>
                        <a:ext cx="3960440" cy="865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4499992" y="2020778"/>
            <a:ext cx="34547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= 2,2·10</a:t>
            </a:r>
            <a:r>
              <a:rPr lang="ru-RU" sz="2000" b="1" baseline="30000" dirty="0">
                <a:latin typeface="Arial"/>
                <a:ea typeface="Calibri"/>
              </a:rPr>
              <a:t>4</a:t>
            </a:r>
            <a:r>
              <a:rPr lang="ru-RU" sz="2000" b="1" dirty="0">
                <a:latin typeface="Arial"/>
                <a:ea typeface="Calibri"/>
              </a:rPr>
              <a:t>·2,2·10</a:t>
            </a:r>
            <a:r>
              <a:rPr lang="ru-RU" sz="2000" b="1" baseline="30000" dirty="0">
                <a:latin typeface="Arial"/>
                <a:ea typeface="Calibri"/>
              </a:rPr>
              <a:t>4</a:t>
            </a:r>
            <a:r>
              <a:rPr lang="ru-RU" sz="2000" b="1" dirty="0">
                <a:latin typeface="Arial"/>
                <a:ea typeface="Calibri"/>
              </a:rPr>
              <a:t> = 4,84·10</a:t>
            </a:r>
            <a:r>
              <a:rPr lang="ru-RU" sz="2000" b="1" baseline="30000" dirty="0">
                <a:latin typeface="Arial"/>
                <a:ea typeface="Calibri"/>
              </a:rPr>
              <a:t>8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8" y="353790"/>
            <a:ext cx="9143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8.7.</a:t>
            </a:r>
            <a:r>
              <a:rPr lang="ru-RU" sz="2000" b="1" dirty="0">
                <a:latin typeface="Arial"/>
                <a:ea typeface="Calibri"/>
              </a:rPr>
              <a:t> Кратность ослабления плотности потока быстрых нейтронов деления плоского </a:t>
            </a:r>
            <a:r>
              <a:rPr lang="ru-RU" sz="2000" b="1" dirty="0" err="1">
                <a:latin typeface="Arial"/>
                <a:ea typeface="Calibri"/>
              </a:rPr>
              <a:t>мононаправленного</a:t>
            </a:r>
            <a:r>
              <a:rPr lang="ru-RU" sz="2000" b="1" dirty="0">
                <a:latin typeface="Arial"/>
                <a:ea typeface="Calibri"/>
              </a:rPr>
              <a:t> источника равна 10</a:t>
            </a:r>
            <a:r>
              <a:rPr lang="ru-RU" sz="2000" b="1" baseline="30000" dirty="0">
                <a:latin typeface="Arial"/>
                <a:ea typeface="Calibri"/>
              </a:rPr>
              <a:t>7</a:t>
            </a:r>
            <a:r>
              <a:rPr lang="ru-RU" sz="2000" b="1" dirty="0">
                <a:latin typeface="Arial"/>
                <a:ea typeface="Calibri"/>
              </a:rPr>
              <a:t>. Определить толщину бетонной защиты (</a:t>
            </a:r>
            <a:r>
              <a:rPr lang="ru-RU" sz="2000" b="1" i="1" dirty="0" err="1">
                <a:latin typeface="Arial"/>
                <a:ea typeface="Calibri"/>
              </a:rPr>
              <a:t>λ</a:t>
            </a:r>
            <a:r>
              <a:rPr lang="ru-RU" sz="2000" b="1" baseline="-25000" dirty="0" err="1">
                <a:latin typeface="Arial"/>
                <a:ea typeface="Calibri"/>
              </a:rPr>
              <a:t>б</a:t>
            </a:r>
            <a:r>
              <a:rPr lang="ru-RU" sz="2000" b="1" dirty="0">
                <a:latin typeface="Arial"/>
                <a:ea typeface="Calibri"/>
              </a:rPr>
              <a:t> =16 см).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78" y="1546041"/>
            <a:ext cx="1944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756579"/>
              </p:ext>
            </p:extLst>
          </p:nvPr>
        </p:nvGraphicFramePr>
        <p:xfrm>
          <a:off x="539552" y="1988839"/>
          <a:ext cx="2160240" cy="79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9" name="Формула" r:id="rId3" imgW="1218671" imgH="482391" progId="Equation.3">
                  <p:embed/>
                </p:oleObj>
              </mc:Choice>
              <mc:Fallback>
                <p:oleObj name="Формула" r:id="rId3" imgW="1218671" imgH="482391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1988839"/>
                        <a:ext cx="2160240" cy="79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223620"/>
              </p:ext>
            </p:extLst>
          </p:nvPr>
        </p:nvGraphicFramePr>
        <p:xfrm>
          <a:off x="2843808" y="2060848"/>
          <a:ext cx="1440160" cy="694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0" name="Формула" r:id="rId5" imgW="774364" imgH="406224" progId="Equation.3">
                  <p:embed/>
                </p:oleObj>
              </mc:Choice>
              <mc:Fallback>
                <p:oleObj name="Формула" r:id="rId5" imgW="774364" imgH="406224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843808" y="2060848"/>
                        <a:ext cx="1440160" cy="6948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355976" y="2204864"/>
            <a:ext cx="16207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Arial"/>
                <a:ea typeface="Calibri"/>
              </a:rPr>
              <a:t>х</a:t>
            </a:r>
            <a:r>
              <a:rPr lang="ru-RU" sz="2000" b="1" baseline="-25000" dirty="0" err="1">
                <a:latin typeface="Arial"/>
                <a:ea typeface="Calibri"/>
              </a:rPr>
              <a:t>б</a:t>
            </a:r>
            <a:r>
              <a:rPr lang="ru-RU" sz="2000" b="1" dirty="0">
                <a:latin typeface="Arial"/>
                <a:ea typeface="Calibri"/>
              </a:rPr>
              <a:t> = </a:t>
            </a:r>
            <a:r>
              <a:rPr lang="en-US" sz="2000" b="1" dirty="0">
                <a:latin typeface="Arial"/>
                <a:ea typeface="Calibri"/>
              </a:rPr>
              <a:t>257 </a:t>
            </a:r>
            <a:r>
              <a:rPr lang="ru-RU" sz="2000" b="1" dirty="0">
                <a:latin typeface="Arial"/>
                <a:ea typeface="Calibri"/>
              </a:rPr>
              <a:t>см</a:t>
            </a:r>
            <a:r>
              <a:rPr lang="en-US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8805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8.8.</a:t>
            </a:r>
            <a:r>
              <a:rPr lang="ru-RU" sz="2000" b="1" dirty="0">
                <a:latin typeface="Arial"/>
                <a:ea typeface="Calibri"/>
              </a:rPr>
              <a:t> На водный экран толщиной 80 см от бесконечного плоского источника быстрых нейтронов деления падает поток нейтронов с плотностью 10</a:t>
            </a:r>
            <a:r>
              <a:rPr lang="ru-RU" sz="2000" b="1" baseline="30000" dirty="0">
                <a:latin typeface="Arial"/>
                <a:ea typeface="Calibri"/>
              </a:rPr>
              <a:t>9</a:t>
            </a:r>
            <a:r>
              <a:rPr lang="ru-RU" sz="2000" b="1" dirty="0">
                <a:latin typeface="Arial"/>
                <a:ea typeface="Calibri"/>
              </a:rPr>
              <a:t> быстрых.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·с). Определить плотность потока нейтронов за </a:t>
            </a:r>
            <a:r>
              <a:rPr lang="ru-RU" sz="2000" b="1" dirty="0" err="1">
                <a:latin typeface="Arial"/>
                <a:ea typeface="Calibri"/>
              </a:rPr>
              <a:t>эащитой</a:t>
            </a:r>
            <a:r>
              <a:rPr lang="ru-RU" sz="2000" b="1" dirty="0">
                <a:latin typeface="Arial"/>
                <a:ea typeface="Calibri"/>
              </a:rPr>
              <a:t> и кратность его ослабления </a:t>
            </a:r>
            <a:r>
              <a:rPr lang="ru-RU" sz="2000" b="1" dirty="0" smtClean="0">
                <a:latin typeface="Arial"/>
                <a:ea typeface="Calibri"/>
              </a:rPr>
              <a:t>( </a:t>
            </a:r>
            <a:r>
              <a:rPr lang="ru-RU" sz="2000" b="1" dirty="0" smtClean="0">
                <a:solidFill>
                  <a:schemeClr val="bg1"/>
                </a:solidFill>
                <a:latin typeface="Arial"/>
                <a:ea typeface="Calibri"/>
              </a:rPr>
              <a:t>……….</a:t>
            </a:r>
            <a:r>
              <a:rPr lang="ru-RU" sz="2000" b="1" dirty="0" smtClean="0">
                <a:latin typeface="Arial"/>
                <a:ea typeface="Calibri"/>
              </a:rPr>
              <a:t>= </a:t>
            </a:r>
            <a:r>
              <a:rPr lang="ru-RU" sz="2000" b="1" dirty="0">
                <a:latin typeface="Arial"/>
                <a:ea typeface="Calibri"/>
              </a:rPr>
              <a:t>10 см). </a:t>
            </a:r>
            <a:r>
              <a:rPr lang="en-US" sz="2000" b="1" i="1" dirty="0">
                <a:latin typeface="Arial"/>
                <a:ea typeface="Calibri"/>
              </a:rPr>
              <a:t>E</a:t>
            </a:r>
            <a:r>
              <a:rPr lang="en-US" sz="2000" b="1" baseline="-25000" dirty="0">
                <a:latin typeface="Arial"/>
                <a:ea typeface="Calibri"/>
              </a:rPr>
              <a:t>1</a:t>
            </a:r>
            <a:r>
              <a:rPr lang="en-US" sz="2000" b="1" dirty="0">
                <a:latin typeface="Arial"/>
                <a:ea typeface="Calibri"/>
              </a:rPr>
              <a:t> = 4</a:t>
            </a:r>
            <a:r>
              <a:rPr lang="ru-RU" sz="2000" b="1" dirty="0">
                <a:latin typeface="Arial"/>
                <a:ea typeface="Calibri"/>
              </a:rPr>
              <a:t>,</a:t>
            </a:r>
            <a:r>
              <a:rPr lang="en-US" sz="2000" b="1" dirty="0">
                <a:latin typeface="Arial"/>
                <a:ea typeface="Calibri"/>
              </a:rPr>
              <a:t>71·</a:t>
            </a:r>
            <a:r>
              <a:rPr lang="ru-RU" sz="2000" b="1" dirty="0">
                <a:latin typeface="Arial"/>
                <a:ea typeface="Calibri"/>
              </a:rPr>
              <a:t>10</a:t>
            </a:r>
            <a:r>
              <a:rPr lang="ru-RU" sz="2000" b="1" baseline="30000" dirty="0">
                <a:latin typeface="Arial"/>
                <a:ea typeface="Calibri"/>
              </a:rPr>
              <a:t>–6</a:t>
            </a:r>
            <a:r>
              <a:rPr lang="ru-RU" sz="2000" b="1" dirty="0">
                <a:latin typeface="Arial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511544"/>
              </p:ext>
            </p:extLst>
          </p:nvPr>
        </p:nvGraphicFramePr>
        <p:xfrm>
          <a:off x="179512" y="1544016"/>
          <a:ext cx="648072" cy="475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6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79512" y="1544016"/>
                        <a:ext cx="648072" cy="475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2019269"/>
            <a:ext cx="1944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241316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Если источник быстрых нейтронов деления плоский, бесконечный и изотропный, для ослабления плотности потока в защите можно использовать интегральную экспоненту (см. </a:t>
            </a:r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табл. П.5</a:t>
            </a:r>
            <a:r>
              <a:rPr lang="ru-RU" sz="2000" b="1" dirty="0">
                <a:latin typeface="Arial"/>
                <a:ea typeface="Calibri"/>
              </a:rPr>
              <a:t>):</a:t>
            </a:r>
            <a:endParaRPr lang="ru-RU" sz="2000" b="1" dirty="0"/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036890"/>
              </p:ext>
            </p:extLst>
          </p:nvPr>
        </p:nvGraphicFramePr>
        <p:xfrm>
          <a:off x="539552" y="3377513"/>
          <a:ext cx="2232248" cy="658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7" name="Формула" r:id="rId5" imgW="1244600" imgH="393700" progId="Equation.3">
                  <p:embed/>
                </p:oleObj>
              </mc:Choice>
              <mc:Fallback>
                <p:oleObj name="Формула" r:id="rId5" imgW="1244600" imgH="3937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539552" y="3377513"/>
                        <a:ext cx="2232248" cy="658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8420162" y="3516977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(8.7)</a:t>
            </a:r>
            <a:endParaRPr lang="ru-RU" sz="20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-15620" y="4085997"/>
            <a:ext cx="48708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этому уравнению определим:</a:t>
            </a:r>
            <a:endParaRPr lang="ru-RU" sz="2000" b="1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436118"/>
              </p:ext>
            </p:extLst>
          </p:nvPr>
        </p:nvGraphicFramePr>
        <p:xfrm>
          <a:off x="107504" y="4462780"/>
          <a:ext cx="6249708" cy="69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8" name="Формула" r:id="rId7" imgW="3619500" imgH="431800" progId="Equation.3">
                  <p:embed/>
                </p:oleObj>
              </mc:Choice>
              <mc:Fallback>
                <p:oleObj name="Формула" r:id="rId7" imgW="3619500" imgH="4318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107504" y="4462780"/>
                        <a:ext cx="6249708" cy="69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>
          <a:xfrm>
            <a:off x="6328916" y="4581128"/>
            <a:ext cx="2831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быстр. </a:t>
            </a:r>
            <a:r>
              <a:rPr lang="ru-RU" sz="20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нейтр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/(см</a:t>
            </a:r>
            <a:r>
              <a:rPr lang="ru-RU" sz="2000" b="1" baseline="30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</a:t>
            </a:r>
            <a:r>
              <a:rPr lang="ru-RU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·с),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092028"/>
              </p:ext>
            </p:extLst>
          </p:nvPr>
        </p:nvGraphicFramePr>
        <p:xfrm>
          <a:off x="611560" y="5229199"/>
          <a:ext cx="2664296" cy="752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9" name="Формула" r:id="rId9" imgW="1473200" imgH="444500" progId="Equation.3">
                  <p:embed/>
                </p:oleObj>
              </mc:Choice>
              <mc:Fallback>
                <p:oleObj name="Формула" r:id="rId9" imgW="1473200" imgH="44450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11560" y="5229199"/>
                        <a:ext cx="2664296" cy="7524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6634" y="260648"/>
            <a:ext cx="91606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solidFill>
                  <a:srgbClr val="FF0000"/>
                </a:solidFill>
                <a:latin typeface="Arial"/>
                <a:ea typeface="Calibri"/>
              </a:rPr>
              <a:t>Пример 8.9.</a:t>
            </a:r>
            <a:r>
              <a:rPr lang="ru-RU" sz="2000" b="1" dirty="0">
                <a:latin typeface="Arial"/>
                <a:ea typeface="Calibri"/>
              </a:rPr>
              <a:t> Точечный изотропный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–В</a:t>
            </a:r>
            <a:r>
              <a:rPr lang="en-US" sz="2000" b="1" dirty="0">
                <a:latin typeface="Arial"/>
                <a:ea typeface="Calibri"/>
              </a:rPr>
              <a:t>e</a:t>
            </a:r>
            <a:r>
              <a:rPr lang="ru-RU" sz="2000" b="1" dirty="0">
                <a:latin typeface="Arial"/>
                <a:ea typeface="Calibri"/>
              </a:rPr>
              <a:t>-источник нейтронов активностью 18,5·10</a:t>
            </a:r>
            <a:r>
              <a:rPr lang="ru-RU" sz="2000" b="1" baseline="30000" dirty="0">
                <a:latin typeface="Arial"/>
                <a:ea typeface="Calibri"/>
              </a:rPr>
              <a:t>10</a:t>
            </a:r>
            <a:r>
              <a:rPr lang="ru-RU" sz="2000" b="1" dirty="0">
                <a:latin typeface="Arial"/>
                <a:ea typeface="Calibri"/>
              </a:rPr>
              <a:t> Бк помешен в середине водяного бака диаметром 60 см; </a:t>
            </a:r>
            <a:r>
              <a:rPr lang="en-US" sz="2000" b="1" i="1" dirty="0">
                <a:latin typeface="Arial"/>
                <a:ea typeface="Calibri"/>
              </a:rPr>
              <a:t>h</a:t>
            </a:r>
            <a:r>
              <a:rPr lang="ru-RU" sz="2000" b="1" dirty="0">
                <a:latin typeface="Arial"/>
                <a:ea typeface="Calibri"/>
              </a:rPr>
              <a:t> = 60 см.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6635" y="1124744"/>
            <a:ext cx="91606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Определить расстояние </a:t>
            </a:r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ru-RU" sz="2000" b="1" dirty="0">
                <a:latin typeface="Arial"/>
                <a:ea typeface="Calibri"/>
              </a:rPr>
              <a:t>, на котором можно безопасно работать.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720" y="1772816"/>
            <a:ext cx="91523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Защиту из воды или парафина от точечного </a:t>
            </a:r>
            <a:r>
              <a:rPr lang="ru-RU" sz="2000" b="1" dirty="0" err="1">
                <a:latin typeface="Arial"/>
                <a:ea typeface="Calibri"/>
              </a:rPr>
              <a:t>Ро</a:t>
            </a:r>
            <a:r>
              <a:rPr lang="ru-RU" sz="2000" b="1" dirty="0">
                <a:latin typeface="Arial"/>
                <a:ea typeface="Calibri"/>
              </a:rPr>
              <a:t>–</a:t>
            </a:r>
            <a:r>
              <a:rPr lang="ru-RU" sz="2000" b="1" dirty="0" err="1">
                <a:latin typeface="Arial"/>
                <a:ea typeface="Calibri"/>
              </a:rPr>
              <a:t>Ве-источиика</a:t>
            </a:r>
            <a:r>
              <a:rPr lang="ru-RU" sz="2000" b="1" dirty="0">
                <a:latin typeface="Arial"/>
                <a:ea typeface="Calibri"/>
              </a:rPr>
              <a:t> рассчитывают по полуэмпирической </a:t>
            </a:r>
            <a:r>
              <a:rPr lang="ru-RU" sz="2000" b="1" dirty="0">
                <a:latin typeface="Arial Black" panose="020B0A04020102020204" pitchFamily="34" charset="0"/>
                <a:ea typeface="Calibri"/>
              </a:rPr>
              <a:t>формуле </a:t>
            </a:r>
            <a:r>
              <a:rPr lang="ru-RU" sz="2000" b="1" dirty="0" err="1">
                <a:latin typeface="Arial Black" panose="020B0A04020102020204" pitchFamily="34" charset="0"/>
                <a:ea typeface="Calibri"/>
              </a:rPr>
              <a:t>Близарда</a:t>
            </a:r>
            <a:r>
              <a:rPr lang="ru-RU" sz="2000" b="1" dirty="0">
                <a:latin typeface="Arial"/>
                <a:ea typeface="Calibri"/>
              </a:rPr>
              <a:t>: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484784"/>
            <a:ext cx="1979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smtClean="0">
                <a:latin typeface="Arial Black" panose="020B0A04020102020204" pitchFamily="34" charset="0"/>
                <a:ea typeface="Calibri"/>
              </a:rPr>
              <a:t>Решение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548539"/>
              </p:ext>
            </p:extLst>
          </p:nvPr>
        </p:nvGraphicFramePr>
        <p:xfrm>
          <a:off x="467544" y="2420888"/>
          <a:ext cx="3312368" cy="799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1" name="Формула" r:id="rId3" imgW="1752600" imgH="457200" progId="Equation.3">
                  <p:embed/>
                </p:oleObj>
              </mc:Choice>
              <mc:Fallback>
                <p:oleObj name="Формула" r:id="rId3" imgW="1752600" imgH="4572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467544" y="2420888"/>
                        <a:ext cx="3312368" cy="7990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3779912" y="2636913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,</a:t>
            </a:r>
            <a:endParaRPr lang="ru-RU" sz="20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455431" y="2555613"/>
            <a:ext cx="710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/>
                <a:ea typeface="Calibri"/>
              </a:rPr>
              <a:t>(8.8)</a:t>
            </a:r>
            <a:endParaRPr lang="ru-RU" sz="20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0" y="3231637"/>
            <a:ext cx="91610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ea typeface="Calibri"/>
              </a:rPr>
              <a:t>где     – </a:t>
            </a:r>
            <a:r>
              <a:rPr lang="ru-RU" sz="2000" b="1" dirty="0">
                <a:latin typeface="Arial"/>
                <a:ea typeface="Calibri"/>
              </a:rPr>
              <a:t>допустимая плотность потока, равная 20 быстрых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./(см</a:t>
            </a:r>
            <a:r>
              <a:rPr lang="ru-RU" sz="2000" b="1" baseline="30000" dirty="0">
                <a:latin typeface="Arial"/>
                <a:ea typeface="Calibri"/>
              </a:rPr>
              <a:t>2</a:t>
            </a:r>
            <a:r>
              <a:rPr lang="ru-RU" sz="2000" b="1" dirty="0">
                <a:latin typeface="Arial"/>
                <a:ea typeface="Calibri"/>
              </a:rPr>
              <a:t>·с);</a:t>
            </a:r>
            <a:endParaRPr lang="ru-RU" sz="2000" b="1" dirty="0"/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086923"/>
              </p:ext>
            </p:extLst>
          </p:nvPr>
        </p:nvGraphicFramePr>
        <p:xfrm>
          <a:off x="827584" y="3212976"/>
          <a:ext cx="799361" cy="439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2" name="Формула" r:id="rId5" imgW="406224" imgH="241195" progId="Equation.3">
                  <p:embed/>
                </p:oleObj>
              </mc:Choice>
              <mc:Fallback>
                <p:oleObj name="Формула" r:id="rId5" imgW="406224" imgH="241195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827584" y="3212976"/>
                        <a:ext cx="799361" cy="4396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0" y="3861048"/>
            <a:ext cx="91658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В – фактор накопления, равный 5, если толщина защиты х&gt;20 см;</a:t>
            </a:r>
            <a:endParaRPr lang="ru-RU" sz="20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-9332" y="4221088"/>
            <a:ext cx="91533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F – число быстрых нейтронов, испускаемых источником в 1 с [F = (7÷8)·10</a:t>
            </a:r>
            <a:r>
              <a:rPr lang="ru-RU" sz="2000" b="1" baseline="30000" dirty="0">
                <a:latin typeface="Arial"/>
                <a:ea typeface="Calibri"/>
              </a:rPr>
              <a:t>–5</a:t>
            </a:r>
            <a:r>
              <a:rPr lang="ru-RU" sz="2000" b="1" dirty="0">
                <a:latin typeface="Arial"/>
                <a:ea typeface="Calibri"/>
              </a:rPr>
              <a:t> быстрых </a:t>
            </a:r>
            <a:r>
              <a:rPr lang="ru-RU" sz="2000" b="1" dirty="0" err="1">
                <a:latin typeface="Arial"/>
                <a:ea typeface="Calibri"/>
              </a:rPr>
              <a:t>нейтр</a:t>
            </a:r>
            <a:r>
              <a:rPr lang="ru-RU" sz="2000" b="1" dirty="0">
                <a:latin typeface="Arial"/>
                <a:ea typeface="Calibri"/>
              </a:rPr>
              <a:t>./(</a:t>
            </a:r>
            <a:r>
              <a:rPr lang="ru-RU" sz="2000" b="1" dirty="0" err="1">
                <a:latin typeface="Arial"/>
                <a:ea typeface="Calibri"/>
              </a:rPr>
              <a:t>Бк·с</a:t>
            </a:r>
            <a:r>
              <a:rPr lang="ru-RU" sz="2000" b="1" dirty="0">
                <a:latin typeface="Arial"/>
                <a:ea typeface="Calibri"/>
              </a:rPr>
              <a:t>))];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-9332" y="4869160"/>
            <a:ext cx="91533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 err="1">
                <a:latin typeface="Arial"/>
                <a:ea typeface="Calibri"/>
              </a:rPr>
              <a:t>Σ</a:t>
            </a:r>
            <a:r>
              <a:rPr lang="ru-RU" sz="2000" b="1" baseline="-25000" dirty="0" err="1">
                <a:latin typeface="Arial"/>
                <a:ea typeface="Calibri"/>
              </a:rPr>
              <a:t>выв</a:t>
            </a:r>
            <a:r>
              <a:rPr lang="ru-RU" sz="2000" b="1" dirty="0">
                <a:latin typeface="Arial"/>
                <a:ea typeface="Calibri"/>
              </a:rPr>
              <a:t> – макроскопическое сечение выведения для данного источника (</a:t>
            </a:r>
            <a:r>
              <a:rPr lang="ru-RU" sz="2000" b="1" i="1" dirty="0" err="1">
                <a:latin typeface="Arial"/>
                <a:ea typeface="Calibri"/>
              </a:rPr>
              <a:t>Е</a:t>
            </a:r>
            <a:r>
              <a:rPr lang="ru-RU" sz="2000" b="1" baseline="-25000" dirty="0" err="1">
                <a:latin typeface="Arial"/>
                <a:ea typeface="Calibri"/>
              </a:rPr>
              <a:t>Ро-Ве</a:t>
            </a:r>
            <a:r>
              <a:rPr lang="ru-RU" sz="2000" b="1" baseline="-25000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= 4,5 МэВ) и защиты (для </a:t>
            </a:r>
            <a:r>
              <a:rPr lang="ru-RU" sz="2000" b="1" dirty="0" smtClean="0">
                <a:latin typeface="Arial"/>
                <a:ea typeface="Calibri"/>
              </a:rPr>
              <a:t>воды            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= 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0,139 см</a:t>
            </a:r>
            <a:r>
              <a:rPr lang="ru-RU" sz="2000" b="1" baseline="30000" dirty="0">
                <a:latin typeface="Arial"/>
                <a:ea typeface="Calibri"/>
                <a:cs typeface="Times New Roman"/>
              </a:rPr>
              <a:t>–1</a:t>
            </a:r>
            <a:r>
              <a:rPr lang="ru-RU" sz="2000" b="1" dirty="0">
                <a:latin typeface="Arial"/>
                <a:ea typeface="Calibri"/>
                <a:cs typeface="Times New Roman"/>
              </a:rPr>
              <a:t>, для </a:t>
            </a:r>
            <a:r>
              <a:rPr lang="ru-RU" sz="2000" b="1" dirty="0" smtClean="0">
                <a:latin typeface="Arial"/>
                <a:ea typeface="Calibri"/>
                <a:cs typeface="Times New Roman"/>
              </a:rPr>
              <a:t>парафин</a:t>
            </a:r>
            <a:r>
              <a:rPr lang="ru-RU" sz="2000" b="1" dirty="0" smtClean="0">
                <a:latin typeface="Arial"/>
                <a:ea typeface="Calibri"/>
              </a:rPr>
              <a:t>а              = </a:t>
            </a:r>
            <a:r>
              <a:rPr lang="ru-RU" sz="2000" b="1" dirty="0">
                <a:latin typeface="Arial"/>
                <a:ea typeface="Calibri"/>
              </a:rPr>
              <a:t>0,161 см</a:t>
            </a:r>
            <a:r>
              <a:rPr lang="ru-RU" sz="2000" b="1" baseline="30000" dirty="0">
                <a:latin typeface="Arial"/>
                <a:ea typeface="Calibri"/>
              </a:rPr>
              <a:t>–1</a:t>
            </a:r>
            <a:r>
              <a:rPr lang="ru-RU" sz="2000" b="1" dirty="0">
                <a:latin typeface="Arial"/>
                <a:ea typeface="Calibri"/>
              </a:rPr>
              <a:t>);</a:t>
            </a:r>
            <a:endParaRPr lang="ru-RU" sz="2000" b="1" dirty="0"/>
          </a:p>
        </p:txBody>
      </p:sp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729584"/>
              </p:ext>
            </p:extLst>
          </p:nvPr>
        </p:nvGraphicFramePr>
        <p:xfrm>
          <a:off x="6732240" y="5138446"/>
          <a:ext cx="792088" cy="41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3" name="Формула" r:id="rId7" imgW="457002" imgH="253890" progId="Equation.3">
                  <p:embed/>
                </p:oleObj>
              </mc:Choice>
              <mc:Fallback>
                <p:oleObj name="Формула" r:id="rId7" imgW="457002" imgH="25389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6732240" y="5138446"/>
                        <a:ext cx="792088" cy="413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8" name="Объект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362974"/>
              </p:ext>
            </p:extLst>
          </p:nvPr>
        </p:nvGraphicFramePr>
        <p:xfrm>
          <a:off x="2123728" y="5424051"/>
          <a:ext cx="792088" cy="460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4" name="Формула" r:id="rId9" imgW="406048" imgH="253780" progId="Equation.3">
                  <p:embed/>
                </p:oleObj>
              </mc:Choice>
              <mc:Fallback>
                <p:oleObj name="Формула" r:id="rId9" imgW="406048" imgH="25378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2123728" y="5424051"/>
                        <a:ext cx="792088" cy="4607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0" y="5884823"/>
            <a:ext cx="9143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en-US" sz="2000" b="1" i="1" dirty="0">
                <a:latin typeface="Arial"/>
                <a:ea typeface="Calibri"/>
              </a:rPr>
              <a:t>r</a:t>
            </a:r>
            <a:r>
              <a:rPr lang="en-US" sz="2000" b="1" dirty="0">
                <a:latin typeface="Arial"/>
                <a:ea typeface="Calibri"/>
              </a:rPr>
              <a:t> </a:t>
            </a:r>
            <a:r>
              <a:rPr lang="ru-RU" sz="2000" b="1" dirty="0">
                <a:latin typeface="Arial"/>
                <a:ea typeface="Calibri"/>
              </a:rPr>
              <a:t>– расстояние от источника, на котором определяется </a:t>
            </a:r>
            <a:endParaRPr lang="ru-RU" sz="2000" b="1" dirty="0"/>
          </a:p>
        </p:txBody>
      </p:sp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624" y="346778"/>
            <a:ext cx="9145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sz="2000" b="1" dirty="0">
                <a:latin typeface="Arial"/>
                <a:ea typeface="Calibri"/>
              </a:rPr>
              <a:t>По вышеприведенному уравнению определим:</a:t>
            </a:r>
            <a:endParaRPr lang="ru-RU" sz="20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217380"/>
              </p:ext>
            </p:extLst>
          </p:nvPr>
        </p:nvGraphicFramePr>
        <p:xfrm>
          <a:off x="395536" y="746887"/>
          <a:ext cx="6048672" cy="848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99" name="Формула" r:id="rId3" imgW="3695700" imgH="558800" progId="Equation.3">
                  <p:embed/>
                </p:oleObj>
              </mc:Choice>
              <mc:Fallback>
                <p:oleObj name="Формула" r:id="rId3" imgW="3695700" imgH="558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4"/>
                      <a:stretch>
                        <a:fillRect/>
                      </a:stretch>
                    </p:blipFill>
                    <p:spPr bwMode="auto">
                      <a:xfrm>
                        <a:off x="395536" y="746887"/>
                        <a:ext cx="6048672" cy="8481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516216" y="980728"/>
            <a:ext cx="587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latin typeface="Arial"/>
                <a:ea typeface="Calibri"/>
              </a:rPr>
              <a:t>см.</a:t>
            </a:r>
            <a:endParaRPr lang="ru-RU" sz="2000" b="1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2" y="0"/>
            <a:ext cx="931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ДОПУСТИМЫЕ ПЛОТНОСТИ ПОТОКОВ ИОНИЗИРУЮЩИХ ИЗЛУЧЕНИЙ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10068</TotalTime>
  <Words>9046</Words>
  <Application>Microsoft Office PowerPoint</Application>
  <PresentationFormat>Экран (4:3)</PresentationFormat>
  <Paragraphs>904</Paragraphs>
  <Slides>92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92</vt:i4>
      </vt:variant>
    </vt:vector>
  </HeadingPairs>
  <TitlesOfParts>
    <vt:vector size="101" baseType="lpstr">
      <vt:lpstr>Arial</vt:lpstr>
      <vt:lpstr>Arial Black</vt:lpstr>
      <vt:lpstr>Calibri</vt:lpstr>
      <vt:lpstr>Cambria Math</vt:lpstr>
      <vt:lpstr>Impact</vt:lpstr>
      <vt:lpstr>Times New Roman</vt:lpstr>
      <vt:lpstr>Тема Office</vt:lpstr>
      <vt:lpstr>Формула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Карелин Владимир Александрович</cp:lastModifiedBy>
  <cp:revision>234</cp:revision>
  <cp:lastPrinted>2017-05-10T03:57:09Z</cp:lastPrinted>
  <dcterms:created xsi:type="dcterms:W3CDTF">2012-04-12T22:42:52Z</dcterms:created>
  <dcterms:modified xsi:type="dcterms:W3CDTF">2023-10-31T05:35:11Z</dcterms:modified>
</cp:coreProperties>
</file>