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61" r:id="rId4"/>
    <p:sldId id="257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41088-2F48-46DC-9779-B03FCA129C7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E2AEF-E4CA-4976-8C26-6E4FF6750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077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688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B0145-EBA2-4AC5-A474-BDCE9A559CD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251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63C2-9D57-4367-A009-70577E5D7FEE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F41A-5B60-4602-8746-87CD4180A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834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63C2-9D57-4367-A009-70577E5D7FEE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F41A-5B60-4602-8746-87CD4180A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470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63C2-9D57-4367-A009-70577E5D7FEE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F41A-5B60-4602-8746-87CD4180A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158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63C2-9D57-4367-A009-70577E5D7FEE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F41A-5B60-4602-8746-87CD4180A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972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63C2-9D57-4367-A009-70577E5D7FEE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F41A-5B60-4602-8746-87CD4180A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573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63C2-9D57-4367-A009-70577E5D7FEE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F41A-5B60-4602-8746-87CD4180A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53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63C2-9D57-4367-A009-70577E5D7FEE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F41A-5B60-4602-8746-87CD4180A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25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63C2-9D57-4367-A009-70577E5D7FEE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F41A-5B60-4602-8746-87CD4180A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90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63C2-9D57-4367-A009-70577E5D7FEE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F41A-5B60-4602-8746-87CD4180A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892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63C2-9D57-4367-A009-70577E5D7FEE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F41A-5B60-4602-8746-87CD4180A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5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63C2-9D57-4367-A009-70577E5D7FEE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F41A-5B60-4602-8746-87CD4180A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856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54B12-17E9-432F-9091-BC0379E2DCC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606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5BCB-639B-4334-BAE4-145C708D1D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997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8444-EADA-4FDC-A9FD-22B28B4F39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8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E2EC-64D7-44D5-AD03-D43FE4DF79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356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66CB-FD8E-4A50-89AD-89D9272008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740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5AA52-F550-48CE-8A5A-E4445A82B36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920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BF25-B7E6-4002-8EBB-E3255A10AF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92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3195-D426-4E52-BAE7-8607798D7F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784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AC081-36E6-4F32-A879-BD4B0463B23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44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59FC3-5EC4-41D8-A1F0-760BD17F49C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558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876B8-E64D-4D2A-BE94-52F60FA873A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64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163C2-9D57-4367-A009-70577E5D7FEE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2F41A-5B60-4602-8746-87CD4180A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25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9F249-FD07-4F77-8A18-A3DDF762497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6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07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-640362" y="3570945"/>
            <a:ext cx="9334455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ТЕМА 1.     ТРАНСПОРТИРОВКА    ОЯТ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1742535" y="773988"/>
            <a:ext cx="3992312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ЗАДАЧИ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7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696753"/>
            <a:ext cx="9144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Задача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1.1 </a:t>
            </a:r>
            <a:r>
              <a:rPr lang="en-GB" sz="2000" b="1" dirty="0" err="1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Цилиндрический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топливный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контейнер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должен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быть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спроектирован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транспортировки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отработанных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топливных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сборок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(ТВС)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перерабатывающий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завод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после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их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извлечения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бассейна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охлаждения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Топливная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сборка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содержит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</a:t>
            </a:r>
            <a:r>
              <a:rPr lang="ru-RU" sz="2000" b="1" baseline="-25000" dirty="0" err="1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сб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300 </a:t>
            </a:r>
            <a:r>
              <a:rPr lang="en-GB" sz="2000" b="1" dirty="0" err="1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кг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отработанного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энерговыделения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сборки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момент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извлечения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бассейна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составляет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</a:t>
            </a:r>
            <a:r>
              <a:rPr lang="ru-RU" sz="2000" b="1" baseline="-25000" dirty="0" err="1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сб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 </a:t>
            </a:r>
            <a:r>
              <a:rPr lang="en-GB" sz="2000" b="1" dirty="0" err="1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Вт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/</a:t>
            </a:r>
            <a:r>
              <a:rPr lang="en-GB" sz="2000" b="1" dirty="0" err="1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кг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Внешний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диаметр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контейнера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d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0,6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м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высота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h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 м.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Если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внешняя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контейнера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должна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поддерживаться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температуре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которая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должна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превышать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более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чем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l-GR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Δ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</a:t>
            </a:r>
            <a:r>
              <a:rPr lang="en-US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 </a:t>
            </a:r>
            <a:r>
              <a:rPr lang="en-GB" sz="2000" b="1" baseline="30000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температуру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окружающей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среды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будет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ли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скорость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теплопередачи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атмосферу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достаточной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этого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без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оребрения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внешней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контейнера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Если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охлаждение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окажется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недостаточным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рассчитайте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число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вертикальн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ы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х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ребер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длиной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l</a:t>
            </a:r>
            <a:r>
              <a:rPr lang="en-US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 м 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высотой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h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0,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 м,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которые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необходимо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прикрепить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к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внешней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поддержания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требуемого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охлаждения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оэффициент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теплоотдачи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l-GR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α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между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поверхностью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контейнера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(и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оребренной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поверхностью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 и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атмосферой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составляет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 </a:t>
            </a:r>
            <a:r>
              <a:rPr lang="en-GB" sz="2000" b="1" dirty="0" err="1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Вт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/(м</a:t>
            </a:r>
            <a:r>
              <a:rPr lang="en-GB" sz="2000" b="1" baseline="30000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·К</a:t>
            </a:r>
            <a:r>
              <a:rPr lang="en-GB" sz="2000" b="1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377290"/>
            <a:ext cx="72720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</a:rPr>
              <a:t>1</a:t>
            </a:r>
            <a:r>
              <a:rPr lang="en-GB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</a:rPr>
              <a:t>. </a:t>
            </a:r>
            <a:r>
              <a:rPr lang="en-GB" b="1" dirty="0" err="1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</a:rPr>
              <a:t>Тепловые</a:t>
            </a:r>
            <a:r>
              <a:rPr lang="en-GB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</a:rPr>
              <a:t>потери</a:t>
            </a:r>
            <a:r>
              <a:rPr lang="en-GB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</a:rPr>
              <a:t>из</a:t>
            </a:r>
            <a:r>
              <a:rPr lang="en-GB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</a:rPr>
              <a:t>транспортного</a:t>
            </a:r>
            <a:r>
              <a:rPr lang="en-GB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</a:rPr>
              <a:t>контейнера</a:t>
            </a:r>
            <a:endParaRPr lang="ru-RU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24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07504" y="396368"/>
          <a:ext cx="892899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20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961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вари-анта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кг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Вт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кг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Δ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Вт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/(м</a:t>
                      </a:r>
                      <a:r>
                        <a:rPr kumimoji="0" lang="en-GB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·К)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0,540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0,545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0,550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0,555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0,560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0,565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0,570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0,575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0,580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488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07504" y="548600"/>
          <a:ext cx="892899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20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961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вари-анта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кг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Вт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кг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Δ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Вт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/(м</a:t>
                      </a:r>
                      <a:r>
                        <a:rPr kumimoji="0" lang="en-GB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·К)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0,640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0,645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924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07505" y="1988840"/>
          <a:ext cx="892899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20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961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вари-анта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кг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Вт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кг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Δ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Вт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/(м</a:t>
                      </a:r>
                      <a:r>
                        <a:rPr kumimoji="0" lang="en-GB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·К)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0,650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0,655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0,660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0,665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0,670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0,675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936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-640362" y="3570945"/>
            <a:ext cx="9334455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Impact"/>
                <a:ea typeface="+mn-ea"/>
                <a:cs typeface="+mn-cs"/>
              </a:rPr>
              <a:t>ТЕМА </a:t>
            </a:r>
            <a:r>
              <a:rPr kumimoji="0" lang="en-US" sz="3600" b="0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Impact"/>
                <a:ea typeface="+mn-ea"/>
                <a:cs typeface="+mn-cs"/>
              </a:rPr>
              <a:t>2</a:t>
            </a:r>
            <a:r>
              <a:rPr kumimoji="0" lang="ru-RU" sz="3600" b="0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Impact"/>
                <a:ea typeface="+mn-ea"/>
                <a:cs typeface="+mn-cs"/>
              </a:rPr>
              <a:t>.     ПЕРЕРАБОТКА    ОЯТ</a:t>
            </a:r>
            <a:endParaRPr kumimoji="0" lang="ru-RU" sz="3600" b="0" i="0" u="none" strike="noStrike" kern="10" cap="none" spc="0" normalizeH="0" baseline="0" noProof="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effectLst/>
              <a:uLnTx/>
              <a:uFillTx/>
              <a:latin typeface="Impact"/>
              <a:ea typeface="+mn-ea"/>
              <a:cs typeface="+mn-cs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1742535" y="773988"/>
            <a:ext cx="3992312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Impact"/>
                <a:ea typeface="+mn-ea"/>
                <a:cs typeface="+mn-cs"/>
              </a:rPr>
              <a:t>ЗАДАЧИ</a:t>
            </a:r>
            <a:endParaRPr kumimoji="0" lang="ru-RU" sz="3600" b="0" i="0" u="none" strike="noStrike" kern="10" cap="none" spc="0" normalizeH="0" baseline="0" noProof="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effectLst/>
              <a:uLnTx/>
              <a:uFillTx/>
              <a:latin typeface="Impact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F31996-5E8A-47B4-BD40-55D6F4E6B66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96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02188"/>
            <a:ext cx="9144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Задача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2.1 </a:t>
            </a:r>
            <a:r>
              <a:rPr lang="en-GB" sz="2000" b="1" dirty="0" err="1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Цилиндрический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топливный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контейнер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должен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быть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спроектирован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транспортировки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отработанных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топливных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сборок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(ТВС)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перерабатывающий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завод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после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их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извлечения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бассейна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охлаждения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Топливная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сборка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содержит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</a:t>
            </a:r>
            <a:r>
              <a:rPr lang="ru-RU" sz="2000" b="1" baseline="-25000" dirty="0" err="1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сб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300 </a:t>
            </a:r>
            <a:r>
              <a:rPr lang="en-GB" sz="2000" b="1" dirty="0" err="1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кг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отработанного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энерговыделения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сборки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момент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извлечения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бассейна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составляет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</a:t>
            </a:r>
            <a:r>
              <a:rPr lang="ru-RU" sz="2000" b="1" baseline="-25000" dirty="0" err="1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сб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 </a:t>
            </a:r>
            <a:r>
              <a:rPr lang="en-GB" sz="2000" b="1" dirty="0" err="1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Вт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/</a:t>
            </a:r>
            <a:r>
              <a:rPr lang="en-GB" sz="2000" b="1" dirty="0" err="1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кг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Внешний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диаметр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контейнера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d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0,6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м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высота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h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 м.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Если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внешняя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контейнера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должна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поддерживаться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температуре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которая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должна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превышать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более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чем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l-GR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Δ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</a:t>
            </a:r>
            <a:r>
              <a:rPr lang="en-US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 </a:t>
            </a:r>
            <a:r>
              <a:rPr lang="en-GB" sz="2000" b="1" baseline="30000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температуру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окружающей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среды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будет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ли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скорость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теплопередачи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атмосферу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достаточной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этого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без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оребрения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внешней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контейнера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Если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охлаждение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окажется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недостаточным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рассчитайте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число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вертикальн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ы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х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ребер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длиной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l</a:t>
            </a:r>
            <a:r>
              <a:rPr lang="en-US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 м 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высотой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h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0,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 м,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которые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необходимо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прикрепить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к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внешней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поддержания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требуемого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охлаждения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оэффициент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теплоотдачи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l-GR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α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между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поверхностью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контейнера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(и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оребренной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поверхностью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 и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атмосферой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составляет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 </a:t>
            </a:r>
            <a:r>
              <a:rPr lang="en-GB" sz="2000" b="1" dirty="0" err="1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Вт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/(м</a:t>
            </a:r>
            <a:r>
              <a:rPr lang="en-GB" sz="2000" b="1" baseline="30000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GB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·К</a:t>
            </a:r>
            <a:r>
              <a:rPr lang="en-GB" sz="2000" b="1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387804"/>
            <a:ext cx="91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 defTabSz="457200"/>
            <a:r>
              <a:rPr lang="ru-RU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.</a:t>
            </a:r>
            <a:r>
              <a:rPr lang="ru-RU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1.</a:t>
            </a:r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Тепловыделение</a:t>
            </a:r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dirty="0" err="1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растворах</a:t>
            </a:r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на</a:t>
            </a:r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перерабатывающих</a:t>
            </a:r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заводах</a:t>
            </a: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24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07504" y="396368"/>
          <a:ext cx="892899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20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961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вари-анта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кг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Вт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кг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Δ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Вт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/(м</a:t>
                      </a:r>
                      <a:r>
                        <a:rPr kumimoji="0" lang="en-GB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·К)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0,540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0,545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0,550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0,555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0,560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0,565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0,570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0,575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0,580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199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07504" y="548600"/>
          <a:ext cx="892899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20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961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вари-анта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кг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Вт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кг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Δ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Вт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/(м</a:t>
                      </a:r>
                      <a:r>
                        <a:rPr kumimoji="0" lang="en-GB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·К)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0,640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0,645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276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07505" y="1988840"/>
          <a:ext cx="892899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2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20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961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вари-анта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кг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Вт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кг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Δ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α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Вт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/(м</a:t>
                      </a:r>
                      <a:r>
                        <a:rPr kumimoji="0" lang="en-GB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·К)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0,650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0,655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0,660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0,665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0,670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0,675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92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588A8-DED4-413A-842B-603B31BAAE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02575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00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+mn-cs"/>
              </a:rPr>
              <a:t>Задача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+mn-cs"/>
              </a:rPr>
              <a:t>2.2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От контейнера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  <a:r>
              <a:rPr kumimoji="0" lang="en-US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м,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изготовленного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из углеродистой стали  методом конвекции тепло передается потоку воздуха, проходящему через кольцевой зазор между контейнером и бетонной защитой. Объемный расход воздуха в кольцевом зазоре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</a:t>
            </a:r>
            <a:r>
              <a:rPr kumimoji="0" lang="ru-RU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/с.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К внутренней бетонной поверхности для защиты от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 и нейтронного излучения, имеющей диаметр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  <a:r>
              <a:rPr kumimoji="0" lang="en-US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м,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тепло передается методом излучения. Тепло, переданное за счет излучения внутренней поверхности защиты, отводится методом конвекции потоков воздуха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591403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00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Рассчитайте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интенсивность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теплоотвода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Q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методом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конвекци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и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с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обеих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поверхностей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кольцевого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зазора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контейнера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и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сравните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результаты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с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установленной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мощностью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теплоотдачи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=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5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кВт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хран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ящегося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элемента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.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Определ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ите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значение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излучательной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способности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внутренней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поверхности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нейтронной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защиты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l-GR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ε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если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излучательн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ая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способность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стальной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емкости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равн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а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l-GR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ξ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530395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492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войства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воздуха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при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35</a:t>
            </a:r>
            <a:r>
              <a:rPr kumimoji="0" lang="en-GB" sz="2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°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С: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п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лотность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ρ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1,146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кг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/м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вязкость </a:t>
            </a:r>
            <a:r>
              <a:rPr kumimoji="0" lang="el-GR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μ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=1,83·10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–5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кг/(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м·с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);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удельная теплоемкость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kumimoji="0" lang="ru-RU" sz="2000" b="1" i="0" u="none" strike="noStrike" kern="1200" cap="none" spc="0" normalizeH="0" baseline="-25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р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=1025,8 Дж/(кг·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);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коэффициент теплопроводности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=2,68·10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–2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Вт/(м·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).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6183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 defTabSz="457200"/>
            <a:r>
              <a:rPr lang="ru-RU" sz="2000" b="1" dirty="0">
                <a:solidFill>
                  <a:srgbClr val="FF0000"/>
                </a:solidFill>
                <a:latin typeface="Arial Black" pitchFamily="34" charset="0"/>
              </a:rPr>
              <a:t>2.2. Тепловые потоки в герметически закрытых емкостях для хранения отходов</a:t>
            </a:r>
            <a:endParaRPr lang="ru-RU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15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588A8-DED4-413A-842B-603B31BAAE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07504" y="396368"/>
          <a:ext cx="8856983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9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6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6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4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ξ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0,2817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0,7859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0,2818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0,2819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232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588A8-DED4-413A-842B-603B31BAAE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07504" y="396368"/>
          <a:ext cx="8856983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9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6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6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4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ξ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0,4840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0,4841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93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588A8-DED4-413A-842B-603B31BAAE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90422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49263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+mn-cs"/>
              </a:rPr>
              <a:t>Задача 2.3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Жидкие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высокоактивные отходы хранятся в емкости диаметром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м.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Уровень жидкости в емкости составляет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Тепло, выделяемое при распаде продуктов деления, отводится водой, циркулирующей по змеевику из нержавеющей стали с внешним диаметром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см.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Змеевик погружен в жидкие отходы. Вода попадает в змеевик при температуре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</a:t>
            </a:r>
            <a:r>
              <a:rPr kumimoji="0" lang="ru-RU" sz="20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вх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</a:t>
            </a:r>
            <a:r>
              <a:rPr kumimoji="0" lang="ru-RU" sz="20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и покидает при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</a:t>
            </a:r>
            <a:r>
              <a:rPr kumimoji="0" lang="ru-RU" sz="20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вых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Жидкие отходы за счет распада продуктов деления выделяют тепло с интенсивностью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кВт/м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Температура отходов должна составлять не более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для минимизации коррозии. Рассчитайте необходимую для поддержания охлаждения скорость течения воды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H2O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 длину трубы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змеевика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Коэффициент теплоотдачи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α</a:t>
            </a:r>
            <a:r>
              <a:rPr kumimoji="0" lang="ru-RU" sz="2000" b="1" i="1" u="none" strike="noStrike" kern="1200" cap="none" spc="0" normalizeH="0" baseline="-25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=350 Вт/(м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·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).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Удельная теплоемкость воды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O=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4,1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9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кДж/(кг·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).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+mn-cs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316111"/>
              </p:ext>
            </p:extLst>
          </p:nvPr>
        </p:nvGraphicFramePr>
        <p:xfrm>
          <a:off x="143508" y="4475859"/>
          <a:ext cx="8856981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88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94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вх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вых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кВт/м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362305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defTabSz="457200"/>
            <a:r>
              <a:rPr lang="ru-RU" sz="2000" b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2.3.	Охлаждение бака для хранения высокоактивных жидких отходов</a:t>
            </a:r>
            <a:endParaRPr lang="ru-RU" sz="2000" b="1" dirty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64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588A8-DED4-413A-842B-603B31BAAE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43509" y="369332"/>
          <a:ext cx="8856981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88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94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вх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вых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кВт/м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470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588A8-DED4-413A-842B-603B31BAAE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43509" y="980728"/>
          <a:ext cx="8856981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88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94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вх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вых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кВт/м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51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2045</Words>
  <Application>Microsoft Office PowerPoint</Application>
  <PresentationFormat>Экран (4:3)</PresentationFormat>
  <Paragraphs>1096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Impact</vt:lpstr>
      <vt:lpstr>SimHei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Карелин Владимир Александрович</dc:creator>
  <cp:lastModifiedBy>Карелин Владимир Александрович</cp:lastModifiedBy>
  <cp:revision>3</cp:revision>
  <dcterms:created xsi:type="dcterms:W3CDTF">2023-09-11T07:28:28Z</dcterms:created>
  <dcterms:modified xsi:type="dcterms:W3CDTF">2023-09-11T08:40:11Z</dcterms:modified>
</cp:coreProperties>
</file>