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212F3-4D87-4F60-B5CB-ED2E22F79AAC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83656-3BD7-4A13-B0E3-0E332D6AF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9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B0145-EBA2-4AC5-A474-BDCE9A559CD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102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93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29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25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24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54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9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7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55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5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94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86AE2-698D-413D-9820-A23454ABE2AE}" type="datetimeFigureOut">
              <a:rPr lang="ru-RU" smtClean="0"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C065A-C0E9-4FD0-B3FB-D9B3D1DAC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632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375" y="214312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-640362" y="3570945"/>
            <a:ext cx="9334455" cy="242889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ТЕМА </a:t>
            </a:r>
            <a:r>
              <a:rPr kumimoji="0" lang="en-US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2</a:t>
            </a:r>
            <a:r>
              <a:rPr kumimoji="0" lang="ru-RU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.     ПЕРЕРАБОТКА    ОЯТ</a:t>
            </a:r>
            <a:endParaRPr kumimoji="0" lang="ru-RU" sz="3600" b="0" i="0" u="none" strike="noStrike" kern="10" cap="none" spc="0" normalizeH="0" baseline="0" noProof="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uLnTx/>
              <a:uFillTx/>
              <a:latin typeface="Impact"/>
              <a:ea typeface="+mn-ea"/>
              <a:cs typeface="+mn-cs"/>
            </a:endParaRPr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742535" y="773988"/>
            <a:ext cx="3992312" cy="214314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ЗАДАЧИ</a:t>
            </a:r>
            <a:endParaRPr kumimoji="0" lang="ru-RU" sz="3600" b="0" i="0" u="none" strike="noStrike" kern="10" cap="none" spc="0" normalizeH="0" baseline="0" noProof="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/>
              <a:uLnTx/>
              <a:uFillTx/>
              <a:latin typeface="Impact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31996-5E8A-47B4-BD40-55D6F4E6B66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86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10257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Задача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2.2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От контейнера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м,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изготовленного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из углеродистой стали  методом конвекции тепло передается потоку воздуха, проходящему через кольцевой зазор между контейнером и бетонной защитой. Объемный расход воздуха в кольцевом зазоре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</a:t>
            </a:r>
            <a:r>
              <a:rPr kumimoji="0" lang="ru-RU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/с.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 внутренней бетонной поверхности для защиты от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 и нейтронного излучения, имеющей диаметр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м,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тепло передается методом излучения. Тепло, переданное за счет излучения внутренней поверхности защиты, отводится методом конвекции потоков воздуха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591403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Рассчитайте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интенсивность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теплоотвода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Q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методом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конвекци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с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обеих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поверхностей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кольцевого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зазора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контейнера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и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сравните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результаты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с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установленной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мощностью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теплоотдачи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=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5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кВт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хран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ящегося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элемента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.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Определ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ите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значение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излучательной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способности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внутренней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поверхности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нейтронной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защиты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l-GR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ε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если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излучательн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ая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способность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стальной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емкости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равн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 </a:t>
            </a:r>
            <a:r>
              <a:rPr kumimoji="0" lang="el-GR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ξ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SimHei" pitchFamily="49" charset="-122"/>
                <a:cs typeface="Arial" pitchFamily="34" charset="0"/>
              </a:rPr>
              <a:t>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530395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2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войства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воздуха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при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35</a:t>
            </a:r>
            <a:r>
              <a:rPr kumimoji="0" lang="en-GB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°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С: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п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лотность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1,146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кг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/м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вязкость </a:t>
            </a:r>
            <a:r>
              <a:rPr kumimoji="0" lang="el-GR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=1,83·10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–5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кг/(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м·с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);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удельная теплоемкость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р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=1025,8 Дж/(кг·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);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коэффициент теплопроводности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=2,68·10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–2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Вт/(м·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6183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 defTabSz="457200"/>
            <a:r>
              <a:rPr lang="ru-RU" sz="2000" b="1" dirty="0">
                <a:solidFill>
                  <a:srgbClr val="FF0000"/>
                </a:solidFill>
                <a:latin typeface="Arial Black" pitchFamily="34" charset="0"/>
              </a:rPr>
              <a:t>2.2. Тепловые потоки в герметически закрытых емкостях для хранения отходов</a:t>
            </a:r>
          </a:p>
        </p:txBody>
      </p:sp>
    </p:spTree>
    <p:extLst>
      <p:ext uri="{BB962C8B-B14F-4D97-AF65-F5344CB8AC3E}">
        <p14:creationId xmlns:p14="http://schemas.microsoft.com/office/powerpoint/2010/main" val="102234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07504" y="396368"/>
          <a:ext cx="8856983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ξ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0,7859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87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7504" y="396368"/>
          <a:ext cx="8856983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</a:t>
                      </a:r>
                      <a:r>
                        <a:rPr kumimoji="0" lang="ru-RU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0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l-G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ξ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0,7879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0,4839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0,4840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0,4841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0,2847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1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9042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263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Задача 2.3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Жидкие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высокоактивные отходы хранятся в емкости диаметром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Уровень жидкости в емкости составляет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Тепло, выделяемое при распаде продуктов деления, отводится водой, циркулирующей по змеевику из нержавеющей стали с внешним диаметром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см.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Змеевик погружен в жидкие отходы. Вода попадает в змеевик при температуре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kumimoji="0" lang="ru-RU" sz="20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ru-RU" sz="2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и покидает при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kumimoji="0" lang="ru-RU" sz="20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вых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Жидкие отходы за счет распада продуктов деления выделяют тепло с интенсивностью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кВт/м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Температура отходов должна составлять не более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для минимизации коррозии. Рассчитайте необходимую для поддержания охлаждения скорость течения воды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H2O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 длину трубы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змеевика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Коэффициент теплоотдачи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</a:t>
            </a:r>
            <a:r>
              <a:rPr kumimoji="0" lang="ru-RU" sz="2000" b="1" i="1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=350 Вт/(м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Удельная теплоемкость воды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O=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4,1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9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кДж/(кг·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43508" y="4475859"/>
          <a:ext cx="8856981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94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кВт/м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362305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defTabSz="457200"/>
            <a:r>
              <a:rPr lang="ru-RU" sz="20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2.3.	Охлаждение бака для хранения высокоактивных жидких отходов</a:t>
            </a:r>
          </a:p>
        </p:txBody>
      </p:sp>
    </p:spTree>
    <p:extLst>
      <p:ext uri="{BB962C8B-B14F-4D97-AF65-F5344CB8AC3E}">
        <p14:creationId xmlns:p14="http://schemas.microsoft.com/office/powerpoint/2010/main" val="185494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43509" y="369332"/>
          <a:ext cx="8856981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94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кВт/м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7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906" y="0"/>
            <a:ext cx="766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РАЗРЫВ ВХОДНОГО ТРУБОПРОВОДА РЕАКТОРА ТИПА MAGNOX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588A8-DED4-413A-842B-603B31BAAE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43509" y="980728"/>
          <a:ext cx="8856981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8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94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варианта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endParaRPr lang="ru-RU" sz="20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см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-2500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вых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кВт/м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36,3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71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2.4.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Рассчитать толщину свинцового экрана, если необходимо снизить интенсивность </a:t>
            </a: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-излучения в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Arial" pitchFamily="34" charset="0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раз. Слой половинного ослабления для свинца </a:t>
            </a:r>
            <a:r>
              <a:rPr lang="ru-RU" sz="2000" b="1" dirty="0">
                <a:solidFill>
                  <a:srgbClr val="0000FF"/>
                </a:solidFill>
                <a:latin typeface="Arial Black" pitchFamily="34" charset="0"/>
                <a:ea typeface="Calibri"/>
                <a:cs typeface="Arial" pitchFamily="34" charset="0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ea typeface="Calibri"/>
                <a:cs typeface="Arial" pitchFamily="34" charset="0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</a:rPr>
              <a:t> = 1,3 см.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971600" y="1412776"/>
          <a:ext cx="2123729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5148064" y="1412776"/>
          <a:ext cx="2016224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96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8061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2.4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3419872" y="1203584"/>
          <a:ext cx="2016224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5,25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5,50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5,75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6,00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·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3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2.5.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Рассчитать толщину водной защиты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en-US" sz="2000" b="1" baseline="-25000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H2O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для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хранения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N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имеющего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активность </a:t>
            </a:r>
            <a:r>
              <a:rPr lang="ru-RU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А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 err="1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мКи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если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расстояние до источника </a:t>
            </a:r>
            <a:r>
              <a:rPr lang="en-US" sz="2000" b="1" i="1" dirty="0" smtClean="0">
                <a:solidFill>
                  <a:srgbClr val="0000FF"/>
                </a:solidFill>
                <a:latin typeface="Arial Black"/>
                <a:ea typeface="Calibri"/>
                <a:cs typeface="Arial"/>
              </a:rPr>
              <a:t>r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м, время работы 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6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ч. Слой половинного ослабления воды в геометрии широкого пучка для данной энергии </a:t>
            </a:r>
            <a:r>
              <a:rPr lang="ru-RU" sz="2200" b="1" i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γ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-излучения равен </a:t>
            </a:r>
            <a:r>
              <a:rPr lang="ru-RU" sz="2000" b="1" i="1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Δ</a:t>
            </a:r>
            <a:r>
              <a:rPr lang="ru-RU" sz="2000" b="1" baseline="-25000" dirty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1/2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10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см. Значение </a:t>
            </a: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ea typeface="Calibri"/>
                <a:cs typeface="Times New Roman"/>
              </a:rPr>
              <a:t>Г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Р·см</a:t>
            </a:r>
            <a:r>
              <a:rPr lang="ru-RU" sz="2000" b="1" baseline="30000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/(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ч·мКи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 принять по табл. П23.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07504" y="1772816"/>
          <a:ext cx="4320480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K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52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Fe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Co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Zn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4644008" y="1772816"/>
          <a:ext cx="4392488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Zr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ru-RU" sz="1800" dirty="0" smtClean="0">
                          <a:effectLst/>
                          <a:latin typeface="Arial"/>
                          <a:ea typeface="Calibri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95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Nb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41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1,02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103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106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Rh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110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Ag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I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133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10,9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13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Xe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54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134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74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Cs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55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+mn-cs"/>
                        </a:rPr>
                        <a:t>+</a:t>
                      </a: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137</a:t>
                      </a:r>
                      <a:r>
                        <a:rPr kumimoji="0" lang="en-US" sz="1800" b="1" i="1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Ba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140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La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Ce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2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6738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2.5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2375756" y="1131576"/>
          <a:ext cx="4392488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мКи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139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Pr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59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141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Nd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146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Pm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Sm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2,19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145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Eu</a:t>
                      </a:r>
                      <a:r>
                        <a:rPr kumimoji="0" lang="en-US" sz="18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60648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90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ЗАДАЧА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2.6. 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Активные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отходы с перерабатывающего завода были остеклованы в виде цилиндров с диаметром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D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Цилиндры были захоронены один за другим в желобе под землей на глубине </a:t>
            </a:r>
            <a:r>
              <a:rPr lang="ru-RU" sz="2000" b="1" i="1" dirty="0" smtClean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х</a:t>
            </a:r>
            <a:r>
              <a:rPr lang="ru-RU" sz="2000" b="1" dirty="0" smtClean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Энерговыделение в цилиндрах за счет распада продуктов деления составляет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k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= 1 кВт/м тепла. Рассчитайте температуру поверхности цилиндров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</a:t>
            </a:r>
            <a:r>
              <a:rPr lang="ru-RU" sz="2000" b="1" i="1" baseline="-25000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1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, предполагая, что температура почвы </a:t>
            </a:r>
            <a:r>
              <a:rPr lang="ru-RU" sz="2000" b="1" i="1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</a:t>
            </a:r>
            <a:r>
              <a:rPr lang="ru-RU" sz="2000" b="1" i="1" baseline="-25000" dirty="0">
                <a:solidFill>
                  <a:srgbClr val="00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2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 составляет 20 °С, а теплопроводность 1 Вт/(</a:t>
            </a:r>
            <a:r>
              <a:rPr lang="ru-RU" sz="2000" b="1" dirty="0" err="1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м·K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Calibri"/>
                <a:cs typeface="Times New Roman"/>
              </a:rPr>
              <a:t>).</a:t>
            </a:r>
            <a:endParaRPr lang="ru-RU" sz="2000" b="1" dirty="0">
              <a:solidFill>
                <a:srgbClr val="0000FF"/>
              </a:solidFill>
              <a:latin typeface="Arial"/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42121" y="2560999"/>
          <a:ext cx="8780205" cy="4041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6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0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98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Диаметр цилиндра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Глубина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х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Энерговыделение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k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кВт/м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0,20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0,25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0,35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4,8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0,40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0,45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0,50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0,60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0,65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0,70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0,75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0,75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9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9349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2.6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181897" y="785330"/>
          <a:ext cx="8780205" cy="590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6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0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98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Диаметр цилиндра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Глубина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х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Энерговыделение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k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кВт/м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,80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0,85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0,90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0,90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0,95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6,0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1,05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1,00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1,05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1,15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1,10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1,15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1,25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1,20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1,35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16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4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72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1,40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6,9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0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1,45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7,1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1,55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1,50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7,2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1,60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1,55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7,3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1,65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2440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1,65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7,4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494985"/>
                  </a:ext>
                </a:extLst>
              </a:tr>
              <a:tr h="1282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1,70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566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20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930" y="0"/>
            <a:ext cx="7449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ИОНИЗАЦИОННЫЙ МЕТОД РЕГИСТРАЦИИ ИЗЛУЧЕНИЙ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0B588A8-DED4-413A-842B-603B31BAAE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62252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ПРОДОЛЖЕНИЕ ЗАДАЧИ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2.6 </a:t>
            </a:r>
            <a:endParaRPr lang="ru-RU" sz="20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181897" y="1300719"/>
          <a:ext cx="878020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6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0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98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Диаметр цилиндра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endParaRPr kumimoji="0" lang="ru-RU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Глубина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х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,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 м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Энерговыделение </a:t>
                      </a: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Arial" panose="020B0604020202020204" pitchFamily="34" charset="0"/>
                        </a:rPr>
                        <a:t>k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кВт/м</a:t>
                      </a:r>
                      <a:endParaRPr lang="ru-RU" sz="1800" i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1,75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7,6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1,80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1,80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7,7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1,85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0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1,85</a:t>
                      </a:r>
                      <a:endParaRPr lang="ru-RU" sz="1800" b="1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7,8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1,95</a:t>
                      </a:r>
                      <a:endParaRPr kumimoji="0" lang="ru-RU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7,9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Calibri"/>
                          <a:cs typeface="Times New Roman"/>
                        </a:rPr>
                        <a:t>2,00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8,0</a:t>
                      </a:r>
                      <a:endParaRPr lang="ru-RU" sz="1800" b="1" baseline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57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1606</Words>
  <Application>Microsoft Office PowerPoint</Application>
  <PresentationFormat>Экран (4:3)</PresentationFormat>
  <Paragraphs>879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SimHei</vt:lpstr>
      <vt:lpstr>Arial</vt:lpstr>
      <vt:lpstr>Arial Black</vt:lpstr>
      <vt:lpstr>Calibri</vt:lpstr>
      <vt:lpstr>Calibri Light</vt:lpstr>
      <vt:lpstr>Impact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2023-12-26T01:49:16Z</dcterms:created>
  <dcterms:modified xsi:type="dcterms:W3CDTF">2023-12-26T01:50:10Z</dcterms:modified>
</cp:coreProperties>
</file>