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6"/>
  </p:notesMasterIdLst>
  <p:sldIdLst>
    <p:sldId id="257" r:id="rId2"/>
    <p:sldId id="266" r:id="rId3"/>
    <p:sldId id="295" r:id="rId4"/>
    <p:sldId id="268" r:id="rId5"/>
    <p:sldId id="296" r:id="rId6"/>
    <p:sldId id="267" r:id="rId7"/>
    <p:sldId id="297" r:id="rId8"/>
    <p:sldId id="269" r:id="rId9"/>
    <p:sldId id="298" r:id="rId10"/>
    <p:sldId id="270" r:id="rId11"/>
    <p:sldId id="299" r:id="rId12"/>
    <p:sldId id="271" r:id="rId13"/>
    <p:sldId id="300" r:id="rId14"/>
    <p:sldId id="272" r:id="rId15"/>
    <p:sldId id="301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8000"/>
    <a:srgbClr val="9900FF"/>
    <a:srgbClr val="CC0099"/>
    <a:srgbClr val="0000FF"/>
    <a:srgbClr val="003366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171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804F39-8141-45B0-98EE-3C8CF8F5A50A}" type="datetimeFigureOut">
              <a:rPr lang="ru-RU" smtClean="0"/>
              <a:t>31.10.2023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89B8E5-7227-468E-AAD1-41350D2D0C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81834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B0145-EBA2-4AC5-A474-BDCE9A559CD8}" type="slidenum">
              <a:rPr lang="ru-RU" smtClean="0">
                <a:solidFill>
                  <a:prstClr val="black"/>
                </a:solidFill>
              </a:rPr>
              <a:pPr/>
              <a:t>1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54B12-17E9-432F-9091-BC0379E2DCC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31.10.2023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88A8-DED4-413A-842B-603B31BAAE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50182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05BCB-639B-4334-BAE4-145C708D1DFE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31.10.2023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88A8-DED4-413A-842B-603B31BAAE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86021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28444-EADA-4FDC-A9FD-22B28B4F393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31.10.2023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88A8-DED4-413A-842B-603B31BAAE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7608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5E2EC-64D7-44D5-AD03-D43FE4DF79D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31.10.2023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88A8-DED4-413A-842B-603B31BAAE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98073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D66CB-FD8E-4A50-89AD-89D92720085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31.10.2023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88A8-DED4-413A-842B-603B31BAAE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46485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5AA52-F550-48CE-8A5A-E4445A82B36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31.10.2023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88A8-DED4-413A-842B-603B31BAAE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40017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DBF25-B7E6-4002-8EBB-E3255A10AFE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31.10.2023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88A8-DED4-413A-842B-603B31BAAE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95468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C3195-D426-4E52-BAE7-8607798D7F2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31.10.2023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88A8-DED4-413A-842B-603B31BAAE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15530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AC081-36E6-4F32-A879-BD4B0463B23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31.10.2023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88A8-DED4-413A-842B-603B31BAAE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83040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59FC3-5EC4-41D8-A1F0-760BD17F49C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31.10.2023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88A8-DED4-413A-842B-603B31BAAE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30234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876B8-E64D-4D2A-BE94-52F60FA873A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31.10.2023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88A8-DED4-413A-842B-603B31BAAE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45899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E9F249-FD07-4F77-8A18-A3DDF762497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31.10.2023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B588A8-DED4-413A-842B-603B31BAAE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57910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w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image" Target="../media/image2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2.w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3.wm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714375" y="2143125"/>
            <a:ext cx="7772400" cy="1470025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>
              <a:defRPr/>
            </a:pPr>
            <a:endParaRPr lang="ru-RU" sz="4400" dirty="0">
              <a:solidFill>
                <a:prstClr val="black"/>
              </a:solidFill>
            </a:endParaRPr>
          </a:p>
        </p:txBody>
      </p:sp>
      <p:sp>
        <p:nvSpPr>
          <p:cNvPr id="7" name="WordArt 2"/>
          <p:cNvSpPr>
            <a:spLocks noChangeArrowheads="1" noChangeShapeType="1" noTextEdit="1"/>
          </p:cNvSpPr>
          <p:nvPr/>
        </p:nvSpPr>
        <p:spPr bwMode="auto">
          <a:xfrm>
            <a:off x="1403648" y="1052736"/>
            <a:ext cx="6840760" cy="2428892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8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ru-RU" sz="3600" kern="10" dirty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7.     МЕТОДЫ     РАСЧЕТА</a:t>
            </a:r>
          </a:p>
        </p:txBody>
      </p:sp>
      <p:sp>
        <p:nvSpPr>
          <p:cNvPr id="10" name="WordArt 2"/>
          <p:cNvSpPr>
            <a:spLocks noChangeArrowheads="1" noChangeShapeType="1" noTextEdit="1"/>
          </p:cNvSpPr>
          <p:nvPr/>
        </p:nvSpPr>
        <p:spPr bwMode="auto">
          <a:xfrm>
            <a:off x="35496" y="3717032"/>
            <a:ext cx="8643998" cy="2714644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8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ru-RU" sz="3600" kern="10" dirty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ЗАЩИТЫ     ОТ    </a:t>
            </a:r>
            <a:r>
              <a:rPr lang="el-GR" sz="3600" kern="10" dirty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γ</a:t>
            </a:r>
            <a:r>
              <a:rPr lang="ru-RU" sz="3600" kern="10" dirty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-ИЗЛУЧЕНИЙ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31996-5E8A-47B4-BD40-55D6F4E6B66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7048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14930" y="0"/>
            <a:ext cx="74494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ИОНИЗАЦИОННЫЙ МЕТОД РЕГИСТРАЦИИ ИЗЛУЧЕНИЙ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20B588A8-DED4-413A-842B-603B31BAAE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260648"/>
            <a:ext cx="9144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215" algn="just">
              <a:lnSpc>
                <a:spcPct val="90000"/>
              </a:lnSpc>
            </a:pPr>
            <a:r>
              <a:rPr lang="ru-RU" sz="2000" b="1" dirty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ЗАДАЧА </a:t>
            </a:r>
            <a:r>
              <a:rPr lang="en-US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4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.5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. 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Оператору при работе со смесью радиоактивных продуктов деления с эффективной энергией </a:t>
            </a:r>
            <a:r>
              <a:rPr lang="en-US" sz="2000" b="1" i="1" dirty="0">
                <a:solidFill>
                  <a:srgbClr val="0000FF"/>
                </a:solidFill>
                <a:latin typeface="Arial Black"/>
                <a:ea typeface="Calibri"/>
                <a:cs typeface="Arial"/>
              </a:rPr>
              <a:t>E</a:t>
            </a:r>
            <a:r>
              <a:rPr lang="ru-RU" sz="2000" b="1" baseline="-25000" dirty="0" smtClean="0">
                <a:solidFill>
                  <a:srgbClr val="0000FF"/>
                </a:solidFill>
                <a:latin typeface="Arial Black"/>
                <a:ea typeface="Calibri"/>
                <a:cs typeface="Arial"/>
              </a:rPr>
              <a:t>эф</a:t>
            </a:r>
            <a:r>
              <a:rPr lang="ru-RU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, 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МэВ пришлось изменить расстояние с </a:t>
            </a:r>
            <a:r>
              <a:rPr lang="en-US" sz="2000" b="1" i="1" dirty="0" smtClean="0">
                <a:solidFill>
                  <a:srgbClr val="0000FF"/>
                </a:solidFill>
                <a:latin typeface="Arial Black"/>
                <a:ea typeface="Calibri"/>
                <a:cs typeface="Arial"/>
              </a:rPr>
              <a:t>r</a:t>
            </a:r>
            <a:r>
              <a:rPr lang="ru-RU" sz="2000" b="1" dirty="0" smtClean="0">
                <a:solidFill>
                  <a:srgbClr val="0000FF"/>
                </a:solidFill>
                <a:latin typeface="Arial Black"/>
                <a:ea typeface="Calibri"/>
                <a:cs typeface="Arial"/>
              </a:rPr>
              <a:t>‘</a:t>
            </a:r>
            <a:r>
              <a:rPr lang="ru-RU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, м 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до </a:t>
            </a:r>
            <a:r>
              <a:rPr lang="en-US" sz="2000" b="1" i="1" dirty="0">
                <a:solidFill>
                  <a:srgbClr val="0000FF"/>
                </a:solidFill>
                <a:latin typeface="Arial Black"/>
                <a:ea typeface="Calibri"/>
                <a:cs typeface="Arial"/>
              </a:rPr>
              <a:t>r</a:t>
            </a:r>
            <a:r>
              <a:rPr lang="ru-RU" sz="2000" b="1" dirty="0" smtClean="0">
                <a:solidFill>
                  <a:srgbClr val="0000FF"/>
                </a:solidFill>
                <a:latin typeface="Arial Black"/>
                <a:ea typeface="Calibri"/>
                <a:cs typeface="Arial"/>
              </a:rPr>
              <a:t>"</a:t>
            </a:r>
            <a:r>
              <a:rPr lang="ru-RU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, 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м.</a:t>
            </a:r>
            <a:endParaRPr lang="ru-RU" sz="2000" b="1" dirty="0">
              <a:solidFill>
                <a:srgbClr val="0000FF"/>
              </a:solidFill>
              <a:ea typeface="Calibri"/>
              <a:cs typeface="Times New Roman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935" y="1052736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215" algn="just">
              <a:lnSpc>
                <a:spcPct val="90000"/>
              </a:lnSpc>
            </a:pP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Какой толщины </a:t>
            </a:r>
            <a:r>
              <a:rPr lang="ru-RU" sz="2000" b="1" i="1" dirty="0" smtClean="0">
                <a:solidFill>
                  <a:srgbClr val="0000FF"/>
                </a:solidFill>
                <a:latin typeface="Arial Black" panose="020B0A04020102020204" pitchFamily="34" charset="0"/>
                <a:ea typeface="Calibri"/>
                <a:cs typeface="Times New Roman"/>
              </a:rPr>
              <a:t>х</a:t>
            </a:r>
            <a:r>
              <a:rPr lang="ru-RU" sz="2000" b="1" dirty="0" smtClean="0">
                <a:solidFill>
                  <a:srgbClr val="0000FF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, см</a:t>
            </a:r>
            <a:r>
              <a:rPr lang="ru-RU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 должен 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быть свинцовый экран, если при работе на расстоянии </a:t>
            </a:r>
            <a:r>
              <a:rPr lang="en-US" sz="2000" b="1" i="1" dirty="0">
                <a:solidFill>
                  <a:srgbClr val="0000FF"/>
                </a:solidFill>
                <a:latin typeface="Arial Black"/>
                <a:ea typeface="Calibri"/>
                <a:cs typeface="Arial"/>
              </a:rPr>
              <a:t>r</a:t>
            </a:r>
            <a:r>
              <a:rPr lang="ru-RU" sz="2000" b="1" dirty="0" smtClean="0">
                <a:solidFill>
                  <a:srgbClr val="0000FF"/>
                </a:solidFill>
                <a:latin typeface="Arial Black"/>
                <a:ea typeface="Calibri"/>
                <a:cs typeface="Arial"/>
              </a:rPr>
              <a:t>‘</a:t>
            </a:r>
            <a:r>
              <a:rPr lang="ru-RU" sz="2000" b="1" dirty="0" smtClean="0">
                <a:solidFill>
                  <a:srgbClr val="0000FF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,</a:t>
            </a:r>
            <a:r>
              <a:rPr lang="ru-RU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м соблюдалась предельно допустимая экспозиционная доза. Предусмотреть двукратный запас </a:t>
            </a:r>
            <a:r>
              <a:rPr lang="en-US" sz="2000" b="1" i="1" dirty="0">
                <a:solidFill>
                  <a:srgbClr val="0000FF"/>
                </a:solidFill>
                <a:latin typeface="Arial Black" panose="020B0A04020102020204" pitchFamily="34" charset="0"/>
                <a:ea typeface="Calibri"/>
                <a:cs typeface="Times New Roman"/>
              </a:rPr>
              <a:t>n</a:t>
            </a:r>
            <a:r>
              <a:rPr lang="en-US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 = 2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. Источник считать точечным изотропным.</a:t>
            </a:r>
            <a:endParaRPr lang="ru-RU" sz="2000" b="1" dirty="0">
              <a:solidFill>
                <a:srgbClr val="0000FF"/>
              </a:solidFill>
              <a:ea typeface="Calibri"/>
              <a:cs typeface="Times New Roman"/>
            </a:endParaRP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9067642"/>
              </p:ext>
            </p:extLst>
          </p:nvPr>
        </p:nvGraphicFramePr>
        <p:xfrm>
          <a:off x="109439" y="2204864"/>
          <a:ext cx="4464496" cy="4668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75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326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7152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600" dirty="0" smtClean="0">
                          <a:latin typeface="Arial" pitchFamily="34" charset="0"/>
                          <a:cs typeface="Arial" pitchFamily="34" charset="0"/>
                        </a:rPr>
                        <a:t>№</a:t>
                      </a:r>
                      <a:endParaRPr lang="ru-RU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kumimoji="0" lang="en-US" sz="16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E</a:t>
                      </a:r>
                      <a:r>
                        <a:rPr kumimoji="0" lang="ru-RU" sz="16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эф</a:t>
                      </a: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, МэВ</a:t>
                      </a:r>
                      <a:endParaRPr lang="ru-RU" sz="160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kumimoji="0" lang="en-US" sz="16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r</a:t>
                      </a: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‘, м </a:t>
                      </a:r>
                      <a:endParaRPr lang="ru-RU" sz="160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kumimoji="0" lang="en-US" sz="16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r</a:t>
                      </a: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", м</a:t>
                      </a:r>
                      <a:endParaRPr lang="ru-RU" sz="1600" i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4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600" b="1" dirty="0" smtClean="0"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1,35</a:t>
                      </a:r>
                      <a:endParaRPr lang="ru-RU" sz="16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0,3</a:t>
                      </a:r>
                      <a:endParaRPr lang="ru-RU" sz="1600" b="1" baseline="-25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72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600" b="1" dirty="0" smtClean="0"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baseline="0" dirty="0" smtClean="0">
                          <a:latin typeface="Arial" pitchFamily="34" charset="0"/>
                          <a:cs typeface="Arial" pitchFamily="34" charset="0"/>
                        </a:rPr>
                        <a:t>1,36</a:t>
                      </a:r>
                      <a:endParaRPr lang="ru-RU" sz="1600" b="1" baseline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0,5</a:t>
                      </a:r>
                      <a:endParaRPr lang="ru-RU" sz="1600" b="1" baseline="-25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59</a:t>
                      </a:r>
                      <a:endParaRPr kumimoji="0" lang="ru-RU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200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600" b="1" dirty="0" smtClean="0"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baseline="0" dirty="0" smtClean="0">
                          <a:latin typeface="Arial" pitchFamily="34" charset="0"/>
                          <a:cs typeface="Arial" pitchFamily="34" charset="0"/>
                        </a:rPr>
                        <a:t>1,37</a:t>
                      </a:r>
                      <a:endParaRPr lang="ru-RU" sz="1600" b="1" baseline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1,0</a:t>
                      </a:r>
                      <a:endParaRPr lang="ru-RU" sz="1600" b="1" baseline="-25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11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828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600" b="1" dirty="0" smtClean="0"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-3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1,38</a:t>
                      </a:r>
                      <a:endParaRPr kumimoji="0" lang="ru-RU" sz="1600" b="1" i="0" u="none" strike="noStrike" kern="1200" cap="none" spc="-3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1,3</a:t>
                      </a:r>
                      <a:endParaRPr kumimoji="0" lang="ru-RU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36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6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600" b="1" dirty="0" smtClean="0"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baseline="0" dirty="0" smtClean="0">
                          <a:latin typeface="Arial" pitchFamily="34" charset="0"/>
                          <a:cs typeface="Arial" pitchFamily="34" charset="0"/>
                        </a:rPr>
                        <a:t>1,39</a:t>
                      </a:r>
                      <a:endParaRPr lang="ru-RU" sz="1600" b="1" baseline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1,5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56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48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600" b="1" dirty="0" smtClean="0"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baseline="0" dirty="0" smtClean="0">
                          <a:latin typeface="Arial" pitchFamily="34" charset="0"/>
                          <a:cs typeface="Arial" pitchFamily="34" charset="0"/>
                        </a:rPr>
                        <a:t>1,40</a:t>
                      </a:r>
                      <a:endParaRPr lang="ru-RU" sz="1600" b="1" baseline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2,0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15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91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600" b="1" dirty="0" smtClean="0"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baseline="0" dirty="0" smtClean="0">
                          <a:latin typeface="Arial" pitchFamily="34" charset="0"/>
                          <a:cs typeface="Arial" pitchFamily="34" charset="0"/>
                        </a:rPr>
                        <a:t>1,41</a:t>
                      </a:r>
                      <a:endParaRPr lang="ru-RU" sz="1600" b="1" baseline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2,3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340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600" b="1" dirty="0" smtClean="0"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baseline="0" dirty="0" smtClean="0">
                          <a:latin typeface="Arial" pitchFamily="34" charset="0"/>
                          <a:cs typeface="Arial" pitchFamily="34" charset="0"/>
                        </a:rPr>
                        <a:t>1,42</a:t>
                      </a:r>
                      <a:endParaRPr lang="ru-RU" sz="1600" b="1" baseline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2,5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52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76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600" b="1" dirty="0" smtClean="0">
                          <a:latin typeface="Arial" pitchFamily="34" charset="0"/>
                          <a:cs typeface="Arial" pitchFamily="34" charset="0"/>
                        </a:rPr>
                        <a:t>9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baseline="0" dirty="0" smtClean="0">
                          <a:latin typeface="Arial" pitchFamily="34" charset="0"/>
                          <a:cs typeface="Arial" pitchFamily="34" charset="0"/>
                        </a:rPr>
                        <a:t>1,43</a:t>
                      </a:r>
                      <a:endParaRPr lang="ru-RU" sz="1600" b="1" baseline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3,0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37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600" b="1" dirty="0" smtClean="0">
                          <a:latin typeface="Arial" pitchFamily="34" charset="0"/>
                          <a:cs typeface="Arial" pitchFamily="34" charset="0"/>
                        </a:rPr>
                        <a:t>10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baseline="0" dirty="0" smtClean="0">
                          <a:latin typeface="Arial" pitchFamily="34" charset="0"/>
                          <a:cs typeface="Arial" pitchFamily="34" charset="0"/>
                        </a:rPr>
                        <a:t>1,44</a:t>
                      </a:r>
                      <a:endParaRPr lang="ru-RU" sz="1600" b="1" baseline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3,3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21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16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600" b="1" dirty="0" smtClean="0">
                          <a:latin typeface="Arial" pitchFamily="34" charset="0"/>
                          <a:cs typeface="Arial" pitchFamily="34" charset="0"/>
                        </a:rPr>
                        <a:t>11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spc="-30" baseline="0" dirty="0" smtClean="0">
                          <a:latin typeface="Arial" pitchFamily="34" charset="0"/>
                          <a:cs typeface="Arial" pitchFamily="34" charset="0"/>
                        </a:rPr>
                        <a:t>1,45</a:t>
                      </a:r>
                      <a:endParaRPr lang="ru-RU" sz="1600" b="1" spc="-30" baseline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3,5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68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744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600" b="1" dirty="0" smtClean="0">
                          <a:latin typeface="Arial" pitchFamily="34" charset="0"/>
                          <a:cs typeface="Arial" pitchFamily="34" charset="0"/>
                        </a:rPr>
                        <a:t>12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spc="-30" baseline="0" dirty="0" smtClean="0">
                          <a:latin typeface="Arial" pitchFamily="34" charset="0"/>
                          <a:cs typeface="Arial" pitchFamily="34" charset="0"/>
                        </a:rPr>
                        <a:t>1,46</a:t>
                      </a:r>
                      <a:endParaRPr lang="ru-RU" sz="1600" b="1" spc="-30" baseline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4,0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13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397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600" b="1" dirty="0" smtClean="0">
                          <a:latin typeface="Arial" pitchFamily="34" charset="0"/>
                          <a:cs typeface="Arial" pitchFamily="34" charset="0"/>
                        </a:rPr>
                        <a:t>13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spc="-30" baseline="0" dirty="0" smtClean="0">
                          <a:latin typeface="Arial" pitchFamily="34" charset="0"/>
                          <a:cs typeface="Arial" pitchFamily="34" charset="0"/>
                        </a:rPr>
                        <a:t>1,47</a:t>
                      </a:r>
                      <a:endParaRPr lang="ru-RU" sz="1600" b="1" spc="-30" baseline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4,3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23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0600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600" b="1" dirty="0" smtClean="0">
                          <a:latin typeface="Arial" pitchFamily="34" charset="0"/>
                          <a:cs typeface="Arial" pitchFamily="34" charset="0"/>
                        </a:rPr>
                        <a:t>14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baseline="0" dirty="0" smtClean="0">
                          <a:latin typeface="Arial" pitchFamily="34" charset="0"/>
                          <a:cs typeface="Arial" pitchFamily="34" charset="0"/>
                        </a:rPr>
                        <a:t>1,48</a:t>
                      </a:r>
                      <a:endParaRPr lang="ru-RU" sz="1600" b="1" baseline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4,5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46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282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600" b="1" dirty="0" smtClean="0">
                          <a:latin typeface="Arial" pitchFamily="34" charset="0"/>
                          <a:cs typeface="Arial" pitchFamily="34" charset="0"/>
                        </a:rPr>
                        <a:t>15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baseline="0" dirty="0" smtClean="0">
                          <a:latin typeface="Arial" pitchFamily="34" charset="0"/>
                          <a:cs typeface="Arial" pitchFamily="34" charset="0"/>
                        </a:rPr>
                        <a:t>1,49</a:t>
                      </a:r>
                      <a:endParaRPr lang="ru-RU" sz="1600" b="1" baseline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5,0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45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6120331"/>
              </p:ext>
            </p:extLst>
          </p:nvPr>
        </p:nvGraphicFramePr>
        <p:xfrm>
          <a:off x="4716016" y="2204864"/>
          <a:ext cx="4248472" cy="4668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0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7152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600" dirty="0" smtClean="0">
                          <a:latin typeface="Arial" pitchFamily="34" charset="0"/>
                          <a:cs typeface="Arial" pitchFamily="34" charset="0"/>
                        </a:rPr>
                        <a:t>№</a:t>
                      </a:r>
                      <a:endParaRPr lang="ru-RU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kumimoji="0" lang="en-US" sz="16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E</a:t>
                      </a:r>
                      <a:r>
                        <a:rPr kumimoji="0" lang="ru-RU" sz="16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эф</a:t>
                      </a: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, МэВ</a:t>
                      </a:r>
                      <a:endParaRPr lang="ru-RU" sz="160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kumimoji="0" lang="en-US" sz="16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r</a:t>
                      </a: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‘, м </a:t>
                      </a:r>
                      <a:endParaRPr lang="ru-RU" sz="160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kumimoji="0" lang="en-US" sz="16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r</a:t>
                      </a: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", м</a:t>
                      </a:r>
                      <a:endParaRPr lang="ru-RU" sz="1600" i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4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600" b="1" dirty="0" smtClean="0">
                          <a:latin typeface="Arial" pitchFamily="34" charset="0"/>
                          <a:cs typeface="Arial" pitchFamily="34" charset="0"/>
                        </a:rPr>
                        <a:t>16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1,51</a:t>
                      </a:r>
                      <a:endParaRPr lang="ru-RU" sz="16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6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5,3</a:t>
                      </a:r>
                      <a:endParaRPr lang="ru-RU" sz="16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14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72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600" b="1" dirty="0" smtClean="0">
                          <a:latin typeface="Arial" pitchFamily="34" charset="0"/>
                          <a:cs typeface="Arial" pitchFamily="34" charset="0"/>
                        </a:rPr>
                        <a:t>17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baseline="0" dirty="0" smtClean="0">
                          <a:latin typeface="Arial" pitchFamily="34" charset="0"/>
                          <a:cs typeface="Arial" pitchFamily="34" charset="0"/>
                        </a:rPr>
                        <a:t>1,52</a:t>
                      </a:r>
                      <a:endParaRPr lang="ru-RU" sz="1600" b="1" baseline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5,5</a:t>
                      </a:r>
                      <a:endParaRPr lang="ru-RU" sz="16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35</a:t>
                      </a:r>
                      <a:endParaRPr kumimoji="0" lang="ru-RU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200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600" b="1" dirty="0" smtClean="0">
                          <a:latin typeface="Arial" pitchFamily="34" charset="0"/>
                          <a:cs typeface="Arial" pitchFamily="34" charset="0"/>
                        </a:rPr>
                        <a:t>18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baseline="0" dirty="0" smtClean="0">
                          <a:latin typeface="Arial" pitchFamily="34" charset="0"/>
                          <a:cs typeface="Arial" pitchFamily="34" charset="0"/>
                        </a:rPr>
                        <a:t>1,53</a:t>
                      </a:r>
                      <a:endParaRPr lang="ru-RU" sz="1600" b="1" baseline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6,0</a:t>
                      </a:r>
                      <a:endParaRPr lang="ru-RU" sz="16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12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828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600" b="1" dirty="0" smtClean="0">
                          <a:latin typeface="Arial" pitchFamily="34" charset="0"/>
                          <a:cs typeface="Arial" pitchFamily="34" charset="0"/>
                        </a:rPr>
                        <a:t>19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1,54</a:t>
                      </a:r>
                      <a:endParaRPr kumimoji="0" lang="ru-RU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6,3</a:t>
                      </a:r>
                      <a:endParaRPr kumimoji="0" lang="ru-RU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57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6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600" b="1" dirty="0" smtClean="0">
                          <a:latin typeface="Arial" pitchFamily="34" charset="0"/>
                          <a:cs typeface="Arial" pitchFamily="34" charset="0"/>
                        </a:rPr>
                        <a:t>20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baseline="0" dirty="0" smtClean="0">
                          <a:latin typeface="Arial" pitchFamily="34" charset="0"/>
                          <a:cs typeface="Arial" pitchFamily="34" charset="0"/>
                        </a:rPr>
                        <a:t>1,55</a:t>
                      </a:r>
                      <a:endParaRPr lang="ru-RU" sz="1600" b="1" baseline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6,5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48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600" b="1" dirty="0" smtClean="0">
                          <a:latin typeface="Arial" pitchFamily="34" charset="0"/>
                          <a:cs typeface="Arial" pitchFamily="34" charset="0"/>
                        </a:rPr>
                        <a:t>21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baseline="0" dirty="0" smtClean="0">
                          <a:latin typeface="Arial" pitchFamily="34" charset="0"/>
                          <a:cs typeface="Arial" pitchFamily="34" charset="0"/>
                        </a:rPr>
                        <a:t>1,56</a:t>
                      </a:r>
                      <a:endParaRPr lang="ru-RU" sz="1600" b="1" baseline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7,0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34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91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600" b="1" dirty="0" smtClean="0">
                          <a:latin typeface="Arial" pitchFamily="34" charset="0"/>
                          <a:cs typeface="Arial" pitchFamily="34" charset="0"/>
                        </a:rPr>
                        <a:t>22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baseline="0" dirty="0" smtClean="0">
                          <a:latin typeface="Arial" pitchFamily="34" charset="0"/>
                          <a:cs typeface="Arial" pitchFamily="34" charset="0"/>
                        </a:rPr>
                        <a:t>1,57</a:t>
                      </a:r>
                      <a:endParaRPr lang="ru-RU" sz="1600" b="1" baseline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7,3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53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340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600" b="1" dirty="0" smtClean="0">
                          <a:latin typeface="Arial" pitchFamily="34" charset="0"/>
                          <a:cs typeface="Arial" pitchFamily="34" charset="0"/>
                        </a:rPr>
                        <a:t>23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baseline="0" dirty="0" smtClean="0">
                          <a:latin typeface="Arial" pitchFamily="34" charset="0"/>
                          <a:cs typeface="Arial" pitchFamily="34" charset="0"/>
                        </a:rPr>
                        <a:t>1,58</a:t>
                      </a:r>
                      <a:endParaRPr lang="ru-RU" sz="1600" b="1" baseline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7,5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47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76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600" b="1" dirty="0" smtClean="0">
                          <a:latin typeface="Arial" pitchFamily="34" charset="0"/>
                          <a:cs typeface="Arial" pitchFamily="34" charset="0"/>
                        </a:rPr>
                        <a:t>24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baseline="0" dirty="0" smtClean="0">
                          <a:latin typeface="Arial" pitchFamily="34" charset="0"/>
                          <a:cs typeface="Arial" pitchFamily="34" charset="0"/>
                        </a:rPr>
                        <a:t>1,59</a:t>
                      </a:r>
                      <a:endParaRPr lang="ru-RU" sz="1600" b="1" baseline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7,8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81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600" b="1" dirty="0" smtClean="0">
                          <a:latin typeface="Arial" pitchFamily="34" charset="0"/>
                          <a:cs typeface="Arial" pitchFamily="34" charset="0"/>
                        </a:rPr>
                        <a:t>25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baseline="0" dirty="0" smtClean="0">
                          <a:latin typeface="Arial" pitchFamily="34" charset="0"/>
                          <a:cs typeface="Arial" pitchFamily="34" charset="0"/>
                        </a:rPr>
                        <a:t>1,60</a:t>
                      </a:r>
                      <a:endParaRPr lang="ru-RU" sz="1600" b="1" baseline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8,0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16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600" b="1" dirty="0" smtClean="0">
                          <a:latin typeface="Arial" pitchFamily="34" charset="0"/>
                          <a:cs typeface="Arial" pitchFamily="34" charset="0"/>
                        </a:rPr>
                        <a:t>26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baseline="0" dirty="0" smtClean="0">
                          <a:latin typeface="Arial" pitchFamily="34" charset="0"/>
                          <a:cs typeface="Arial" pitchFamily="34" charset="0"/>
                        </a:rPr>
                        <a:t>1,61</a:t>
                      </a:r>
                      <a:endParaRPr lang="ru-RU" sz="1600" b="1" baseline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8,3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18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744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600" b="1" dirty="0" smtClean="0">
                          <a:latin typeface="Arial" pitchFamily="34" charset="0"/>
                          <a:cs typeface="Arial" pitchFamily="34" charset="0"/>
                        </a:rPr>
                        <a:t>27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baseline="0" dirty="0" smtClean="0">
                          <a:latin typeface="Arial" pitchFamily="34" charset="0"/>
                          <a:cs typeface="Arial" pitchFamily="34" charset="0"/>
                        </a:rPr>
                        <a:t>1,62</a:t>
                      </a:r>
                      <a:endParaRPr lang="ru-RU" sz="1600" b="1" baseline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8,5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35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397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600" b="1" dirty="0" smtClean="0">
                          <a:latin typeface="Arial" pitchFamily="34" charset="0"/>
                          <a:cs typeface="Arial" pitchFamily="34" charset="0"/>
                        </a:rPr>
                        <a:t>28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baseline="0" dirty="0" smtClean="0">
                          <a:latin typeface="Arial" pitchFamily="34" charset="0"/>
                          <a:cs typeface="Arial" pitchFamily="34" charset="0"/>
                        </a:rPr>
                        <a:t>1,63</a:t>
                      </a:r>
                      <a:endParaRPr lang="ru-RU" sz="1600" b="1" baseline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8,7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94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0600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600" b="1" dirty="0" smtClean="0">
                          <a:latin typeface="Arial" pitchFamily="34" charset="0"/>
                          <a:cs typeface="Arial" pitchFamily="34" charset="0"/>
                        </a:rPr>
                        <a:t>29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baseline="0" dirty="0" smtClean="0">
                          <a:latin typeface="Arial" pitchFamily="34" charset="0"/>
                          <a:cs typeface="Arial" pitchFamily="34" charset="0"/>
                        </a:rPr>
                        <a:t>1,64</a:t>
                      </a:r>
                      <a:endParaRPr lang="ru-RU" sz="1600" b="1" baseline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9,0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27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282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600" b="1" dirty="0" smtClean="0">
                          <a:latin typeface="Arial" pitchFamily="34" charset="0"/>
                          <a:cs typeface="Arial" pitchFamily="34" charset="0"/>
                        </a:rPr>
                        <a:t>30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baseline="0" dirty="0" smtClean="0">
                          <a:latin typeface="Arial" pitchFamily="34" charset="0"/>
                          <a:cs typeface="Arial" pitchFamily="34" charset="0"/>
                        </a:rPr>
                        <a:t>1,65</a:t>
                      </a:r>
                      <a:endParaRPr lang="ru-RU" sz="1600" b="1" baseline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9,5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59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46182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14930" y="0"/>
            <a:ext cx="74494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ИОНИЗАЦИОННЫЙ МЕТОД РЕГИСТРАЦИИ ИЗЛУЧЕНИЙ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20B588A8-DED4-413A-842B-603B31BAAE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395372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r">
              <a:lnSpc>
                <a:spcPct val="90000"/>
              </a:lnSpc>
            </a:pP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ПРОДОЛЖЕНИЕ ЗАДАЧИ </a:t>
            </a:r>
            <a:r>
              <a:rPr lang="en-US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4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.5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. </a:t>
            </a:r>
            <a:endParaRPr lang="ru-RU" sz="2000" b="1" dirty="0">
              <a:solidFill>
                <a:srgbClr val="0000FF"/>
              </a:solidFill>
              <a:ea typeface="Calibri"/>
              <a:cs typeface="Times New Roman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7751951"/>
              </p:ext>
            </p:extLst>
          </p:nvPr>
        </p:nvGraphicFramePr>
        <p:xfrm>
          <a:off x="2195736" y="989848"/>
          <a:ext cx="4248472" cy="17190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0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7152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600" dirty="0" smtClean="0">
                          <a:latin typeface="Arial" pitchFamily="34" charset="0"/>
                          <a:cs typeface="Arial" pitchFamily="34" charset="0"/>
                        </a:rPr>
                        <a:t>№</a:t>
                      </a:r>
                      <a:endParaRPr lang="ru-RU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kumimoji="0" lang="en-US" sz="16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E</a:t>
                      </a:r>
                      <a:r>
                        <a:rPr kumimoji="0" lang="ru-RU" sz="16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эф</a:t>
                      </a: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, МэВ</a:t>
                      </a:r>
                      <a:endParaRPr lang="ru-RU" sz="160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kumimoji="0" lang="en-US" sz="16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r</a:t>
                      </a: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‘, м </a:t>
                      </a:r>
                      <a:endParaRPr lang="ru-RU" sz="160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kumimoji="0" lang="en-US" sz="16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r</a:t>
                      </a: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", м</a:t>
                      </a:r>
                      <a:endParaRPr lang="ru-RU" sz="1600" i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82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600" b="1" dirty="0" smtClean="0">
                          <a:latin typeface="Arial" pitchFamily="34" charset="0"/>
                          <a:cs typeface="Arial" pitchFamily="34" charset="0"/>
                        </a:rPr>
                        <a:t>31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baseline="0" dirty="0" smtClean="0">
                          <a:latin typeface="Arial" pitchFamily="34" charset="0"/>
                          <a:cs typeface="Arial" pitchFamily="34" charset="0"/>
                        </a:rPr>
                        <a:t>1,66</a:t>
                      </a:r>
                      <a:endParaRPr lang="ru-RU" sz="1600" b="1" baseline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9,7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29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82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600" b="1" dirty="0" smtClean="0">
                          <a:latin typeface="Arial" pitchFamily="34" charset="0"/>
                          <a:cs typeface="Arial" pitchFamily="34" charset="0"/>
                        </a:rPr>
                        <a:t>32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baseline="0" dirty="0" smtClean="0">
                          <a:latin typeface="Arial" pitchFamily="34" charset="0"/>
                          <a:cs typeface="Arial" pitchFamily="34" charset="0"/>
                        </a:rPr>
                        <a:t>1,67</a:t>
                      </a:r>
                      <a:endParaRPr lang="ru-RU" sz="1600" b="1" baseline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10,0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63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82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600" b="1" dirty="0" smtClean="0">
                          <a:latin typeface="Arial" pitchFamily="34" charset="0"/>
                          <a:cs typeface="Arial" pitchFamily="34" charset="0"/>
                        </a:rPr>
                        <a:t>33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baseline="0" dirty="0" smtClean="0">
                          <a:latin typeface="Arial" pitchFamily="34" charset="0"/>
                          <a:cs typeface="Arial" pitchFamily="34" charset="0"/>
                        </a:rPr>
                        <a:t>1,68</a:t>
                      </a:r>
                      <a:endParaRPr lang="ru-RU" sz="1600" b="1" baseline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10,3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31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82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600" b="1" dirty="0" smtClean="0">
                          <a:latin typeface="Arial" pitchFamily="34" charset="0"/>
                          <a:cs typeface="Arial" pitchFamily="34" charset="0"/>
                        </a:rPr>
                        <a:t>34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baseline="0" dirty="0" smtClean="0">
                          <a:latin typeface="Arial" pitchFamily="34" charset="0"/>
                          <a:cs typeface="Arial" pitchFamily="34" charset="0"/>
                        </a:rPr>
                        <a:t>1,69</a:t>
                      </a:r>
                      <a:endParaRPr lang="ru-RU" sz="1600" b="1" baseline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10,8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65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82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600" b="1" dirty="0" smtClean="0">
                          <a:latin typeface="Arial" pitchFamily="34" charset="0"/>
                          <a:cs typeface="Arial" pitchFamily="34" charset="0"/>
                        </a:rPr>
                        <a:t>35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baseline="0" dirty="0" smtClean="0">
                          <a:latin typeface="Arial" pitchFamily="34" charset="0"/>
                          <a:cs typeface="Arial" pitchFamily="34" charset="0"/>
                        </a:rPr>
                        <a:t>1,70</a:t>
                      </a:r>
                      <a:endParaRPr lang="ru-RU" sz="1600" b="1" baseline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11,0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34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73226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14930" y="0"/>
            <a:ext cx="74494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ИОНИЗАЦИОННЫЙ МЕТОД РЕГИСТРАЦИИ ИЗЛУЧЕНИЙ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20B588A8-DED4-413A-842B-603B31BAAE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260648"/>
            <a:ext cx="9144000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000" algn="just">
              <a:lnSpc>
                <a:spcPct val="80000"/>
              </a:lnSpc>
            </a:pPr>
            <a:r>
              <a:rPr lang="ru-RU" sz="2000" b="1" dirty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ЗАДАЧА </a:t>
            </a:r>
            <a:r>
              <a:rPr lang="en-US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4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.6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. 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Для градуировки дозиметра применяется точечный изотропный радионуклид </a:t>
            </a:r>
            <a:r>
              <a:rPr lang="en-US" sz="2000" b="1" i="1" dirty="0" smtClean="0">
                <a:solidFill>
                  <a:srgbClr val="0000FF"/>
                </a:solidFill>
                <a:latin typeface="Arial Black" panose="020B0A04020102020204" pitchFamily="34" charset="0"/>
                <a:ea typeface="Calibri"/>
                <a:cs typeface="Times New Roman"/>
              </a:rPr>
              <a:t>N</a:t>
            </a:r>
            <a:r>
              <a:rPr lang="ru-RU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активностью </a:t>
            </a:r>
            <a:r>
              <a:rPr lang="en-US" sz="2000" b="1" i="1" dirty="0" smtClean="0">
                <a:solidFill>
                  <a:srgbClr val="0000FF"/>
                </a:solidFill>
                <a:latin typeface="Arial Black"/>
                <a:ea typeface="Calibri"/>
                <a:cs typeface="Arial"/>
              </a:rPr>
              <a:t>A</a:t>
            </a:r>
            <a:r>
              <a:rPr lang="en-US" sz="2000" b="1" dirty="0" smtClean="0">
                <a:solidFill>
                  <a:srgbClr val="0000FF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,</a:t>
            </a:r>
            <a:r>
              <a:rPr lang="ru-RU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 err="1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мКи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. Определить время работы </a:t>
            </a:r>
            <a:r>
              <a:rPr lang="en-US" sz="2000" b="1" i="1" dirty="0">
                <a:solidFill>
                  <a:srgbClr val="0000FF"/>
                </a:solidFill>
                <a:latin typeface="Arial Black" panose="020B0A04020102020204" pitchFamily="34" charset="0"/>
                <a:ea typeface="Calibri"/>
                <a:cs typeface="Times New Roman"/>
              </a:rPr>
              <a:t>t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 при 6-дневной рабочей неделе без защиты, чтобы обеспечить предельно допустимую эквивалентную дозу для персонала категории А. Расстояние от источника до оператора </a:t>
            </a:r>
            <a:r>
              <a:rPr lang="en-US" sz="2000" b="1" i="1" dirty="0">
                <a:solidFill>
                  <a:srgbClr val="0000FF"/>
                </a:solidFill>
                <a:latin typeface="Arial Black"/>
                <a:ea typeface="Calibri"/>
                <a:cs typeface="Arial"/>
              </a:rPr>
              <a:t>r</a:t>
            </a:r>
            <a:r>
              <a:rPr lang="en-US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en-US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,</a:t>
            </a:r>
            <a:r>
              <a:rPr lang="ru-RU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 м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. Ослаблением и рассеянием </a:t>
            </a:r>
            <a:r>
              <a:rPr lang="ru-RU" sz="2000" b="1" i="1" dirty="0">
                <a:solidFill>
                  <a:srgbClr val="0000FF"/>
                </a:solidFill>
                <a:latin typeface="Times New Roman"/>
                <a:ea typeface="Calibri"/>
                <a:cs typeface="Times New Roman"/>
              </a:rPr>
              <a:t>γ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-излучения в воздухе пренебречь</a:t>
            </a:r>
            <a:r>
              <a:rPr lang="ru-RU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.</a:t>
            </a:r>
            <a:r>
              <a:rPr lang="ru-RU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      </a:t>
            </a:r>
            <a:r>
              <a:rPr lang="ru-RU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……………..</a:t>
            </a:r>
            <a:r>
              <a:rPr lang="ru-RU" sz="20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Р или 10</a:t>
            </a:r>
            <a:r>
              <a:rPr lang="ru-RU" sz="2000" b="1" baseline="30000" dirty="0">
                <a:solidFill>
                  <a:srgbClr val="0000FF"/>
                </a:solidFill>
                <a:latin typeface="Arial"/>
                <a:ea typeface="Calibri"/>
              </a:rPr>
              <a:t>–</a:t>
            </a:r>
            <a:r>
              <a:rPr lang="ru-RU" sz="2000" b="1" baseline="300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ru-RU" sz="20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Зв</a:t>
            </a:r>
            <a:r>
              <a:rPr lang="ru-RU" sz="2000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.</a:t>
            </a:r>
            <a:endParaRPr lang="ru-RU" dirty="0">
              <a:solidFill>
                <a:srgbClr val="0000FF"/>
              </a:solidFill>
            </a:endParaRPr>
          </a:p>
          <a:p>
            <a:pPr indent="450215" algn="just">
              <a:lnSpc>
                <a:spcPct val="90000"/>
              </a:lnSpc>
            </a:pPr>
            <a:endParaRPr lang="ru-RU" sz="2000" b="1" dirty="0">
              <a:solidFill>
                <a:srgbClr val="0000FF"/>
              </a:solidFill>
              <a:ea typeface="Calibri"/>
              <a:cs typeface="Times New Roman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4019305"/>
              </p:ext>
            </p:extLst>
          </p:nvPr>
        </p:nvGraphicFramePr>
        <p:xfrm>
          <a:off x="109439" y="2060848"/>
          <a:ext cx="4464496" cy="46009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75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187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2607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7152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600" dirty="0" smtClean="0">
                          <a:latin typeface="Arial" pitchFamily="34" charset="0"/>
                          <a:cs typeface="Arial" pitchFamily="34" charset="0"/>
                        </a:rPr>
                        <a:t>№</a:t>
                      </a:r>
                      <a:endParaRPr lang="ru-RU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Источник </a:t>
                      </a:r>
                      <a:r>
                        <a:rPr kumimoji="0" lang="en-US" sz="16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N</a:t>
                      </a:r>
                      <a:endParaRPr kumimoji="0" lang="ru-RU" sz="16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kumimoji="0" lang="en-US" sz="16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A</a:t>
                      </a:r>
                      <a:r>
                        <a:rPr kumimoji="0" 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,</a:t>
                      </a: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6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мКи</a:t>
                      </a:r>
                      <a:endParaRPr lang="ru-RU" sz="160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kumimoji="0" lang="en-US" sz="16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r</a:t>
                      </a: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, м</a:t>
                      </a:r>
                      <a:endParaRPr lang="ru-RU" sz="1600" i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4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600" b="1" dirty="0" smtClean="0"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kumimoji="0" lang="en-US" sz="16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16</a:t>
                      </a:r>
                      <a:r>
                        <a:rPr kumimoji="0" 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N</a:t>
                      </a:r>
                      <a:r>
                        <a:rPr kumimoji="0" lang="en-US" sz="16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7</a:t>
                      </a:r>
                      <a:endParaRPr lang="ru-RU" sz="1600" b="1" baseline="-25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35</a:t>
                      </a:r>
                      <a:endParaRPr lang="ru-RU" sz="1600" b="1" baseline="-25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1,85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72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600" b="1" dirty="0" smtClean="0"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22</a:t>
                      </a:r>
                      <a:r>
                        <a:rPr kumimoji="0" 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Na</a:t>
                      </a:r>
                      <a:r>
                        <a:rPr kumimoji="0" lang="en-US" sz="16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11</a:t>
                      </a:r>
                      <a:endParaRPr lang="ru-RU" sz="1600" b="1" baseline="-25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36</a:t>
                      </a:r>
                      <a:endParaRPr lang="ru-RU" sz="1600" b="1" baseline="-25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1,86</a:t>
                      </a:r>
                      <a:endParaRPr kumimoji="0" lang="ru-RU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200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600" b="1" dirty="0" smtClean="0"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2</a:t>
                      </a:r>
                      <a:r>
                        <a:rPr kumimoji="0" lang="en-US" sz="16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4</a:t>
                      </a:r>
                      <a:r>
                        <a:rPr kumimoji="0" 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Na</a:t>
                      </a:r>
                      <a:r>
                        <a:rPr kumimoji="0" lang="en-US" sz="16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11</a:t>
                      </a:r>
                      <a:endParaRPr lang="ru-RU" sz="1600" b="1" baseline="-25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37</a:t>
                      </a:r>
                      <a:endParaRPr lang="ru-RU" sz="1600" b="1" baseline="-25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1,87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828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600" b="1" dirty="0" smtClean="0"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41</a:t>
                      </a:r>
                      <a:r>
                        <a:rPr kumimoji="0" 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Ar</a:t>
                      </a:r>
                      <a:r>
                        <a:rPr kumimoji="0" lang="en-US" sz="16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18</a:t>
                      </a:r>
                      <a:endParaRPr kumimoji="0" lang="ru-RU" sz="16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38</a:t>
                      </a:r>
                      <a:endParaRPr kumimoji="0" lang="ru-RU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1,88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6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600" b="1" dirty="0" smtClean="0"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42</a:t>
                      </a:r>
                      <a:r>
                        <a:rPr kumimoji="0" 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K</a:t>
                      </a:r>
                      <a:r>
                        <a:rPr kumimoji="0" lang="en-US" sz="16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19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39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1,89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48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600" b="1" dirty="0" smtClean="0"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51</a:t>
                      </a:r>
                      <a:r>
                        <a:rPr kumimoji="0" 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Cr</a:t>
                      </a:r>
                      <a:r>
                        <a:rPr kumimoji="0" lang="en-US" sz="16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24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40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1,90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91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600" b="1" dirty="0" smtClean="0"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52</a:t>
                      </a:r>
                      <a:r>
                        <a:rPr kumimoji="0" 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Mn</a:t>
                      </a:r>
                      <a:r>
                        <a:rPr kumimoji="0" lang="en-US" sz="16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25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41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1,91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340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600" b="1" dirty="0" smtClean="0"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54</a:t>
                      </a:r>
                      <a:r>
                        <a:rPr kumimoji="0" 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Mn</a:t>
                      </a:r>
                      <a:r>
                        <a:rPr kumimoji="0" lang="en-US" sz="16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25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42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1,92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76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600" b="1" dirty="0" smtClean="0">
                          <a:latin typeface="Arial" pitchFamily="34" charset="0"/>
                          <a:cs typeface="Arial" pitchFamily="34" charset="0"/>
                        </a:rPr>
                        <a:t>9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56</a:t>
                      </a:r>
                      <a:r>
                        <a:rPr kumimoji="0" 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Mn</a:t>
                      </a:r>
                      <a:r>
                        <a:rPr kumimoji="0" lang="en-US" sz="16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25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43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1,93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3232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600" b="1" dirty="0" smtClean="0">
                          <a:latin typeface="Arial" pitchFamily="34" charset="0"/>
                          <a:cs typeface="Arial" pitchFamily="34" charset="0"/>
                        </a:rPr>
                        <a:t>10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59</a:t>
                      </a:r>
                      <a:r>
                        <a:rPr kumimoji="0" 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Fe</a:t>
                      </a:r>
                      <a:r>
                        <a:rPr kumimoji="0" lang="en-US" sz="16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26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44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1,94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16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600" b="1" dirty="0" smtClean="0">
                          <a:latin typeface="Arial" pitchFamily="34" charset="0"/>
                          <a:cs typeface="Arial" pitchFamily="34" charset="0"/>
                        </a:rPr>
                        <a:t>11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57</a:t>
                      </a:r>
                      <a:r>
                        <a:rPr kumimoji="0" 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Co</a:t>
                      </a:r>
                      <a:r>
                        <a:rPr kumimoji="0" lang="en-US" sz="16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27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45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1,95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744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600" b="1" dirty="0" smtClean="0">
                          <a:latin typeface="Arial" pitchFamily="34" charset="0"/>
                          <a:cs typeface="Arial" pitchFamily="34" charset="0"/>
                        </a:rPr>
                        <a:t>12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60</a:t>
                      </a:r>
                      <a:r>
                        <a:rPr kumimoji="0" 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Co</a:t>
                      </a:r>
                      <a:r>
                        <a:rPr kumimoji="0" lang="en-US" sz="16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27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46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1,96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397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600" b="1" dirty="0" smtClean="0">
                          <a:latin typeface="Arial" pitchFamily="34" charset="0"/>
                          <a:cs typeface="Arial" pitchFamily="34" charset="0"/>
                        </a:rPr>
                        <a:t>13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54</a:t>
                      </a:r>
                      <a:r>
                        <a:rPr kumimoji="0" 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Cu</a:t>
                      </a:r>
                      <a:r>
                        <a:rPr kumimoji="0" lang="en-US" sz="16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29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47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1,97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0600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600" b="1" dirty="0" smtClean="0">
                          <a:latin typeface="Arial" pitchFamily="34" charset="0"/>
                          <a:cs typeface="Arial" pitchFamily="34" charset="0"/>
                        </a:rPr>
                        <a:t>14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65</a:t>
                      </a:r>
                      <a:r>
                        <a:rPr kumimoji="0" 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Zn</a:t>
                      </a:r>
                      <a:r>
                        <a:rPr kumimoji="0" lang="en-US" sz="16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30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48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1,98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282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600" b="1" dirty="0" smtClean="0">
                          <a:latin typeface="Arial" pitchFamily="34" charset="0"/>
                          <a:cs typeface="Arial" pitchFamily="34" charset="0"/>
                        </a:rPr>
                        <a:t>15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95</a:t>
                      </a:r>
                      <a:r>
                        <a:rPr kumimoji="0" 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Zr</a:t>
                      </a:r>
                      <a:r>
                        <a:rPr kumimoji="0" lang="en-US" sz="16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40</a:t>
                      </a:r>
                      <a:r>
                        <a:rPr lang="ru-RU" sz="1600" dirty="0" smtClean="0">
                          <a:effectLst/>
                          <a:latin typeface="Arial"/>
                          <a:ea typeface="Calibri"/>
                        </a:rPr>
                        <a:t>+</a:t>
                      </a:r>
                      <a:r>
                        <a:rPr kumimoji="0" lang="en-US" sz="16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95</a:t>
                      </a:r>
                      <a:r>
                        <a:rPr kumimoji="0" lang="en-US" sz="1600" b="1" i="1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m</a:t>
                      </a:r>
                      <a:r>
                        <a:rPr kumimoji="0" 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Nb</a:t>
                      </a:r>
                      <a:r>
                        <a:rPr kumimoji="0" lang="en-US" sz="16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41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49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1,99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5483199"/>
              </p:ext>
            </p:extLst>
          </p:nvPr>
        </p:nvGraphicFramePr>
        <p:xfrm>
          <a:off x="4716016" y="2096870"/>
          <a:ext cx="4248472" cy="4584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0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7152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600" dirty="0" smtClean="0">
                          <a:latin typeface="Arial" pitchFamily="34" charset="0"/>
                          <a:cs typeface="Arial" pitchFamily="34" charset="0"/>
                        </a:rPr>
                        <a:t>№</a:t>
                      </a:r>
                      <a:endParaRPr lang="ru-RU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Источник </a:t>
                      </a:r>
                      <a:r>
                        <a:rPr kumimoji="0" lang="en-US" sz="16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N</a:t>
                      </a:r>
                      <a:endParaRPr kumimoji="0" lang="ru-RU" sz="16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kumimoji="0" lang="en-US" sz="16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A</a:t>
                      </a:r>
                      <a:r>
                        <a:rPr kumimoji="0" 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,</a:t>
                      </a: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6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мКи</a:t>
                      </a:r>
                      <a:endParaRPr lang="ru-RU" sz="160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kumimoji="0" lang="en-US" sz="16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r</a:t>
                      </a: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, м</a:t>
                      </a:r>
                      <a:endParaRPr lang="ru-RU" sz="1600" i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4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600" b="1" dirty="0" smtClean="0">
                          <a:latin typeface="Arial" pitchFamily="34" charset="0"/>
                          <a:cs typeface="Arial" pitchFamily="34" charset="0"/>
                        </a:rPr>
                        <a:t>16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kumimoji="0" lang="en-US" sz="16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95</a:t>
                      </a:r>
                      <a:r>
                        <a:rPr kumimoji="0" 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Zr</a:t>
                      </a:r>
                      <a:r>
                        <a:rPr kumimoji="0" lang="en-US" sz="16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40</a:t>
                      </a:r>
                      <a:r>
                        <a:rPr lang="ru-RU" sz="1600" dirty="0" smtClean="0">
                          <a:effectLst/>
                          <a:latin typeface="Arial"/>
                          <a:ea typeface="Calibri"/>
                        </a:rPr>
                        <a:t>+</a:t>
                      </a:r>
                      <a:r>
                        <a:rPr kumimoji="0" lang="en-US" sz="16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95</a:t>
                      </a:r>
                      <a:r>
                        <a:rPr kumimoji="0" lang="en-US" sz="1600" b="1" i="1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m</a:t>
                      </a:r>
                      <a:r>
                        <a:rPr kumimoji="0" 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Nb</a:t>
                      </a:r>
                      <a:r>
                        <a:rPr kumimoji="0" lang="en-US" sz="16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41</a:t>
                      </a:r>
                      <a:endParaRPr lang="ru-RU" sz="1600" b="1" baseline="-25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6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51</a:t>
                      </a:r>
                      <a:endParaRPr lang="ru-RU" sz="16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2,01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72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600" b="1" dirty="0" smtClean="0">
                          <a:latin typeface="Arial" pitchFamily="34" charset="0"/>
                          <a:cs typeface="Arial" pitchFamily="34" charset="0"/>
                        </a:rPr>
                        <a:t>17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95</a:t>
                      </a:r>
                      <a:r>
                        <a:rPr kumimoji="0" 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Nb</a:t>
                      </a:r>
                      <a:r>
                        <a:rPr kumimoji="0" lang="en-US" sz="16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41</a:t>
                      </a:r>
                      <a:endParaRPr lang="ru-RU" sz="1600" b="1" baseline="-25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52</a:t>
                      </a:r>
                      <a:endParaRPr lang="ru-RU" sz="16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2,02</a:t>
                      </a:r>
                      <a:endParaRPr kumimoji="0" lang="ru-RU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200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600" b="1" dirty="0" smtClean="0">
                          <a:latin typeface="Arial" pitchFamily="34" charset="0"/>
                          <a:cs typeface="Arial" pitchFamily="34" charset="0"/>
                        </a:rPr>
                        <a:t>18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103</a:t>
                      </a:r>
                      <a:r>
                        <a:rPr kumimoji="0" 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Ru</a:t>
                      </a:r>
                      <a:r>
                        <a:rPr kumimoji="0" lang="en-US" sz="16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44</a:t>
                      </a: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+</a:t>
                      </a:r>
                      <a:r>
                        <a:rPr kumimoji="0" lang="en-US" sz="16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103</a:t>
                      </a:r>
                      <a:r>
                        <a:rPr kumimoji="0" lang="en-US" sz="1600" b="1" i="1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m</a:t>
                      </a:r>
                      <a:r>
                        <a:rPr kumimoji="0" 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Rh</a:t>
                      </a:r>
                      <a:r>
                        <a:rPr kumimoji="0" lang="en-US" sz="16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45</a:t>
                      </a:r>
                      <a:endParaRPr kumimoji="0" lang="ru-RU" sz="16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53</a:t>
                      </a:r>
                      <a:endParaRPr lang="ru-RU" sz="16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2,03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828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600" b="1" dirty="0" smtClean="0">
                          <a:latin typeface="Arial" pitchFamily="34" charset="0"/>
                          <a:cs typeface="Arial" pitchFamily="34" charset="0"/>
                        </a:rPr>
                        <a:t>19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106</a:t>
                      </a:r>
                      <a:r>
                        <a:rPr kumimoji="0" 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Ru</a:t>
                      </a:r>
                      <a:r>
                        <a:rPr kumimoji="0" lang="en-US" sz="16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44</a:t>
                      </a: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+</a:t>
                      </a:r>
                      <a:r>
                        <a:rPr kumimoji="0" lang="en-US" sz="16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106</a:t>
                      </a:r>
                      <a:r>
                        <a:rPr kumimoji="0" lang="en-US" sz="1600" b="1" i="1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m</a:t>
                      </a:r>
                      <a:r>
                        <a:rPr kumimoji="0" 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Rh</a:t>
                      </a:r>
                      <a:r>
                        <a:rPr kumimoji="0" lang="en-US" sz="16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45</a:t>
                      </a:r>
                      <a:endParaRPr kumimoji="0" lang="ru-RU" sz="16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54</a:t>
                      </a:r>
                      <a:endParaRPr kumimoji="0" lang="ru-RU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2,04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6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600" b="1" dirty="0" smtClean="0">
                          <a:latin typeface="Arial" pitchFamily="34" charset="0"/>
                          <a:cs typeface="Arial" pitchFamily="34" charset="0"/>
                        </a:rPr>
                        <a:t>20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110</a:t>
                      </a:r>
                      <a:r>
                        <a:rPr kumimoji="0" lang="en-US" sz="1600" b="1" i="1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m</a:t>
                      </a:r>
                      <a:r>
                        <a:rPr kumimoji="0" 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Ag</a:t>
                      </a:r>
                      <a:r>
                        <a:rPr kumimoji="0" lang="en-US" sz="16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47</a:t>
                      </a: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+</a:t>
                      </a:r>
                      <a:r>
                        <a:rPr kumimoji="0" lang="en-US" sz="16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110</a:t>
                      </a:r>
                      <a:r>
                        <a:rPr kumimoji="0" 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Ag</a:t>
                      </a:r>
                      <a:r>
                        <a:rPr kumimoji="0" lang="en-US" sz="16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47</a:t>
                      </a:r>
                      <a:endParaRPr kumimoji="0" lang="ru-RU" sz="16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55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2,05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48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600" b="1" dirty="0" smtClean="0">
                          <a:latin typeface="Arial" pitchFamily="34" charset="0"/>
                          <a:cs typeface="Arial" pitchFamily="34" charset="0"/>
                        </a:rPr>
                        <a:t>21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131</a:t>
                      </a:r>
                      <a:r>
                        <a:rPr kumimoji="0" 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I</a:t>
                      </a:r>
                      <a:r>
                        <a:rPr kumimoji="0" lang="en-US" sz="16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53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56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2,06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91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600" b="1" dirty="0" smtClean="0">
                          <a:latin typeface="Arial" pitchFamily="34" charset="0"/>
                          <a:cs typeface="Arial" pitchFamily="34" charset="0"/>
                        </a:rPr>
                        <a:t>22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133</a:t>
                      </a:r>
                      <a:r>
                        <a:rPr kumimoji="0" 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I</a:t>
                      </a:r>
                      <a:r>
                        <a:rPr kumimoji="0" lang="en-US" sz="16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53</a:t>
                      </a:r>
                      <a:endParaRPr kumimoji="0" lang="ru-RU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57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2,07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340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600" b="1" dirty="0" smtClean="0">
                          <a:latin typeface="Arial" pitchFamily="34" charset="0"/>
                          <a:cs typeface="Arial" pitchFamily="34" charset="0"/>
                        </a:rPr>
                        <a:t>23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135</a:t>
                      </a:r>
                      <a:r>
                        <a:rPr kumimoji="0" 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I</a:t>
                      </a:r>
                      <a:r>
                        <a:rPr kumimoji="0" lang="en-US" sz="16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53</a:t>
                      </a:r>
                      <a:endParaRPr kumimoji="0" lang="ru-RU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58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2,08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76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600" b="1" dirty="0" smtClean="0">
                          <a:latin typeface="Arial" pitchFamily="34" charset="0"/>
                          <a:cs typeface="Arial" pitchFamily="34" charset="0"/>
                        </a:rPr>
                        <a:t>24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133</a:t>
                      </a:r>
                      <a:r>
                        <a:rPr kumimoji="0" 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Xe</a:t>
                      </a:r>
                      <a:r>
                        <a:rPr kumimoji="0" lang="en-US" sz="16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54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59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2,09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721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600" b="1" dirty="0" smtClean="0">
                          <a:latin typeface="Arial" pitchFamily="34" charset="0"/>
                          <a:cs typeface="Arial" pitchFamily="34" charset="0"/>
                        </a:rPr>
                        <a:t>25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135</a:t>
                      </a:r>
                      <a:r>
                        <a:rPr kumimoji="0" 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Xe</a:t>
                      </a:r>
                      <a:r>
                        <a:rPr kumimoji="0" lang="en-US" sz="16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54</a:t>
                      </a:r>
                      <a:endParaRPr kumimoji="0" lang="ru-RU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60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2,10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16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600" b="1" dirty="0" smtClean="0">
                          <a:latin typeface="Arial" pitchFamily="34" charset="0"/>
                          <a:cs typeface="Arial" pitchFamily="34" charset="0"/>
                        </a:rPr>
                        <a:t>26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134</a:t>
                      </a:r>
                      <a:r>
                        <a:rPr kumimoji="0" 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Cs</a:t>
                      </a:r>
                      <a:r>
                        <a:rPr kumimoji="0" lang="en-US" sz="16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55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61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2,11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744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600" b="1" dirty="0" smtClean="0">
                          <a:latin typeface="Arial" pitchFamily="34" charset="0"/>
                          <a:cs typeface="Arial" pitchFamily="34" charset="0"/>
                        </a:rPr>
                        <a:t>27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137</a:t>
                      </a:r>
                      <a:r>
                        <a:rPr kumimoji="0" 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Cs</a:t>
                      </a:r>
                      <a:r>
                        <a:rPr kumimoji="0" lang="en-US" sz="16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55</a:t>
                      </a: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+</a:t>
                      </a:r>
                      <a:r>
                        <a:rPr kumimoji="0" lang="en-US" sz="16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137</a:t>
                      </a:r>
                      <a:r>
                        <a:rPr kumimoji="0" lang="en-US" sz="1600" b="1" i="1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m</a:t>
                      </a:r>
                      <a:r>
                        <a:rPr kumimoji="0" 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Ba</a:t>
                      </a:r>
                      <a:r>
                        <a:rPr kumimoji="0" lang="en-US" sz="16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56</a:t>
                      </a:r>
                      <a:endParaRPr kumimoji="0" lang="ru-RU" sz="16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62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2,12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397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600" b="1" dirty="0" smtClean="0">
                          <a:latin typeface="Arial" pitchFamily="34" charset="0"/>
                          <a:cs typeface="Arial" pitchFamily="34" charset="0"/>
                        </a:rPr>
                        <a:t>28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140</a:t>
                      </a:r>
                      <a:r>
                        <a:rPr kumimoji="0" 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Ba</a:t>
                      </a:r>
                      <a:r>
                        <a:rPr kumimoji="0" lang="en-US" sz="16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56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63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2,13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0600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600" b="1" dirty="0" smtClean="0">
                          <a:latin typeface="Arial" pitchFamily="34" charset="0"/>
                          <a:cs typeface="Arial" pitchFamily="34" charset="0"/>
                        </a:rPr>
                        <a:t>29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140</a:t>
                      </a:r>
                      <a:r>
                        <a:rPr kumimoji="0" 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La</a:t>
                      </a:r>
                      <a:r>
                        <a:rPr kumimoji="0" lang="en-US" sz="16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57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64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2,14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282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600" b="1" dirty="0" smtClean="0">
                          <a:latin typeface="Arial" pitchFamily="34" charset="0"/>
                          <a:cs typeface="Arial" pitchFamily="34" charset="0"/>
                        </a:rPr>
                        <a:t>30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141</a:t>
                      </a:r>
                      <a:r>
                        <a:rPr kumimoji="0" 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Ce</a:t>
                      </a:r>
                      <a:r>
                        <a:rPr kumimoji="0" lang="en-US" sz="16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58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65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2,15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69602254"/>
              </p:ext>
            </p:extLst>
          </p:nvPr>
        </p:nvGraphicFramePr>
        <p:xfrm>
          <a:off x="174625" y="1709738"/>
          <a:ext cx="1333500" cy="392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2" name="Формула" r:id="rId3" imgW="761760" imgH="241200" progId="Equation.3">
                  <p:embed/>
                </p:oleObj>
              </mc:Choice>
              <mc:Fallback>
                <p:oleObj name="Формула" r:id="rId3" imgW="761760" imgH="241200" progId="Equation.3">
                  <p:embed/>
                  <p:pic>
                    <p:nvPicPr>
                      <p:cNvPr id="0" name="Объект 5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174625" y="1709738"/>
                        <a:ext cx="1333500" cy="392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46416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14930" y="0"/>
            <a:ext cx="74494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ИОНИЗАЦИОННЫЙ МЕТОД РЕГИСТРАЦИИ ИЗЛУЧЕНИЙ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20B588A8-DED4-413A-842B-603B31BAAE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493989"/>
            <a:ext cx="9144000" cy="3427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r">
              <a:lnSpc>
                <a:spcPct val="80000"/>
              </a:lnSpc>
            </a:pP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ПРОДОЛЖЕНИЕ ЗАДАЧИ </a:t>
            </a:r>
            <a:r>
              <a:rPr lang="en-US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4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.6 </a:t>
            </a:r>
            <a:endParaRPr lang="ru-RU" sz="2000" b="1" dirty="0">
              <a:solidFill>
                <a:srgbClr val="0000FF"/>
              </a:solidFill>
              <a:ea typeface="Calibri"/>
              <a:cs typeface="Times New Roman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9046763"/>
              </p:ext>
            </p:extLst>
          </p:nvPr>
        </p:nvGraphicFramePr>
        <p:xfrm>
          <a:off x="2555776" y="1277880"/>
          <a:ext cx="4248472" cy="17190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0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7152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600" dirty="0" smtClean="0">
                          <a:latin typeface="Arial" pitchFamily="34" charset="0"/>
                          <a:cs typeface="Arial" pitchFamily="34" charset="0"/>
                        </a:rPr>
                        <a:t>№</a:t>
                      </a:r>
                      <a:endParaRPr lang="ru-RU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Источник </a:t>
                      </a:r>
                      <a:r>
                        <a:rPr kumimoji="0" lang="en-US" sz="16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N</a:t>
                      </a:r>
                      <a:endParaRPr kumimoji="0" lang="ru-RU" sz="16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kumimoji="0" lang="en-US" sz="16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A</a:t>
                      </a:r>
                      <a:r>
                        <a:rPr kumimoji="0" 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,</a:t>
                      </a: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6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мКи</a:t>
                      </a:r>
                      <a:endParaRPr lang="ru-RU" sz="160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kumimoji="0" lang="en-US" sz="16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r</a:t>
                      </a: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, м</a:t>
                      </a:r>
                      <a:endParaRPr lang="ru-RU" sz="1600" i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82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600" b="1" dirty="0" smtClean="0">
                          <a:latin typeface="Arial" pitchFamily="34" charset="0"/>
                          <a:cs typeface="Arial" pitchFamily="34" charset="0"/>
                        </a:rPr>
                        <a:t>31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139</a:t>
                      </a:r>
                      <a:r>
                        <a:rPr kumimoji="0" 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Pr</a:t>
                      </a:r>
                      <a:r>
                        <a:rPr kumimoji="0" lang="en-US" sz="16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59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66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2,16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82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600" b="1" dirty="0" smtClean="0">
                          <a:latin typeface="Arial" pitchFamily="34" charset="0"/>
                          <a:cs typeface="Arial" pitchFamily="34" charset="0"/>
                        </a:rPr>
                        <a:t>32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141</a:t>
                      </a:r>
                      <a:r>
                        <a:rPr kumimoji="0" 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Nd</a:t>
                      </a:r>
                      <a:r>
                        <a:rPr kumimoji="0" lang="en-US" sz="16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60</a:t>
                      </a:r>
                      <a:endParaRPr kumimoji="0" lang="ru-RU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67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2,17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82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600" b="1" dirty="0" smtClean="0">
                          <a:latin typeface="Arial" pitchFamily="34" charset="0"/>
                          <a:cs typeface="Arial" pitchFamily="34" charset="0"/>
                        </a:rPr>
                        <a:t>33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146</a:t>
                      </a:r>
                      <a:r>
                        <a:rPr kumimoji="0" 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Pm</a:t>
                      </a:r>
                      <a:r>
                        <a:rPr kumimoji="0" lang="en-US" sz="16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61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68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2,18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82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600" b="1" dirty="0" smtClean="0">
                          <a:latin typeface="Arial" pitchFamily="34" charset="0"/>
                          <a:cs typeface="Arial" pitchFamily="34" charset="0"/>
                        </a:rPr>
                        <a:t>34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145</a:t>
                      </a:r>
                      <a:r>
                        <a:rPr kumimoji="0" 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Sm</a:t>
                      </a:r>
                      <a:r>
                        <a:rPr kumimoji="0" lang="en-US" sz="16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62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69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2,19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82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600" b="1" dirty="0" smtClean="0">
                          <a:latin typeface="Arial" pitchFamily="34" charset="0"/>
                          <a:cs typeface="Arial" pitchFamily="34" charset="0"/>
                        </a:rPr>
                        <a:t>35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145</a:t>
                      </a:r>
                      <a:r>
                        <a:rPr kumimoji="0" 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Eu</a:t>
                      </a:r>
                      <a:r>
                        <a:rPr kumimoji="0" lang="en-US" sz="16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63</a:t>
                      </a:r>
                      <a:endParaRPr kumimoji="0" lang="ru-RU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70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2,20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08217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14930" y="0"/>
            <a:ext cx="74494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ИОНИЗАЦИОННЫЙ МЕТОД РЕГИСТРАЦИИ ИЗЛУЧЕНИЙ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20B588A8-DED4-413A-842B-603B31BAAE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260648"/>
            <a:ext cx="9144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215" algn="just"/>
            <a:r>
              <a:rPr lang="ru-RU" sz="2000" b="1" dirty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ЗАДАЧА </a:t>
            </a:r>
            <a:r>
              <a:rPr lang="en-US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4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.7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. 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Спроектировать защиту из свинца от </a:t>
            </a:r>
            <a:r>
              <a:rPr lang="ru-RU" sz="2000" b="1" i="1" dirty="0">
                <a:solidFill>
                  <a:srgbClr val="0000FF"/>
                </a:solidFill>
                <a:latin typeface="Times New Roman"/>
                <a:ea typeface="Calibri"/>
                <a:cs typeface="Times New Roman"/>
              </a:rPr>
              <a:t>γ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-излучения точечного изотропного источника </a:t>
            </a:r>
            <a:r>
              <a:rPr lang="en-US" sz="2000" b="1" i="1" dirty="0" smtClean="0">
                <a:solidFill>
                  <a:srgbClr val="0000FF"/>
                </a:solidFill>
                <a:latin typeface="Arial Black" panose="020B0A04020102020204" pitchFamily="34" charset="0"/>
                <a:ea typeface="Calibri"/>
                <a:cs typeface="Times New Roman"/>
              </a:rPr>
              <a:t>N</a:t>
            </a:r>
            <a:r>
              <a:rPr lang="ru-RU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с активностью </a:t>
            </a:r>
            <a:r>
              <a:rPr lang="ru-RU" sz="2000" b="1" i="1" dirty="0" smtClean="0">
                <a:solidFill>
                  <a:srgbClr val="0000FF"/>
                </a:solidFill>
                <a:latin typeface="Arial Black"/>
                <a:ea typeface="Calibri"/>
                <a:cs typeface="Arial"/>
              </a:rPr>
              <a:t>А</a:t>
            </a:r>
            <a:r>
              <a:rPr lang="en-US" sz="2000" b="1" dirty="0" smtClean="0">
                <a:solidFill>
                  <a:srgbClr val="0000FF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,</a:t>
            </a:r>
            <a:r>
              <a:rPr lang="ru-RU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 err="1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мКи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. Расстояние до рабочего места </a:t>
            </a:r>
            <a:r>
              <a:rPr lang="en-US" sz="2000" b="1" i="1" dirty="0" smtClean="0">
                <a:solidFill>
                  <a:srgbClr val="0000FF"/>
                </a:solidFill>
                <a:latin typeface="Arial Black"/>
                <a:ea typeface="Calibri"/>
                <a:cs typeface="Arial"/>
              </a:rPr>
              <a:t>r</a:t>
            </a:r>
            <a:r>
              <a:rPr lang="en-US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,</a:t>
            </a:r>
            <a:r>
              <a:rPr lang="ru-RU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м. Время работы </a:t>
            </a:r>
            <a:r>
              <a:rPr lang="en-US" sz="2000" b="1" i="1" dirty="0">
                <a:solidFill>
                  <a:srgbClr val="0000FF"/>
                </a:solidFill>
                <a:latin typeface="Arial Black"/>
                <a:ea typeface="Calibri"/>
                <a:cs typeface="Arial"/>
              </a:rPr>
              <a:t>t</a:t>
            </a:r>
            <a:r>
              <a:rPr lang="en-US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= 6 ч </a:t>
            </a:r>
            <a:r>
              <a:rPr lang="ru-RU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в 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день</a:t>
            </a:r>
            <a:r>
              <a:rPr lang="ru-RU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. Значения </a:t>
            </a:r>
            <a:r>
              <a:rPr lang="ru-RU" sz="2000" b="1" i="1" dirty="0" smtClean="0">
                <a:solidFill>
                  <a:srgbClr val="0000FF"/>
                </a:solidFill>
                <a:latin typeface="Arial Black" panose="020B0A04020102020204" pitchFamily="34" charset="0"/>
                <a:ea typeface="Calibri"/>
                <a:cs typeface="Times New Roman"/>
              </a:rPr>
              <a:t>Г</a:t>
            </a:r>
            <a:r>
              <a:rPr lang="ru-RU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, 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Р·см</a:t>
            </a:r>
            <a:r>
              <a:rPr lang="ru-RU" sz="2000" b="1" baseline="30000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2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/(</a:t>
            </a:r>
            <a:r>
              <a:rPr lang="ru-RU" sz="2000" b="1" dirty="0" err="1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ч·мКи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) </a:t>
            </a:r>
            <a:r>
              <a:rPr lang="ru-RU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использовать из табл. П.23.</a:t>
            </a:r>
            <a:endParaRPr lang="ru-RU" sz="2000" b="1" dirty="0">
              <a:solidFill>
                <a:srgbClr val="0000FF"/>
              </a:solidFill>
              <a:ea typeface="Calibri"/>
              <a:cs typeface="Times New Roman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3302408"/>
              </p:ext>
            </p:extLst>
          </p:nvPr>
        </p:nvGraphicFramePr>
        <p:xfrm>
          <a:off x="107504" y="1635080"/>
          <a:ext cx="4464496" cy="4974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75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926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81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2607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7152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dirty="0" smtClean="0">
                          <a:latin typeface="Arial" pitchFamily="34" charset="0"/>
                          <a:cs typeface="Arial" pitchFamily="34" charset="0"/>
                        </a:rPr>
                        <a:t>№</a:t>
                      </a:r>
                      <a:endParaRPr lang="ru-RU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Источник </a:t>
                      </a:r>
                      <a:r>
                        <a:rPr kumimoji="0" lang="en-US" sz="18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N</a:t>
                      </a:r>
                      <a:endParaRPr kumimoji="0" lang="ru-RU" sz="18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kumimoji="0" lang="en-US" sz="18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A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,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мКи</a:t>
                      </a:r>
                      <a:endParaRPr lang="ru-RU" sz="180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kumimoji="0" lang="en-US" sz="18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r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, м</a:t>
                      </a:r>
                      <a:endParaRPr lang="ru-RU" sz="1800" i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4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16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N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7</a:t>
                      </a:r>
                      <a:endParaRPr lang="ru-RU" sz="1800" b="1" baseline="-25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,5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0,85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72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22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Na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11</a:t>
                      </a:r>
                      <a:endParaRPr lang="ru-RU" sz="1800" b="1" baseline="-25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8,6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0,86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200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2</a:t>
                      </a: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4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Na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11</a:t>
                      </a:r>
                      <a:endParaRPr lang="ru-RU" sz="1800" b="1" baseline="-25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8,7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0,87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828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41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Ar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18</a:t>
                      </a:r>
                      <a:endParaRPr kumimoji="0" lang="ru-RU" sz="18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8,8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0,88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6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42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K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19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8,9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0,89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48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51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Cr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24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9,0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0,90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91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52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Mn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25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9,1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0,91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340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54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Mn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25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9,2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0,92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76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9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56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Mn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25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9,3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0,93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3232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10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59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Fe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26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9,4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0,94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16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11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57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Co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27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9,5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0,95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744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12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60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Co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27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9,6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0,96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397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13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54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Cu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29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9,7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0,97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0600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14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65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Zn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30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9,8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0,98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282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15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95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Zr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40</a:t>
                      </a:r>
                      <a:r>
                        <a:rPr lang="ru-RU" sz="1800" dirty="0" smtClean="0">
                          <a:effectLst/>
                          <a:latin typeface="Arial"/>
                          <a:ea typeface="Calibri"/>
                        </a:rPr>
                        <a:t>+</a:t>
                      </a: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95</a:t>
                      </a:r>
                      <a:r>
                        <a:rPr kumimoji="0" lang="en-US" sz="1800" b="1" i="1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m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Nb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41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9,9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0,99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7475050"/>
              </p:ext>
            </p:extLst>
          </p:nvPr>
        </p:nvGraphicFramePr>
        <p:xfrm>
          <a:off x="4572000" y="1635080"/>
          <a:ext cx="4464496" cy="5034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0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42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7152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dirty="0" smtClean="0">
                          <a:latin typeface="Arial" pitchFamily="34" charset="0"/>
                          <a:cs typeface="Arial" pitchFamily="34" charset="0"/>
                        </a:rPr>
                        <a:t>№</a:t>
                      </a:r>
                      <a:endParaRPr lang="ru-RU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Источник </a:t>
                      </a:r>
                      <a:r>
                        <a:rPr kumimoji="0" lang="en-US" sz="18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N</a:t>
                      </a:r>
                      <a:endParaRPr kumimoji="0" lang="ru-RU" sz="18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kumimoji="0" lang="en-US" sz="18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A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,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мКи</a:t>
                      </a:r>
                      <a:endParaRPr lang="ru-RU" sz="180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kumimoji="0" lang="en-US" sz="18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r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, м</a:t>
                      </a:r>
                      <a:endParaRPr lang="ru-RU" sz="1800" i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4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16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95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Zr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40</a:t>
                      </a:r>
                      <a:r>
                        <a:rPr lang="ru-RU" sz="1800" dirty="0" smtClean="0">
                          <a:effectLst/>
                          <a:latin typeface="Arial"/>
                          <a:ea typeface="Calibri"/>
                        </a:rPr>
                        <a:t>+</a:t>
                      </a: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95</a:t>
                      </a:r>
                      <a:r>
                        <a:rPr kumimoji="0" lang="en-US" sz="1800" b="1" i="1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m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Nb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41</a:t>
                      </a:r>
                      <a:endParaRPr lang="ru-RU" sz="1800" b="1" baseline="-25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10,1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1,01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72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17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95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Nb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41</a:t>
                      </a:r>
                      <a:endParaRPr lang="ru-RU" sz="1800" b="1" baseline="-25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10,2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1,02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200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18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103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Ru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44</a:t>
                      </a:r>
                      <a:r>
                        <a:rPr kumimoji="0" lang="ru-RU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+</a:t>
                      </a: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103</a:t>
                      </a:r>
                      <a:r>
                        <a:rPr kumimoji="0" lang="en-US" sz="1800" b="1" i="1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m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Rh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45</a:t>
                      </a:r>
                      <a:endParaRPr kumimoji="0" lang="ru-RU" sz="18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10,3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1,03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828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19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106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Ru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44</a:t>
                      </a:r>
                      <a:r>
                        <a:rPr kumimoji="0" lang="ru-RU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+</a:t>
                      </a: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106</a:t>
                      </a:r>
                      <a:r>
                        <a:rPr kumimoji="0" lang="en-US" sz="1800" b="1" i="1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m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Rh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45</a:t>
                      </a:r>
                      <a:endParaRPr kumimoji="0" lang="ru-RU" sz="18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10,4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1,04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6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20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110</a:t>
                      </a:r>
                      <a:r>
                        <a:rPr kumimoji="0" lang="en-US" sz="1800" b="1" i="1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m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Ag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47</a:t>
                      </a:r>
                      <a:r>
                        <a:rPr kumimoji="0" lang="ru-RU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+</a:t>
                      </a: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110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Ag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47</a:t>
                      </a:r>
                      <a:endParaRPr kumimoji="0" lang="ru-RU" sz="18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10,5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1,05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48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21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131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I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53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10,6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1,06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91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22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133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I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53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10,7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1,07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340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23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135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I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53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10,8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1,08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76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24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133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Xe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54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10,9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1,09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25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135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Xe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54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11,0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1,10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16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26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134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Cs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55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11,1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1,11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69744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27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137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Cs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55</a:t>
                      </a:r>
                      <a:r>
                        <a:rPr kumimoji="0" lang="ru-RU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+</a:t>
                      </a: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137</a:t>
                      </a:r>
                      <a:r>
                        <a:rPr kumimoji="0" lang="en-US" sz="1800" b="1" i="1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m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Ba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56</a:t>
                      </a:r>
                      <a:endParaRPr kumimoji="0" lang="ru-RU" sz="18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11,2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1,12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397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28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140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Ba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56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11,3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1,13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0600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29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140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La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57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11,4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1,14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282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30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141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Ce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58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11,5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1,15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91691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14930" y="0"/>
            <a:ext cx="74494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ИОНИЗАЦИОННЫЙ МЕТОД РЕГИСТРАЦИИ ИЗЛУЧЕНИЙ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20B588A8-DED4-413A-842B-603B31BAAE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508610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r"/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ПРОДОЛЖЕНИЕ ЗАДАЧИ </a:t>
            </a:r>
            <a:r>
              <a:rPr lang="en-US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4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.7 </a:t>
            </a:r>
            <a:endParaRPr lang="ru-RU" sz="2000" b="1" dirty="0">
              <a:solidFill>
                <a:srgbClr val="0000FF"/>
              </a:solidFill>
              <a:ea typeface="Calibri"/>
              <a:cs typeface="Times New Roman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925037"/>
              </p:ext>
            </p:extLst>
          </p:nvPr>
        </p:nvGraphicFramePr>
        <p:xfrm>
          <a:off x="2339752" y="1203584"/>
          <a:ext cx="4464496" cy="18653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0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42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7152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dirty="0" smtClean="0">
                          <a:latin typeface="Arial" pitchFamily="34" charset="0"/>
                          <a:cs typeface="Arial" pitchFamily="34" charset="0"/>
                        </a:rPr>
                        <a:t>№</a:t>
                      </a:r>
                      <a:endParaRPr lang="ru-RU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Источник </a:t>
                      </a:r>
                      <a:r>
                        <a:rPr kumimoji="0" lang="en-US" sz="18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N</a:t>
                      </a:r>
                      <a:endParaRPr kumimoji="0" lang="ru-RU" sz="18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kumimoji="0" lang="en-US" sz="18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A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,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мКи</a:t>
                      </a:r>
                      <a:endParaRPr lang="ru-RU" sz="180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kumimoji="0" lang="en-US" sz="18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r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, м</a:t>
                      </a:r>
                      <a:endParaRPr lang="ru-RU" sz="1800" i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82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31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139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Pr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59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66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2,16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82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32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141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Nd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60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67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2,17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82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33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146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Pm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61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68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2,18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82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34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145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Sm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62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69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2,19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82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35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145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Eu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63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70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2,20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10272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14930" y="0"/>
            <a:ext cx="74494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ИОНИЗАЦИОННЫЙ МЕТОД РЕГИСТРАЦИИ ИЗЛУЧЕНИЙ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20B588A8-DED4-413A-842B-603B31BAAE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260648"/>
            <a:ext cx="9144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/>
            <a:r>
              <a:rPr lang="ru-RU" sz="2000" b="1" dirty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ЗАДАЧА </a:t>
            </a:r>
            <a:r>
              <a:rPr lang="en-US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4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.8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. 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Определить толщину защиты свинцового экрана при работе с точечным изотропным источником </a:t>
            </a:r>
            <a:r>
              <a:rPr lang="en-US" sz="2000" b="1" i="1" dirty="0" smtClean="0">
                <a:solidFill>
                  <a:srgbClr val="0000FF"/>
                </a:solidFill>
                <a:latin typeface="Arial Black" panose="020B0A04020102020204" pitchFamily="34" charset="0"/>
                <a:ea typeface="Calibri"/>
                <a:cs typeface="Times New Roman"/>
              </a:rPr>
              <a:t>N</a:t>
            </a:r>
            <a:r>
              <a:rPr lang="ru-RU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, 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гамма-эквивалент которого равен </a:t>
            </a:r>
            <a:r>
              <a:rPr lang="en-US" sz="2000" b="1" i="1" dirty="0" smtClean="0">
                <a:solidFill>
                  <a:srgbClr val="0000FF"/>
                </a:solidFill>
                <a:latin typeface="Arial Black" panose="020B0A04020102020204" pitchFamily="34" charset="0"/>
                <a:ea typeface="Calibri"/>
                <a:cs typeface="Times New Roman"/>
              </a:rPr>
              <a:t>M</a:t>
            </a:r>
            <a:r>
              <a:rPr lang="en-US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,</a:t>
            </a:r>
            <a:r>
              <a:rPr lang="ru-RU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мг-</a:t>
            </a:r>
            <a:r>
              <a:rPr lang="ru-RU" sz="2000" b="1" dirty="0" err="1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экв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 err="1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Ra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, в течение 6 ч на </a:t>
            </a:r>
            <a:r>
              <a:rPr lang="ru-RU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расстоянии</a:t>
            </a:r>
            <a:r>
              <a:rPr lang="en-US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en-US" sz="2000" b="1" i="1" dirty="0" smtClean="0">
                <a:solidFill>
                  <a:srgbClr val="0000FF"/>
                </a:solidFill>
                <a:latin typeface="Arial Black" panose="020B0A04020102020204" pitchFamily="34" charset="0"/>
                <a:ea typeface="Calibri"/>
                <a:cs typeface="Arial" panose="020B0604020202020204" pitchFamily="34" charset="0"/>
              </a:rPr>
              <a:t>r</a:t>
            </a:r>
            <a:r>
              <a:rPr lang="ru-RU" sz="2000" b="1" dirty="0">
                <a:solidFill>
                  <a:srgbClr val="0000FF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,</a:t>
            </a:r>
            <a:r>
              <a:rPr lang="ru-RU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м</a:t>
            </a:r>
            <a:r>
              <a:rPr lang="ru-RU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.</a:t>
            </a:r>
            <a:r>
              <a:rPr lang="en-US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Значения</a:t>
            </a:r>
            <a:r>
              <a:rPr lang="en-US" sz="2000" b="1" i="1" dirty="0">
                <a:solidFill>
                  <a:srgbClr val="0000FF"/>
                </a:solidFill>
                <a:latin typeface="Arial Black"/>
                <a:ea typeface="Calibri"/>
                <a:cs typeface="Arial"/>
              </a:rPr>
              <a:t> </a:t>
            </a:r>
            <a:r>
              <a:rPr lang="en-US" sz="2000" b="1" i="1" dirty="0" err="1">
                <a:solidFill>
                  <a:srgbClr val="0000FF"/>
                </a:solidFill>
                <a:latin typeface="Arial Black"/>
                <a:ea typeface="Calibri"/>
                <a:cs typeface="Arial"/>
              </a:rPr>
              <a:t>E</a:t>
            </a:r>
            <a:r>
              <a:rPr lang="en-US" sz="2000" b="1" baseline="-25000" dirty="0" err="1">
                <a:solidFill>
                  <a:srgbClr val="0000FF"/>
                </a:solidFill>
                <a:latin typeface="Times New Roman"/>
                <a:ea typeface="Calibri"/>
                <a:cs typeface="Times New Roman"/>
              </a:rPr>
              <a:t>γ</a:t>
            </a:r>
            <a:r>
              <a:rPr lang="ru-RU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 для источников</a:t>
            </a:r>
            <a:r>
              <a:rPr lang="en-US" sz="2000" b="1" i="1" dirty="0">
                <a:solidFill>
                  <a:srgbClr val="0000FF"/>
                </a:solidFill>
                <a:latin typeface="Arial Black" panose="020B0A04020102020204" pitchFamily="34" charset="0"/>
                <a:ea typeface="Calibri"/>
                <a:cs typeface="Times New Roman"/>
              </a:rPr>
              <a:t> N</a:t>
            </a:r>
            <a:r>
              <a:rPr lang="ru-RU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 использовать из задачи 7.2.  </a:t>
            </a:r>
            <a:endParaRPr lang="ru-RU" sz="2000" b="1" dirty="0">
              <a:solidFill>
                <a:srgbClr val="0000FF"/>
              </a:solidFill>
              <a:ea typeface="Calibri"/>
              <a:cs typeface="Times New Roman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6083023"/>
              </p:ext>
            </p:extLst>
          </p:nvPr>
        </p:nvGraphicFramePr>
        <p:xfrm>
          <a:off x="35496" y="1635080"/>
          <a:ext cx="4464496" cy="4974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75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926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7152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dirty="0" smtClean="0">
                          <a:latin typeface="Arial" pitchFamily="34" charset="0"/>
                          <a:cs typeface="Arial" pitchFamily="34" charset="0"/>
                        </a:rPr>
                        <a:t>№</a:t>
                      </a:r>
                      <a:endParaRPr lang="ru-RU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Источник </a:t>
                      </a:r>
                      <a:r>
                        <a:rPr kumimoji="0" lang="en-US" sz="18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N</a:t>
                      </a:r>
                      <a:endParaRPr kumimoji="0" lang="ru-RU" sz="18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kumimoji="0" lang="en-US" sz="18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M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,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 мг-</a:t>
                      </a:r>
                      <a:r>
                        <a:rPr kumimoji="0" lang="ru-RU" sz="1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экв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r>
                        <a:rPr kumimoji="0" lang="ru-RU" sz="1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Ra</a:t>
                      </a:r>
                      <a:endParaRPr lang="ru-RU" sz="180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kumimoji="0" lang="en-US" sz="18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r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, м</a:t>
                      </a:r>
                      <a:endParaRPr lang="ru-RU" sz="1800" i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4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16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N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7</a:t>
                      </a:r>
                      <a:endParaRPr lang="ru-RU" sz="1800" b="1" baseline="-25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48</a:t>
                      </a: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,5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</a:t>
                      </a: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72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22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Na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11</a:t>
                      </a:r>
                      <a:endParaRPr lang="ru-RU" sz="1800" b="1" baseline="-25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8,6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200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2</a:t>
                      </a: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4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Na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11</a:t>
                      </a:r>
                      <a:endParaRPr lang="ru-RU" sz="1800" b="1" baseline="-25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8,7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</a:t>
                      </a: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828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41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Ar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18</a:t>
                      </a:r>
                      <a:endParaRPr kumimoji="0" lang="ru-RU" sz="18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8,8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</a:t>
                      </a: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6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42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K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19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8,9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</a:t>
                      </a: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48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51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Cr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24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9,0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</a:t>
                      </a: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91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52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Mn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25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9,1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</a:t>
                      </a: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340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54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Mn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25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9,2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</a:t>
                      </a: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76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9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56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Mn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25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9,3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</a:t>
                      </a: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3232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10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59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Fe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26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9,4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</a:t>
                      </a: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16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11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57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Co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27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9,5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</a:t>
                      </a: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744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12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60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Co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27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9,6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</a:t>
                      </a: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397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13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54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Cu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29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9,7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</a:t>
                      </a: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0600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14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65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Zn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30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9,8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</a:t>
                      </a: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282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15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95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Zr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40</a:t>
                      </a:r>
                      <a:r>
                        <a:rPr lang="ru-RU" sz="1800" dirty="0" smtClean="0">
                          <a:effectLst/>
                          <a:latin typeface="Arial"/>
                          <a:ea typeface="Calibri"/>
                        </a:rPr>
                        <a:t>+</a:t>
                      </a: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95</a:t>
                      </a:r>
                      <a:r>
                        <a:rPr kumimoji="0" lang="en-US" sz="1800" b="1" i="1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m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Nb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41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9,9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</a:t>
                      </a: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9365763"/>
              </p:ext>
            </p:extLst>
          </p:nvPr>
        </p:nvGraphicFramePr>
        <p:xfrm>
          <a:off x="4499992" y="1635080"/>
          <a:ext cx="4608512" cy="4974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0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42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7152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dirty="0" smtClean="0">
                          <a:latin typeface="Arial" pitchFamily="34" charset="0"/>
                          <a:cs typeface="Arial" pitchFamily="34" charset="0"/>
                        </a:rPr>
                        <a:t>№</a:t>
                      </a:r>
                      <a:endParaRPr lang="ru-RU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Источник </a:t>
                      </a:r>
                      <a:r>
                        <a:rPr kumimoji="0" lang="en-US" sz="18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N</a:t>
                      </a:r>
                      <a:endParaRPr kumimoji="0" lang="ru-RU" sz="18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M</a:t>
                      </a:r>
                      <a:r>
                        <a:rPr kumimoji="0" 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,</a:t>
                      </a: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 мг-</a:t>
                      </a:r>
                      <a:r>
                        <a:rPr kumimoji="0" lang="ru-RU" sz="16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экв</a:t>
                      </a: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r>
                        <a:rPr kumimoji="0" lang="ru-RU" sz="16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Ra</a:t>
                      </a:r>
                      <a:endParaRPr kumimoji="0" lang="ru-RU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kumimoji="0" lang="en-US" sz="18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r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, м</a:t>
                      </a:r>
                      <a:endParaRPr lang="ru-RU" sz="1800" i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4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16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95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Zr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40</a:t>
                      </a:r>
                      <a:r>
                        <a:rPr lang="ru-RU" sz="1800" dirty="0" smtClean="0">
                          <a:effectLst/>
                          <a:latin typeface="Arial"/>
                          <a:ea typeface="Calibri"/>
                        </a:rPr>
                        <a:t>+</a:t>
                      </a: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95</a:t>
                      </a:r>
                      <a:r>
                        <a:rPr kumimoji="0" lang="en-US" sz="1800" b="1" i="1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m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Nb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41</a:t>
                      </a:r>
                      <a:endParaRPr lang="ru-RU" sz="1800" b="1" baseline="-25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0,1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spc="-8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0,5</a:t>
                      </a:r>
                      <a:r>
                        <a:rPr lang="ru-RU" sz="1800" b="1" spc="-8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1800" b="1" spc="-80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72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17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95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Nb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41</a:t>
                      </a:r>
                      <a:endParaRPr lang="ru-RU" sz="1800" b="1" baseline="-25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0,2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-8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0,52</a:t>
                      </a:r>
                      <a:endParaRPr kumimoji="0" lang="ru-RU" sz="1800" b="1" i="0" u="none" strike="noStrike" kern="1200" cap="none" spc="-8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200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18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103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Ru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44</a:t>
                      </a:r>
                      <a:r>
                        <a:rPr kumimoji="0" lang="ru-RU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+</a:t>
                      </a: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103</a:t>
                      </a:r>
                      <a:r>
                        <a:rPr kumimoji="0" lang="en-US" sz="1800" b="1" i="1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m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Rh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45</a:t>
                      </a:r>
                      <a:endParaRPr kumimoji="0" lang="ru-RU" sz="18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0,3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spc="-8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0,53</a:t>
                      </a:r>
                      <a:endParaRPr lang="ru-RU" sz="1800" b="1" spc="-80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828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19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106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Ru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44</a:t>
                      </a:r>
                      <a:r>
                        <a:rPr kumimoji="0" lang="ru-RU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+</a:t>
                      </a: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106</a:t>
                      </a:r>
                      <a:r>
                        <a:rPr kumimoji="0" lang="en-US" sz="1800" b="1" i="1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m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Rh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45</a:t>
                      </a:r>
                      <a:endParaRPr kumimoji="0" lang="ru-RU" sz="18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0,4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spc="-8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0,54</a:t>
                      </a:r>
                      <a:endParaRPr lang="ru-RU" sz="1800" b="1" spc="-80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6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20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110</a:t>
                      </a:r>
                      <a:r>
                        <a:rPr kumimoji="0" lang="en-US" sz="1800" b="1" i="1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m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Ag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47</a:t>
                      </a:r>
                      <a:r>
                        <a:rPr kumimoji="0" lang="ru-RU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+</a:t>
                      </a: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110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Ag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47</a:t>
                      </a:r>
                      <a:endParaRPr kumimoji="0" lang="ru-RU" sz="18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0,5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spc="-8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0,55</a:t>
                      </a:r>
                      <a:endParaRPr lang="ru-RU" sz="1800" b="1" spc="-80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48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21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131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I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53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0,6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spc="-8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0,56</a:t>
                      </a:r>
                      <a:endParaRPr lang="ru-RU" sz="1800" b="1" spc="-80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91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22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133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I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53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0,7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spc="-8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0,57</a:t>
                      </a:r>
                      <a:endParaRPr lang="ru-RU" sz="1800" b="1" spc="-80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340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23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135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I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53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0,8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spc="-8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0,58</a:t>
                      </a:r>
                      <a:endParaRPr lang="ru-RU" sz="1800" b="1" spc="-80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76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24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133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Xe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54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0,9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spc="-8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0,59</a:t>
                      </a:r>
                      <a:endParaRPr lang="ru-RU" sz="1800" b="1" spc="-80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9136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25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135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Xe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54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1,0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spc="-8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0,60</a:t>
                      </a:r>
                      <a:endParaRPr lang="ru-RU" sz="1800" b="1" spc="-80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16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26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134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Cs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55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1,1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spc="-8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0,61</a:t>
                      </a:r>
                      <a:endParaRPr lang="ru-RU" sz="1800" b="1" spc="-80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69744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27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137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Cs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55</a:t>
                      </a:r>
                      <a:r>
                        <a:rPr kumimoji="0" lang="ru-RU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+</a:t>
                      </a: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137</a:t>
                      </a:r>
                      <a:r>
                        <a:rPr kumimoji="0" lang="en-US" sz="1800" b="1" i="1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m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Ba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56</a:t>
                      </a:r>
                      <a:endParaRPr kumimoji="0" lang="ru-RU" sz="18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1,2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spc="-8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0,62</a:t>
                      </a:r>
                      <a:endParaRPr lang="ru-RU" sz="1800" b="1" spc="-80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397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28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140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Ba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56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1,3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spc="-8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0,63</a:t>
                      </a:r>
                      <a:endParaRPr lang="ru-RU" sz="1800" b="1" spc="-80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0600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29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140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La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57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1,4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spc="-8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0,64</a:t>
                      </a:r>
                      <a:endParaRPr lang="ru-RU" sz="1800" b="1" spc="-80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282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30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141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Ce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58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1,5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spc="-8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0,65</a:t>
                      </a:r>
                      <a:endParaRPr lang="ru-RU" sz="1800" b="1" spc="-80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29925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14930" y="0"/>
            <a:ext cx="74494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ИОНИЗАЦИОННЫЙ МЕТОД РЕГИСТРАЦИИ ИЗЛУЧЕНИЙ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20B588A8-DED4-413A-842B-603B31BAAE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508610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r"/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ПРОДОЛЖЕНИЕ ЗАДАЧИ </a:t>
            </a:r>
            <a:r>
              <a:rPr lang="en-US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4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.8 </a:t>
            </a:r>
            <a:endParaRPr lang="ru-RU" sz="2000" b="1" dirty="0">
              <a:solidFill>
                <a:srgbClr val="0000FF"/>
              </a:solidFill>
              <a:ea typeface="Calibri"/>
              <a:cs typeface="Times New Roman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7245544"/>
              </p:ext>
            </p:extLst>
          </p:nvPr>
        </p:nvGraphicFramePr>
        <p:xfrm>
          <a:off x="2411760" y="1131576"/>
          <a:ext cx="4608512" cy="18653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0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42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7152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dirty="0" smtClean="0">
                          <a:latin typeface="Arial" pitchFamily="34" charset="0"/>
                          <a:cs typeface="Arial" pitchFamily="34" charset="0"/>
                        </a:rPr>
                        <a:t>№</a:t>
                      </a:r>
                      <a:endParaRPr lang="ru-RU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Источник </a:t>
                      </a:r>
                      <a:r>
                        <a:rPr kumimoji="0" lang="en-US" sz="18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N</a:t>
                      </a:r>
                      <a:endParaRPr kumimoji="0" lang="ru-RU" sz="18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M</a:t>
                      </a:r>
                      <a:r>
                        <a:rPr kumimoji="0" 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,</a:t>
                      </a: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 мг-</a:t>
                      </a:r>
                      <a:r>
                        <a:rPr kumimoji="0" lang="ru-RU" sz="16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экв</a:t>
                      </a: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r>
                        <a:rPr kumimoji="0" lang="ru-RU" sz="16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Ra</a:t>
                      </a:r>
                      <a:endParaRPr kumimoji="0" lang="ru-RU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kumimoji="0" lang="en-US" sz="18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r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, м</a:t>
                      </a:r>
                      <a:endParaRPr lang="ru-RU" sz="1800" i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82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31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139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Pr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59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51,6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spc="-8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0,66</a:t>
                      </a:r>
                      <a:endParaRPr lang="ru-RU" sz="1800" b="1" spc="-80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82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32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141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Nd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60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51,7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spc="-8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0,67</a:t>
                      </a:r>
                      <a:endParaRPr lang="ru-RU" sz="1800" b="1" spc="-80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82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33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146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Pm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61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51,8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spc="-8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0,68</a:t>
                      </a:r>
                      <a:endParaRPr lang="ru-RU" sz="1800" b="1" spc="-80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82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34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145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Sm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62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51,9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spc="-8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0,69</a:t>
                      </a:r>
                      <a:endParaRPr lang="ru-RU" sz="1800" b="1" spc="-80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82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35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145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Eu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63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52,0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spc="-8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0,70</a:t>
                      </a:r>
                      <a:endParaRPr lang="ru-RU" sz="1800" b="1" spc="-80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0715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14930" y="0"/>
            <a:ext cx="74494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ИОНИЗАЦИОННЫЙ МЕТОД РЕГИСТРАЦИИ ИЗЛУЧЕНИЙ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20B588A8-DED4-413A-842B-603B31BAAE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260648"/>
            <a:ext cx="9144000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/>
            <a:r>
              <a:rPr lang="ru-RU" sz="2000" b="1" dirty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ЗАДАЧА </a:t>
            </a:r>
            <a:r>
              <a:rPr lang="en-US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4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.9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. </a:t>
            </a:r>
            <a:r>
              <a:rPr lang="ru-RU" sz="2000" b="1" dirty="0">
                <a:solidFill>
                  <a:srgbClr val="0000FF"/>
                </a:solidFill>
                <a:latin typeface="Arial" pitchFamily="34" charset="0"/>
                <a:ea typeface="Calibri"/>
                <a:cs typeface="Arial" pitchFamily="34" charset="0"/>
              </a:rPr>
              <a:t>Рассчитать толщину свинцового экрана, если необходимо снизить интенсивность </a:t>
            </a:r>
            <a:r>
              <a:rPr lang="ru-RU" sz="2200" b="1" i="1" dirty="0">
                <a:solidFill>
                  <a:srgbClr val="0000FF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γ</a:t>
            </a:r>
            <a:r>
              <a:rPr lang="ru-RU" sz="2000" b="1" dirty="0">
                <a:solidFill>
                  <a:srgbClr val="0000FF"/>
                </a:solidFill>
                <a:latin typeface="Arial" pitchFamily="34" charset="0"/>
                <a:ea typeface="Calibri"/>
                <a:cs typeface="Arial" pitchFamily="34" charset="0"/>
              </a:rPr>
              <a:t>-излучения в </a:t>
            </a:r>
            <a:r>
              <a:rPr lang="en-US" sz="2000" b="1" i="1" dirty="0" smtClean="0">
                <a:solidFill>
                  <a:srgbClr val="0000FF"/>
                </a:solidFill>
                <a:latin typeface="Arial Black" panose="020B0A04020102020204" pitchFamily="34" charset="0"/>
                <a:ea typeface="Calibri"/>
                <a:cs typeface="Arial" pitchFamily="34" charset="0"/>
              </a:rPr>
              <a:t>n</a:t>
            </a:r>
            <a:r>
              <a:rPr lang="ru-RU" sz="2000" b="1" dirty="0" smtClean="0">
                <a:solidFill>
                  <a:srgbClr val="0000FF"/>
                </a:solidFill>
                <a:latin typeface="Arial" pitchFamily="34" charset="0"/>
                <a:ea typeface="Calibri"/>
                <a:cs typeface="Arial" pitchFamily="34" charset="0"/>
              </a:rPr>
              <a:t> </a:t>
            </a:r>
            <a:r>
              <a:rPr lang="ru-RU" sz="2000" b="1" dirty="0">
                <a:solidFill>
                  <a:srgbClr val="0000FF"/>
                </a:solidFill>
                <a:latin typeface="Arial" pitchFamily="34" charset="0"/>
                <a:ea typeface="Calibri"/>
                <a:cs typeface="Arial" pitchFamily="34" charset="0"/>
              </a:rPr>
              <a:t>раз. Слой половинного ослабления для свинца </a:t>
            </a:r>
            <a:r>
              <a:rPr lang="ru-RU" sz="2000" b="1" dirty="0">
                <a:solidFill>
                  <a:srgbClr val="0000FF"/>
                </a:solidFill>
                <a:latin typeface="Arial Black" pitchFamily="34" charset="0"/>
                <a:ea typeface="Calibri"/>
                <a:cs typeface="Arial" pitchFamily="34" charset="0"/>
              </a:rPr>
              <a:t>Δ</a:t>
            </a:r>
            <a:r>
              <a:rPr lang="ru-RU" sz="2000" b="1" baseline="-25000" dirty="0">
                <a:solidFill>
                  <a:srgbClr val="0000FF"/>
                </a:solidFill>
                <a:latin typeface="Arial Black" pitchFamily="34" charset="0"/>
                <a:ea typeface="Calibri"/>
                <a:cs typeface="Arial" pitchFamily="34" charset="0"/>
              </a:rPr>
              <a:t>1/2</a:t>
            </a:r>
            <a:r>
              <a:rPr lang="ru-RU" sz="2000" b="1" dirty="0">
                <a:solidFill>
                  <a:srgbClr val="0000FF"/>
                </a:solidFill>
                <a:latin typeface="Arial" pitchFamily="34" charset="0"/>
                <a:ea typeface="Calibri"/>
                <a:cs typeface="Arial" pitchFamily="34" charset="0"/>
              </a:rPr>
              <a:t> = 1,3 см.</a:t>
            </a:r>
            <a:endParaRPr lang="ru-RU" sz="2000" b="1" dirty="0">
              <a:solidFill>
                <a:srgbClr val="0000FF"/>
              </a:solidFill>
              <a:ea typeface="Calibri"/>
              <a:cs typeface="Times New Roman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3191578"/>
              </p:ext>
            </p:extLst>
          </p:nvPr>
        </p:nvGraphicFramePr>
        <p:xfrm>
          <a:off x="971600" y="1412776"/>
          <a:ext cx="2123729" cy="4974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75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47152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dirty="0" smtClean="0">
                          <a:latin typeface="Arial" pitchFamily="34" charset="0"/>
                          <a:cs typeface="Arial" pitchFamily="34" charset="0"/>
                        </a:rPr>
                        <a:t>№</a:t>
                      </a:r>
                      <a:endParaRPr lang="ru-RU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kumimoji="0" lang="en-US" sz="18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n</a:t>
                      </a:r>
                      <a:endParaRPr lang="ru-RU" sz="180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4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6,50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·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</a:t>
                      </a:r>
                      <a:r>
                        <a:rPr kumimoji="0" lang="ru-RU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72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6,75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·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</a:t>
                      </a:r>
                      <a:r>
                        <a:rPr kumimoji="0" lang="ru-RU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200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7,00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·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</a:t>
                      </a:r>
                      <a:r>
                        <a:rPr kumimoji="0" lang="ru-RU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828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7,25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·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</a:t>
                      </a:r>
                      <a:r>
                        <a:rPr kumimoji="0" lang="ru-RU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6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7,50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·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</a:t>
                      </a:r>
                      <a:r>
                        <a:rPr kumimoji="0" lang="ru-RU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48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7,75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·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</a:t>
                      </a:r>
                      <a:r>
                        <a:rPr kumimoji="0" lang="ru-RU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91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8,00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·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</a:t>
                      </a:r>
                      <a:r>
                        <a:rPr kumimoji="0" lang="ru-RU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340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8,25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·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</a:t>
                      </a:r>
                      <a:r>
                        <a:rPr kumimoji="0" lang="ru-RU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76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9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8,50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·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</a:t>
                      </a:r>
                      <a:r>
                        <a:rPr kumimoji="0" lang="ru-RU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3232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10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8,75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·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</a:t>
                      </a:r>
                      <a:r>
                        <a:rPr kumimoji="0" lang="ru-RU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16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11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9,00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·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</a:t>
                      </a:r>
                      <a:r>
                        <a:rPr kumimoji="0" lang="ru-RU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744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12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9,25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·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</a:t>
                      </a:r>
                      <a:r>
                        <a:rPr kumimoji="0" lang="ru-RU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397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13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9,50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·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</a:t>
                      </a:r>
                      <a:r>
                        <a:rPr kumimoji="0" lang="ru-RU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0600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14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9,75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·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</a:t>
                      </a:r>
                      <a:r>
                        <a:rPr kumimoji="0" lang="ru-RU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282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15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1,00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·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</a:t>
                      </a:r>
                      <a:r>
                        <a:rPr kumimoji="0" lang="ru-RU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4645081"/>
              </p:ext>
            </p:extLst>
          </p:nvPr>
        </p:nvGraphicFramePr>
        <p:xfrm>
          <a:off x="5148064" y="1412776"/>
          <a:ext cx="2016224" cy="4974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0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47152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dirty="0" smtClean="0">
                          <a:latin typeface="Arial" pitchFamily="34" charset="0"/>
                          <a:cs typeface="Arial" pitchFamily="34" charset="0"/>
                        </a:rPr>
                        <a:t>№</a:t>
                      </a:r>
                      <a:endParaRPr lang="ru-RU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n</a:t>
                      </a:r>
                      <a:endParaRPr kumimoji="0" lang="ru-RU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4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16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1,25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·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</a:t>
                      </a:r>
                      <a:r>
                        <a:rPr kumimoji="0" lang="ru-RU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72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17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1,50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·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</a:t>
                      </a:r>
                      <a:r>
                        <a:rPr kumimoji="0" lang="ru-RU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200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18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1,75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·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</a:t>
                      </a:r>
                      <a:r>
                        <a:rPr kumimoji="0" lang="ru-RU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828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19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2,00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·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</a:t>
                      </a:r>
                      <a:r>
                        <a:rPr kumimoji="0" lang="ru-RU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6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20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2,25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·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</a:t>
                      </a:r>
                      <a:r>
                        <a:rPr kumimoji="0" lang="ru-RU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48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21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2,50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·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</a:t>
                      </a:r>
                      <a:r>
                        <a:rPr kumimoji="0" lang="ru-RU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91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22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2,75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·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</a:t>
                      </a:r>
                      <a:r>
                        <a:rPr kumimoji="0" lang="ru-RU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340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23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3,00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·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</a:t>
                      </a:r>
                      <a:r>
                        <a:rPr kumimoji="0" lang="ru-RU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76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24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3,25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·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</a:t>
                      </a:r>
                      <a:r>
                        <a:rPr kumimoji="0" lang="ru-RU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9136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25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3,50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·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</a:t>
                      </a:r>
                      <a:r>
                        <a:rPr kumimoji="0" lang="ru-RU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16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26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3,75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·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</a:t>
                      </a:r>
                      <a:r>
                        <a:rPr kumimoji="0" lang="ru-RU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69744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27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4,00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·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</a:t>
                      </a:r>
                      <a:r>
                        <a:rPr kumimoji="0" lang="ru-RU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397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28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4,25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·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</a:t>
                      </a:r>
                      <a:r>
                        <a:rPr kumimoji="0" lang="ru-RU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0600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29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4,50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·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</a:t>
                      </a:r>
                      <a:r>
                        <a:rPr kumimoji="0" lang="ru-RU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282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30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4,75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·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</a:t>
                      </a:r>
                      <a:r>
                        <a:rPr kumimoji="0" lang="ru-RU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34675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14930" y="0"/>
            <a:ext cx="74494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ИОНИЗАЦИОННЫЙ МЕТОД РЕГИСТРАЦИИ ИЗЛУЧЕНИЙ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20B588A8-DED4-413A-842B-603B31BAAE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580618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r"/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ПРОДОЛЖЕНИЕ ЗАДАЧИ </a:t>
            </a:r>
            <a:r>
              <a:rPr lang="en-US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4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.9 </a:t>
            </a:r>
            <a:endParaRPr lang="ru-RU" sz="2000" b="1" dirty="0">
              <a:solidFill>
                <a:srgbClr val="0000FF"/>
              </a:solidFill>
              <a:ea typeface="Calibri"/>
              <a:cs typeface="Times New Roman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4843997"/>
              </p:ext>
            </p:extLst>
          </p:nvPr>
        </p:nvGraphicFramePr>
        <p:xfrm>
          <a:off x="3419872" y="1203584"/>
          <a:ext cx="2016224" cy="18653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0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47152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dirty="0" smtClean="0">
                          <a:latin typeface="Arial" pitchFamily="34" charset="0"/>
                          <a:cs typeface="Arial" pitchFamily="34" charset="0"/>
                        </a:rPr>
                        <a:t>№</a:t>
                      </a:r>
                      <a:endParaRPr lang="ru-RU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n</a:t>
                      </a:r>
                      <a:endParaRPr kumimoji="0" lang="ru-RU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82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31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5,00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·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</a:t>
                      </a:r>
                      <a:r>
                        <a:rPr kumimoji="0" lang="ru-RU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82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32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5,25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·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</a:t>
                      </a:r>
                      <a:r>
                        <a:rPr kumimoji="0" lang="ru-RU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82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33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5,50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·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</a:t>
                      </a:r>
                      <a:r>
                        <a:rPr kumimoji="0" lang="ru-RU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82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34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5,75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·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</a:t>
                      </a:r>
                      <a:r>
                        <a:rPr kumimoji="0" lang="ru-RU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82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35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6,00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·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</a:t>
                      </a:r>
                      <a:r>
                        <a:rPr kumimoji="0" lang="ru-RU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69300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14930" y="0"/>
            <a:ext cx="74494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ИОНИЗАЦИОННЫЙ МЕТОД РЕГИСТРАЦИИ ИЗЛУЧЕНИЙ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20B588A8-DED4-413A-842B-603B31BAAE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260648"/>
            <a:ext cx="9144000" cy="15050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215" algn="just">
              <a:lnSpc>
                <a:spcPct val="90000"/>
              </a:lnSpc>
            </a:pPr>
            <a:r>
              <a:rPr lang="ru-RU" sz="2000" b="1" dirty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ЗАДАЧА </a:t>
            </a:r>
            <a:r>
              <a:rPr lang="en-US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4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.10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. 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Рассчитать толщину водной защиты </a:t>
            </a:r>
            <a:r>
              <a:rPr lang="ru-RU" sz="2000" b="1" i="1" dirty="0">
                <a:solidFill>
                  <a:srgbClr val="0000FF"/>
                </a:solidFill>
                <a:latin typeface="Arial Black" panose="020B0A04020102020204" pitchFamily="34" charset="0"/>
                <a:ea typeface="Calibri"/>
                <a:cs typeface="Times New Roman"/>
              </a:rPr>
              <a:t>х</a:t>
            </a:r>
            <a:r>
              <a:rPr lang="en-US" sz="2000" b="1" baseline="-25000" dirty="0">
                <a:solidFill>
                  <a:srgbClr val="0000FF"/>
                </a:solidFill>
                <a:latin typeface="Arial Black" panose="020B0A04020102020204" pitchFamily="34" charset="0"/>
                <a:ea typeface="Calibri"/>
                <a:cs typeface="Times New Roman"/>
              </a:rPr>
              <a:t>H2O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для 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хранения </a:t>
            </a:r>
            <a:r>
              <a:rPr lang="ru-RU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источника </a:t>
            </a:r>
            <a:r>
              <a:rPr lang="en-US" sz="2000" b="1" i="1" dirty="0" smtClean="0">
                <a:solidFill>
                  <a:srgbClr val="0000FF"/>
                </a:solidFill>
                <a:latin typeface="Arial Black" panose="020B0A04020102020204" pitchFamily="34" charset="0"/>
                <a:ea typeface="Calibri"/>
                <a:cs typeface="Times New Roman"/>
              </a:rPr>
              <a:t>N</a:t>
            </a:r>
            <a:r>
              <a:rPr lang="ru-RU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, имеющего 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активность </a:t>
            </a:r>
            <a:r>
              <a:rPr lang="ru-RU" sz="2000" b="1" i="1" dirty="0" smtClean="0">
                <a:solidFill>
                  <a:srgbClr val="0000FF"/>
                </a:solidFill>
                <a:latin typeface="Arial Black"/>
                <a:ea typeface="Calibri"/>
                <a:cs typeface="Arial"/>
              </a:rPr>
              <a:t>А</a:t>
            </a:r>
            <a:r>
              <a:rPr lang="ru-RU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, </a:t>
            </a:r>
            <a:r>
              <a:rPr lang="ru-RU" sz="2000" b="1" dirty="0" err="1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мКи</a:t>
            </a:r>
            <a:r>
              <a:rPr lang="ru-RU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, 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если </a:t>
            </a:r>
            <a:r>
              <a:rPr lang="ru-RU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расстояние до источника </a:t>
            </a:r>
            <a:r>
              <a:rPr lang="en-US" sz="2000" b="1" i="1" dirty="0" smtClean="0">
                <a:solidFill>
                  <a:srgbClr val="0000FF"/>
                </a:solidFill>
                <a:latin typeface="Arial Black"/>
                <a:ea typeface="Calibri"/>
                <a:cs typeface="Arial"/>
              </a:rPr>
              <a:t>r</a:t>
            </a:r>
            <a:r>
              <a:rPr lang="ru-RU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, 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м, время работы </a:t>
            </a:r>
            <a:r>
              <a:rPr lang="ru-RU" sz="2000" b="1" dirty="0" smtClean="0">
                <a:solidFill>
                  <a:srgbClr val="0000FF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6</a:t>
            </a:r>
            <a:r>
              <a:rPr lang="ru-RU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ч. Слой половинного ослабления воды в геометрии широкого пучка для данной энергии </a:t>
            </a:r>
            <a:r>
              <a:rPr lang="ru-RU" sz="2200" b="1" i="1" dirty="0">
                <a:solidFill>
                  <a:srgbClr val="0000FF"/>
                </a:solidFill>
                <a:latin typeface="Times New Roman"/>
                <a:ea typeface="Calibri"/>
                <a:cs typeface="Times New Roman"/>
              </a:rPr>
              <a:t>γ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-излучения равен </a:t>
            </a:r>
            <a:r>
              <a:rPr lang="ru-RU" sz="2000" b="1" i="1" dirty="0">
                <a:solidFill>
                  <a:srgbClr val="0000FF"/>
                </a:solidFill>
                <a:latin typeface="Arial Black" pitchFamily="34" charset="0"/>
                <a:ea typeface="Calibri"/>
                <a:cs typeface="Times New Roman"/>
              </a:rPr>
              <a:t>Δ</a:t>
            </a:r>
            <a:r>
              <a:rPr lang="ru-RU" sz="2000" b="1" baseline="-25000" dirty="0">
                <a:solidFill>
                  <a:srgbClr val="0000FF"/>
                </a:solidFill>
                <a:latin typeface="Arial Black" pitchFamily="34" charset="0"/>
                <a:ea typeface="Calibri"/>
                <a:cs typeface="Times New Roman"/>
              </a:rPr>
              <a:t>1/2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 = 10 </a:t>
            </a:r>
            <a:r>
              <a:rPr lang="ru-RU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см. Значение </a:t>
            </a:r>
            <a:r>
              <a:rPr lang="ru-RU" sz="2000" b="1" i="1" dirty="0" smtClean="0">
                <a:solidFill>
                  <a:srgbClr val="0000FF"/>
                </a:solidFill>
                <a:latin typeface="Arial Black" pitchFamily="34" charset="0"/>
                <a:ea typeface="Calibri"/>
                <a:cs typeface="Times New Roman"/>
              </a:rPr>
              <a:t>Г</a:t>
            </a:r>
            <a:r>
              <a:rPr lang="ru-RU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, Р·см</a:t>
            </a:r>
            <a:r>
              <a:rPr lang="ru-RU" sz="2000" b="1" baseline="30000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2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/(</a:t>
            </a:r>
            <a:r>
              <a:rPr lang="ru-RU" sz="2000" b="1" dirty="0" err="1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ч·мКи</a:t>
            </a:r>
            <a:r>
              <a:rPr lang="ru-RU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) принять по табл. П23.</a:t>
            </a:r>
            <a:endParaRPr lang="ru-RU" sz="2000" b="1" dirty="0">
              <a:solidFill>
                <a:srgbClr val="0000FF"/>
              </a:solidFill>
              <a:ea typeface="Calibri"/>
              <a:cs typeface="Times New Roman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6978066"/>
              </p:ext>
            </p:extLst>
          </p:nvPr>
        </p:nvGraphicFramePr>
        <p:xfrm>
          <a:off x="107504" y="1772816"/>
          <a:ext cx="4320480" cy="4974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75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926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7152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dirty="0" smtClean="0">
                          <a:latin typeface="Arial" pitchFamily="34" charset="0"/>
                          <a:cs typeface="Arial" pitchFamily="34" charset="0"/>
                        </a:rPr>
                        <a:t>№</a:t>
                      </a:r>
                      <a:endParaRPr lang="ru-RU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Источник </a:t>
                      </a:r>
                      <a:r>
                        <a:rPr kumimoji="0" lang="en-US" sz="18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N</a:t>
                      </a:r>
                      <a:endParaRPr kumimoji="0" lang="ru-RU" sz="18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kumimoji="0" lang="ru-RU" sz="18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А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,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r>
                        <a:rPr kumimoji="0" lang="ru-RU" sz="1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мКи</a:t>
                      </a:r>
                      <a:endParaRPr lang="ru-RU" sz="180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kumimoji="0" lang="en-US" sz="18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Calibri"/>
                          <a:cs typeface="Arial" panose="020B0604020202020204" pitchFamily="34" charset="0"/>
                        </a:rPr>
                        <a:t>r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, м</a:t>
                      </a:r>
                      <a:endParaRPr lang="ru-RU" sz="1800" i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4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16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N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7</a:t>
                      </a:r>
                      <a:endParaRPr lang="ru-RU" sz="1800" b="1" baseline="-25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,5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0,85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72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22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Na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11</a:t>
                      </a:r>
                      <a:endParaRPr lang="ru-RU" sz="1800" b="1" baseline="-25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8,6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0,86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200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2</a:t>
                      </a: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4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Na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11</a:t>
                      </a:r>
                      <a:endParaRPr lang="ru-RU" sz="1800" b="1" baseline="-25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8,7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0,87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828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41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Ar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18</a:t>
                      </a:r>
                      <a:endParaRPr kumimoji="0" lang="ru-RU" sz="18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8,8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0,88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6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42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K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19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8,9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0,89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48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51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Cr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24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9,0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0,90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91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52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Mn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25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9,1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0,91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340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54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Mn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25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9,2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0,92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76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9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56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Mn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25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9,3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0,93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3232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10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59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Fe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26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9,4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0,94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16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11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57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Co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27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9,5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0,95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744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12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60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Co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27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9,6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0,96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397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13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54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Cu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29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9,7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0,97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0600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14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65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Zn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30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9,8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0,98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282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15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95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Zr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40</a:t>
                      </a:r>
                      <a:r>
                        <a:rPr lang="ru-RU" sz="1800" dirty="0" smtClean="0">
                          <a:effectLst/>
                          <a:latin typeface="Arial"/>
                          <a:ea typeface="Calibri"/>
                        </a:rPr>
                        <a:t>+</a:t>
                      </a: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95</a:t>
                      </a:r>
                      <a:r>
                        <a:rPr kumimoji="0" lang="en-US" sz="1800" b="1" i="1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m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Nb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41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9,9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0,99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0666699"/>
              </p:ext>
            </p:extLst>
          </p:nvPr>
        </p:nvGraphicFramePr>
        <p:xfrm>
          <a:off x="4644008" y="1772816"/>
          <a:ext cx="4392488" cy="4974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0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42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7152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dirty="0" smtClean="0">
                          <a:latin typeface="Arial" pitchFamily="34" charset="0"/>
                          <a:cs typeface="Arial" pitchFamily="34" charset="0"/>
                        </a:rPr>
                        <a:t>№</a:t>
                      </a:r>
                      <a:endParaRPr lang="ru-RU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Источник </a:t>
                      </a:r>
                      <a:r>
                        <a:rPr kumimoji="0" lang="en-US" sz="18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N</a:t>
                      </a:r>
                      <a:endParaRPr kumimoji="0" lang="ru-RU" sz="18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А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,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r>
                        <a:rPr kumimoji="0" lang="ru-RU" sz="1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мКи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kumimoji="0" lang="en-US" sz="18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Calibri"/>
                          <a:cs typeface="Arial" panose="020B0604020202020204" pitchFamily="34" charset="0"/>
                        </a:rPr>
                        <a:t>r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, м</a:t>
                      </a:r>
                      <a:endParaRPr lang="ru-RU" sz="1800" i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4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16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95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Zr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40</a:t>
                      </a:r>
                      <a:r>
                        <a:rPr lang="ru-RU" sz="1800" dirty="0" smtClean="0">
                          <a:effectLst/>
                          <a:latin typeface="Arial"/>
                          <a:ea typeface="Calibri"/>
                        </a:rPr>
                        <a:t>+</a:t>
                      </a: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95</a:t>
                      </a:r>
                      <a:r>
                        <a:rPr kumimoji="0" lang="en-US" sz="1800" b="1" i="1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m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Nb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41</a:t>
                      </a:r>
                      <a:endParaRPr lang="ru-RU" sz="1800" b="1" baseline="-25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10,1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1,01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72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17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95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Nb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41</a:t>
                      </a:r>
                      <a:endParaRPr lang="ru-RU" sz="1800" b="1" baseline="-25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10,2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1,02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200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18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103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Ru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44</a:t>
                      </a:r>
                      <a:r>
                        <a:rPr kumimoji="0" lang="ru-RU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+</a:t>
                      </a: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103</a:t>
                      </a:r>
                      <a:r>
                        <a:rPr kumimoji="0" lang="en-US" sz="1800" b="1" i="1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m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Rh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45</a:t>
                      </a:r>
                      <a:endParaRPr kumimoji="0" lang="ru-RU" sz="18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10,3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1,03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828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19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106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Ru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44</a:t>
                      </a:r>
                      <a:r>
                        <a:rPr kumimoji="0" lang="ru-RU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+</a:t>
                      </a: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106</a:t>
                      </a:r>
                      <a:r>
                        <a:rPr kumimoji="0" lang="en-US" sz="1800" b="1" i="1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m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Rh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45</a:t>
                      </a:r>
                      <a:endParaRPr kumimoji="0" lang="ru-RU" sz="18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10,4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1,04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6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20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110</a:t>
                      </a:r>
                      <a:r>
                        <a:rPr kumimoji="0" lang="en-US" sz="1800" b="1" i="1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m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Ag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47</a:t>
                      </a:r>
                      <a:r>
                        <a:rPr kumimoji="0" lang="ru-RU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+</a:t>
                      </a: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110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Ag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47</a:t>
                      </a:r>
                      <a:endParaRPr kumimoji="0" lang="ru-RU" sz="18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10,5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1,05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48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21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131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I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53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10,6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1,06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91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22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133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I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53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10,7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1,07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340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23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135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I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53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10,8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1,08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76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24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133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Xe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54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10,9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1,09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9136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25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135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Xe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54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11,0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1,10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16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26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134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Cs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55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11,1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1,11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69744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27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137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Cs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55</a:t>
                      </a:r>
                      <a:r>
                        <a:rPr kumimoji="0" lang="ru-RU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+</a:t>
                      </a: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137</a:t>
                      </a:r>
                      <a:r>
                        <a:rPr kumimoji="0" lang="en-US" sz="1800" b="1" i="1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m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Ba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56</a:t>
                      </a:r>
                      <a:endParaRPr kumimoji="0" lang="ru-RU" sz="18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11,2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1,12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397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28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140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Ba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56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11,3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1,13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0600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29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140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La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57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11,4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1,14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282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30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141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Ce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58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11,5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1,15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233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14930" y="0"/>
            <a:ext cx="74494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ИОНИЗАЦИОННЫЙ МЕТОД РЕГИСТРАЦИИ ИЗЛУЧЕНИЙ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20B588A8-DED4-413A-842B-603B31BAAE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467380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r">
              <a:lnSpc>
                <a:spcPct val="90000"/>
              </a:lnSpc>
            </a:pP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ПРОДОЛЖЕНИЕ ЗАДАЧИ </a:t>
            </a:r>
            <a:r>
              <a:rPr lang="en-US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4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.10 </a:t>
            </a:r>
            <a:endParaRPr lang="ru-RU" sz="2000" b="1" dirty="0">
              <a:solidFill>
                <a:srgbClr val="0000FF"/>
              </a:solidFill>
              <a:ea typeface="Calibri"/>
              <a:cs typeface="Times New Roman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361570"/>
              </p:ext>
            </p:extLst>
          </p:nvPr>
        </p:nvGraphicFramePr>
        <p:xfrm>
          <a:off x="2375756" y="1131576"/>
          <a:ext cx="4392488" cy="18653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0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42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7152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dirty="0" smtClean="0">
                          <a:latin typeface="Arial" pitchFamily="34" charset="0"/>
                          <a:cs typeface="Arial" pitchFamily="34" charset="0"/>
                        </a:rPr>
                        <a:t>№</a:t>
                      </a:r>
                      <a:endParaRPr lang="ru-RU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Источник </a:t>
                      </a:r>
                      <a:r>
                        <a:rPr kumimoji="0" lang="en-US" sz="18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N</a:t>
                      </a:r>
                      <a:endParaRPr kumimoji="0" lang="ru-RU" sz="18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А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,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r>
                        <a:rPr kumimoji="0" lang="ru-RU" sz="1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мКи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kumimoji="0" lang="en-US" sz="18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Calibri"/>
                          <a:cs typeface="Arial" panose="020B0604020202020204" pitchFamily="34" charset="0"/>
                        </a:rPr>
                        <a:t>r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, м</a:t>
                      </a:r>
                      <a:endParaRPr lang="ru-RU" sz="1800" i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82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31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139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Pr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59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66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2,16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82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32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141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Nd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60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67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2,17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82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33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146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Pm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61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68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2,18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82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34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145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Sm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62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69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2,19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82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35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145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Eu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63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70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2,20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63001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14930" y="0"/>
            <a:ext cx="74494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ИОНИЗАЦИОННЫЙ МЕТОД РЕГИСТРАЦИИ ИЗЛУЧЕНИЙ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20B588A8-DED4-413A-842B-603B31BAAE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260648"/>
            <a:ext cx="91440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41325" algn="just">
              <a:lnSpc>
                <a:spcPct val="90000"/>
              </a:lnSpc>
            </a:pPr>
            <a:r>
              <a:rPr lang="ru-RU" sz="2000" b="1" dirty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ЗАДАЧА </a:t>
            </a:r>
            <a:r>
              <a:rPr lang="en-US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4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.11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.</a:t>
            </a:r>
            <a:r>
              <a:rPr lang="ru-RU" sz="2000" b="1" dirty="0" smtClean="0">
                <a:solidFill>
                  <a:srgbClr val="0000FF"/>
                </a:solidFill>
                <a:latin typeface="Arial" pitchFamily="34" charset="0"/>
                <a:ea typeface="Calibri"/>
                <a:cs typeface="Arial" pitchFamily="34" charset="0"/>
              </a:rPr>
              <a:t> </a:t>
            </a:r>
            <a:r>
              <a:rPr lang="ru-RU" sz="2000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Определить толщину защиты из свинцового стекла, необходимую, чтобы уменьшить мощность поглощенной дозы  </a:t>
            </a:r>
            <a:r>
              <a:rPr lang="ru-RU" sz="20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000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Рад/ч до допустимого значения для персонала категории А при 30 часовой рабочей неделе. Слой половинного ослабления свинцового стекла </a:t>
            </a:r>
            <a:r>
              <a:rPr lang="ru-RU" sz="2000" b="1" dirty="0">
                <a:solidFill>
                  <a:srgbClr val="0000FF"/>
                </a:solidFill>
                <a:latin typeface="Arial Black" pitchFamily="34" charset="0"/>
                <a:cs typeface="Arial" pitchFamily="34" charset="0"/>
              </a:rPr>
              <a:t>Δ</a:t>
            </a:r>
            <a:r>
              <a:rPr lang="ru-RU" sz="2000" b="1" baseline="-25000" dirty="0">
                <a:solidFill>
                  <a:srgbClr val="0000FF"/>
                </a:solidFill>
                <a:latin typeface="Arial Black" pitchFamily="34" charset="0"/>
                <a:cs typeface="Arial" pitchFamily="34" charset="0"/>
              </a:rPr>
              <a:t>1/2</a:t>
            </a:r>
            <a:r>
              <a:rPr lang="ru-RU" sz="2000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= 2,1 см.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4554600"/>
              </p:ext>
            </p:extLst>
          </p:nvPr>
        </p:nvGraphicFramePr>
        <p:xfrm>
          <a:off x="1691680" y="1732877"/>
          <a:ext cx="1763689" cy="4974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75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47152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dirty="0" smtClean="0">
                          <a:latin typeface="Arial" pitchFamily="34" charset="0"/>
                          <a:cs typeface="Arial" pitchFamily="34" charset="0"/>
                        </a:rPr>
                        <a:t>№</a:t>
                      </a:r>
                      <a:endParaRPr lang="ru-RU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,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 Рад/ч</a:t>
                      </a:r>
                      <a:endParaRPr lang="ru-RU" sz="180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4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5,1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72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5,2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200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5,3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828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5,4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6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5,5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48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5,6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91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5,7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340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5,8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76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9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5,9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3232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10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6,0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16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11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6,1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744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12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6,2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397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13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6,3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0600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14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6,4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282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15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6,5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0037165"/>
              </p:ext>
            </p:extLst>
          </p:nvPr>
        </p:nvGraphicFramePr>
        <p:xfrm>
          <a:off x="4860032" y="1735648"/>
          <a:ext cx="1800200" cy="4974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0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47152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dirty="0" smtClean="0">
                          <a:latin typeface="Arial" pitchFamily="34" charset="0"/>
                          <a:cs typeface="Arial" pitchFamily="34" charset="0"/>
                        </a:rPr>
                        <a:t>№</a:t>
                      </a:r>
                      <a:endParaRPr lang="ru-RU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,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 Рад/ч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4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16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6,7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72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17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6,8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200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18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6,9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828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19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7,0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6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20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7,1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48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21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7,2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91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22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7,3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340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23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7,4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76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24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7,5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9136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25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7,6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16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26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7,7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69744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27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7,8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397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28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7,9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0600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29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8,0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282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30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8,1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91337631"/>
              </p:ext>
            </p:extLst>
          </p:nvPr>
        </p:nvGraphicFramePr>
        <p:xfrm>
          <a:off x="8604125" y="332656"/>
          <a:ext cx="360363" cy="531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70" name="Формула" r:id="rId3" imgW="164885" imgH="266353" progId="Equation.3">
                  <p:embed/>
                </p:oleObj>
              </mc:Choice>
              <mc:Fallback>
                <p:oleObj name="Формула" r:id="rId3" imgW="164885" imgH="266353" progId="Equation.3">
                  <p:embed/>
                  <p:pic>
                    <p:nvPicPr>
                      <p:cNvPr id="0" name="Объект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8604125" y="332656"/>
                        <a:ext cx="360363" cy="531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36887540"/>
              </p:ext>
            </p:extLst>
          </p:nvPr>
        </p:nvGraphicFramePr>
        <p:xfrm>
          <a:off x="2195736" y="1663948"/>
          <a:ext cx="220151" cy="3248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71" name="Формула" r:id="rId5" imgW="164885" imgH="266353" progId="Equation.3">
                  <p:embed/>
                </p:oleObj>
              </mc:Choice>
              <mc:Fallback>
                <p:oleObj name="Формула" r:id="rId5" imgW="164885" imgH="266353" progId="Equation.3">
                  <p:embed/>
                  <p:pic>
                    <p:nvPicPr>
                      <p:cNvPr id="0" name="Объект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2195736" y="1663948"/>
                        <a:ext cx="220151" cy="32489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70156825"/>
              </p:ext>
            </p:extLst>
          </p:nvPr>
        </p:nvGraphicFramePr>
        <p:xfrm>
          <a:off x="5436096" y="1700808"/>
          <a:ext cx="220662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72" name="Формула" r:id="rId6" imgW="164885" imgH="266353" progId="Equation.3">
                  <p:embed/>
                </p:oleObj>
              </mc:Choice>
              <mc:Fallback>
                <p:oleObj name="Формула" r:id="rId6" imgW="164885" imgH="266353" progId="Equation.3">
                  <p:embed/>
                  <p:pic>
                    <p:nvPicPr>
                      <p:cNvPr id="0" name="Объект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436096" y="1700808"/>
                        <a:ext cx="220662" cy="323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89435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14930" y="0"/>
            <a:ext cx="74494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ИОНИЗАЦИОННЫЙ МЕТОД РЕГИСТРАЦИИ ИЗЛУЧЕНИЙ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20B588A8-DED4-413A-842B-603B31BAAE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395372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1325" algn="r">
              <a:lnSpc>
                <a:spcPct val="90000"/>
              </a:lnSpc>
            </a:pP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ПРОДОЛЖЕНИЕ ЗАДАЧИ </a:t>
            </a:r>
            <a:r>
              <a:rPr lang="en-US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4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.11</a:t>
            </a:r>
            <a:r>
              <a:rPr lang="ru-RU" sz="2000" b="1" dirty="0" smtClean="0">
                <a:solidFill>
                  <a:srgbClr val="0000FF"/>
                </a:solidFill>
                <a:latin typeface="Arial" pitchFamily="34" charset="0"/>
                <a:ea typeface="Calibri"/>
                <a:cs typeface="Arial" pitchFamily="34" charset="0"/>
              </a:rPr>
              <a:t> </a:t>
            </a:r>
            <a:endParaRPr lang="ru-RU" sz="2000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6903158"/>
              </p:ext>
            </p:extLst>
          </p:nvPr>
        </p:nvGraphicFramePr>
        <p:xfrm>
          <a:off x="3491880" y="1419608"/>
          <a:ext cx="1800200" cy="18653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0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47152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dirty="0" smtClean="0">
                          <a:latin typeface="Arial" pitchFamily="34" charset="0"/>
                          <a:cs typeface="Arial" pitchFamily="34" charset="0"/>
                        </a:rPr>
                        <a:t>№</a:t>
                      </a:r>
                      <a:endParaRPr lang="ru-RU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,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 Рад/ч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82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31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8,2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82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32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8,3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82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33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8,4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82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34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8,5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82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35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8,6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34606799"/>
              </p:ext>
            </p:extLst>
          </p:nvPr>
        </p:nvGraphicFramePr>
        <p:xfrm>
          <a:off x="4067944" y="1384768"/>
          <a:ext cx="220662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7" name="Формула" r:id="rId3" imgW="164885" imgH="266353" progId="Equation.3">
                  <p:embed/>
                </p:oleObj>
              </mc:Choice>
              <mc:Fallback>
                <p:oleObj name="Формула" r:id="rId3" imgW="164885" imgH="26635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4067944" y="1384768"/>
                        <a:ext cx="220662" cy="323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30457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14930" y="0"/>
            <a:ext cx="74494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ИОНИЗАЦИОННЫЙ МЕТОД РЕГИСТРАЦИИ ИЗЛУЧЕНИЙ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20B588A8-DED4-413A-842B-603B31BAAE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260648"/>
            <a:ext cx="9144000" cy="12280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1325" algn="just">
              <a:lnSpc>
                <a:spcPct val="90000"/>
              </a:lnSpc>
            </a:pPr>
            <a:r>
              <a:rPr lang="ru-RU" sz="2000" b="1" dirty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ЗАДАЧА </a:t>
            </a:r>
            <a:r>
              <a:rPr lang="en-US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4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.12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.</a:t>
            </a:r>
            <a:r>
              <a:rPr lang="ru-RU" sz="2000" b="1" dirty="0" smtClean="0">
                <a:solidFill>
                  <a:srgbClr val="0000FF"/>
                </a:solidFill>
                <a:latin typeface="Arial" pitchFamily="34" charset="0"/>
                <a:ea typeface="Calibri"/>
                <a:cs typeface="Arial" pitchFamily="34" charset="0"/>
              </a:rPr>
              <a:t> </a:t>
            </a:r>
            <a:r>
              <a:rPr lang="ru-RU" sz="2000" b="1" dirty="0">
                <a:solidFill>
                  <a:srgbClr val="0000FF"/>
                </a:solidFill>
                <a:latin typeface="Arial" pitchFamily="34" charset="0"/>
                <a:ea typeface="Calibri"/>
                <a:cs typeface="Arial" pitchFamily="34" charset="0"/>
              </a:rPr>
              <a:t>Рассчитать толщину защиты водного экрана в бесконечной геометрии, ослабляющую </a:t>
            </a:r>
            <a:r>
              <a:rPr lang="ru-RU" sz="2200" b="1" i="1" dirty="0">
                <a:solidFill>
                  <a:srgbClr val="0000FF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γ</a:t>
            </a:r>
            <a:r>
              <a:rPr lang="ru-RU" sz="2000" b="1" dirty="0">
                <a:solidFill>
                  <a:srgbClr val="0000FF"/>
                </a:solidFill>
                <a:latin typeface="Arial" pitchFamily="34" charset="0"/>
                <a:ea typeface="Calibri"/>
                <a:cs typeface="Arial" pitchFamily="34" charset="0"/>
              </a:rPr>
              <a:t>-излучение с энергией </a:t>
            </a:r>
            <a:r>
              <a:rPr lang="en-US" sz="2000" b="1" i="1" dirty="0" err="1" smtClean="0">
                <a:solidFill>
                  <a:srgbClr val="0000FF"/>
                </a:solidFill>
                <a:latin typeface="Arial Black"/>
                <a:ea typeface="Calibri"/>
                <a:cs typeface="Arial"/>
              </a:rPr>
              <a:t>E</a:t>
            </a:r>
            <a:r>
              <a:rPr lang="en-US" sz="2000" b="1" baseline="-25000" dirty="0" err="1" smtClean="0">
                <a:solidFill>
                  <a:srgbClr val="0000FF"/>
                </a:solidFill>
                <a:latin typeface="Times New Roman"/>
                <a:ea typeface="Calibri"/>
                <a:cs typeface="Times New Roman"/>
              </a:rPr>
              <a:t>γ</a:t>
            </a:r>
            <a:r>
              <a:rPr lang="ru-RU" sz="2000" b="1" dirty="0" smtClean="0">
                <a:solidFill>
                  <a:srgbClr val="0000FF"/>
                </a:solidFill>
                <a:latin typeface="Arial" pitchFamily="34" charset="0"/>
                <a:ea typeface="Calibri"/>
                <a:cs typeface="Arial" pitchFamily="34" charset="0"/>
              </a:rPr>
              <a:t>, МэВ </a:t>
            </a:r>
            <a:r>
              <a:rPr lang="ru-RU" sz="2000" b="1" dirty="0">
                <a:solidFill>
                  <a:srgbClr val="0000FF"/>
                </a:solidFill>
                <a:latin typeface="Arial" pitchFamily="34" charset="0"/>
                <a:ea typeface="Calibri"/>
                <a:cs typeface="Arial" pitchFamily="34" charset="0"/>
              </a:rPr>
              <a:t>точечного изотропного источника в </a:t>
            </a:r>
            <a:r>
              <a:rPr lang="en-US" sz="2000" b="1" i="1" dirty="0" smtClean="0">
                <a:solidFill>
                  <a:srgbClr val="0000FF"/>
                </a:solidFill>
                <a:latin typeface="Arial Black" panose="020B0A04020102020204" pitchFamily="34" charset="0"/>
                <a:ea typeface="Calibri"/>
                <a:cs typeface="Arial" pitchFamily="34" charset="0"/>
              </a:rPr>
              <a:t>k</a:t>
            </a:r>
            <a:r>
              <a:rPr lang="ru-RU" sz="2000" b="1" dirty="0" smtClean="0">
                <a:solidFill>
                  <a:srgbClr val="0000FF"/>
                </a:solidFill>
                <a:latin typeface="Arial" pitchFamily="34" charset="0"/>
                <a:ea typeface="Calibri"/>
                <a:cs typeface="Arial" pitchFamily="34" charset="0"/>
              </a:rPr>
              <a:t> </a:t>
            </a:r>
            <a:r>
              <a:rPr lang="ru-RU" sz="2000" b="1" dirty="0">
                <a:solidFill>
                  <a:srgbClr val="0000FF"/>
                </a:solidFill>
                <a:latin typeface="Arial" pitchFamily="34" charset="0"/>
                <a:ea typeface="Calibri"/>
                <a:cs typeface="Arial" pitchFamily="34" charset="0"/>
              </a:rPr>
              <a:t>раз</a:t>
            </a:r>
            <a:r>
              <a:rPr lang="ru-RU" sz="2000" b="1" dirty="0" smtClean="0">
                <a:solidFill>
                  <a:srgbClr val="0000FF"/>
                </a:solidFill>
                <a:latin typeface="Arial" pitchFamily="34" charset="0"/>
                <a:ea typeface="Calibri"/>
                <a:cs typeface="Arial" pitchFamily="34" charset="0"/>
              </a:rPr>
              <a:t>.</a:t>
            </a:r>
            <a:r>
              <a:rPr lang="en-US" sz="2000" b="1" dirty="0" smtClean="0">
                <a:solidFill>
                  <a:srgbClr val="0000FF"/>
                </a:solidFill>
                <a:latin typeface="Arial" pitchFamily="34" charset="0"/>
                <a:ea typeface="Calibri"/>
                <a:cs typeface="Arial" pitchFamily="34" charset="0"/>
              </a:rPr>
              <a:t> </a:t>
            </a:r>
            <a:r>
              <a:rPr lang="ru-RU" sz="2000" b="1" dirty="0" smtClean="0">
                <a:solidFill>
                  <a:srgbClr val="0000FF"/>
                </a:solidFill>
                <a:latin typeface="Arial" pitchFamily="34" charset="0"/>
                <a:ea typeface="Calibri"/>
                <a:cs typeface="Arial" pitchFamily="34" charset="0"/>
              </a:rPr>
              <a:t>Значения</a:t>
            </a:r>
            <a:r>
              <a:rPr lang="en-US" sz="2000" b="1" i="1" dirty="0">
                <a:solidFill>
                  <a:srgbClr val="0000FF"/>
                </a:solidFill>
                <a:latin typeface="Arial Black"/>
                <a:ea typeface="Calibri"/>
                <a:cs typeface="Arial"/>
              </a:rPr>
              <a:t> </a:t>
            </a:r>
            <a:r>
              <a:rPr lang="en-US" sz="2000" b="1" i="1" dirty="0" err="1">
                <a:solidFill>
                  <a:srgbClr val="0000FF"/>
                </a:solidFill>
                <a:latin typeface="Arial Black"/>
                <a:ea typeface="Calibri"/>
                <a:cs typeface="Arial"/>
              </a:rPr>
              <a:t>E</a:t>
            </a:r>
            <a:r>
              <a:rPr lang="en-US" sz="2000" b="1" baseline="-25000" dirty="0" err="1">
                <a:solidFill>
                  <a:srgbClr val="0000FF"/>
                </a:solidFill>
                <a:latin typeface="Times New Roman"/>
                <a:ea typeface="Calibri"/>
                <a:cs typeface="Times New Roman"/>
              </a:rPr>
              <a:t>γ</a:t>
            </a:r>
            <a:r>
              <a:rPr lang="ru-RU" sz="2000" b="1" dirty="0" smtClean="0">
                <a:solidFill>
                  <a:srgbClr val="0000FF"/>
                </a:solidFill>
                <a:latin typeface="Arial" pitchFamily="34" charset="0"/>
                <a:ea typeface="Calibri"/>
                <a:cs typeface="Arial" pitchFamily="34" charset="0"/>
              </a:rPr>
              <a:t> принять из задачи 7.2.</a:t>
            </a:r>
            <a:endParaRPr lang="ru-RU" sz="2000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4449707"/>
              </p:ext>
            </p:extLst>
          </p:nvPr>
        </p:nvGraphicFramePr>
        <p:xfrm>
          <a:off x="899592" y="1484784"/>
          <a:ext cx="1763689" cy="499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75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47152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dirty="0" smtClean="0">
                          <a:latin typeface="Arial" pitchFamily="34" charset="0"/>
                          <a:cs typeface="Arial" pitchFamily="34" charset="0"/>
                        </a:rPr>
                        <a:t>№</a:t>
                      </a:r>
                      <a:endParaRPr lang="ru-RU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Calibri"/>
                          <a:cs typeface="Arial" pitchFamily="34" charset="0"/>
                        </a:rPr>
                        <a:t>k</a:t>
                      </a:r>
                      <a:endParaRPr lang="ru-RU" sz="180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4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3250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72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3300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200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3350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828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3400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6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3450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48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3500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91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3550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340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3600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76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9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3650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3232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10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3700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16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11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3750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744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12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3800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397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13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3850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0600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14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3900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282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15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3950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8470543"/>
              </p:ext>
            </p:extLst>
          </p:nvPr>
        </p:nvGraphicFramePr>
        <p:xfrm>
          <a:off x="3707904" y="1487555"/>
          <a:ext cx="1800200" cy="499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0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47152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dirty="0" smtClean="0">
                          <a:latin typeface="Arial" pitchFamily="34" charset="0"/>
                          <a:cs typeface="Arial" pitchFamily="34" charset="0"/>
                        </a:rPr>
                        <a:t>№</a:t>
                      </a:r>
                      <a:endParaRPr lang="ru-RU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Calibri"/>
                          <a:cs typeface="Arial" pitchFamily="34" charset="0"/>
                        </a:rPr>
                        <a:t>k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4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16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4050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72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17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4100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200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18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4150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828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19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4200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6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20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4250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48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21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4300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91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22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4350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340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23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4400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76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24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4450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9136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25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4500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16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26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4550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69744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27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4600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397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28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4650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0600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29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4700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282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30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4750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6443996"/>
              </p:ext>
            </p:extLst>
          </p:nvPr>
        </p:nvGraphicFramePr>
        <p:xfrm>
          <a:off x="6588224" y="1484784"/>
          <a:ext cx="1800200" cy="1889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0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47152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dirty="0" smtClean="0">
                          <a:latin typeface="Arial" pitchFamily="34" charset="0"/>
                          <a:cs typeface="Arial" pitchFamily="34" charset="0"/>
                        </a:rPr>
                        <a:t>№</a:t>
                      </a:r>
                      <a:endParaRPr lang="ru-RU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Calibri"/>
                          <a:cs typeface="Arial" pitchFamily="34" charset="0"/>
                        </a:rPr>
                        <a:t>k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82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31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4800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82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32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4850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82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33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4900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82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34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4950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82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35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5000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88287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14930" y="0"/>
            <a:ext cx="74494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ИОНИЗАЦИОННЫЙ МЕТОД РЕГИСТРАЦИИ ИЗЛУЧЕНИЙ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20B588A8-DED4-413A-842B-603B31BAAE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260648"/>
            <a:ext cx="9144000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215" algn="just"/>
            <a:r>
              <a:rPr lang="ru-RU" sz="2000" b="1" dirty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ЗАДАЧА </a:t>
            </a:r>
            <a:r>
              <a:rPr lang="en-US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4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.</a:t>
            </a:r>
            <a:r>
              <a:rPr lang="en-US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13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. 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Определить толщину свинцовой защиты</a:t>
            </a:r>
            <a:r>
              <a:rPr lang="en-US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en-US" sz="2000" b="1" i="1" dirty="0" err="1">
                <a:solidFill>
                  <a:srgbClr val="0000FF"/>
                </a:solidFill>
                <a:latin typeface="Arial Black" panose="020B0A04020102020204" pitchFamily="34" charset="0"/>
                <a:ea typeface="Calibri"/>
                <a:cs typeface="Times New Roman"/>
              </a:rPr>
              <a:t>x</a:t>
            </a:r>
            <a:r>
              <a:rPr lang="en-US" sz="2000" b="1" baseline="-25000" dirty="0" err="1">
                <a:solidFill>
                  <a:srgbClr val="0000FF"/>
                </a:solidFill>
                <a:latin typeface="Arial Black" panose="020B0A04020102020204" pitchFamily="34" charset="0"/>
                <a:ea typeface="Calibri"/>
                <a:cs typeface="Times New Roman"/>
              </a:rPr>
              <a:t>Pb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 от </a:t>
            </a:r>
            <a:r>
              <a:rPr lang="ru-RU" sz="2200" b="1" i="1" dirty="0">
                <a:solidFill>
                  <a:srgbClr val="0000FF"/>
                </a:solidFill>
                <a:latin typeface="Times New Roman"/>
                <a:ea typeface="Calibri"/>
                <a:cs typeface="Times New Roman"/>
              </a:rPr>
              <a:t>γ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-излучения смеси продуктов деления облученного </a:t>
            </a:r>
            <a:r>
              <a:rPr lang="ru-RU" sz="2000" b="1" baseline="30000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235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U массой 2 кг. Удельная мощность реактора </a:t>
            </a:r>
            <a:r>
              <a:rPr lang="en-US" sz="2000" b="1" i="1" dirty="0" smtClean="0">
                <a:solidFill>
                  <a:srgbClr val="0000FF"/>
                </a:solidFill>
                <a:latin typeface="Arial Black" panose="020B0A04020102020204" pitchFamily="34" charset="0"/>
                <a:ea typeface="Calibri"/>
                <a:cs typeface="Arial" panose="020B0604020202020204" pitchFamily="34" charset="0"/>
              </a:rPr>
              <a:t>Z</a:t>
            </a:r>
            <a:r>
              <a:rPr lang="ru-RU" sz="2000" b="1" dirty="0" smtClean="0">
                <a:solidFill>
                  <a:srgbClr val="0000FF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,</a:t>
            </a:r>
            <a:r>
              <a:rPr lang="ru-RU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Вт/г. Время кампании </a:t>
            </a:r>
            <a:r>
              <a:rPr lang="ru-RU" sz="2000" b="1" i="1" dirty="0" smtClean="0">
                <a:solidFill>
                  <a:srgbClr val="0000FF"/>
                </a:solidFill>
                <a:latin typeface="Arial Black"/>
                <a:ea typeface="Calibri"/>
                <a:cs typeface="Arial"/>
              </a:rPr>
              <a:t>Т</a:t>
            </a:r>
            <a:r>
              <a:rPr lang="ru-RU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, </a:t>
            </a:r>
            <a:r>
              <a:rPr lang="ru-RU" sz="2000" b="1" dirty="0" err="1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сут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. Время выдержки </a:t>
            </a:r>
            <a:r>
              <a:rPr lang="en-US" sz="2000" b="1" i="1" dirty="0" err="1" smtClean="0">
                <a:solidFill>
                  <a:srgbClr val="0000FF"/>
                </a:solidFill>
                <a:latin typeface="Arial Black"/>
                <a:ea typeface="Calibri"/>
                <a:cs typeface="Arial"/>
              </a:rPr>
              <a:t>t</a:t>
            </a:r>
            <a:r>
              <a:rPr lang="en-US" sz="2000" b="1" baseline="-25000" dirty="0" err="1" smtClean="0">
                <a:solidFill>
                  <a:srgbClr val="0000FF"/>
                </a:solidFill>
                <a:latin typeface="Arial Black"/>
                <a:ea typeface="Calibri"/>
                <a:cs typeface="Arial"/>
              </a:rPr>
              <a:t>I</a:t>
            </a:r>
            <a:r>
              <a:rPr lang="ru-RU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, </a:t>
            </a:r>
            <a:r>
              <a:rPr lang="ru-RU" sz="2000" b="1" dirty="0" err="1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сут</a:t>
            </a:r>
            <a:r>
              <a:rPr lang="ru-RU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и </a:t>
            </a:r>
            <a:r>
              <a:rPr lang="en-US" sz="2000" b="1" i="1" dirty="0" err="1" smtClean="0">
                <a:solidFill>
                  <a:srgbClr val="0000FF"/>
                </a:solidFill>
                <a:latin typeface="Arial Black"/>
                <a:ea typeface="Calibri"/>
                <a:cs typeface="Arial"/>
              </a:rPr>
              <a:t>t</a:t>
            </a:r>
            <a:r>
              <a:rPr lang="en-US" sz="2000" b="1" baseline="-25000" dirty="0" err="1" smtClean="0">
                <a:solidFill>
                  <a:srgbClr val="0000FF"/>
                </a:solidFill>
                <a:latin typeface="Arial Black"/>
                <a:ea typeface="Calibri"/>
                <a:cs typeface="Arial"/>
              </a:rPr>
              <a:t>II</a:t>
            </a:r>
            <a:r>
              <a:rPr lang="ru-RU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, </a:t>
            </a:r>
            <a:r>
              <a:rPr lang="ru-RU" sz="2000" b="1" dirty="0" err="1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сут</a:t>
            </a:r>
            <a:r>
              <a:rPr lang="ru-RU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. </a:t>
            </a:r>
            <a:endParaRPr lang="ru-RU" sz="2000" b="1" spc="-20" dirty="0">
              <a:solidFill>
                <a:srgbClr val="0000FF"/>
              </a:solidFill>
              <a:latin typeface="Arial" pitchFamily="34" charset="0"/>
              <a:ea typeface="Calibri"/>
              <a:cs typeface="Arial" pitchFamily="34" charset="0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0198328"/>
              </p:ext>
            </p:extLst>
          </p:nvPr>
        </p:nvGraphicFramePr>
        <p:xfrm>
          <a:off x="827584" y="2564904"/>
          <a:ext cx="7488832" cy="4053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0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408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997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9975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962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№</a:t>
                      </a:r>
                      <a:endParaRPr lang="ru-RU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000" i="1" dirty="0" smtClean="0">
                          <a:latin typeface="Arial Black" panose="020B0A04020102020204" pitchFamily="34" charset="0"/>
                          <a:cs typeface="Arial" pitchFamily="34" charset="0"/>
                        </a:rPr>
                        <a:t>m</a:t>
                      </a:r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aseline="30000" dirty="0" smtClean="0">
                          <a:latin typeface="Arial" pitchFamily="34" charset="0"/>
                          <a:cs typeface="Arial" pitchFamily="34" charset="0"/>
                        </a:rPr>
                        <a:t>235</a:t>
                      </a:r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U, </a:t>
                      </a:r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кг</a:t>
                      </a:r>
                      <a:endParaRPr lang="ru-RU" sz="2000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Calibri"/>
                          <a:cs typeface="Arial" panose="020B0604020202020204" pitchFamily="34" charset="0"/>
                        </a:rPr>
                        <a:t>Z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, Вт/г </a:t>
                      </a:r>
                      <a:endParaRPr lang="ru-RU" sz="2000" i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/>
                          <a:ea typeface="Calibri"/>
                          <a:cs typeface="Arial"/>
                        </a:rPr>
                        <a:t>Т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, </a:t>
                      </a:r>
                      <a:r>
                        <a:rPr kumimoji="0" lang="ru-RU" sz="20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сут</a:t>
                      </a:r>
                      <a:endParaRPr lang="ru-RU" sz="2000" b="1" i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/>
                          <a:ea typeface="Calibri"/>
                          <a:cs typeface="Arial"/>
                        </a:rPr>
                        <a:t>t</a:t>
                      </a:r>
                      <a:r>
                        <a:rPr kumimoji="0" lang="en-US" sz="2000" b="1" i="0" u="none" strike="noStrike" kern="1200" cap="none" spc="0" normalizeH="0" baseline="-2500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/>
                          <a:ea typeface="Calibri"/>
                          <a:cs typeface="Arial"/>
                        </a:rPr>
                        <a:t>I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,</a:t>
                      </a:r>
                      <a:r>
                        <a:rPr kumimoji="0" lang="ru-RU" sz="20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сут</a:t>
                      </a:r>
                      <a:endParaRPr lang="ru-RU" sz="2000" b="1" i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/>
                          <a:ea typeface="Calibri"/>
                          <a:cs typeface="Arial"/>
                        </a:rPr>
                        <a:t>t</a:t>
                      </a:r>
                      <a:r>
                        <a:rPr kumimoji="0" lang="en-US" sz="2000" b="1" i="0" u="none" strike="noStrike" kern="1200" cap="none" spc="0" normalizeH="0" baseline="-2500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/>
                          <a:ea typeface="Calibri"/>
                          <a:cs typeface="Arial"/>
                        </a:rPr>
                        <a:t>II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, </a:t>
                      </a:r>
                      <a:r>
                        <a:rPr kumimoji="0" lang="ru-RU" sz="20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сут</a:t>
                      </a:r>
                      <a:endParaRPr lang="ru-RU" sz="2000" b="1" i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r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,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 м</a:t>
                      </a:r>
                      <a:endParaRPr lang="ru-RU" sz="2000" b="1" i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4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20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1,50</a:t>
                      </a:r>
                      <a:endParaRPr lang="ru-RU" sz="20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Calibri"/>
                        </a:rPr>
                        <a:t>2,90</a:t>
                      </a:r>
                      <a:endParaRPr lang="ru-RU" sz="2000" b="1" baseline="-25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190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35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80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1,5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72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baseline="0" dirty="0" smtClean="0">
                          <a:latin typeface="Arial" pitchFamily="34" charset="0"/>
                          <a:cs typeface="Arial" pitchFamily="34" charset="0"/>
                        </a:rPr>
                        <a:t>1,55</a:t>
                      </a:r>
                      <a:endParaRPr lang="ru-RU" sz="2000" b="1" baseline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Calibri"/>
                        </a:rPr>
                        <a:t>2,91</a:t>
                      </a:r>
                      <a:endParaRPr lang="ru-RU" sz="2000" b="1" baseline="-25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191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36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81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1,6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200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baseline="0" dirty="0" smtClean="0">
                          <a:latin typeface="Arial" pitchFamily="34" charset="0"/>
                          <a:cs typeface="Arial" pitchFamily="34" charset="0"/>
                        </a:rPr>
                        <a:t>1,60</a:t>
                      </a:r>
                      <a:endParaRPr lang="ru-RU" sz="2000" b="1" baseline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Calibri"/>
                        </a:rPr>
                        <a:t>2,92</a:t>
                      </a:r>
                      <a:endParaRPr lang="ru-RU" sz="2000" b="1" baseline="-25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192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37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82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1,7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828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1,65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Calibri"/>
                        </a:rPr>
                        <a:t>2,93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193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38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83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1,8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6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latin typeface="Arial" pitchFamily="34" charset="0"/>
                          <a:cs typeface="Arial" pitchFamily="34" charset="0"/>
                        </a:rPr>
                        <a:t>1,70</a:t>
                      </a:r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Calibri"/>
                        </a:rPr>
                        <a:t>2,94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194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39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84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1,9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48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latin typeface="Arial" pitchFamily="34" charset="0"/>
                          <a:cs typeface="Arial" pitchFamily="34" charset="0"/>
                        </a:rPr>
                        <a:t>1,75</a:t>
                      </a:r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Calibri"/>
                        </a:rPr>
                        <a:t>2,95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195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85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2,0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91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latin typeface="Arial" pitchFamily="34" charset="0"/>
                          <a:cs typeface="Arial" pitchFamily="34" charset="0"/>
                        </a:rPr>
                        <a:t>1,80</a:t>
                      </a:r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Calibri"/>
                        </a:rPr>
                        <a:t>2,96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196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41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86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2,1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340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latin typeface="Arial" pitchFamily="34" charset="0"/>
                          <a:cs typeface="Arial" pitchFamily="34" charset="0"/>
                        </a:rPr>
                        <a:t>1,85</a:t>
                      </a:r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Calibri"/>
                        </a:rPr>
                        <a:t>2,97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197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42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87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2,2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76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latin typeface="Arial" pitchFamily="34" charset="0"/>
                          <a:cs typeface="Arial" pitchFamily="34" charset="0"/>
                        </a:rPr>
                        <a:t>1,90</a:t>
                      </a:r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Calibri"/>
                        </a:rPr>
                        <a:t>2,98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198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43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88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2,3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9136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r>
                        <a:rPr lang="ru-RU" sz="2000" b="1" dirty="0" smtClean="0"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  <a:r>
                        <a:rPr lang="en-US" sz="2000" b="1" dirty="0" smtClean="0">
                          <a:latin typeface="Arial" pitchFamily="34" charset="0"/>
                          <a:cs typeface="Arial" pitchFamily="34" charset="0"/>
                        </a:rPr>
                        <a:t>95</a:t>
                      </a:r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2,99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199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44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89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2,4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0" y="1549241"/>
            <a:ext cx="9144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215" algn="just"/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Расстояние от источника до рабочего места </a:t>
            </a:r>
            <a:r>
              <a:rPr lang="en-US" sz="2000" b="1" i="1" dirty="0" smtClean="0">
                <a:solidFill>
                  <a:srgbClr val="0000FF"/>
                </a:solidFill>
                <a:latin typeface="Arial Black" panose="020B0A04020102020204" pitchFamily="34" charset="0"/>
                <a:ea typeface="Calibri"/>
                <a:cs typeface="Times New Roman"/>
              </a:rPr>
              <a:t>r</a:t>
            </a:r>
            <a:r>
              <a:rPr lang="en-US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,</a:t>
            </a:r>
            <a:r>
              <a:rPr lang="ru-RU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м, время работы 6 ч в день. Считать источник точечным. Самопоглощением и рассеянием в источнике пренебречь.</a:t>
            </a:r>
            <a:endParaRPr lang="ru-RU" sz="2000" b="1" dirty="0">
              <a:solidFill>
                <a:srgbClr val="0000FF"/>
              </a:solidFill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88162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14930" y="0"/>
            <a:ext cx="74494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ИОНИЗАЦИОННЫЙ МЕТОД РЕГИСТРАЦИИ ИЗЛУЧЕНИЙ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20B588A8-DED4-413A-842B-603B31BAAE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6959580"/>
              </p:ext>
            </p:extLst>
          </p:nvPr>
        </p:nvGraphicFramePr>
        <p:xfrm>
          <a:off x="748395" y="423027"/>
          <a:ext cx="7488832" cy="5882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0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408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997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9975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962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№</a:t>
                      </a:r>
                      <a:endParaRPr lang="ru-RU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000" i="1" dirty="0" smtClean="0">
                          <a:latin typeface="Arial Black" panose="020B0A04020102020204" pitchFamily="34" charset="0"/>
                          <a:cs typeface="Arial" pitchFamily="34" charset="0"/>
                        </a:rPr>
                        <a:t>m</a:t>
                      </a:r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aseline="30000" dirty="0" smtClean="0">
                          <a:latin typeface="Arial" pitchFamily="34" charset="0"/>
                          <a:cs typeface="Arial" pitchFamily="34" charset="0"/>
                        </a:rPr>
                        <a:t>235</a:t>
                      </a:r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U, </a:t>
                      </a:r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кг</a:t>
                      </a:r>
                      <a:endParaRPr lang="ru-RU" sz="2000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Calibri"/>
                          <a:cs typeface="Arial" panose="020B0604020202020204" pitchFamily="34" charset="0"/>
                        </a:rPr>
                        <a:t>Z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, Вт/г </a:t>
                      </a:r>
                      <a:endParaRPr lang="ru-RU" sz="2000" i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/>
                          <a:ea typeface="Calibri"/>
                          <a:cs typeface="Arial"/>
                        </a:rPr>
                        <a:t>Т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, </a:t>
                      </a:r>
                      <a:r>
                        <a:rPr kumimoji="0" lang="ru-RU" sz="20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сут</a:t>
                      </a:r>
                      <a:endParaRPr lang="ru-RU" sz="2000" b="1" i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/>
                          <a:ea typeface="Calibri"/>
                          <a:cs typeface="Arial"/>
                        </a:rPr>
                        <a:t>t</a:t>
                      </a:r>
                      <a:r>
                        <a:rPr kumimoji="0" lang="en-US" sz="2000" b="1" i="0" u="none" strike="noStrike" kern="1200" cap="none" spc="0" normalizeH="0" baseline="-2500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/>
                          <a:ea typeface="Calibri"/>
                          <a:cs typeface="Arial"/>
                        </a:rPr>
                        <a:t>I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,</a:t>
                      </a:r>
                      <a:r>
                        <a:rPr kumimoji="0" lang="ru-RU" sz="20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сут</a:t>
                      </a:r>
                      <a:endParaRPr lang="ru-RU" sz="2000" b="1" i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/>
                          <a:ea typeface="Calibri"/>
                          <a:cs typeface="Arial"/>
                        </a:rPr>
                        <a:t>t</a:t>
                      </a:r>
                      <a:r>
                        <a:rPr kumimoji="0" lang="en-US" sz="2000" b="1" i="0" u="none" strike="noStrike" kern="1200" cap="none" spc="0" normalizeH="0" baseline="-2500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/>
                          <a:ea typeface="Calibri"/>
                          <a:cs typeface="Arial"/>
                        </a:rPr>
                        <a:t>II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, </a:t>
                      </a:r>
                      <a:r>
                        <a:rPr kumimoji="0" lang="ru-RU" sz="20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сут</a:t>
                      </a:r>
                      <a:endParaRPr lang="ru-RU" sz="2000" b="1" i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r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,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 м</a:t>
                      </a:r>
                      <a:endParaRPr lang="ru-RU" sz="2000" b="1" i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4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11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20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2,05</a:t>
                      </a:r>
                      <a:endParaRPr lang="ru-RU" sz="20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20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3,01</a:t>
                      </a:r>
                      <a:endParaRPr lang="ru-RU" sz="20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201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46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91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2,6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72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12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baseline="0" dirty="0" smtClean="0">
                          <a:latin typeface="Arial" pitchFamily="34" charset="0"/>
                          <a:cs typeface="Arial" pitchFamily="34" charset="0"/>
                        </a:rPr>
                        <a:t>2,10</a:t>
                      </a:r>
                      <a:endParaRPr lang="ru-RU" sz="2000" b="1" baseline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3,02</a:t>
                      </a:r>
                      <a:endParaRPr lang="ru-RU" sz="20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202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47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92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2,7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200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13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baseline="0" dirty="0" smtClean="0">
                          <a:latin typeface="Arial" pitchFamily="34" charset="0"/>
                          <a:cs typeface="Arial" pitchFamily="34" charset="0"/>
                        </a:rPr>
                        <a:t>2,15</a:t>
                      </a:r>
                      <a:endParaRPr lang="ru-RU" sz="2000" b="1" baseline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3,03</a:t>
                      </a:r>
                      <a:endParaRPr lang="ru-RU" sz="20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203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48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93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2,8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828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14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2,20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3,04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204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49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94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2,9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6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15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latin typeface="Arial" pitchFamily="34" charset="0"/>
                          <a:cs typeface="Arial" pitchFamily="34" charset="0"/>
                        </a:rPr>
                        <a:t>2,25</a:t>
                      </a:r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3,05</a:t>
                      </a:r>
                      <a:endParaRPr lang="ru-RU" sz="20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205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95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3,0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48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16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latin typeface="Arial" pitchFamily="34" charset="0"/>
                          <a:cs typeface="Arial" pitchFamily="34" charset="0"/>
                        </a:rPr>
                        <a:t>2,30</a:t>
                      </a:r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3,06</a:t>
                      </a:r>
                      <a:endParaRPr lang="ru-RU" sz="20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206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51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96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3,1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91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17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latin typeface="Arial" pitchFamily="34" charset="0"/>
                          <a:cs typeface="Arial" pitchFamily="34" charset="0"/>
                        </a:rPr>
                        <a:t>2,35</a:t>
                      </a:r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3,07</a:t>
                      </a:r>
                      <a:endParaRPr lang="ru-RU" sz="20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207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52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97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3,2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340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18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latin typeface="Arial" pitchFamily="34" charset="0"/>
                          <a:cs typeface="Arial" pitchFamily="34" charset="0"/>
                        </a:rPr>
                        <a:t>2,40</a:t>
                      </a:r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3,08</a:t>
                      </a:r>
                      <a:endParaRPr lang="ru-RU" sz="20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208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53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98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3,3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76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19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latin typeface="Arial" pitchFamily="34" charset="0"/>
                          <a:cs typeface="Arial" pitchFamily="34" charset="0"/>
                        </a:rPr>
                        <a:t>2,45</a:t>
                      </a:r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3,09</a:t>
                      </a:r>
                      <a:endParaRPr lang="ru-RU" sz="20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209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54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99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3,4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9136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latin typeface="Arial" pitchFamily="34" charset="0"/>
                          <a:cs typeface="Arial" pitchFamily="34" charset="0"/>
                        </a:rPr>
                        <a:t>2,50</a:t>
                      </a:r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3,10</a:t>
                      </a:r>
                      <a:endParaRPr lang="ru-RU" sz="20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210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55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100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3,5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9136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21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latin typeface="Arial" pitchFamily="34" charset="0"/>
                          <a:cs typeface="Arial" pitchFamily="34" charset="0"/>
                        </a:rPr>
                        <a:t>2,55</a:t>
                      </a:r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3,11</a:t>
                      </a:r>
                      <a:endParaRPr lang="ru-RU" sz="20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211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56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101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3,6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9136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22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latin typeface="Arial" pitchFamily="34" charset="0"/>
                          <a:cs typeface="Arial" pitchFamily="34" charset="0"/>
                        </a:rPr>
                        <a:t>2,60</a:t>
                      </a:r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3,12</a:t>
                      </a:r>
                      <a:endParaRPr lang="ru-RU" sz="20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212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57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102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3,7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9136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23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latin typeface="Arial" pitchFamily="34" charset="0"/>
                          <a:cs typeface="Arial" pitchFamily="34" charset="0"/>
                        </a:rPr>
                        <a:t>2,65</a:t>
                      </a:r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3,13</a:t>
                      </a:r>
                      <a:endParaRPr lang="ru-RU" sz="20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213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58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103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3,8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69136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24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latin typeface="Arial" pitchFamily="34" charset="0"/>
                          <a:cs typeface="Arial" pitchFamily="34" charset="0"/>
                        </a:rPr>
                        <a:t>2,70</a:t>
                      </a:r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3,14</a:t>
                      </a:r>
                      <a:endParaRPr lang="ru-RU" sz="20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214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59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104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3,9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69136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25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latin typeface="Arial" pitchFamily="34" charset="0"/>
                          <a:cs typeface="Arial" pitchFamily="34" charset="0"/>
                        </a:rPr>
                        <a:t>2,75</a:t>
                      </a:r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3,15</a:t>
                      </a:r>
                      <a:endParaRPr lang="ru-RU" sz="20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215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105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4,0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01594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14930" y="0"/>
            <a:ext cx="74494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ИОНИЗАЦИОННЫЙ МЕТОД РЕГИСТРАЦИИ ИЗЛУЧЕНИЙ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20B588A8-DED4-413A-842B-603B31BAAE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1894134"/>
              </p:ext>
            </p:extLst>
          </p:nvPr>
        </p:nvGraphicFramePr>
        <p:xfrm>
          <a:off x="748395" y="1491992"/>
          <a:ext cx="7488832" cy="4053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0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408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997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9975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962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№</a:t>
                      </a:r>
                      <a:endParaRPr lang="ru-RU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000" i="1" dirty="0" smtClean="0">
                          <a:latin typeface="Arial Black" panose="020B0A04020102020204" pitchFamily="34" charset="0"/>
                          <a:cs typeface="Arial" pitchFamily="34" charset="0"/>
                        </a:rPr>
                        <a:t>m</a:t>
                      </a:r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aseline="30000" dirty="0" smtClean="0">
                          <a:latin typeface="Arial" pitchFamily="34" charset="0"/>
                          <a:cs typeface="Arial" pitchFamily="34" charset="0"/>
                        </a:rPr>
                        <a:t>235</a:t>
                      </a:r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U, </a:t>
                      </a:r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кг</a:t>
                      </a:r>
                      <a:endParaRPr lang="ru-RU" sz="2000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Calibri"/>
                          <a:cs typeface="Arial" panose="020B0604020202020204" pitchFamily="34" charset="0"/>
                        </a:rPr>
                        <a:t>Z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, Вт/г </a:t>
                      </a:r>
                      <a:endParaRPr lang="ru-RU" sz="2000" i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/>
                          <a:ea typeface="Calibri"/>
                          <a:cs typeface="Arial"/>
                        </a:rPr>
                        <a:t>Т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, </a:t>
                      </a:r>
                      <a:r>
                        <a:rPr kumimoji="0" lang="ru-RU" sz="20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сут</a:t>
                      </a:r>
                      <a:endParaRPr lang="ru-RU" sz="2000" b="1" i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/>
                          <a:ea typeface="Calibri"/>
                          <a:cs typeface="Arial"/>
                        </a:rPr>
                        <a:t>t</a:t>
                      </a:r>
                      <a:r>
                        <a:rPr kumimoji="0" lang="en-US" sz="2000" b="1" i="0" u="none" strike="noStrike" kern="1200" cap="none" spc="0" normalizeH="0" baseline="-2500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/>
                          <a:ea typeface="Calibri"/>
                          <a:cs typeface="Arial"/>
                        </a:rPr>
                        <a:t>I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,</a:t>
                      </a:r>
                      <a:r>
                        <a:rPr kumimoji="0" lang="ru-RU" sz="20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сут</a:t>
                      </a:r>
                      <a:endParaRPr lang="ru-RU" sz="2000" b="1" i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/>
                          <a:ea typeface="Calibri"/>
                          <a:cs typeface="Arial"/>
                        </a:rPr>
                        <a:t>t</a:t>
                      </a:r>
                      <a:r>
                        <a:rPr kumimoji="0" lang="en-US" sz="2000" b="1" i="0" u="none" strike="noStrike" kern="1200" cap="none" spc="0" normalizeH="0" baseline="-2500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/>
                          <a:ea typeface="Calibri"/>
                          <a:cs typeface="Arial"/>
                        </a:rPr>
                        <a:t>II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, </a:t>
                      </a:r>
                      <a:r>
                        <a:rPr kumimoji="0" lang="ru-RU" sz="20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сут</a:t>
                      </a:r>
                      <a:endParaRPr lang="ru-RU" sz="2000" b="1" i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r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,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 м</a:t>
                      </a:r>
                      <a:endParaRPr lang="ru-RU" sz="2000" b="1" i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4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26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20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2,80</a:t>
                      </a:r>
                      <a:endParaRPr lang="ru-RU" sz="20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20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3,16</a:t>
                      </a:r>
                      <a:endParaRPr lang="ru-RU" sz="20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216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61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106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4,1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72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27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baseline="0" dirty="0" smtClean="0">
                          <a:latin typeface="Arial" pitchFamily="34" charset="0"/>
                          <a:cs typeface="Arial" pitchFamily="34" charset="0"/>
                        </a:rPr>
                        <a:t>2,85</a:t>
                      </a:r>
                      <a:endParaRPr lang="ru-RU" sz="2000" b="1" baseline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3,17</a:t>
                      </a:r>
                      <a:endParaRPr lang="ru-RU" sz="20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217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62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107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4,2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200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baseline="0" dirty="0" smtClean="0">
                          <a:latin typeface="Arial" pitchFamily="34" charset="0"/>
                          <a:cs typeface="Arial" pitchFamily="34" charset="0"/>
                        </a:rPr>
                        <a:t>28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baseline="0" dirty="0" smtClean="0">
                          <a:latin typeface="Arial" pitchFamily="34" charset="0"/>
                          <a:cs typeface="Arial" pitchFamily="34" charset="0"/>
                        </a:rPr>
                        <a:t>2,90</a:t>
                      </a:r>
                      <a:endParaRPr lang="ru-RU" sz="2000" b="1" baseline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3,18</a:t>
                      </a:r>
                      <a:endParaRPr lang="ru-RU" sz="20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218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63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108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4,3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828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29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2,95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3,19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219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64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109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4,4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6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latin typeface="Arial" pitchFamily="34" charset="0"/>
                          <a:cs typeface="Arial" pitchFamily="34" charset="0"/>
                        </a:rPr>
                        <a:t>3,00</a:t>
                      </a:r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3,20</a:t>
                      </a:r>
                      <a:endParaRPr lang="ru-RU" sz="20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220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65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110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4,5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6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31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latin typeface="Arial" pitchFamily="34" charset="0"/>
                          <a:cs typeface="Arial" pitchFamily="34" charset="0"/>
                        </a:rPr>
                        <a:t>3,05</a:t>
                      </a:r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3,21</a:t>
                      </a:r>
                      <a:endParaRPr lang="ru-RU" sz="20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221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66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111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4,6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6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32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latin typeface="Arial" pitchFamily="34" charset="0"/>
                          <a:cs typeface="Arial" pitchFamily="34" charset="0"/>
                        </a:rPr>
                        <a:t>3,10</a:t>
                      </a:r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3,22</a:t>
                      </a:r>
                      <a:endParaRPr lang="ru-RU" sz="20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222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67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112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4,7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6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33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latin typeface="Arial" pitchFamily="34" charset="0"/>
                          <a:cs typeface="Arial" pitchFamily="34" charset="0"/>
                        </a:rPr>
                        <a:t>3,15</a:t>
                      </a:r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3,23</a:t>
                      </a:r>
                      <a:endParaRPr lang="ru-RU" sz="20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223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68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113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4,8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6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34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latin typeface="Arial" pitchFamily="34" charset="0"/>
                          <a:cs typeface="Arial" pitchFamily="34" charset="0"/>
                        </a:rPr>
                        <a:t>3,20</a:t>
                      </a:r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3,24</a:t>
                      </a:r>
                      <a:endParaRPr lang="ru-RU" sz="20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224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69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114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4,9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056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35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latin typeface="Arial" pitchFamily="34" charset="0"/>
                          <a:cs typeface="Arial" pitchFamily="34" charset="0"/>
                        </a:rPr>
                        <a:t>3,25</a:t>
                      </a:r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3,25</a:t>
                      </a:r>
                      <a:endParaRPr lang="ru-RU" sz="20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225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115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5,0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0" y="395372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1325" algn="r">
              <a:lnSpc>
                <a:spcPct val="90000"/>
              </a:lnSpc>
            </a:pP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ОКОНЧАНИЕ ЗАДАЧИ </a:t>
            </a:r>
            <a:r>
              <a:rPr lang="en-US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4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.13</a:t>
            </a:r>
            <a:r>
              <a:rPr lang="ru-RU" sz="2000" b="1" dirty="0" smtClean="0">
                <a:solidFill>
                  <a:srgbClr val="0000FF"/>
                </a:solidFill>
                <a:latin typeface="Arial" pitchFamily="34" charset="0"/>
                <a:ea typeface="Calibri"/>
                <a:cs typeface="Arial" pitchFamily="34" charset="0"/>
              </a:rPr>
              <a:t> </a:t>
            </a:r>
            <a:endParaRPr lang="ru-RU" sz="2000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7275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14930" y="0"/>
            <a:ext cx="74494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ИОНИЗАЦИОННЫЙ МЕТОД РЕГИСТРАЦИИ ИЗЛУЧЕНИЙ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20B588A8-DED4-413A-842B-603B31BAAE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260648"/>
            <a:ext cx="9144000" cy="19697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/>
            <a:r>
              <a:rPr lang="ru-RU" sz="2000" b="1" dirty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ЗАДАЧА </a:t>
            </a:r>
            <a:r>
              <a:rPr lang="en-US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4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.</a:t>
            </a:r>
            <a:r>
              <a:rPr lang="en-US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1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4. 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Рассчитать толщину защиты из бетона (ρ = 2,3 г/см</a:t>
            </a:r>
            <a:r>
              <a:rPr lang="ru-RU" sz="2000" b="1" baseline="30000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3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), ослабляющую по экспозиционной дозе в </a:t>
            </a:r>
            <a:r>
              <a:rPr lang="en-US" sz="2000" b="1" i="1" dirty="0">
                <a:solidFill>
                  <a:srgbClr val="0000FF"/>
                </a:solidFill>
                <a:latin typeface="Arial Black"/>
                <a:ea typeface="Calibri"/>
                <a:cs typeface="Arial"/>
              </a:rPr>
              <a:t>k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 = 20; 10</a:t>
            </a:r>
            <a:r>
              <a:rPr lang="ru-RU" sz="2000" b="1" baseline="30000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3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; 10</a:t>
            </a:r>
            <a:r>
              <a:rPr lang="ru-RU" sz="2000" b="1" baseline="30000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5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 раз </a:t>
            </a:r>
            <a:r>
              <a:rPr lang="ru-RU" sz="2200" b="1" i="1" dirty="0">
                <a:solidFill>
                  <a:srgbClr val="0000FF"/>
                </a:solidFill>
                <a:latin typeface="Times New Roman"/>
                <a:ea typeface="Calibri"/>
                <a:cs typeface="Times New Roman"/>
              </a:rPr>
              <a:t>γ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-излучение находящихся в одной точке точечных изотропных источников </a:t>
            </a:r>
            <a:r>
              <a:rPr lang="en-US" sz="2000" b="1" i="1" dirty="0" smtClean="0">
                <a:solidFill>
                  <a:srgbClr val="0000FF"/>
                </a:solidFill>
                <a:latin typeface="Arial Black" pitchFamily="34" charset="0"/>
                <a:ea typeface="Calibri"/>
                <a:cs typeface="Times New Roman"/>
              </a:rPr>
              <a:t>N</a:t>
            </a:r>
            <a:r>
              <a:rPr lang="en-US" sz="2000" b="1" baseline="-25000" dirty="0" smtClean="0">
                <a:solidFill>
                  <a:srgbClr val="0000FF"/>
                </a:solidFill>
                <a:latin typeface="Arial Black" pitchFamily="34" charset="0"/>
                <a:ea typeface="Calibri"/>
                <a:cs typeface="Times New Roman"/>
              </a:rPr>
              <a:t>1</a:t>
            </a:r>
            <a:r>
              <a:rPr lang="ru-RU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 с энергией </a:t>
            </a:r>
            <a:r>
              <a:rPr lang="ru-RU" sz="2000" b="1" i="1" dirty="0" smtClean="0">
                <a:solidFill>
                  <a:srgbClr val="0000FF"/>
                </a:solidFill>
                <a:latin typeface="Arial Black" pitchFamily="34" charset="0"/>
                <a:ea typeface="Calibri"/>
                <a:cs typeface="Times New Roman"/>
              </a:rPr>
              <a:t>Е</a:t>
            </a:r>
            <a:r>
              <a:rPr lang="ru-RU" sz="2000" b="1" i="1" baseline="-25000" dirty="0" smtClean="0">
                <a:solidFill>
                  <a:srgbClr val="0000FF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γ</a:t>
            </a:r>
            <a:r>
              <a:rPr lang="ru-RU" sz="2000" b="1" baseline="30000" dirty="0" smtClean="0">
                <a:solidFill>
                  <a:srgbClr val="0000FF"/>
                </a:solidFill>
                <a:latin typeface="Arial Black" pitchFamily="34" charset="0"/>
                <a:ea typeface="Calibri"/>
                <a:cs typeface="Times New Roman"/>
              </a:rPr>
              <a:t>1 </a:t>
            </a:r>
            <a:r>
              <a:rPr lang="ru-RU" sz="2000" b="1" dirty="0" smtClean="0">
                <a:solidFill>
                  <a:srgbClr val="0000FF"/>
                </a:solidFill>
                <a:latin typeface="Arial" pitchFamily="34" charset="0"/>
                <a:ea typeface="Calibri"/>
                <a:cs typeface="Arial" pitchFamily="34" charset="0"/>
              </a:rPr>
              <a:t>(см. задачу 7.2) </a:t>
            </a:r>
            <a:r>
              <a:rPr lang="ru-RU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и </a:t>
            </a:r>
            <a:r>
              <a:rPr lang="en-US" sz="2000" b="1" i="1" dirty="0" smtClean="0">
                <a:solidFill>
                  <a:srgbClr val="0000FF"/>
                </a:solidFill>
                <a:latin typeface="Arial Black" pitchFamily="34" charset="0"/>
                <a:ea typeface="Calibri"/>
                <a:cs typeface="Times New Roman"/>
              </a:rPr>
              <a:t>N</a:t>
            </a:r>
            <a:r>
              <a:rPr lang="ru-RU" sz="2000" b="1" baseline="-25000" dirty="0" smtClean="0">
                <a:solidFill>
                  <a:srgbClr val="0000FF"/>
                </a:solidFill>
                <a:latin typeface="Arial Black" pitchFamily="34" charset="0"/>
                <a:ea typeface="Calibri"/>
                <a:cs typeface="Times New Roman"/>
              </a:rPr>
              <a:t>2</a:t>
            </a:r>
            <a:r>
              <a:rPr lang="ru-RU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с энергией </a:t>
            </a:r>
            <a:r>
              <a:rPr lang="ru-RU" sz="2000" b="1" i="1" dirty="0" smtClean="0">
                <a:solidFill>
                  <a:srgbClr val="0000FF"/>
                </a:solidFill>
                <a:latin typeface="Arial Black" pitchFamily="34" charset="0"/>
                <a:ea typeface="Calibri"/>
                <a:cs typeface="Times New Roman"/>
              </a:rPr>
              <a:t>Е</a:t>
            </a:r>
            <a:r>
              <a:rPr lang="ru-RU" sz="2000" b="1" i="1" baseline="-25000" dirty="0" smtClean="0">
                <a:solidFill>
                  <a:srgbClr val="0000FF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γ</a:t>
            </a:r>
            <a:r>
              <a:rPr lang="ru-RU" sz="2000" b="1" baseline="30000" dirty="0" smtClean="0">
                <a:solidFill>
                  <a:srgbClr val="0000FF"/>
                </a:solidFill>
                <a:latin typeface="Arial Black" pitchFamily="34" charset="0"/>
                <a:ea typeface="Calibri"/>
                <a:cs typeface="Times New Roman"/>
              </a:rPr>
              <a:t>2</a:t>
            </a:r>
            <a:r>
              <a:rPr lang="ru-RU" sz="2000" b="1" dirty="0">
                <a:solidFill>
                  <a:srgbClr val="0000FF"/>
                </a:solidFill>
                <a:latin typeface="Arial" pitchFamily="34" charset="0"/>
                <a:ea typeface="Calibri"/>
                <a:cs typeface="Arial" pitchFamily="34" charset="0"/>
              </a:rPr>
              <a:t> (см. задачу 7.2)</a:t>
            </a:r>
            <a:r>
              <a:rPr lang="ru-RU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. Вычислить соотношени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е</a:t>
            </a:r>
            <a:r>
              <a:rPr lang="ru-RU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 гамма-эквивалентов приняв значения гамма-эквивалентов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 источников </a:t>
            </a:r>
            <a:r>
              <a:rPr lang="ru-RU" sz="2000" b="1" i="1" dirty="0" smtClean="0">
                <a:solidFill>
                  <a:srgbClr val="0000FF"/>
                </a:solidFill>
                <a:latin typeface="Arial Black" pitchFamily="34" charset="0"/>
                <a:ea typeface="Calibri"/>
                <a:cs typeface="Times New Roman"/>
              </a:rPr>
              <a:t>Г</a:t>
            </a:r>
            <a:r>
              <a:rPr lang="en-US" sz="2000" b="1" baseline="-25000" dirty="0" smtClean="0">
                <a:solidFill>
                  <a:srgbClr val="0000FF"/>
                </a:solidFill>
                <a:latin typeface="Arial Black" pitchFamily="34" charset="0"/>
                <a:ea typeface="Calibri"/>
                <a:cs typeface="Times New Roman"/>
              </a:rPr>
              <a:t>1</a:t>
            </a:r>
            <a:r>
              <a:rPr lang="ru-RU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 и</a:t>
            </a:r>
            <a:r>
              <a:rPr lang="en-US" sz="2000" b="1" i="1" dirty="0">
                <a:solidFill>
                  <a:srgbClr val="0000FF"/>
                </a:solidFill>
                <a:latin typeface="Arial Black" pitchFamily="34" charset="0"/>
                <a:ea typeface="Calibri"/>
                <a:cs typeface="Times New Roman"/>
              </a:rPr>
              <a:t> </a:t>
            </a:r>
            <a:r>
              <a:rPr lang="ru-RU" sz="2000" b="1" i="1" dirty="0" smtClean="0">
                <a:solidFill>
                  <a:srgbClr val="0000FF"/>
                </a:solidFill>
                <a:latin typeface="Arial Black" pitchFamily="34" charset="0"/>
                <a:ea typeface="Calibri"/>
                <a:cs typeface="Times New Roman"/>
              </a:rPr>
              <a:t>Г</a:t>
            </a:r>
            <a:r>
              <a:rPr lang="ru-RU" sz="2000" b="1" baseline="-25000" dirty="0" smtClean="0">
                <a:solidFill>
                  <a:srgbClr val="0000FF"/>
                </a:solidFill>
                <a:latin typeface="Arial Black" pitchFamily="34" charset="0"/>
                <a:ea typeface="Calibri"/>
                <a:cs typeface="Times New Roman"/>
              </a:rPr>
              <a:t>2</a:t>
            </a:r>
            <a:r>
              <a:rPr lang="ru-RU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 по табл. П.23.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0686740"/>
              </p:ext>
            </p:extLst>
          </p:nvPr>
        </p:nvGraphicFramePr>
        <p:xfrm>
          <a:off x="2279427" y="2420888"/>
          <a:ext cx="4320480" cy="4053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0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62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№</a:t>
                      </a:r>
                      <a:endParaRPr lang="ru-RU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источник </a:t>
                      </a:r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Calibri"/>
                          <a:cs typeface="Times New Roman"/>
                        </a:rPr>
                        <a:t>N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Calibri"/>
                          <a:cs typeface="Times New Roman"/>
                        </a:rPr>
                        <a:t>1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endParaRPr lang="ru-RU" sz="2000" i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источник </a:t>
                      </a:r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Calibri"/>
                          <a:cs typeface="Times New Roman"/>
                        </a:rPr>
                        <a:t>N</a:t>
                      </a:r>
                      <a:r>
                        <a:rPr kumimoji="0" lang="ru-RU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Calibri"/>
                          <a:cs typeface="Times New Roman"/>
                        </a:rPr>
                        <a:t>2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endParaRPr kumimoji="0" lang="ru-RU" sz="20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4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000" b="1" baseline="300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r>
                        <a:rPr lang="en-US" sz="20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N</a:t>
                      </a:r>
                      <a:r>
                        <a:rPr lang="en-US" sz="2000" b="1" baseline="-250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16</a:t>
                      </a:r>
                      <a:endParaRPr lang="ru-RU" sz="2000" b="1" baseline="-25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baseline="3000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Calibri"/>
                        </a:rPr>
                        <a:t>22</a:t>
                      </a:r>
                      <a:r>
                        <a:rPr lang="en-US" sz="2000" b="1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Calibri"/>
                        </a:rPr>
                        <a:t>Na</a:t>
                      </a:r>
                      <a:r>
                        <a:rPr lang="en-US" sz="2000" b="1" baseline="-2500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Calibri"/>
                        </a:rPr>
                        <a:t>11</a:t>
                      </a:r>
                      <a:endParaRPr lang="ru-RU" sz="2000" b="1" baseline="-25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72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22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Na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11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24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Na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11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200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24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Na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11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41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Ar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18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828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41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Ar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18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42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K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19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6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42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K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19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51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Cr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24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48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51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Cr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24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52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Mn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25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91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52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Mn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25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54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Mn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25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340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54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Mn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25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56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Mn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25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76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56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Mn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25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59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Fe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26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9136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59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Fe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26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57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Co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27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7591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14930" y="0"/>
            <a:ext cx="74494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ИОНИЗАЦИОННЫЙ МЕТОД РЕГИСТРАЦИИ ИЗЛУЧЕНИЙ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20B588A8-DED4-413A-842B-603B31BAAE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0858003"/>
              </p:ext>
            </p:extLst>
          </p:nvPr>
        </p:nvGraphicFramePr>
        <p:xfrm>
          <a:off x="2279427" y="478516"/>
          <a:ext cx="5028877" cy="5882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0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485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042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62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№</a:t>
                      </a:r>
                      <a:endParaRPr lang="ru-RU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источник </a:t>
                      </a:r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Calibri"/>
                          <a:cs typeface="Times New Roman"/>
                        </a:rPr>
                        <a:t>N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Calibri"/>
                          <a:cs typeface="Times New Roman"/>
                        </a:rPr>
                        <a:t>1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endParaRPr lang="ru-RU" sz="2000" i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источник </a:t>
                      </a:r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Calibri"/>
                          <a:cs typeface="Times New Roman"/>
                        </a:rPr>
                        <a:t>N</a:t>
                      </a:r>
                      <a:r>
                        <a:rPr kumimoji="0" lang="ru-RU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Calibri"/>
                          <a:cs typeface="Times New Roman"/>
                        </a:rPr>
                        <a:t>2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endParaRPr kumimoji="0" lang="ru-RU" sz="20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4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57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Co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27</a:t>
                      </a:r>
                      <a:endParaRPr lang="ru-RU" sz="2000" b="1" baseline="-25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60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Co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27</a:t>
                      </a:r>
                      <a:endParaRPr lang="ru-RU" sz="2000" b="1" baseline="-25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72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60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Co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27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64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Cu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29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200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64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Co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27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65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Zn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30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828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65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Zn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30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85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Kr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36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6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85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Kr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36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95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Zr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40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+</a:t>
                      </a: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95</a:t>
                      </a:r>
                      <a:r>
                        <a:rPr kumimoji="0" lang="en-US" sz="2000" b="1" i="1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m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Nb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41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48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95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Zr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40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+</a:t>
                      </a: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95</a:t>
                      </a:r>
                      <a:r>
                        <a:rPr kumimoji="0" lang="en-US" sz="2000" b="1" i="1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m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Nb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41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95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Nb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41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91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95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Nb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41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103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Ru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44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+</a:t>
                      </a: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103</a:t>
                      </a:r>
                      <a:r>
                        <a:rPr kumimoji="0" lang="en-US" sz="2000" b="1" i="1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m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Rh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45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340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103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Ru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44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+</a:t>
                      </a: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103</a:t>
                      </a:r>
                      <a:r>
                        <a:rPr kumimoji="0" lang="en-US" sz="2000" b="1" i="1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m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Rh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45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106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Ru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44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+</a:t>
                      </a: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106</a:t>
                      </a:r>
                      <a:r>
                        <a:rPr kumimoji="0" lang="en-US" sz="2000" b="1" i="1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m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Rh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45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76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106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Ru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44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+</a:t>
                      </a: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106</a:t>
                      </a:r>
                      <a:r>
                        <a:rPr kumimoji="0" lang="en-US" sz="2000" b="1" i="1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m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Rh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45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110</a:t>
                      </a:r>
                      <a:r>
                        <a:rPr kumimoji="0" lang="en-US" sz="2000" b="1" i="1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m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Ag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47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+</a:t>
                      </a: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110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Ag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47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9136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10</a:t>
                      </a:r>
                      <a:r>
                        <a:rPr kumimoji="0" lang="en-US" sz="2000" b="1" i="1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m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Ag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47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+</a:t>
                      </a: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110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Ag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47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131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I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53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9136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21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131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I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53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133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I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53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9136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22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133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I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53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135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I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53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9136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23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135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I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53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133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Xe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54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69136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24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133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Xe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54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135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Xe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54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69136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25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135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Xe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54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134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Cs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55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80224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14930" y="0"/>
            <a:ext cx="74494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ИОНИЗАЦИОННЫЙ МЕТОД РЕГИСТРАЦИИ ИЗЛУЧЕНИЙ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20B588A8-DED4-413A-842B-603B31BAAE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2963741"/>
              </p:ext>
            </p:extLst>
          </p:nvPr>
        </p:nvGraphicFramePr>
        <p:xfrm>
          <a:off x="1475656" y="1484784"/>
          <a:ext cx="6552728" cy="4053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0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523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243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62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№</a:t>
                      </a:r>
                      <a:endParaRPr lang="ru-RU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источник </a:t>
                      </a:r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Calibri"/>
                          <a:cs typeface="Times New Roman"/>
                        </a:rPr>
                        <a:t>N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Calibri"/>
                          <a:cs typeface="Times New Roman"/>
                        </a:rPr>
                        <a:t>1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endParaRPr lang="ru-RU" sz="2000" i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источник </a:t>
                      </a:r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Calibri"/>
                          <a:cs typeface="Times New Roman"/>
                        </a:rPr>
                        <a:t>N</a:t>
                      </a:r>
                      <a:r>
                        <a:rPr kumimoji="0" lang="ru-RU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Calibri"/>
                          <a:cs typeface="Times New Roman"/>
                        </a:rPr>
                        <a:t>2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endParaRPr kumimoji="0" lang="ru-RU" sz="20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4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26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134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Cs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55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137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Cs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55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+</a:t>
                      </a: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137</a:t>
                      </a:r>
                      <a:r>
                        <a:rPr kumimoji="0" lang="en-US" sz="2000" b="1" i="1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m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Ba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56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72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27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137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Cs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55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+</a:t>
                      </a: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137</a:t>
                      </a:r>
                      <a:r>
                        <a:rPr kumimoji="0" lang="en-US" sz="2000" b="1" i="1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m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Ba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56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140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Ba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56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240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28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140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Ba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56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140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La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57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828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29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140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La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57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141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Ce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58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6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141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Ce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58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144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Ce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58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+</a:t>
                      </a: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144</a:t>
                      </a:r>
                      <a:r>
                        <a:rPr kumimoji="0" lang="en-US" sz="2000" b="1" i="1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m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Pr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59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+</a:t>
                      </a: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144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Pr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59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6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31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144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Ce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58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+</a:t>
                      </a: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144</a:t>
                      </a:r>
                      <a:r>
                        <a:rPr kumimoji="0" lang="en-US" sz="2000" b="1" i="1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m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Pr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59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+</a:t>
                      </a: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144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Pr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59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144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Ce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58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+</a:t>
                      </a: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144</a:t>
                      </a:r>
                      <a:r>
                        <a:rPr kumimoji="0" lang="en-US" sz="2000" b="1" i="1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m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Pr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59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6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32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144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Ce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58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+</a:t>
                      </a: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144</a:t>
                      </a:r>
                      <a:r>
                        <a:rPr kumimoji="0" lang="en-US" sz="2000" b="1" i="1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m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Pr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59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198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Au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79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6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33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198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Au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79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226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Ra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88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6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34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226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Ra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88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52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Mn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25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056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35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52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Mn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25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65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Zn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30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5086928" y="539388"/>
            <a:ext cx="40570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indent="441325" algn="r">
              <a:lnSpc>
                <a:spcPct val="90000"/>
              </a:lnSpc>
            </a:pPr>
            <a:r>
              <a:rPr lang="ru-RU" sz="2000" b="1" dirty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ОКОНЧАНИЕ ЗАДАЧИ </a:t>
            </a:r>
            <a:r>
              <a:rPr lang="en-US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4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.14</a:t>
            </a:r>
            <a:r>
              <a:rPr lang="ru-RU" sz="2000" b="1" dirty="0" smtClean="0">
                <a:solidFill>
                  <a:srgbClr val="0000FF"/>
                </a:solidFill>
                <a:latin typeface="Arial" pitchFamily="34" charset="0"/>
                <a:ea typeface="Calibri"/>
                <a:cs typeface="Arial" pitchFamily="34" charset="0"/>
              </a:rPr>
              <a:t> </a:t>
            </a:r>
            <a:endParaRPr lang="ru-RU" sz="2000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7438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14930" y="0"/>
            <a:ext cx="74494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ИОНИЗАЦИОННЫЙ МЕТОД РЕГИСТРАЦИИ ИЗЛУЧЕНИЙ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20B588A8-DED4-413A-842B-603B31BAAE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260648"/>
            <a:ext cx="9144000" cy="3508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/>
            <a:r>
              <a:rPr lang="ru-RU" sz="2000" b="1" dirty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ЗАДАЧА </a:t>
            </a:r>
            <a:r>
              <a:rPr lang="en-US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4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.</a:t>
            </a:r>
            <a:r>
              <a:rPr lang="en-US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15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. </a:t>
            </a:r>
            <a:r>
              <a:rPr lang="ru-RU" sz="20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Оператор перекладывает источник </a:t>
            </a:r>
            <a:r>
              <a:rPr lang="en-US" sz="2000" b="1" i="1" dirty="0" smtClean="0">
                <a:solidFill>
                  <a:srgbClr val="0000FF"/>
                </a:solidFill>
                <a:latin typeface="Arial Black" pitchFamily="34" charset="0"/>
                <a:ea typeface="Calibri"/>
                <a:cs typeface="Times New Roman"/>
              </a:rPr>
              <a:t>N</a:t>
            </a:r>
            <a:r>
              <a:rPr lang="ru-RU" sz="20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2000" b="1" i="1" dirty="0">
                <a:solidFill>
                  <a:srgbClr val="0000F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Е</a:t>
            </a:r>
            <a:r>
              <a:rPr lang="el-GR" sz="2200" b="1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γ</a:t>
            </a:r>
            <a:r>
              <a:rPr lang="ru-RU" sz="20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см. задачу 7.2) </a:t>
            </a:r>
            <a:r>
              <a:rPr lang="ru-RU" sz="20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активностью </a:t>
            </a:r>
            <a:r>
              <a:rPr lang="ru-RU" sz="2000" b="1" i="1" dirty="0" smtClean="0">
                <a:solidFill>
                  <a:srgbClr val="0000F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А</a:t>
            </a:r>
            <a:r>
              <a:rPr lang="ru-RU" sz="20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0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Ки из одного контейнера в другой в течение </a:t>
            </a:r>
            <a:r>
              <a:rPr lang="ru-RU" sz="2000" b="1" i="1" dirty="0" smtClean="0">
                <a:solidFill>
                  <a:srgbClr val="0000F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t</a:t>
            </a:r>
            <a:r>
              <a:rPr lang="ru-RU" sz="20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0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 (других работ с источником оператор в течение дня не выполняет), используя свинцовый экран (</a:t>
            </a:r>
            <a:r>
              <a:rPr lang="ru-RU" sz="2000" b="1" i="1" dirty="0">
                <a:solidFill>
                  <a:srgbClr val="0000F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μ</a:t>
            </a:r>
            <a:r>
              <a:rPr lang="ru-RU" sz="20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0,66 см;  = 4,8) толщиной </a:t>
            </a:r>
            <a:r>
              <a:rPr lang="en-US" sz="2000" b="1" i="1" dirty="0" smtClean="0">
                <a:solidFill>
                  <a:srgbClr val="0000FF"/>
                </a:solidFill>
                <a:latin typeface="Arial Black" pitchFamily="34" charset="0"/>
                <a:cs typeface="Arial" panose="020B0604020202020204" pitchFamily="34" charset="0"/>
              </a:rPr>
              <a:t>h</a:t>
            </a:r>
            <a:r>
              <a:rPr lang="en-US" sz="20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0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</a:t>
            </a:r>
            <a:r>
              <a:rPr lang="ru-RU" sz="20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Расстояние от оператора до источника </a:t>
            </a:r>
            <a:r>
              <a:rPr lang="ru-RU" sz="2000" b="1" i="1" dirty="0" smtClean="0">
                <a:solidFill>
                  <a:srgbClr val="0000F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r</a:t>
            </a:r>
            <a:r>
              <a:rPr lang="ru-RU" sz="20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0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м, мощность экспозиционной дозы у смотрового окна, находящегося под углом 60° (отсчитываемым между нормалью детектор – защита – источник и прямой детектор – смотровое окно – источник), должна быть равна предельно допустимому значению. Определить, достаточна ли толщина свинцовой защиты? Считать источник точечным, изотропным.</a:t>
            </a:r>
            <a:endParaRPr lang="ru-RU" sz="2000" b="1" dirty="0" smtClean="0">
              <a:solidFill>
                <a:srgbClr val="0000FF"/>
              </a:solidFill>
              <a:latin typeface="Arial"/>
              <a:ea typeface="Calibri"/>
              <a:cs typeface="Times New Roman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3870207"/>
              </p:ext>
            </p:extLst>
          </p:nvPr>
        </p:nvGraphicFramePr>
        <p:xfrm>
          <a:off x="1547664" y="3739993"/>
          <a:ext cx="6264696" cy="2956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53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568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962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№</a:t>
                      </a:r>
                      <a:endParaRPr lang="ru-RU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источник </a:t>
                      </a:r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Calibri"/>
                          <a:cs typeface="Times New Roman"/>
                        </a:rPr>
                        <a:t>N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endParaRPr lang="ru-RU" sz="2000" i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+mn-ea"/>
                          <a:cs typeface="Arial" panose="020B0604020202020204" pitchFamily="34" charset="0"/>
                        </a:rPr>
                        <a:t>А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Ки 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endParaRPr kumimoji="0" lang="ru-RU" sz="20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+mn-ea"/>
                          <a:cs typeface="Arial" panose="020B0604020202020204" pitchFamily="34" charset="0"/>
                        </a:rPr>
                        <a:t>t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ч </a:t>
                      </a:r>
                      <a:endParaRPr kumimoji="0" lang="ru-RU" sz="20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Arial" panose="020B0604020202020204" pitchFamily="34" charset="0"/>
                        </a:rPr>
                        <a:t>h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</a:t>
                      </a:r>
                      <a:endParaRPr kumimoji="0" lang="ru-RU" sz="20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+mn-ea"/>
                          <a:cs typeface="Arial" panose="020B0604020202020204" pitchFamily="34" charset="0"/>
                        </a:rPr>
                        <a:t>r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м</a:t>
                      </a:r>
                      <a:endParaRPr kumimoji="0" lang="ru-RU" sz="20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4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000" b="1" baseline="300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r>
                        <a:rPr lang="en-US" sz="20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N</a:t>
                      </a:r>
                      <a:r>
                        <a:rPr lang="en-US" sz="2000" b="1" baseline="-250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16</a:t>
                      </a:r>
                      <a:endParaRPr lang="ru-RU" sz="2000" b="1" baseline="-25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000" b="1" dirty="0" smtClean="0">
                          <a:solidFill>
                            <a:srgbClr val="CC0099"/>
                          </a:solidFill>
                          <a:latin typeface="Arial" pitchFamily="34" charset="0"/>
                          <a:cs typeface="Arial" pitchFamily="34" charset="0"/>
                        </a:rPr>
                        <a:t>59</a:t>
                      </a:r>
                      <a:endParaRPr lang="ru-RU" sz="2000" b="1" dirty="0">
                        <a:solidFill>
                          <a:srgbClr val="CC0099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0,085</a:t>
                      </a:r>
                      <a:endParaRPr lang="ru-RU" sz="20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0,085</a:t>
                      </a:r>
                      <a:endParaRPr lang="ru-RU" sz="20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0,45</a:t>
                      </a:r>
                      <a:endParaRPr lang="ru-RU" sz="20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72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22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Na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11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27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3366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0,086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0,086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0,46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200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24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Na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11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000" b="1" dirty="0" smtClean="0">
                          <a:solidFill>
                            <a:srgbClr val="FF3300"/>
                          </a:solidFill>
                          <a:latin typeface="Arial" pitchFamily="34" charset="0"/>
                          <a:cs typeface="Arial" pitchFamily="34" charset="0"/>
                        </a:rPr>
                        <a:t>94</a:t>
                      </a:r>
                      <a:endParaRPr lang="ru-RU" sz="2000" b="1" dirty="0">
                        <a:solidFill>
                          <a:srgbClr val="FF33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0,087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0,087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0,47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828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41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Ar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18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000" b="1" dirty="0" smtClean="0">
                          <a:solidFill>
                            <a:srgbClr val="663300"/>
                          </a:solidFill>
                          <a:latin typeface="Arial" pitchFamily="34" charset="0"/>
                          <a:cs typeface="Arial" pitchFamily="34" charset="0"/>
                        </a:rPr>
                        <a:t>35</a:t>
                      </a:r>
                      <a:endParaRPr lang="ru-RU" sz="2000" b="1" dirty="0">
                        <a:solidFill>
                          <a:srgbClr val="6633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0,088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0,088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0,48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6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42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K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19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000" b="1" dirty="0" smtClean="0">
                          <a:solidFill>
                            <a:srgbClr val="993366"/>
                          </a:solidFill>
                          <a:latin typeface="Arial" pitchFamily="34" charset="0"/>
                          <a:cs typeface="Arial" pitchFamily="34" charset="0"/>
                        </a:rPr>
                        <a:t>18</a:t>
                      </a:r>
                      <a:endParaRPr lang="ru-RU" sz="2000" b="1" dirty="0">
                        <a:solidFill>
                          <a:srgbClr val="993366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0,089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0,089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0,49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48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51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Cr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24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000" b="1" dirty="0" smtClean="0"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0,090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0,090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0,50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91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52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Mn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25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rgbClr val="9900FF"/>
                          </a:solidFill>
                          <a:latin typeface="Arial" pitchFamily="34" charset="0"/>
                          <a:cs typeface="Arial" pitchFamily="34" charset="0"/>
                        </a:rPr>
                        <a:t>81</a:t>
                      </a:r>
                      <a:endParaRPr lang="ru-RU" sz="2000" b="1" dirty="0">
                        <a:solidFill>
                          <a:srgbClr val="9900FF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0,091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0,091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0,51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1075815"/>
              </p:ext>
            </p:extLst>
          </p:nvPr>
        </p:nvGraphicFramePr>
        <p:xfrm>
          <a:off x="5652120" y="1124744"/>
          <a:ext cx="454025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99" name="Формула" r:id="rId3" imgW="228501" imgH="253890" progId="Equation.3">
                  <p:embed/>
                </p:oleObj>
              </mc:Choice>
              <mc:Fallback>
                <p:oleObj name="Формула" r:id="rId3" imgW="228501" imgH="253890" progId="Equation.3">
                  <p:embed/>
                  <p:pic>
                    <p:nvPicPr>
                      <p:cNvPr id="0" name="Объект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652120" y="1124744"/>
                        <a:ext cx="454025" cy="469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04371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14930" y="0"/>
            <a:ext cx="74494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ИОНИЗАЦИОННЫЙ МЕТОД РЕГИСТРАЦИИ ИЗЛУЧЕНИЙ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20B588A8-DED4-413A-842B-603B31BAAE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7256891"/>
              </p:ext>
            </p:extLst>
          </p:nvPr>
        </p:nvGraphicFramePr>
        <p:xfrm>
          <a:off x="1619672" y="395513"/>
          <a:ext cx="6120679" cy="624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00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122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409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6010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4009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962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№</a:t>
                      </a:r>
                      <a:endParaRPr lang="ru-RU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источник </a:t>
                      </a:r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Calibri"/>
                          <a:cs typeface="Times New Roman"/>
                        </a:rPr>
                        <a:t>N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endParaRPr lang="ru-RU" sz="2000" i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+mn-ea"/>
                          <a:cs typeface="Arial" panose="020B0604020202020204" pitchFamily="34" charset="0"/>
                        </a:rPr>
                        <a:t>А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Ки 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endParaRPr kumimoji="0" lang="ru-RU" sz="20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+mn-ea"/>
                          <a:cs typeface="Arial" panose="020B0604020202020204" pitchFamily="34" charset="0"/>
                        </a:rPr>
                        <a:t>t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ч</a:t>
                      </a:r>
                      <a:endParaRPr kumimoji="0" lang="ru-RU" sz="20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Arial" panose="020B0604020202020204" pitchFamily="34" charset="0"/>
                        </a:rPr>
                        <a:t>h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</a:t>
                      </a:r>
                      <a:endParaRPr kumimoji="0" lang="ru-RU" sz="20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+mn-ea"/>
                          <a:cs typeface="Arial" panose="020B0604020202020204" pitchFamily="34" charset="0"/>
                        </a:rPr>
                        <a:t>r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м</a:t>
                      </a:r>
                      <a:endParaRPr kumimoji="0" lang="ru-RU" sz="20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4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54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Mn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25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rgbClr val="0000FF"/>
                          </a:solidFill>
                          <a:latin typeface="Arial" pitchFamily="34" charset="0"/>
                          <a:cs typeface="Arial" pitchFamily="34" charset="0"/>
                        </a:rPr>
                        <a:t>47</a:t>
                      </a:r>
                      <a:endParaRPr lang="ru-RU" sz="2000" b="1" dirty="0">
                        <a:solidFill>
                          <a:srgbClr val="0000FF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0,092</a:t>
                      </a:r>
                      <a:endParaRPr lang="ru-RU" sz="20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0,092</a:t>
                      </a:r>
                      <a:endParaRPr lang="ru-RU" sz="20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0,52</a:t>
                      </a:r>
                      <a:endParaRPr lang="ru-RU" sz="20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72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56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Mn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25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53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0,093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0,093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0,53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200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59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Fe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26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rgbClr val="663300"/>
                          </a:solidFill>
                          <a:latin typeface="Arial" pitchFamily="34" charset="0"/>
                          <a:cs typeface="Arial" pitchFamily="34" charset="0"/>
                        </a:rPr>
                        <a:t>34</a:t>
                      </a:r>
                      <a:endParaRPr lang="ru-RU" sz="2000" b="1" dirty="0">
                        <a:solidFill>
                          <a:srgbClr val="6633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0,094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0,094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0,54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828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11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57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Co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27</a:t>
                      </a:r>
                      <a:endParaRPr lang="ru-RU" sz="2000" b="1" baseline="-25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0,095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0,095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0,55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6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12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60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Co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27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57</a:t>
                      </a:r>
                      <a:endParaRPr lang="ru-RU" sz="2000" b="1" dirty="0">
                        <a:solidFill>
                          <a:srgbClr val="00B05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0,096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0,096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0,56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48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13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64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Co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27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rgbClr val="993366"/>
                          </a:solidFill>
                          <a:latin typeface="Arial" pitchFamily="34" charset="0"/>
                          <a:cs typeface="Arial" pitchFamily="34" charset="0"/>
                        </a:rPr>
                        <a:t>12</a:t>
                      </a:r>
                      <a:endParaRPr lang="ru-RU" sz="2000" b="1" dirty="0">
                        <a:solidFill>
                          <a:srgbClr val="993366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0,097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0,097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0,57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91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14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65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Zn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30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35</a:t>
                      </a:r>
                      <a:endParaRPr lang="ru-RU" sz="2000" b="1" dirty="0">
                        <a:solidFill>
                          <a:srgbClr val="0070C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0,098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0,098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0,58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340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15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85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Kr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36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rgbClr val="993366"/>
                          </a:solidFill>
                          <a:latin typeface="Arial" pitchFamily="34" charset="0"/>
                          <a:cs typeface="Arial" pitchFamily="34" charset="0"/>
                        </a:rPr>
                        <a:t>14</a:t>
                      </a:r>
                      <a:endParaRPr lang="ru-RU" sz="2000" b="1" dirty="0">
                        <a:solidFill>
                          <a:srgbClr val="993366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0,099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0,099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0,59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76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16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95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Zr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40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+</a:t>
                      </a: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95</a:t>
                      </a:r>
                      <a:r>
                        <a:rPr kumimoji="0" lang="en-US" sz="2000" b="1" i="1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m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Nb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41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000" b="1" dirty="0" smtClean="0">
                          <a:solidFill>
                            <a:srgbClr val="0000FF"/>
                          </a:solidFill>
                          <a:latin typeface="Arial" pitchFamily="34" charset="0"/>
                          <a:cs typeface="Arial" pitchFamily="34" charset="0"/>
                        </a:rPr>
                        <a:t>45</a:t>
                      </a:r>
                      <a:endParaRPr lang="ru-RU" sz="2000" b="1" dirty="0">
                        <a:solidFill>
                          <a:srgbClr val="0000FF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0,101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0,101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0,61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9136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17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95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Nb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41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46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0,102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0,102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0,62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9136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18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103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Ru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44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+</a:t>
                      </a: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103</a:t>
                      </a:r>
                      <a:r>
                        <a:rPr kumimoji="0" lang="en-US" sz="2000" b="1" i="1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m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Rh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45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000" b="1" dirty="0" smtClean="0">
                          <a:solidFill>
                            <a:srgbClr val="008080"/>
                          </a:solidFill>
                          <a:latin typeface="Arial" pitchFamily="34" charset="0"/>
                          <a:cs typeface="Arial" pitchFamily="34" charset="0"/>
                        </a:rPr>
                        <a:t>23</a:t>
                      </a:r>
                      <a:endParaRPr lang="ru-RU" sz="2000" b="1" dirty="0">
                        <a:solidFill>
                          <a:srgbClr val="00808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0,103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0,103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0,63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9136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19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106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Ru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44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+</a:t>
                      </a: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106</a:t>
                      </a:r>
                      <a:r>
                        <a:rPr kumimoji="0" lang="en-US" sz="2000" b="1" i="1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m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Rh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45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000" b="1" dirty="0" smtClean="0">
                          <a:solidFill>
                            <a:srgbClr val="993366"/>
                          </a:solidFill>
                          <a:latin typeface="Arial" pitchFamily="34" charset="0"/>
                          <a:cs typeface="Arial" pitchFamily="34" charset="0"/>
                        </a:rPr>
                        <a:t>13</a:t>
                      </a:r>
                      <a:endParaRPr lang="ru-RU" sz="2000" b="1" dirty="0">
                        <a:solidFill>
                          <a:srgbClr val="993366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0,104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0,104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0,64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9136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10</a:t>
                      </a:r>
                      <a:r>
                        <a:rPr kumimoji="0" lang="en-US" sz="2000" b="1" i="1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m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Ag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47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+</a:t>
                      </a: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110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Ag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47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000" b="1" dirty="0" smtClean="0">
                          <a:solidFill>
                            <a:srgbClr val="990000"/>
                          </a:solidFill>
                          <a:latin typeface="Arial" pitchFamily="34" charset="0"/>
                          <a:cs typeface="Arial" pitchFamily="34" charset="0"/>
                        </a:rPr>
                        <a:t>68</a:t>
                      </a:r>
                      <a:endParaRPr lang="ru-RU" sz="2000" b="1" dirty="0">
                        <a:solidFill>
                          <a:srgbClr val="99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0,105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0,105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0,65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69136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21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131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I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53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000" b="1" dirty="0" smtClean="0">
                          <a:solidFill>
                            <a:srgbClr val="008080"/>
                          </a:solidFill>
                          <a:latin typeface="Arial" pitchFamily="34" charset="0"/>
                          <a:cs typeface="Arial" pitchFamily="34" charset="0"/>
                        </a:rPr>
                        <a:t>21</a:t>
                      </a:r>
                      <a:endParaRPr lang="ru-RU" sz="2000" b="1" dirty="0">
                        <a:solidFill>
                          <a:srgbClr val="00808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0,106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0,106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0,66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69136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22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133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I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53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37</a:t>
                      </a:r>
                      <a:endParaRPr lang="ru-RU" sz="2000" b="1" dirty="0">
                        <a:solidFill>
                          <a:srgbClr val="0070C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0,107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0,107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0,67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69136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23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135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I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53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52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0,108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0,108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0,68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6220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14930" y="0"/>
            <a:ext cx="74494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ИОНИЗАЦИОННЫЙ МЕТОД РЕГИСТРАЦИИ ИЗЛУЧЕНИЙ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20B588A8-DED4-413A-842B-603B31BAAE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9548762"/>
              </p:ext>
            </p:extLst>
          </p:nvPr>
        </p:nvGraphicFramePr>
        <p:xfrm>
          <a:off x="1619672" y="1196752"/>
          <a:ext cx="6120680" cy="4785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48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074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911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0901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№</a:t>
                      </a:r>
                      <a:endParaRPr lang="ru-RU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источник </a:t>
                      </a:r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Calibri"/>
                          <a:cs typeface="Times New Roman"/>
                        </a:rPr>
                        <a:t>N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endParaRPr lang="ru-RU" sz="2000" i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+mn-ea"/>
                          <a:cs typeface="Arial" panose="020B0604020202020204" pitchFamily="34" charset="0"/>
                        </a:rPr>
                        <a:t>А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Ки 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endParaRPr kumimoji="0" lang="ru-RU" sz="20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+mn-ea"/>
                          <a:cs typeface="Arial" panose="020B0604020202020204" pitchFamily="34" charset="0"/>
                        </a:rPr>
                        <a:t>t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ч</a:t>
                      </a:r>
                      <a:endParaRPr kumimoji="0" lang="ru-RU" sz="20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Arial" panose="020B0604020202020204" pitchFamily="34" charset="0"/>
                        </a:rPr>
                        <a:t>h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</a:t>
                      </a:r>
                      <a:endParaRPr kumimoji="0" lang="ru-RU" sz="20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+mn-ea"/>
                          <a:cs typeface="Arial" panose="020B0604020202020204" pitchFamily="34" charset="0"/>
                        </a:rPr>
                        <a:t>r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м</a:t>
                      </a:r>
                      <a:endParaRPr kumimoji="0" lang="ru-RU" sz="20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4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24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133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Xe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54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0,109</a:t>
                      </a:r>
                      <a:endParaRPr lang="ru-RU" sz="20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0,109</a:t>
                      </a:r>
                      <a:endParaRPr lang="ru-RU" sz="20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0,69</a:t>
                      </a:r>
                      <a:endParaRPr lang="ru-RU" sz="20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72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25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135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Xe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54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rgbClr val="993366"/>
                          </a:solidFill>
                          <a:latin typeface="Arial" pitchFamily="34" charset="0"/>
                          <a:cs typeface="Arial" pitchFamily="34" charset="0"/>
                        </a:rPr>
                        <a:t>15</a:t>
                      </a:r>
                      <a:endParaRPr lang="ru-RU" sz="2000" b="1" dirty="0">
                        <a:solidFill>
                          <a:srgbClr val="993366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0,110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0,110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0,70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200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26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134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Cs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55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56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0,111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0,111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0,71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828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27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137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Cs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55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+</a:t>
                      </a: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137</a:t>
                      </a:r>
                      <a:r>
                        <a:rPr kumimoji="0" lang="en-US" sz="2000" b="1" i="1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m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Ba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56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36</a:t>
                      </a:r>
                      <a:endParaRPr lang="ru-RU" sz="2000" b="1" dirty="0">
                        <a:solidFill>
                          <a:srgbClr val="0070C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0,112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0,112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0,72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828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28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140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Ba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56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rgbClr val="993366"/>
                          </a:solidFill>
                          <a:latin typeface="Arial" pitchFamily="34" charset="0"/>
                          <a:cs typeface="Arial" pitchFamily="34" charset="0"/>
                        </a:rPr>
                        <a:t>11</a:t>
                      </a:r>
                      <a:endParaRPr lang="ru-RU" sz="2000" b="1" dirty="0">
                        <a:solidFill>
                          <a:srgbClr val="993366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0,113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0,113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0,73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828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29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140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La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57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59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0,114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0,114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0,74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828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141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Ce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58</a:t>
                      </a:r>
                      <a:endParaRPr kumimoji="0" lang="ru-RU" sz="2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rgbClr val="CC0099"/>
                          </a:solidFill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lang="ru-RU" sz="2000" b="1" dirty="0">
                        <a:solidFill>
                          <a:srgbClr val="CC0099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0,115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0,115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0,75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828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31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139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Pr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59</a:t>
                      </a:r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rgbClr val="9900FF"/>
                          </a:solidFill>
                          <a:latin typeface="Arial" pitchFamily="34" charset="0"/>
                          <a:cs typeface="Arial" pitchFamily="34" charset="0"/>
                        </a:rPr>
                        <a:t>14</a:t>
                      </a:r>
                      <a:endParaRPr lang="ru-RU" sz="2000" b="1" dirty="0">
                        <a:solidFill>
                          <a:srgbClr val="9900FF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0,116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116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0,76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828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32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141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Nd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60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rgbClr val="008000"/>
                          </a:solidFill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  <a:endParaRPr lang="ru-RU" sz="2000" b="1" dirty="0">
                        <a:solidFill>
                          <a:srgbClr val="008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0,117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0,117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0,77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828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33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146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Pm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61</a:t>
                      </a:r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29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0,118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0,118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0,78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828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34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145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Sm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62</a:t>
                      </a:r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rgbClr val="800000"/>
                          </a:solidFill>
                          <a:latin typeface="Arial" pitchFamily="34" charset="0"/>
                          <a:cs typeface="Arial" pitchFamily="34" charset="0"/>
                        </a:rPr>
                        <a:t>12</a:t>
                      </a:r>
                      <a:endParaRPr lang="ru-RU" sz="2000" b="1" dirty="0">
                        <a:solidFill>
                          <a:srgbClr val="8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0,119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0,119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0,79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828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35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145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Eu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63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rgbClr val="003366"/>
                          </a:solidFill>
                          <a:latin typeface="Arial" pitchFamily="34" charset="0"/>
                          <a:cs typeface="Arial" pitchFamily="34" charset="0"/>
                        </a:rPr>
                        <a:t>37</a:t>
                      </a:r>
                      <a:endParaRPr lang="ru-RU" sz="2000" b="1" dirty="0">
                        <a:solidFill>
                          <a:srgbClr val="003366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0,120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0,120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0,80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5086928" y="375166"/>
            <a:ext cx="40570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indent="441325" algn="r">
              <a:lnSpc>
                <a:spcPct val="90000"/>
              </a:lnSpc>
            </a:pPr>
            <a:r>
              <a:rPr lang="ru-RU" sz="2000" b="1" dirty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ОКОНЧАНИЕ ЗАДАЧИ </a:t>
            </a:r>
            <a:r>
              <a:rPr lang="en-US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4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.1</a:t>
            </a:r>
            <a:r>
              <a:rPr lang="en-US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5</a:t>
            </a:r>
            <a:r>
              <a:rPr lang="ru-RU" sz="2000" b="1" dirty="0" smtClean="0">
                <a:solidFill>
                  <a:srgbClr val="0000FF"/>
                </a:solidFill>
                <a:latin typeface="Arial" pitchFamily="34" charset="0"/>
                <a:ea typeface="Calibri"/>
                <a:cs typeface="Arial" pitchFamily="34" charset="0"/>
              </a:rPr>
              <a:t> </a:t>
            </a:r>
            <a:endParaRPr lang="ru-RU" sz="2000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5151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14930" y="0"/>
            <a:ext cx="74494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ИОНИЗАЦИОННЫЙ МЕТОД РЕГИСТРАЦИИ ИЗЛУЧЕНИЙ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20B588A8-DED4-413A-842B-603B31BAAE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260648"/>
            <a:ext cx="9144000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215" algn="just"/>
            <a:r>
              <a:rPr lang="ru-RU" sz="2000" b="1" dirty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ЗАДАЧА </a:t>
            </a:r>
            <a:r>
              <a:rPr lang="en-US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4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.</a:t>
            </a:r>
            <a:r>
              <a:rPr lang="en-US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16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. 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Тепловыделяющий </a:t>
            </a:r>
            <a:r>
              <a:rPr lang="ru-RU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элемент</a:t>
            </a:r>
            <a:r>
              <a:rPr lang="en-US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 (</a:t>
            </a:r>
            <a:r>
              <a:rPr lang="ru-RU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ТВЭЛ</a:t>
            </a:r>
            <a:r>
              <a:rPr lang="en-US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)</a:t>
            </a:r>
            <a:r>
              <a:rPr lang="ru-RU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длиной </a:t>
            </a:r>
            <a:r>
              <a:rPr lang="en-US" sz="2000" b="1" i="1" dirty="0" smtClean="0">
                <a:solidFill>
                  <a:srgbClr val="0000FF"/>
                </a:solidFill>
                <a:latin typeface="Arial Black" pitchFamily="34" charset="0"/>
                <a:ea typeface="Calibri"/>
                <a:cs typeface="Times New Roman"/>
              </a:rPr>
              <a:t>l</a:t>
            </a:r>
            <a:r>
              <a:rPr lang="en-US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,</a:t>
            </a:r>
            <a:r>
              <a:rPr lang="ru-RU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см, с гамма-эквивалентом </a:t>
            </a:r>
            <a:r>
              <a:rPr lang="en-US" sz="2000" b="1" i="1" dirty="0" smtClean="0">
                <a:solidFill>
                  <a:srgbClr val="0000FF"/>
                </a:solidFill>
                <a:latin typeface="Arial Black" pitchFamily="34" charset="0"/>
                <a:ea typeface="Calibri"/>
                <a:cs typeface="Times New Roman"/>
              </a:rPr>
              <a:t>M</a:t>
            </a:r>
            <a:r>
              <a:rPr lang="en-US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,</a:t>
            </a:r>
            <a:r>
              <a:rPr lang="ru-RU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г-</a:t>
            </a:r>
            <a:r>
              <a:rPr lang="ru-RU" sz="2000" b="1" dirty="0" err="1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экв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 err="1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Ra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 и эффективной энергией </a:t>
            </a:r>
            <a:r>
              <a:rPr lang="ru-RU" sz="2000" b="1" i="1" dirty="0">
                <a:solidFill>
                  <a:srgbClr val="0000F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Е</a:t>
            </a:r>
            <a:r>
              <a:rPr lang="el-GR" sz="2200" b="1" baseline="-25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γ</a:t>
            </a:r>
            <a:r>
              <a:rPr lang="en-US" sz="22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,</a:t>
            </a:r>
            <a:r>
              <a:rPr lang="ru-RU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МэВ размещен на дне водной шахты.</a:t>
            </a:r>
            <a:endParaRPr lang="ru-RU" sz="2000" b="1" dirty="0">
              <a:solidFill>
                <a:srgbClr val="0000FF"/>
              </a:solidFill>
              <a:ea typeface="Calibri"/>
              <a:cs typeface="Times New Roman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5448957"/>
              </p:ext>
            </p:extLst>
          </p:nvPr>
        </p:nvGraphicFramePr>
        <p:xfrm>
          <a:off x="1547664" y="2920712"/>
          <a:ext cx="5472608" cy="3718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53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087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962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№</a:t>
                      </a:r>
                      <a:endParaRPr lang="ru-RU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Calibri"/>
                          <a:cs typeface="Times New Roman"/>
                        </a:rPr>
                        <a:t>l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,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 см </a:t>
                      </a:r>
                      <a:endParaRPr lang="ru-RU" sz="2000" i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Calibri"/>
                          <a:cs typeface="Times New Roman"/>
                        </a:rPr>
                        <a:t>M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,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 г-</a:t>
                      </a:r>
                      <a:r>
                        <a:rPr kumimoji="0" lang="ru-RU" sz="20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экв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r>
                        <a:rPr kumimoji="0" lang="ru-RU" sz="20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Ra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endParaRPr kumimoji="0" lang="ru-RU" sz="20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+mn-ea"/>
                          <a:cs typeface="Arial" panose="020B0604020202020204" pitchFamily="34" charset="0"/>
                        </a:rPr>
                        <a:t>Е</a:t>
                      </a:r>
                      <a:r>
                        <a:rPr kumimoji="0" lang="el-GR" sz="22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γ</a:t>
                      </a:r>
                      <a:r>
                        <a:rPr kumimoji="0" lang="en-US" sz="2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 МэВ </a:t>
                      </a:r>
                      <a:endParaRPr kumimoji="0" lang="ru-RU" sz="20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+mn-ea"/>
                          <a:cs typeface="Arial" panose="020B0604020202020204" pitchFamily="34" charset="0"/>
                        </a:rPr>
                        <a:t>r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см</a:t>
                      </a:r>
                      <a:endParaRPr kumimoji="0" lang="ru-RU" sz="20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4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20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42,5</a:t>
                      </a:r>
                      <a:endParaRPr lang="ru-RU" sz="20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59</a:t>
                      </a: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,0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0,55</a:t>
                      </a:r>
                      <a:endParaRPr lang="ru-RU" sz="20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179</a:t>
                      </a:r>
                      <a:endParaRPr lang="ru-RU" sz="20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72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43,0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59,5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0,56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180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200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43,5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60,0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0,57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181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828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44,0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60,5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0,58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182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6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44,5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61,0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0,59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183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48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45,0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61,5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0,60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184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91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45,5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62,0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0,61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185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91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46,0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62,5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0,62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186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791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46,5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63,0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0,63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187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0" y="1196752"/>
            <a:ext cx="91440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215" algn="just"/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Определить глубину водной </a:t>
            </a:r>
            <a:r>
              <a:rPr lang="ru-RU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защиты</a:t>
            </a:r>
            <a:r>
              <a:rPr lang="en-US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en-US" sz="2000" b="1" i="1" dirty="0" smtClean="0">
                <a:solidFill>
                  <a:srgbClr val="0000FF"/>
                </a:solidFill>
                <a:latin typeface="Arial Black" pitchFamily="34" charset="0"/>
                <a:ea typeface="Calibri"/>
                <a:cs typeface="Times New Roman"/>
              </a:rPr>
              <a:t>x</a:t>
            </a:r>
            <a:r>
              <a:rPr lang="ru-RU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для того, чтобы обеспечить предельно допустимую экспозиционную дозу для 6-часового рабочего дня, если расстояние от </a:t>
            </a:r>
            <a:r>
              <a:rPr lang="ru-RU" sz="2000" b="1" dirty="0" err="1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ТВЭЛа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 до оператора </a:t>
            </a:r>
            <a:r>
              <a:rPr lang="en-US" sz="2000" b="1" i="1" dirty="0" smtClean="0">
                <a:solidFill>
                  <a:srgbClr val="0000FF"/>
                </a:solidFill>
                <a:latin typeface="Arial Black" pitchFamily="34" charset="0"/>
                <a:ea typeface="Calibri"/>
                <a:cs typeface="Times New Roman"/>
              </a:rPr>
              <a:t>r</a:t>
            </a:r>
            <a:r>
              <a:rPr lang="en-US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,</a:t>
            </a:r>
            <a:r>
              <a:rPr lang="ru-RU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 см. 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Оператор находится за защитой на уровне средней части источника. Самопоглощением и рассеянием излучения в </a:t>
            </a:r>
            <a:r>
              <a:rPr lang="ru-RU" sz="2000" b="1" dirty="0" err="1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ТВЭЛе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 пренебречь.</a:t>
            </a:r>
            <a:endParaRPr lang="ru-RU" sz="2000" b="1" dirty="0">
              <a:solidFill>
                <a:srgbClr val="0000FF"/>
              </a:solidFill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192790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14930" y="0"/>
            <a:ext cx="74494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ИОНИЗАЦИОННЫЙ МЕТОД РЕГИСТРАЦИИ ИЗЛУЧЕНИЙ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20B588A8-DED4-413A-842B-603B31BAAE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9843080"/>
              </p:ext>
            </p:extLst>
          </p:nvPr>
        </p:nvGraphicFramePr>
        <p:xfrm>
          <a:off x="1703363" y="404664"/>
          <a:ext cx="5472608" cy="6400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53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087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962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№</a:t>
                      </a:r>
                      <a:endParaRPr lang="ru-RU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Calibri"/>
                          <a:cs typeface="Times New Roman"/>
                        </a:rPr>
                        <a:t>l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,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 см </a:t>
                      </a:r>
                      <a:endParaRPr lang="ru-RU" sz="2000" i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Calibri"/>
                          <a:cs typeface="Times New Roman"/>
                        </a:rPr>
                        <a:t>M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,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 г-</a:t>
                      </a:r>
                      <a:r>
                        <a:rPr kumimoji="0" lang="ru-RU" sz="20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экв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r>
                        <a:rPr kumimoji="0" lang="ru-RU" sz="20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Ra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endParaRPr kumimoji="0" lang="ru-RU" sz="20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+mn-ea"/>
                          <a:cs typeface="Arial" panose="020B0604020202020204" pitchFamily="34" charset="0"/>
                        </a:rPr>
                        <a:t>Е</a:t>
                      </a:r>
                      <a:r>
                        <a:rPr kumimoji="0" lang="el-GR" sz="22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γ</a:t>
                      </a:r>
                      <a:r>
                        <a:rPr kumimoji="0" lang="en-US" sz="2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 МэВ </a:t>
                      </a:r>
                      <a:endParaRPr kumimoji="0" lang="ru-RU" sz="20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+mn-ea"/>
                          <a:cs typeface="Arial" panose="020B0604020202020204" pitchFamily="34" charset="0"/>
                        </a:rPr>
                        <a:t>r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см</a:t>
                      </a:r>
                      <a:endParaRPr kumimoji="0" lang="ru-RU" sz="20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4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20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47,0</a:t>
                      </a:r>
                      <a:endParaRPr lang="ru-RU" sz="20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63,5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0,64</a:t>
                      </a:r>
                      <a:endParaRPr lang="ru-RU" sz="20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188</a:t>
                      </a:r>
                      <a:endParaRPr lang="ru-RU" sz="20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72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11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47,5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64,0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0,65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189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200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12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48,0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64,5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0,66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190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828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13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48,5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itchFamily="34" charset="0"/>
                          <a:cs typeface="Arial" pitchFamily="34" charset="0"/>
                        </a:rPr>
                        <a:t>65,0</a:t>
                      </a:r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0,67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192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6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14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49,0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itchFamily="34" charset="0"/>
                          <a:cs typeface="Arial" pitchFamily="34" charset="0"/>
                        </a:rPr>
                        <a:t>65,5</a:t>
                      </a:r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0,68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193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48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15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49,</a:t>
                      </a: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itchFamily="34" charset="0"/>
                          <a:cs typeface="Arial" pitchFamily="34" charset="0"/>
                        </a:rPr>
                        <a:t>66,0</a:t>
                      </a:r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0,69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194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91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16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50,5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itchFamily="34" charset="0"/>
                          <a:cs typeface="Arial" pitchFamily="34" charset="0"/>
                        </a:rPr>
                        <a:t>67,0</a:t>
                      </a:r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0,71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196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91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17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51,0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67,5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0,72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197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791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18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51,5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68,0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0,73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198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791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19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52,0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68,5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0,74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199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791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52,5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69,0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0,75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200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791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21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53,0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69,5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0,76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201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791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22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53,5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70,0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0,77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202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791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23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54,0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70,5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0,78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203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791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24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54,5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71,0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0,79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204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791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25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55,0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71,5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0,80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205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14796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14930" y="0"/>
            <a:ext cx="74494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ИОНИЗАЦИОННЫЙ МЕТОД РЕГИСТРАЦИИ ИЗЛУЧЕНИЙ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20B588A8-DED4-413A-842B-603B31BAAE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5311219"/>
              </p:ext>
            </p:extLst>
          </p:nvPr>
        </p:nvGraphicFramePr>
        <p:xfrm>
          <a:off x="1703363" y="1772816"/>
          <a:ext cx="5472608" cy="408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53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087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962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№</a:t>
                      </a:r>
                      <a:endParaRPr lang="ru-RU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Calibri"/>
                          <a:cs typeface="Times New Roman"/>
                        </a:rPr>
                        <a:t>l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,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 см </a:t>
                      </a:r>
                      <a:endParaRPr lang="ru-RU" sz="2000" i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Calibri"/>
                          <a:cs typeface="Times New Roman"/>
                        </a:rPr>
                        <a:t>M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,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 г-</a:t>
                      </a:r>
                      <a:r>
                        <a:rPr kumimoji="0" lang="ru-RU" sz="20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экв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r>
                        <a:rPr kumimoji="0" lang="ru-RU" sz="20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Ra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endParaRPr kumimoji="0" lang="ru-RU" sz="20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+mn-ea"/>
                          <a:cs typeface="Arial" panose="020B0604020202020204" pitchFamily="34" charset="0"/>
                        </a:rPr>
                        <a:t>Е</a:t>
                      </a:r>
                      <a:r>
                        <a:rPr kumimoji="0" lang="el-GR" sz="22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γ</a:t>
                      </a:r>
                      <a:r>
                        <a:rPr kumimoji="0" lang="en-US" sz="2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 МэВ </a:t>
                      </a:r>
                      <a:endParaRPr kumimoji="0" lang="ru-RU" sz="20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+mn-ea"/>
                          <a:cs typeface="Arial" panose="020B0604020202020204" pitchFamily="34" charset="0"/>
                        </a:rPr>
                        <a:t>r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см</a:t>
                      </a:r>
                      <a:endParaRPr kumimoji="0" lang="ru-RU" sz="20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4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26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20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55,5</a:t>
                      </a:r>
                      <a:endParaRPr lang="ru-RU" sz="20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000" b="1" dirty="0" smtClean="0">
                          <a:solidFill>
                            <a:srgbClr val="CC0099"/>
                          </a:solidFill>
                          <a:latin typeface="Arial" pitchFamily="34" charset="0"/>
                          <a:cs typeface="Arial" pitchFamily="34" charset="0"/>
                        </a:rPr>
                        <a:t>59</a:t>
                      </a:r>
                      <a:endParaRPr lang="ru-RU" sz="2000" b="1" dirty="0">
                        <a:solidFill>
                          <a:srgbClr val="CC0099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0,81</a:t>
                      </a:r>
                      <a:endParaRPr lang="ru-RU" sz="20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206</a:t>
                      </a:r>
                      <a:endParaRPr lang="ru-RU" sz="20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72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27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56,0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27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3366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0,82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207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200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28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56,5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000" b="1" dirty="0" smtClean="0">
                          <a:solidFill>
                            <a:srgbClr val="FF3300"/>
                          </a:solidFill>
                          <a:latin typeface="Arial" pitchFamily="34" charset="0"/>
                          <a:cs typeface="Arial" pitchFamily="34" charset="0"/>
                        </a:rPr>
                        <a:t>94</a:t>
                      </a:r>
                      <a:endParaRPr lang="ru-RU" sz="2000" b="1" dirty="0">
                        <a:solidFill>
                          <a:srgbClr val="FF33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0,83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208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828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29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57,0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000" b="1" dirty="0" smtClean="0">
                          <a:solidFill>
                            <a:srgbClr val="663300"/>
                          </a:solidFill>
                          <a:latin typeface="Arial" pitchFamily="34" charset="0"/>
                          <a:cs typeface="Arial" pitchFamily="34" charset="0"/>
                        </a:rPr>
                        <a:t>35</a:t>
                      </a:r>
                      <a:endParaRPr lang="ru-RU" sz="2000" b="1" dirty="0">
                        <a:solidFill>
                          <a:srgbClr val="6633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0,84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209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6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57,5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000" b="1" dirty="0" smtClean="0">
                          <a:solidFill>
                            <a:srgbClr val="993366"/>
                          </a:solidFill>
                          <a:latin typeface="Arial" pitchFamily="34" charset="0"/>
                          <a:cs typeface="Arial" pitchFamily="34" charset="0"/>
                        </a:rPr>
                        <a:t>18</a:t>
                      </a:r>
                      <a:endParaRPr lang="ru-RU" sz="2000" b="1" dirty="0">
                        <a:solidFill>
                          <a:srgbClr val="993366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0,85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210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6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31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58,0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2000" b="1" dirty="0" smtClean="0">
                          <a:solidFill>
                            <a:srgbClr val="0000FF"/>
                          </a:solidFill>
                          <a:latin typeface="Arial" pitchFamily="34" charset="0"/>
                          <a:cs typeface="Arial" pitchFamily="34" charset="0"/>
                        </a:rPr>
                        <a:t>39</a:t>
                      </a:r>
                      <a:endParaRPr lang="ru-RU" sz="2000" b="1" dirty="0">
                        <a:solidFill>
                          <a:srgbClr val="0000FF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0,86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211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6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32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58,5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2000" b="1" dirty="0" smtClean="0">
                          <a:solidFill>
                            <a:srgbClr val="CC0099"/>
                          </a:solidFill>
                          <a:latin typeface="Arial" pitchFamily="34" charset="0"/>
                          <a:cs typeface="Arial" pitchFamily="34" charset="0"/>
                        </a:rPr>
                        <a:t>21</a:t>
                      </a:r>
                      <a:endParaRPr lang="ru-RU" sz="2000" b="1" dirty="0">
                        <a:solidFill>
                          <a:srgbClr val="CC0099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0,87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212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6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33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59,0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2000" b="1" dirty="0" smtClean="0">
                          <a:solidFill>
                            <a:srgbClr val="9900FF"/>
                          </a:solidFill>
                          <a:latin typeface="Arial" pitchFamily="34" charset="0"/>
                          <a:cs typeface="Arial" pitchFamily="34" charset="0"/>
                        </a:rPr>
                        <a:t>87</a:t>
                      </a:r>
                      <a:endParaRPr lang="ru-RU" sz="2000" b="1" dirty="0">
                        <a:solidFill>
                          <a:srgbClr val="9900FF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0,88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213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6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34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59,5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2000" b="1" dirty="0" smtClean="0">
                          <a:solidFill>
                            <a:srgbClr val="008000"/>
                          </a:solidFill>
                          <a:latin typeface="Arial" pitchFamily="34" charset="0"/>
                          <a:cs typeface="Arial" pitchFamily="34" charset="0"/>
                        </a:rPr>
                        <a:t>27</a:t>
                      </a:r>
                      <a:endParaRPr lang="ru-RU" sz="2000" b="1" dirty="0">
                        <a:solidFill>
                          <a:srgbClr val="008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0,89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214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056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35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60,0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75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0,90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215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5086928" y="346591"/>
            <a:ext cx="40570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indent="441325" algn="r">
              <a:lnSpc>
                <a:spcPct val="90000"/>
              </a:lnSpc>
            </a:pPr>
            <a:r>
              <a:rPr lang="ru-RU" sz="2000" b="1" dirty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ОКОНЧАНИЕ ЗАДАЧИ </a:t>
            </a:r>
            <a:r>
              <a:rPr lang="en-US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4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.16</a:t>
            </a:r>
            <a:r>
              <a:rPr lang="ru-RU" sz="2000" b="1" dirty="0" smtClean="0">
                <a:solidFill>
                  <a:srgbClr val="0000FF"/>
                </a:solidFill>
                <a:latin typeface="Arial" pitchFamily="34" charset="0"/>
                <a:ea typeface="Calibri"/>
                <a:cs typeface="Arial" pitchFamily="34" charset="0"/>
              </a:rPr>
              <a:t> </a:t>
            </a:r>
            <a:endParaRPr lang="ru-RU" sz="2000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9959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14930" y="0"/>
            <a:ext cx="74494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ИОНИЗАЦИОННЫЙ МЕТОД РЕГИСТРАЦИИ ИЗЛУЧЕНИЙ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20B588A8-DED4-413A-842B-603B31BAAE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260648"/>
            <a:ext cx="91440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215" algn="just"/>
            <a:r>
              <a:rPr lang="ru-RU" sz="2000" b="1" dirty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ЗАДАЧА </a:t>
            </a:r>
            <a:r>
              <a:rPr lang="en-US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4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.</a:t>
            </a:r>
            <a:r>
              <a:rPr lang="en-US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1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7. 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Цилиндрический </a:t>
            </a:r>
            <a:r>
              <a:rPr lang="ru-RU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сосуд высотой </a:t>
            </a:r>
            <a:r>
              <a:rPr lang="ru-RU" sz="2000" b="1" i="1" dirty="0" smtClean="0">
                <a:solidFill>
                  <a:srgbClr val="0000FF"/>
                </a:solidFill>
                <a:latin typeface="Arial Black"/>
                <a:ea typeface="Calibri"/>
                <a:cs typeface="Arial"/>
              </a:rPr>
              <a:t>Н</a:t>
            </a:r>
            <a:r>
              <a:rPr lang="ru-RU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, 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м, </a:t>
            </a:r>
            <a:r>
              <a:rPr lang="en-US" sz="2000" b="1" i="1" dirty="0" smtClean="0">
                <a:solidFill>
                  <a:srgbClr val="0000FF"/>
                </a:solidFill>
                <a:latin typeface="Arial Black" panose="020B0A04020102020204" pitchFamily="34" charset="0"/>
                <a:ea typeface="Calibri"/>
                <a:cs typeface="Times New Roman"/>
              </a:rPr>
              <a:t>R</a:t>
            </a:r>
            <a:r>
              <a:rPr lang="ru-RU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, м 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наполнен водным раствором продуктов деления с общим гамма-эквивалентом </a:t>
            </a:r>
            <a:r>
              <a:rPr lang="ru-RU" sz="2000" b="1" i="1" dirty="0" smtClean="0">
                <a:solidFill>
                  <a:srgbClr val="0000FF"/>
                </a:solidFill>
                <a:latin typeface="Arial Black" pitchFamily="34" charset="0"/>
                <a:ea typeface="Calibri"/>
                <a:cs typeface="Times New Roman"/>
              </a:rPr>
              <a:t>М</a:t>
            </a:r>
            <a:r>
              <a:rPr lang="ru-RU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, 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г-</a:t>
            </a:r>
            <a:r>
              <a:rPr lang="ru-RU" sz="2000" b="1" dirty="0" err="1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экв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 err="1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Ra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 с эффективной энергией </a:t>
            </a:r>
            <a:r>
              <a:rPr lang="ru-RU" sz="2200" b="1" i="1" dirty="0">
                <a:solidFill>
                  <a:srgbClr val="0000FF"/>
                </a:solidFill>
                <a:latin typeface="Times New Roman"/>
                <a:ea typeface="Calibri"/>
                <a:cs typeface="Times New Roman"/>
              </a:rPr>
              <a:t>γ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-излучения </a:t>
            </a:r>
            <a:r>
              <a:rPr lang="ru-RU" sz="2000" b="1" i="1" dirty="0">
                <a:solidFill>
                  <a:srgbClr val="0000F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Е</a:t>
            </a:r>
            <a:r>
              <a:rPr lang="el-GR" sz="2200" b="1" baseline="-25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γ</a:t>
            </a:r>
            <a:r>
              <a:rPr lang="en-US" sz="2200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,</a:t>
            </a:r>
            <a:r>
              <a:rPr lang="ru-RU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МэВ. Определить толщину </a:t>
            </a:r>
            <a:r>
              <a:rPr lang="ru-RU" sz="2000" b="1" i="1" dirty="0">
                <a:solidFill>
                  <a:srgbClr val="0000FF"/>
                </a:solidFill>
                <a:latin typeface="Arial Black"/>
                <a:ea typeface="Calibri"/>
                <a:cs typeface="Arial"/>
              </a:rPr>
              <a:t>х</a:t>
            </a:r>
            <a:r>
              <a:rPr lang="ru-RU" sz="2000" b="1" baseline="-25000" dirty="0">
                <a:solidFill>
                  <a:srgbClr val="0000FF"/>
                </a:solidFill>
                <a:latin typeface="Arial Black"/>
                <a:ea typeface="Calibri"/>
                <a:cs typeface="Arial"/>
              </a:rPr>
              <a:t>0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 бетонной зашиты в радиальном направлении цилиндра для того, чтобы </a:t>
            </a:r>
            <a:r>
              <a:rPr lang="ru-RU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в 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точке </a:t>
            </a:r>
            <a:r>
              <a:rPr lang="ru-RU" sz="2000" b="1" i="1" dirty="0">
                <a:solidFill>
                  <a:srgbClr val="0000FF"/>
                </a:solidFill>
                <a:latin typeface="Arial Black"/>
                <a:ea typeface="Calibri"/>
                <a:cs typeface="Arial"/>
              </a:rPr>
              <a:t>Р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, находящейся в центральной плоскости цилиндра за зашитой, была обеспечена предельно допустимая экспозиционная доза при 6-часовом рабочем дне. Точка </a:t>
            </a:r>
            <a:r>
              <a:rPr lang="ru-RU" sz="2000" b="1" i="1" dirty="0">
                <a:solidFill>
                  <a:srgbClr val="0000FF"/>
                </a:solidFill>
                <a:latin typeface="Arial Black"/>
                <a:ea typeface="Calibri"/>
                <a:cs typeface="Arial"/>
              </a:rPr>
              <a:t>Р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 находится от оси цилиндра на расстоянии </a:t>
            </a:r>
            <a:r>
              <a:rPr lang="en-US" sz="2000" b="1" i="1" dirty="0" smtClean="0">
                <a:solidFill>
                  <a:srgbClr val="0000FF"/>
                </a:solidFill>
                <a:latin typeface="Arial Black" pitchFamily="34" charset="0"/>
                <a:ea typeface="Calibri"/>
                <a:cs typeface="Times New Roman"/>
              </a:rPr>
              <a:t>h</a:t>
            </a:r>
            <a:r>
              <a:rPr lang="ru-RU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, 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м.</a:t>
            </a:r>
            <a:endParaRPr lang="ru-RU" sz="1400" b="1" dirty="0">
              <a:solidFill>
                <a:srgbClr val="0000FF"/>
              </a:solidFill>
              <a:ea typeface="Calibri"/>
              <a:cs typeface="Times New Roman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7570685"/>
              </p:ext>
            </p:extLst>
          </p:nvPr>
        </p:nvGraphicFramePr>
        <p:xfrm>
          <a:off x="1547664" y="2920712"/>
          <a:ext cx="5976664" cy="3718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3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19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219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491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962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№</a:t>
                      </a:r>
                      <a:endParaRPr lang="ru-RU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kumimoji="0" lang="ru-RU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/>
                          <a:ea typeface="Calibri"/>
                          <a:cs typeface="Arial"/>
                        </a:rPr>
                        <a:t>Н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, м</a:t>
                      </a:r>
                      <a:endParaRPr lang="ru-RU" sz="2000" i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R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, м </a:t>
                      </a:r>
                      <a:endParaRPr lang="ru-RU" sz="2000" i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Calibri"/>
                          <a:cs typeface="Times New Roman"/>
                        </a:rPr>
                        <a:t>M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,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 г-</a:t>
                      </a:r>
                      <a:r>
                        <a:rPr kumimoji="0" lang="ru-RU" sz="20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экв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r>
                        <a:rPr kumimoji="0" lang="ru-RU" sz="20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Ra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endParaRPr kumimoji="0" lang="ru-RU" sz="20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+mn-ea"/>
                          <a:cs typeface="Arial" panose="020B0604020202020204" pitchFamily="34" charset="0"/>
                        </a:rPr>
                        <a:t>Е</a:t>
                      </a:r>
                      <a:r>
                        <a:rPr kumimoji="0" lang="el-GR" sz="22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γ</a:t>
                      </a:r>
                      <a:r>
                        <a:rPr kumimoji="0" lang="en-US" sz="2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 МэВ </a:t>
                      </a:r>
                      <a:endParaRPr kumimoji="0" lang="ru-RU" sz="20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+mn-ea"/>
                          <a:cs typeface="Arial" panose="020B0604020202020204" pitchFamily="34" charset="0"/>
                        </a:rPr>
                        <a:t>h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м</a:t>
                      </a:r>
                      <a:endParaRPr kumimoji="0" lang="ru-RU" sz="20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4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20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1,205</a:t>
                      </a:r>
                      <a:endParaRPr lang="ru-RU" sz="20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20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0,245</a:t>
                      </a:r>
                      <a:endParaRPr lang="ru-RU" sz="20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54500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0,685</a:t>
                      </a:r>
                      <a:endParaRPr lang="ru-RU" sz="20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1,45</a:t>
                      </a:r>
                      <a:endParaRPr lang="ru-RU" sz="20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72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1,210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0,250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55000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0,690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1,46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200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1,215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0,255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55500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0,695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1,47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828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1,220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0,260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56000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0,700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1,48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6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1,225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0,265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56500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0,705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1,49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48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1,230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0,270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57000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0,710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1,50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91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1,235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0,275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57500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0,715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1,51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91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1,240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0,280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58000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0,720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1,52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791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1,245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0,285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58500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0,725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1,53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00750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14930" y="0"/>
            <a:ext cx="74494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ИОНИЗАЦИОННЫЙ МЕТОД РЕГИСТРАЦИИ ИЗЛУЧЕНИЙ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20B588A8-DED4-413A-842B-603B31BAAE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2935135"/>
              </p:ext>
            </p:extLst>
          </p:nvPr>
        </p:nvGraphicFramePr>
        <p:xfrm>
          <a:off x="1331641" y="369332"/>
          <a:ext cx="6096359" cy="655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49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19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219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491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962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№</a:t>
                      </a:r>
                      <a:endParaRPr lang="ru-RU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kumimoji="0" lang="ru-RU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/>
                          <a:ea typeface="Calibri"/>
                          <a:cs typeface="Arial"/>
                        </a:rPr>
                        <a:t>Н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, м</a:t>
                      </a:r>
                      <a:endParaRPr lang="ru-RU" sz="2000" i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R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, м </a:t>
                      </a:r>
                      <a:endParaRPr lang="ru-RU" sz="2000" i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Calibri"/>
                          <a:cs typeface="Times New Roman"/>
                        </a:rPr>
                        <a:t>M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,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 г-</a:t>
                      </a:r>
                      <a:r>
                        <a:rPr kumimoji="0" lang="ru-RU" sz="20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экв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r>
                        <a:rPr kumimoji="0" lang="ru-RU" sz="20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Ra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endParaRPr kumimoji="0" lang="ru-RU" sz="20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+mn-ea"/>
                          <a:cs typeface="Arial" panose="020B0604020202020204" pitchFamily="34" charset="0"/>
                        </a:rPr>
                        <a:t>Е</a:t>
                      </a:r>
                      <a:r>
                        <a:rPr kumimoji="0" lang="el-GR" sz="22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γ</a:t>
                      </a:r>
                      <a:r>
                        <a:rPr kumimoji="0" lang="en-US" sz="2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 МэВ </a:t>
                      </a:r>
                      <a:endParaRPr kumimoji="0" lang="ru-RU" sz="20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+mn-ea"/>
                          <a:cs typeface="Arial" panose="020B0604020202020204" pitchFamily="34" charset="0"/>
                        </a:rPr>
                        <a:t>h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м</a:t>
                      </a:r>
                      <a:endParaRPr kumimoji="0" lang="ru-RU" sz="20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4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20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1,250</a:t>
                      </a:r>
                      <a:endParaRPr lang="ru-RU" sz="20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itchFamily="34" charset="0"/>
                          <a:cs typeface="Arial" pitchFamily="34" charset="0"/>
                        </a:rPr>
                        <a:t>0,290</a:t>
                      </a:r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59</a:t>
                      </a: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000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0,730</a:t>
                      </a:r>
                      <a:endParaRPr lang="ru-RU" sz="20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1,54</a:t>
                      </a:r>
                      <a:endParaRPr lang="ru-RU" sz="20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72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11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1,255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itchFamily="34" charset="0"/>
                          <a:cs typeface="Arial" pitchFamily="34" charset="0"/>
                        </a:rPr>
                        <a:t>0,295</a:t>
                      </a:r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59500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0,735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1,55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200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12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1,260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itchFamily="34" charset="0"/>
                          <a:cs typeface="Arial" pitchFamily="34" charset="0"/>
                        </a:rPr>
                        <a:t>0,300</a:t>
                      </a:r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60000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0,740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1,56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828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13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1,265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itchFamily="34" charset="0"/>
                          <a:cs typeface="Arial" pitchFamily="34" charset="0"/>
                        </a:rPr>
                        <a:t>0,305</a:t>
                      </a:r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60500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0,745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1,57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6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14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1,270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itchFamily="34" charset="0"/>
                          <a:cs typeface="Arial" pitchFamily="34" charset="0"/>
                        </a:rPr>
                        <a:t>0,310</a:t>
                      </a:r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61000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0,750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1,58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48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15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1,275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itchFamily="34" charset="0"/>
                          <a:cs typeface="Arial" pitchFamily="34" charset="0"/>
                        </a:rPr>
                        <a:t>0,315</a:t>
                      </a:r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61500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0,755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1,59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91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16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1,285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itchFamily="34" charset="0"/>
                          <a:cs typeface="Arial" pitchFamily="34" charset="0"/>
                        </a:rPr>
                        <a:t>0,320</a:t>
                      </a:r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62000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0,765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1,61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91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17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1,290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itchFamily="34" charset="0"/>
                          <a:cs typeface="Arial" pitchFamily="34" charset="0"/>
                        </a:rPr>
                        <a:t>0,325</a:t>
                      </a:r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62500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0,770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1,62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791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18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1,295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itchFamily="34" charset="0"/>
                          <a:cs typeface="Arial" pitchFamily="34" charset="0"/>
                        </a:rPr>
                        <a:t>0,330</a:t>
                      </a:r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63000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0,775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1,63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791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19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1,300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0,335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63500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0,780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1,64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791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1,305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0,340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64000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0,785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1,65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791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21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1,310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0,345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64500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0,790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1,66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791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22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1,315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0,350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65000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0,795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1,67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791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23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1,320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0,355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65500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0,800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1,68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791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24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1,325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0,360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66000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0,805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1,69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791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25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1,330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0,365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66500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0,810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1,70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4295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14930" y="0"/>
            <a:ext cx="74494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ИОНИЗАЦИОННЫЙ МЕТОД РЕГИСТРАЦИИ ИЗЛУЧЕНИЙ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20B588A8-DED4-413A-842B-603B31BAAE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9688750"/>
              </p:ext>
            </p:extLst>
          </p:nvPr>
        </p:nvGraphicFramePr>
        <p:xfrm>
          <a:off x="1391487" y="2204864"/>
          <a:ext cx="6096359" cy="408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49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19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219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491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962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№</a:t>
                      </a:r>
                      <a:endParaRPr lang="ru-RU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kumimoji="0" lang="ru-RU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/>
                          <a:ea typeface="Calibri"/>
                          <a:cs typeface="Arial"/>
                        </a:rPr>
                        <a:t>Н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, м</a:t>
                      </a:r>
                      <a:endParaRPr lang="ru-RU" sz="2000" i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R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, м </a:t>
                      </a:r>
                      <a:endParaRPr lang="ru-RU" sz="2000" i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Calibri"/>
                          <a:cs typeface="Times New Roman"/>
                        </a:rPr>
                        <a:t>M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,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 г-</a:t>
                      </a:r>
                      <a:r>
                        <a:rPr kumimoji="0" lang="ru-RU" sz="20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экв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r>
                        <a:rPr kumimoji="0" lang="ru-RU" sz="20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Ra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endParaRPr kumimoji="0" lang="ru-RU" sz="20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+mn-ea"/>
                          <a:cs typeface="Arial" panose="020B0604020202020204" pitchFamily="34" charset="0"/>
                        </a:rPr>
                        <a:t>Е</a:t>
                      </a:r>
                      <a:r>
                        <a:rPr kumimoji="0" lang="el-GR" sz="22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γ</a:t>
                      </a:r>
                      <a:r>
                        <a:rPr kumimoji="0" lang="en-US" sz="2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 МэВ </a:t>
                      </a:r>
                      <a:endParaRPr kumimoji="0" lang="ru-RU" sz="20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+mn-ea"/>
                          <a:cs typeface="Arial" panose="020B0604020202020204" pitchFamily="34" charset="0"/>
                        </a:rPr>
                        <a:t>h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м</a:t>
                      </a:r>
                      <a:endParaRPr kumimoji="0" lang="ru-RU" sz="20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4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26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20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1,335</a:t>
                      </a:r>
                      <a:endParaRPr lang="ru-RU" sz="20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20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0,370</a:t>
                      </a:r>
                      <a:endParaRPr lang="ru-RU" sz="20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67000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0,815</a:t>
                      </a:r>
                      <a:endParaRPr lang="ru-RU" sz="20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1,71</a:t>
                      </a:r>
                      <a:endParaRPr lang="ru-RU" sz="20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72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27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1,340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0,375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67500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0,820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1,72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200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28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1,345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0,380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68000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0,825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1,73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828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29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1,350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0,385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68500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0,830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1,74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6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1,355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0,390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69000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0,835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1,75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6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31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1,360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0,395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69500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0,840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1,76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6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32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1,365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0,400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70000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0,845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1,77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6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33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1,370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0,405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70500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0,850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1,78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6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34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1,375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0,410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71000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0,855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1,79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056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35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1,380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0,415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71500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0,860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1,80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5086928" y="369332"/>
            <a:ext cx="40570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indent="441325" algn="r">
              <a:lnSpc>
                <a:spcPct val="90000"/>
              </a:lnSpc>
            </a:pPr>
            <a:r>
              <a:rPr lang="ru-RU" sz="2000" b="1" dirty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ОКОНЧАНИЕ ЗАДАЧИ </a:t>
            </a:r>
            <a:r>
              <a:rPr lang="en-US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4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.17</a:t>
            </a:r>
            <a:r>
              <a:rPr lang="ru-RU" sz="2000" b="1" dirty="0" smtClean="0">
                <a:solidFill>
                  <a:srgbClr val="0000FF"/>
                </a:solidFill>
                <a:latin typeface="Arial" pitchFamily="34" charset="0"/>
                <a:ea typeface="Calibri"/>
                <a:cs typeface="Arial" pitchFamily="34" charset="0"/>
              </a:rPr>
              <a:t> </a:t>
            </a:r>
            <a:endParaRPr lang="ru-RU" sz="2000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0993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14930" y="0"/>
            <a:ext cx="74494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ИОНИЗАЦИОННЫЙ МЕТОД РЕГИСТРАЦИИ ИЗЛУЧЕНИЙ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20B588A8-DED4-413A-842B-603B31BAAE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260648"/>
            <a:ext cx="9144000" cy="19697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000" algn="just"/>
            <a:r>
              <a:rPr lang="ru-RU" sz="2000" b="1" dirty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ЗАДАЧА </a:t>
            </a:r>
            <a:r>
              <a:rPr lang="en-US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4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.</a:t>
            </a:r>
            <a:r>
              <a:rPr lang="en-US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1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8. </a:t>
            </a:r>
            <a:r>
              <a:rPr lang="ru-RU" sz="2000" b="1" dirty="0">
                <a:solidFill>
                  <a:prstClr val="black"/>
                </a:solidFill>
                <a:latin typeface="Arial"/>
                <a:ea typeface="Calibri"/>
              </a:rPr>
              <a:t>Определить мощность экспозиционной дозы тормозного излучения на расстоянии </a:t>
            </a:r>
            <a:r>
              <a:rPr lang="en-US" sz="2000" b="1" i="1" dirty="0" smtClean="0">
                <a:solidFill>
                  <a:prstClr val="black"/>
                </a:solidFill>
                <a:latin typeface="Arial Black" pitchFamily="34" charset="0"/>
                <a:ea typeface="Calibri"/>
              </a:rPr>
              <a:t>r</a:t>
            </a:r>
            <a:r>
              <a:rPr lang="en-US" sz="2000" b="1" dirty="0" smtClean="0">
                <a:solidFill>
                  <a:prstClr val="black"/>
                </a:solidFill>
                <a:latin typeface="Arial"/>
                <a:ea typeface="Calibri"/>
              </a:rPr>
              <a:t>,</a:t>
            </a:r>
            <a:r>
              <a:rPr lang="ru-RU" sz="2000" b="1" dirty="0" smtClean="0">
                <a:solidFill>
                  <a:prstClr val="black"/>
                </a:solidFill>
                <a:latin typeface="Arial"/>
                <a:ea typeface="Calibri"/>
              </a:rPr>
              <a:t> </a:t>
            </a:r>
            <a:r>
              <a:rPr lang="ru-RU" sz="2000" b="1" dirty="0">
                <a:solidFill>
                  <a:prstClr val="black"/>
                </a:solidFill>
                <a:latin typeface="Arial"/>
                <a:ea typeface="Calibri"/>
              </a:rPr>
              <a:t>см от точечного изотропного источника </a:t>
            </a:r>
            <a:r>
              <a:rPr lang="en-US" sz="2000" b="1" i="1" dirty="0" smtClean="0">
                <a:solidFill>
                  <a:prstClr val="black"/>
                </a:solidFill>
                <a:latin typeface="Arial Black" pitchFamily="34" charset="0"/>
                <a:ea typeface="Calibri"/>
              </a:rPr>
              <a:t>N</a:t>
            </a:r>
            <a:r>
              <a:rPr lang="ru-RU" sz="2000" b="1" dirty="0" smtClean="0">
                <a:solidFill>
                  <a:prstClr val="black"/>
                </a:solidFill>
                <a:latin typeface="Arial"/>
                <a:ea typeface="Calibri"/>
              </a:rPr>
              <a:t> </a:t>
            </a:r>
            <a:r>
              <a:rPr lang="en-US" sz="2000" b="1" dirty="0" smtClean="0">
                <a:solidFill>
                  <a:prstClr val="black"/>
                </a:solidFill>
                <a:latin typeface="Arial"/>
                <a:ea typeface="Calibri"/>
              </a:rPr>
              <a:t>(</a:t>
            </a:r>
            <a:r>
              <a:rPr lang="ru-RU" sz="2000" b="1" dirty="0" smtClean="0">
                <a:solidFill>
                  <a:prstClr val="black"/>
                </a:solidFill>
                <a:latin typeface="Arial"/>
                <a:ea typeface="Calibri"/>
              </a:rPr>
              <a:t>из задачи 7.2</a:t>
            </a:r>
            <a:r>
              <a:rPr lang="en-US" sz="2000" b="1" dirty="0" smtClean="0">
                <a:solidFill>
                  <a:prstClr val="black"/>
                </a:solidFill>
                <a:latin typeface="Arial"/>
                <a:ea typeface="Calibri"/>
              </a:rPr>
              <a:t>) </a:t>
            </a:r>
            <a:r>
              <a:rPr lang="ru-RU" sz="2000" b="1" dirty="0" smtClean="0">
                <a:solidFill>
                  <a:prstClr val="black"/>
                </a:solidFill>
                <a:latin typeface="Arial"/>
                <a:ea typeface="Calibri"/>
              </a:rPr>
              <a:t>активностью </a:t>
            </a:r>
            <a:r>
              <a:rPr lang="en-US" sz="2000" b="1" i="1" dirty="0" smtClean="0">
                <a:solidFill>
                  <a:prstClr val="black"/>
                </a:solidFill>
                <a:latin typeface="Arial Black" pitchFamily="34" charset="0"/>
                <a:ea typeface="Calibri"/>
              </a:rPr>
              <a:t>A</a:t>
            </a:r>
            <a:r>
              <a:rPr lang="en-US" sz="2000" b="1" dirty="0" smtClean="0">
                <a:solidFill>
                  <a:prstClr val="black"/>
                </a:solidFill>
                <a:latin typeface="Arial"/>
                <a:ea typeface="Calibri"/>
              </a:rPr>
              <a:t>,</a:t>
            </a:r>
            <a:r>
              <a:rPr lang="ru-RU" sz="2000" b="1" dirty="0" smtClean="0">
                <a:solidFill>
                  <a:prstClr val="black"/>
                </a:solidFill>
                <a:latin typeface="Arial"/>
                <a:ea typeface="Calibri"/>
              </a:rPr>
              <a:t> </a:t>
            </a:r>
            <a:r>
              <a:rPr lang="ru-RU" sz="2000" b="1" dirty="0">
                <a:solidFill>
                  <a:prstClr val="black"/>
                </a:solidFill>
                <a:latin typeface="Arial"/>
                <a:ea typeface="Calibri"/>
              </a:rPr>
              <a:t>Ки, если </a:t>
            </a:r>
            <a:r>
              <a:rPr lang="ru-RU" sz="2000" b="1" i="1" dirty="0">
                <a:solidFill>
                  <a:prstClr val="black"/>
                </a:solidFill>
                <a:latin typeface="Arial"/>
                <a:ea typeface="Calibri"/>
              </a:rPr>
              <a:t>β</a:t>
            </a:r>
            <a:r>
              <a:rPr lang="ru-RU" sz="2000" b="1" dirty="0">
                <a:solidFill>
                  <a:prstClr val="black"/>
                </a:solidFill>
                <a:latin typeface="Arial"/>
                <a:ea typeface="Calibri"/>
              </a:rPr>
              <a:t>-частицы полностью поглощаются в самом источнике и на один распад испускается одна </a:t>
            </a:r>
            <a:r>
              <a:rPr lang="ru-RU" sz="2000" b="1" i="1" dirty="0">
                <a:solidFill>
                  <a:prstClr val="black"/>
                </a:solidFill>
                <a:latin typeface="Arial"/>
                <a:ea typeface="Calibri"/>
              </a:rPr>
              <a:t>β</a:t>
            </a:r>
            <a:r>
              <a:rPr lang="ru-RU" sz="2000" b="1" dirty="0">
                <a:solidFill>
                  <a:prstClr val="black"/>
                </a:solidFill>
                <a:latin typeface="Arial"/>
                <a:ea typeface="Calibri"/>
              </a:rPr>
              <a:t>-частица с максимальной энергией </a:t>
            </a:r>
            <a:r>
              <a:rPr lang="ru-RU" sz="2000" b="1" i="1" dirty="0">
                <a:latin typeface="Arial Black" panose="020B0A04020102020204" pitchFamily="34" charset="0"/>
                <a:cs typeface="Arial" panose="020B0604020202020204" pitchFamily="34" charset="0"/>
              </a:rPr>
              <a:t>Е</a:t>
            </a:r>
            <a:r>
              <a:rPr lang="el-GR" sz="2200" b="1" baseline="-25000" dirty="0">
                <a:latin typeface="Times New Roman" pitchFamily="18" charset="0"/>
                <a:cs typeface="Times New Roman" pitchFamily="18" charset="0"/>
              </a:rPr>
              <a:t>γ</a:t>
            </a:r>
            <a:r>
              <a:rPr lang="en-US" sz="2200" b="1" dirty="0">
                <a:latin typeface="Arial" pitchFamily="34" charset="0"/>
                <a:cs typeface="Arial" pitchFamily="34" charset="0"/>
              </a:rPr>
              <a:t>,</a:t>
            </a:r>
            <a:r>
              <a:rPr lang="ru-RU" sz="2000" b="1" dirty="0" smtClean="0">
                <a:latin typeface="Arial"/>
                <a:ea typeface="Calibri"/>
              </a:rPr>
              <a:t> </a:t>
            </a:r>
            <a:r>
              <a:rPr lang="ru-RU" sz="2000" b="1" dirty="0" smtClean="0">
                <a:solidFill>
                  <a:prstClr val="black"/>
                </a:solidFill>
                <a:latin typeface="Arial"/>
                <a:ea typeface="Calibri"/>
              </a:rPr>
              <a:t>МэВ </a:t>
            </a:r>
            <a:r>
              <a:rPr lang="en-US" sz="2000" b="1" dirty="0">
                <a:solidFill>
                  <a:prstClr val="black"/>
                </a:solidFill>
                <a:latin typeface="Arial"/>
                <a:ea typeface="Calibri"/>
              </a:rPr>
              <a:t>(</a:t>
            </a:r>
            <a:r>
              <a:rPr lang="ru-RU" sz="2000" b="1" dirty="0">
                <a:solidFill>
                  <a:prstClr val="black"/>
                </a:solidFill>
                <a:latin typeface="Arial"/>
                <a:ea typeface="Calibri"/>
              </a:rPr>
              <a:t>из задачи 7.2</a:t>
            </a:r>
            <a:r>
              <a:rPr lang="en-US" sz="2000" b="1" dirty="0">
                <a:solidFill>
                  <a:prstClr val="black"/>
                </a:solidFill>
                <a:latin typeface="Arial"/>
                <a:ea typeface="Calibri"/>
              </a:rPr>
              <a:t>) </a:t>
            </a:r>
            <a:r>
              <a:rPr lang="ru-RU" sz="2000" b="1" dirty="0" smtClean="0">
                <a:solidFill>
                  <a:prstClr val="black"/>
                </a:solidFill>
                <a:latin typeface="Arial"/>
                <a:ea typeface="Calibri"/>
              </a:rPr>
              <a:t>.</a:t>
            </a:r>
            <a:endParaRPr lang="ru-RU" sz="2000" b="1" dirty="0">
              <a:solidFill>
                <a:prstClr val="black"/>
              </a:solidFill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9748321"/>
              </p:ext>
            </p:extLst>
          </p:nvPr>
        </p:nvGraphicFramePr>
        <p:xfrm>
          <a:off x="3059832" y="1922641"/>
          <a:ext cx="2520280" cy="4785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0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62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№</a:t>
                      </a:r>
                      <a:endParaRPr lang="ru-RU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Calibri"/>
                          <a:cs typeface="+mn-cs"/>
                        </a:rPr>
                        <a:t>r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,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 см </a:t>
                      </a:r>
                      <a:endParaRPr lang="ru-RU" sz="2000" i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Calibri"/>
                          <a:cs typeface="+mn-cs"/>
                        </a:rPr>
                        <a:t>A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,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 </a:t>
                      </a:r>
                      <a:r>
                        <a:rPr kumimoji="0" lang="ru-RU" sz="20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мКи</a:t>
                      </a:r>
                      <a:endParaRPr lang="ru-RU" sz="2000" i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4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20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25</a:t>
                      </a:r>
                      <a:endParaRPr lang="ru-RU" sz="20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59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72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26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27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200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27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94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828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28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35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6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29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18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48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30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91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31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81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91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32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47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791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33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53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791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34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34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791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11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791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12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36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57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168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14930" y="0"/>
            <a:ext cx="74494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ИОНИЗАЦИОННЫЙ МЕТОД РЕГИСТРАЦИИ ИЗЛУЧЕНИЙ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20B588A8-DED4-413A-842B-603B31BAAE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7569272"/>
              </p:ext>
            </p:extLst>
          </p:nvPr>
        </p:nvGraphicFramePr>
        <p:xfrm>
          <a:off x="3131840" y="457200"/>
          <a:ext cx="2520280" cy="624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0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62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№</a:t>
                      </a:r>
                      <a:endParaRPr lang="ru-RU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Calibri"/>
                          <a:cs typeface="+mn-cs"/>
                        </a:rPr>
                        <a:t>r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,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 см </a:t>
                      </a:r>
                      <a:endParaRPr lang="ru-RU" sz="2000" i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Calibri"/>
                          <a:cs typeface="+mn-cs"/>
                        </a:rPr>
                        <a:t>A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,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 </a:t>
                      </a:r>
                      <a:r>
                        <a:rPr kumimoji="0" lang="ru-RU" sz="20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мКи</a:t>
                      </a:r>
                      <a:endParaRPr lang="ru-RU" sz="2000" i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4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13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20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37</a:t>
                      </a:r>
                      <a:endParaRPr lang="ru-RU" sz="20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12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72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14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38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35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200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15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39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14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828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16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41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45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6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17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42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46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48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18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43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23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91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19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44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13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91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68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791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21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46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21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791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22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47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37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791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23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48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52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791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24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49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791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25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50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15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791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26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51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56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791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27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52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36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791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28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53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11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90300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14930" y="0"/>
            <a:ext cx="74494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ИОНИЗАЦИОННЫЙ МЕТОД РЕГИСТРАЦИИ ИЗЛУЧЕНИЙ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20B588A8-DED4-413A-842B-603B31BAAE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1128089"/>
              </p:ext>
            </p:extLst>
          </p:nvPr>
        </p:nvGraphicFramePr>
        <p:xfrm>
          <a:off x="3275856" y="2348880"/>
          <a:ext cx="2520280" cy="2956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0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62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№</a:t>
                      </a:r>
                      <a:endParaRPr lang="ru-RU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Calibri"/>
                          <a:cs typeface="+mn-cs"/>
                        </a:rPr>
                        <a:t>r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,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 см </a:t>
                      </a:r>
                      <a:endParaRPr lang="ru-RU" sz="2000" i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Calibri"/>
                          <a:cs typeface="+mn-cs"/>
                        </a:rPr>
                        <a:t>A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,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 </a:t>
                      </a:r>
                      <a:r>
                        <a:rPr kumimoji="0" lang="ru-RU" sz="20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мКи</a:t>
                      </a:r>
                      <a:endParaRPr lang="ru-RU" sz="2000" i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4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29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20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37</a:t>
                      </a:r>
                      <a:endParaRPr lang="ru-RU" sz="20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59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72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38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972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31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54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38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972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32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55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17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972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33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56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41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972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34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57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23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972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35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58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49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4932040" y="375166"/>
            <a:ext cx="40570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indent="441325" algn="r">
              <a:lnSpc>
                <a:spcPct val="90000"/>
              </a:lnSpc>
            </a:pPr>
            <a:r>
              <a:rPr lang="ru-RU" sz="2000" b="1" dirty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ОКОНЧАНИЕ ЗАДАЧИ </a:t>
            </a:r>
            <a:r>
              <a:rPr lang="en-US" sz="2000" b="1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4</a:t>
            </a:r>
            <a:r>
              <a:rPr lang="ru-RU" sz="2000" b="1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.18</a:t>
            </a:r>
            <a:r>
              <a:rPr lang="ru-RU" sz="2000" b="1" smtClean="0">
                <a:solidFill>
                  <a:srgbClr val="0000FF"/>
                </a:solidFill>
                <a:latin typeface="Arial" pitchFamily="34" charset="0"/>
                <a:ea typeface="Calibri"/>
                <a:cs typeface="Arial" pitchFamily="34" charset="0"/>
              </a:rPr>
              <a:t> </a:t>
            </a:r>
            <a:endParaRPr lang="ru-RU" sz="2000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8609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1931</TotalTime>
  <Words>3683</Words>
  <Application>Microsoft Office PowerPoint</Application>
  <PresentationFormat>Экран (4:3)</PresentationFormat>
  <Paragraphs>2228</Paragraphs>
  <Slides>34</Slides>
  <Notes>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41" baseType="lpstr">
      <vt:lpstr>Arial</vt:lpstr>
      <vt:lpstr>Arial Black</vt:lpstr>
      <vt:lpstr>Calibri</vt:lpstr>
      <vt:lpstr>Impact</vt:lpstr>
      <vt:lpstr>Times New Roman</vt:lpstr>
      <vt:lpstr>1_Тема Office</vt:lpstr>
      <vt:lpstr>Формула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vakarelin</dc:creator>
  <cp:lastModifiedBy>Карелин Владимир Александрович</cp:lastModifiedBy>
  <cp:revision>128</cp:revision>
  <dcterms:created xsi:type="dcterms:W3CDTF">2016-05-25T07:34:17Z</dcterms:created>
  <dcterms:modified xsi:type="dcterms:W3CDTF">2023-10-31T06:54:03Z</dcterms:modified>
</cp:coreProperties>
</file>