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7" r:id="rId2"/>
    <p:sldId id="266" r:id="rId3"/>
    <p:sldId id="295" r:id="rId4"/>
    <p:sldId id="268" r:id="rId5"/>
    <p:sldId id="296" r:id="rId6"/>
    <p:sldId id="267" r:id="rId7"/>
    <p:sldId id="297" r:id="rId8"/>
    <p:sldId id="269" r:id="rId9"/>
    <p:sldId id="298" r:id="rId10"/>
    <p:sldId id="270" r:id="rId11"/>
    <p:sldId id="299" r:id="rId12"/>
    <p:sldId id="271" r:id="rId13"/>
    <p:sldId id="300" r:id="rId14"/>
    <p:sldId id="272" r:id="rId15"/>
    <p:sldId id="30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8000"/>
    <a:srgbClr val="9900FF"/>
    <a:srgbClr val="CC0099"/>
    <a:srgbClr val="0000FF"/>
    <a:srgbClr val="003366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804F39-8141-45B0-98EE-3C8CF8F5A50A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89B8E5-7227-468E-AAD1-41350D2D0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183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B0145-EBA2-4AC5-A474-BDCE9A559CD8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54B12-17E9-432F-9091-BC0379E2DCC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01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5BCB-639B-4334-BAE4-145C708D1DF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602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28444-EADA-4FDC-A9FD-22B28B4F393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60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5E2EC-64D7-44D5-AD03-D43FE4DF79D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807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D66CB-FD8E-4A50-89AD-89D92720085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64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5AA52-F550-48CE-8A5A-E4445A82B36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001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DBF25-B7E6-4002-8EBB-E3255A10AFE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546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3195-D426-4E52-BAE7-8607798D7F2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553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AC081-36E6-4F32-A879-BD4B0463B23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304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59FC3-5EC4-41D8-A1F0-760BD17F49C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023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876B8-E64D-4D2A-BE94-52F60FA873A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589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9F249-FD07-4F77-8A18-A3DDF762497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791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14375" y="2143125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defRPr/>
            </a:pPr>
            <a:endParaRPr lang="ru-RU" sz="4400" dirty="0">
              <a:solidFill>
                <a:prstClr val="black"/>
              </a:solidFill>
            </a:endParaRPr>
          </a:p>
        </p:txBody>
      </p:sp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403648" y="1052736"/>
            <a:ext cx="6840760" cy="242889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7.     МЕТОДЫ     РАСЧЕТА</a:t>
            </a:r>
          </a:p>
        </p:txBody>
      </p:sp>
      <p:sp>
        <p:nvSpPr>
          <p:cNvPr id="10" name="WordArt 2"/>
          <p:cNvSpPr>
            <a:spLocks noChangeArrowheads="1" noChangeShapeType="1" noTextEdit="1"/>
          </p:cNvSpPr>
          <p:nvPr/>
        </p:nvSpPr>
        <p:spPr bwMode="auto">
          <a:xfrm>
            <a:off x="35496" y="3717032"/>
            <a:ext cx="8643998" cy="2714644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ЗАЩИТЫ     ОТ    </a:t>
            </a:r>
            <a:r>
              <a:rPr lang="el-GR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γ</a:t>
            </a:r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-ИЗЛУЧЕНИЙ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1996-5E8A-47B4-BD40-55D6F4E6B6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04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.5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Оператору при работе со смесью радиоактивных продуктов деления с эффективной энергией </a:t>
            </a:r>
            <a:r>
              <a:rPr lang="en-US" sz="2000" b="1" i="1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E</a:t>
            </a:r>
            <a:r>
              <a:rPr lang="ru-RU" sz="2000" b="1" baseline="-25000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эф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МэВ пришлось изменить расстояние с </a:t>
            </a:r>
            <a:r>
              <a:rPr lang="en-US" sz="2000" b="1" i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‘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м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до </a:t>
            </a:r>
            <a:r>
              <a:rPr lang="en-US" sz="2000" b="1" i="1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"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м.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35" y="105273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>
              <a:lnSpc>
                <a:spcPct val="90000"/>
              </a:lnSpc>
            </a:pP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Какой толщины </a:t>
            </a:r>
            <a:r>
              <a:rPr lang="ru-RU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х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см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должен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быть свинцовый экран, если при работе на расстоянии </a:t>
            </a:r>
            <a:r>
              <a:rPr lang="en-US" sz="2000" b="1" i="1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‘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 соблюдалась предельно допустимая экспозиционная доза. Предусмотреть двукратный запас </a:t>
            </a:r>
            <a:r>
              <a:rPr lang="en-US" sz="2000" b="1" i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n</a:t>
            </a:r>
            <a:r>
              <a:rPr lang="en-US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= 2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. Источник считать точечным изотропным.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067642"/>
              </p:ext>
            </p:extLst>
          </p:nvPr>
        </p:nvGraphicFramePr>
        <p:xfrm>
          <a:off x="109439" y="2204864"/>
          <a:ext cx="4464496" cy="466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E</a:t>
                      </a:r>
                      <a:r>
                        <a:rPr kumimoji="0" lang="ru-RU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эф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МэВ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‘, м 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", м</a:t>
                      </a:r>
                      <a:endParaRPr lang="ru-RU" sz="16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1,35</a:t>
                      </a:r>
                      <a:endParaRPr lang="ru-RU" sz="16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0,3</a:t>
                      </a:r>
                      <a:endParaRPr lang="ru-RU" sz="16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1,36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</a:t>
                      </a:r>
                      <a:endParaRPr lang="ru-RU" sz="16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1,37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</a:t>
                      </a:r>
                      <a:endParaRPr lang="ru-RU" sz="16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1,38</a:t>
                      </a:r>
                      <a:endParaRPr kumimoji="0" lang="ru-RU" sz="1600" b="1" i="0" u="none" strike="noStrike" kern="1200" cap="none" spc="-3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1,39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1,40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1,41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1,42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1,43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1,44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30" baseline="0" dirty="0" smtClean="0">
                          <a:latin typeface="Arial" pitchFamily="34" charset="0"/>
                          <a:cs typeface="Arial" pitchFamily="34" charset="0"/>
                        </a:rPr>
                        <a:t>1,45</a:t>
                      </a:r>
                      <a:endParaRPr lang="ru-RU" sz="1600" b="1" spc="-3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30" baseline="0" dirty="0" smtClean="0">
                          <a:latin typeface="Arial" pitchFamily="34" charset="0"/>
                          <a:cs typeface="Arial" pitchFamily="34" charset="0"/>
                        </a:rPr>
                        <a:t>1,46</a:t>
                      </a:r>
                      <a:endParaRPr lang="ru-RU" sz="1600" b="1" spc="-3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30" baseline="0" dirty="0" smtClean="0">
                          <a:latin typeface="Arial" pitchFamily="34" charset="0"/>
                          <a:cs typeface="Arial" pitchFamily="34" charset="0"/>
                        </a:rPr>
                        <a:t>1,47</a:t>
                      </a:r>
                      <a:endParaRPr lang="ru-RU" sz="1600" b="1" spc="-3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1,48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1,49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120331"/>
              </p:ext>
            </p:extLst>
          </p:nvPr>
        </p:nvGraphicFramePr>
        <p:xfrm>
          <a:off x="4716016" y="2204864"/>
          <a:ext cx="4248472" cy="466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E</a:t>
                      </a:r>
                      <a:r>
                        <a:rPr kumimoji="0" lang="ru-RU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эф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МэВ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‘, м 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", м</a:t>
                      </a:r>
                      <a:endParaRPr lang="ru-RU" sz="16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1,51</a:t>
                      </a:r>
                      <a:endParaRPr lang="ru-RU" sz="16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5,3</a:t>
                      </a:r>
                      <a:endParaRPr lang="ru-RU" sz="16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1,52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5,5</a:t>
                      </a:r>
                      <a:endParaRPr lang="ru-RU" sz="16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1,53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6,0</a:t>
                      </a:r>
                      <a:endParaRPr lang="ru-RU" sz="16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1,54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6,3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1,55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1,56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1,57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1,58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1,59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1,60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1,61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1,62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1,63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1,64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1,65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618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95372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r">
              <a:lnSpc>
                <a:spcPct val="9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ПРОДОЛЖЕНИЕ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.5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751951"/>
              </p:ext>
            </p:extLst>
          </p:nvPr>
        </p:nvGraphicFramePr>
        <p:xfrm>
          <a:off x="2195736" y="989848"/>
          <a:ext cx="4248472" cy="1719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E</a:t>
                      </a:r>
                      <a:r>
                        <a:rPr kumimoji="0" lang="ru-RU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эф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МэВ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‘, м 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", м</a:t>
                      </a:r>
                      <a:endParaRPr lang="ru-RU" sz="16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1,66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1,67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1,68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1,69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1,70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322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000" algn="just">
              <a:lnSpc>
                <a:spcPct val="8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.6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Для градуировки дозиметра применяется точечный изотропный радионуклид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N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активностью </a:t>
            </a:r>
            <a:r>
              <a:rPr lang="en-US" sz="2000" b="1" i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A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мКи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. Определить время работы </a:t>
            </a:r>
            <a:r>
              <a:rPr lang="en-US" sz="2000" b="1" i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t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при 6-дневной рабочей неделе без защиты, чтобы обеспечить предельно допустимую эквивалентную дозу для персонала категории А. Расстояние от источника до оператора </a:t>
            </a:r>
            <a:r>
              <a:rPr lang="en-US" sz="2000" b="1" i="1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r</a:t>
            </a:r>
            <a:r>
              <a:rPr lang="en-US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м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. Ослаблением и рассеянием </a:t>
            </a:r>
            <a:r>
              <a:rPr lang="ru-RU" sz="2000" b="1" i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-излучения в воздухе пренебречь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.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……………..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 или 10</a:t>
            </a:r>
            <a:r>
              <a:rPr lang="ru-RU" sz="2000" b="1" baseline="30000" dirty="0">
                <a:solidFill>
                  <a:srgbClr val="0000FF"/>
                </a:solidFill>
                <a:latin typeface="Arial"/>
                <a:ea typeface="Calibri"/>
              </a:rPr>
              <a:t>–</a:t>
            </a:r>
            <a:r>
              <a:rPr lang="ru-RU" sz="2000" b="1" baseline="30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Зв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solidFill>
                <a:srgbClr val="0000FF"/>
              </a:solidFill>
            </a:endParaRPr>
          </a:p>
          <a:p>
            <a:pPr indent="450215" algn="just">
              <a:lnSpc>
                <a:spcPct val="90000"/>
              </a:lnSpc>
            </a:pP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019305"/>
              </p:ext>
            </p:extLst>
          </p:nvPr>
        </p:nvGraphicFramePr>
        <p:xfrm>
          <a:off x="109439" y="2060848"/>
          <a:ext cx="4464496" cy="4600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8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60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6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мКи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6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16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7</a:t>
                      </a:r>
                      <a:endParaRPr lang="ru-RU" sz="16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6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1,85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22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Na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6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36</a:t>
                      </a:r>
                      <a:endParaRPr lang="ru-RU" sz="16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1,86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Na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6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16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1,87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Ar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18</a:t>
                      </a:r>
                      <a:endParaRPr kumimoji="0" lang="ru-RU" sz="16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38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1,88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42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K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19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1,89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51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Cr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24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52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32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Fe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26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Co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Co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Cu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29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65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Zn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30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Zr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ru-RU" sz="1600" dirty="0" smtClean="0">
                          <a:effectLst/>
                          <a:latin typeface="Arial"/>
                          <a:ea typeface="Calibri"/>
                        </a:rPr>
                        <a:t>+</a:t>
                      </a: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6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483199"/>
              </p:ext>
            </p:extLst>
          </p:nvPr>
        </p:nvGraphicFramePr>
        <p:xfrm>
          <a:off x="4716016" y="2096870"/>
          <a:ext cx="4248472" cy="4584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6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мКи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6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Zr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ru-RU" sz="1600" dirty="0" smtClean="0">
                          <a:effectLst/>
                          <a:latin typeface="Arial"/>
                          <a:ea typeface="Calibri"/>
                        </a:rPr>
                        <a:t>+</a:t>
                      </a: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6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6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</a:t>
                      </a:r>
                      <a:endParaRPr lang="ru-RU" sz="16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6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lang="ru-RU" sz="16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2,02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103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Ru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103</a:t>
                      </a:r>
                      <a:r>
                        <a:rPr kumimoji="0" lang="en-US" sz="16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Rh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kumimoji="0" lang="ru-RU" sz="16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53</a:t>
                      </a:r>
                      <a:endParaRPr lang="ru-RU" sz="16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106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Ru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106</a:t>
                      </a:r>
                      <a:r>
                        <a:rPr kumimoji="0" lang="en-US" sz="16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Rh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kumimoji="0" lang="ru-RU" sz="16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110</a:t>
                      </a:r>
                      <a:r>
                        <a:rPr kumimoji="0" lang="en-US" sz="16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Ag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47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110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Ag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47</a:t>
                      </a:r>
                      <a:endParaRPr kumimoji="0" lang="ru-RU" sz="16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131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133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133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Xe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721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Xe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134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Cs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137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Cs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137</a:t>
                      </a:r>
                      <a:r>
                        <a:rPr kumimoji="0" lang="en-US" sz="16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Ba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kumimoji="0" lang="ru-RU" sz="16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140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Ba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140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La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Ce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58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9602254"/>
              </p:ext>
            </p:extLst>
          </p:nvPr>
        </p:nvGraphicFramePr>
        <p:xfrm>
          <a:off x="174625" y="1709738"/>
          <a:ext cx="1333500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2" name="Формула" r:id="rId3" imgW="761760" imgH="241200" progId="Equation.3">
                  <p:embed/>
                </p:oleObj>
              </mc:Choice>
              <mc:Fallback>
                <p:oleObj name="Формула" r:id="rId3" imgW="761760" imgH="241200" progId="Equation.3">
                  <p:embed/>
                  <p:pic>
                    <p:nvPicPr>
                      <p:cNvPr id="0" name="Объект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74625" y="1709738"/>
                        <a:ext cx="1333500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641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493989"/>
            <a:ext cx="9144000" cy="342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r">
              <a:lnSpc>
                <a:spcPct val="8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ПРОДОЛЖЕНИЕ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.6 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046763"/>
              </p:ext>
            </p:extLst>
          </p:nvPr>
        </p:nvGraphicFramePr>
        <p:xfrm>
          <a:off x="2555776" y="1277880"/>
          <a:ext cx="4248472" cy="1719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6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мКи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6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139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Pr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Nd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146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Pm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61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Sm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62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Eu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63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2,20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821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.7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Спроектировать защиту из свинца от </a:t>
            </a:r>
            <a:r>
              <a:rPr lang="ru-RU" sz="2000" b="1" i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-излучения точечного изотропного источника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N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 активностью </a:t>
            </a:r>
            <a:r>
              <a:rPr lang="ru-RU" sz="2000" b="1" i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А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мКи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. Расстояние до рабочего места </a:t>
            </a:r>
            <a:r>
              <a:rPr lang="en-US" sz="2000" b="1" i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r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м. Время работы </a:t>
            </a:r>
            <a:r>
              <a:rPr lang="en-US" sz="2000" b="1" i="1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t</a:t>
            </a:r>
            <a:r>
              <a:rPr lang="en-US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= 6 ч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день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. Значения </a:t>
            </a:r>
            <a:r>
              <a:rPr lang="ru-RU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Г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Р·см</a:t>
            </a:r>
            <a:r>
              <a:rPr lang="ru-RU" sz="2000" b="1" baseline="30000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2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/(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ч·мКи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)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использовать из табл. П.23.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302408"/>
              </p:ext>
            </p:extLst>
          </p:nvPr>
        </p:nvGraphicFramePr>
        <p:xfrm>
          <a:off x="107504" y="1635080"/>
          <a:ext cx="4464496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60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мКи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7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8,7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18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8,8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K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8,9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9,1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9,2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9,3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32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Fe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9,4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Co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Co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9,7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9,8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ru-RU" sz="1800" dirty="0" smtClean="0">
                          <a:effectLst/>
                          <a:latin typeface="Arial"/>
                          <a:ea typeface="Calibri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9,9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475050"/>
              </p:ext>
            </p:extLst>
          </p:nvPr>
        </p:nvGraphicFramePr>
        <p:xfrm>
          <a:off x="4572000" y="1635080"/>
          <a:ext cx="4464496" cy="503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мКи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ru-RU" sz="1800" dirty="0" smtClean="0">
                          <a:effectLst/>
                          <a:latin typeface="Arial"/>
                          <a:ea typeface="Calibri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10,1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10,2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1,02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103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Rh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10,3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106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Rh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10,4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110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Ag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47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Ag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47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Xe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Xe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Cs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974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137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Cs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137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La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169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50861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r"/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ПРОДОЛЖЕНИЕ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.7 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25037"/>
              </p:ext>
            </p:extLst>
          </p:nvPr>
        </p:nvGraphicFramePr>
        <p:xfrm>
          <a:off x="2339752" y="1203584"/>
          <a:ext cx="4464496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мКи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139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Pr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Nd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Pm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Sm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Eu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2,20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027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.8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Определить толщину защиты свинцового экрана при работе с точечным изотропным источником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N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гамма-эквивалент которого равен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M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мг-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экв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в течение 6 ч на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расстоянии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Arial" panose="020B0604020202020204" pitchFamily="34" charset="0"/>
              </a:rPr>
              <a:t>r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.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Значения</a:t>
            </a:r>
            <a:r>
              <a:rPr lang="en-US" sz="2000" b="1" i="1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E</a:t>
            </a:r>
            <a:r>
              <a:rPr lang="en-US" sz="2000" b="1" baseline="-25000" dirty="0" err="1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для источников</a:t>
            </a:r>
            <a:r>
              <a:rPr lang="en-US" sz="2000" b="1" i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 N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использовать из задачи 7.2.  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083023"/>
              </p:ext>
            </p:extLst>
          </p:nvPr>
        </p:nvGraphicFramePr>
        <p:xfrm>
          <a:off x="35496" y="1635080"/>
          <a:ext cx="4464496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мг-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экв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Ra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7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48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8,7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18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8,8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K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8,9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9,1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9,2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9,3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32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Fe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9,4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Co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Co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9,7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9,8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ru-RU" sz="1800" dirty="0" smtClean="0">
                          <a:effectLst/>
                          <a:latin typeface="Arial"/>
                          <a:ea typeface="Calibri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9,9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365763"/>
              </p:ext>
            </p:extLst>
          </p:nvPr>
        </p:nvGraphicFramePr>
        <p:xfrm>
          <a:off x="4499992" y="1635080"/>
          <a:ext cx="4608512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мг-</a:t>
                      </a: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экв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Ra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ru-RU" sz="1800" dirty="0" smtClean="0">
                          <a:effectLst/>
                          <a:latin typeface="Arial"/>
                          <a:ea typeface="Calibri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0,1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</a:t>
                      </a: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0,2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-8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0,52</a:t>
                      </a:r>
                      <a:endParaRPr kumimoji="0" lang="ru-RU" sz="1800" b="1" i="0" u="none" strike="noStrike" kern="1200" cap="none" spc="-8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103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Rh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0,3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0,53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106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Rh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0,4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0,54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110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Ag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47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Ag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47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0,55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0,56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0,57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0,58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Xe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0,59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Xe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0,60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Cs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0,61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974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137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Cs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137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0,62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0,63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La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0,64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0,65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992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50861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r"/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ПРОДОЛЖЕНИЕ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.8 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245544"/>
              </p:ext>
            </p:extLst>
          </p:nvPr>
        </p:nvGraphicFramePr>
        <p:xfrm>
          <a:off x="2411760" y="1131576"/>
          <a:ext cx="4608512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мг-</a:t>
                      </a: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экв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Ra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139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Pr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51,6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0,66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Nd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51,7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0,67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Pm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51,8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0,68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Sm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51,9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0,69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Eu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52,0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0,70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71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.9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Рассчитать толщину свинцового экрана, если необходимо снизить интенсивность </a:t>
            </a:r>
            <a:r>
              <a:rPr lang="ru-RU" sz="2200" b="1" i="1" dirty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-излучения в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Arial" pitchFamily="34" charset="0"/>
              </a:rPr>
              <a:t>n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раз. Слой половинного ослабления для свинца </a:t>
            </a:r>
            <a:r>
              <a:rPr lang="ru-RU" sz="2000" b="1" dirty="0">
                <a:solidFill>
                  <a:srgbClr val="0000FF"/>
                </a:solidFill>
                <a:latin typeface="Arial Black" pitchFamily="34" charset="0"/>
                <a:ea typeface="Calibri"/>
                <a:cs typeface="Arial" pitchFamily="34" charset="0"/>
              </a:rPr>
              <a:t>Δ</a:t>
            </a:r>
            <a:r>
              <a:rPr lang="ru-RU" sz="2000" b="1" baseline="-25000" dirty="0">
                <a:solidFill>
                  <a:srgbClr val="0000FF"/>
                </a:solidFill>
                <a:latin typeface="Arial Black" pitchFamily="34" charset="0"/>
                <a:ea typeface="Calibri"/>
                <a:cs typeface="Arial" pitchFamily="34" charset="0"/>
              </a:rPr>
              <a:t>1/2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= 1,3 см.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191578"/>
              </p:ext>
            </p:extLst>
          </p:nvPr>
        </p:nvGraphicFramePr>
        <p:xfrm>
          <a:off x="971600" y="1412776"/>
          <a:ext cx="2123729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n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32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645081"/>
              </p:ext>
            </p:extLst>
          </p:nvPr>
        </p:nvGraphicFramePr>
        <p:xfrm>
          <a:off x="5148064" y="1412776"/>
          <a:ext cx="2016224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n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974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467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580618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r"/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ПРОДОЛЖЕНИЕ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.9 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843997"/>
              </p:ext>
            </p:extLst>
          </p:nvPr>
        </p:nvGraphicFramePr>
        <p:xfrm>
          <a:off x="3419872" y="1203584"/>
          <a:ext cx="2016224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n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930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50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.10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Рассчитать толщину водной защиты </a:t>
            </a:r>
            <a:r>
              <a:rPr lang="ru-RU" sz="2000" b="1" i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х</a:t>
            </a:r>
            <a:r>
              <a:rPr lang="en-US" sz="2000" b="1" baseline="-25000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H2O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для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хранения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источника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N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имеющего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активность </a:t>
            </a:r>
            <a:r>
              <a:rPr lang="ru-RU" sz="2000" b="1" i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А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 err="1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мКи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если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расстояние до источника </a:t>
            </a:r>
            <a:r>
              <a:rPr lang="en-US" sz="2000" b="1" i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м, время работы 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6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ч. Слой половинного ослабления воды в геометрии широкого пучка для данной энергии </a:t>
            </a:r>
            <a:r>
              <a:rPr lang="ru-RU" sz="2200" b="1" i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-излучения равен </a:t>
            </a:r>
            <a:r>
              <a:rPr lang="ru-RU" sz="2000" b="1" i="1" dirty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1/2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= 10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см. Значение </a:t>
            </a:r>
            <a:r>
              <a:rPr lang="ru-RU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Г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Р·см</a:t>
            </a:r>
            <a:r>
              <a:rPr lang="ru-RU" sz="2000" b="1" baseline="30000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2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/(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ч·мКи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) принять по табл. П23.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978066"/>
              </p:ext>
            </p:extLst>
          </p:nvPr>
        </p:nvGraphicFramePr>
        <p:xfrm>
          <a:off x="107504" y="1772816"/>
          <a:ext cx="4320480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ru-RU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А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мКи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7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8,7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18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8,8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K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8,9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9,1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9,2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9,3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32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Fe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9,4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Co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Co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9,7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9,8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ru-RU" sz="1800" dirty="0" smtClean="0">
                          <a:effectLst/>
                          <a:latin typeface="Arial"/>
                          <a:ea typeface="Calibri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9,9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666699"/>
              </p:ext>
            </p:extLst>
          </p:nvPr>
        </p:nvGraphicFramePr>
        <p:xfrm>
          <a:off x="4644008" y="1772816"/>
          <a:ext cx="4392488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А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мКи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ru-RU" sz="1800" dirty="0" smtClean="0">
                          <a:effectLst/>
                          <a:latin typeface="Arial"/>
                          <a:ea typeface="Calibri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10,1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10,2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1,02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103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Rh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10,3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106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Rh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10,4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110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Ag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47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Ag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47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Xe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Xe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Cs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974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137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Cs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137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La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23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46738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r">
              <a:lnSpc>
                <a:spcPct val="9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ПРОДОЛЖЕНИЕ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.10 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61570"/>
              </p:ext>
            </p:extLst>
          </p:nvPr>
        </p:nvGraphicFramePr>
        <p:xfrm>
          <a:off x="2375756" y="1131576"/>
          <a:ext cx="4392488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А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мКи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139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Pr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Nd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Pm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Sm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Eu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2,20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300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1325" algn="just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.11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Определить толщину защиты из свинцового стекла, необходимую, чтобы уменьшить мощность поглощенной дозы  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Рад/ч до допустимого значения для персонала категории А при 30 часовой рабочей неделе. Слой половинного ослабления свинцового стекла </a:t>
            </a:r>
            <a:r>
              <a:rPr lang="ru-RU" sz="2000" b="1" dirty="0">
                <a:solidFill>
                  <a:srgbClr val="0000FF"/>
                </a:solidFill>
                <a:latin typeface="Arial Black" pitchFamily="34" charset="0"/>
                <a:cs typeface="Arial" pitchFamily="34" charset="0"/>
              </a:rPr>
              <a:t>Δ</a:t>
            </a:r>
            <a:r>
              <a:rPr lang="ru-RU" sz="2000" b="1" baseline="-25000" dirty="0">
                <a:solidFill>
                  <a:srgbClr val="0000FF"/>
                </a:solidFill>
                <a:latin typeface="Arial Black" pitchFamily="34" charset="0"/>
                <a:cs typeface="Arial" pitchFamily="34" charset="0"/>
              </a:rPr>
              <a:t>1/2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= 2,1 см.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554600"/>
              </p:ext>
            </p:extLst>
          </p:nvPr>
        </p:nvGraphicFramePr>
        <p:xfrm>
          <a:off x="1691680" y="1732877"/>
          <a:ext cx="1763689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Рад/ч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5,1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5,2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5,3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5,4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5,7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5,8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5,9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32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6,1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6,2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6,3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6,4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037165"/>
              </p:ext>
            </p:extLst>
          </p:nvPr>
        </p:nvGraphicFramePr>
        <p:xfrm>
          <a:off x="4860032" y="1735648"/>
          <a:ext cx="1800200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Рад/ч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6,7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6,8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6,9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7,0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974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1337631"/>
              </p:ext>
            </p:extLst>
          </p:nvPr>
        </p:nvGraphicFramePr>
        <p:xfrm>
          <a:off x="8604125" y="332656"/>
          <a:ext cx="360363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0" name="Формула" r:id="rId3" imgW="164885" imgH="266353" progId="Equation.3">
                  <p:embed/>
                </p:oleObj>
              </mc:Choice>
              <mc:Fallback>
                <p:oleObj name="Формула" r:id="rId3" imgW="164885" imgH="266353" progId="Equation.3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8604125" y="332656"/>
                        <a:ext cx="360363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6887540"/>
              </p:ext>
            </p:extLst>
          </p:nvPr>
        </p:nvGraphicFramePr>
        <p:xfrm>
          <a:off x="2195736" y="1663948"/>
          <a:ext cx="220151" cy="324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1" name="Формула" r:id="rId5" imgW="164885" imgH="266353" progId="Equation.3">
                  <p:embed/>
                </p:oleObj>
              </mc:Choice>
              <mc:Fallback>
                <p:oleObj name="Формула" r:id="rId5" imgW="164885" imgH="266353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195736" y="1663948"/>
                        <a:ext cx="220151" cy="3248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0156825"/>
              </p:ext>
            </p:extLst>
          </p:nvPr>
        </p:nvGraphicFramePr>
        <p:xfrm>
          <a:off x="5436096" y="1700808"/>
          <a:ext cx="220662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2" name="Формула" r:id="rId6" imgW="164885" imgH="266353" progId="Equation.3">
                  <p:embed/>
                </p:oleObj>
              </mc:Choice>
              <mc:Fallback>
                <p:oleObj name="Формула" r:id="rId6" imgW="164885" imgH="266353" progId="Equation.3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436096" y="1700808"/>
                        <a:ext cx="220662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943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95372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r">
              <a:lnSpc>
                <a:spcPct val="9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ПРОДОЛЖЕНИЕ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.11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endParaRPr lang="ru-RU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903158"/>
              </p:ext>
            </p:extLst>
          </p:nvPr>
        </p:nvGraphicFramePr>
        <p:xfrm>
          <a:off x="3491880" y="1419608"/>
          <a:ext cx="1800200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Рад/ч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4606799"/>
              </p:ext>
            </p:extLst>
          </p:nvPr>
        </p:nvGraphicFramePr>
        <p:xfrm>
          <a:off x="4067944" y="1384768"/>
          <a:ext cx="220662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Формула" r:id="rId3" imgW="164885" imgH="266353" progId="Equation.3">
                  <p:embed/>
                </p:oleObj>
              </mc:Choice>
              <mc:Fallback>
                <p:oleObj name="Формула" r:id="rId3" imgW="164885" imgH="26635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067944" y="1384768"/>
                        <a:ext cx="220662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045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228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.12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Рассчитать толщину защиты водного экрана в бесконечной геометрии, ослабляющую </a:t>
            </a:r>
            <a:r>
              <a:rPr lang="ru-RU" sz="2200" b="1" i="1" dirty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-излучение с энергией </a:t>
            </a:r>
            <a:r>
              <a:rPr lang="en-US" sz="2000" b="1" i="1" dirty="0" err="1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E</a:t>
            </a:r>
            <a:r>
              <a:rPr lang="en-US" sz="2000" b="1" baseline="-25000" dirty="0" err="1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, МэВ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точечного изотропного источника в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Arial" pitchFamily="34" charset="0"/>
              </a:rPr>
              <a:t>k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раз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Значения</a:t>
            </a:r>
            <a:r>
              <a:rPr lang="en-US" sz="2000" b="1" i="1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E</a:t>
            </a:r>
            <a:r>
              <a:rPr lang="en-US" sz="2000" b="1" baseline="-25000" dirty="0" err="1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принять из задачи </a:t>
            </a: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.2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endParaRPr lang="ru-RU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449707"/>
              </p:ext>
            </p:extLst>
          </p:nvPr>
        </p:nvGraphicFramePr>
        <p:xfrm>
          <a:off x="899592" y="1484784"/>
          <a:ext cx="1763689" cy="499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itchFamily="34" charset="0"/>
                        </a:rPr>
                        <a:t>k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3250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3300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3350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3400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3450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3500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3550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3600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3650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32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3700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3750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3800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3850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3900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3950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470543"/>
              </p:ext>
            </p:extLst>
          </p:nvPr>
        </p:nvGraphicFramePr>
        <p:xfrm>
          <a:off x="3707904" y="1487555"/>
          <a:ext cx="1800200" cy="499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itchFamily="34" charset="0"/>
                        </a:rPr>
                        <a:t>k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4050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4100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4150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4200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4250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4300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4350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4400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4450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4500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4550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974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4600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4650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4700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4750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443996"/>
              </p:ext>
            </p:extLst>
          </p:nvPr>
        </p:nvGraphicFramePr>
        <p:xfrm>
          <a:off x="6588224" y="1484784"/>
          <a:ext cx="1800200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itchFamily="34" charset="0"/>
                        </a:rPr>
                        <a:t>k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4800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4850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4900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4950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5000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828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13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Определить толщину свинцовой защиты</a:t>
            </a:r>
            <a:r>
              <a:rPr lang="en-US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2000" b="1" i="1" dirty="0" err="1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x</a:t>
            </a:r>
            <a:r>
              <a:rPr lang="en-US" sz="2000" b="1" baseline="-25000" dirty="0" err="1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Pb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от </a:t>
            </a:r>
            <a:r>
              <a:rPr lang="ru-RU" sz="2200" b="1" i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-излучения смеси продуктов деления облученного </a:t>
            </a:r>
            <a:r>
              <a:rPr lang="ru-RU" sz="2000" b="1" baseline="30000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235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U массой 2 кг. Удельная мощность реактора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Arial" panose="020B0604020202020204" pitchFamily="34" charset="0"/>
              </a:rPr>
              <a:t>Z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Вт/г. Время кампании </a:t>
            </a:r>
            <a:r>
              <a:rPr lang="ru-RU" sz="2000" b="1" i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Т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. Время выдержки </a:t>
            </a:r>
            <a:r>
              <a:rPr lang="en-US" sz="2000" b="1" i="1" dirty="0" err="1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t</a:t>
            </a:r>
            <a:r>
              <a:rPr lang="en-US" sz="2000" b="1" baseline="-25000" dirty="0" err="1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I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 err="1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и </a:t>
            </a:r>
            <a:r>
              <a:rPr lang="en-US" sz="2000" b="1" i="1" dirty="0" err="1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t</a:t>
            </a:r>
            <a:r>
              <a:rPr lang="en-US" sz="2000" b="1" baseline="-25000" dirty="0" err="1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II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. </a:t>
            </a:r>
            <a:endParaRPr lang="ru-RU" sz="2000" b="1" spc="-20" dirty="0">
              <a:solidFill>
                <a:srgbClr val="0000FF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198328"/>
              </p:ext>
            </p:extLst>
          </p:nvPr>
        </p:nvGraphicFramePr>
        <p:xfrm>
          <a:off x="827584" y="2564904"/>
          <a:ext cx="7488832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08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97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97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i="1" dirty="0" smtClean="0">
                          <a:latin typeface="Arial Black" panose="020B0A04020102020204" pitchFamily="34" charset="0"/>
                          <a:cs typeface="Arial" pitchFamily="34" charset="0"/>
                        </a:rPr>
                        <a:t>m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30000" dirty="0" smtClean="0">
                          <a:latin typeface="Arial" pitchFamily="34" charset="0"/>
                          <a:cs typeface="Arial" pitchFamily="34" charset="0"/>
                        </a:rPr>
                        <a:t>235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U, 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кг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anose="020B0604020202020204" pitchFamily="34" charset="0"/>
                        </a:rPr>
                        <a:t>Z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Вт/г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Т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сут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t</a:t>
                      </a:r>
                      <a:r>
                        <a:rPr kumimoji="0" lang="en-US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I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сут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t</a:t>
                      </a:r>
                      <a:r>
                        <a:rPr kumimoji="0" lang="en-US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II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сут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r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1,50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2,90</a:t>
                      </a:r>
                      <a:endParaRPr lang="ru-RU" sz="20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latin typeface="Arial" pitchFamily="34" charset="0"/>
                          <a:cs typeface="Arial" pitchFamily="34" charset="0"/>
                        </a:rPr>
                        <a:t>1,55</a:t>
                      </a:r>
                      <a:endParaRPr lang="ru-RU" sz="20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2,91</a:t>
                      </a:r>
                      <a:endParaRPr lang="ru-RU" sz="20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latin typeface="Arial" pitchFamily="34" charset="0"/>
                          <a:cs typeface="Arial" pitchFamily="34" charset="0"/>
                        </a:rPr>
                        <a:t>1,60</a:t>
                      </a:r>
                      <a:endParaRPr lang="ru-RU" sz="20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2,92</a:t>
                      </a:r>
                      <a:endParaRPr lang="ru-RU" sz="20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2,93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1,70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2,94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1,75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2,95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1,80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2,96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1,85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2,97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1,90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2,98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95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2,99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1549241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Расстояние от источника до рабочего места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r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м, время работы 6 ч в день. Считать источник точечным. Самопоглощением и рассеянием в источнике пренебречь.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816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959580"/>
              </p:ext>
            </p:extLst>
          </p:nvPr>
        </p:nvGraphicFramePr>
        <p:xfrm>
          <a:off x="748395" y="423027"/>
          <a:ext cx="7488832" cy="588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08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97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97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i="1" dirty="0" smtClean="0">
                          <a:latin typeface="Arial Black" panose="020B0A04020102020204" pitchFamily="34" charset="0"/>
                          <a:cs typeface="Arial" pitchFamily="34" charset="0"/>
                        </a:rPr>
                        <a:t>m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30000" dirty="0" smtClean="0">
                          <a:latin typeface="Arial" pitchFamily="34" charset="0"/>
                          <a:cs typeface="Arial" pitchFamily="34" charset="0"/>
                        </a:rPr>
                        <a:t>235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U, 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кг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anose="020B0604020202020204" pitchFamily="34" charset="0"/>
                        </a:rPr>
                        <a:t>Z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Вт/г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Т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сут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t</a:t>
                      </a:r>
                      <a:r>
                        <a:rPr kumimoji="0" lang="en-US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I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сут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t</a:t>
                      </a:r>
                      <a:r>
                        <a:rPr kumimoji="0" lang="en-US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II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сут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r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3,01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latin typeface="Arial" pitchFamily="34" charset="0"/>
                          <a:cs typeface="Arial" pitchFamily="34" charset="0"/>
                        </a:rPr>
                        <a:t>2,10</a:t>
                      </a:r>
                      <a:endParaRPr lang="ru-RU" sz="20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3,02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latin typeface="Arial" pitchFamily="34" charset="0"/>
                          <a:cs typeface="Arial" pitchFamily="34" charset="0"/>
                        </a:rPr>
                        <a:t>2,15</a:t>
                      </a:r>
                      <a:endParaRPr lang="ru-RU" sz="20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3,03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2,20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3,04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2,25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3,05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2,30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3,06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2,35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3,07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2,40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3,08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2,45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3,09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2,50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3,10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2,55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3,11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2,60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3,12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2,65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3,13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2,70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3,14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2,75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3,15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159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894134"/>
              </p:ext>
            </p:extLst>
          </p:nvPr>
        </p:nvGraphicFramePr>
        <p:xfrm>
          <a:off x="748395" y="1491992"/>
          <a:ext cx="7488832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08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97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97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i="1" dirty="0" smtClean="0">
                          <a:latin typeface="Arial Black" panose="020B0A04020102020204" pitchFamily="34" charset="0"/>
                          <a:cs typeface="Arial" pitchFamily="34" charset="0"/>
                        </a:rPr>
                        <a:t>m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30000" dirty="0" smtClean="0">
                          <a:latin typeface="Arial" pitchFamily="34" charset="0"/>
                          <a:cs typeface="Arial" pitchFamily="34" charset="0"/>
                        </a:rPr>
                        <a:t>235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U, 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кг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anose="020B0604020202020204" pitchFamily="34" charset="0"/>
                        </a:rPr>
                        <a:t>Z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Вт/г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Т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сут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t</a:t>
                      </a:r>
                      <a:r>
                        <a:rPr kumimoji="0" lang="en-US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I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сут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t</a:t>
                      </a:r>
                      <a:r>
                        <a:rPr kumimoji="0" lang="en-US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II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сут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r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2,80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3,16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latin typeface="Arial" pitchFamily="34" charset="0"/>
                          <a:cs typeface="Arial" pitchFamily="34" charset="0"/>
                        </a:rPr>
                        <a:t>2,85</a:t>
                      </a:r>
                      <a:endParaRPr lang="ru-RU" sz="20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3,17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4,2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baseline="0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latin typeface="Arial" pitchFamily="34" charset="0"/>
                          <a:cs typeface="Arial" pitchFamily="34" charset="0"/>
                        </a:rPr>
                        <a:t>2,90</a:t>
                      </a:r>
                      <a:endParaRPr lang="ru-RU" sz="20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3,18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2,95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3,19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3,00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3,20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3,05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3,21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3,10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3,22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3,15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3,23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3,20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3,24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3,25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3,25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395372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r">
              <a:lnSpc>
                <a:spcPct val="9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ОКОНЧАНИЕ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.13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endParaRPr lang="ru-RU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27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1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Рассчитать толщину защиты из бетона (ρ = 2,3 г/см</a:t>
            </a:r>
            <a:r>
              <a:rPr lang="ru-RU" sz="2000" b="1" baseline="30000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), ослабляющую по экспозиционной дозе в </a:t>
            </a:r>
            <a:r>
              <a:rPr lang="en-US" sz="2000" b="1" i="1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= 20; 10</a:t>
            </a:r>
            <a:r>
              <a:rPr lang="ru-RU" sz="2000" b="1" baseline="30000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; 10</a:t>
            </a:r>
            <a:r>
              <a:rPr lang="ru-RU" sz="2000" b="1" baseline="30000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5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раз </a:t>
            </a:r>
            <a:r>
              <a:rPr lang="ru-RU" sz="2200" b="1" i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-излучение находящихся в одной точке точечных изотропных источников </a:t>
            </a:r>
            <a:r>
              <a:rPr lang="en-US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N</a:t>
            </a:r>
            <a:r>
              <a:rPr lang="en-US" sz="2000" b="1" baseline="-25000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1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с энергией </a:t>
            </a:r>
            <a:r>
              <a:rPr lang="ru-RU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Е</a:t>
            </a:r>
            <a:r>
              <a:rPr lang="ru-RU" sz="2000" b="1" i="1" baseline="-25000" dirty="0" smtClean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baseline="30000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1 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(см. задачу 7.2)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и </a:t>
            </a:r>
            <a:r>
              <a:rPr lang="en-US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N</a:t>
            </a:r>
            <a:r>
              <a:rPr lang="ru-RU" sz="2000" b="1" baseline="-25000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2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 энергией </a:t>
            </a:r>
            <a:r>
              <a:rPr lang="ru-RU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Е</a:t>
            </a:r>
            <a:r>
              <a:rPr lang="ru-RU" sz="2000" b="1" i="1" baseline="-25000" dirty="0" smtClean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baseline="30000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2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(см. задачу 7.2)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. Вычислить соотношени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е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гамма-эквивалентов приняв значения гамма-эквивалентов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источников </a:t>
            </a:r>
            <a:r>
              <a:rPr lang="ru-RU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Г</a:t>
            </a:r>
            <a:r>
              <a:rPr lang="en-US" sz="2000" b="1" baseline="-25000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1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и</a:t>
            </a:r>
            <a:r>
              <a:rPr lang="en-US" sz="2000" b="1" i="1" dirty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 </a:t>
            </a:r>
            <a:r>
              <a:rPr lang="ru-RU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Г</a:t>
            </a:r>
            <a:r>
              <a:rPr lang="ru-RU" sz="2000" b="1" baseline="-25000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2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по табл. П.23.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686740"/>
              </p:ext>
            </p:extLst>
          </p:nvPr>
        </p:nvGraphicFramePr>
        <p:xfrm>
          <a:off x="2279427" y="2420888"/>
          <a:ext cx="432048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источник 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1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источник 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ru-RU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2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baseline="30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  <a:r>
                        <a:rPr lang="en-US" sz="2000" b="1" baseline="-25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20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baseline="30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22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Na</a:t>
                      </a:r>
                      <a:r>
                        <a:rPr lang="en-US" sz="2000" b="1" baseline="-25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11</a:t>
                      </a:r>
                      <a:endParaRPr lang="ru-RU" sz="20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22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Na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11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Na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11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Na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11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Ar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18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Ar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18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42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K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19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42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K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19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24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24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52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52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56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56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59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Fe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26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59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Fe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26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57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Co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27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759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858003"/>
              </p:ext>
            </p:extLst>
          </p:nvPr>
        </p:nvGraphicFramePr>
        <p:xfrm>
          <a:off x="2279427" y="478516"/>
          <a:ext cx="5028877" cy="588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8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источник 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1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источник 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ru-RU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2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57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Co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27</a:t>
                      </a:r>
                      <a:endParaRPr lang="ru-RU" sz="20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60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Co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27</a:t>
                      </a:r>
                      <a:endParaRPr lang="ru-RU" sz="20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60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Co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27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64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Cu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29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64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Co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27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65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Zn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30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65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Zn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30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85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Kr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36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85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Kr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36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95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Zr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95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Nb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95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Zr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95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Nb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41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95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Nb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41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95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Nb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41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103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Ru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103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Rh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103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Ru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103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Rh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106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Ru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106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Rh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106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Ru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106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Rh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110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Ag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47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110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Ag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47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Ag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47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110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Ag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47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I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53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I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53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133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I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53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133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I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53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I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53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I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53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133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Xe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54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133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Xe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54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Xe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54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Xe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54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Cs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022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963741"/>
              </p:ext>
            </p:extLst>
          </p:nvPr>
        </p:nvGraphicFramePr>
        <p:xfrm>
          <a:off x="1475656" y="1484784"/>
          <a:ext cx="6552728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источник 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1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источник 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ru-RU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2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Cs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137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Cs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137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Ba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137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Cs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137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Ba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Ba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56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Ba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56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La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57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La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57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58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58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58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144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Pr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59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Pr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58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144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Pr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59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Pr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58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144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Pr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58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144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Pr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198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Au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79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198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Au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79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226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88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226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88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52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52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65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Zn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086928" y="539388"/>
            <a:ext cx="4057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1325" algn="r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ОКОНЧАНИЕ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.14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endParaRPr lang="ru-RU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43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15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перекладывает источник </a:t>
            </a:r>
            <a:r>
              <a:rPr lang="en-US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N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000" b="1" i="1" dirty="0">
                <a:solidFill>
                  <a:srgbClr val="0000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Е</a:t>
            </a:r>
            <a:r>
              <a:rPr lang="el-GR" sz="2200" b="1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см. задачу 7.2) 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активностью </a:t>
            </a:r>
            <a:r>
              <a:rPr lang="ru-RU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А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 из одного контейнера в другой в течение </a:t>
            </a:r>
            <a:r>
              <a:rPr lang="ru-RU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 (других работ с источником оператор в течение дня не выполняет), используя свинцовый экран (</a:t>
            </a:r>
            <a:r>
              <a:rPr lang="ru-RU" sz="2000" b="1" i="1" dirty="0">
                <a:solidFill>
                  <a:srgbClr val="0000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μ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0,66 см;  = 4,8) толщиной </a:t>
            </a:r>
            <a:r>
              <a:rPr lang="en-US" sz="2000" b="1" i="1" dirty="0" smtClean="0">
                <a:solidFill>
                  <a:srgbClr val="0000FF"/>
                </a:solidFill>
                <a:latin typeface="Arial Black" pitchFamily="34" charset="0"/>
                <a:cs typeface="Arial" panose="020B0604020202020204" pitchFamily="34" charset="0"/>
              </a:rPr>
              <a:t>h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Расстояние от оператора до источника </a:t>
            </a:r>
            <a:r>
              <a:rPr lang="ru-RU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м, мощность экспозиционной дозы у смотрового окна, находящегося под углом 60° (отсчитываемым между нормалью детектор – защита – источник и прямой детектор – смотровое окно – источник), должна быть равна предельно допустимому значению. Определить, достаточна ли толщина свинцовой защиты? Считать источник точечным, изотропным.</a:t>
            </a:r>
            <a:endParaRPr lang="ru-RU" sz="2000" b="1" dirty="0" smtClean="0">
              <a:solidFill>
                <a:srgbClr val="0000FF"/>
              </a:solidFill>
              <a:latin typeface="Arial"/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870207"/>
              </p:ext>
            </p:extLst>
          </p:nvPr>
        </p:nvGraphicFramePr>
        <p:xfrm>
          <a:off x="1547664" y="3739993"/>
          <a:ext cx="6264696" cy="295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6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источник 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А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Ки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ч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baseline="30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  <a:r>
                        <a:rPr lang="en-US" sz="2000" b="1" baseline="-25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20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CC0099"/>
                          </a:solidFill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endParaRPr lang="ru-RU" sz="2000" b="1" dirty="0">
                        <a:solidFill>
                          <a:srgbClr val="CC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0,085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0,085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0,45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22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Na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11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0,086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0,086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0,46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Na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11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FF3300"/>
                          </a:solidFill>
                          <a:latin typeface="Arial" pitchFamily="34" charset="0"/>
                          <a:cs typeface="Arial" pitchFamily="34" charset="0"/>
                        </a:rPr>
                        <a:t>94</a:t>
                      </a:r>
                      <a:endParaRPr lang="ru-RU" sz="2000" b="1" dirty="0">
                        <a:solidFill>
                          <a:srgbClr val="FF33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0,087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0,087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0,47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Ar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18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663300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rgbClr val="6633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0,088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0,088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0,48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42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K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19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993366"/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2000" b="1" dirty="0">
                        <a:solidFill>
                          <a:srgbClr val="99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0,089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0,089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0,49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24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52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9900FF"/>
                          </a:solidFill>
                          <a:latin typeface="Arial" pitchFamily="34" charset="0"/>
                          <a:cs typeface="Arial" pitchFamily="34" charset="0"/>
                        </a:rPr>
                        <a:t>81</a:t>
                      </a:r>
                      <a:endParaRPr lang="ru-RU" sz="2000" b="1" dirty="0">
                        <a:solidFill>
                          <a:srgbClr val="99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075815"/>
              </p:ext>
            </p:extLst>
          </p:nvPr>
        </p:nvGraphicFramePr>
        <p:xfrm>
          <a:off x="5652120" y="1124744"/>
          <a:ext cx="45402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9" name="Формула" r:id="rId3" imgW="228501" imgH="253890" progId="Equation.3">
                  <p:embed/>
                </p:oleObj>
              </mc:Choice>
              <mc:Fallback>
                <p:oleObj name="Формула" r:id="rId3" imgW="228501" imgH="253890" progId="Equation.3">
                  <p:embed/>
                  <p:pic>
                    <p:nvPicPr>
                      <p:cNvPr id="0" name="Объект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652120" y="1124744"/>
                        <a:ext cx="454025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437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256891"/>
              </p:ext>
            </p:extLst>
          </p:nvPr>
        </p:nvGraphicFramePr>
        <p:xfrm>
          <a:off x="1619672" y="395513"/>
          <a:ext cx="6120679" cy="624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2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01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00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источник 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А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Ки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ч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47</a:t>
                      </a:r>
                      <a:endParaRPr lang="ru-RU" sz="20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0,092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0,092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0,52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56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53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59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Fe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26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663300"/>
                          </a:solidFill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2000" b="1" dirty="0">
                        <a:solidFill>
                          <a:srgbClr val="6633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57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Co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27</a:t>
                      </a:r>
                      <a:endParaRPr lang="ru-RU" sz="20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60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Co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27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endParaRPr lang="ru-RU" sz="2000" b="1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64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Co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27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993366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2000" b="1" dirty="0">
                        <a:solidFill>
                          <a:srgbClr val="99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65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Zn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30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85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Kr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36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993366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2000" b="1" dirty="0">
                        <a:solidFill>
                          <a:srgbClr val="99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95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Zr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95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Nb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41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45</a:t>
                      </a:r>
                      <a:endParaRPr lang="ru-RU" sz="20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95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Nb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41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103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Ru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103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Rh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008080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2000" b="1" dirty="0">
                        <a:solidFill>
                          <a:srgbClr val="00808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106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Ru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106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Rh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993366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2000" b="1" dirty="0">
                        <a:solidFill>
                          <a:srgbClr val="99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Ag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47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110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Ag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47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990000"/>
                          </a:solidFill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lang="ru-RU" sz="2000" b="1" dirty="0">
                        <a:solidFill>
                          <a:srgbClr val="99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I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53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008080"/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2000" b="1" dirty="0">
                        <a:solidFill>
                          <a:srgbClr val="00808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133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I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53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2000" b="1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I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53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622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548762"/>
              </p:ext>
            </p:extLst>
          </p:nvPr>
        </p:nvGraphicFramePr>
        <p:xfrm>
          <a:off x="1619672" y="1196752"/>
          <a:ext cx="6120680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7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11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90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источник 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А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Ки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ч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133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Xe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54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0,109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0,109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0,69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Xe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54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993366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2000" b="1" dirty="0">
                        <a:solidFill>
                          <a:srgbClr val="99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Cs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137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Cs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137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Ba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36</a:t>
                      </a:r>
                      <a:endParaRPr lang="ru-RU" sz="2000" b="1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Ba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56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993366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2000" b="1" dirty="0">
                        <a:solidFill>
                          <a:srgbClr val="99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La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57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58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CC0099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solidFill>
                          <a:srgbClr val="CC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139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Pr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9900FF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2000" b="1" dirty="0">
                        <a:solidFill>
                          <a:srgbClr val="99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Nd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2000" b="1" dirty="0">
                        <a:solidFill>
                          <a:srgbClr val="008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146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Pm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61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Sm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62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800000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2000" b="1" dirty="0">
                        <a:solidFill>
                          <a:srgbClr val="8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Eu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2000" b="1" dirty="0">
                        <a:solidFill>
                          <a:srgbClr val="00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0,120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0,120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086928" y="375166"/>
            <a:ext cx="4057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1325" algn="r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ОКОНЧАНИЕ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.1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5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endParaRPr lang="ru-RU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15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16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Тепловыделяющий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элемент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(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ТВЭЛ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)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длиной </a:t>
            </a:r>
            <a:r>
              <a:rPr lang="en-US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l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см, с гамма-эквивалентом </a:t>
            </a:r>
            <a:r>
              <a:rPr lang="en-US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M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г-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экв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и эффективной энергией </a:t>
            </a:r>
            <a:r>
              <a:rPr lang="ru-RU" sz="2000" b="1" i="1" dirty="0">
                <a:solidFill>
                  <a:srgbClr val="0000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Е</a:t>
            </a:r>
            <a:r>
              <a:rPr lang="el-GR" sz="22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МэВ размещен на дне водной шахты.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448957"/>
              </p:ext>
            </p:extLst>
          </p:nvPr>
        </p:nvGraphicFramePr>
        <p:xfrm>
          <a:off x="1547664" y="2920712"/>
          <a:ext cx="5472608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8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l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см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г-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экв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Ra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Е</a:t>
                      </a:r>
                      <a:r>
                        <a:rPr kumimoji="0" lang="el-GR" sz="22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γ</a:t>
                      </a:r>
                      <a:r>
                        <a:rPr kumimoji="0" lang="en-US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МэВ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см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42,5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179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43,0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59,5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43,5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44,0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44,5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61,0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45,0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61,5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45,5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62,0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62,5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63,0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1196752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Определить глубину водной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защиты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x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для того, чтобы обеспечить предельно допустимую экспозиционную дозу для 6-часового рабочего дня, если расстояние от 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ТВЭЛа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до оператора </a:t>
            </a:r>
            <a:r>
              <a:rPr lang="en-US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r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см.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Оператор находится за защитой на уровне средней части источника. Самопоглощением и рассеянием излучения в 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ТВЭЛе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пренебречь.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9279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843080"/>
              </p:ext>
            </p:extLst>
          </p:nvPr>
        </p:nvGraphicFramePr>
        <p:xfrm>
          <a:off x="1703363" y="404664"/>
          <a:ext cx="5472608" cy="640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8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l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см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г-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экв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Ra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Е</a:t>
                      </a:r>
                      <a:r>
                        <a:rPr kumimoji="0" lang="el-GR" sz="22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γ</a:t>
                      </a:r>
                      <a:r>
                        <a:rPr kumimoji="0" lang="en-US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МэВ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см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47,0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63,5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0,64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188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47,5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64,0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48,0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64,5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48,5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65,0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49,0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65,5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49,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66,0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50,5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67,0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51,0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67,5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51,5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52,0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52,5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69,0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53,0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69,5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53,5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71,0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55,0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71,5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479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311219"/>
              </p:ext>
            </p:extLst>
          </p:nvPr>
        </p:nvGraphicFramePr>
        <p:xfrm>
          <a:off x="1703363" y="1772816"/>
          <a:ext cx="5472608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8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l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см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г-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экв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Ra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Е</a:t>
                      </a:r>
                      <a:r>
                        <a:rPr kumimoji="0" lang="el-GR" sz="22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γ</a:t>
                      </a:r>
                      <a:r>
                        <a:rPr kumimoji="0" lang="en-US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МэВ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см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55,5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CC0099"/>
                          </a:solidFill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endParaRPr lang="ru-RU" sz="2000" b="1" dirty="0">
                        <a:solidFill>
                          <a:srgbClr val="CC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0,81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206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56,0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56,5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FF3300"/>
                          </a:solidFill>
                          <a:latin typeface="Arial" pitchFamily="34" charset="0"/>
                          <a:cs typeface="Arial" pitchFamily="34" charset="0"/>
                        </a:rPr>
                        <a:t>94</a:t>
                      </a:r>
                      <a:endParaRPr lang="ru-RU" sz="2000" b="1" dirty="0">
                        <a:solidFill>
                          <a:srgbClr val="FF33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57,0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663300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rgbClr val="6633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57,5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993366"/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2000" b="1" dirty="0">
                        <a:solidFill>
                          <a:srgbClr val="99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58,0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39</a:t>
                      </a:r>
                      <a:endParaRPr lang="ru-RU" sz="20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58,5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rgbClr val="CC0099"/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2000" b="1" dirty="0">
                        <a:solidFill>
                          <a:srgbClr val="CC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59,0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rgbClr val="9900FF"/>
                          </a:solidFill>
                          <a:latin typeface="Arial" pitchFamily="34" charset="0"/>
                          <a:cs typeface="Arial" pitchFamily="34" charset="0"/>
                        </a:rPr>
                        <a:t>87</a:t>
                      </a:r>
                      <a:endParaRPr lang="ru-RU" sz="2000" b="1" dirty="0">
                        <a:solidFill>
                          <a:srgbClr val="99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59,5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rgbClr val="008000"/>
                          </a:solidFill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2000" b="1" dirty="0">
                        <a:solidFill>
                          <a:srgbClr val="008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60,0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0,90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086928" y="346591"/>
            <a:ext cx="4057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1325" algn="r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ОКОНЧАНИЕ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.16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endParaRPr lang="ru-RU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95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1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7.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Цилиндрический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сосуд высотой </a:t>
            </a:r>
            <a:r>
              <a:rPr lang="ru-RU" sz="2000" b="1" i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Н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м,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R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м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наполнен водным раствором продуктов деления с общим гамма-эквивалентом </a:t>
            </a:r>
            <a:r>
              <a:rPr lang="ru-RU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М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г-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экв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с эффективной энергией </a:t>
            </a:r>
            <a:r>
              <a:rPr lang="ru-RU" sz="2200" b="1" i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-излучения </a:t>
            </a:r>
            <a:r>
              <a:rPr lang="ru-RU" sz="2000" b="1" i="1" dirty="0">
                <a:solidFill>
                  <a:srgbClr val="0000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Е</a:t>
            </a:r>
            <a:r>
              <a:rPr lang="el-GR" sz="2200" b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2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МэВ. Определить толщину </a:t>
            </a:r>
            <a:r>
              <a:rPr lang="ru-RU" sz="2000" b="1" i="1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0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бетонной зашиты в радиальном направлении цилиндра для того, чтобы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точке </a:t>
            </a:r>
            <a:r>
              <a:rPr lang="ru-RU" sz="2000" b="1" i="1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Р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находящейся в центральной плоскости цилиндра за зашитой, была обеспечена предельно допустимая экспозиционная доза при 6-часовом рабочем дне. Точка </a:t>
            </a:r>
            <a:r>
              <a:rPr lang="ru-RU" sz="2000" b="1" i="1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Р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находится от оси цилиндра на расстоянии </a:t>
            </a:r>
            <a:r>
              <a:rPr lang="en-US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h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м.</a:t>
            </a:r>
            <a:endParaRPr lang="ru-RU" sz="14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570685"/>
              </p:ext>
            </p:extLst>
          </p:nvPr>
        </p:nvGraphicFramePr>
        <p:xfrm>
          <a:off x="1547664" y="2920712"/>
          <a:ext cx="5976664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1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19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9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Н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м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R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м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г-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экв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Ra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Е</a:t>
                      </a:r>
                      <a:r>
                        <a:rPr kumimoji="0" lang="el-GR" sz="22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γ</a:t>
                      </a:r>
                      <a:r>
                        <a:rPr kumimoji="0" lang="en-US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МэВ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1,205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0,245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54500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0,685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1,45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1,210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0,250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55000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0,690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1,46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1,215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0,255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55500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0,695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1,47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1,220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0,260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56000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0,700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1,48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1,225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0,265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56500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0,705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1,49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1,230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0,270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57000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0,710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1,235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0,275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57500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0,715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1,240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0,280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58000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0,720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1,245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0,285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58500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0,725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075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935135"/>
              </p:ext>
            </p:extLst>
          </p:nvPr>
        </p:nvGraphicFramePr>
        <p:xfrm>
          <a:off x="1331641" y="369332"/>
          <a:ext cx="6096359" cy="655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1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19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9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Н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м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R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м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г-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экв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Ra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Е</a:t>
                      </a:r>
                      <a:r>
                        <a:rPr kumimoji="0" lang="el-GR" sz="22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γ</a:t>
                      </a:r>
                      <a:r>
                        <a:rPr kumimoji="0" lang="en-US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МэВ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1,250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0,290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0,730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1,54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1,255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0,295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59500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0,735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1,260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0,300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0,740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1,265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0,305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0,745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1,270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0,310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61000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0,750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1,275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0,315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61500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0,755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1,285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0,320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62000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0,765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1,290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0,325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62500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0,770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1,295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0,330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63000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0,775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1,300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0,335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63500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0,780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1,305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0,340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64000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0,785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1,310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0,345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64500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0,790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1,315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0,350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65000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0,795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1,320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0,355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65500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0,800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1,325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0,360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66000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0,805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1,330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0,365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66500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0,810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29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688750"/>
              </p:ext>
            </p:extLst>
          </p:nvPr>
        </p:nvGraphicFramePr>
        <p:xfrm>
          <a:off x="1391487" y="2204864"/>
          <a:ext cx="6096359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1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19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9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Н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м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R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м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г-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экв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Ra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Е</a:t>
                      </a:r>
                      <a:r>
                        <a:rPr kumimoji="0" lang="el-GR" sz="22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γ</a:t>
                      </a:r>
                      <a:r>
                        <a:rPr kumimoji="0" lang="en-US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МэВ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1,335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0,370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67000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0,815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1,71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1,340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0,375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67500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0,820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1,345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0,380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0,825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1,350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0,385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0,830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1,355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0,390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69000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0,835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1,360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0,395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69500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0,840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1,365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0,400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0,845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1,370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0,405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0,850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1,375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0,410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71000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0,855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1,380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0,415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71500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0,860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1,80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086928" y="369332"/>
            <a:ext cx="4057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1325" algn="r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ОКОНЧАНИЕ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.17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endParaRPr lang="ru-RU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99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000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1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8.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Определить мощность экспозиционной дозы тормозного излучения на расстоянии </a:t>
            </a:r>
            <a:r>
              <a:rPr lang="en-US" sz="2000" b="1" i="1" dirty="0" smtClean="0">
                <a:solidFill>
                  <a:prstClr val="black"/>
                </a:solidFill>
                <a:latin typeface="Arial Black" pitchFamily="34" charset="0"/>
                <a:ea typeface="Calibri"/>
              </a:rPr>
              <a:t>r</a:t>
            </a:r>
            <a:r>
              <a:rPr lang="en-US" sz="2000" b="1" dirty="0" smtClean="0">
                <a:solidFill>
                  <a:prstClr val="black"/>
                </a:solidFill>
                <a:latin typeface="Arial"/>
                <a:ea typeface="Calibri"/>
              </a:rPr>
              <a:t>,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см от точечного изотропного источника </a:t>
            </a:r>
            <a:r>
              <a:rPr lang="en-US" sz="2000" b="1" i="1" dirty="0" smtClean="0">
                <a:solidFill>
                  <a:prstClr val="black"/>
                </a:solidFill>
                <a:latin typeface="Arial Black" pitchFamily="34" charset="0"/>
                <a:ea typeface="Calibri"/>
              </a:rPr>
              <a:t>N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Arial"/>
                <a:ea typeface="Calibri"/>
              </a:rPr>
              <a:t>(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</a:rPr>
              <a:t>из задачи 7.2</a:t>
            </a:r>
            <a:r>
              <a:rPr lang="en-US" sz="2000" b="1" dirty="0" smtClean="0">
                <a:solidFill>
                  <a:prstClr val="black"/>
                </a:solidFill>
                <a:latin typeface="Arial"/>
                <a:ea typeface="Calibri"/>
              </a:rPr>
              <a:t>)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</a:rPr>
              <a:t>активностью </a:t>
            </a:r>
            <a:r>
              <a:rPr lang="en-US" sz="2000" b="1" i="1" dirty="0" smtClean="0">
                <a:solidFill>
                  <a:prstClr val="black"/>
                </a:solidFill>
                <a:latin typeface="Arial Black" pitchFamily="34" charset="0"/>
                <a:ea typeface="Calibri"/>
              </a:rPr>
              <a:t>A</a:t>
            </a:r>
            <a:r>
              <a:rPr lang="en-US" sz="2000" b="1" dirty="0" smtClean="0">
                <a:solidFill>
                  <a:prstClr val="black"/>
                </a:solidFill>
                <a:latin typeface="Arial"/>
                <a:ea typeface="Calibri"/>
              </a:rPr>
              <a:t>,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Ки, если </a:t>
            </a:r>
            <a:r>
              <a:rPr lang="ru-RU" sz="2000" b="1" i="1" dirty="0">
                <a:solidFill>
                  <a:prstClr val="black"/>
                </a:solidFill>
                <a:latin typeface="Arial"/>
                <a:ea typeface="Calibri"/>
              </a:rPr>
              <a:t>β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-частицы полностью поглощаются в самом источнике и на один распад испускается одна </a:t>
            </a:r>
            <a:r>
              <a:rPr lang="ru-RU" sz="2000" b="1" i="1" dirty="0">
                <a:solidFill>
                  <a:prstClr val="black"/>
                </a:solidFill>
                <a:latin typeface="Arial"/>
                <a:ea typeface="Calibri"/>
              </a:rPr>
              <a:t>β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-частица с максимальной энергией </a:t>
            </a:r>
            <a:r>
              <a:rPr lang="ru-RU" sz="2000" b="1" i="1" dirty="0">
                <a:latin typeface="Arial Black" panose="020B0A04020102020204" pitchFamily="34" charset="0"/>
                <a:cs typeface="Arial" panose="020B0604020202020204" pitchFamily="34" charset="0"/>
              </a:rPr>
              <a:t>Е</a:t>
            </a:r>
            <a:r>
              <a:rPr lang="el-GR" sz="2200" b="1" baseline="-25000" dirty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,</a:t>
            </a:r>
            <a:r>
              <a:rPr lang="ru-RU" sz="2000" b="1" dirty="0" smtClean="0">
                <a:latin typeface="Arial"/>
                <a:ea typeface="Calibri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</a:rPr>
              <a:t>МэВ </a:t>
            </a:r>
            <a:r>
              <a:rPr lang="en-US" sz="2000" b="1" dirty="0">
                <a:solidFill>
                  <a:prstClr val="black"/>
                </a:solidFill>
                <a:latin typeface="Arial"/>
                <a:ea typeface="Calibri"/>
              </a:rPr>
              <a:t>(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из задачи 7.2</a:t>
            </a:r>
            <a:r>
              <a:rPr lang="en-US" sz="2000" b="1" dirty="0">
                <a:solidFill>
                  <a:prstClr val="black"/>
                </a:solidFill>
                <a:latin typeface="Arial"/>
                <a:ea typeface="Calibri"/>
              </a:rPr>
              <a:t>)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</a:rPr>
              <a:t>.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748321"/>
              </p:ext>
            </p:extLst>
          </p:nvPr>
        </p:nvGraphicFramePr>
        <p:xfrm>
          <a:off x="3059832" y="1922641"/>
          <a:ext cx="2520280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+mn-cs"/>
                        </a:rPr>
                        <a:t>r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 см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+mn-cs"/>
                        </a:rPr>
                        <a:t>A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мКи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6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569272"/>
              </p:ext>
            </p:extLst>
          </p:nvPr>
        </p:nvGraphicFramePr>
        <p:xfrm>
          <a:off x="3131840" y="457200"/>
          <a:ext cx="2520280" cy="624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+mn-cs"/>
                        </a:rPr>
                        <a:t>r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 см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+mn-cs"/>
                        </a:rPr>
                        <a:t>A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мКи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030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128089"/>
              </p:ext>
            </p:extLst>
          </p:nvPr>
        </p:nvGraphicFramePr>
        <p:xfrm>
          <a:off x="3275856" y="2348880"/>
          <a:ext cx="2520280" cy="295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+mn-cs"/>
                        </a:rPr>
                        <a:t>r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 см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+mn-cs"/>
                        </a:rPr>
                        <a:t>A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мКи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932040" y="375166"/>
            <a:ext cx="4057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1325" algn="r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ОКОНЧАНИЕ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.18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endParaRPr lang="ru-RU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60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1933</TotalTime>
  <Words>3684</Words>
  <Application>Microsoft Office PowerPoint</Application>
  <PresentationFormat>Экран (4:3)</PresentationFormat>
  <Paragraphs>2228</Paragraphs>
  <Slides>34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1" baseType="lpstr">
      <vt:lpstr>Arial</vt:lpstr>
      <vt:lpstr>Arial Black</vt:lpstr>
      <vt:lpstr>Calibri</vt:lpstr>
      <vt:lpstr>Impact</vt:lpstr>
      <vt:lpstr>Times New Roman</vt:lpstr>
      <vt:lpstr>1_Тема Office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vakarelin</dc:creator>
  <cp:lastModifiedBy>Карелин Владимир Александрович</cp:lastModifiedBy>
  <cp:revision>128</cp:revision>
  <dcterms:created xsi:type="dcterms:W3CDTF">2016-05-25T07:34:17Z</dcterms:created>
  <dcterms:modified xsi:type="dcterms:W3CDTF">2023-10-31T06:49:25Z</dcterms:modified>
</cp:coreProperties>
</file>