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00FF"/>
    <a:srgbClr val="006600"/>
    <a:srgbClr val="CC0099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C0E46-E09A-40AA-9688-07951F188645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9BA9E-098A-4BCA-8221-70F11B60B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66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4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6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44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62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693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613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30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1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82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64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985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386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65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ADA8F-29A0-4A48-AE8B-92C99555DD9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84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3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-36512" y="312186"/>
            <a:ext cx="5544616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3.   ЗАЩИТА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-36512" y="2154218"/>
            <a:ext cx="8712968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ОТ     ИОНИЗИРУЮЩИХ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2915816" y="4077072"/>
            <a:ext cx="5942179" cy="230998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ИЗЛУЧЕНИЙ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7202" y="4725144"/>
            <a:ext cx="654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П.7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86" y="5125254"/>
            <a:ext cx="654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П.9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7202" y="5877272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П.11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7201" y="5511556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П.10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7201" y="6297968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П.12</a:t>
            </a:r>
            <a:endParaRPr lang="ru-RU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7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897" y="361943"/>
            <a:ext cx="630809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3.1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Факторы накопления гомогенных сред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52883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3.1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Рассчитать, во сколько раз увеличится экспозиционная доза за счет рассеянного излучения при прохождении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от точечного изотропного источника с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энергией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1 МэВ, если источник расположен в слое воды и вне его. Толщина водного экрана составляет 28,3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82" y="2402819"/>
            <a:ext cx="211724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-7898" y="2780928"/>
            <a:ext cx="9151897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 Black" pitchFamily="34" charset="0"/>
                <a:cs typeface="Arial" panose="020B0604020202020204" pitchFamily="34" charset="0"/>
              </a:rPr>
              <a:t>табл. П. 12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определяем для воды 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0,0706 см</a:t>
            </a:r>
            <a:r>
              <a:rPr lang="ru-RU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–1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(при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1 МэВ) находим </a:t>
            </a:r>
            <a:r>
              <a:rPr lang="ru-RU" sz="2000" b="1" i="1" dirty="0" err="1">
                <a:latin typeface="Arial Black" panose="020B0A04020102020204" pitchFamily="34" charset="0"/>
                <a:cs typeface="Arial" panose="020B0604020202020204" pitchFamily="34" charset="0"/>
              </a:rPr>
              <a:t>μ·х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0,0706·28,3 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1,99 ~ 2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3779912" y="3667162"/>
          <a:ext cx="432048" cy="399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6" name="Формула" r:id="rId3" imgW="228600" imgH="228600" progId="Equation.3">
                  <p:embed/>
                </p:oleObj>
              </mc:Choice>
              <mc:Fallback>
                <p:oleObj name="Формула" r:id="rId3" imgW="228600" imgH="2286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779912" y="3667162"/>
                        <a:ext cx="432048" cy="3999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652120" y="3667162"/>
          <a:ext cx="432048" cy="399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7" name="Формула" r:id="rId5" imgW="228600" imgH="228600" progId="Equation.3">
                  <p:embed/>
                </p:oleObj>
              </mc:Choice>
              <mc:Fallback>
                <p:oleObj name="Формула" r:id="rId5" imgW="228600" imgH="2286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2120" y="3667162"/>
                        <a:ext cx="432048" cy="3999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6482" y="3359314"/>
            <a:ext cx="913751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 расположении источника и детектора внутри воды определяем по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9900FF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табл. П. 7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r>
              <a:rPr lang="ru-RU" sz="2000" b="1" dirty="0" smtClean="0">
                <a:latin typeface="Arial"/>
                <a:ea typeface="Calibri"/>
              </a:rPr>
              <a:t>= 3,62.</a:t>
            </a:r>
            <a:r>
              <a:rPr lang="ru-RU" sz="2000" dirty="0" smtClean="0">
                <a:latin typeface="Arial"/>
                <a:ea typeface="Calibri"/>
              </a:rPr>
              <a:t>      </a:t>
            </a:r>
            <a:r>
              <a:rPr lang="ru-RU" sz="2000" b="1" dirty="0" smtClean="0">
                <a:latin typeface="Arial"/>
                <a:ea typeface="Calibri"/>
              </a:rPr>
              <a:t>– </a:t>
            </a:r>
            <a:r>
              <a:rPr lang="ru-RU" sz="2000" b="1" dirty="0">
                <a:latin typeface="Arial"/>
                <a:ea typeface="Calibri"/>
              </a:rPr>
              <a:t>фактор накопления излучения бесконечным слоем среды.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-7897" y="4374977"/>
            <a:ext cx="915189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расчете защиты в условиях барьерной геометрии удобно пользоваться поправочными коэффициентами, представляющими отношение дозового фактора накопления в барьерной геометрии к дозовому фактору накопления в бесконечной среде для точечного изотропного источника, т.е.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2134438" y="6021288"/>
          <a:ext cx="3157642" cy="8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Формула" r:id="rId6" imgW="1701800" imgH="482600" progId="Equation.3">
                  <p:embed/>
                </p:oleObj>
              </mc:Choice>
              <mc:Fallback>
                <p:oleObj name="Формула" r:id="rId6" imgW="1701800" imgH="482600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34438" y="6021288"/>
                        <a:ext cx="3157642" cy="83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8316416" y="6237025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(3.</a:t>
            </a:r>
            <a:r>
              <a:rPr lang="en-US" sz="2000" b="1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80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266" y="377486"/>
            <a:ext cx="915126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или отношение энергетического фактора накопления в барьерной геометрии к энергетическому фактору накопления в бесконечной среде для плоского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мононаправленного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источника, т.е.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1412776"/>
          <a:ext cx="3384376" cy="919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6" name="Формула" r:id="rId3" imgW="1663700" imgH="482600" progId="Equation.3">
                  <p:embed/>
                </p:oleObj>
              </mc:Choice>
              <mc:Fallback>
                <p:oleObj name="Формула" r:id="rId3" imgW="1663700" imgH="4826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412776"/>
                        <a:ext cx="3384376" cy="9194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98053" y="1772816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(3.2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-7266" y="2484623"/>
            <a:ext cx="915126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где                          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фактор накопления, учитывающий вклад рассеянного излучения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1403648" y="2435258"/>
          <a:ext cx="1944216" cy="417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7" name="Формула" r:id="rId5" imgW="1040948" imgH="241195" progId="Equation.3">
                  <p:embed/>
                </p:oleObj>
              </mc:Choice>
              <mc:Fallback>
                <p:oleObj name="Формула" r:id="rId5" imgW="1040948" imgH="241195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403648" y="2435258"/>
                        <a:ext cx="1944216" cy="4176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3209243"/>
            <a:ext cx="543609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уравнение (3.2) </a:t>
            </a:r>
            <a:r>
              <a:rPr lang="ru-RU" sz="2000" b="1" dirty="0" smtClean="0">
                <a:latin typeface="Arial"/>
                <a:ea typeface="Calibri"/>
              </a:rPr>
              <a:t>принимает </a:t>
            </a:r>
            <a:r>
              <a:rPr lang="ru-RU" sz="2000" b="1" dirty="0">
                <a:latin typeface="Arial"/>
                <a:ea typeface="Calibri"/>
              </a:rPr>
              <a:t>вид</a:t>
            </a:r>
            <a:r>
              <a:rPr lang="ru-RU" sz="2000" b="1" dirty="0" smtClean="0">
                <a:latin typeface="Arial"/>
                <a:ea typeface="Calibri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539552" y="3573016"/>
          <a:ext cx="3380654" cy="493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" name="Формула" r:id="rId7" imgW="1600200" imgH="254000" progId="Equation.3">
                  <p:embed/>
                </p:oleObj>
              </mc:Choice>
              <mc:Fallback>
                <p:oleObj name="Формула" r:id="rId7" imgW="1600200" imgH="25400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73016"/>
                        <a:ext cx="3380654" cy="4935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8398053" y="3600024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(3.</a:t>
            </a:r>
            <a:r>
              <a:rPr lang="en-US" sz="2000" b="1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0" y="4005064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учете фактора накопления и поправочного коэффициента для барьерной геометрии будет выражаться следующим уравнением: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539552" y="4725144"/>
          <a:ext cx="4536504" cy="48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9" name="Формула" r:id="rId9" imgW="2197100" imgH="254000" progId="Equation.3">
                  <p:embed/>
                </p:oleObj>
              </mc:Choice>
              <mc:Fallback>
                <p:oleObj name="Формула" r:id="rId9" imgW="2197100" imgH="254000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725144"/>
                        <a:ext cx="4536504" cy="481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8433549" y="4805283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(3.4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7266" y="5205393"/>
            <a:ext cx="91512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Значения дозового фактора накопления в бесконечной </a:t>
            </a:r>
            <a:r>
              <a:rPr lang="ru-RU" sz="2000" b="1" dirty="0" smtClean="0">
                <a:latin typeface="Arial"/>
                <a:ea typeface="Calibri"/>
              </a:rPr>
              <a:t>среде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…………….   </a:t>
            </a:r>
            <a:r>
              <a:rPr lang="ru-RU" sz="2000" b="1" dirty="0" smtClean="0">
                <a:latin typeface="Arial"/>
                <a:ea typeface="Calibri"/>
              </a:rPr>
              <a:t>дозового </a:t>
            </a:r>
            <a:r>
              <a:rPr lang="ru-RU" sz="2000" b="1" dirty="0">
                <a:latin typeface="Arial"/>
                <a:ea typeface="Calibri"/>
              </a:rPr>
              <a:t>фактора накопления для барьерной </a:t>
            </a:r>
            <a:r>
              <a:rPr lang="ru-RU" sz="2000" b="1" dirty="0" smtClean="0">
                <a:latin typeface="Arial"/>
                <a:ea typeface="Calibri"/>
              </a:rPr>
              <a:t>геометрии</a:t>
            </a:r>
            <a:r>
              <a:rPr lang="ru-RU" sz="2000" dirty="0">
                <a:latin typeface="Arial"/>
                <a:ea typeface="Calibri"/>
              </a:rPr>
              <a:t>,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………………………………………………</a:t>
            </a:r>
            <a:r>
              <a:rPr lang="ru-RU" sz="2000" b="1" dirty="0" smtClean="0">
                <a:latin typeface="Arial"/>
                <a:ea typeface="Calibri"/>
              </a:rPr>
              <a:t>поправочного </a:t>
            </a:r>
            <a:r>
              <a:rPr lang="ru-RU" sz="2000" b="1" dirty="0">
                <a:latin typeface="Arial"/>
                <a:ea typeface="Calibri"/>
              </a:rPr>
              <a:t>коэффициента 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для точечного изотропного источника приведены в приложении (см</a:t>
            </a:r>
            <a:r>
              <a:rPr lang="ru-RU" sz="2000" b="1" dirty="0" smtClean="0">
                <a:latin typeface="Arial"/>
                <a:ea typeface="Calibri"/>
              </a:rPr>
              <a:t>.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табл. 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П.7,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П.9-П.11</a:t>
            </a:r>
            <a:r>
              <a:rPr lang="ru-RU" sz="2000" b="1" dirty="0" smtClean="0">
                <a:latin typeface="Arial"/>
                <a:ea typeface="Calibri"/>
              </a:rPr>
              <a:t>). </a:t>
            </a:r>
            <a:endParaRPr lang="ru-RU" sz="2000" b="1" dirty="0"/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/>
          </p:nvPr>
        </p:nvGraphicFramePr>
        <p:xfrm>
          <a:off x="95304" y="5517232"/>
          <a:ext cx="1596376" cy="4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0" name="Формула" r:id="rId11" imgW="875920" imgH="253890" progId="Equation.3">
                  <p:embed/>
                </p:oleObj>
              </mc:Choice>
              <mc:Fallback>
                <p:oleObj name="Формула" r:id="rId11" imgW="875920" imgH="253890" progId="Equation.3">
                  <p:embed/>
                  <p:pic>
                    <p:nvPicPr>
                      <p:cNvPr id="58" name="Объект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95304" y="5517232"/>
                        <a:ext cx="1596376" cy="4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-7266" y="5804992"/>
          <a:ext cx="4720730" cy="432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1" name="Формула" r:id="rId13" imgW="2552700" imgH="254000" progId="Equation.3">
                  <p:embed/>
                </p:oleObj>
              </mc:Choice>
              <mc:Fallback>
                <p:oleObj name="Формула" r:id="rId13" imgW="2552700" imgH="254000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-7266" y="5804992"/>
                        <a:ext cx="4720730" cy="4320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13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80" y="369332"/>
            <a:ext cx="9145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При расположении источника по одну сторону водного экрана, а детектора – по другую находим по табл. П.9 </a:t>
            </a:r>
            <a:r>
              <a:rPr lang="ru-RU" sz="2000" b="1" i="1" dirty="0">
                <a:latin typeface="Arial"/>
                <a:ea typeface="Calibri"/>
              </a:rPr>
              <a:t>δ</a:t>
            </a:r>
            <a:r>
              <a:rPr lang="en-US" sz="2000" b="1" i="1" baseline="-25000" dirty="0">
                <a:latin typeface="Arial"/>
                <a:ea typeface="Calibri"/>
              </a:rPr>
              <a:t>D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dirty="0" smtClean="0">
                <a:latin typeface="Arial"/>
                <a:ea typeface="Calibri"/>
              </a:rPr>
              <a:t>0,830. Тогда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………………………………..          </a:t>
            </a:r>
            <a:r>
              <a:rPr lang="ru-RU" sz="2000" b="1" dirty="0" smtClean="0">
                <a:latin typeface="Arial"/>
                <a:ea typeface="Calibri"/>
              </a:rPr>
              <a:t>(значение                можно </a:t>
            </a:r>
            <a:r>
              <a:rPr lang="ru-RU" sz="2000" b="1" dirty="0">
                <a:latin typeface="Arial"/>
                <a:ea typeface="Calibri"/>
              </a:rPr>
              <a:t>найти также 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табл.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П.10</a:t>
            </a:r>
            <a:r>
              <a:rPr lang="ru-RU" sz="2000" b="1" dirty="0">
                <a:latin typeface="Arial"/>
                <a:ea typeface="Calibri"/>
              </a:rPr>
              <a:t>).</a:t>
            </a:r>
            <a:r>
              <a:rPr lang="ru-RU" sz="2000" b="1" dirty="0" smtClean="0">
                <a:latin typeface="Arial"/>
                <a:ea typeface="Calibri"/>
              </a:rPr>
              <a:t>  </a:t>
            </a:r>
            <a:endParaRPr lang="ru-RU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17475" y="981075"/>
          <a:ext cx="39560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6" name="Формула" r:id="rId3" imgW="2044440" imgH="241200" progId="Equation.3">
                  <p:embed/>
                </p:oleObj>
              </mc:Choice>
              <mc:Fallback>
                <p:oleObj name="Формула" r:id="rId3" imgW="2044440" imgH="2412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7475" y="981075"/>
                        <a:ext cx="39560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5364088" y="980728"/>
          <a:ext cx="1224136" cy="415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7" name="Формула" r:id="rId5" imgW="660113" imgH="241195" progId="Equation.3">
                  <p:embed/>
                </p:oleObj>
              </mc:Choice>
              <mc:Fallback>
                <p:oleObj name="Формула" r:id="rId5" imgW="660113" imgH="241195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64088" y="980728"/>
                        <a:ext cx="1224136" cy="4150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0" y="169277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Итак, в бесконечной среде в слое воды толщиной 28,3 см за счет рассеянного излучения экспозиционная доза увеличится в </a:t>
            </a:r>
            <a:r>
              <a:rPr lang="ru-RU" sz="2000" b="1" dirty="0" smtClean="0">
                <a:latin typeface="Arial"/>
                <a:ea typeface="Calibri"/>
              </a:rPr>
              <a:t>3,62 </a:t>
            </a:r>
            <a:r>
              <a:rPr lang="ru-RU" sz="2000" b="1" dirty="0">
                <a:latin typeface="Arial"/>
                <a:ea typeface="Calibri"/>
              </a:rPr>
              <a:t>раза, а при барьерной геометрии – в </a:t>
            </a:r>
            <a:r>
              <a:rPr lang="ru-RU" sz="2000" b="1" dirty="0" smtClean="0">
                <a:latin typeface="Arial"/>
                <a:ea typeface="Calibri"/>
              </a:rPr>
              <a:t>3,005 </a:t>
            </a:r>
            <a:r>
              <a:rPr lang="ru-RU" sz="2000" b="1" dirty="0">
                <a:latin typeface="Arial"/>
                <a:ea typeface="Calibri"/>
              </a:rPr>
              <a:t>раза.</a:t>
            </a:r>
            <a:endParaRPr lang="ru-RU" sz="2000" b="1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33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3.2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Решить первую часть предыдущей задачи, используя уравнение </a:t>
            </a:r>
            <a:r>
              <a:rPr lang="ru-RU" sz="2000" b="1" dirty="0" smtClean="0">
                <a:latin typeface="Arial"/>
                <a:ea typeface="Calibri"/>
              </a:rPr>
              <a:t>(3.5</a:t>
            </a:r>
            <a:r>
              <a:rPr lang="ru-RU" sz="2000" b="1" dirty="0">
                <a:latin typeface="Arial"/>
                <a:ea typeface="Calibri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980728"/>
          <a:ext cx="5112568" cy="577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8" name="Формула" r:id="rId3" imgW="2070100" imgH="254000" progId="Equation.3">
                  <p:embed/>
                </p:oleObj>
              </mc:Choice>
              <mc:Fallback>
                <p:oleObj name="Формула" r:id="rId3" imgW="2070100" imgH="2540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980728"/>
                        <a:ext cx="5112568" cy="5774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98053" y="1077218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(3.5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13798" y="1477328"/>
            <a:ext cx="9157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dirty="0">
                <a:latin typeface="Arial"/>
                <a:ea typeface="Calibri"/>
                <a:cs typeface="Times New Roman"/>
              </a:rPr>
              <a:t>,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dirty="0">
                <a:latin typeface="Arial Black"/>
                <a:ea typeface="Calibri"/>
                <a:cs typeface="Arial"/>
              </a:rPr>
              <a:t>= (1 –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dirty="0">
                <a:latin typeface="Arial Black"/>
                <a:ea typeface="Calibri"/>
                <a:cs typeface="Arial"/>
              </a:rPr>
              <a:t>)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численные коэффициенты, не зависящие от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μ·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dirty="0"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Они зависят от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dirty="0">
                <a:latin typeface="Arial"/>
                <a:ea typeface="Calibri"/>
                <a:cs typeface="Times New Roman"/>
              </a:rPr>
              <a:t>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2185888"/>
            <a:ext cx="2123728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2494520"/>
            <a:ext cx="9108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расчетов можно представить фактор накопления в виде суммы двух экспоненциальных членов в виде уравнения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(3.5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3068960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воды (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μ·х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2) при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E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 МэВ определяем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11,0;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–0,104;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0,030. Подставим найденные значения в уравнение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3.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5)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539552" y="4077072"/>
          <a:ext cx="5211685" cy="497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9" name="Формула" r:id="rId5" imgW="2222500" imgH="228600" progId="Equation.3">
                  <p:embed/>
                </p:oleObj>
              </mc:Choice>
              <mc:Fallback>
                <p:oleObj name="Формула" r:id="rId5" imgW="2222500" imgH="2286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077072"/>
                        <a:ext cx="5211685" cy="4977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-21340" y="4596629"/>
            <a:ext cx="9129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Для   получен результат, отличающийся от предыдущего приблизительно на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25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%. т.е. в пределах допустимой погрешности.</a:t>
            </a:r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299584"/>
              </p:ext>
            </p:extLst>
          </p:nvPr>
        </p:nvGraphicFramePr>
        <p:xfrm>
          <a:off x="1187624" y="4564873"/>
          <a:ext cx="504056" cy="466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0" name="Формула" r:id="rId7" imgW="228600" imgH="228600" progId="Equation.3">
                  <p:embed/>
                </p:oleObj>
              </mc:Choice>
              <mc:Fallback>
                <p:oleObj name="Формула" r:id="rId7" imgW="228600" imgH="2286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87624" y="4564873"/>
                        <a:ext cx="504056" cy="4666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9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07503" y="496052"/>
            <a:ext cx="7560841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4.   МЕТОДЫ     РАСЧЕТА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51520" y="2564904"/>
            <a:ext cx="7632848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ЗАЩИТЫ     ОТ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107504" y="4077072"/>
            <a:ext cx="8379272" cy="230998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ГАММА-ИЗЛУЧЕНИЙ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44208" y="5445224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П.1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44207" y="5845334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П.3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44208" y="6245444"/>
            <a:ext cx="724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П.23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9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4.1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защиты по кратности ослабления экспозиционной дозы, мощности экспозиционной дозы и по заданной активности.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994" y="980728"/>
            <a:ext cx="914115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4.1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Мощность экспозиционной дозы, измеренная дозиметром от точечного изотропного источника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-излучения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(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Г</a:t>
            </a:r>
            <a:r>
              <a:rPr lang="ru-RU" sz="2200" b="1" baseline="-25000" dirty="0" err="1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1,25 МэВ) на рабочем месте равна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77,2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 Предельно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допустимая экспозиционная доза              = 4,63 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/с.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353670" y="1700808"/>
          <a:ext cx="2984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" name="Формула" r:id="rId3" imgW="177480" imgH="164880" progId="Equation.3">
                  <p:embed/>
                </p:oleObj>
              </mc:Choice>
              <mc:Fallback>
                <p:oleObj name="Формула" r:id="rId3" imgW="177480" imgH="16488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53670" y="1700808"/>
                        <a:ext cx="29845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847" y="2283527"/>
            <a:ext cx="9141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Определить толщину свинцовой защиты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 если продолжительность работы с источником для лиц категории облучения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составляет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t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6 ч.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3270756"/>
            <a:ext cx="2123729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Решение</a:t>
            </a:r>
            <a:r>
              <a:rPr lang="ru-RU" sz="2000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endParaRPr lang="ru-RU" sz="2000" dirty="0">
              <a:latin typeface="Arial Black" pitchFamily="34" charset="0"/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48" y="3717032"/>
            <a:ext cx="9141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При расчете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защиты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от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-излучения применяют универсальные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табл. П.1-П.4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 вычисленные на основании теории ослабления в веществе широкого пучка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-излучения от точечного источника.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848" y="4798092"/>
            <a:ext cx="23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Обозначим: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13798" y="5132050"/>
            <a:ext cx="915779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i="1" dirty="0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– кратность ослабления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-излучения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которая представляет собой отношение измеренной или рассчитанной экспозиционной дозы X (мощности экспозиционной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)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без защиты к предельно допустимой экспозиционной дозе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(      )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 той же точке за защитным экраном толщиной х; k определяют по уравнению:</a:t>
            </a: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639595"/>
              </p:ext>
            </p:extLst>
          </p:nvPr>
        </p:nvGraphicFramePr>
        <p:xfrm>
          <a:off x="5364088" y="5685196"/>
          <a:ext cx="308885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3" name="Формула" r:id="rId5" imgW="177569" imgH="266353" progId="Equation.3">
                  <p:embed/>
                </p:oleObj>
              </mc:Choice>
              <mc:Fallback>
                <p:oleObj name="Формула" r:id="rId5" imgW="177569" imgH="266353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64088" y="5685196"/>
                        <a:ext cx="308885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452482"/>
              </p:ext>
            </p:extLst>
          </p:nvPr>
        </p:nvGraphicFramePr>
        <p:xfrm>
          <a:off x="4804829" y="6063708"/>
          <a:ext cx="775283" cy="402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" name="Формула" r:id="rId7" imgW="431613" imgH="241195" progId="Equation.3">
                  <p:embed/>
                </p:oleObj>
              </mc:Choice>
              <mc:Fallback>
                <p:oleObj name="Формула" r:id="rId7" imgW="431613" imgH="241195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804829" y="6063708"/>
                        <a:ext cx="775283" cy="4029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668206"/>
              </p:ext>
            </p:extLst>
          </p:nvPr>
        </p:nvGraphicFramePr>
        <p:xfrm>
          <a:off x="5724128" y="6004387"/>
          <a:ext cx="792088" cy="491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5" name="Формула" r:id="rId9" imgW="457002" imgH="304668" progId="Equation.3">
                  <p:embed/>
                </p:oleObj>
              </mc:Choice>
              <mc:Fallback>
                <p:oleObj name="Формула" r:id="rId9" imgW="457002" imgH="304668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724128" y="6004387"/>
                        <a:ext cx="792088" cy="4913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4511675" y="1968500"/>
          <a:ext cx="750888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6" name="Формула" r:id="rId11" imgW="419040" imgH="241200" progId="Equation.3">
                  <p:embed/>
                </p:oleObj>
              </mc:Choice>
              <mc:Fallback>
                <p:oleObj name="Формула" r:id="rId11" imgW="419040" imgH="241200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511675" y="1968500"/>
                        <a:ext cx="750888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22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611560" y="260648"/>
          <a:ext cx="3168352" cy="1030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name="Формула" r:id="rId3" imgW="1637589" imgH="571252" progId="Equation.3">
                  <p:embed/>
                </p:oleObj>
              </mc:Choice>
              <mc:Fallback>
                <p:oleObj name="Формула" r:id="rId3" imgW="1637589" imgH="571252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260648"/>
                        <a:ext cx="3168352" cy="10305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316416" y="656020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(4.1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268760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определении по универсальным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П.1-П.4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необходимой толщины защиты данного материала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см, необходимо знать энергию </a:t>
            </a:r>
            <a:r>
              <a:rPr lang="ru-RU" sz="2000" b="1" i="1" dirty="0" smtClean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-излучения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МэВ, и кратность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2438586"/>
            <a:ext cx="3131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2812677"/>
            <a:ext cx="4355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Вo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212787"/>
            <a:ext cx="6516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Допустимая мощность экспозиционной дозы: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14338" y="3606800"/>
          <a:ext cx="3506787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name="Формула" r:id="rId5" imgW="1587240" imgH="419040" progId="Equation.3">
                  <p:embed/>
                </p:oleObj>
              </mc:Choice>
              <mc:Fallback>
                <p:oleObj name="Формула" r:id="rId5" imgW="1587240" imgH="41904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14338" y="3606800"/>
                        <a:ext cx="3506787" cy="855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3839057" y="3861048"/>
            <a:ext cx="1669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0,772 </a:t>
            </a:r>
            <a:r>
              <a:rPr lang="ru-RU" sz="2000" b="1" dirty="0" err="1">
                <a:latin typeface="Arial"/>
                <a:ea typeface="Calibri"/>
              </a:rPr>
              <a:t>мкР</a:t>
            </a:r>
            <a:r>
              <a:rPr lang="ru-RU" sz="2000" b="1" dirty="0">
                <a:latin typeface="Arial"/>
                <a:ea typeface="Calibri"/>
              </a:rPr>
              <a:t>/с.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4437112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Необходимая кратность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ослабления: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611560" y="4797152"/>
          <a:ext cx="3384376" cy="91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name="Формула" r:id="rId7" imgW="1663700" imgH="482600" progId="Equation.3">
                  <p:embed/>
                </p:oleObj>
              </mc:Choice>
              <mc:Fallback>
                <p:oleObj name="Формула" r:id="rId7" imgW="1663700" imgH="4826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4797152"/>
                        <a:ext cx="3384376" cy="91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4162" y="5810021"/>
            <a:ext cx="913983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Из 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табл.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зная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=1,25 МэВ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100, определяем толщину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=8,45 см свинца.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3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277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9442"/>
            <a:ext cx="406794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i="1" dirty="0">
                <a:latin typeface="Arial"/>
                <a:ea typeface="Calibri"/>
                <a:cs typeface="Times New Roman"/>
              </a:rPr>
              <a:t>P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2,58·10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Кл/кг, тогда: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39552" y="1070004"/>
          <a:ext cx="566578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0" name="Формула" r:id="rId3" imgW="2781000" imgH="431640" progId="Equation.3">
                  <p:embed/>
                </p:oleObj>
              </mc:Choice>
              <mc:Fallback>
                <p:oleObj name="Формула" r:id="rId3" imgW="2781000" imgH="43164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070004"/>
                        <a:ext cx="5665788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6156176" y="1372706"/>
            <a:ext cx="2518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2·10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мкКл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кг·с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7093" y="1692274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561776" y="1976438"/>
          <a:ext cx="45862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1" name="Формула" r:id="rId5" imgW="2197080" imgH="304560" progId="Equation.3">
                  <p:embed/>
                </p:oleObj>
              </mc:Choice>
              <mc:Fallback>
                <p:oleObj name="Формула" r:id="rId5" imgW="2197080" imgH="30456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1776" y="1976438"/>
                        <a:ext cx="4586288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064746" y="2196791"/>
            <a:ext cx="2603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2·10</a:t>
            </a:r>
            <a:r>
              <a:rPr lang="ru-RU" sz="2000" b="1" baseline="30000" dirty="0">
                <a:latin typeface="Arial"/>
                <a:ea typeface="Calibri"/>
              </a:rPr>
              <a:t>–2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 smtClean="0">
                <a:latin typeface="Arial"/>
                <a:ea typeface="Calibri"/>
              </a:rPr>
              <a:t>мкКл</a:t>
            </a:r>
            <a:r>
              <a:rPr lang="ru-RU" sz="2000" b="1" dirty="0">
                <a:latin typeface="Arial"/>
                <a:ea typeface="Calibri"/>
              </a:rPr>
              <a:t>/(</a:t>
            </a:r>
            <a:r>
              <a:rPr lang="ru-RU" sz="2000" b="1" dirty="0" err="1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);</a:t>
            </a:r>
            <a:endParaRPr lang="ru-RU" sz="2000" b="1" dirty="0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601960" y="2534007"/>
          <a:ext cx="3440113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2" name="Формула" r:id="rId7" imgW="1701720" imgH="545760" progId="Equation.3">
                  <p:embed/>
                </p:oleObj>
              </mc:Choice>
              <mc:Fallback>
                <p:oleObj name="Формула" r:id="rId7" imgW="1701720" imgH="54576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01960" y="2534007"/>
                        <a:ext cx="3440113" cy="1033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4427984" y="2836352"/>
          <a:ext cx="197961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3" name="Формула" r:id="rId9" imgW="952087" imgH="241195" progId="Equation.3">
                  <p:embed/>
                </p:oleObj>
              </mc:Choice>
              <mc:Fallback>
                <p:oleObj name="Формула" r:id="rId9" imgW="952087" imgH="241195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427984" y="2836352"/>
                        <a:ext cx="1979613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6372200" y="2884874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м.</a:t>
            </a:r>
            <a:endParaRPr lang="ru-RU" sz="2000" b="1" dirty="0"/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35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9684" y="369332"/>
            <a:ext cx="91636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4.3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Точечный изотропный источник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транспортируется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течение 2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Активность источника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5,4 Ки.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9843" y="980728"/>
            <a:ext cx="9153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Определить толщину свинцового контейнера, учитывая, что расстояние от экспедитора до источника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1772816"/>
            <a:ext cx="20517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dirty="0">
                <a:latin typeface="Arial"/>
                <a:ea typeface="Calibri"/>
                <a:cs typeface="Times New Roman"/>
              </a:rPr>
              <a:t> 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132856"/>
            <a:ext cx="45621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9245" y="2517897"/>
            <a:ext cx="91532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Определим экспозиционную дозу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= 1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сут по уравнению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(4.2):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3935413" y="4587875"/>
          <a:ext cx="17113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" name="Формула" r:id="rId3" imgW="1002960" imgH="241200" progId="Equation.3">
                  <p:embed/>
                </p:oleObj>
              </mc:Choice>
              <mc:Fallback>
                <p:oleObj name="Формула" r:id="rId3" imgW="1002960" imgH="2412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935413" y="4587875"/>
                        <a:ext cx="17113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539552" y="2883754"/>
          <a:ext cx="1373596" cy="761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7" name="Формула" r:id="rId5" imgW="660113" imgH="393529" progId="Equation.3">
                  <p:embed/>
                </p:oleObj>
              </mc:Choice>
              <mc:Fallback>
                <p:oleObj name="Формула" r:id="rId5" imgW="660113" imgH="393529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83754"/>
                        <a:ext cx="1373596" cy="7612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2123728" y="2852936"/>
          <a:ext cx="1656184" cy="844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8" name="Формула" r:id="rId7" imgW="787400" imgH="431800" progId="Equation.3">
                  <p:embed/>
                </p:oleObj>
              </mc:Choice>
              <mc:Fallback>
                <p:oleObj name="Формула" r:id="rId7" imgW="787400" imgH="43180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23728" y="2852936"/>
                        <a:ext cx="1656184" cy="844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8316416" y="3100898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/>
          </p:nvPr>
        </p:nvGraphicFramePr>
        <p:xfrm>
          <a:off x="604162" y="4981507"/>
          <a:ext cx="3816424" cy="823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" name="Формула" r:id="rId9" imgW="1816100" imgH="419100" progId="Equation.3">
                  <p:embed/>
                </p:oleObj>
              </mc:Choice>
              <mc:Fallback>
                <p:oleObj name="Формула" r:id="rId9" imgW="1816100" imgH="419100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04162" y="4981507"/>
                        <a:ext cx="3816424" cy="8237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4420586" y="5215466"/>
            <a:ext cx="11669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41,8 Р.</a:t>
            </a:r>
            <a:endParaRPr lang="ru-RU" sz="20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-19685" y="5877272"/>
            <a:ext cx="6103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Кратность ослабления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      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3450235" y="5689045"/>
          <a:ext cx="2338670" cy="776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0" name="Формула" r:id="rId11" imgW="1180588" imgH="418918" progId="Equation.3">
                  <p:embed/>
                </p:oleObj>
              </mc:Choice>
              <mc:Fallback>
                <p:oleObj name="Формула" r:id="rId11" imgW="1180588" imgH="418918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450235" y="5689045"/>
                        <a:ext cx="2338670" cy="776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-9222" y="6381328"/>
            <a:ext cx="7749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табл. П.1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определяем толщину зашиты </a:t>
            </a:r>
            <a:r>
              <a:rPr lang="ru-RU" sz="2000" b="1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000" b="1" baseline="-25000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137 мм.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" y="3645024"/>
            <a:ext cx="9143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Расчет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проводим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24 ч в связи с тем, что экспедитор находится при грузе круглые сутки, хотя время облучения в данном случае более суток, но предельно допустимая экспозиционная доза дается за сутки и составляет </a:t>
            </a:r>
            <a:r>
              <a:rPr lang="ru-RU" sz="2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……………. …..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Р)</a:t>
            </a:r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0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442884"/>
            <a:ext cx="2627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en-US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C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4295"/>
            <a:ext cx="687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" y="1213008"/>
            <a:ext cx="9144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Выразим все необходимые для расчета величины в единицах СИ: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5,4 Ки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5,4·3,7·10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19,98·10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Бк;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24 ч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24·3600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86 400 с. Для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 (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см.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задачу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7.2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597618" y="2132855"/>
          <a:ext cx="6638678" cy="735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0" name="Формула" r:id="rId3" imgW="3543300" imgH="419100" progId="Equation.3">
                  <p:embed/>
                </p:oleObj>
              </mc:Choice>
              <mc:Fallback>
                <p:oleObj name="Формула" r:id="rId3" imgW="3543300" imgH="41910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97618" y="2132855"/>
                        <a:ext cx="6638678" cy="7350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308304" y="2348880"/>
            <a:ext cx="856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Кл/кг.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1" y="2865710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Предельно допустимая экспозиционная доза за 1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составит: 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3676962"/>
            <a:ext cx="3635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518071" y="3964384"/>
          <a:ext cx="1893689" cy="832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1" name="Формула" r:id="rId5" imgW="939392" imgH="444307" progId="Equation.3">
                  <p:embed/>
                </p:oleObj>
              </mc:Choice>
              <mc:Fallback>
                <p:oleObj name="Формула" r:id="rId5" imgW="939392" imgH="444307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18071" y="3964384"/>
                        <a:ext cx="1893689" cy="8327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2411760" y="4252416"/>
            <a:ext cx="1045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2500.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504" y="4829090"/>
            <a:ext cx="9139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2500 и </a:t>
            </a:r>
            <a:r>
              <a:rPr lang="en-US" sz="2000" b="1" dirty="0" err="1">
                <a:latin typeface="Arial"/>
                <a:ea typeface="Calibri"/>
                <a:cs typeface="Times New Roman"/>
              </a:rPr>
              <a:t>E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МэВ,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x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137·10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-2" y="3244914"/>
            <a:ext cx="5868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076325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0,0167·2,58·10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–4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4,31·10</a:t>
            </a:r>
            <a:r>
              <a:rPr lang="ru-RU" sz="2000" b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–6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Кл/кг.</a:t>
            </a:r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67544" y="3244914"/>
          <a:ext cx="736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2" name="Формула" r:id="rId7" imgW="431640" imgH="241200" progId="Equation.3">
                  <p:embed/>
                </p:oleObj>
              </mc:Choice>
              <mc:Fallback>
                <p:oleObj name="Формула" r:id="rId7" imgW="431640" imgH="24120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244914"/>
                        <a:ext cx="736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24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.4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Свинцовая защита (толщина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=1,5 см) рассчитана для работы с точечным изотропным источником 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137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Cs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0,7 МэВ) в течение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=0,5 ч с соблюдением предельно допустимой дозы. Какую толщину свинцовой защиты следует добавить, чтобы обеспечить работу в течение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=10 ч?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2039" y="2001222"/>
            <a:ext cx="21028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.</a:t>
            </a:r>
            <a:r>
              <a:rPr lang="ru-RU" sz="2000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348880"/>
            <a:ext cx="7380312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Дополнительная кратность ослабления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772394"/>
            <a:ext cx="3419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t"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t'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10/0,5 = 20,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140968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что соответствует дополнительной толщине свинцовой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666" y="3541078"/>
            <a:ext cx="9141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i="1" dirty="0" err="1"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ru-RU" sz="2000" b="1" baseline="-25000" dirty="0" err="1">
                <a:latin typeface="Arial Black" pitchFamily="34" charset="0"/>
                <a:ea typeface="Calibri"/>
                <a:cs typeface="Times New Roman"/>
              </a:rPr>
              <a:t>Р</a:t>
            </a:r>
            <a:r>
              <a:rPr lang="en-US" sz="2000" b="1" baseline="-25000" dirty="0">
                <a:latin typeface="Arial Black" pitchFamily="34" charset="0"/>
                <a:ea typeface="Calibri"/>
                <a:cs typeface="Times New Roman"/>
              </a:rPr>
              <a:t>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3,25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 (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 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 Тогда полная толщина свинцовой защиты составит: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72" y="4248964"/>
            <a:ext cx="5328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Pb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=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  + </a:t>
            </a:r>
            <a:r>
              <a:rPr lang="ru-RU" sz="2000" b="1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i="1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Р</a:t>
            </a:r>
            <a:r>
              <a:rPr lang="en-US" sz="2000" b="1" baseline="-25000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b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1,5 + 3,25 = 4,75 см.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580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</TotalTime>
  <Words>1111</Words>
  <Application>Microsoft Office PowerPoint</Application>
  <PresentationFormat>Экран (4:3)</PresentationFormat>
  <Paragraphs>109</Paragraphs>
  <Slides>12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Impact</vt:lpstr>
      <vt:lpstr>Times New Roman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Карелин Владимир Александрович</cp:lastModifiedBy>
  <cp:revision>28</cp:revision>
  <dcterms:created xsi:type="dcterms:W3CDTF">2023-09-10T04:35:34Z</dcterms:created>
  <dcterms:modified xsi:type="dcterms:W3CDTF">2023-10-31T06:36:29Z</dcterms:modified>
</cp:coreProperties>
</file>