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7"/>
  </p:notesMasterIdLst>
  <p:sldIdLst>
    <p:sldId id="34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348" r:id="rId10"/>
    <p:sldId id="349" r:id="rId11"/>
    <p:sldId id="344" r:id="rId12"/>
    <p:sldId id="350" r:id="rId13"/>
    <p:sldId id="351" r:id="rId14"/>
    <p:sldId id="345" r:id="rId15"/>
    <p:sldId id="352" r:id="rId16"/>
    <p:sldId id="353" r:id="rId17"/>
    <p:sldId id="354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00FF"/>
    <a:srgbClr val="006600"/>
    <a:srgbClr val="CC00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8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image" Target="../media/image94.wmf"/><Relationship Id="rId7" Type="http://schemas.openxmlformats.org/officeDocument/2006/relationships/image" Target="../media/image97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24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4" Type="http://schemas.openxmlformats.org/officeDocument/2006/relationships/image" Target="../media/image118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6" Type="http://schemas.openxmlformats.org/officeDocument/2006/relationships/image" Target="../media/image135.wmf"/><Relationship Id="rId5" Type="http://schemas.openxmlformats.org/officeDocument/2006/relationships/image" Target="../media/image134.wmf"/><Relationship Id="rId4" Type="http://schemas.openxmlformats.org/officeDocument/2006/relationships/image" Target="../media/image133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Relationship Id="rId4" Type="http://schemas.openxmlformats.org/officeDocument/2006/relationships/image" Target="../media/image139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7" Type="http://schemas.openxmlformats.org/officeDocument/2006/relationships/image" Target="../media/image146.wmf"/><Relationship Id="rId2" Type="http://schemas.openxmlformats.org/officeDocument/2006/relationships/image" Target="../media/image131.wmf"/><Relationship Id="rId1" Type="http://schemas.openxmlformats.org/officeDocument/2006/relationships/image" Target="../media/image141.wmf"/><Relationship Id="rId6" Type="http://schemas.openxmlformats.org/officeDocument/2006/relationships/image" Target="../media/image145.wmf"/><Relationship Id="rId5" Type="http://schemas.openxmlformats.org/officeDocument/2006/relationships/image" Target="../media/image144.wmf"/><Relationship Id="rId4" Type="http://schemas.openxmlformats.org/officeDocument/2006/relationships/image" Target="../media/image143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wmf"/><Relationship Id="rId2" Type="http://schemas.openxmlformats.org/officeDocument/2006/relationships/image" Target="../media/image148.wmf"/><Relationship Id="rId1" Type="http://schemas.openxmlformats.org/officeDocument/2006/relationships/image" Target="../media/image147.emf"/><Relationship Id="rId4" Type="http://schemas.openxmlformats.org/officeDocument/2006/relationships/image" Target="../media/image150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4" Type="http://schemas.openxmlformats.org/officeDocument/2006/relationships/image" Target="../media/image154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5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wmf"/><Relationship Id="rId1" Type="http://schemas.openxmlformats.org/officeDocument/2006/relationships/image" Target="../media/image156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wmf"/><Relationship Id="rId1" Type="http://schemas.openxmlformats.org/officeDocument/2006/relationships/image" Target="../media/image161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image" Target="../media/image164.wmf"/><Relationship Id="rId1" Type="http://schemas.openxmlformats.org/officeDocument/2006/relationships/image" Target="../media/image163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image" Target="../media/image164.wmf"/><Relationship Id="rId1" Type="http://schemas.openxmlformats.org/officeDocument/2006/relationships/image" Target="../media/image163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9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wmf"/><Relationship Id="rId2" Type="http://schemas.openxmlformats.org/officeDocument/2006/relationships/image" Target="../media/image171.wmf"/><Relationship Id="rId1" Type="http://schemas.openxmlformats.org/officeDocument/2006/relationships/image" Target="../media/image170.w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Relationship Id="rId4" Type="http://schemas.openxmlformats.org/officeDocument/2006/relationships/image" Target="../media/image176.w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C0E46-E09A-40AA-9688-07951F188645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9BA9E-098A-4BCA-8221-70F11B60B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66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55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44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63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972B6-2F75-4072-AF4A-14DCDF00A3C8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7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44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2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69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613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30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82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64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85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386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5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ADA8F-29A0-4A48-AE8B-92C99555DD90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6BC8A-BA21-4B07-B613-5F93AEC563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84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0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9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3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oleObject" Target="../embeddings/oleObject58.bin"/><Relationship Id="rId7" Type="http://schemas.openxmlformats.org/officeDocument/2006/relationships/image" Target="../media/image14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60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6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69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72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79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7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78.wmf"/><Relationship Id="rId5" Type="http://schemas.openxmlformats.org/officeDocument/2006/relationships/image" Target="../media/image75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7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80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7" Type="http://schemas.openxmlformats.org/officeDocument/2006/relationships/image" Target="../media/image16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82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8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5.w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87.wmf"/><Relationship Id="rId4" Type="http://schemas.openxmlformats.org/officeDocument/2006/relationships/image" Target="../media/image84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1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88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8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oleObject" Target="../embeddings/oleObject99.bin"/><Relationship Id="rId18" Type="http://schemas.openxmlformats.org/officeDocument/2006/relationships/image" Target="../media/image98.w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95.wmf"/><Relationship Id="rId17" Type="http://schemas.openxmlformats.org/officeDocument/2006/relationships/oleObject" Target="../embeddings/oleObject10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7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0.bin"/><Relationship Id="rId10" Type="http://schemas.openxmlformats.org/officeDocument/2006/relationships/image" Target="../media/image24.wmf"/><Relationship Id="rId4" Type="http://schemas.openxmlformats.org/officeDocument/2006/relationships/image" Target="../media/image92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9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99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8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2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114.bin"/><Relationship Id="rId18" Type="http://schemas.openxmlformats.org/officeDocument/2006/relationships/image" Target="../media/image31.wmf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116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0.wmf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10.bin"/><Relationship Id="rId15" Type="http://schemas.openxmlformats.org/officeDocument/2006/relationships/oleObject" Target="../embeddings/oleObject115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29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13" Type="http://schemas.openxmlformats.org/officeDocument/2006/relationships/image" Target="../media/image105.wmf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12" Type="http://schemas.openxmlformats.org/officeDocument/2006/relationships/oleObject" Target="../embeddings/oleObject1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02.wmf"/><Relationship Id="rId11" Type="http://schemas.openxmlformats.org/officeDocument/2006/relationships/image" Target="../media/image104.wmf"/><Relationship Id="rId5" Type="http://schemas.openxmlformats.org/officeDocument/2006/relationships/oleObject" Target="../embeddings/oleObject118.bin"/><Relationship Id="rId15" Type="http://schemas.openxmlformats.org/officeDocument/2006/relationships/image" Target="../media/image106.wmf"/><Relationship Id="rId10" Type="http://schemas.openxmlformats.org/officeDocument/2006/relationships/oleObject" Target="../embeddings/oleObject121.bin"/><Relationship Id="rId4" Type="http://schemas.openxmlformats.org/officeDocument/2006/relationships/image" Target="../media/image101.wmf"/><Relationship Id="rId9" Type="http://schemas.openxmlformats.org/officeDocument/2006/relationships/oleObject" Target="../embeddings/oleObject120.bin"/><Relationship Id="rId14" Type="http://schemas.openxmlformats.org/officeDocument/2006/relationships/oleObject" Target="../embeddings/oleObject123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12" Type="http://schemas.openxmlformats.org/officeDocument/2006/relationships/image" Target="../media/image11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8.wmf"/><Relationship Id="rId11" Type="http://schemas.openxmlformats.org/officeDocument/2006/relationships/oleObject" Target="../embeddings/oleObject128.bin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10.wmf"/><Relationship Id="rId4" Type="http://schemas.openxmlformats.org/officeDocument/2006/relationships/image" Target="../media/image107.wmf"/><Relationship Id="rId9" Type="http://schemas.openxmlformats.org/officeDocument/2006/relationships/oleObject" Target="../embeddings/oleObject127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112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13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6.wmf"/><Relationship Id="rId5" Type="http://schemas.openxmlformats.org/officeDocument/2006/relationships/oleObject" Target="../embeddings/oleObject133.bin"/><Relationship Id="rId10" Type="http://schemas.openxmlformats.org/officeDocument/2006/relationships/image" Target="../media/image118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35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20.w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138.bin"/><Relationship Id="rId4" Type="http://schemas.openxmlformats.org/officeDocument/2006/relationships/image" Target="../media/image121.w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40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42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128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13" Type="http://schemas.openxmlformats.org/officeDocument/2006/relationships/oleObject" Target="../embeddings/oleObject149.bin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12" Type="http://schemas.openxmlformats.org/officeDocument/2006/relationships/image" Target="../media/image13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31.wmf"/><Relationship Id="rId11" Type="http://schemas.openxmlformats.org/officeDocument/2006/relationships/oleObject" Target="../embeddings/oleObject148.bin"/><Relationship Id="rId5" Type="http://schemas.openxmlformats.org/officeDocument/2006/relationships/oleObject" Target="../embeddings/oleObject145.bin"/><Relationship Id="rId15" Type="http://schemas.openxmlformats.org/officeDocument/2006/relationships/image" Target="../media/image135.wmf"/><Relationship Id="rId10" Type="http://schemas.openxmlformats.org/officeDocument/2006/relationships/image" Target="../media/image133.wmf"/><Relationship Id="rId4" Type="http://schemas.openxmlformats.org/officeDocument/2006/relationships/image" Target="../media/image130.wmf"/><Relationship Id="rId9" Type="http://schemas.openxmlformats.org/officeDocument/2006/relationships/oleObject" Target="../embeddings/oleObject147.bin"/><Relationship Id="rId14" Type="http://schemas.openxmlformats.org/officeDocument/2006/relationships/oleObject" Target="../embeddings/oleObject150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37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39.wmf"/><Relationship Id="rId4" Type="http://schemas.openxmlformats.org/officeDocument/2006/relationships/image" Target="../media/image136.wmf"/><Relationship Id="rId9" Type="http://schemas.openxmlformats.org/officeDocument/2006/relationships/oleObject" Target="../embeddings/oleObject154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13" Type="http://schemas.openxmlformats.org/officeDocument/2006/relationships/oleObject" Target="../embeddings/oleObject160.bin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12" Type="http://schemas.openxmlformats.org/officeDocument/2006/relationships/image" Target="../media/image144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6.wmf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31.wmf"/><Relationship Id="rId11" Type="http://schemas.openxmlformats.org/officeDocument/2006/relationships/oleObject" Target="../embeddings/oleObject159.bin"/><Relationship Id="rId5" Type="http://schemas.openxmlformats.org/officeDocument/2006/relationships/oleObject" Target="../embeddings/oleObject156.bin"/><Relationship Id="rId15" Type="http://schemas.openxmlformats.org/officeDocument/2006/relationships/oleObject" Target="../embeddings/oleObject161.bin"/><Relationship Id="rId10" Type="http://schemas.openxmlformats.org/officeDocument/2006/relationships/image" Target="../media/image143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8.bin"/><Relationship Id="rId14" Type="http://schemas.openxmlformats.org/officeDocument/2006/relationships/image" Target="../media/image145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w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63.bin"/><Relationship Id="rId10" Type="http://schemas.openxmlformats.org/officeDocument/2006/relationships/image" Target="../media/image150.wmf"/><Relationship Id="rId4" Type="http://schemas.openxmlformats.org/officeDocument/2006/relationships/image" Target="../media/image147.emf"/><Relationship Id="rId9" Type="http://schemas.openxmlformats.org/officeDocument/2006/relationships/oleObject" Target="../embeddings/oleObject165.bin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3" Type="http://schemas.openxmlformats.org/officeDocument/2006/relationships/oleObject" Target="../embeddings/oleObject166.bin"/><Relationship Id="rId7" Type="http://schemas.openxmlformats.org/officeDocument/2006/relationships/oleObject" Target="../embeddings/oleObject16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2.wmf"/><Relationship Id="rId5" Type="http://schemas.openxmlformats.org/officeDocument/2006/relationships/oleObject" Target="../embeddings/oleObject167.bin"/><Relationship Id="rId10" Type="http://schemas.openxmlformats.org/officeDocument/2006/relationships/image" Target="../media/image154.wmf"/><Relationship Id="rId4" Type="http://schemas.openxmlformats.org/officeDocument/2006/relationships/image" Target="../media/image151.wmf"/><Relationship Id="rId9" Type="http://schemas.openxmlformats.org/officeDocument/2006/relationships/oleObject" Target="../embeddings/oleObject169.bin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155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57.wmf"/><Relationship Id="rId5" Type="http://schemas.openxmlformats.org/officeDocument/2006/relationships/oleObject" Target="../embeddings/oleObject172.bin"/><Relationship Id="rId4" Type="http://schemas.openxmlformats.org/officeDocument/2006/relationships/image" Target="../media/image156.w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2.wmf"/><Relationship Id="rId5" Type="http://schemas.openxmlformats.org/officeDocument/2006/relationships/oleObject" Target="../embeddings/oleObject174.bin"/><Relationship Id="rId4" Type="http://schemas.openxmlformats.org/officeDocument/2006/relationships/image" Target="../media/image161.wm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3" Type="http://schemas.openxmlformats.org/officeDocument/2006/relationships/oleObject" Target="../embeddings/oleObject175.bin"/><Relationship Id="rId7" Type="http://schemas.openxmlformats.org/officeDocument/2006/relationships/oleObject" Target="../embeddings/oleObject17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4.wmf"/><Relationship Id="rId5" Type="http://schemas.openxmlformats.org/officeDocument/2006/relationships/oleObject" Target="../embeddings/oleObject176.bin"/><Relationship Id="rId4" Type="http://schemas.openxmlformats.org/officeDocument/2006/relationships/image" Target="../media/image163.w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64.wmf"/><Relationship Id="rId5" Type="http://schemas.openxmlformats.org/officeDocument/2006/relationships/oleObject" Target="../embeddings/oleObject179.bin"/><Relationship Id="rId4" Type="http://schemas.openxmlformats.org/officeDocument/2006/relationships/image" Target="../media/image163.w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3" Type="http://schemas.openxmlformats.org/officeDocument/2006/relationships/oleObject" Target="../embeddings/oleObject181.bin"/><Relationship Id="rId7" Type="http://schemas.openxmlformats.org/officeDocument/2006/relationships/oleObject" Target="../embeddings/oleObject18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82.bin"/><Relationship Id="rId4" Type="http://schemas.openxmlformats.org/officeDocument/2006/relationships/image" Target="../media/image166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169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wmf"/><Relationship Id="rId3" Type="http://schemas.openxmlformats.org/officeDocument/2006/relationships/oleObject" Target="../embeddings/oleObject185.bin"/><Relationship Id="rId7" Type="http://schemas.openxmlformats.org/officeDocument/2006/relationships/oleObject" Target="../embeddings/oleObject18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71.w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170.w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wmf"/><Relationship Id="rId3" Type="http://schemas.openxmlformats.org/officeDocument/2006/relationships/oleObject" Target="../embeddings/oleObject188.bin"/><Relationship Id="rId7" Type="http://schemas.openxmlformats.org/officeDocument/2006/relationships/oleObject" Target="../embeddings/oleObject19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74.wmf"/><Relationship Id="rId11" Type="http://schemas.openxmlformats.org/officeDocument/2006/relationships/oleObject" Target="../embeddings/oleObject192.bin"/><Relationship Id="rId5" Type="http://schemas.openxmlformats.org/officeDocument/2006/relationships/oleObject" Target="../embeddings/oleObject189.bin"/><Relationship Id="rId10" Type="http://schemas.openxmlformats.org/officeDocument/2006/relationships/image" Target="../media/image176.wmf"/><Relationship Id="rId4" Type="http://schemas.openxmlformats.org/officeDocument/2006/relationships/image" Target="../media/image173.wmf"/><Relationship Id="rId9" Type="http://schemas.openxmlformats.org/officeDocument/2006/relationships/oleObject" Target="../embeddings/oleObject191.bin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177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18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524695" y="449245"/>
            <a:ext cx="6834332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2.   ПЕРЕРАБОТКА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395590" y="2429166"/>
            <a:ext cx="4963437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ЯДЕРНОГО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3823855" y="4077072"/>
            <a:ext cx="5034140" cy="230998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ТОПЛИВА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</a:rPr>
              <a:t>2.2. </a:t>
            </a:r>
            <a:r>
              <a:rPr lang="ru-RU" sz="2000" b="1" dirty="0">
                <a:solidFill>
                  <a:srgbClr val="FF0000"/>
                </a:solidFill>
                <a:latin typeface="Arial Black" pitchFamily="34" charset="0"/>
              </a:rPr>
              <a:t>Тепловые потоки в герметически закрытых емкостях для хранения отходов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736"/>
            <a:ext cx="21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2913"/>
            <a:r>
              <a:rPr lang="ru-RU" sz="20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5664" y="134357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От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контейнера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=0,48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 м,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=3,2 м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изготовленного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из углеродистой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стали  методом конвекции тепло передается потоку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воздуха, проходящему через кольцевой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зазор между контейнером и бетонной защитой. Объемный расход воздуха в кольцевом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зазоре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= 0,2832 м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/с.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К внутренней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бетонной поверхности для защиты от </a:t>
            </a:r>
            <a:r>
              <a:rPr lang="el-GR" sz="20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нейтронного излучения,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имеющей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диаметр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=0,7874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м,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тепло передается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методом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излучения.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Тепло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переданное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 счет излучения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внутренней поверхности защиты,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отводится методом конвекции потоков воздуха.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5664" y="4005064"/>
            <a:ext cx="91596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Рассчитайте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интенсивность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теплоотвода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Q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методом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конвекци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и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с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обеих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поверхностей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кольцевого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зазора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контейнера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и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сравните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результаты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с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установленной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мощностью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теплоотдачи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N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=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5 </a:t>
            </a:r>
            <a:r>
              <a:rPr lang="en-GB" sz="2000" b="1" dirty="0" err="1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кВт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хран</a:t>
            </a:r>
            <a:r>
              <a:rPr lang="ru-RU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ящегося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элемента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. </a:t>
            </a:r>
            <a:r>
              <a:rPr lang="ru-RU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Определ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ите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значение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излучательной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способности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внутренней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поверхности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нейтронной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защиты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ε</a:t>
            </a:r>
            <a:r>
              <a:rPr lang="en-US" sz="2000" b="1" baseline="-25000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</a:t>
            </a:r>
            <a:r>
              <a:rPr lang="en-US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если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излучательн</a:t>
            </a:r>
            <a:r>
              <a:rPr lang="ru-RU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ая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способность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SimHei" pitchFamily="49" charset="-122"/>
                <a:cs typeface="Arial" pitchFamily="34" charset="0"/>
              </a:rPr>
              <a:t>стальной</a:t>
            </a:r>
            <a:r>
              <a:rPr lang="en-GB" sz="2000" b="1" dirty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емкости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SimHei" pitchFamily="49" charset="-122"/>
                <a:cs typeface="Arial" pitchFamily="34" charset="0"/>
              </a:rPr>
              <a:t>равн</a:t>
            </a:r>
            <a:r>
              <a:rPr lang="ru-RU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а</a:t>
            </a:r>
            <a:r>
              <a:rPr lang="en-GB" sz="2000" b="1" dirty="0" smtClean="0"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ξ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=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0,82.</a:t>
            </a:r>
            <a:endParaRPr lang="ru-RU" sz="2000" b="1" dirty="0">
              <a:solidFill>
                <a:srgbClr val="9900FF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5664" y="5877272"/>
            <a:ext cx="9159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войства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воздуха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при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35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С: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п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лотность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ρ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lang="en-GB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1,146 </a:t>
            </a:r>
            <a:r>
              <a:rPr lang="en-GB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кг</a:t>
            </a:r>
            <a:r>
              <a:rPr lang="en-GB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/м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вязкость </a:t>
            </a:r>
            <a:r>
              <a:rPr lang="el-GR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μ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=1,83·10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–5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кг/(</a:t>
            </a:r>
            <a:r>
              <a:rPr lang="ru-RU" sz="2000" b="1" dirty="0" err="1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м·с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);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удельная 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теплоемкость </a:t>
            </a:r>
            <a:r>
              <a:rPr lang="ru-RU" sz="2000" b="1" i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000" b="1" baseline="-25000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р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=1025,8 Дж/(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кг·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);</a:t>
            </a:r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коэффициент теплопроводности </a:t>
            </a:r>
            <a:r>
              <a:rPr lang="en-US" sz="2000" b="1" i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=2,68·10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–2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Вт/(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м·</a:t>
            </a:r>
            <a:r>
              <a:rPr lang="en-US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lang="ru-RU" sz="2000" b="1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8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1758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000"/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83" y="19168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скорость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воздуха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V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кольцевом зазоре: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6926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Рассчитаем  площадь сечения зазора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между контейнером и бетонной защитой: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467544" y="1196752"/>
          <a:ext cx="6407151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name="Формула" r:id="rId3" imgW="3047760" imgH="393480" progId="Equation.3">
                  <p:embed/>
                </p:oleObj>
              </mc:Choice>
              <mc:Fallback>
                <p:oleObj name="Формула" r:id="rId3" imgW="3047760" imgH="393480" progId="Equation.3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196752"/>
                        <a:ext cx="6407151" cy="8366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876256" y="1564996"/>
            <a:ext cx="5389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12465" y="2204864"/>
          <a:ext cx="37623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" name="Формула" r:id="rId5" imgW="1917360" imgH="419040" progId="Equation.3">
                  <p:embed/>
                </p:oleObj>
              </mc:Choice>
              <mc:Fallback>
                <p:oleObj name="Формула" r:id="rId5" imgW="1917360" imgH="419040" progId="Equation.3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465" y="2204864"/>
                        <a:ext cx="3762375" cy="822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0" y="292494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Конвективный коэффициент теплоотдачи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воздушного потока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рассчитаем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из соотношения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Диттуса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Бойлера: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23875" y="3573016"/>
          <a:ext cx="269398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" name="Формула" r:id="rId7" imgW="1269720" imgH="241200" progId="Equation.3">
                  <p:embed/>
                </p:oleObj>
              </mc:Choice>
              <mc:Fallback>
                <p:oleObj name="Формула" r:id="rId7" imgW="1269720" imgH="2412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3573016"/>
                        <a:ext cx="2693988" cy="511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1" y="4005064"/>
            <a:ext cx="588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где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88495" y="3861048"/>
          <a:ext cx="1463225" cy="865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" name="Формула" r:id="rId9" imgW="748975" imgH="444307" progId="Equation.3">
                  <p:embed/>
                </p:oleObj>
              </mc:Choice>
              <mc:Fallback>
                <p:oleObj name="Формула" r:id="rId9" imgW="748975" imgH="444307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495" y="3861048"/>
                        <a:ext cx="1463225" cy="8654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979712" y="4035087"/>
            <a:ext cx="2899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Times New Roman"/>
                <a:ea typeface="Times New Roman"/>
              </a:rPr>
              <a:t>–</a:t>
            </a:r>
            <a:r>
              <a:rPr lang="ru-RU" sz="2000" dirty="0" smtClean="0">
                <a:latin typeface="Times New Roman"/>
                <a:ea typeface="Times New Roman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критерий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Стентона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87152" y="4653136"/>
          <a:ext cx="17526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Формула" r:id="rId11" imgW="927000" imgH="419040" progId="Equation.3">
                  <p:embed/>
                </p:oleObj>
              </mc:Choice>
              <mc:Fallback>
                <p:oleObj name="Формула" r:id="rId11" imgW="927000" imgH="41904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152" y="4653136"/>
                        <a:ext cx="1752600" cy="7985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2393640" y="4786585"/>
            <a:ext cx="3274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– критерий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Рейнольдса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/>
          </p:nvPr>
        </p:nvGraphicFramePr>
        <p:xfrm>
          <a:off x="544513" y="5301208"/>
          <a:ext cx="1500187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" name="Формула" r:id="rId13" imgW="723600" imgH="406080" progId="Equation.3">
                  <p:embed/>
                </p:oleObj>
              </mc:Choice>
              <mc:Fallback>
                <p:oleObj name="Формула" r:id="rId13" imgW="723600" imgH="406080" progId="Equation.3">
                  <p:embed/>
                  <p:pic>
                    <p:nvPicPr>
                      <p:cNvPr id="28" name="Объект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5301208"/>
                        <a:ext cx="1500187" cy="8397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2264165" y="5590728"/>
            <a:ext cx="2887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– критерий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Прандтля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683" y="6093296"/>
            <a:ext cx="462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где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α –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коэффициент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теплоотдачи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683" y="6488668"/>
            <a:ext cx="44131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/>
            <a:r>
              <a:rPr lang="en-GB" sz="2000" b="1" i="1" dirty="0" err="1">
                <a:latin typeface="Arial" pitchFamily="34" charset="0"/>
                <a:ea typeface="Times New Roman"/>
                <a:cs typeface="Arial" pitchFamily="34" charset="0"/>
              </a:rPr>
              <a:t>D</a:t>
            </a:r>
            <a:r>
              <a:rPr lang="en-GB" sz="2000" b="1" i="1" baseline="-25000" dirty="0" err="1"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–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эквивалентный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диаметр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57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5667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Рассчитаем</a:t>
            </a:r>
            <a:r>
              <a:rPr lang="en-GB" sz="2000" b="1" i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D</a:t>
            </a:r>
            <a:r>
              <a:rPr lang="en-GB" sz="2000" b="1" i="1" baseline="-25000" dirty="0" err="1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для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кольцевого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канала: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505122" y="769938"/>
          <a:ext cx="550703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Формула" r:id="rId3" imgW="2692080" imgH="241200" progId="Equation.3">
                  <p:embed/>
                </p:oleObj>
              </mc:Choice>
              <mc:Fallback>
                <p:oleObj name="Формула" r:id="rId3" imgW="2692080" imgH="241200" progId="Equation.3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22" y="769938"/>
                        <a:ext cx="5507038" cy="498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9623" y="1196752"/>
            <a:ext cx="7812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2000" b="1" i="1" dirty="0" err="1">
                <a:latin typeface="Arial" pitchFamily="34" charset="0"/>
                <a:cs typeface="Arial" pitchFamily="34" charset="0"/>
              </a:rPr>
              <a:t>Re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539552" y="1698129"/>
          <a:ext cx="6446838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Формула" r:id="rId5" imgW="3149280" imgH="419040" progId="Equation.3">
                  <p:embed/>
                </p:oleObj>
              </mc:Choice>
              <mc:Fallback>
                <p:oleObj name="Формула" r:id="rId5" imgW="3149280" imgH="419040" progId="Equation.3">
                  <p:embed/>
                  <p:pic>
                    <p:nvPicPr>
                      <p:cNvPr id="11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698129"/>
                        <a:ext cx="6446838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/>
          </p:nvPr>
        </p:nvGraphicFramePr>
        <p:xfrm>
          <a:off x="581731" y="2653854"/>
          <a:ext cx="509270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name="Формула" r:id="rId7" imgW="2489040" imgH="444240" progId="Equation.3">
                  <p:embed/>
                </p:oleObj>
              </mc:Choice>
              <mc:Fallback>
                <p:oleObj name="Формула" r:id="rId7" imgW="2489040" imgH="444240" progId="Equation.3">
                  <p:embed/>
                  <p:pic>
                    <p:nvPicPr>
                      <p:cNvPr id="12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731" y="2653854"/>
                        <a:ext cx="5092700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3604954"/>
            <a:ext cx="39339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Тогда критерий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Стентона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/>
          </p:nvPr>
        </p:nvGraphicFramePr>
        <p:xfrm>
          <a:off x="611560" y="4076551"/>
          <a:ext cx="73580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Формула" r:id="rId9" imgW="3771720" imgH="482400" progId="Equation.3">
                  <p:embed/>
                </p:oleObj>
              </mc:Choice>
              <mc:Fallback>
                <p:oleObj name="Формула" r:id="rId9" imgW="3771720" imgH="482400" progId="Equation.3">
                  <p:embed/>
                  <p:pic>
                    <p:nvPicPr>
                      <p:cNvPr id="15" name="Объект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76551"/>
                        <a:ext cx="7358063" cy="936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0" y="5189130"/>
            <a:ext cx="4207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Коэффициент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теплоотдачи: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548759" y="5583708"/>
          <a:ext cx="73183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" name="Формула" r:id="rId11" imgW="3682800" imgH="253800" progId="Equation.3">
                  <p:embed/>
                </p:oleObj>
              </mc:Choice>
              <mc:Fallback>
                <p:oleObj name="Формула" r:id="rId11" imgW="3682800" imgH="253800" progId="Equation.3">
                  <p:embed/>
                  <p:pic>
                    <p:nvPicPr>
                      <p:cNvPr id="18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59" y="5583708"/>
                        <a:ext cx="7318375" cy="5095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7802737" y="5615646"/>
            <a:ext cx="11879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Вт/м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6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60" y="366207"/>
            <a:ext cx="91376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Интенсивность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теплоотдачи на внутренней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000" b="1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внешней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000" b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поверхностях: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467545" y="1106209"/>
          <a:ext cx="2592288" cy="543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Формула" r:id="rId3" imgW="1091880" imgH="228600" progId="Equation.3">
                  <p:embed/>
                </p:oleObj>
              </mc:Choice>
              <mc:Fallback>
                <p:oleObj name="Формула" r:id="rId3" imgW="1091880" imgH="228600" progId="Equation.3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5" y="1106209"/>
                        <a:ext cx="2592288" cy="5438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467544" y="1628800"/>
          <a:ext cx="2617142" cy="549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Формула" r:id="rId5" imgW="1091880" imgH="228600" progId="Equation.3">
                  <p:embed/>
                </p:oleObj>
              </mc:Choice>
              <mc:Fallback>
                <p:oleObj name="Формула" r:id="rId5" imgW="1091880" imgH="228600" progId="Equation.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628800"/>
                        <a:ext cx="2617142" cy="549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2132856"/>
            <a:ext cx="8820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где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A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площади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внутренней и внешней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поверхностей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6091" y="2551962"/>
            <a:ext cx="52992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/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и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– температуры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поверхностей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60" y="2944813"/>
            <a:ext cx="3981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α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–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воздуха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6091" y="3363656"/>
            <a:ext cx="91600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Из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рис</a:t>
            </a:r>
            <a:r>
              <a:rPr lang="en-GB" sz="2000" b="1" dirty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en-GB" sz="2000" b="1" dirty="0" smtClean="0">
                <a:solidFill>
                  <a:srgbClr val="CC0099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находим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r>
              <a:rPr lang="en-GB" sz="1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T</a:t>
            </a:r>
            <a:r>
              <a:rPr lang="en-GB" sz="20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i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182,22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455,37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и </a:t>
            </a:r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baseline="-25000" dirty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98,89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372,04 K.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Средняя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воздуха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α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=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35 </a:t>
            </a:r>
            <a:r>
              <a:rPr lang="en-GB" sz="20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0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60" y="4090275"/>
            <a:ext cx="9137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площади внутренней и внешней поверхностей: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4866" y="5229200"/>
            <a:ext cx="6665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где </a:t>
            </a:r>
            <a:r>
              <a:rPr lang="ru-RU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полная длина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поверхности контейнера.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4490385"/>
            <a:ext cx="5508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2000" b="1" baseline="-25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ru-RU" sz="2000" b="1" baseline="-250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</a:t>
            </a:r>
            <a:r>
              <a:rPr lang="ru-RU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·0,4826·3,20 =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4,85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en-US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-1" y="4890841"/>
            <a:ext cx="52831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/>
            <a:r>
              <a:rPr lang="ru-RU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sz="2000" b="1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</a:t>
            </a:r>
            <a:r>
              <a:rPr lang="ru-RU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·0,7874·3,20</a:t>
            </a:r>
            <a:r>
              <a:rPr lang="ru-RU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7,92 м</a:t>
            </a:r>
            <a:r>
              <a:rPr lang="ru-RU" sz="2000" b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dirty="0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360" y="5629310"/>
            <a:ext cx="7229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/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el-GR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–T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4,85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,405·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182,22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98,89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1780 Вт,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8046" y="6029420"/>
            <a:ext cx="8252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/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el-GR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–T</a:t>
            </a:r>
            <a:r>
              <a:rPr lang="el-GR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4,85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,405·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182,22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35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3145 Вт,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9" y="369332"/>
            <a:ext cx="4343400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0264" y="6177498"/>
            <a:ext cx="9154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Рис.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Концепция хранения отходов в запечатанных емкостях. Бетонный бочонок (а) и район хранения (б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4066" y="5415543"/>
            <a:ext cx="9133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7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- вход воздуха (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27 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С);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01048" y="403785"/>
            <a:ext cx="5242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 pitchFamily="34" charset="0"/>
                <a:cs typeface="Arial" pitchFamily="34" charset="0"/>
              </a:rPr>
              <a:t>1 - емкость из углеродистой стали (внешний диаметр 0,5 м, внутренний диаметр 0,4 м, высота 3,2 м),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температура поверхности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182,22</a:t>
            </a:r>
            <a:r>
              <a:rPr lang="en-US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baseline="30000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01048" y="1628800"/>
            <a:ext cx="524295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2 -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бетонная защита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от нейтронов и </a:t>
            </a:r>
            <a:r>
              <a:rPr lang="ru-RU" sz="2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излучения (внешний диаметр 250 см, внутренний диаметр 80 см, высота 350 см; излучение на поверхности 2 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мР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/ч,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температура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внешней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поверхности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65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внутренней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98,89</a:t>
            </a:r>
            <a:r>
              <a:rPr lang="en-US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baseline="30000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;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9795" y="3441932"/>
            <a:ext cx="4392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3 - крышка толщиной 86 см;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9795" y="3751343"/>
            <a:ext cx="4392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4 - выход воздуха (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43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С);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0264" y="4151453"/>
            <a:ext cx="7822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5 - кольцевой канал для прохода воздуха шириной 15 см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0264" y="445793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6 - канистра (внешний диаметр 32 см, высота 3,05 м). Канистра рассчитана на выделение 5 кВт тепла за счет распада (PWR-U). Температура поверхности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260 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С;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72" y="5777388"/>
            <a:ext cx="34887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8 - бетонное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7</a:t>
            </a:fld>
            <a:endParaRPr lang="ru-RU" altLang="ru-RU" dirty="0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6547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Полная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рассчитанная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теплоотдачи</a:t>
            </a:r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5220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Q</a:t>
            </a:r>
            <a:r>
              <a:rPr lang="ru-RU" sz="2000" b="1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1780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+ 3145 = 4925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Вт.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6955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Это значение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хорошо согласуется с установленным значением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5 кВт,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 пределах точности метода расчета коэффициента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теплоотдачи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i="1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185215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Мощность</a:t>
            </a:r>
            <a:r>
              <a:rPr lang="en-GB" sz="20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теплоотдачи</a:t>
            </a:r>
            <a:r>
              <a:rPr lang="en-GB" sz="20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с </a:t>
            </a:r>
            <a:r>
              <a:rPr lang="en-GB" sz="2000" b="1" dirty="0" err="1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поверхности</a:t>
            </a:r>
            <a:r>
              <a:rPr lang="en-GB" sz="20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за</a:t>
            </a:r>
            <a:r>
              <a:rPr lang="en-GB" sz="20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счет</a:t>
            </a:r>
            <a:r>
              <a:rPr lang="en-GB" sz="20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теплового</a:t>
            </a:r>
            <a:r>
              <a:rPr lang="en-GB" sz="2000" b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излучения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endParaRPr lang="ru-RU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371475" y="2852738"/>
          <a:ext cx="1851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Формула" r:id="rId3" imgW="901440" imgH="228600" progId="Equation.3">
                  <p:embed/>
                </p:oleObj>
              </mc:Choice>
              <mc:Fallback>
                <p:oleObj name="Формула" r:id="rId3" imgW="901440" imgH="228600" progId="Equation.3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" y="2852738"/>
                        <a:ext cx="1851025" cy="466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3356992"/>
            <a:ext cx="47635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где </a:t>
            </a:r>
            <a:r>
              <a:rPr lang="el-GR" sz="2000" b="1" i="1" dirty="0">
                <a:latin typeface="Arial" pitchFamily="34" charset="0"/>
                <a:cs typeface="Arial" pitchFamily="34" charset="0"/>
              </a:rPr>
              <a:t>ε</a:t>
            </a:r>
            <a:r>
              <a:rPr lang="el-GR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l-G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излучательная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способность,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75216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σ =  5,6696·10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Вт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/(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·м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постоянная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Стефана-Больцмана,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28854" y="4077072"/>
            <a:ext cx="468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en-GB" sz="2000" b="1" i="1" dirty="0">
                <a:latin typeface="Arial" pitchFamily="34" charset="0"/>
                <a:ea typeface="Times New Roman"/>
                <a:cs typeface="Arial" pitchFamily="34" charset="0"/>
              </a:rPr>
              <a:t>Т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абсолютная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температура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K.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447718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Предположим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что все тепло, излучаемое с внутренней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поверхности контейнера,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достигает внешнюю, и наоборот.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52208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результирующую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интенсивность теплообмена с внутренней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поверхности контейнера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внешнюю: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668338" y="5930900"/>
          <a:ext cx="66992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Формула" r:id="rId5" imgW="3530520" imgH="266400" progId="Equation.3">
                  <p:embed/>
                </p:oleObj>
              </mc:Choice>
              <mc:Fallback>
                <p:oleObj name="Формула" r:id="rId5" imgW="3530520" imgH="266400" progId="Equation.3">
                  <p:embed/>
                  <p:pic>
                    <p:nvPicPr>
                      <p:cNvPr id="18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8" y="5930900"/>
                        <a:ext cx="6699250" cy="5064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7380312" y="5949280"/>
            <a:ext cx="5515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Вт</a:t>
            </a:r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16024" y="6347856"/>
            <a:ext cx="6703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ea typeface="Times New Roman"/>
                <a:cs typeface="Arial" pitchFamily="34" charset="0"/>
              </a:rPr>
              <a:t>Эта величина </a:t>
            </a:r>
            <a:r>
              <a:rPr lang="en-US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 </a:t>
            </a:r>
            <a:r>
              <a:rPr lang="en-US" sz="20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·R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равна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i="1" dirty="0" smtClean="0">
                <a:latin typeface="Arial" pitchFamily="34" charset="0"/>
                <a:ea typeface="Times New Roman"/>
                <a:cs typeface="Arial" pitchFamily="34" charset="0"/>
              </a:rPr>
              <a:t>Q</a:t>
            </a:r>
            <a:r>
              <a:rPr lang="en-GB" sz="2000" b="1" baseline="-25000" dirty="0" smtClean="0">
                <a:latin typeface="Arial" pitchFamily="34" charset="0"/>
                <a:ea typeface="Times New Roman"/>
                <a:cs typeface="Arial" pitchFamily="34" charset="0"/>
              </a:rPr>
              <a:t>0 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en-GB" sz="2000" b="1" dirty="0" err="1">
                <a:latin typeface="Arial" pitchFamily="34" charset="0"/>
                <a:ea typeface="Times New Roman"/>
                <a:cs typeface="Arial" pitchFamily="34" charset="0"/>
              </a:rPr>
              <a:t>простой</a:t>
            </a:r>
            <a:r>
              <a:rPr lang="en-GB" sz="20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ea typeface="Times New Roman"/>
                <a:cs typeface="Arial" pitchFamily="34" charset="0"/>
              </a:rPr>
              <a:t>модели</a:t>
            </a:r>
            <a:r>
              <a:rPr lang="en-GB" sz="2000" b="1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98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ОЯТ</a:t>
            </a:r>
            <a:r>
              <a:rPr lang="en-US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 </a:t>
            </a: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ЗАДАЧИ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8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вычисления значения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ε</a:t>
            </a:r>
            <a:r>
              <a:rPr lang="ru-RU" sz="2000" b="1" baseline="-25000" dirty="0">
                <a:latin typeface="Arial" pitchFamily="34" charset="0"/>
                <a:cs typeface="Arial" pitchFamily="34" charset="0"/>
              </a:rPr>
              <a:t>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перепишем предыдущую формулу в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виде: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0069" y="1077218"/>
          <a:ext cx="9133932" cy="7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Формула" r:id="rId3" imgW="5448240" imgH="457200" progId="Equation.3">
                  <p:embed/>
                </p:oleObj>
              </mc:Choice>
              <mc:Fallback>
                <p:oleObj name="Формула" r:id="rId3" imgW="5448240" imgH="4572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9" y="1077218"/>
                        <a:ext cx="9133932" cy="7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177281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Полученное значение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излучательной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способности хорошо согласуется с диапазоном значений этой величины для бетонной 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16387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04664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latin typeface="Arial Black"/>
                <a:ea typeface="Calibri"/>
                <a:cs typeface="Arial"/>
              </a:rPr>
              <a:t>2.4. </a:t>
            </a:r>
            <a:r>
              <a:rPr lang="ru-RU" sz="2000" dirty="0">
                <a:solidFill>
                  <a:srgbClr val="FF0000"/>
                </a:solidFill>
                <a:latin typeface="Arial Black"/>
                <a:ea typeface="Calibri"/>
                <a:cs typeface="Arial"/>
              </a:rPr>
              <a:t>Расчет защиты по слоям </a:t>
            </a:r>
            <a:r>
              <a:rPr lang="ru-RU" sz="2000" dirty="0" smtClean="0">
                <a:solidFill>
                  <a:srgbClr val="FF0000"/>
                </a:solidFill>
                <a:latin typeface="Arial Black"/>
                <a:ea typeface="Calibri"/>
                <a:cs typeface="Arial"/>
              </a:rPr>
              <a:t>ослабления</a:t>
            </a:r>
            <a:endParaRPr lang="ru-RU" sz="20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04774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ea typeface="Calibri"/>
                <a:cs typeface="Arial" pitchFamily="34" charset="0"/>
              </a:rPr>
              <a:t>Пример 2.4.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Рассчитать толщину свинцового экрана, если необходимо снизить интенсивность </a:t>
            </a:r>
            <a:r>
              <a:rPr lang="ru-RU" sz="22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-излучения в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1,25·10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6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 раз.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Слой половинного ослабления для свинца </a:t>
            </a:r>
            <a:r>
              <a:rPr lang="ru-RU" sz="2000" b="1" dirty="0" smtClean="0">
                <a:solidFill>
                  <a:srgbClr val="9900FF"/>
                </a:solidFill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 smtClean="0">
                <a:solidFill>
                  <a:srgbClr val="9900FF"/>
                </a:solidFill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 = 1,3 см.</a:t>
            </a:r>
            <a:endParaRPr lang="ru-RU" sz="2000" b="1" dirty="0">
              <a:solidFill>
                <a:srgbClr val="99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94577" y="1890702"/>
            <a:ext cx="2017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301461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моноэнергетического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и источника со сложным спектром в широком пучке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зависит от толщины защиты (с увеличенном толщины защиты для моноэнергетического излучения уменьшается, для сложного спектра вначале увеличивается, а затем уменьшается), пропорциональной кратности ослабления. Поэтому в практических расчетах (при отсутствии универсальных таблиц) для быстроты определения примерной толщины защиты можно использовать приближенное значение слоя половинного ослабления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геометрии широкого пучка. Так, для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и других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-излучателей значения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будут равны: для свинца 1,3 см, для железа 2,4 см, для бетона 6,4 см. При известной кратности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полученной любым из приведенных способов, можно определить число слоев половинного ослабления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следовательно, толщину защиты.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90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Зависимость между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можно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выразить следующим образом.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2091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Пусть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Тогда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i="1" baseline="30000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или в общем виде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</a:t>
            </a:r>
            <a:r>
              <a:rPr lang="ru-RU" sz="2000" b="1" i="1" baseline="30000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1403648" y="738825"/>
          <a:ext cx="1728192" cy="5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4" name="Формула" r:id="rId3" imgW="837836" imgH="304668" progId="Equation.3">
                  <p:embed/>
                </p:oleObj>
              </mc:Choice>
              <mc:Fallback>
                <p:oleObj name="Формула" r:id="rId3" imgW="837836" imgH="304668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03648" y="738825"/>
                        <a:ext cx="1728192" cy="58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4067944" y="620688"/>
          <a:ext cx="2088232" cy="954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5" name="Формула" r:id="rId5" imgW="1155700" imgH="571500" progId="Equation.3">
                  <p:embed/>
                </p:oleObj>
              </mc:Choice>
              <mc:Fallback>
                <p:oleObj name="Формула" r:id="rId5" imgW="1155700" imgH="5715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067944" y="620688"/>
                        <a:ext cx="2088232" cy="9540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1628800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Приближенная зависимость между кратностью ослабления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k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и числом слоев половинного ослабления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приведена в табл.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П 15.</a:t>
            </a:r>
            <a:endParaRPr lang="ru-RU" sz="2000" b="1" dirty="0">
              <a:solidFill>
                <a:srgbClr val="99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5208" y="2550676"/>
            <a:ext cx="3071034" cy="4253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 задачи</a:t>
            </a:r>
            <a:endParaRPr lang="ru-RU" sz="2000" dirty="0">
              <a:solidFill>
                <a:srgbClr val="99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541823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Таким образом</a:t>
            </a:r>
            <a:r>
              <a:rPr lang="en-US" sz="20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число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слоев половинного ослабления, соответствующее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кратности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ослабления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k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1,25·10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6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будет равно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</a:t>
            </a:r>
            <a:r>
              <a:rPr lang="ru-RU" sz="1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27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. Толщина свинцового экрана при 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1,3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см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(из условия задачи)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и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27 равна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·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1,3·27 = 35,1 см.</a:t>
            </a: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293112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Из уравнения </a:t>
            </a:r>
            <a:endParaRPr lang="ru-RU" sz="2000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10626" y="3260507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k</a:t>
            </a:r>
            <a:r>
              <a:rPr lang="en-US" sz="2000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 = 2</a:t>
            </a:r>
            <a:r>
              <a:rPr lang="en-US" sz="2000" b="1" i="1" baseline="30000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n</a:t>
            </a:r>
            <a:endParaRPr lang="ru-RU" sz="2000" i="1" baseline="30000" dirty="0">
              <a:latin typeface="Arial Black" panose="020B0A040201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0" y="357924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Определим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число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слоев половинного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ослабления </a:t>
            </a:r>
            <a:r>
              <a:rPr lang="en-US" sz="2000" b="1" i="1" dirty="0" smtClean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  <a:p>
            <a:pPr indent="442913"/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Для этого прологарфмируем это уравнение и получим:</a:t>
            </a:r>
            <a:endParaRPr lang="ru-RU" sz="20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10626" y="421770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en-US" sz="2000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ln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k</a:t>
            </a:r>
            <a:r>
              <a:rPr lang="en-US" sz="2000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 </a:t>
            </a:r>
            <a:r>
              <a:rPr lang="en-US" sz="2000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= </a:t>
            </a:r>
            <a:r>
              <a:rPr lang="en-US" sz="2000" b="1" i="1" dirty="0" smtClean="0">
                <a:latin typeface="Arial Black" pitchFamily="34" charset="0"/>
                <a:ea typeface="Calibri"/>
                <a:cs typeface="Arial" pitchFamily="34" charset="0"/>
              </a:rPr>
              <a:t>n·</a:t>
            </a:r>
            <a:r>
              <a:rPr lang="en-US" sz="1000" b="1" i="1" dirty="0" smtClean="0">
                <a:latin typeface="Arial Black" pitchFamily="34" charset="0"/>
                <a:ea typeface="Calibri"/>
                <a:cs typeface="Arial" pitchFamily="34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ln2</a:t>
            </a:r>
            <a:endParaRPr lang="ru-RU" sz="2000" i="1" baseline="30000" dirty="0">
              <a:latin typeface="Arial Black" panose="020B0A040201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0626" y="451560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Тогда</a:t>
            </a:r>
            <a:endParaRPr lang="ru-RU" sz="2000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-5543" y="4943830"/>
            <a:ext cx="16330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en-US" sz="2000" b="1" i="1" dirty="0" smtClean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 smtClean="0">
                <a:latin typeface="Arial Black" pitchFamily="34" charset="0"/>
                <a:ea typeface="Calibri"/>
                <a:cs typeface="Arial" pitchFamily="34" charset="0"/>
              </a:rPr>
              <a:t> =</a:t>
            </a:r>
            <a:r>
              <a:rPr lang="ru-RU" sz="2000" b="1" i="1" dirty="0" smtClean="0">
                <a:latin typeface="Arial Black" pitchFamily="34" charset="0"/>
                <a:ea typeface="Calibri"/>
                <a:cs typeface="Arial" pitchFamily="34" charset="0"/>
              </a:rPr>
              <a:t> </a:t>
            </a:r>
            <a:endParaRPr lang="ru-RU" sz="2000" i="1" baseline="30000" dirty="0"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03625" y="516637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ln2</a:t>
            </a:r>
            <a:endParaRPr lang="ru-RU" i="1" baseline="30000" dirty="0">
              <a:latin typeface="Arial Black" panose="020B0A040201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003625" y="478514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ln</a:t>
            </a:r>
            <a:r>
              <a:rPr lang="en-US" b="1" i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k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949124" y="4950933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-------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1513540" y="4962943"/>
            <a:ext cx="354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=</a:t>
            </a:r>
            <a:endParaRPr lang="ru-RU" sz="20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1743731" y="4946902"/>
            <a:ext cx="1867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-------</a:t>
            </a:r>
            <a:r>
              <a:rPr lang="en-US" dirty="0" smtClean="0"/>
              <a:t>---------------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837051" y="4787805"/>
            <a:ext cx="1532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ln</a:t>
            </a:r>
            <a:r>
              <a:rPr lang="ru-RU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 </a:t>
            </a:r>
            <a:r>
              <a:rPr lang="ru-RU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1,25·10</a:t>
            </a:r>
            <a:r>
              <a:rPr lang="ru-RU" b="1" baseline="30000" dirty="0">
                <a:latin typeface="Arial Black" panose="020B0A04020102020204" pitchFamily="34" charset="0"/>
                <a:ea typeface="Calibri"/>
                <a:cs typeface="Arial" pitchFamily="34" charset="0"/>
              </a:rPr>
              <a:t>6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283565" y="5154479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ln2</a:t>
            </a:r>
            <a:endParaRPr lang="ru-RU" i="1" baseline="30000" dirty="0">
              <a:latin typeface="Arial Black" panose="020B0A040201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364301" y="4981711"/>
            <a:ext cx="354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Arial Black" pitchFamily="34" charset="0"/>
                <a:ea typeface="Calibri"/>
                <a:cs typeface="Arial" pitchFamily="34" charset="0"/>
              </a:rPr>
              <a:t>=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654738" y="4966815"/>
            <a:ext cx="5405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27.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56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34334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2.5.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Рассчитать толщину водной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 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 smtClean="0">
                <a:latin typeface="Arial Black" panose="020B0A04020102020204" pitchFamily="34" charset="0"/>
                <a:ea typeface="Calibri"/>
                <a:cs typeface="Times New Roman"/>
              </a:rPr>
              <a:t>H2O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шахты промежуточного хранения у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pa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новых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ТВЭЛов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имеющих активность </a:t>
            </a:r>
            <a:r>
              <a:rPr lang="ru-RU" sz="2000" b="1" i="1" dirty="0" smtClean="0">
                <a:solidFill>
                  <a:srgbClr val="99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ru-RU" sz="2000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10</a:t>
            </a:r>
            <a:r>
              <a:rPr lang="ru-RU" sz="2000" b="1" baseline="30000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7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Ки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если глубина шахты </a:t>
            </a:r>
            <a:r>
              <a:rPr lang="en-US" sz="2000" b="1" i="1" dirty="0">
                <a:solidFill>
                  <a:srgbClr val="99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= 8 м,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время работы </a:t>
            </a:r>
            <a:r>
              <a:rPr lang="en-US" sz="2000" b="1" i="1" dirty="0">
                <a:solidFill>
                  <a:srgbClr val="9900FF"/>
                </a:solidFill>
                <a:latin typeface="Arial Black"/>
                <a:ea typeface="Calibri"/>
                <a:cs typeface="Arial"/>
              </a:rPr>
              <a:t>t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= 6 ч.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Слой половинного ослабления воды в геометрии широкого пучка для данной энергии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равен </a:t>
            </a:r>
            <a:r>
              <a:rPr lang="ru-RU" sz="2000" b="1" dirty="0">
                <a:solidFill>
                  <a:srgbClr val="9900FF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solidFill>
                  <a:srgbClr val="9900FF"/>
                </a:solidFill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= 10 см, </a:t>
            </a:r>
            <a:r>
              <a:rPr lang="ru-RU" sz="2000" b="1" dirty="0">
                <a:solidFill>
                  <a:srgbClr val="99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= 8,4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Р·см</a:t>
            </a:r>
            <a:r>
              <a:rPr lang="ru-RU" sz="2000" b="1" baseline="30000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solidFill>
                <a:srgbClr val="99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204864"/>
            <a:ext cx="2017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6796" y="2641642"/>
            <a:ext cx="4388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Вo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23430" y="3041752"/>
            <a:ext cx="9167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Экспозиционная доза, создаваемая урановыми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ТВЭЛами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над водой,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03225" y="3717032"/>
          <a:ext cx="3204679" cy="797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3" name="Формула" r:id="rId3" imgW="1574800" imgH="419100" progId="Equation.3">
                  <p:embed/>
                </p:oleObj>
              </mc:Choice>
              <mc:Fallback>
                <p:oleObj name="Формула" r:id="rId3" imgW="1574800" imgH="4191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3225" y="3717032"/>
                        <a:ext cx="3204679" cy="7972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3658938" y="3933056"/>
            <a:ext cx="14891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7,9·10</a:t>
            </a:r>
            <a:r>
              <a:rPr lang="ru-RU" sz="2000" b="1" baseline="30000" dirty="0">
                <a:latin typeface="Arial"/>
                <a:ea typeface="Calibri"/>
              </a:rPr>
              <a:t>5</a:t>
            </a:r>
            <a:r>
              <a:rPr lang="ru-RU" sz="2000" b="1" dirty="0">
                <a:latin typeface="Arial"/>
                <a:ea typeface="Calibri"/>
              </a:rPr>
              <a:t> Р.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-23430" y="4541270"/>
            <a:ext cx="514153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520445" y="4869160"/>
          <a:ext cx="2683403" cy="891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4" name="Формула" r:id="rId5" imgW="1346200" imgH="482600" progId="Equation.3">
                  <p:embed/>
                </p:oleObj>
              </mc:Choice>
              <mc:Fallback>
                <p:oleObj name="Формула" r:id="rId5" imgW="1346200" imgH="4826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0445" y="4869160"/>
                        <a:ext cx="2683403" cy="8910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203848" y="5189130"/>
            <a:ext cx="2406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 ~ 5,0·10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58052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Число слоев половинного ослабления равно и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255; следовательно, толщина водной защиты будет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= </a:t>
            </a:r>
            <a:r>
              <a:rPr lang="ru-RU" sz="2000" b="1" i="1" dirty="0" smtClean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 smtClean="0"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25,5·10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255 см.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6372200" y="6101263"/>
          <a:ext cx="576064" cy="424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5" name="Формула" r:id="rId7" imgW="304668" imgH="241195" progId="Equation.3">
                  <p:embed/>
                </p:oleObj>
              </mc:Choice>
              <mc:Fallback>
                <p:oleObj name="Формула" r:id="rId7" imgW="304668" imgH="241195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372200" y="6101263"/>
                        <a:ext cx="576064" cy="4240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5610276" y="4947569"/>
            <a:ext cx="35337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Х</a:t>
            </a:r>
            <a:r>
              <a:rPr lang="ru-RU" sz="1400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ПДД</a:t>
            </a:r>
            <a:r>
              <a:rPr lang="ru-RU" sz="1200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А</a:t>
            </a:r>
            <a:r>
              <a:rPr lang="ru-RU" sz="2000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 = 0,0167 Р – постоянная величина</a:t>
            </a:r>
            <a:endParaRPr lang="ru-RU" sz="1200" dirty="0">
              <a:solidFill>
                <a:srgbClr val="0066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425280" y="3473110"/>
            <a:ext cx="3709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Коэффициент 10</a:t>
            </a:r>
            <a:r>
              <a:rPr lang="ru-RU" b="1" baseline="30000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 – это пересчетный коэффициент</a:t>
            </a:r>
            <a:r>
              <a:rPr lang="ru-RU" b="1" dirty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активности </a:t>
            </a:r>
            <a:r>
              <a:rPr lang="ru-RU" b="1" i="1" dirty="0">
                <a:solidFill>
                  <a:srgbClr val="99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ru-RU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из</a:t>
            </a:r>
            <a:r>
              <a:rPr lang="ru-RU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Ки</a:t>
            </a:r>
            <a:r>
              <a:rPr lang="ru-RU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в </a:t>
            </a:r>
            <a:r>
              <a:rPr lang="ru-RU" b="1" dirty="0" err="1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.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434517" y="4381947"/>
            <a:ext cx="3731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Глубину </a:t>
            </a:r>
            <a:r>
              <a:rPr lang="ru-RU" b="1" dirty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шахты </a:t>
            </a:r>
            <a:r>
              <a:rPr lang="en-US" b="1" i="1" dirty="0">
                <a:solidFill>
                  <a:srgbClr val="99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en-US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= 8 </a:t>
            </a:r>
            <a:r>
              <a:rPr lang="ru-RU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м 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из</a:t>
            </a:r>
            <a:r>
              <a:rPr lang="ru-RU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м </a:t>
            </a:r>
            <a:r>
              <a:rPr lang="ru-RU" b="1" dirty="0" smtClean="0">
                <a:solidFill>
                  <a:srgbClr val="006600"/>
                </a:solidFill>
                <a:latin typeface="Arial"/>
                <a:ea typeface="Calibri"/>
                <a:cs typeface="Times New Roman"/>
              </a:rPr>
              <a:t>необходимо пересчитать в</a:t>
            </a:r>
            <a:r>
              <a:rPr lang="ru-RU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см.</a:t>
            </a:r>
            <a:endParaRPr lang="ru-RU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17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rial" charset="0"/>
              </a:rPr>
              <a:t>ТРАНСПОРТИРОВАНИЕ ОЯТ ОТ АЭС ДО РАДИОХИМИЧЕСКОГО ЗАВОДА</a:t>
            </a:r>
          </a:p>
        </p:txBody>
      </p:sp>
      <p:sp>
        <p:nvSpPr>
          <p:cNvPr id="219139" name="Номер слайда 2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E31FBA7-1A60-4590-993E-BBD0FEB8BFD6}" type="slidenum">
              <a:rPr lang="ru-RU" altLang="ru-RU" smtClean="0">
                <a:solidFill>
                  <a:srgbClr val="898989"/>
                </a:solidFill>
              </a:rPr>
              <a:pPr eaLnBrk="1" hangingPunct="1">
                <a:defRPr/>
              </a:pPr>
              <a:t>12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683568" y="476672"/>
            <a:ext cx="7848872" cy="52687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574545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 – транспортный контейнер; 2 – мостовой перегрузочный кран; 3 – кран (16 т) бассейнового зала; 4 – чехлы с ТВС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60" y="6413266"/>
            <a:ext cx="91388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Схема 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бассейнового хранилища облученного топлива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7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49434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Число слоев половинного ослабления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находим из уравнения: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567078"/>
              </p:ext>
            </p:extLst>
          </p:nvPr>
        </p:nvGraphicFramePr>
        <p:xfrm>
          <a:off x="6961935" y="1952018"/>
          <a:ext cx="576064" cy="424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3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961935" y="1952018"/>
                        <a:ext cx="576064" cy="4240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0" y="197904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Следовательно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толщина водной защиты будет  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dirty="0"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25,5·10 = 255 см.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-5543" y="1166160"/>
            <a:ext cx="16330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en-US" sz="2000" b="1" i="1" dirty="0" smtClean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 smtClean="0">
                <a:latin typeface="Arial Black" pitchFamily="34" charset="0"/>
                <a:ea typeface="Calibri"/>
                <a:cs typeface="Arial" pitchFamily="34" charset="0"/>
              </a:rPr>
              <a:t> =</a:t>
            </a:r>
            <a:r>
              <a:rPr lang="ru-RU" sz="2000" b="1" i="1" dirty="0" smtClean="0">
                <a:latin typeface="Arial Black" pitchFamily="34" charset="0"/>
                <a:ea typeface="Calibri"/>
                <a:cs typeface="Arial" pitchFamily="34" charset="0"/>
              </a:rPr>
              <a:t> </a:t>
            </a:r>
            <a:endParaRPr lang="ru-RU" sz="2000" i="1" baseline="30000" dirty="0">
              <a:latin typeface="Arial Black" panose="020B0A040201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003625" y="138870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ln2</a:t>
            </a:r>
            <a:endParaRPr lang="ru-RU" i="1" baseline="30000" dirty="0">
              <a:latin typeface="Arial Black" panose="020B0A040201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003625" y="100747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ln</a:t>
            </a:r>
            <a:r>
              <a:rPr lang="en-US" b="1" i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k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949124" y="1173263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-------</a:t>
            </a:r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513540" y="1185273"/>
            <a:ext cx="354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=</a:t>
            </a:r>
            <a:endParaRPr lang="ru-RU" sz="20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743731" y="1169232"/>
            <a:ext cx="1867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-------</a:t>
            </a:r>
            <a:r>
              <a:rPr lang="en-US" dirty="0" smtClean="0"/>
              <a:t>---------------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1910939" y="1010135"/>
            <a:ext cx="136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ln</a:t>
            </a:r>
            <a:r>
              <a:rPr lang="ru-RU" b="1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 5,0·10</a:t>
            </a:r>
            <a:r>
              <a:rPr lang="ru-RU" b="1" baseline="30000" dirty="0" smtClean="0">
                <a:latin typeface="Arial Black" panose="020B0A04020102020204" pitchFamily="34" charset="0"/>
                <a:ea typeface="Calibri"/>
                <a:cs typeface="Arial" pitchFamily="34" charset="0"/>
              </a:rPr>
              <a:t>7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283565" y="1376809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ea typeface="Calibri"/>
                <a:cs typeface="Arial" pitchFamily="34" charset="0"/>
              </a:rPr>
              <a:t>ln2</a:t>
            </a:r>
            <a:endParaRPr lang="ru-RU" i="1" baseline="30000" dirty="0">
              <a:latin typeface="Arial Black" panose="020B0A040201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364301" y="1204041"/>
            <a:ext cx="354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Arial Black" pitchFamily="34" charset="0"/>
                <a:ea typeface="Calibri"/>
                <a:cs typeface="Arial" pitchFamily="34" charset="0"/>
              </a:rPr>
              <a:t>=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654738" y="1189145"/>
            <a:ext cx="753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25,5.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9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284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246" y="548680"/>
            <a:ext cx="7887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величины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871093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i="1" dirty="0">
                <a:latin typeface="Arial Black" pitchFamily="34" charset="0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10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Ки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Бк, определим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по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уравнению: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7596336" y="836712"/>
          <a:ext cx="864096" cy="528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6" name="Формула" r:id="rId3" imgW="368300" imgH="241300" progId="Equation.3">
                  <p:embed/>
                </p:oleObj>
              </mc:Choice>
              <mc:Fallback>
                <p:oleObj name="Формула" r:id="rId3" imgW="368300" imgH="2413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596336" y="836712"/>
                        <a:ext cx="864096" cy="5282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39552" y="1484784"/>
          <a:ext cx="4968552" cy="939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7" name="Формула" r:id="rId5" imgW="2362200" imgH="482600" progId="Equation.3">
                  <p:embed/>
                </p:oleObj>
              </mc:Choice>
              <mc:Fallback>
                <p:oleObj name="Формула" r:id="rId5" imgW="2362200" imgH="48260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484784"/>
                        <a:ext cx="4968552" cy="9399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436096" y="1772816"/>
            <a:ext cx="2347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0,1939·8,4 =1,63</a:t>
            </a:r>
            <a:endParaRPr lang="ru-RU" sz="2000" b="1" dirty="0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7668344" y="1554806"/>
          <a:ext cx="124926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8" name="Формула" r:id="rId7" imgW="609600" imgH="419100" progId="Equation.3">
                  <p:embed/>
                </p:oleObj>
              </mc:Choice>
              <mc:Fallback>
                <p:oleObj name="Формула" r:id="rId7" imgW="609600" imgH="4191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668344" y="1554806"/>
                        <a:ext cx="1249266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8801139" y="1772816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859986" y="2578347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1,63·10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65846" y="2578347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=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2166374" y="2348880"/>
          <a:ext cx="1354867" cy="859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9" name="Формула" r:id="rId9" imgW="609600" imgH="419100" progId="Equation.3">
                  <p:embed/>
                </p:oleObj>
              </mc:Choice>
              <mc:Fallback>
                <p:oleObj name="Формула" r:id="rId9" imgW="609600" imgH="419100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66374" y="2348880"/>
                        <a:ext cx="1354867" cy="8590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3491880" y="2607179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419" y="3212976"/>
            <a:ext cx="7157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565846" y="3501008"/>
          <a:ext cx="5374306" cy="758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0" name="Формула" r:id="rId11" imgW="2730500" imgH="419100" progId="Equation.3">
                  <p:embed/>
                </p:oleObj>
              </mc:Choice>
              <mc:Fallback>
                <p:oleObj name="Формула" r:id="rId11" imgW="2730500" imgH="4191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3501008"/>
                        <a:ext cx="5374306" cy="7583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5880675" y="3717032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203,5 Кл/кг.</a:t>
            </a:r>
            <a:endParaRPr lang="ru-RU" sz="2000" b="1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418" y="4221088"/>
            <a:ext cx="7445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экспозиционная доза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5" name="Объект 64"/>
          <p:cNvGraphicFramePr>
            <a:graphicFrameLocks noChangeAspect="1"/>
          </p:cNvGraphicFramePr>
          <p:nvPr>
            <p:extLst/>
          </p:nvPr>
        </p:nvGraphicFramePr>
        <p:xfrm>
          <a:off x="565846" y="4581128"/>
          <a:ext cx="856058" cy="459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1" name="Формула" r:id="rId13" imgW="418918" imgH="241195" progId="Equation.3">
                  <p:embed/>
                </p:oleObj>
              </mc:Choice>
              <mc:Fallback>
                <p:oleObj name="Формула" r:id="rId13" imgW="418918" imgH="241195" progId="Equation.3">
                  <p:embed/>
                  <p:pic>
                    <p:nvPicPr>
                      <p:cNvPr id="65" name="Объект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4581128"/>
                        <a:ext cx="856058" cy="4599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66"/>
          <p:cNvSpPr/>
          <p:nvPr/>
        </p:nvSpPr>
        <p:spPr>
          <a:xfrm>
            <a:off x="1421904" y="4646647"/>
            <a:ext cx="3631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4,31·10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(см. пример 7.3).</a:t>
            </a:r>
            <a:endParaRPr lang="ru-RU" sz="2000" b="1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6419" y="5085184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0" name="Объект 69"/>
          <p:cNvGraphicFramePr>
            <a:graphicFrameLocks noChangeAspect="1"/>
          </p:cNvGraphicFramePr>
          <p:nvPr>
            <p:extLst/>
          </p:nvPr>
        </p:nvGraphicFramePr>
        <p:xfrm>
          <a:off x="565846" y="5445224"/>
          <a:ext cx="2493986" cy="720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2" name="Формула" r:id="rId15" imgW="1460500" imgH="457200" progId="Equation.3">
                  <p:embed/>
                </p:oleObj>
              </mc:Choice>
              <mc:Fallback>
                <p:oleObj name="Формула" r:id="rId15" imgW="1460500" imgH="457200" progId="Equation.3">
                  <p:embed/>
                  <p:pic>
                    <p:nvPicPr>
                      <p:cNvPr id="70" name="Объект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5445224"/>
                        <a:ext cx="2493986" cy="720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3059832" y="5604849"/>
            <a:ext cx="24785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4,72·10</a:t>
            </a:r>
            <a:r>
              <a:rPr lang="ru-RU" sz="2000" b="1" baseline="30000" dirty="0">
                <a:latin typeface="Arial"/>
                <a:ea typeface="Calibri"/>
              </a:rPr>
              <a:t>4</a:t>
            </a:r>
            <a:r>
              <a:rPr lang="ru-RU" sz="2000" b="1" dirty="0">
                <a:latin typeface="Arial"/>
                <a:ea typeface="Calibri"/>
              </a:rPr>
              <a:t> ~ 50·10</a:t>
            </a:r>
            <a:r>
              <a:rPr lang="ru-RU" sz="2000" b="1" baseline="30000" dirty="0">
                <a:latin typeface="Arial"/>
                <a:ea typeface="Calibri"/>
              </a:rPr>
              <a:t>5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586874" y="6309320"/>
            <a:ext cx="1229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en-US" sz="2000" b="1" dirty="0">
                <a:latin typeface="Arial"/>
                <a:ea typeface="Calibri"/>
              </a:rPr>
              <a:t>25,5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4" name="Объект 73"/>
          <p:cNvGraphicFramePr>
            <a:graphicFrameLocks noChangeAspect="1"/>
          </p:cNvGraphicFramePr>
          <p:nvPr>
            <p:extLst/>
          </p:nvPr>
        </p:nvGraphicFramePr>
        <p:xfrm>
          <a:off x="1907182" y="6237312"/>
          <a:ext cx="1584697" cy="46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3" name="Формула" r:id="rId17" imgW="761669" imgH="241195" progId="Equation.3">
                  <p:embed/>
                </p:oleObj>
              </mc:Choice>
              <mc:Fallback>
                <p:oleObj name="Формула" r:id="rId17" imgW="761669" imgH="241195" progId="Equation.3">
                  <p:embed/>
                  <p:pic>
                    <p:nvPicPr>
                      <p:cNvPr id="74" name="Объект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907182" y="6237312"/>
                        <a:ext cx="1584697" cy="464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Прямоугольник 74"/>
          <p:cNvSpPr/>
          <p:nvPr/>
        </p:nvSpPr>
        <p:spPr>
          <a:xfrm>
            <a:off x="3491880" y="6305567"/>
            <a:ext cx="2464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latin typeface="Arial"/>
                <a:ea typeface="Calibri"/>
              </a:rPr>
              <a:t>= 25,5·10 = 255 </a:t>
            </a:r>
            <a:r>
              <a:rPr lang="ru-RU" sz="2000" b="1" dirty="0">
                <a:latin typeface="Arial"/>
                <a:ea typeface="Calibri"/>
              </a:rPr>
              <a:t>см.</a:t>
            </a:r>
            <a:endParaRPr lang="ru-RU" sz="2000" b="1" dirty="0"/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29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4346" y="0"/>
            <a:ext cx="4990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ПЕРЕРАБОТКА ЯДЕРНОГО ТОПЛИВА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0" y="310411"/>
            <a:ext cx="8445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2.5. </a:t>
            </a:r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Потери тепла захороненного блока с отходами</a:t>
            </a: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0" y="709407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2.6. </a:t>
            </a: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Активные 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отходы с перерабатывающего завода были остеклованы в виде цилиндров с диаметром 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 =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0,3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м.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Цилиндры были захоронены один за другим в желобе под землей на глубине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 =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7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м. </a:t>
            </a:r>
            <a:r>
              <a:rPr lang="ru-RU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Энерговыделение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цилиндрах за счет распада продуктов деления составляет </a:t>
            </a:r>
            <a:r>
              <a:rPr lang="en-US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 =</a:t>
            </a: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кВт/м тепла. 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Рассчитайте температуру поверхности цилиндров 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2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предполагая, что температура почвы </a:t>
            </a:r>
            <a:r>
              <a:rPr lang="ru-RU" sz="2000" b="1" i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</a:t>
            </a:r>
            <a:r>
              <a:rPr lang="ru-RU" sz="2000" b="1" baseline="-25000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составляет </a:t>
            </a:r>
            <a:r>
              <a:rPr lang="ru-RU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 °С, 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теплопроводность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Вт/(</a:t>
            </a:r>
            <a:r>
              <a:rPr lang="ru-RU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м·</a:t>
            </a:r>
            <a:r>
              <a:rPr lang="en-US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ru-RU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ru-RU" sz="2000" b="1" dirty="0">
              <a:solidFill>
                <a:srgbClr val="9900FF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56231" y="2956176"/>
            <a:ext cx="1492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0" y="335628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Мощность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теплоотдачи</a:t>
            </a: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99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</a:t>
            </a:r>
            <a:r>
              <a:rPr lang="en-GB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цилиндра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представляет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значительный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интерес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сравнении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трубами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протянутыми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землей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Она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определяется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следующим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образом</a:t>
            </a:r>
            <a:r>
              <a:rPr lang="en-GB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2"/>
          <p:cNvSpPr>
            <a:spLocks noChangeArrowheads="1"/>
          </p:cNvSpPr>
          <p:nvPr/>
        </p:nvSpPr>
        <p:spPr bwMode="auto">
          <a:xfrm>
            <a:off x="556231" y="44148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0" y="5550185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 </a:t>
            </a: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это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тепла, передающегося на единице длины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 кВт/м в данном примере). Подставляя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= 1 Вт/м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 = </a:t>
            </a:r>
            <a:r>
              <a:rPr lang="ru-RU" sz="2000" b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000" b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= 0,3 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получим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66142" y="4347937"/>
                <a:ext cx="2942152" cy="1269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 sz="2000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ru-RU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ru-RU" sz="2000" i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m:rPr>
                                  <m:sty m:val="p"/>
                                </m:rPr>
                                <a:rPr lang="ru-RU" sz="2000" i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ru-RU" sz="2000" i="0">
                              <a:latin typeface="Cambria Math" panose="02040503050406030204" pitchFamily="18" charset="0"/>
                            </a:rPr>
                            <m:t>ln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x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ru-RU" sz="2000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den>
                              </m:f>
                              <m:r>
                                <a:rPr lang="ru-RU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ru-RU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ru-RU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ru-RU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ru-RU" sz="2000" i="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ru-RU" sz="2000" i="0">
                                                      <a:latin typeface="Cambria Math" panose="02040503050406030204" pitchFamily="18" charset="0"/>
                                                    </a:rPr>
                                                    <m:t>x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ru-RU" sz="2000" i="0">
                                                      <a:latin typeface="Cambria Math" panose="02040503050406030204" pitchFamily="18" charset="0"/>
                                                    </a:rPr>
                                                    <m:t>D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ru-RU" sz="20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lin"/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ru-RU" sz="20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42" y="4347937"/>
                <a:ext cx="2942152" cy="12691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52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4346" y="17252"/>
            <a:ext cx="4990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ПЕРЕРАБОТКА ЯДЕРНОГО ТОПЛИВА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1" name="Rectangle 2"/>
          <p:cNvSpPr>
            <a:spLocks noChangeArrowheads="1"/>
          </p:cNvSpPr>
          <p:nvPr/>
        </p:nvSpPr>
        <p:spPr bwMode="auto">
          <a:xfrm>
            <a:off x="556231" y="44148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15992" y="386583"/>
            <a:ext cx="1151823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709402"/>
            <a:ext cx="26459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000" algn="just"/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Таким образом: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862641" y="18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425869" y="410855"/>
                <a:ext cx="4193712" cy="1325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 sz="2200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=1000=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ru-RU" sz="2200" i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m:rPr>
                                  <m:sty m:val="p"/>
                                </m:rPr>
                                <a:rPr lang="ru-RU" sz="2200" i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−20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ru-RU" sz="2200" i="0">
                              <a:latin typeface="Cambria Math" panose="02040503050406030204" pitchFamily="18" charset="0"/>
                            </a:rPr>
                            <m:t>ln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2·7</m:t>
                                      </m:r>
                                    </m:num>
                                    <m:den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0,3</m:t>
                                      </m:r>
                                    </m:den>
                                  </m:f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ru-RU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ru-RU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ru-RU" sz="22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ru-RU" sz="2200" i="0">
                                                  <a:latin typeface="Cambria Math" panose="02040503050406030204" pitchFamily="18" charset="0"/>
                                                </a:rPr>
                                                <m:t>x</m:t>
                                              </m:r>
                                            </m:num>
                                            <m:den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ru-RU" sz="2200" i="0">
                                                  <a:latin typeface="Cambria Math" panose="02040503050406030204" pitchFamily="18" charset="0"/>
                                                </a:rPr>
                                                <m:t>D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69" y="410855"/>
                <a:ext cx="4193712" cy="13257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Прямоугольник 42"/>
              <p:cNvSpPr/>
              <p:nvPr/>
            </p:nvSpPr>
            <p:spPr>
              <a:xfrm>
                <a:off x="556231" y="2183752"/>
                <a:ext cx="4207819" cy="771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ru-RU" sz="220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1000·4,536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6,283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+20=742 °</m:t>
                      </m:r>
                      <m:r>
                        <m:rPr>
                          <m:sty m:val="p"/>
                        </m:rPr>
                        <a:rPr lang="ru-RU" sz="2200" i="0"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ru-RU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31" y="2183752"/>
                <a:ext cx="4207819" cy="7710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063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4346" y="17252"/>
            <a:ext cx="4990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ПЕРЕРАБОТКА ЯДЕРНОГО ТОПЛИВА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81" name="Rectangle 2"/>
          <p:cNvSpPr>
            <a:spLocks noChangeArrowheads="1"/>
          </p:cNvSpPr>
          <p:nvPr/>
        </p:nvSpPr>
        <p:spPr bwMode="auto">
          <a:xfrm>
            <a:off x="556231" y="44148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15992" y="386583"/>
            <a:ext cx="1151823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862641" y="18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2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-36512" y="312186"/>
            <a:ext cx="5544616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3.   ЗАЩИТА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-36512" y="2154218"/>
            <a:ext cx="8712968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ОТ     ИОНИЗИРУЮЩИХ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2915816" y="4077072"/>
            <a:ext cx="5942179" cy="230998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ИЗЛУЧЕНИЙ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7202" y="4725144"/>
            <a:ext cx="654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П.7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86" y="5125254"/>
            <a:ext cx="654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П.9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7202" y="5877272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П.11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7201" y="5511556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П.10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7201" y="6297968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П.12</a:t>
            </a:r>
            <a:endParaRPr lang="ru-RU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7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897" y="361943"/>
            <a:ext cx="63080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3.1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Факторы накопления гомогенных сред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5288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3.1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Рассчитать, во сколько раз увеличится экспозиционная доза за счет рассеянного излучения при прохождении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от точечного изотропного источника с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энергией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1 МэВ, если источник расположен в слое воды и вне его. Толщина водного экрана составляет 28,3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82" y="2402819"/>
            <a:ext cx="211724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-7898" y="2780928"/>
            <a:ext cx="9151897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itchFamily="34" charset="0"/>
                <a:cs typeface="Arial" panose="020B0604020202020204" pitchFamily="34" charset="0"/>
              </a:rPr>
              <a:t>табл. П. 12</a:t>
            </a:r>
            <a:r>
              <a:rPr lang="ru-RU" sz="2000" b="1" dirty="0">
                <a:solidFill>
                  <a:srgbClr val="99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определяем для воды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0,0706 см</a:t>
            </a:r>
            <a:r>
              <a:rPr lang="ru-RU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–1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(при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1 МэВ) находим </a:t>
            </a:r>
            <a:r>
              <a:rPr lang="ru-RU" sz="2000" b="1" i="1" dirty="0" err="1">
                <a:latin typeface="Arial Black" panose="020B0A04020102020204" pitchFamily="34" charset="0"/>
                <a:cs typeface="Arial" panose="020B0604020202020204" pitchFamily="34" charset="0"/>
              </a:rPr>
              <a:t>μ·х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0,0706·28,3 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1,99 ~ 2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3779912" y="3667162"/>
          <a:ext cx="432048" cy="399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Формула" r:id="rId3" imgW="228600" imgH="228600" progId="Equation.3">
                  <p:embed/>
                </p:oleObj>
              </mc:Choice>
              <mc:Fallback>
                <p:oleObj name="Формула" r:id="rId3" imgW="228600" imgH="2286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779912" y="3667162"/>
                        <a:ext cx="432048" cy="3999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652120" y="3667162"/>
          <a:ext cx="432048" cy="399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Формула" r:id="rId5" imgW="228600" imgH="228600" progId="Equation.3">
                  <p:embed/>
                </p:oleObj>
              </mc:Choice>
              <mc:Fallback>
                <p:oleObj name="Формула" r:id="rId5" imgW="228600" imgH="2286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3667162"/>
                        <a:ext cx="432048" cy="3999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6482" y="3359314"/>
            <a:ext cx="91375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расположении источника и детектора внутри воды определяем 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табл. П. 7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r>
              <a:rPr lang="ru-RU" sz="2000" b="1" dirty="0" smtClean="0">
                <a:latin typeface="Arial"/>
                <a:ea typeface="Calibri"/>
              </a:rPr>
              <a:t>= 3,62.</a:t>
            </a:r>
            <a:r>
              <a:rPr lang="ru-RU" sz="2000" dirty="0" smtClean="0">
                <a:latin typeface="Arial"/>
                <a:ea typeface="Calibri"/>
              </a:rPr>
              <a:t>      </a:t>
            </a:r>
            <a:r>
              <a:rPr lang="ru-RU" sz="2000" b="1" dirty="0" smtClean="0">
                <a:latin typeface="Arial"/>
                <a:ea typeface="Calibri"/>
              </a:rPr>
              <a:t>– </a:t>
            </a:r>
            <a:r>
              <a:rPr lang="ru-RU" sz="2000" b="1" dirty="0">
                <a:latin typeface="Arial"/>
                <a:ea typeface="Calibri"/>
              </a:rPr>
              <a:t>фактор накопления излучения бесконечным слоем среды.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-7897" y="4374977"/>
            <a:ext cx="915189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расчете защиты в условиях барьерной геометрии удобно пользоваться поправочными коэффициентами, представляющими отношение дозового фактора накопления в барьерной геометрии к дозовому фактору накопления в бесконечной среде для точечного изотропного источника, т.е.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2134438" y="6021288"/>
          <a:ext cx="3157642" cy="8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Формула" r:id="rId6" imgW="1701800" imgH="482600" progId="Equation.3">
                  <p:embed/>
                </p:oleObj>
              </mc:Choice>
              <mc:Fallback>
                <p:oleObj name="Формула" r:id="rId6" imgW="1701800" imgH="482600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34438" y="6021288"/>
                        <a:ext cx="3157642" cy="83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8316416" y="623702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(3.</a:t>
            </a:r>
            <a:r>
              <a:rPr lang="en-US" sz="2000" b="1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80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266" y="377486"/>
            <a:ext cx="915126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или отношение энергетического фактора накопления в барьерной геометрии к энергетическому фактору накопления в бесконечной среде для плоского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мононаправленного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источника, т.е.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1412776"/>
          <a:ext cx="3384376" cy="919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" name="Формула" r:id="rId3" imgW="1663700" imgH="482600" progId="Equation.3">
                  <p:embed/>
                </p:oleObj>
              </mc:Choice>
              <mc:Fallback>
                <p:oleObj name="Формула" r:id="rId3" imgW="1663700" imgH="4826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412776"/>
                        <a:ext cx="3384376" cy="9194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8053" y="177281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(3.2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-7266" y="2484623"/>
            <a:ext cx="91512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где                          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фактор накопления, учитывающий вклад рассеянного излучения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1403648" y="2435258"/>
          <a:ext cx="1944216" cy="417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" name="Формула" r:id="rId5" imgW="1040948" imgH="241195" progId="Equation.3">
                  <p:embed/>
                </p:oleObj>
              </mc:Choice>
              <mc:Fallback>
                <p:oleObj name="Формула" r:id="rId5" imgW="1040948" imgH="241195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03648" y="2435258"/>
                        <a:ext cx="1944216" cy="417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3209243"/>
            <a:ext cx="543609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уравнение (3.2) </a:t>
            </a:r>
            <a:r>
              <a:rPr lang="ru-RU" sz="2000" b="1" dirty="0" smtClean="0">
                <a:latin typeface="Arial"/>
                <a:ea typeface="Calibri"/>
              </a:rPr>
              <a:t>принимает </a:t>
            </a:r>
            <a:r>
              <a:rPr lang="ru-RU" sz="2000" b="1" dirty="0">
                <a:latin typeface="Arial"/>
                <a:ea typeface="Calibri"/>
              </a:rPr>
              <a:t>вид</a:t>
            </a:r>
            <a:r>
              <a:rPr lang="ru-RU" sz="2000" b="1" dirty="0" smtClean="0">
                <a:latin typeface="Arial"/>
                <a:ea typeface="Calibri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539552" y="3573016"/>
          <a:ext cx="3380654" cy="493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6" name="Формула" r:id="rId7" imgW="1600200" imgH="254000" progId="Equation.3">
                  <p:embed/>
                </p:oleObj>
              </mc:Choice>
              <mc:Fallback>
                <p:oleObj name="Формула" r:id="rId7" imgW="1600200" imgH="25400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3380654" cy="493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8398053" y="3600024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(3.</a:t>
            </a:r>
            <a:r>
              <a:rPr lang="en-US" sz="2000" b="1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0" y="4005064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учете фактора накопления и поправочного коэффициента для барьерной геометрии будет выражаться следующим уравнением: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539552" y="4725144"/>
          <a:ext cx="4536504" cy="48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7" name="Формула" r:id="rId9" imgW="2197100" imgH="254000" progId="Equation.3">
                  <p:embed/>
                </p:oleObj>
              </mc:Choice>
              <mc:Fallback>
                <p:oleObj name="Формула" r:id="rId9" imgW="2197100" imgH="254000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725144"/>
                        <a:ext cx="4536504" cy="481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8433549" y="4805283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(3.4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7266" y="5205393"/>
            <a:ext cx="91512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Значения дозового фактора накопления в бесконечной </a:t>
            </a:r>
            <a:r>
              <a:rPr lang="ru-RU" sz="2000" b="1" dirty="0" smtClean="0">
                <a:latin typeface="Arial"/>
                <a:ea typeface="Calibri"/>
              </a:rPr>
              <a:t>среде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…………….   </a:t>
            </a:r>
            <a:r>
              <a:rPr lang="ru-RU" sz="2000" b="1" dirty="0" smtClean="0">
                <a:latin typeface="Arial"/>
                <a:ea typeface="Calibri"/>
              </a:rPr>
              <a:t>дозового </a:t>
            </a:r>
            <a:r>
              <a:rPr lang="ru-RU" sz="2000" b="1" dirty="0">
                <a:latin typeface="Arial"/>
                <a:ea typeface="Calibri"/>
              </a:rPr>
              <a:t>фактора накопления для барьерной </a:t>
            </a:r>
            <a:r>
              <a:rPr lang="ru-RU" sz="2000" b="1" dirty="0" smtClean="0">
                <a:latin typeface="Arial"/>
                <a:ea typeface="Calibri"/>
              </a:rPr>
              <a:t>геометрии</a:t>
            </a:r>
            <a:r>
              <a:rPr lang="ru-RU" sz="2000" dirty="0">
                <a:latin typeface="Arial"/>
                <a:ea typeface="Calibri"/>
              </a:rPr>
              <a:t>,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………………………………………………</a:t>
            </a:r>
            <a:r>
              <a:rPr lang="ru-RU" sz="2000" b="1" dirty="0" smtClean="0">
                <a:latin typeface="Arial"/>
                <a:ea typeface="Calibri"/>
              </a:rPr>
              <a:t>поправочного </a:t>
            </a:r>
            <a:r>
              <a:rPr lang="ru-RU" sz="2000" b="1" dirty="0">
                <a:latin typeface="Arial"/>
                <a:ea typeface="Calibri"/>
              </a:rPr>
              <a:t>коэффициента 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для точечного изотропного источника приведены в приложении (см</a:t>
            </a:r>
            <a:r>
              <a:rPr lang="ru-RU" sz="2000" b="1" dirty="0" smtClean="0">
                <a:latin typeface="Arial"/>
                <a:ea typeface="Calibri"/>
              </a:rPr>
              <a:t>.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табл. 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П.7,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П.9-П.11</a:t>
            </a:r>
            <a:r>
              <a:rPr lang="ru-RU" sz="2000" b="1" dirty="0" smtClean="0">
                <a:latin typeface="Arial"/>
                <a:ea typeface="Calibri"/>
              </a:rPr>
              <a:t>). </a:t>
            </a:r>
            <a:endParaRPr lang="ru-RU" sz="2000" b="1" dirty="0"/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/>
          </p:nvPr>
        </p:nvGraphicFramePr>
        <p:xfrm>
          <a:off x="95304" y="5517232"/>
          <a:ext cx="1596376" cy="4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8" name="Формула" r:id="rId11" imgW="875920" imgH="253890" progId="Equation.3">
                  <p:embed/>
                </p:oleObj>
              </mc:Choice>
              <mc:Fallback>
                <p:oleObj name="Формула" r:id="rId11" imgW="875920" imgH="253890" progId="Equation.3">
                  <p:embed/>
                  <p:pic>
                    <p:nvPicPr>
                      <p:cNvPr id="58" name="Объект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95304" y="5517232"/>
                        <a:ext cx="1596376" cy="4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-7266" y="5804992"/>
          <a:ext cx="4720730" cy="432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9" name="Формула" r:id="rId13" imgW="2552700" imgH="254000" progId="Equation.3">
                  <p:embed/>
                </p:oleObj>
              </mc:Choice>
              <mc:Fallback>
                <p:oleObj name="Формула" r:id="rId13" imgW="2552700" imgH="2540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-7266" y="5804992"/>
                        <a:ext cx="4720730" cy="432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13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80" y="369332"/>
            <a:ext cx="9145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При расположении источника по одну сторону водного экрана, а детектора – по другую находим по табл. П.9 </a:t>
            </a:r>
            <a:r>
              <a:rPr lang="ru-RU" sz="2000" b="1" i="1" dirty="0">
                <a:latin typeface="Arial"/>
                <a:ea typeface="Calibri"/>
              </a:rPr>
              <a:t>δ</a:t>
            </a:r>
            <a:r>
              <a:rPr lang="en-US" sz="2000" b="1" i="1" baseline="-25000" dirty="0">
                <a:latin typeface="Arial"/>
                <a:ea typeface="Calibri"/>
              </a:rPr>
              <a:t>D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dirty="0" smtClean="0">
                <a:latin typeface="Arial"/>
                <a:ea typeface="Calibri"/>
              </a:rPr>
              <a:t>0,830. Тогда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………………………………..          </a:t>
            </a:r>
            <a:r>
              <a:rPr lang="ru-RU" sz="2000" b="1" dirty="0" smtClean="0">
                <a:latin typeface="Arial"/>
                <a:ea typeface="Calibri"/>
              </a:rPr>
              <a:t>(значение                можно </a:t>
            </a:r>
            <a:r>
              <a:rPr lang="ru-RU" sz="2000" b="1" dirty="0">
                <a:latin typeface="Arial"/>
                <a:ea typeface="Calibri"/>
              </a:rPr>
              <a:t>найти также 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табл.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П.10</a:t>
            </a:r>
            <a:r>
              <a:rPr lang="ru-RU" sz="2000" b="1" dirty="0">
                <a:latin typeface="Arial"/>
                <a:ea typeface="Calibri"/>
              </a:rPr>
              <a:t>).</a:t>
            </a:r>
            <a:r>
              <a:rPr lang="ru-RU" sz="2000" b="1" dirty="0" smtClean="0">
                <a:latin typeface="Arial"/>
                <a:ea typeface="Calibri"/>
              </a:rPr>
              <a:t>  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17475" y="981075"/>
          <a:ext cx="39560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name="Формула" r:id="rId3" imgW="2044440" imgH="241200" progId="Equation.3">
                  <p:embed/>
                </p:oleObj>
              </mc:Choice>
              <mc:Fallback>
                <p:oleObj name="Формула" r:id="rId3" imgW="2044440" imgH="2412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7475" y="981075"/>
                        <a:ext cx="39560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364088" y="980728"/>
          <a:ext cx="1224136" cy="415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3" name="Формула" r:id="rId5" imgW="660113" imgH="241195" progId="Equation.3">
                  <p:embed/>
                </p:oleObj>
              </mc:Choice>
              <mc:Fallback>
                <p:oleObj name="Формула" r:id="rId5" imgW="660113" imgH="241195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64088" y="980728"/>
                        <a:ext cx="1224136" cy="4150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0" y="169277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Итак, в бесконечной среде в слое воды толщиной 28,3 см за счет рассеянного излучения экспозиционная доза увеличится в </a:t>
            </a:r>
            <a:r>
              <a:rPr lang="ru-RU" sz="2000" b="1" dirty="0" smtClean="0">
                <a:latin typeface="Arial"/>
                <a:ea typeface="Calibri"/>
              </a:rPr>
              <a:t>3,62 </a:t>
            </a:r>
            <a:r>
              <a:rPr lang="ru-RU" sz="2000" b="1" dirty="0">
                <a:latin typeface="Arial"/>
                <a:ea typeface="Calibri"/>
              </a:rPr>
              <a:t>раза, а при барьерной геометрии – в </a:t>
            </a:r>
            <a:r>
              <a:rPr lang="ru-RU" sz="2000" b="1" dirty="0" smtClean="0">
                <a:latin typeface="Arial"/>
                <a:ea typeface="Calibri"/>
              </a:rPr>
              <a:t>3,005 </a:t>
            </a:r>
            <a:r>
              <a:rPr lang="ru-RU" sz="2000" b="1" dirty="0">
                <a:latin typeface="Arial"/>
                <a:ea typeface="Calibri"/>
              </a:rPr>
              <a:t>раза.</a:t>
            </a:r>
            <a:endParaRPr lang="ru-RU" sz="2000" b="1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3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3.2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Решить первую часть предыдущей задачи, используя уравнение </a:t>
            </a:r>
            <a:r>
              <a:rPr lang="ru-RU" sz="2000" b="1" dirty="0" smtClean="0">
                <a:latin typeface="Arial"/>
                <a:ea typeface="Calibri"/>
              </a:rPr>
              <a:t>(3.5</a:t>
            </a:r>
            <a:r>
              <a:rPr lang="ru-RU" sz="2000" b="1" dirty="0">
                <a:latin typeface="Arial"/>
                <a:ea typeface="Calibri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980728"/>
          <a:ext cx="5112568" cy="57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Формула" r:id="rId3" imgW="2070100" imgH="254000" progId="Equation.3">
                  <p:embed/>
                </p:oleObj>
              </mc:Choice>
              <mc:Fallback>
                <p:oleObj name="Формула" r:id="rId3" imgW="2070100" imgH="2540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980728"/>
                        <a:ext cx="5112568" cy="5774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8053" y="107721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(3.5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3798" y="1477328"/>
            <a:ext cx="9157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  <a:cs typeface="Times New Roman"/>
              </a:rPr>
              <a:t>,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dirty="0">
                <a:latin typeface="Arial Black"/>
                <a:ea typeface="Calibri"/>
                <a:cs typeface="Arial"/>
              </a:rPr>
              <a:t>= (1 –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численные коэффициенты, не зависящие от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μ·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dirty="0"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Они зависят от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dirty="0">
                <a:latin typeface="Arial"/>
                <a:ea typeface="Calibri"/>
                <a:cs typeface="Times New Roman"/>
              </a:rPr>
              <a:t>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185888"/>
            <a:ext cx="2123728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2494520"/>
            <a:ext cx="9108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расчетов можно представить фактор накопления в виде суммы двух экспоненциальных членов в виде уравнения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(3.5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306896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воды (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μ·х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2) при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 МэВ определяем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11,0;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–0,104;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0,030. Подставим найденные значения в уравнение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3.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5)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539552" y="4077072"/>
          <a:ext cx="5211685" cy="497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3" name="Формула" r:id="rId5" imgW="2222500" imgH="228600" progId="Equation.3">
                  <p:embed/>
                </p:oleObj>
              </mc:Choice>
              <mc:Fallback>
                <p:oleObj name="Формула" r:id="rId5" imgW="2222500" imgH="2286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077072"/>
                        <a:ext cx="5211685" cy="4977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-21340" y="4596629"/>
            <a:ext cx="9129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Для   получен результат, отличающийся от предыдущего приблизительно 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25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%. т.е. в пределах допустимой погрешности.</a:t>
            </a:r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299584"/>
              </p:ext>
            </p:extLst>
          </p:nvPr>
        </p:nvGraphicFramePr>
        <p:xfrm>
          <a:off x="1187624" y="4564873"/>
          <a:ext cx="504056" cy="466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Формула" r:id="rId7" imgW="228600" imgH="228600" progId="Equation.3">
                  <p:embed/>
                </p:oleObj>
              </mc:Choice>
              <mc:Fallback>
                <p:oleObj name="Формула" r:id="rId7" imgW="228600" imgH="2286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87624" y="4564873"/>
                        <a:ext cx="504056" cy="4666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9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07503" y="496052"/>
            <a:ext cx="7560841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4.   МЕТОДЫ     РАСЧЕТА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51520" y="2564904"/>
            <a:ext cx="7632848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ЗАЩИТЫ     ОТ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107504" y="4077072"/>
            <a:ext cx="8379272" cy="230998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ГАММА-ИЗЛУЧЕНИЙ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44208" y="544522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П.1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44207" y="584533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П.3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44208" y="6245444"/>
            <a:ext cx="724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П.23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9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4.1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по кратности ослабления экспозиционной дозы, мощности экспозиционной дозы и по заданной активности.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94" y="980728"/>
            <a:ext cx="914115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4.1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Мощность экспозиционной дозы, измеренная дозиметром от точечного изотропного источника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-излучения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(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Г</a:t>
            </a:r>
            <a:r>
              <a:rPr lang="ru-RU" sz="2200" b="1" baseline="-25000" dirty="0" err="1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1,25 МэВ) на рабочем месте равна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77,2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 Предельно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допустимая экспозиционная доза              = 4,63 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/с.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53670" y="1700808"/>
          <a:ext cx="2984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2" name="Формула" r:id="rId3" imgW="177480" imgH="164880" progId="Equation.3">
                  <p:embed/>
                </p:oleObj>
              </mc:Choice>
              <mc:Fallback>
                <p:oleObj name="Формула" r:id="rId3" imgW="177480" imgH="16488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53670" y="1700808"/>
                        <a:ext cx="29845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847" y="2283527"/>
            <a:ext cx="9141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Определить толщину свинцовой защиты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если продолжительность работы с источником для лиц категории облучения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составляет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t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6 ч.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270756"/>
            <a:ext cx="212372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Решение</a:t>
            </a:r>
            <a:r>
              <a:rPr lang="ru-RU" sz="20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48" y="3717032"/>
            <a:ext cx="9141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При расчете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защиты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от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-излучения применяют универсальные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табл. П.1-П.4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вычисленные на основании теории ослабления в веществе широкого пучка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-излучения от точечного источника.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848" y="4798092"/>
            <a:ext cx="23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Обозначим: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3798" y="5132050"/>
            <a:ext cx="91577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i="1" dirty="0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– кратность ослабления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-излучения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которая представляет собой отношение измеренной или рассчитанной экспозиционной дозы X (мощности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)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без защиты к предельно допустимой экспозиционной дозе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(      )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 той же точке за защитным экраном толщиной х; k определяют по уравнению:</a:t>
            </a: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639595"/>
              </p:ext>
            </p:extLst>
          </p:nvPr>
        </p:nvGraphicFramePr>
        <p:xfrm>
          <a:off x="5364088" y="5685196"/>
          <a:ext cx="308885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3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64088" y="5685196"/>
                        <a:ext cx="308885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452482"/>
              </p:ext>
            </p:extLst>
          </p:nvPr>
        </p:nvGraphicFramePr>
        <p:xfrm>
          <a:off x="4804829" y="6063708"/>
          <a:ext cx="775283" cy="402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4" name="Формула" r:id="rId7" imgW="431613" imgH="241195" progId="Equation.3">
                  <p:embed/>
                </p:oleObj>
              </mc:Choice>
              <mc:Fallback>
                <p:oleObj name="Формула" r:id="rId7" imgW="431613" imgH="241195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04829" y="6063708"/>
                        <a:ext cx="775283" cy="4029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668206"/>
              </p:ext>
            </p:extLst>
          </p:nvPr>
        </p:nvGraphicFramePr>
        <p:xfrm>
          <a:off x="5724128" y="6004387"/>
          <a:ext cx="792088" cy="491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5" name="Формула" r:id="rId9" imgW="457002" imgH="304668" progId="Equation.3">
                  <p:embed/>
                </p:oleObj>
              </mc:Choice>
              <mc:Fallback>
                <p:oleObj name="Формула" r:id="rId9" imgW="457002" imgH="304668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24128" y="6004387"/>
                        <a:ext cx="792088" cy="4913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4511675" y="1968500"/>
          <a:ext cx="75088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6" name="Формула" r:id="rId11" imgW="419040" imgH="241200" progId="Equation.3">
                  <p:embed/>
                </p:oleObj>
              </mc:Choice>
              <mc:Fallback>
                <p:oleObj name="Формула" r:id="rId11" imgW="419040" imgH="241200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511675" y="1968500"/>
                        <a:ext cx="750888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11560" y="260648"/>
          <a:ext cx="3168352" cy="1030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0" name="Формула" r:id="rId3" imgW="1637589" imgH="571252" progId="Equation.3">
                  <p:embed/>
                </p:oleObj>
              </mc:Choice>
              <mc:Fallback>
                <p:oleObj name="Формула" r:id="rId3" imgW="1637589" imgH="571252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260648"/>
                        <a:ext cx="3168352" cy="10305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316416" y="65602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26876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определении по универсальным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П.1-П.4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необходимой толщины защиты данного материала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см, необходимо знать энергию </a:t>
            </a:r>
            <a:r>
              <a:rPr lang="ru-RU" sz="2000" b="1" i="1" dirty="0" smtClean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-излучения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МэВ, и кратность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438586"/>
            <a:ext cx="3131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812677"/>
            <a:ext cx="4355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Вo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212787"/>
            <a:ext cx="6516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Допустимая мощность экспозиционной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14338" y="3606800"/>
          <a:ext cx="350678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1" name="Формула" r:id="rId5" imgW="1587240" imgH="419040" progId="Equation.3">
                  <p:embed/>
                </p:oleObj>
              </mc:Choice>
              <mc:Fallback>
                <p:oleObj name="Формула" r:id="rId5" imgW="1587240" imgH="41904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14338" y="3606800"/>
                        <a:ext cx="3506787" cy="85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3839057" y="3861048"/>
            <a:ext cx="1669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0,772 </a:t>
            </a:r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4437112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Необходимая кратность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ослабления: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611560" y="4797152"/>
          <a:ext cx="3384376" cy="91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2" name="Формула" r:id="rId7" imgW="1663700" imgH="482600" progId="Equation.3">
                  <p:embed/>
                </p:oleObj>
              </mc:Choice>
              <mc:Fallback>
                <p:oleObj name="Формула" r:id="rId7" imgW="1663700" imgH="4826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4797152"/>
                        <a:ext cx="3384376" cy="91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4162" y="5810021"/>
            <a:ext cx="913983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Из 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табл.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зная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=1,25 МэВ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100, определяем толщину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=8,45 см свинца.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3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277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406794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P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2,58·10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Кл/кг, тогда: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9552" y="1070004"/>
          <a:ext cx="566578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2" name="Формула" r:id="rId3" imgW="2781000" imgH="431640" progId="Equation.3">
                  <p:embed/>
                </p:oleObj>
              </mc:Choice>
              <mc:Fallback>
                <p:oleObj name="Формула" r:id="rId3" imgW="2781000" imgH="43164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70004"/>
                        <a:ext cx="5665788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156176" y="1372706"/>
            <a:ext cx="2518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мкКл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7093" y="1692274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561776" y="1976438"/>
          <a:ext cx="45862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3" name="Формула" r:id="rId5" imgW="2197080" imgH="304560" progId="Equation.3">
                  <p:embed/>
                </p:oleObj>
              </mc:Choice>
              <mc:Fallback>
                <p:oleObj name="Формула" r:id="rId5" imgW="2197080" imgH="30456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1776" y="1976438"/>
                        <a:ext cx="4586288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064746" y="2196791"/>
            <a:ext cx="2603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2·10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 smtClean="0">
                <a:latin typeface="Arial"/>
                <a:ea typeface="Calibri"/>
              </a:rPr>
              <a:t>мкКл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);</a:t>
            </a:r>
            <a:endParaRPr lang="ru-RU" sz="2000" b="1" dirty="0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601960" y="2534007"/>
          <a:ext cx="344011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4" name="Формула" r:id="rId7" imgW="1701720" imgH="545760" progId="Equation.3">
                  <p:embed/>
                </p:oleObj>
              </mc:Choice>
              <mc:Fallback>
                <p:oleObj name="Формула" r:id="rId7" imgW="1701720" imgH="54576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1960" y="2534007"/>
                        <a:ext cx="3440113" cy="1033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4427984" y="2836352"/>
          <a:ext cx="197961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5" name="Формула" r:id="rId9" imgW="952087" imgH="241195" progId="Equation.3">
                  <p:embed/>
                </p:oleObj>
              </mc:Choice>
              <mc:Fallback>
                <p:oleObj name="Формула" r:id="rId9" imgW="952087" imgH="241195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427984" y="2836352"/>
                        <a:ext cx="1979613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6372200" y="2884874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м.</a:t>
            </a:r>
            <a:endParaRPr lang="ru-RU" sz="2000" b="1" dirty="0"/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5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4.2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Имеется гамма-установка терапевтическая, содержащая точечный изотропный источник 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Со (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12,9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Р·см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</a:rPr>
              <a:t>2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/(</a:t>
            </a:r>
            <a:r>
              <a:rPr lang="ru-RU" sz="2000" b="1" dirty="0" err="1">
                <a:solidFill>
                  <a:prstClr val="black"/>
                </a:solidFill>
                <a:latin typeface="Arial"/>
                <a:ea typeface="Calibri"/>
              </a:rPr>
              <a:t>ч·мКи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)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),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гамма эквивалент которого 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М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50 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МэВ). При подготовке установки к работе источник выводится в рабочее положение по незащищенному шлангу.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486" y="1844824"/>
            <a:ext cx="91544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Рассчитать необходимую толщину бетонной стенки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отделяющей пульт управления оператора от установки, если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 м. Защита должна обеспечить предельно допустимые уровни облучения для персонала при 6-часовом рабочем дне. При проектировании учесть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двухратный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запас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 = 2.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3501008"/>
            <a:ext cx="205172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err="1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789040"/>
            <a:ext cx="4427984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5245" y="4437112"/>
            <a:ext cx="7097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Определим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активность источника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44796" y="4725144"/>
          <a:ext cx="4099212" cy="738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0" name="Формула" r:id="rId3" imgW="2298700" imgH="444500" progId="Equation.3">
                  <p:embed/>
                </p:oleObj>
              </mc:Choice>
              <mc:Fallback>
                <p:oleObj name="Формула" r:id="rId3" imgW="2298700" imgH="44450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44796" y="4725144"/>
                        <a:ext cx="4099212" cy="738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4647160" y="4901098"/>
            <a:ext cx="1500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32,56 </a:t>
            </a:r>
            <a:r>
              <a:rPr lang="ru-RU" sz="2000" b="1" dirty="0" smtClean="0">
                <a:latin typeface="Arial"/>
                <a:ea typeface="Calibri"/>
              </a:rPr>
              <a:t>Ки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0" y="537321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от незащищенного источника на расстоянии 2 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533846" y="5949280"/>
          <a:ext cx="5622330" cy="79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1" name="Формула" r:id="rId5" imgW="2781300" imgH="419100" progId="Equation.3">
                  <p:embed/>
                </p:oleObj>
              </mc:Choice>
              <mc:Fallback>
                <p:oleObj name="Формула" r:id="rId5" imgW="2781300" imgH="41910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3846" y="5949280"/>
                        <a:ext cx="5622330" cy="793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6155661" y="6197242"/>
            <a:ext cx="957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0" y="4149080"/>
            <a:ext cx="4139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г-</a:t>
            </a:r>
            <a:r>
              <a:rPr lang="ru-RU" sz="20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8,4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Ки.</a:t>
            </a:r>
            <a:endParaRPr lang="ru-RU" dirty="0"/>
          </a:p>
        </p:txBody>
      </p:sp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0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Допустимая экспозиционная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мощность дозы при 6 ч работы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772816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Определим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 с учетом двукратного запаса </a:t>
            </a:r>
            <a:r>
              <a:rPr lang="en-US" sz="2000" b="1" i="1" dirty="0"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 = 2: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79438" y="2192338"/>
          <a:ext cx="395128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4" name="Формула" r:id="rId3" imgW="1841400" imgH="583920" progId="Equation.3">
                  <p:embed/>
                </p:oleObj>
              </mc:Choice>
              <mc:Fallback>
                <p:oleObj name="Формула" r:id="rId3" imgW="1841400" imgH="58392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9438" y="2192338"/>
                        <a:ext cx="3951287" cy="1169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562" y="3356992"/>
            <a:ext cx="91424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Толщину бетонной защиты определяем по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табл. П.3.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7554 и </a:t>
            </a:r>
            <a:r>
              <a:rPr lang="en-US" sz="2000" b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 = 1,25 МэВ    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93,5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" y="4095532"/>
            <a:ext cx="2771801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СИ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066" y="4509120"/>
            <a:ext cx="9137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величины в единицах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СИ.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1 Ки = 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Бк </a:t>
            </a:r>
            <a:r>
              <a:rPr lang="ru-RU" sz="2000" dirty="0" smtClean="0">
                <a:latin typeface="Arial"/>
                <a:ea typeface="Calibri"/>
                <a:cs typeface="Times New Roman"/>
              </a:rPr>
              <a:t>(справочные данные).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32,56·10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мКи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32,56 Ки =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32,56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·3,7·10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Бк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120,47·10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Бк.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66" y="5477162"/>
            <a:ext cx="6078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по уравнению:</a:t>
            </a:r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3203848" y="5445224"/>
          <a:ext cx="720080" cy="422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name="Формула" r:id="rId5" imgW="380835" imgH="241195" progId="Equation.3">
                  <p:embed/>
                </p:oleObj>
              </mc:Choice>
              <mc:Fallback>
                <p:oleObj name="Формула" r:id="rId5" imgW="380835" imgH="241195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203848" y="5445224"/>
                        <a:ext cx="720080" cy="422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рямоугольник 55"/>
              <p:cNvSpPr/>
              <p:nvPr/>
            </p:nvSpPr>
            <p:spPr>
              <a:xfrm>
                <a:off x="404816" y="1000183"/>
                <a:ext cx="4854599" cy="786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ДМД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А</m:t>
                              </m:r>
                            </m:sub>
                          </m:sSub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4,63</m:t>
                          </m:r>
                        </m:num>
                        <m:den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4,63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=0,772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мкР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с</m:t>
                          </m:r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6" name="Прямоугольник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6" y="1000183"/>
                <a:ext cx="4854599" cy="7862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Прямоугольник 58"/>
              <p:cNvSpPr/>
              <p:nvPr/>
            </p:nvSpPr>
            <p:spPr>
              <a:xfrm>
                <a:off x="466220" y="5793563"/>
                <a:ext cx="5714193" cy="9296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>
                              <a:latin typeface="Cambria Math" panose="02040503050406030204" pitchFamily="18" charset="0"/>
                            </a:rPr>
                            <m:t>Г</m:t>
                          </m:r>
                        </m:e>
                        <m:sub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СИ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экс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аКл·</m:t>
                              </m:r>
                              <m:sSup>
                                <m:sSup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кг·с·Бк</m:t>
                              </m:r>
                            </m:den>
                          </m:f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=0,1939·Г</m:t>
                      </m:r>
                      <m:d>
                        <m:d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Р·</m:t>
                              </m:r>
                              <m:sSup>
                                <m:sSup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ч·мКи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9" name="Прямоугольник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20" y="5793563"/>
                <a:ext cx="5714193" cy="9296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6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0" y="457200"/>
          <a:ext cx="9144000" cy="784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0" name="Формула" r:id="rId3" imgW="5257800" imgH="482400" progId="Equation.3">
                  <p:embed/>
                </p:oleObj>
              </mc:Choice>
              <mc:Fallback>
                <p:oleObj name="Формула" r:id="rId3" imgW="5257800" imgH="4824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9144000" cy="78445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268760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39552" y="1628800"/>
          <a:ext cx="6910138" cy="83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1" name="Формула" r:id="rId5" imgW="3251200" imgH="419100" progId="Equation.3">
                  <p:embed/>
                </p:oleObj>
              </mc:Choice>
              <mc:Fallback>
                <p:oleObj name="Формула" r:id="rId5" imgW="3251200" imgH="4191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628800"/>
                        <a:ext cx="6910138" cy="8342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452320" y="1916832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Кл/(</a:t>
            </a:r>
            <a:r>
              <a:rPr lang="ru-RU" sz="2000" b="1" dirty="0" err="1" smtClean="0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-10486" y="2459504"/>
            <a:ext cx="9154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Допустимая экспозиционная мощность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дозы             =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0,772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b="1" i="1" dirty="0" smtClean="0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6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ч.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579230" y="4589731"/>
          <a:ext cx="46720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2" name="Формула" r:id="rId7" imgW="2209680" imgH="583920" progId="Equation.3">
                  <p:embed/>
                </p:oleObj>
              </mc:Choice>
              <mc:Fallback>
                <p:oleObj name="Формула" r:id="rId7" imgW="2209680" imgH="58392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9230" y="4589731"/>
                        <a:ext cx="4672012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-23570" y="5805264"/>
            <a:ext cx="839633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табл. П.3.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7567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МэВ,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93,5·10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–2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ea typeface="Calibri"/>
              <a:cs typeface="Times New Roman"/>
            </a:endParaRPr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6588224" y="2308533"/>
          <a:ext cx="841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3" name="Формула" r:id="rId9" imgW="444240" imgH="304560" progId="Equation.3">
                  <p:embed/>
                </p:oleObj>
              </mc:Choice>
              <mc:Fallback>
                <p:oleObj name="Формула" r:id="rId9" imgW="444240" imgH="30456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588224" y="2308533"/>
                        <a:ext cx="8413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683568" y="3892295"/>
            <a:ext cx="8471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0,772</a:t>
            </a:r>
            <a:r>
              <a:rPr lang="ru-RU" sz="1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мкР/с·2,58·10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-4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1,99·10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-4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мкКл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/(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-6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1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1,99·10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-10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Кл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/(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). 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0" y="4302683"/>
            <a:ext cx="1709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000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Отсюда: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13474" y="3789040"/>
          <a:ext cx="841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4" name="Формула" r:id="rId11" imgW="444114" imgH="304536" progId="Equation.3">
                  <p:embed/>
                </p:oleObj>
              </mc:Choice>
              <mc:Fallback>
                <p:oleObj name="Формула" r:id="rId11" imgW="444114" imgH="304536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3474" y="3789040"/>
                        <a:ext cx="8413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50502" y="3389517"/>
            <a:ext cx="6583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 =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2,58·10</a:t>
            </a:r>
            <a:r>
              <a:rPr lang="ru-RU" sz="2000" b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-4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мкКл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(справочные данные) </a:t>
            </a:r>
            <a:endParaRPr lang="ru-RU" sz="20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50502" y="3038006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Пересчитаем              из мкР/с в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мкКл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000" dirty="0"/>
          </a:p>
        </p:txBody>
      </p:sp>
      <p:graphicFrame>
        <p:nvGraphicFramePr>
          <p:cNvPr id="61" name="Объект 60"/>
          <p:cNvGraphicFramePr>
            <a:graphicFrameLocks noChangeAspect="1"/>
          </p:cNvGraphicFramePr>
          <p:nvPr>
            <p:extLst/>
          </p:nvPr>
        </p:nvGraphicFramePr>
        <p:xfrm>
          <a:off x="2299760" y="2858804"/>
          <a:ext cx="841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5" name="Формула" r:id="rId13" imgW="444240" imgH="304560" progId="Equation.3">
                  <p:embed/>
                </p:oleObj>
              </mc:Choice>
              <mc:Fallback>
                <p:oleObj name="Формула" r:id="rId13" imgW="444240" imgH="304560" progId="Equation.3">
                  <p:embed/>
                  <p:pic>
                    <p:nvPicPr>
                      <p:cNvPr id="61" name="Объект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299760" y="2858804"/>
                        <a:ext cx="8413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46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9684" y="369332"/>
            <a:ext cx="91636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4.3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Точечный изотропный источник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транспортируется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течение 2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Активность источника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5,4 Ки.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9843" y="980728"/>
            <a:ext cx="9153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Определить толщину свинцового контейнера, учитывая, что расстояние от экспедитора до источника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1772816"/>
            <a:ext cx="2051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dirty="0">
                <a:latin typeface="Arial"/>
                <a:ea typeface="Calibri"/>
                <a:cs typeface="Times New Roman"/>
              </a:rPr>
              <a:t>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132856"/>
            <a:ext cx="45621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9245" y="2517897"/>
            <a:ext cx="91532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Определим экспозиционную дозу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сут по уравнению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(4.2):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3935413" y="4587875"/>
          <a:ext cx="17113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6" name="Формула" r:id="rId3" imgW="1002960" imgH="241200" progId="Equation.3">
                  <p:embed/>
                </p:oleObj>
              </mc:Choice>
              <mc:Fallback>
                <p:oleObj name="Формула" r:id="rId3" imgW="1002960" imgH="2412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935413" y="4587875"/>
                        <a:ext cx="17113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539552" y="2883754"/>
          <a:ext cx="1373596" cy="761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7" name="Формула" r:id="rId5" imgW="660113" imgH="393529" progId="Equation.3">
                  <p:embed/>
                </p:oleObj>
              </mc:Choice>
              <mc:Fallback>
                <p:oleObj name="Формула" r:id="rId5" imgW="660113" imgH="393529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83754"/>
                        <a:ext cx="1373596" cy="7612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2123728" y="2852936"/>
          <a:ext cx="1656184" cy="844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8" name="Формула" r:id="rId7" imgW="787400" imgH="431800" progId="Equation.3">
                  <p:embed/>
                </p:oleObj>
              </mc:Choice>
              <mc:Fallback>
                <p:oleObj name="Формула" r:id="rId7" imgW="787400" imgH="4318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23728" y="2852936"/>
                        <a:ext cx="1656184" cy="844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316416" y="310089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/>
          </p:nvPr>
        </p:nvGraphicFramePr>
        <p:xfrm>
          <a:off x="604162" y="4981507"/>
          <a:ext cx="3816424" cy="823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9" name="Формула" r:id="rId9" imgW="1816100" imgH="419100" progId="Equation.3">
                  <p:embed/>
                </p:oleObj>
              </mc:Choice>
              <mc:Fallback>
                <p:oleObj name="Формула" r:id="rId9" imgW="1816100" imgH="419100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4162" y="4981507"/>
                        <a:ext cx="3816424" cy="8237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4420586" y="5215466"/>
            <a:ext cx="1166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41,8 Р.</a:t>
            </a:r>
            <a:endParaRPr lang="ru-RU" sz="2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-19685" y="5877272"/>
            <a:ext cx="6103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Кратность ослабления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   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3450235" y="5689045"/>
          <a:ext cx="2338670" cy="776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0" name="Формула" r:id="rId11" imgW="1180588" imgH="418918" progId="Equation.3">
                  <p:embed/>
                </p:oleObj>
              </mc:Choice>
              <mc:Fallback>
                <p:oleObj name="Формула" r:id="rId11" imgW="1180588" imgH="418918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450235" y="5689045"/>
                        <a:ext cx="2338670" cy="776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-9222" y="6381328"/>
            <a:ext cx="7749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табл. П.1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определяем толщину зашиты </a:t>
            </a: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000" b="1" baseline="-25000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137 мм.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" y="3645024"/>
            <a:ext cx="9143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Расчет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проводим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24 ч в связи с тем, что экспедитор находится при грузе круглые сутки, хотя время облучения в данном случае более суток, но предельно допустимая экспозиционная доза дается за сутки и составляет </a:t>
            </a:r>
            <a:r>
              <a:rPr lang="ru-RU" sz="2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……………. …..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Р)</a:t>
            </a: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0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442884"/>
            <a:ext cx="2627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en-US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C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4295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" y="1213008"/>
            <a:ext cx="9144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Выразим все необходимые для расчета величины в единицах СИ: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5,4 Ки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5,4·3,7·10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19,98·10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Бк;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24 ч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24·3600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86 400 с. 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 (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см.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задачу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7.2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97618" y="2132855"/>
          <a:ext cx="6638678" cy="73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4" name="Формула" r:id="rId3" imgW="3543300" imgH="419100" progId="Equation.3">
                  <p:embed/>
                </p:oleObj>
              </mc:Choice>
              <mc:Fallback>
                <p:oleObj name="Формула" r:id="rId3" imgW="3543300" imgH="4191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97618" y="2132855"/>
                        <a:ext cx="6638678" cy="7350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308304" y="2348880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Кл/кг.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1" y="2865710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Предельно допустимая экспозиционная доза за 1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составит: 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3676962"/>
            <a:ext cx="3635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518071" y="3964384"/>
          <a:ext cx="1893689" cy="832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5" name="Формула" r:id="rId5" imgW="939392" imgH="444307" progId="Equation.3">
                  <p:embed/>
                </p:oleObj>
              </mc:Choice>
              <mc:Fallback>
                <p:oleObj name="Формула" r:id="rId5" imgW="939392" imgH="444307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18071" y="3964384"/>
                        <a:ext cx="1893689" cy="8327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2411760" y="4252416"/>
            <a:ext cx="1045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2500.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504" y="4829090"/>
            <a:ext cx="9139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2500 и </a:t>
            </a:r>
            <a:r>
              <a:rPr lang="en-US" sz="2000" b="1" dirty="0" err="1">
                <a:latin typeface="Arial"/>
                <a:ea typeface="Calibri"/>
                <a:cs typeface="Times New Roman"/>
              </a:rPr>
              <a:t>E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МэВ,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x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137·10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-2" y="3244914"/>
            <a:ext cx="5868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076325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0,0167·2,58·10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–4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4,31·10</a:t>
            </a:r>
            <a:r>
              <a:rPr lang="ru-RU" sz="2000" b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–6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Кл/кг.</a:t>
            </a:r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67544" y="3244914"/>
          <a:ext cx="736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6" name="Формула" r:id="rId7" imgW="431640" imgH="241200" progId="Equation.3">
                  <p:embed/>
                </p:oleObj>
              </mc:Choice>
              <mc:Fallback>
                <p:oleObj name="Формула" r:id="rId7" imgW="431640" imgH="24120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244914"/>
                        <a:ext cx="736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24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4.4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Свинцовая защита (толщина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=1,5 см) рассчитана для работы с точечным изотропным источником 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Cs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 МэВ) в течение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=0,5 ч с соблюдением предельно допустимой дозы. Какую толщину свинцовой защиты следует добавить, чтобы обеспечить работу в течение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=10 ч?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2039" y="2001222"/>
            <a:ext cx="2102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r>
              <a:rPr lang="ru-RU" sz="2000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348880"/>
            <a:ext cx="7380312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Дополнительная кратность ослабления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72394"/>
            <a:ext cx="341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t"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t'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10/0,5 = 20,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140968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что соответствует дополнительной толщине свинцовой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66" y="3541078"/>
            <a:ext cx="9141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i="1" dirty="0" err="1"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ru-RU" sz="2000" b="1" baseline="-25000" dirty="0" err="1">
                <a:latin typeface="Arial Black" pitchFamily="34" charset="0"/>
                <a:ea typeface="Calibri"/>
                <a:cs typeface="Times New Roman"/>
              </a:rPr>
              <a:t>Р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3,25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 (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 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 Тогда полная толщина свинцовой защиты составит: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72" y="4248964"/>
            <a:ext cx="532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Pb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=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  + </a:t>
            </a:r>
            <a:r>
              <a:rPr lang="ru-RU" sz="2000" b="1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i="1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Р</a:t>
            </a:r>
            <a:r>
              <a:rPr lang="en-US" sz="2000" b="1" baseline="-25000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b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1,5 + 3,25 = 4,75 см.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103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7748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4.5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Оператору при работе со смесью радиоактивных продуктов деления с эффективной энергией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эф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1,5 МэВ пришлось изменить расстояние с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 до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4076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Какой толщины должен быть свинцовый экран, если при работе на расстоянии 5 м соблюдалась предельно допустимая экспозиционная доза. Предусмотреть двукратный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запас 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= 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Источник считать точечным изотропным.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664207"/>
            <a:ext cx="2141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996952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 из соотношения: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356992"/>
            <a:ext cx="4283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'/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"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'</a:t>
            </a:r>
            <a:r>
              <a:rPr lang="en-US" sz="2000" b="1" baseline="30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1</a:t>
            </a:r>
            <a:r>
              <a:rPr lang="en-US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25.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3726041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 учетом двукратного запаса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·2 = 25·2 = 50.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504" y="4126151"/>
            <a:ext cx="9139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Толщина свинцового экрана равна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Р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8,2 см (см.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52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1131" y="36933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4.6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градуировки дозиметра применяется точечный изотропный радионуклид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активностью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Определить время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работы 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t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6-дневной рабочей неделе без защиты, чтобы обеспечить предельно допустимую эквивалентную дозу для персонала категории А. Расстояние от источника до оператора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 м. Ослаблением и рассеянием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воздухе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1132" y="2338978"/>
            <a:ext cx="213486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2636912"/>
            <a:ext cx="456086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7913" y="2978398"/>
            <a:ext cx="666814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время работы с учетом уравнения: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467544" y="3284984"/>
          <a:ext cx="4824536" cy="772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4" name="Формула" r:id="rId4" imgW="2451100" imgH="419100" progId="Equation.3">
                  <p:embed/>
                </p:oleObj>
              </mc:Choice>
              <mc:Fallback>
                <p:oleObj name="Формула" r:id="rId4" imgW="2451100" imgH="4191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284984"/>
                        <a:ext cx="4824536" cy="7728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316416" y="3472181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(4.3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505046" y="4016307"/>
          <a:ext cx="5795146" cy="830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5" name="Формула" r:id="rId6" imgW="2959100" imgH="457200" progId="Equation.3">
                  <p:embed/>
                </p:oleObj>
              </mc:Choice>
              <mc:Fallback>
                <p:oleObj name="Формула" r:id="rId6" imgW="2959100" imgH="45720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5046" y="4016307"/>
                        <a:ext cx="5795146" cy="8300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6370029" y="4232331"/>
            <a:ext cx="40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ч.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5792" y="4869160"/>
            <a:ext cx="255781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-11133" y="5288369"/>
            <a:ext cx="9144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Выразим все необходимые для расчетов величины в единицах СИ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indent="449263" algn="just"/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Гр·м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/(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с·Бк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 (см. </a:t>
            </a:r>
            <a:r>
              <a:rPr lang="ru-RU" sz="2000" b="1" dirty="0">
                <a:latin typeface="Arial Black" panose="020B0A04020102020204" pitchFamily="34" charset="0"/>
                <a:cs typeface="Arial" pitchFamily="34" charset="0"/>
              </a:rPr>
              <a:t>табл.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cs typeface="Arial" pitchFamily="34" charset="0"/>
              </a:rPr>
              <a:t>П. 23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);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Зв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506687" y="5832702"/>
          <a:ext cx="8520180" cy="40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6" name="Формула" r:id="rId8" imgW="4711700" imgH="241300" progId="Equation.3">
                  <p:embed/>
                </p:oleObj>
              </mc:Choice>
              <mc:Fallback>
                <p:oleObj name="Формула" r:id="rId8" imgW="4711700" imgH="2413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6687" y="5832702"/>
                        <a:ext cx="8520180" cy="4046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539552" y="6189912"/>
          <a:ext cx="1740881" cy="407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7" name="Формула" r:id="rId10" imgW="850531" imgH="215806" progId="Equation.3">
                  <p:embed/>
                </p:oleObj>
              </mc:Choice>
              <mc:Fallback>
                <p:oleObj name="Формула" r:id="rId10" imgW="850531" imgH="215806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189912"/>
                        <a:ext cx="1740881" cy="407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107617"/>
              </p:ext>
            </p:extLst>
          </p:nvPr>
        </p:nvGraphicFramePr>
        <p:xfrm>
          <a:off x="6168650" y="6165304"/>
          <a:ext cx="1466510" cy="411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8" name="Формула" r:id="rId12" imgW="837836" imgH="253890" progId="Equation.3">
                  <p:embed/>
                </p:oleObj>
              </mc:Choice>
              <mc:Fallback>
                <p:oleObj name="Формула" r:id="rId12" imgW="837836" imgH="253890" progId="Equation.3">
                  <p:embed/>
                  <p:pic>
                    <p:nvPicPr>
                      <p:cNvPr id="56" name="Объект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68650" y="6165304"/>
                        <a:ext cx="1466510" cy="4118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94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428" y="332656"/>
            <a:ext cx="58815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время работы из уравнения: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620688"/>
          <a:ext cx="3240360" cy="7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4" name="Формула" r:id="rId3" imgW="1524000" imgH="393700" progId="Equation.3">
                  <p:embed/>
                </p:oleObj>
              </mc:Choice>
              <mc:Fallback>
                <p:oleObj name="Формула" r:id="rId3" imgW="1524000" imgH="3937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20688"/>
                        <a:ext cx="3240360" cy="776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16416" y="76920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(4.4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39551" y="1340767"/>
          <a:ext cx="8319335" cy="86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5" name="Формула" r:id="rId5" imgW="4178300" imgH="469900" progId="Equation.3">
                  <p:embed/>
                </p:oleObj>
              </mc:Choice>
              <mc:Fallback>
                <p:oleObj name="Формула" r:id="rId5" imgW="4178300" imgH="4699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1340767"/>
                        <a:ext cx="8319335" cy="8640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783785" y="1588730"/>
            <a:ext cx="40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ч.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76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8153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4.7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Спроектировать защиту из свинца от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точечного изотропного источника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с активностью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 мКи. Расстояние до рабочего места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 м. Время работы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6 ч в день.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0" y="1525301"/>
            <a:ext cx="2390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925411"/>
            <a:ext cx="478802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334855"/>
            <a:ext cx="7596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Экспозиционная доза от источника без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25090" y="2734965"/>
          <a:ext cx="4838998" cy="727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8" name="Формула" r:id="rId3" imgW="2425700" imgH="393700" progId="Equation.3">
                  <p:embed/>
                </p:oleObj>
              </mc:Choice>
              <mc:Fallback>
                <p:oleObj name="Формула" r:id="rId3" imgW="2425700" imgH="3937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5090" y="2734965"/>
                        <a:ext cx="4838998" cy="7277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350100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Предельно допустимая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экспозиционная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доза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равна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0,0167 Р.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-4599" y="3861048"/>
            <a:ext cx="6520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Расчетная кратность ослабления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4246842"/>
            <a:ext cx="5220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             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0,0774/0,0167 ~ 5.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467544" y="4261158"/>
          <a:ext cx="1112780" cy="38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name="Формула" r:id="rId5" imgW="647700" imgH="241300" progId="Equation.3">
                  <p:embed/>
                </p:oleObj>
              </mc:Choice>
              <mc:Fallback>
                <p:oleObj name="Формула" r:id="rId5" imgW="647700" imgH="2413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4261158"/>
                        <a:ext cx="1112780" cy="3857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-4600" y="4638253"/>
            <a:ext cx="914859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Отсюда толщина свинцовой защиты равна </a:t>
            </a:r>
            <a:r>
              <a:rPr lang="en-US" sz="2000" b="1" i="1" dirty="0" smtClean="0">
                <a:latin typeface="Arial Black"/>
                <a:ea typeface="Calibri"/>
                <a:cs typeface="Arial"/>
              </a:rPr>
              <a:t>x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Р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3,4 см (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0" y="5373216"/>
            <a:ext cx="261003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-4600" y="5739157"/>
            <a:ext cx="622818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данные значения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0" y="6123188"/>
            <a:ext cx="8964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=10 мКи 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10·3,7·10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мБк =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3,7·10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11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мБк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8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Бк.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36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Прямоугольник 57"/>
              <p:cNvSpPr/>
              <p:nvPr/>
            </p:nvSpPr>
            <p:spPr>
              <a:xfrm>
                <a:off x="6949033" y="3484992"/>
                <a:ext cx="881075" cy="4265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000" i="0">
                                <a:latin typeface="Cambria Math" panose="02040503050406030204" pitchFamily="18" charset="0"/>
                              </a:rPr>
                              <m:t>ПДД</m:t>
                            </m:r>
                          </m:e>
                          <m:sub>
                            <m:r>
                              <a:rPr lang="ru-RU" sz="2000" i="0">
                                <a:latin typeface="Cambria Math" panose="02040503050406030204" pitchFamily="18" charset="0"/>
                              </a:rPr>
                              <m:t>А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000" dirty="0" smtClean="0"/>
                  <a:t> </a:t>
                </a:r>
                <a:endParaRPr lang="ru-RU" sz="2000" dirty="0"/>
              </a:p>
            </p:txBody>
          </p:sp>
        </mc:Choice>
        <mc:Fallback xmlns="">
          <p:sp>
            <p:nvSpPr>
              <p:cNvPr id="58" name="Прямоугольник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033" y="3484992"/>
                <a:ext cx="881075" cy="426527"/>
              </a:xfrm>
              <a:prstGeom prst="rect">
                <a:avLst/>
              </a:prstGeom>
              <a:blipFill>
                <a:blip r:embed="rId7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Прямоугольник 58"/>
          <p:cNvSpPr/>
          <p:nvPr/>
        </p:nvSpPr>
        <p:spPr>
          <a:xfrm>
            <a:off x="3779912" y="5439599"/>
            <a:ext cx="53816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мКи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3,7·10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мБк </a:t>
            </a:r>
            <a:r>
              <a:rPr lang="ru-RU" sz="2000" dirty="0">
                <a:latin typeface="Arial"/>
                <a:ea typeface="Calibri"/>
                <a:cs typeface="Times New Roman"/>
              </a:rPr>
              <a:t>(справочные данные).</a:t>
            </a:r>
          </a:p>
        </p:txBody>
      </p:sp>
    </p:spTree>
    <p:extLst>
      <p:ext uri="{BB962C8B-B14F-4D97-AF65-F5344CB8AC3E}">
        <p14:creationId xmlns:p14="http://schemas.microsoft.com/office/powerpoint/2010/main" val="114959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7452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             2,5·10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–18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Кл·м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кг·с·Бк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(см. </a:t>
            </a:r>
            <a:r>
              <a:rPr lang="ru-RU" sz="2000" b="1" dirty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4.2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404576"/>
          <a:ext cx="936104" cy="411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4" name="Формула" r:id="rId3" imgW="508000" imgH="241300" progId="Equation.3">
                  <p:embed/>
                </p:oleObj>
              </mc:Choice>
              <mc:Fallback>
                <p:oleObj name="Формула" r:id="rId3" imgW="508000" imgH="2413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04576"/>
                        <a:ext cx="936104" cy="411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815608"/>
            <a:ext cx="7668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по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467544" y="1124744"/>
          <a:ext cx="1728192" cy="794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5" name="Формула" r:id="rId5" imgW="838200" imgH="419100" progId="Equation.3">
                  <p:embed/>
                </p:oleObj>
              </mc:Choice>
              <mc:Fallback>
                <p:oleObj name="Формула" r:id="rId5" imgW="838200" imgH="4191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1124744"/>
                        <a:ext cx="1728192" cy="7947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326045" y="141277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(4.5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93713" y="1824038"/>
          <a:ext cx="39814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6" name="Формула" r:id="rId7" imgW="1955520" imgH="419040" progId="Equation.3">
                  <p:embed/>
                </p:oleObj>
              </mc:Choice>
              <mc:Fallback>
                <p:oleObj name="Формула" r:id="rId7" imgW="1955520" imgH="41904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93713" y="1824038"/>
                        <a:ext cx="398145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475272" y="2060848"/>
            <a:ext cx="20617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2,0·10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–5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Кл/кг.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2512220"/>
            <a:ext cx="730830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экспозиционная доза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59632" y="2958496"/>
            <a:ext cx="432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4,31·10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Кл/кг (см. </a:t>
            </a:r>
            <a:r>
              <a:rPr lang="ru-RU" sz="2000" b="1" dirty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4.3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539552" y="2852936"/>
          <a:ext cx="792088" cy="425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7" name="Формула" r:id="rId9" imgW="418918" imgH="241195" progId="Equation.3">
                  <p:embed/>
                </p:oleObj>
              </mc:Choice>
              <mc:Fallback>
                <p:oleObj name="Формула" r:id="rId9" imgW="418918" imgH="241195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52936"/>
                        <a:ext cx="792088" cy="425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5992" y="3284984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3491880" y="3789040"/>
            <a:ext cx="1277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 ~ 5;</a:t>
            </a:r>
            <a:endParaRPr lang="ru-RU" sz="2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909478" y="3789040"/>
            <a:ext cx="17123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ru-RU" sz="2000" b="1" dirty="0">
                <a:latin typeface="Arial"/>
                <a:ea typeface="Calibri"/>
              </a:rPr>
              <a:t> = 3,4 см.</a:t>
            </a:r>
            <a:endParaRPr lang="ru-RU" sz="2000" b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-4360" y="4365104"/>
            <a:ext cx="9148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При определении мощности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,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/с, в зависимости от гамма-эквивалента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М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мг-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экв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Ra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и трех значений расстояния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r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м, можно использовать </a:t>
            </a:r>
            <a:r>
              <a:rPr lang="ru-RU" sz="2000" b="1" dirty="0">
                <a:latin typeface="Arial Black" pitchFamily="34" charset="0"/>
                <a:cs typeface="Arial" pitchFamily="34" charset="0"/>
              </a:rPr>
              <a:t>правило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: например, при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r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0,5 м мощность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выраженная в единицах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/с, будет численно равна гамма-эквиваленту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М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выраженному в мг-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экв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Ra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т.е.</a:t>
            </a:r>
          </a:p>
        </p:txBody>
      </p: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" name="Объект 60"/>
          <p:cNvGraphicFramePr>
            <a:graphicFrameLocks noChangeAspect="1"/>
          </p:cNvGraphicFramePr>
          <p:nvPr>
            <p:extLst/>
          </p:nvPr>
        </p:nvGraphicFramePr>
        <p:xfrm>
          <a:off x="7351617" y="4287652"/>
          <a:ext cx="316727" cy="437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8" name="Формула" r:id="rId11" imgW="177569" imgH="266353" progId="Equation.3">
                  <p:embed/>
                </p:oleObj>
              </mc:Choice>
              <mc:Fallback>
                <p:oleObj name="Формула" r:id="rId11" imgW="177569" imgH="266353" progId="Equation.3">
                  <p:embed/>
                  <p:pic>
                    <p:nvPicPr>
                      <p:cNvPr id="61" name="Объект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351617" y="4287652"/>
                        <a:ext cx="316727" cy="437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/>
          </p:nvPr>
        </p:nvGraphicFramePr>
        <p:xfrm>
          <a:off x="4650000" y="5229200"/>
          <a:ext cx="288032" cy="397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9" name="Формула" r:id="rId13" imgW="177569" imgH="266353" progId="Equation.3">
                  <p:embed/>
                </p:oleObj>
              </mc:Choice>
              <mc:Fallback>
                <p:oleObj name="Формула" r:id="rId13" imgW="177569" imgH="266353" progId="Equation.3">
                  <p:embed/>
                  <p:pic>
                    <p:nvPicPr>
                      <p:cNvPr id="64" name="Объект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50000" y="5229200"/>
                        <a:ext cx="288032" cy="3978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Номер слайда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37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Прямоугольник 66"/>
              <p:cNvSpPr/>
              <p:nvPr/>
            </p:nvSpPr>
            <p:spPr>
              <a:xfrm>
                <a:off x="464580" y="3549896"/>
                <a:ext cx="3171316" cy="8738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ПДД</m:t>
                                  </m:r>
                                </m:e>
                                <m:sub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А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2,0·10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4,31·10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67" name="Прямоугольник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80" y="3549896"/>
                <a:ext cx="3171316" cy="8738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05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/>
          </p:nvPr>
        </p:nvGraphicFramePr>
        <p:xfrm>
          <a:off x="1524000" y="469936"/>
          <a:ext cx="564028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r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М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мг-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экв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мкР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/с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076056" y="260648"/>
          <a:ext cx="360040" cy="497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6" name="Формула" r:id="rId3" imgW="177569" imgH="266353" progId="Equation.3">
                  <p:embed/>
                </p:oleObj>
              </mc:Choice>
              <mc:Fallback>
                <p:oleObj name="Формула" r:id="rId3" imgW="177569" imgH="266353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76056" y="260648"/>
                        <a:ext cx="360040" cy="497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" y="2060848"/>
            <a:ext cx="442798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Действительно,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0,5 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467544" y="2507124"/>
          <a:ext cx="4311651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Формула" r:id="rId5" imgW="2336760" imgH="444240" progId="Equation.3">
                  <p:embed/>
                </p:oleObj>
              </mc:Choice>
              <mc:Fallback>
                <p:oleObj name="Формула" r:id="rId5" imgW="2336760" imgH="44424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507124"/>
                        <a:ext cx="4311651" cy="757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4788024" y="2720853"/>
            <a:ext cx="1877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Arial"/>
                <a:ea typeface="Calibri"/>
              </a:rPr>
              <a:t>мкР</a:t>
            </a:r>
            <a:r>
              <a:rPr lang="ru-RU" sz="2000" b="1" dirty="0" smtClean="0">
                <a:latin typeface="Arial"/>
                <a:ea typeface="Calibri"/>
              </a:rPr>
              <a:t>/с    и </a:t>
            </a:r>
            <a:r>
              <a:rPr lang="ru-RU" sz="2000" b="1" dirty="0">
                <a:latin typeface="Arial"/>
                <a:ea typeface="Calibri"/>
              </a:rPr>
              <a:t>т.п.</a:t>
            </a:r>
            <a:endParaRPr lang="ru-RU" sz="2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82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428" y="369332"/>
            <a:ext cx="91574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4.8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Определить толщину защиты свинцового экрана при работе с точечным изотропным источником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 МэВ), гамма-эквивалент которого равен 50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в течение 6 ч на расстоянии 0,5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87919"/>
            <a:ext cx="182870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Решение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66" y="1988840"/>
            <a:ext cx="431765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6714" y="2412354"/>
            <a:ext cx="9150714" cy="1115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140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В данном случае мощность экспозиционной дозы численно равна гамма-эквиваленту, мг-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экв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Ra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т.е.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50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/с. Предельно допустимая мощность экспозиционной дозы составляет: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367495" y="2636912"/>
          <a:ext cx="345279" cy="47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8" name="Формула" r:id="rId3" imgW="177569" imgH="266353" progId="Equation.3">
                  <p:embed/>
                </p:oleObj>
              </mc:Choice>
              <mc:Fallback>
                <p:oleObj name="Формула" r:id="rId3" imgW="177569" imgH="266353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367495" y="2636912"/>
                        <a:ext cx="345279" cy="4769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467544" y="3429000"/>
          <a:ext cx="2493226" cy="693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9" name="Формула" r:id="rId5" imgW="1320227" imgH="393529" progId="Equation.3">
                  <p:embed/>
                </p:oleObj>
              </mc:Choice>
              <mc:Fallback>
                <p:oleObj name="Формула" r:id="rId5" imgW="1320227" imgH="393529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429000"/>
                        <a:ext cx="2493226" cy="6931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2915816" y="3561203"/>
            <a:ext cx="1888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0,772 </a:t>
            </a:r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-6714" y="4077072"/>
            <a:ext cx="9150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ослабления мощности экспозиционной дозы в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50/0,772 = 64 раз необходимо иметь свинцовую защиту толщиной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4,3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см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0,7 МэВ (см.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-9844" y="5105152"/>
            <a:ext cx="262834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839" y="5445224"/>
            <a:ext cx="8530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активность источника 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Бк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/>
          </p:nvPr>
        </p:nvGraphicFramePr>
        <p:xfrm>
          <a:off x="559169" y="5733256"/>
          <a:ext cx="1348535" cy="69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0" name="Формула" r:id="rId7" imgW="710891" imgH="393529" progId="Equation.3">
                  <p:embed/>
                </p:oleObj>
              </mc:Choice>
              <mc:Fallback>
                <p:oleObj name="Формула" r:id="rId7" imgW="710891" imgH="393529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9169" y="5733256"/>
                        <a:ext cx="1348535" cy="697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8316416" y="595460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(4.6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7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70006"/>
            <a:ext cx="5004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 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3,24 Р·см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692696"/>
          <a:ext cx="1440160" cy="76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2" name="Формула" r:id="rId3" imgW="736600" imgH="419100" progId="Equation.3">
                  <p:embed/>
                </p:oleObj>
              </mc:Choice>
              <mc:Fallback>
                <p:oleObj name="Формула" r:id="rId3" imgW="736600" imgH="4191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92696"/>
                        <a:ext cx="1440160" cy="761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925960" y="852556"/>
            <a:ext cx="574238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129,6 </a:t>
            </a:r>
            <a:r>
              <a:rPr lang="ru-RU" sz="2000" b="1" dirty="0" err="1">
                <a:latin typeface="Arial" pitchFamily="34" charset="0"/>
                <a:ea typeface="Calibri"/>
                <a:cs typeface="Arial" pitchFamily="34" charset="0"/>
              </a:rPr>
              <a:t>мКи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;   </a:t>
            </a:r>
            <a:r>
              <a:rPr lang="ru-RU" sz="2000" b="1" i="1" dirty="0">
                <a:latin typeface="Arial" pitchFamily="34" charset="0"/>
                <a:ea typeface="Calibri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129,6·3,7·10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479,6·10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Бк.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0" y="1484784"/>
            <a:ext cx="6660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Определим 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137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Сs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по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уравнению:</a:t>
            </a: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3322344" y="1465493"/>
          <a:ext cx="745599" cy="455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3" name="Формула" r:id="rId5" imgW="368300" imgH="241300" progId="Equation.3">
                  <p:embed/>
                </p:oleObj>
              </mc:Choice>
              <mc:Fallback>
                <p:oleObj name="Формула" r:id="rId5" imgW="368300" imgH="2413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322344" y="1465493"/>
                        <a:ext cx="745599" cy="4557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539552" y="1844824"/>
          <a:ext cx="4752528" cy="88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4" name="Формула" r:id="rId7" imgW="2387600" imgH="482600" progId="Equation.3">
                  <p:embed/>
                </p:oleObj>
              </mc:Choice>
              <mc:Fallback>
                <p:oleObj name="Формула" r:id="rId7" imgW="2387600" imgH="482600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844824"/>
                        <a:ext cx="4752528" cy="889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8316416" y="213285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(4.7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540593" y="2702077"/>
          <a:ext cx="791047" cy="483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5" name="Формула" r:id="rId9" imgW="368300" imgH="241300" progId="Equation.3">
                  <p:embed/>
                </p:oleObj>
              </mc:Choice>
              <mc:Fallback>
                <p:oleObj name="Формула" r:id="rId9" imgW="368300" imgH="241300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40593" y="2702077"/>
                        <a:ext cx="791047" cy="4835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-36512" y="2785540"/>
            <a:ext cx="9180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/>
                <a:ea typeface="Calibri"/>
              </a:rPr>
              <a:t>        = </a:t>
            </a:r>
            <a:r>
              <a:rPr lang="ru-RU" sz="2000" b="1" dirty="0">
                <a:latin typeface="Arial"/>
                <a:ea typeface="Calibri"/>
              </a:rPr>
              <a:t>0,1939·3,24 = 0,628 </a:t>
            </a:r>
            <a:r>
              <a:rPr lang="ru-RU" sz="2000" b="1" dirty="0" smtClean="0">
                <a:latin typeface="Arial"/>
                <a:ea typeface="Calibri"/>
              </a:rPr>
              <a:t>аКл·м</a:t>
            </a:r>
            <a:r>
              <a:rPr lang="ru-RU" sz="2000" b="1" baseline="30000" dirty="0" smtClean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кг·с·Бк</a:t>
            </a:r>
            <a:r>
              <a:rPr lang="ru-RU" sz="2000" b="1" dirty="0">
                <a:latin typeface="Arial"/>
                <a:ea typeface="Calibri"/>
              </a:rPr>
              <a:t>) = 0,628·10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Кл·м</a:t>
            </a:r>
            <a:r>
              <a:rPr lang="ru-RU" sz="2000" b="1" baseline="30000" dirty="0" smtClean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кг·с·Бк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10856" y="3212550"/>
            <a:ext cx="91548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(4.8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/>
          </p:nvPr>
        </p:nvGraphicFramePr>
        <p:xfrm>
          <a:off x="539552" y="3508714"/>
          <a:ext cx="1471413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6" name="Формула" r:id="rId11" imgW="889000" imgH="330200" progId="Equation.3">
                  <p:embed/>
                </p:oleObj>
              </mc:Choice>
              <mc:Fallback>
                <p:oleObj name="Формула" r:id="rId11" imgW="889000" imgH="330200" progId="Equation.3">
                  <p:embed/>
                  <p:pic>
                    <p:nvPicPr>
                      <p:cNvPr id="58" name="Объект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08714"/>
                        <a:ext cx="1471413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-7913" y="3612660"/>
            <a:ext cx="9151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/>
                <a:ea typeface="Calibri"/>
              </a:rPr>
              <a:t>                     = </a:t>
            </a:r>
            <a:r>
              <a:rPr lang="ru-RU" sz="2000" b="1" dirty="0">
                <a:latin typeface="Arial"/>
                <a:ea typeface="Calibri"/>
              </a:rPr>
              <a:t>479,6·10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·0,628·10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·0,5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= 1204,75·10</a:t>
            </a:r>
            <a:r>
              <a:rPr lang="ru-RU" sz="2000" b="1" baseline="30000" dirty="0">
                <a:latin typeface="Arial"/>
                <a:ea typeface="Calibri"/>
              </a:rPr>
              <a:t>–11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Кл/(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0" y="4005064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мощность экспозиционной дозы определяют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3" name="Объект 62"/>
          <p:cNvGraphicFramePr>
            <a:graphicFrameLocks noChangeAspect="1"/>
          </p:cNvGraphicFramePr>
          <p:nvPr>
            <p:extLst/>
          </p:nvPr>
        </p:nvGraphicFramePr>
        <p:xfrm>
          <a:off x="467544" y="4732800"/>
          <a:ext cx="3456384" cy="712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7" name="Формула" r:id="rId13" imgW="1777229" imgH="393529" progId="Equation.3">
                  <p:embed/>
                </p:oleObj>
              </mc:Choice>
              <mc:Fallback>
                <p:oleObj name="Формула" r:id="rId13" imgW="1777229" imgH="393529" progId="Equation.3">
                  <p:embed/>
                  <p:pic>
                    <p:nvPicPr>
                      <p:cNvPr id="63" name="Объект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4732800"/>
                        <a:ext cx="3456384" cy="7124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8316415" y="4864622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(4.8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65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" name="Объект 66"/>
          <p:cNvGraphicFramePr>
            <a:graphicFrameLocks noChangeAspect="1"/>
          </p:cNvGraphicFramePr>
          <p:nvPr>
            <p:extLst/>
          </p:nvPr>
        </p:nvGraphicFramePr>
        <p:xfrm>
          <a:off x="539552" y="5601434"/>
          <a:ext cx="86409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8" name="Формула" r:id="rId15" imgW="406048" imgH="253780" progId="Equation.3">
                  <p:embed/>
                </p:oleObj>
              </mc:Choice>
              <mc:Fallback>
                <p:oleObj name="Формула" r:id="rId15" imgW="406048" imgH="253780" progId="Equation.3">
                  <p:embed/>
                  <p:pic>
                    <p:nvPicPr>
                      <p:cNvPr id="67" name="Объект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601434"/>
                        <a:ext cx="86409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9" name="Объект 68"/>
          <p:cNvGraphicFramePr>
            <a:graphicFrameLocks noChangeAspect="1"/>
          </p:cNvGraphicFramePr>
          <p:nvPr>
            <p:extLst/>
          </p:nvPr>
        </p:nvGraphicFramePr>
        <p:xfrm>
          <a:off x="2816932" y="5475101"/>
          <a:ext cx="1467036" cy="873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9" name="Формула" r:id="rId17" imgW="748975" imgH="482391" progId="Equation.3">
                  <p:embed/>
                </p:oleObj>
              </mc:Choice>
              <mc:Fallback>
                <p:oleObj name="Формула" r:id="rId17" imgW="748975" imgH="482391" progId="Equation.3">
                  <p:embed/>
                  <p:pic>
                    <p:nvPicPr>
                      <p:cNvPr id="69" name="Объект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816932" y="5475101"/>
                        <a:ext cx="1467036" cy="8736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Прямоугольник 69"/>
          <p:cNvSpPr/>
          <p:nvPr/>
        </p:nvSpPr>
        <p:spPr>
          <a:xfrm>
            <a:off x="0" y="5673442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</a:pPr>
            <a:r>
              <a:rPr lang="ru-RU" sz="2000" b="1" dirty="0" smtClean="0">
                <a:latin typeface="Arial"/>
                <a:ea typeface="Calibri"/>
              </a:rPr>
              <a:t>             = 2,58·10</a:t>
            </a:r>
            <a:r>
              <a:rPr lang="ru-RU" sz="2000" b="1" baseline="30000" dirty="0" smtClean="0">
                <a:latin typeface="Arial"/>
                <a:ea typeface="Calibri"/>
              </a:rPr>
              <a:t>–10                    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справочная величина (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использова-лась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примере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4.2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).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11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457200"/>
            <a:ext cx="15476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84051" y="764704"/>
          <a:ext cx="2763813" cy="644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8" name="Формула" r:id="rId3" imgW="1574800" imgH="393700" progId="Equation.3">
                  <p:embed/>
                </p:oleObj>
              </mc:Choice>
              <mc:Fallback>
                <p:oleObj name="Формула" r:id="rId3" imgW="1574800" imgH="3937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4051" y="764704"/>
                        <a:ext cx="2763813" cy="6442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331115" y="909935"/>
            <a:ext cx="27222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1,99·10</a:t>
            </a:r>
            <a:r>
              <a:rPr lang="ru-RU" sz="2000" b="1" baseline="30000" dirty="0">
                <a:latin typeface="Arial"/>
                <a:ea typeface="Calibri"/>
              </a:rPr>
              <a:t>–10</a:t>
            </a:r>
            <a:r>
              <a:rPr lang="ru-RU" sz="2000" b="1" dirty="0">
                <a:latin typeface="Arial"/>
                <a:ea typeface="Calibri"/>
              </a:rPr>
              <a:t> Кл/(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73" y="1416477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64228" y="1700808"/>
          <a:ext cx="3143676" cy="928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9" name="Формула" r:id="rId5" imgW="1726451" imgH="545863" progId="Equation.3">
                  <p:embed/>
                </p:oleObj>
              </mc:Choice>
              <mc:Fallback>
                <p:oleObj name="Формула" r:id="rId5" imgW="1726451" imgH="545863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4228" y="1700808"/>
                        <a:ext cx="3143676" cy="928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3653413" y="2020778"/>
            <a:ext cx="774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61;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4550364" y="2020778"/>
            <a:ext cx="1726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4,3 см.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41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04664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4.2</a:t>
            </a: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по слоям ослабления.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04774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Пример 4.9.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Рассчитать толщину свинцового экрана, если необходимо снизить интенсивность </a:t>
            </a:r>
            <a:r>
              <a:rPr lang="ru-RU" sz="22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-излучения в 1,25·10</a:t>
            </a:r>
            <a:r>
              <a:rPr lang="ru-RU" sz="2000" b="1" baseline="30000" dirty="0" smtClean="0">
                <a:latin typeface="Arial" pitchFamily="34" charset="0"/>
                <a:ea typeface="Calibri"/>
                <a:cs typeface="Arial" pitchFamily="34" charset="0"/>
              </a:rPr>
              <a:t>6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раз. Слой половинного ослабления для свинца </a:t>
            </a:r>
            <a:r>
              <a:rPr lang="ru-RU" sz="2000" b="1" dirty="0" smtClean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 smtClean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= 1,3 см.</a:t>
            </a:r>
            <a:endParaRPr lang="ru-RU" sz="20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6512" y="1901351"/>
            <a:ext cx="2102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301461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моноэнергетического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и источника со сложным спектром в широком пучке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зависит от толщины защиты (с увеличенном толщины защиты для моноэнергетического излучения уменьшается, для сложного спектра вначале увеличивается, а затем уменьшается), пропорциональной кратности ослабления. Поэтому в практических расчетах (при отсутствии универсальных таблиц) для быстроты определения примерной толщины защиты можно использовать приближенное значение слоя половинного ослабления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геометрии широкого пучка. Так, для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и других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-излучателей значения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будут равны: для свинца 1,3 см, для железа 2,4 см, для бетона 6,4 см. При известной кратности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полученной любым из приведенных способов, можно определить число слоев половинного ослабления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следовательно, толщину защиты.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3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Зависимость между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можно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выразить следующим образом.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2091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Пусть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Тогда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i="1" baseline="30000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или в общем виде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</a:t>
            </a:r>
            <a:r>
              <a:rPr lang="ru-RU" sz="2000" b="1" i="1" baseline="30000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1403648" y="738825"/>
          <a:ext cx="1728192" cy="5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name="Формула" r:id="rId3" imgW="837836" imgH="304668" progId="Equation.3">
                  <p:embed/>
                </p:oleObj>
              </mc:Choice>
              <mc:Fallback>
                <p:oleObj name="Формула" r:id="rId3" imgW="837836" imgH="304668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03648" y="738825"/>
                        <a:ext cx="1728192" cy="58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4067944" y="620688"/>
          <a:ext cx="2088232" cy="954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3" name="Формула" r:id="rId5" imgW="1155700" imgH="571500" progId="Equation.3">
                  <p:embed/>
                </p:oleObj>
              </mc:Choice>
              <mc:Fallback>
                <p:oleObj name="Формула" r:id="rId5" imgW="1155700" imgH="5715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067944" y="620688"/>
                        <a:ext cx="2088232" cy="9540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1628800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Приближенная зависимость между кратностью ослабления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k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и числом слоев половинного ослабления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приведена в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табл.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П 15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solidFill>
                <a:srgbClr val="99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507" y="2550676"/>
            <a:ext cx="3155992" cy="4253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задачи.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297984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Число слоев половинного ослабления, соответствующее кратности ослабления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1,25·10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6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будет равно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7+20 = 27. Толщина свинцового экрана при 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1,3 см и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27 равна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·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1,3·27 = 35,1 см.</a:t>
            </a: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6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34334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4.10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Рассчитать толщину водной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 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 smtClean="0">
                <a:latin typeface="Arial Black" panose="020B0A04020102020204" pitchFamily="34" charset="0"/>
                <a:ea typeface="Calibri"/>
                <a:cs typeface="Times New Roman"/>
              </a:rPr>
              <a:t>H2O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шахты промежуточного хранения у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pa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новых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ТВЭЛов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имеющих активность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Ки, если глубина шахты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8 м, время работы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6 ч. Слой половинного ослабления воды в геометрии широкого пучка для данной энергии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равен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 см,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8,4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Р·см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0" y="2204864"/>
            <a:ext cx="2102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6796" y="2641642"/>
            <a:ext cx="4388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Вo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23430" y="3041752"/>
            <a:ext cx="9167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Экспозиционная доза, создаваемая урановыми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ТВЭЛами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над водой,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03225" y="3717032"/>
          <a:ext cx="3204679" cy="797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4" name="Формула" r:id="rId3" imgW="1574800" imgH="419100" progId="Equation.3">
                  <p:embed/>
                </p:oleObj>
              </mc:Choice>
              <mc:Fallback>
                <p:oleObj name="Формула" r:id="rId3" imgW="1574800" imgH="4191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3225" y="3717032"/>
                        <a:ext cx="3204679" cy="7972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3658938" y="3933056"/>
            <a:ext cx="14891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7,9·10</a:t>
            </a:r>
            <a:r>
              <a:rPr lang="ru-RU" sz="2000" b="1" baseline="30000" dirty="0">
                <a:latin typeface="Arial"/>
                <a:ea typeface="Calibri"/>
              </a:rPr>
              <a:t>5</a:t>
            </a:r>
            <a:r>
              <a:rPr lang="ru-RU" sz="2000" b="1" dirty="0">
                <a:latin typeface="Arial"/>
                <a:ea typeface="Calibri"/>
              </a:rPr>
              <a:t> Р.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-23430" y="4541270"/>
            <a:ext cx="514153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520445" y="4869160"/>
          <a:ext cx="2683403" cy="891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5" name="Формула" r:id="rId5" imgW="1346200" imgH="482600" progId="Equation.3">
                  <p:embed/>
                </p:oleObj>
              </mc:Choice>
              <mc:Fallback>
                <p:oleObj name="Формула" r:id="rId5" imgW="1346200" imgH="4826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0445" y="4869160"/>
                        <a:ext cx="2683403" cy="8910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203848" y="5189130"/>
            <a:ext cx="2406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 ~ 5,0·10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58052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Число слоев половинного ослабления равно и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255; следовательно, толщина водной защиты будет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= </a:t>
            </a:r>
            <a:r>
              <a:rPr lang="ru-RU" sz="2000" b="1" i="1" dirty="0" smtClean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 smtClean="0"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25,5·10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255 см.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6372200" y="6101263"/>
          <a:ext cx="576064" cy="424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6" name="Формула" r:id="rId7" imgW="304668" imgH="241195" progId="Equation.3">
                  <p:embed/>
                </p:oleObj>
              </mc:Choice>
              <mc:Fallback>
                <p:oleObj name="Формула" r:id="rId7" imgW="304668" imgH="241195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372200" y="6101263"/>
                        <a:ext cx="576064" cy="4240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26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284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246" y="548680"/>
            <a:ext cx="7887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величины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871093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i="1" dirty="0">
                <a:latin typeface="Arial Black" pitchFamily="34" charset="0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10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Ки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Бк, определим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по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уравнению: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7596336" y="836712"/>
          <a:ext cx="864096" cy="528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8" name="Формула" r:id="rId3" imgW="368300" imgH="241300" progId="Equation.3">
                  <p:embed/>
                </p:oleObj>
              </mc:Choice>
              <mc:Fallback>
                <p:oleObj name="Формула" r:id="rId3" imgW="368300" imgH="2413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596336" y="836712"/>
                        <a:ext cx="864096" cy="5282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39552" y="1484784"/>
          <a:ext cx="4968552" cy="939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9" name="Формула" r:id="rId5" imgW="2362200" imgH="482600" progId="Equation.3">
                  <p:embed/>
                </p:oleObj>
              </mc:Choice>
              <mc:Fallback>
                <p:oleObj name="Формула" r:id="rId5" imgW="2362200" imgH="48260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484784"/>
                        <a:ext cx="4968552" cy="9399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436096" y="1772816"/>
            <a:ext cx="2347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0,1939·8,4 =1,63</a:t>
            </a:r>
            <a:endParaRPr lang="ru-RU" sz="2000" b="1" dirty="0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7668344" y="1554806"/>
          <a:ext cx="124926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0" name="Формула" r:id="rId7" imgW="609600" imgH="419100" progId="Equation.3">
                  <p:embed/>
                </p:oleObj>
              </mc:Choice>
              <mc:Fallback>
                <p:oleObj name="Формула" r:id="rId7" imgW="609600" imgH="4191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668344" y="1554806"/>
                        <a:ext cx="1249266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8801139" y="1772816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859986" y="2578347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1,63·10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65846" y="2578347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=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2166374" y="2348880"/>
          <a:ext cx="1354867" cy="859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1" name="Формула" r:id="rId9" imgW="609600" imgH="419100" progId="Equation.3">
                  <p:embed/>
                </p:oleObj>
              </mc:Choice>
              <mc:Fallback>
                <p:oleObj name="Формула" r:id="rId9" imgW="609600" imgH="419100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66374" y="2348880"/>
                        <a:ext cx="1354867" cy="8590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3491880" y="2607179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419" y="3212976"/>
            <a:ext cx="7157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565846" y="3501008"/>
          <a:ext cx="5374306" cy="758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2" name="Формула" r:id="rId11" imgW="2730500" imgH="419100" progId="Equation.3">
                  <p:embed/>
                </p:oleObj>
              </mc:Choice>
              <mc:Fallback>
                <p:oleObj name="Формула" r:id="rId11" imgW="2730500" imgH="4191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3501008"/>
                        <a:ext cx="5374306" cy="7583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5880675" y="3717032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203,5 Кл/кг.</a:t>
            </a:r>
            <a:endParaRPr lang="ru-RU" sz="2000" b="1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418" y="4221088"/>
            <a:ext cx="7445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экспозиционная доза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5" name="Объект 64"/>
          <p:cNvGraphicFramePr>
            <a:graphicFrameLocks noChangeAspect="1"/>
          </p:cNvGraphicFramePr>
          <p:nvPr>
            <p:extLst/>
          </p:nvPr>
        </p:nvGraphicFramePr>
        <p:xfrm>
          <a:off x="565846" y="4581128"/>
          <a:ext cx="856058" cy="459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3" name="Формула" r:id="rId13" imgW="418918" imgH="241195" progId="Equation.3">
                  <p:embed/>
                </p:oleObj>
              </mc:Choice>
              <mc:Fallback>
                <p:oleObj name="Формула" r:id="rId13" imgW="418918" imgH="241195" progId="Equation.3">
                  <p:embed/>
                  <p:pic>
                    <p:nvPicPr>
                      <p:cNvPr id="65" name="Объект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4581128"/>
                        <a:ext cx="856058" cy="4599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66"/>
          <p:cNvSpPr/>
          <p:nvPr/>
        </p:nvSpPr>
        <p:spPr>
          <a:xfrm>
            <a:off x="1421904" y="4646647"/>
            <a:ext cx="3631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4,31·10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(см. 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</a:rPr>
              <a:t>4.3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6419" y="5085184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0" name="Объект 69"/>
          <p:cNvGraphicFramePr>
            <a:graphicFrameLocks noChangeAspect="1"/>
          </p:cNvGraphicFramePr>
          <p:nvPr>
            <p:extLst/>
          </p:nvPr>
        </p:nvGraphicFramePr>
        <p:xfrm>
          <a:off x="565846" y="5445224"/>
          <a:ext cx="2493986" cy="720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4" name="Формула" r:id="rId15" imgW="1460500" imgH="457200" progId="Equation.3">
                  <p:embed/>
                </p:oleObj>
              </mc:Choice>
              <mc:Fallback>
                <p:oleObj name="Формула" r:id="rId15" imgW="1460500" imgH="457200" progId="Equation.3">
                  <p:embed/>
                  <p:pic>
                    <p:nvPicPr>
                      <p:cNvPr id="70" name="Объект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5445224"/>
                        <a:ext cx="2493986" cy="720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3059832" y="5604849"/>
            <a:ext cx="24785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4,72·10</a:t>
            </a:r>
            <a:r>
              <a:rPr lang="ru-RU" sz="2000" b="1" baseline="30000" dirty="0">
                <a:latin typeface="Arial"/>
                <a:ea typeface="Calibri"/>
              </a:rPr>
              <a:t>4</a:t>
            </a:r>
            <a:r>
              <a:rPr lang="ru-RU" sz="2000" b="1" dirty="0">
                <a:latin typeface="Arial"/>
                <a:ea typeface="Calibri"/>
              </a:rPr>
              <a:t> ~ 50·10</a:t>
            </a:r>
            <a:r>
              <a:rPr lang="ru-RU" sz="2000" b="1" baseline="30000" dirty="0">
                <a:latin typeface="Arial"/>
                <a:ea typeface="Calibri"/>
              </a:rPr>
              <a:t>5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586874" y="6309320"/>
            <a:ext cx="1229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en-US" sz="2000" b="1" dirty="0">
                <a:latin typeface="Arial"/>
                <a:ea typeface="Calibri"/>
              </a:rPr>
              <a:t>25,5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4" name="Объект 73"/>
          <p:cNvGraphicFramePr>
            <a:graphicFrameLocks noChangeAspect="1"/>
          </p:cNvGraphicFramePr>
          <p:nvPr>
            <p:extLst/>
          </p:nvPr>
        </p:nvGraphicFramePr>
        <p:xfrm>
          <a:off x="1907182" y="6237312"/>
          <a:ext cx="1584697" cy="46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5" name="Формула" r:id="rId17" imgW="761669" imgH="241195" progId="Equation.3">
                  <p:embed/>
                </p:oleObj>
              </mc:Choice>
              <mc:Fallback>
                <p:oleObj name="Формула" r:id="rId17" imgW="761669" imgH="241195" progId="Equation.3">
                  <p:embed/>
                  <p:pic>
                    <p:nvPicPr>
                      <p:cNvPr id="74" name="Объект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907182" y="6237312"/>
                        <a:ext cx="1584697" cy="464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Прямоугольник 74"/>
          <p:cNvSpPr/>
          <p:nvPr/>
        </p:nvSpPr>
        <p:spPr>
          <a:xfrm>
            <a:off x="3491880" y="6305567"/>
            <a:ext cx="2464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latin typeface="Arial"/>
                <a:ea typeface="Calibri"/>
              </a:rPr>
              <a:t>= 25,5·10 = 255 </a:t>
            </a:r>
            <a:r>
              <a:rPr lang="ru-RU" sz="2000" b="1" dirty="0">
                <a:latin typeface="Arial"/>
                <a:ea typeface="Calibri"/>
              </a:rPr>
              <a:t>см.</a:t>
            </a:r>
            <a:endParaRPr lang="ru-RU" sz="2000" b="1" dirty="0"/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88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6634" y="349713"/>
            <a:ext cx="916063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lnSpc>
                <a:spcPct val="114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4.11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Определить толщину защиты из свинцового стекла, необходимую, чтобы уменьшить мощность поглощенной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6,6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Рад/ч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до допустимого значения для персонала категории А при 30 часовой рабочей неделе. Слой половинного ослабления свинцового стекла </a:t>
            </a:r>
            <a:r>
              <a:rPr lang="ru-RU" sz="2000" b="1" dirty="0"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2,1 см.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8388424" y="592993"/>
          <a:ext cx="360040" cy="531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4" name="Формула" r:id="rId3" imgW="164885" imgH="266353" progId="Equation.3">
                  <p:embed/>
                </p:oleObj>
              </mc:Choice>
              <mc:Fallback>
                <p:oleObj name="Формула" r:id="rId3" imgW="164885" imgH="266353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388424" y="592993"/>
                        <a:ext cx="360040" cy="531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-1" y="2132856"/>
            <a:ext cx="194004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420888"/>
            <a:ext cx="4619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6635" y="2708920"/>
            <a:ext cx="61728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допустимую мощность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539551" y="2996952"/>
          <a:ext cx="2992999" cy="855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5" name="Формула" r:id="rId5" imgW="1346200" imgH="419100" progId="Equation.3">
                  <p:embed/>
                </p:oleObj>
              </mc:Choice>
              <mc:Fallback>
                <p:oleObj name="Формула" r:id="rId5" imgW="1346200" imgH="41910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2996952"/>
                        <a:ext cx="2992999" cy="8559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466850" y="3284984"/>
            <a:ext cx="2305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3,33·10</a:t>
            </a:r>
            <a:r>
              <a:rPr lang="ru-RU" sz="2000" b="1" baseline="30000" dirty="0">
                <a:latin typeface="Arial"/>
                <a:ea typeface="Calibri"/>
              </a:rPr>
              <a:t>–3</a:t>
            </a:r>
            <a:r>
              <a:rPr lang="ru-RU" sz="2000" b="1" dirty="0">
                <a:latin typeface="Arial"/>
                <a:ea typeface="Calibri"/>
              </a:rPr>
              <a:t> Бэр/ч.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16635" y="3788401"/>
            <a:ext cx="9160633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lnSpc>
                <a:spcPct val="1140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Мощность эквивалентной дозы   определяется по мощности поглощенной дозы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в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воздухе по уравнению:</a:t>
            </a:r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4860032" y="3645024"/>
          <a:ext cx="360040" cy="497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6" name="Формула" r:id="rId7" imgW="177569" imgH="266353" progId="Equation.3">
                  <p:embed/>
                </p:oleObj>
              </mc:Choice>
              <mc:Fallback>
                <p:oleObj name="Формула" r:id="rId7" imgW="177569" imgH="266353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60032" y="3645024"/>
                        <a:ext cx="360040" cy="497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2716614" y="4004425"/>
          <a:ext cx="34128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7" name="Формула" r:id="rId9" imgW="164885" imgH="266353" progId="Equation.3">
                  <p:embed/>
                </p:oleObj>
              </mc:Choice>
              <mc:Fallback>
                <p:oleObj name="Формула" r:id="rId9" imgW="164885" imgH="266353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716614" y="4004425"/>
                        <a:ext cx="341289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539552" y="4437112"/>
          <a:ext cx="1368152" cy="522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8" name="Формула" r:id="rId10" imgW="710891" imgH="291973" progId="Equation.3">
                  <p:embed/>
                </p:oleObj>
              </mc:Choice>
              <mc:Fallback>
                <p:oleObj name="Формула" r:id="rId10" imgW="710891" imgH="291973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437112"/>
                        <a:ext cx="1368152" cy="522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1812442" y="4617689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,</a:t>
            </a:r>
            <a:endParaRPr lang="ru-RU" sz="20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8399267" y="458209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(4.9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/>
          </p:nvPr>
        </p:nvGraphicFramePr>
        <p:xfrm>
          <a:off x="512763" y="4856163"/>
          <a:ext cx="182562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9" name="Формула" r:id="rId12" imgW="825480" imgH="304560" progId="Equation.3">
                  <p:embed/>
                </p:oleObj>
              </mc:Choice>
              <mc:Fallback>
                <p:oleObj name="Формула" r:id="rId12" imgW="825480" imgH="304560" progId="Equation.3">
                  <p:embed/>
                  <p:pic>
                    <p:nvPicPr>
                      <p:cNvPr id="59" name="Объект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12763" y="4856163"/>
                        <a:ext cx="1825625" cy="63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2309785" y="5085184"/>
            <a:ext cx="1745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7,19 Бэр/ч.</a:t>
            </a:r>
            <a:endParaRPr lang="ru-RU" sz="20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-16634" y="5445224"/>
            <a:ext cx="8261042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 излучения защитой: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/>
          </p:nvPr>
        </p:nvGraphicFramePr>
        <p:xfrm>
          <a:off x="581025" y="5715000"/>
          <a:ext cx="4164013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50" name="Формула" r:id="rId14" imgW="1904760" imgH="419040" progId="Equation.3">
                  <p:embed/>
                </p:oleObj>
              </mc:Choice>
              <mc:Fallback>
                <p:oleObj name="Формула" r:id="rId14" imgW="1904760" imgH="419040" progId="Equation.3">
                  <p:embed/>
                  <p:pic>
                    <p:nvPicPr>
                      <p:cNvPr id="64" name="Объект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1025" y="5715000"/>
                        <a:ext cx="4164013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4716016" y="5949280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2,16·10</a:t>
            </a:r>
            <a:r>
              <a:rPr lang="ru-RU" sz="2000" b="1" baseline="30000" dirty="0">
                <a:latin typeface="Arial"/>
                <a:ea typeface="Calibri"/>
              </a:rPr>
              <a:t>-3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67" name="Номер слайда 6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3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25128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Отсюда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20.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стекла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2,1·20 = 42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196752"/>
            <a:ext cx="26058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159137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для расчета величины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1991486"/>
            <a:ext cx="4619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"/>
                <a:ea typeface="Calibri"/>
                <a:cs typeface="Times New Roman"/>
              </a:rPr>
              <a:t>t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30 ч = 30·3600 = 1,08·105 с;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467544" y="2276872"/>
          <a:ext cx="2360296" cy="807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2" name="Формула" r:id="rId3" imgW="1143000" imgH="419100" progId="Equation.3">
                  <p:embed/>
                </p:oleObj>
              </mc:Choice>
              <mc:Fallback>
                <p:oleObj name="Формула" r:id="rId3" imgW="1143000" imgH="41910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276872"/>
                        <a:ext cx="2360296" cy="8072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2827840" y="2524834"/>
            <a:ext cx="6228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9,26·10</a:t>
            </a:r>
            <a:r>
              <a:rPr lang="ru-RU" sz="2000" b="1" baseline="30000" dirty="0">
                <a:latin typeface="Arial"/>
                <a:ea typeface="Calibri"/>
              </a:rPr>
              <a:t>–7</a:t>
            </a:r>
            <a:r>
              <a:rPr lang="ru-RU" sz="2000" b="1" dirty="0">
                <a:latin typeface="Arial"/>
                <a:ea typeface="Calibri"/>
              </a:rPr>
              <a:t> Бэр/с = 9,26·10</a:t>
            </a:r>
            <a:r>
              <a:rPr lang="ru-RU" sz="2000" b="1" baseline="30000" dirty="0">
                <a:latin typeface="Arial"/>
                <a:ea typeface="Calibri"/>
              </a:rPr>
              <a:t>–7</a:t>
            </a:r>
            <a:r>
              <a:rPr lang="ru-RU" sz="2000" b="1" dirty="0">
                <a:latin typeface="Arial"/>
                <a:ea typeface="Calibri"/>
              </a:rPr>
              <a:t>·10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 = 9,26·10</a:t>
            </a:r>
            <a:r>
              <a:rPr lang="ru-RU" sz="2000" b="1" baseline="30000" dirty="0">
                <a:latin typeface="Arial"/>
                <a:ea typeface="Calibri"/>
              </a:rPr>
              <a:t>–9</a:t>
            </a:r>
            <a:r>
              <a:rPr lang="ru-RU" sz="2000" b="1" dirty="0">
                <a:latin typeface="Arial"/>
                <a:ea typeface="Calibri"/>
              </a:rPr>
              <a:t> Зв/с.</a:t>
            </a:r>
            <a:endParaRPr lang="ru-RU" sz="2000" b="1" dirty="0"/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467544" y="2996952"/>
          <a:ext cx="360040" cy="531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3" name="Формула" r:id="rId5" imgW="164885" imgH="266353" progId="Equation.3">
                  <p:embed/>
                </p:oleObj>
              </mc:Choice>
              <mc:Fallback>
                <p:oleObj name="Формула" r:id="rId5" imgW="164885" imgH="266353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996952"/>
                        <a:ext cx="360040" cy="531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755576" y="3212976"/>
            <a:ext cx="1803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6,6 рад/ч = </a:t>
            </a:r>
            <a:endParaRPr lang="ru-RU" sz="2000" b="1" dirty="0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2438246" y="2928190"/>
          <a:ext cx="1191832" cy="798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4" name="Формула" r:id="rId7" imgW="583947" imgH="418918" progId="Equation.3">
                  <p:embed/>
                </p:oleObj>
              </mc:Choice>
              <mc:Fallback>
                <p:oleObj name="Формула" r:id="rId7" imgW="583947" imgH="418918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438246" y="2928190"/>
                        <a:ext cx="1191832" cy="7980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3619053" y="3244914"/>
            <a:ext cx="2266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18,34·10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Гр/с;</a:t>
            </a:r>
            <a:endParaRPr lang="ru-RU" sz="2000" b="1" dirty="0"/>
          </a:p>
        </p:txBody>
      </p:sp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467544" y="3645024"/>
          <a:ext cx="364679" cy="503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5" name="Формула" r:id="rId9" imgW="177569" imgH="266353" progId="Equation.3">
                  <p:embed/>
                </p:oleObj>
              </mc:Choice>
              <mc:Fallback>
                <p:oleObj name="Формула" r:id="rId9" imgW="177569" imgH="266353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645024"/>
                        <a:ext cx="364679" cy="5037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760215" y="3861048"/>
            <a:ext cx="50000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1,09</a:t>
            </a:r>
            <a:r>
              <a:rPr lang="en-US" sz="2000" b="1" i="1" dirty="0">
                <a:latin typeface="Arial"/>
                <a:ea typeface="Calibri"/>
              </a:rPr>
              <a:t>D</a:t>
            </a:r>
            <a:r>
              <a:rPr lang="ru-RU" sz="2000" b="1" dirty="0">
                <a:latin typeface="Arial"/>
                <a:ea typeface="Calibri"/>
              </a:rPr>
              <a:t> = 1,09·18,34·10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= 2,0·10</a:t>
            </a:r>
            <a:r>
              <a:rPr lang="ru-RU" sz="2000" b="1" baseline="30000" dirty="0">
                <a:latin typeface="Arial"/>
                <a:ea typeface="Calibri"/>
              </a:rPr>
              <a:t>–5</a:t>
            </a:r>
            <a:r>
              <a:rPr lang="ru-RU" sz="2000" b="1" dirty="0">
                <a:latin typeface="Arial"/>
                <a:ea typeface="Calibri"/>
              </a:rPr>
              <a:t> Зв/с.</a:t>
            </a:r>
            <a:endParaRPr lang="ru-RU" sz="20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0" y="4272000"/>
            <a:ext cx="6192688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 излучений защитой: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/>
          </p:nvPr>
        </p:nvGraphicFramePr>
        <p:xfrm>
          <a:off x="539552" y="4572854"/>
          <a:ext cx="1757261" cy="80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6" name="Формула" r:id="rId11" imgW="901309" imgH="444307" progId="Equation.3">
                  <p:embed/>
                </p:oleObj>
              </mc:Choice>
              <mc:Fallback>
                <p:oleObj name="Формула" r:id="rId11" imgW="901309" imgH="444307" progId="Equation.3">
                  <p:embed/>
                  <p:pic>
                    <p:nvPicPr>
                      <p:cNvPr id="59" name="Объект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572854"/>
                        <a:ext cx="1757261" cy="80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2267744" y="4797152"/>
            <a:ext cx="2707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2,16·10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;     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20;</a:t>
            </a:r>
            <a:endParaRPr lang="ru-RU" sz="20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5373216"/>
            <a:ext cx="5292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стекла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2,1·10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·20 = 0,42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3" name="Номер слайда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05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4.12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Рассчитать толщину защиты водного экрана в бесконечной геометрии, ослабляющую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-излучение с энергией 3 МэВ точечного изотропного источника в 4000 раз.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9" y="1415772"/>
            <a:ext cx="210282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0080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Если учесть изменение слоя ослабления с изменением толщины защиты, то можно с большей точностью рассчитать толщину защиты.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≤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можно использовать величины слоев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значение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практически не изменяется с толщиной защиты, поэтому его можно принять постоянным и равным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–асимптотическому значению.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573016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Используя значения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при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861048"/>
            <a:ext cx="18287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en-US" sz="2000" b="1" i="1" dirty="0">
                <a:latin typeface="Times New Roman"/>
                <a:ea typeface="Calibri"/>
              </a:rPr>
              <a:t>l</a:t>
            </a:r>
            <a:r>
              <a:rPr lang="ru-RU" sz="2000" b="1" dirty="0">
                <a:latin typeface="Arial"/>
                <a:ea typeface="Calibri"/>
              </a:rPr>
              <a:t>·10</a:t>
            </a:r>
            <a:r>
              <a:rPr lang="en-US" sz="2000" b="1" i="1" baseline="30000" dirty="0">
                <a:latin typeface="Arial"/>
                <a:ea typeface="Calibri"/>
              </a:rPr>
              <a:t>m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172400" y="3861048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(4.10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4149080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en-US" sz="2200" b="1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коэффициент, принимающий значения 1 ≤ </a:t>
            </a:r>
            <a:r>
              <a:rPr lang="en-US" sz="2200" b="1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≤ 10, </a:t>
            </a:r>
            <a:r>
              <a:rPr lang="en-US" sz="2000" b="1" i="1" dirty="0">
                <a:latin typeface="Arial"/>
                <a:ea typeface="Calibri"/>
                <a:cs typeface="Times New Roman"/>
              </a:rPr>
              <a:t>m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целое положительное число, можно определить толщину защиты с высокой точностью по уравнениям: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6767" y="5157192"/>
            <a:ext cx="33646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0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; 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194386" y="5187970"/>
            <a:ext cx="834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25520" y="5557302"/>
            <a:ext cx="4093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ru-RU" sz="2000" b="1" dirty="0">
                <a:latin typeface="Arial"/>
                <a:ea typeface="Calibri"/>
              </a:rPr>
              <a:t> = 1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dirty="0">
                <a:latin typeface="Arial"/>
                <a:ea typeface="Calibri"/>
              </a:rPr>
              <a:t> +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; 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8153130" y="5599357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(4.12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-16767" y="5944490"/>
            <a:ext cx="5308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ru-RU" sz="2000" b="1" dirty="0">
                <a:latin typeface="Arial"/>
                <a:ea typeface="Calibri"/>
              </a:rPr>
              <a:t> = 2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1/100</a:t>
            </a:r>
            <a:r>
              <a:rPr lang="ru-RU" sz="2000" b="1" dirty="0">
                <a:latin typeface="Arial"/>
                <a:ea typeface="Calibri"/>
              </a:rPr>
              <a:t> + (Δ</a:t>
            </a:r>
            <a:r>
              <a:rPr lang="ru-RU" sz="2000" b="1" baseline="-25000" dirty="0">
                <a:latin typeface="Arial"/>
                <a:ea typeface="Calibri"/>
              </a:rPr>
              <a:t>1/100</a:t>
            </a:r>
            <a:r>
              <a:rPr lang="ru-RU" sz="2000" b="1" dirty="0">
                <a:latin typeface="Arial"/>
                <a:ea typeface="Calibri"/>
              </a:rPr>
              <a:t> –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dirty="0">
                <a:latin typeface="Arial"/>
                <a:ea typeface="Calibri"/>
              </a:rPr>
              <a:t>)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; 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153129" y="5999467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(4.13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-16767" y="6344600"/>
            <a:ext cx="6388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≥ 3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1/1000</a:t>
            </a:r>
            <a:r>
              <a:rPr lang="ru-RU" sz="2000" b="1" dirty="0">
                <a:latin typeface="Arial"/>
                <a:ea typeface="Calibri"/>
              </a:rPr>
              <a:t> +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baseline="30000" dirty="0">
                <a:latin typeface="Arial"/>
                <a:ea typeface="Calibri"/>
              </a:rPr>
              <a:t>ас</a:t>
            </a:r>
            <a:r>
              <a:rPr lang="ru-RU" sz="2000" b="1" dirty="0">
                <a:latin typeface="Arial"/>
                <a:ea typeface="Calibri"/>
              </a:rPr>
              <a:t> (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3) +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baseline="30000" dirty="0">
                <a:latin typeface="Arial"/>
                <a:ea typeface="Calibri"/>
              </a:rPr>
              <a:t>ас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175341" y="6381328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(4.14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23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6998" y="369332"/>
            <a:ext cx="915099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коэффициент, связывающий слой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со слоем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</a:t>
            </a:r>
            <a:r>
              <a:rPr lang="en-US" sz="2000" b="1" i="1" baseline="-25000" dirty="0">
                <a:latin typeface="Arial Black" pitchFamily="34" charset="0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ослабляющим излучение в </a:t>
            </a:r>
            <a:r>
              <a:rPr lang="en-US" sz="2200" b="1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раз;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</a:t>
            </a:r>
            <a:r>
              <a:rPr lang="en-US" sz="2000" b="1" i="1" baseline="-25000" dirty="0">
                <a:latin typeface="Arial Black" pitchFamily="34" charset="0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значения 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ξ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 = </a:t>
            </a:r>
            <a:r>
              <a:rPr lang="en-US" sz="2000" b="1" dirty="0" err="1">
                <a:latin typeface="Arial Black" pitchFamily="34" charset="0"/>
                <a:ea typeface="Calibri"/>
                <a:cs typeface="Times New Roman"/>
              </a:rPr>
              <a:t>ln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 1/2,3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приведены в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Значения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baseline="30000" dirty="0">
                <a:latin typeface="Arial Black" pitchFamily="34" charset="0"/>
                <a:ea typeface="Calibri"/>
                <a:cs typeface="Times New Roman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различных материалов для проведения расчетов защиты представлены в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П.17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для плоских моноэнергетических изотропных источников фотонов при измерении дозы в барьерной геометрии, в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П.18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для точечных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моноэнергетических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изотропных источников при измерении дозы в бесконечной геометрии.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21297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(3.14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и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П.16, П.18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для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4·10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определим: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61161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+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m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3) +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223 + 63,8(3 – 3) + 63,8·0,602 = 263,4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43150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Значение толщины водного экрана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по универсальной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cs typeface="Arial" pitchFamily="34" charset="0"/>
              </a:rPr>
              <a:t>табл. П.4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264 см.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649820"/>
              </p:ext>
            </p:extLst>
          </p:nvPr>
        </p:nvGraphicFramePr>
        <p:xfrm>
          <a:off x="1435116" y="4560329"/>
          <a:ext cx="648072" cy="477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35116" y="4560329"/>
                        <a:ext cx="648072" cy="4770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9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553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4.3</a:t>
            </a: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методом конкурирующих линий от немоноэнергетического источника.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10" y="1042911"/>
            <a:ext cx="912918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4.13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Определить толщину свинцовой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x</a:t>
            </a:r>
            <a:r>
              <a:rPr lang="en-US" sz="2000" b="1" baseline="-25000" dirty="0" err="1" smtClean="0">
                <a:latin typeface="Arial Black" panose="020B0A04020102020204" pitchFamily="34" charset="0"/>
                <a:ea typeface="Calibri"/>
                <a:cs typeface="Times New Roman"/>
              </a:rPr>
              <a:t>Pb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от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смеси продуктов деления облученного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235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U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массой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m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кг.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Удельная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мощность реактора 3 Вт/г. Время кампании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200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Время выдержки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45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90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2341329"/>
            <a:ext cx="9143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Расстояние от источника до рабочего места 2,5 м, время работы 6 ч в день. Считать источник точечным. Самопоглощением и рассеянием в источнике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563" y="3429000"/>
            <a:ext cx="210282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789040"/>
            <a:ext cx="91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Метод конкурирующих линий позволяет перейти от расчета защиты от немоноэнергетических источников к расчету защиты моноэнергетических источников с использованием универсальных таблиц (см.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П.1-П.4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 При этом необходимо выделить энергетические интервалы с определенным значением энергии и соответствующим процентным содержанием.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810" y="5722546"/>
            <a:ext cx="9129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Последовательность расчета этого метода состоит из следующих этапов: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0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218" y="369332"/>
            <a:ext cx="9145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1. Из условия задачи определяют необходимую кратность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излучения источника защитой.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80728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2. Рассчитывают парциальную кратность ослабления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-ой энергетической группы по известному составу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latin typeface="Arial Black"/>
                <a:ea typeface="Calibri"/>
                <a:cs typeface="Times New Roman"/>
              </a:rPr>
              <a:t>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50169"/>
            <a:ext cx="1763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i="1" baseline="-25000" dirty="0" err="1">
                <a:latin typeface="Arial Black"/>
                <a:ea typeface="Calibri"/>
                <a:cs typeface="Times New Roman"/>
              </a:rPr>
              <a:t>i</a:t>
            </a:r>
            <a:r>
              <a:rPr lang="ru-RU" sz="2000" dirty="0">
                <a:latin typeface="Arial Black"/>
                <a:ea typeface="Calibri"/>
                <a:cs typeface="Times New Roman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k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·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р</a:t>
            </a:r>
            <a:r>
              <a:rPr lang="en-US" sz="2000" i="1" baseline="-25000" dirty="0" err="1">
                <a:latin typeface="Arial Black"/>
                <a:ea typeface="Calibri"/>
                <a:cs typeface="Times New Roman"/>
              </a:rPr>
              <a:t>i</a:t>
            </a:r>
            <a:r>
              <a:rPr lang="ru-RU" sz="2000" dirty="0">
                <a:latin typeface="Arial"/>
                <a:ea typeface="Calibri"/>
              </a:rPr>
              <a:t>.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172400" y="1728789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(4.15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2984" y="2150279"/>
            <a:ext cx="915698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3. По найденным кратностям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.... известным энергиям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... и с использованием универсальных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П.1-П.4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определяем необходимую толщину защиты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... 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429000"/>
            <a:ext cx="9143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Наибольшая толщина защиты будет соответствовать главной линии спектра, которую обозначим через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Линия спектра, соответствующая следующей по величине толщине защиты, называется конкурирующей линией спектра. Обозначим эту толщину защиты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разность –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5054730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0 &lt;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&lt;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искомая толщина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3957" y="5373216"/>
            <a:ext cx="41456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dirty="0">
                <a:latin typeface="Arial"/>
                <a:ea typeface="Calibri"/>
              </a:rPr>
              <a:t> + (</a:t>
            </a:r>
            <a:r>
              <a:rPr lang="ru-RU" sz="2000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dirty="0">
                <a:latin typeface="Arial"/>
                <a:ea typeface="Calibri"/>
              </a:rPr>
              <a:t> –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dirty="0">
                <a:latin typeface="Arial"/>
                <a:ea typeface="Calibri"/>
              </a:rPr>
              <a:t>)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dirty="0">
                <a:latin typeface="Arial"/>
                <a:ea typeface="Calibri"/>
              </a:rPr>
              <a:t> + </a:t>
            </a:r>
            <a:r>
              <a:rPr lang="ru-RU" sz="2000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016144" y="5373216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(4.16а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3957" y="5772018"/>
            <a:ext cx="59441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Δ</a:t>
            </a:r>
            <a:r>
              <a:rPr lang="ru-RU" sz="2000" b="1" baseline="-25000" dirty="0">
                <a:latin typeface="Arial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искомая толщина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6155727"/>
            <a:ext cx="14205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8000114" y="6171911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(4.16б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68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5724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 искомая толщина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08665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dirty="0">
                <a:latin typeface="Arial"/>
                <a:ea typeface="Calibri"/>
              </a:rPr>
              <a:t> + </a:t>
            </a:r>
            <a:r>
              <a:rPr lang="ru-RU" sz="2000" dirty="0">
                <a:latin typeface="Arial Black" pitchFamily="34" charset="0"/>
                <a:ea typeface="Calibri"/>
              </a:rPr>
              <a:t>Δ</a:t>
            </a:r>
            <a:r>
              <a:rPr lang="ru-RU" sz="2000" baseline="-25000" dirty="0">
                <a:latin typeface="Arial Black" pitchFamily="34" charset="0"/>
                <a:ea typeface="Calibri"/>
              </a:rPr>
              <a:t>1/2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28384" y="687285"/>
            <a:ext cx="101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(4.16в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98072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наибольшее значение из слоев половинного ослабления для главной и конкурирующей линии (определяется 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П.1-П.4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для толщины зашиты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соответственно.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1916832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Главная линия сложного спектра может зависеть не только от энергии и процентного состава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-излучения, но и от кратности ослабления (толщины защиты). Могут быть случаи, когда по мере увеличения толщины защиты главная и конкурирующая линии меняются местами или могут даже уступить место третьей линии, которая раньше не была первостепенной.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789040"/>
            <a:ext cx="267786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Решение задачи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4100367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времени кампании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200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времени выдержки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43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90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П.19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находим удельный гамма-эквивалент при удельной мощности реактора 1 Вт/г;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49,64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г-экв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Ra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кг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28,62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г-экв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/кг. Находим полный гамма-эквивалент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1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i="1" dirty="0" err="1" smtClean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m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 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49,64·3·2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297,7 г-экв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2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en-US" sz="2000" b="1" baseline="-25000" dirty="0" smtClean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i="1" dirty="0" err="1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>
                <a:latin typeface="Arial Black" panose="020B0A04020102020204" pitchFamily="34" charset="0"/>
                <a:ea typeface="Calibri"/>
                <a:cs typeface="Times New Roman"/>
              </a:rPr>
              <a:t>m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28,62·3·2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171,7 г-экв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Определим мощность экспозиционной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539552" y="5877272"/>
          <a:ext cx="432048" cy="519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8" name="Формула" r:id="rId3" imgW="215806" imgH="279279" progId="Equation.3">
                  <p:embed/>
                </p:oleObj>
              </mc:Choice>
              <mc:Fallback>
                <p:oleObj name="Формула" r:id="rId3" imgW="215806" imgH="279279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877272"/>
                        <a:ext cx="432048" cy="5194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866603" y="6039359"/>
            <a:ext cx="1936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1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/ </a:t>
            </a:r>
            <a:r>
              <a:rPr lang="ru-RU" sz="2000" b="1" dirty="0" smtClean="0">
                <a:latin typeface="Arial"/>
                <a:ea typeface="Calibri"/>
              </a:rPr>
              <a:t>·</a:t>
            </a:r>
            <a:r>
              <a:rPr lang="ru-RU" sz="2000" b="1" dirty="0">
                <a:latin typeface="Arial"/>
                <a:ea typeface="Calibri"/>
              </a:rPr>
              <a:t>8,4 </a:t>
            </a:r>
            <a:r>
              <a:rPr lang="en-US" sz="2000" b="1" dirty="0" smtClean="0">
                <a:latin typeface="Arial"/>
                <a:ea typeface="Calibri"/>
              </a:rPr>
              <a:t>/</a:t>
            </a:r>
            <a:r>
              <a:rPr lang="en-US" sz="2000" b="1" i="1" dirty="0" smtClean="0">
                <a:latin typeface="Arial Black"/>
                <a:ea typeface="Calibri"/>
                <a:cs typeface="Arial"/>
              </a:rPr>
              <a:t>r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en-US" sz="2000" b="1" dirty="0">
                <a:latin typeface="Arial"/>
                <a:ea typeface="Calibri"/>
              </a:rPr>
              <a:t>= </a:t>
            </a:r>
            <a:endParaRPr lang="ru-RU" sz="2000" b="1" dirty="0"/>
          </a:p>
        </p:txBody>
      </p: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2677868" y="5879001"/>
          <a:ext cx="2160201" cy="7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9" name="Формула" r:id="rId5" imgW="1231366" imgH="444307" progId="Equation.3">
                  <p:embed/>
                </p:oleObj>
              </mc:Choice>
              <mc:Fallback>
                <p:oleObj name="Формула" r:id="rId5" imgW="1231366" imgH="444307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677868" y="5879001"/>
                        <a:ext cx="2160201" cy="720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4759333" y="6053069"/>
            <a:ext cx="223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40,01·10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en-US" sz="2000" b="1" dirty="0">
                <a:latin typeface="Arial"/>
                <a:ea typeface="Calibri"/>
              </a:rPr>
              <a:t>/</a:t>
            </a:r>
            <a:r>
              <a:rPr lang="ru-RU" sz="2000" b="1" dirty="0">
                <a:latin typeface="Arial"/>
                <a:ea typeface="Calibri"/>
              </a:rPr>
              <a:t>ч</a:t>
            </a:r>
            <a:r>
              <a:rPr lang="en-US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0" y="6429971"/>
            <a:ext cx="327585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[1,011·10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кг·ч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)].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94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467544" y="260648"/>
          <a:ext cx="3240360" cy="85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0" name="Формула" r:id="rId3" imgW="1562100" imgH="444500" progId="Equation.3">
                  <p:embed/>
                </p:oleObj>
              </mc:Choice>
              <mc:Fallback>
                <p:oleObj name="Формула" r:id="rId3" imgW="1562100" imgH="4445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60648"/>
                        <a:ext cx="3240360" cy="8524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635896" y="508610"/>
            <a:ext cx="4631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23,02·10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 [38,6·10</a:t>
            </a:r>
            <a:r>
              <a:rPr lang="ru-RU" sz="2000" b="1" baseline="30000" dirty="0">
                <a:latin typeface="Arial"/>
                <a:ea typeface="Calibri"/>
              </a:rPr>
              <a:t>–4</a:t>
            </a:r>
            <a:r>
              <a:rPr lang="ru-RU" sz="2000" b="1" dirty="0">
                <a:latin typeface="Arial"/>
                <a:ea typeface="Calibri"/>
              </a:rPr>
              <a:t> Кл/(</a:t>
            </a:r>
            <a:r>
              <a:rPr lang="ru-RU" sz="2000" b="1" dirty="0" err="1">
                <a:latin typeface="Arial"/>
                <a:ea typeface="Calibri"/>
              </a:rPr>
              <a:t>кг·ч</a:t>
            </a:r>
            <a:r>
              <a:rPr lang="ru-RU" sz="2000" b="1" dirty="0">
                <a:latin typeface="Arial"/>
                <a:ea typeface="Calibri"/>
              </a:rPr>
              <a:t>)].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05273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Допустимая мощность экспозиционной дозы для 6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часового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рабочего дня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467544" y="1628800"/>
          <a:ext cx="936104" cy="597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1" name="Формула" r:id="rId5" imgW="444114" imgH="304536" progId="Equation.3">
                  <p:embed/>
                </p:oleObj>
              </mc:Choice>
              <mc:Fallback>
                <p:oleObj name="Формула" r:id="rId5" imgW="444114" imgH="304536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1628800"/>
                        <a:ext cx="936104" cy="5979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1331640" y="1760622"/>
            <a:ext cx="1481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2,8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/ч.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0" y="2204864"/>
            <a:ext cx="514153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2628378"/>
            <a:ext cx="4039247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en-US" sz="2000" b="1" i="1" dirty="0" err="1"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40,01·10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/2,8 = 14,3·10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3041277"/>
            <a:ext cx="403924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en-US" sz="2000" b="1" i="1" dirty="0" err="1"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23,02·10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/2,8 = 8,1·10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3554432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состав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%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3.1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в зависимости от времени выдержки и энергии.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0" y="4483566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Найдем кратность ослабления для каждой составляющей спектра 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……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200" b="1" i="1" dirty="0" err="1" smtClean="0">
                <a:latin typeface="Arial Black" pitchFamily="34" charset="0"/>
                <a:cs typeface="Times New Roman" pitchFamily="18" charset="0"/>
              </a:rPr>
              <a:t>k</a:t>
            </a:r>
            <a:r>
              <a:rPr lang="ru-RU" sz="2200" b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b="1" i="1" dirty="0" err="1" smtClean="0">
                <a:latin typeface="Arial Black" pitchFamily="34" charset="0"/>
                <a:cs typeface="Times New Roman" pitchFamily="18" charset="0"/>
              </a:rPr>
              <a:t>p</a:t>
            </a:r>
            <a:r>
              <a:rPr lang="ru-RU" sz="2200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baseline="-25000" dirty="0" err="1">
                <a:latin typeface="Arial" pitchFamily="34" charset="0"/>
                <a:cs typeface="Arial" pitchFamily="34" charset="0"/>
              </a:rPr>
              <a:t>II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p</a:t>
            </a:r>
            <a:r>
              <a:rPr lang="ru-RU" sz="2200" b="1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 Затем 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cs typeface="Arial" pitchFamily="34" charset="0"/>
              </a:rPr>
              <a:t>табл. П.4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применяя двойную линейную интерполяцию определим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х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 Из </a:t>
            </a:r>
            <a:r>
              <a:rPr lang="ru-RU" sz="2000" b="1" dirty="0">
                <a:solidFill>
                  <a:srgbClr val="CC0099"/>
                </a:solidFill>
                <a:latin typeface="Arial Black" panose="020B0A04020102020204" pitchFamily="34" charset="0"/>
                <a:cs typeface="Arial" pitchFamily="34" charset="0"/>
              </a:rPr>
              <a:t>табл. 7.1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следует, что определяющей толщиной защиты как при 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baseline="-25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45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так и при 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baseline="-25000" dirty="0" err="1">
                <a:latin typeface="Arial" pitchFamily="34" charset="0"/>
                <a:cs typeface="Arial" pitchFamily="34" charset="0"/>
              </a:rPr>
              <a:t>II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90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является четвертая группа, а толщина защиты пятой группы соответствует конкурирующей линии спектра.</a:t>
            </a:r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179512" y="4796917"/>
          <a:ext cx="360040" cy="418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2" name="Формула" r:id="rId7" imgW="190417" imgH="241195" progId="Equation.3">
                  <p:embed/>
                </p:oleObj>
              </mc:Choice>
              <mc:Fallback>
                <p:oleObj name="Формула" r:id="rId7" imgW="190417" imgH="241195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9512" y="4796917"/>
                        <a:ext cx="360040" cy="4180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8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187058"/>
              </p:ext>
            </p:extLst>
          </p:nvPr>
        </p:nvGraphicFramePr>
        <p:xfrm>
          <a:off x="2109764" y="4786322"/>
          <a:ext cx="4032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3" name="Формула" r:id="rId9" imgW="215713" imgH="241091" progId="Equation.3">
                  <p:embed/>
                </p:oleObj>
              </mc:Choice>
              <mc:Fallback>
                <p:oleObj name="Формула" r:id="rId9" imgW="215713" imgH="241091" progId="Equation.3">
                  <p:embed/>
                  <p:pic>
                    <p:nvPicPr>
                      <p:cNvPr id="71718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09764" y="4786322"/>
                        <a:ext cx="40322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Номер слайда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4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57107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3.1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Зависимость состава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от времени выдержки</a:t>
            </a:r>
            <a:endParaRPr lang="ru-RU" sz="2000" b="1" dirty="0">
              <a:ea typeface="Calibri"/>
              <a:cs typeface="Times New Roman"/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1" y="457200"/>
            <a:ext cx="7602825" cy="506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8465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Таблица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4.1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Состав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зависимости от времени выдержки и энергии</a:t>
            </a:r>
            <a:endParaRPr lang="ru-RU" sz="2000" b="1" dirty="0"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895101" y="1123320"/>
          <a:ext cx="7205291" cy="24886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02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Группа </a:t>
                      </a:r>
                      <a:r>
                        <a:rPr lang="en-US" sz="2200" b="1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2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Е</a:t>
                      </a:r>
                      <a:r>
                        <a:rPr lang="en-US" sz="2200" b="1" i="1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МэВ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itchFamily="34" charset="0"/>
                          <a:cs typeface="Arial" pitchFamily="34" charset="0"/>
                        </a:rPr>
                        <a:t>t</a:t>
                      </a:r>
                      <a:r>
                        <a:rPr lang="en-US" sz="2000" b="1" baseline="-25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= 45 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сут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itchFamily="34" charset="0"/>
                          <a:cs typeface="Arial" pitchFamily="34" charset="0"/>
                        </a:rPr>
                        <a:t>t</a:t>
                      </a:r>
                      <a:r>
                        <a:rPr lang="en-US" sz="2000" b="1" baseline="-25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= 90 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сут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2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2200" b="1" i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2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k</a:t>
                      </a:r>
                      <a:r>
                        <a:rPr lang="en-US" sz="2000" b="1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х</a:t>
                      </a:r>
                      <a:r>
                        <a:rPr lang="en-US" sz="2200" b="1" i="1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см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2200" b="1" i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2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k</a:t>
                      </a:r>
                      <a:r>
                        <a:rPr lang="en-US" sz="2000" b="1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х</a:t>
                      </a:r>
                      <a:r>
                        <a:rPr lang="en-US" sz="2200" b="1" i="1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см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0,17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0,07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980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1,25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405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1,02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0,15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2100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0,097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785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4,24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0,76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,6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8800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0,820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6650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9,49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135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1890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024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11,35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2,2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0,015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210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0,009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12385" y="3676962"/>
            <a:ext cx="6312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толщину защиты для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45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964994"/>
            <a:ext cx="4788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15,6 – 13,5 = 2,1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570" y="4253026"/>
            <a:ext cx="9096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</a:t>
            </a:r>
            <a:r>
              <a:rPr lang="ru-RU" sz="1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табл.</a:t>
            </a:r>
            <a:r>
              <a:rPr lang="ru-RU" sz="1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</a:t>
            </a:r>
            <a:r>
              <a:rPr lang="ru-RU" sz="1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находим 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baseline="30000" dirty="0">
                <a:latin typeface="Arial Black"/>
                <a:ea typeface="Calibri"/>
                <a:cs typeface="Times New Roman"/>
              </a:rPr>
              <a:t>I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1,17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2424" y="4593322"/>
            <a:ext cx="91464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Так как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Δ</a:t>
            </a:r>
            <a:r>
              <a:rPr lang="en-US" sz="2000" b="1" baseline="30000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baseline="-25000" dirty="0">
                <a:latin typeface="Arial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определяемая толщина защиты составит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15,6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2424" y="5189130"/>
            <a:ext cx="63026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Определим толщину защиты для </a:t>
            </a:r>
            <a:r>
              <a:rPr lang="en-US" sz="2000" b="1" i="1" dirty="0" err="1">
                <a:latin typeface="Arial" pitchFamily="34" charset="0"/>
                <a:ea typeface="Calibri"/>
                <a:cs typeface="Arial" pitchFamily="34" charset="0"/>
              </a:rPr>
              <a:t>t</a:t>
            </a:r>
            <a:r>
              <a:rPr lang="en-US" sz="2000" b="1" baseline="-25000" dirty="0" err="1">
                <a:latin typeface="Arial" pitchFamily="34" charset="0"/>
                <a:ea typeface="Calibri"/>
                <a:cs typeface="Arial" pitchFamily="34" charset="0"/>
              </a:rPr>
              <a:t>II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90 </a:t>
            </a:r>
            <a:r>
              <a:rPr lang="ru-RU" sz="2000" b="1" dirty="0" err="1">
                <a:latin typeface="Arial" pitchFamily="34" charset="0"/>
                <a:ea typeface="Calibri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0" y="5453758"/>
            <a:ext cx="5364088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11,35 – 11,0 = 0,35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4848" y="5791036"/>
            <a:ext cx="839327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baseline="30000" dirty="0">
                <a:latin typeface="Arial Black"/>
                <a:ea typeface="Calibri"/>
                <a:cs typeface="Times New Roman"/>
              </a:rPr>
              <a:t>II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1,48 см, т.е.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&lt;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en-US" sz="2000" b="1" baseline="30000" dirty="0">
                <a:latin typeface="Arial Black" pitchFamily="34" charset="0"/>
                <a:ea typeface="Calibri"/>
                <a:cs typeface="Times New Roman"/>
              </a:rPr>
              <a:t>II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6125234"/>
            <a:ext cx="6084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Определяемая толщина защиты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-7120" y="6413266"/>
            <a:ext cx="5515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+ Δ</a:t>
            </a:r>
            <a:r>
              <a:rPr lang="en-US" sz="2000" b="1" baseline="30000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baseline="-25000" dirty="0">
                <a:latin typeface="Arial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11,0 + 1,48 = 12,48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4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3.14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Рассчитать толщину защиты из бетона (ρ = 2,3 г/см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), ослабляющую по экспозиционной дозе в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20;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раз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-излучение находящихся в одной точке точечных изотропных источников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Е</a:t>
            </a:r>
            <a:r>
              <a:rPr lang="ru-RU" sz="2000" b="1" i="1" baseline="-25000" dirty="0" err="1" smtClean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1,25 МэВ) и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Cs 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0,662 МэВ), если гамма-эквивалент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Cs в 4 раза превышает гамма-эквивалент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1628800"/>
            <a:ext cx="21237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 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916832"/>
            <a:ext cx="6012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Результаты расчета сведены в </a:t>
            </a:r>
            <a:r>
              <a:rPr lang="ru-RU" sz="2000" b="1" dirty="0">
                <a:solidFill>
                  <a:srgbClr val="003366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7.2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2" y="2204864"/>
            <a:ext cx="91440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В первую колонку таблицы записываем два значения энергии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из условия задачи.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П.23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для каждого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значения энергии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находим значения гамма-эквивалентов 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</a:t>
            </a:r>
            <a:r>
              <a:rPr lang="en-US" sz="2000" b="1" i="1" dirty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baseline="-25000" dirty="0" smtClean="0"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Определяем во сколько раз 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больше или меньше</a:t>
            </a:r>
            <a:r>
              <a:rPr lang="en-US" sz="2000" b="1" i="1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baseline="-25000" dirty="0" smtClean="0"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Во столько же раз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для одной энергии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должно быть больше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для другой энергии.</a:t>
            </a:r>
            <a:endParaRPr lang="ru-RU" sz="20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4414" y="4293984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В зависимости от энергии 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определяем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состав </a:t>
            </a:r>
            <a:r>
              <a:rPr lang="ru-RU" sz="22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в долях от единицы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4.1).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Значения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не должны быть больше единицы. Большему значению энергии отвечает меньшее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, а меньшему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значению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энергии – большее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-2" y="552942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Для каждого значения </a:t>
            </a:r>
            <a:r>
              <a:rPr lang="en-US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20; 10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; 10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находим соответствующее значение </a:t>
            </a:r>
            <a:r>
              <a:rPr lang="en-US" sz="2000" b="1" i="1" dirty="0" err="1" smtClean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</a:t>
            </a:r>
            <a:endParaRPr lang="ru-RU" sz="20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-36512" y="6173548"/>
            <a:ext cx="9180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Например, для </a:t>
            </a:r>
            <a:r>
              <a:rPr lang="en-US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20 и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0,2 получим </a:t>
            </a:r>
            <a:r>
              <a:rPr lang="en-US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>
                <a:solidFill>
                  <a:prstClr val="black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20·0,2 = 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97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П4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для каждого вычисленного значения </a:t>
            </a:r>
            <a:r>
              <a:rPr lang="en-US" sz="2000" b="1" i="1" dirty="0" err="1">
                <a:latin typeface="Arial Black" panose="020B0A04020102020204" pitchFamily="34" charset="0"/>
                <a:cs typeface="Arial" panose="020B0604020202020204" pitchFamily="34" charset="0"/>
              </a:rPr>
              <a:t>k</a:t>
            </a:r>
            <a:r>
              <a:rPr lang="en-US" sz="2000" b="1" baseline="-25000" dirty="0" err="1">
                <a:latin typeface="Arial Black" panose="020B0A04020102020204" pitchFamily="34" charset="0"/>
                <a:cs typeface="Arial" panose="020B0604020202020204" pitchFamily="34" charset="0"/>
              </a:rPr>
              <a:t>i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находим толщину слоя водного экрана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 Большее значение обозначаем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, а меньшее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1052736"/>
            <a:ext cx="9144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Вычисляем величину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</a:t>
            </a:r>
            <a:r>
              <a:rPr lang="ru-RU" sz="20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-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Получаем три значения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34076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7675" algn="just"/>
            <a:r>
              <a:rPr lang="ru-RU" sz="2000" b="1" dirty="0" smtClean="0">
                <a:latin typeface="Arial"/>
                <a:ea typeface="Calibri"/>
                <a:cs typeface="Times New Roman"/>
              </a:rPr>
              <a:t>Для каждого значения 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 каждого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по уравнению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20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en-US" sz="2000" b="1" i="1" baseline="30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определяем число слоев полупоглощения </a:t>
            </a:r>
            <a:r>
              <a:rPr lang="en-US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1" y="2380818"/>
            <a:ext cx="72362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3366"/>
                </a:solidFill>
                <a:latin typeface="Arial"/>
                <a:ea typeface="Calibri"/>
                <a:cs typeface="Times New Roman"/>
              </a:rPr>
              <a:t>Таблица </a:t>
            </a:r>
            <a:r>
              <a:rPr lang="ru-RU" sz="2000" b="1" dirty="0" smtClean="0">
                <a:solidFill>
                  <a:srgbClr val="003366"/>
                </a:solidFill>
                <a:latin typeface="Arial"/>
                <a:ea typeface="Calibri"/>
                <a:cs typeface="Times New Roman"/>
              </a:rPr>
              <a:t>3.2</a:t>
            </a:r>
            <a:r>
              <a:rPr lang="ru-RU" sz="2000" b="1" dirty="0">
                <a:solidFill>
                  <a:srgbClr val="003366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Результаты расчета толщины защиты</a:t>
            </a:r>
            <a:endParaRPr lang="ru-RU" sz="2000" b="1" dirty="0">
              <a:ea typeface="Calibri"/>
              <a:cs typeface="Times New Roman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/>
          </p:nvPr>
        </p:nvGraphicFramePr>
        <p:xfrm>
          <a:off x="35496" y="2780928"/>
          <a:ext cx="9036496" cy="403244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5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76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44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МэВ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20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i="0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i="0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2000" b="1" i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i="0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0,662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30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60,8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59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2·10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8·10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102,7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89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6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2200" b="1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МэВ,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1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2200" b="1" i="1" baseline="-25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МэВ,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81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</a:t>
                      </a:r>
                      <a:r>
                        <a:rPr lang="ru-RU" sz="2000" b="1" i="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 </a:t>
                      </a:r>
                      <a:r>
                        <a:rPr lang="ru-RU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ru-RU" sz="2000" b="1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</a:t>
                      </a:r>
                      <a:r>
                        <a:rPr lang="ru-RU" sz="2000" b="1" dirty="0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1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baseline="-25000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</a:t>
                      </a: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8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ru-RU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 = 65,3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</a:t>
                      </a: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ru-RU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102,7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179512" y="2708920"/>
          <a:ext cx="43204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" name="Формула" r:id="rId3" imgW="228600" imgH="241300" progId="Equation.3">
                  <p:embed/>
                </p:oleObj>
              </mc:Choice>
              <mc:Fallback>
                <p:oleObj name="Формула" r:id="rId3" imgW="228600" imgH="24130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9512" y="2708920"/>
                        <a:ext cx="432048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57</a:t>
            </a:fld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-24269" y="1916832"/>
            <a:ext cx="9144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Из уравнения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sz="20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1/2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определяем </a:t>
            </a:r>
            <a:r>
              <a:rPr lang="el-GR" sz="20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1/2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844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0658"/>
            <a:ext cx="5652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 результате решения получено, что: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60628"/>
            <a:ext cx="7380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20 главной является линия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0,662 МэВ;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58873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обе линии требовали практически одинаковой толщины защиты;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236802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главной является линия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МэВ.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58</a:t>
            </a:fld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26064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Сравниваем величину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с </a:t>
            </a:r>
            <a:r>
              <a:rPr lang="el-GR" sz="20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1/2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и по соответствующему уравнению находим три значения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х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40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4.4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от точечного изотропного источника с плоским экраном.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08720"/>
            <a:ext cx="9144000" cy="316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4.15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Оператор перекладывает источник </a:t>
            </a:r>
            <a:r>
              <a:rPr lang="ru-RU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Со (</a:t>
            </a:r>
            <a:r>
              <a:rPr lang="ru-RU" sz="2000" b="1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= 1,25 МэВ) активностью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 10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Ки из одного контейнера в другой в течение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0,1 ч (других работ с источником оператор в течение дня не выполняет), используя свинцовый экран (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0,66 см;  = 4,8) толщиной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0,1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м. Расстояние от оператора до источника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r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0,6 м, мощность экспозиционной дозы у смотрового окна, находящегося под углом 60° (отсчитываемым между нормалью детектор – защита – источник и прямой детектор – смотровое окно – источник), должна быть равна предельно допустимому значению. Определить, достаточна ли толщина свинцовой защиты? Считать источник точечным, изотропным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7862765" y="1700808"/>
          <a:ext cx="453651" cy="469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Формула" r:id="rId3" imgW="228501" imgH="253890" progId="Equation.3">
                  <p:embed/>
                </p:oleObj>
              </mc:Choice>
              <mc:Fallback>
                <p:oleObj name="Формула" r:id="rId3" imgW="228501" imgH="25389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862765" y="1700808"/>
                        <a:ext cx="453651" cy="4692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3933056"/>
            <a:ext cx="2051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1860" y="4149080"/>
            <a:ext cx="91558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плоской защите фотоны, испускаемые точечным изотропным источником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Q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под разными углами в направлении детектора (с учетом рассеяния), проходят различную толщину защиты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4.2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В зависимости от положения детектора по отношению к точечному моноэнергетическому источнику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Q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будет изменяться и экспозиционная доза: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467544" y="6021289"/>
          <a:ext cx="2690112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1" name="Формула" r:id="rId5" imgW="1396394" imgH="444307" progId="Equation.3">
                  <p:embed/>
                </p:oleObj>
              </mc:Choice>
              <mc:Fallback>
                <p:oleObj name="Формула" r:id="rId5" imgW="1396394" imgH="444307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6021289"/>
                        <a:ext cx="2690112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8100392" y="6237312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(4.17а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4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8850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9331"/>
            <a:ext cx="6743980" cy="552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869141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4.2</a:t>
            </a: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Зависимость изменения дозового фактора от расстояния и положения источника и объекта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61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Если точечный источник немоноэнергетический, то: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51280" y="548680"/>
          <a:ext cx="3114600" cy="6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2" name="Формула" r:id="rId3" imgW="1892300" imgH="419100" progId="Equation.3">
                  <p:embed/>
                </p:oleObj>
              </mc:Choice>
              <mc:Fallback>
                <p:oleObj name="Формула" r:id="rId3" imgW="1892300" imgH="4191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1280" y="548680"/>
                        <a:ext cx="3114600" cy="638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040112" y="699234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(4.17б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196752"/>
            <a:ext cx="2987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r>
              <a:rPr lang="ru-RU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задачи. </a:t>
            </a:r>
            <a:endParaRPr lang="ru-RU" sz="14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1412776"/>
            <a:ext cx="4619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170080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от источника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с учетом угла и толщины свинцовой защиты 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(4.17а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539552" y="2276872"/>
          <a:ext cx="3668334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3" name="Формула" r:id="rId5" imgW="2094591" imgH="444307" progId="Equation.3">
                  <p:embed/>
                </p:oleObj>
              </mc:Choice>
              <mc:Fallback>
                <p:oleObj name="Формула" r:id="rId5" imgW="2094591" imgH="444307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276872"/>
                        <a:ext cx="3668334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139952" y="2564904"/>
            <a:ext cx="17263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8,15·10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Р.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292494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Полученное значение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намного меньше предельно допустимой экспозиционной дозы, т.е. 0,0167 Р. Следовательно, имеющаяся толщина свинцового экрана вполне удовлетворяет поставленной задаче.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4149080"/>
            <a:ext cx="284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443711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для расчета величины в единицах СИ.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-1" y="4725144"/>
            <a:ext cx="32038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Переведем Ки в Бк: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-1" y="5013176"/>
            <a:ext cx="51480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 Ки = 10·3,7·10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Бк;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/>
          </p:nvPr>
        </p:nvGraphicFramePr>
        <p:xfrm>
          <a:off x="539552" y="5399358"/>
          <a:ext cx="648072" cy="39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4" name="Формула" r:id="rId7" imgW="368300" imgH="241300" progId="Equation.3">
                  <p:embed/>
                </p:oleObj>
              </mc:Choice>
              <mc:Fallback>
                <p:oleObj name="Формула" r:id="rId7" imgW="368300" imgH="241300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399358"/>
                        <a:ext cx="648072" cy="39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9"/>
          <p:cNvSpPr>
            <a:spLocks noChangeArrowheads="1"/>
          </p:cNvSpPr>
          <p:nvPr/>
        </p:nvSpPr>
        <p:spPr bwMode="auto">
          <a:xfrm>
            <a:off x="1115616" y="5399358"/>
            <a:ext cx="32038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= 2,5 Кл·м</a:t>
            </a:r>
            <a:r>
              <a:rPr kumimoji="0" lang="ru-RU" alt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/(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кг·с·Бк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-7906" y="5800957"/>
            <a:ext cx="7964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Определяем экспозиционную дозу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/>
          </p:nvPr>
        </p:nvGraphicFramePr>
        <p:xfrm>
          <a:off x="539552" y="6093296"/>
          <a:ext cx="5326770" cy="722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5" name="Формула" r:id="rId9" imgW="3035300" imgH="444500" progId="Equation.3">
                  <p:embed/>
                </p:oleObj>
              </mc:Choice>
              <mc:Fallback>
                <p:oleObj name="Формула" r:id="rId9" imgW="3035300" imgH="4445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093296"/>
                        <a:ext cx="5326770" cy="7220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5796136" y="6237312"/>
            <a:ext cx="20617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2,1·10</a:t>
            </a:r>
            <a:r>
              <a:rPr lang="ru-RU" sz="2000" b="1" baseline="30000" dirty="0">
                <a:latin typeface="Arial"/>
                <a:ea typeface="Calibri"/>
              </a:rPr>
              <a:t>–9</a:t>
            </a:r>
            <a:r>
              <a:rPr lang="ru-RU" sz="2000" b="1" dirty="0">
                <a:latin typeface="Arial"/>
                <a:ea typeface="Calibri"/>
              </a:rPr>
              <a:t> Кл/кг.</a:t>
            </a:r>
            <a:endParaRPr lang="ru-RU" sz="2000" b="1" dirty="0"/>
          </a:p>
        </p:txBody>
      </p:sp>
      <p:sp>
        <p:nvSpPr>
          <p:cNvPr id="63" name="Номер слайда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" y="332656"/>
            <a:ext cx="914400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Предельно допустимое значение экспозиционной дозы в СИ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        =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4,31·10</a:t>
            </a:r>
            <a:r>
              <a:rPr lang="ru-RU" altLang="ru-RU" sz="2000" b="1" baseline="30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–6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Кл/кг, т.е. имеющаяся толщина защиты удовлетворяет поставленной задаче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539552" y="647132"/>
          <a:ext cx="720080" cy="386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Формула" r:id="rId3" imgW="418918" imgH="241195" progId="Equation.3">
                  <p:embed/>
                </p:oleObj>
              </mc:Choice>
              <mc:Fallback>
                <p:oleObj name="Формула" r:id="rId3" imgW="418918" imgH="241195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47132"/>
                        <a:ext cx="720080" cy="3867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89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1943"/>
            <a:ext cx="6804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4.5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от линейного источника.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2068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4.16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Тепловыделяющий элемент длиной 50 см, с гамма-эквивалентом 66,5 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эффективной энергией 0,7 МэВ размещен на дне водной шахты.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84784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Определить глубину водной защиты для того, чтобы обеспечить предельно допустимую экспозиционную дозу для 6-часового рабочего дня, если расстояние от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ТВЭЛа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до оператора 195 см. Оператор находится за защитой на уровне средней части источника. Самопоглощением и рассеянием излучения 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ТВЭЛе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1" y="3068960"/>
            <a:ext cx="20689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35699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Некоторые источники излучения (трубопроводы теплоносителя 1-го контура, технологические каналы и другие элементы реактора) можно принять за линейные, если расстояние от оси объекта излучения будет в 2,5 раза больше его диаметра. В линейных источниках самопоглощением излучения можно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982" y="4869160"/>
            <a:ext cx="91459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Пусть имеется линейный источник длиной 21 см, активностью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/см. Необходимо определить мощность экспозиционной дозы в точке установления детектора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расположенного о вакууме на расстоянии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от рассматриваемой линии. Обозначим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углы между нормалью и отрезками, соединяющими концы линейного источника с точкой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4.3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65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81922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61" y="369332"/>
            <a:ext cx="5489150" cy="557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0872" y="5877272"/>
            <a:ext cx="9154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4.3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Зависимость экспозиционной дозы от расстояния и толщины поглотителя для линейного источника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D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6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574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Линейный источник можно представить как источник, состоящий из бесконечно большого числа точечных источников. Мощность экспозиционной дозы, создаваемая элементарным источником </a:t>
            </a:r>
            <a:r>
              <a:rPr lang="ru-RU" sz="2000" b="1" i="1" dirty="0" err="1">
                <a:latin typeface="Arial"/>
                <a:ea typeface="Calibri"/>
                <a:cs typeface="Times New Roman"/>
              </a:rPr>
              <a:t>d</a:t>
            </a:r>
            <a:r>
              <a:rPr lang="ru-RU" sz="2000" b="1" i="1" dirty="0" err="1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при симметричном расположении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1628800"/>
          <a:ext cx="3024336" cy="696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7" name="Формула" r:id="rId3" imgW="1586811" imgH="393529" progId="Equation.3">
                  <p:embed/>
                </p:oleObj>
              </mc:Choice>
              <mc:Fallback>
                <p:oleObj name="Формула" r:id="rId3" imgW="1586811" imgH="393529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628800"/>
                        <a:ext cx="3024336" cy="6967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966706" y="1772816"/>
            <a:ext cx="1369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/>
                <a:ea typeface="Calibri"/>
              </a:rPr>
              <a:t>(</a:t>
            </a:r>
            <a:r>
              <a:rPr lang="en-US" sz="2000" b="1" i="1" dirty="0">
                <a:latin typeface="Times New Roman"/>
                <a:ea typeface="Calibri"/>
              </a:rPr>
              <a:t>l</a:t>
            </a:r>
            <a:r>
              <a:rPr lang="en-US" sz="2000" b="1" dirty="0">
                <a:latin typeface="Arial"/>
                <a:ea typeface="Calibri"/>
              </a:rPr>
              <a:t>/</a:t>
            </a:r>
            <a:r>
              <a:rPr lang="en-US" sz="2000" b="1" i="1" dirty="0">
                <a:latin typeface="Arial"/>
                <a:ea typeface="Calibri"/>
              </a:rPr>
              <a:t>r</a:t>
            </a:r>
            <a:r>
              <a:rPr lang="en-US" sz="2000" b="1" dirty="0">
                <a:latin typeface="Arial"/>
                <a:ea typeface="Calibri"/>
              </a:rPr>
              <a:t> = </a:t>
            </a:r>
            <a:r>
              <a:rPr lang="en-US" sz="2000" b="1" dirty="0" err="1">
                <a:latin typeface="Arial"/>
                <a:ea typeface="Calibri"/>
              </a:rPr>
              <a:t>tg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en-US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580112" y="1772816"/>
            <a:ext cx="2064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Arial"/>
                <a:ea typeface="Calibri"/>
              </a:rPr>
              <a:t>d</a:t>
            </a:r>
            <a:r>
              <a:rPr lang="en-US" sz="2000" b="1" i="1" dirty="0">
                <a:latin typeface="Times New Roman"/>
                <a:ea typeface="Calibri"/>
              </a:rPr>
              <a:t>l</a:t>
            </a:r>
            <a:r>
              <a:rPr lang="en-US" sz="2000" b="1" dirty="0">
                <a:latin typeface="Arial"/>
                <a:ea typeface="Calibri"/>
              </a:rPr>
              <a:t> = </a:t>
            </a:r>
            <a:r>
              <a:rPr lang="en-US" sz="2000" b="1" i="1" dirty="0">
                <a:latin typeface="Arial"/>
                <a:ea typeface="Calibri"/>
              </a:rPr>
              <a:t>r</a:t>
            </a:r>
            <a:r>
              <a:rPr lang="en-US" sz="2000" b="1" dirty="0">
                <a:latin typeface="Arial"/>
                <a:ea typeface="Calibri"/>
              </a:rPr>
              <a:t>·sec</a:t>
            </a:r>
            <a:r>
              <a:rPr lang="en-US" sz="2000" b="1" baseline="30000" dirty="0">
                <a:latin typeface="Arial"/>
                <a:ea typeface="Calibri"/>
              </a:rPr>
              <a:t>2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en-US" sz="2000" b="1" i="1" dirty="0">
                <a:latin typeface="Arial"/>
                <a:ea typeface="Calibri"/>
              </a:rPr>
              <a:t>d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en-US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172400" y="1772816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(4.18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0" y="2348880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0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После интегрирования получаем при </a:t>
            </a:r>
            <a:r>
              <a:rPr kumimoji="0" lang="en-US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=</a:t>
            </a: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     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</a:t>
            </a:r>
            <a:r>
              <a:rPr lang="en-US" altLang="ru-RU" sz="2000" b="1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arctg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 smtClean="0">
                <a:latin typeface="Arial"/>
                <a:ea typeface="Calibri"/>
              </a:rPr>
              <a:t>            </a:t>
            </a:r>
            <a:r>
              <a:rPr lang="ru-RU" sz="2000" b="1" dirty="0" smtClean="0">
                <a:latin typeface="Arial"/>
                <a:ea typeface="Calibri"/>
              </a:rPr>
              <a:t>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5652120" y="2408919"/>
          <a:ext cx="360040" cy="28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8" name="Формула" r:id="rId5" imgW="152202" imgH="126835" progId="Equation.3">
                  <p:embed/>
                </p:oleObj>
              </mc:Choice>
              <mc:Fallback>
                <p:oleObj name="Формула" r:id="rId5" imgW="152202" imgH="126835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2408919"/>
                        <a:ext cx="360040" cy="2800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7020272" y="2184394"/>
          <a:ext cx="864097" cy="729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9" name="Формула" r:id="rId7" imgW="431613" imgH="393529" progId="Equation.3">
                  <p:embed/>
                </p:oleObj>
              </mc:Choice>
              <mc:Fallback>
                <p:oleObj name="Формула" r:id="rId7" imgW="431613" imgH="393529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20272" y="2184394"/>
                        <a:ext cx="864097" cy="7290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539552" y="2564904"/>
          <a:ext cx="1512168" cy="78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0" name="Формула" r:id="rId9" imgW="698197" imgH="393529" progId="Equation.3">
                  <p:embed/>
                </p:oleObj>
              </mc:Choice>
              <mc:Fallback>
                <p:oleObj name="Формула" r:id="rId9" imgW="698197" imgH="393529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564904"/>
                        <a:ext cx="1512168" cy="789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8244408" y="2780928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(4.19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9869" y="3284984"/>
            <a:ext cx="5589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Преобразуя это выражение, получим: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/>
          </p:nvPr>
        </p:nvGraphicFramePr>
        <p:xfrm>
          <a:off x="611560" y="3573016"/>
          <a:ext cx="1512168" cy="7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1" name="Формула" r:id="rId11" imgW="736280" imgH="393529" progId="Equation.3">
                  <p:embed/>
                </p:oleObj>
              </mc:Choice>
              <mc:Fallback>
                <p:oleObj name="Формула" r:id="rId11" imgW="736280" imgH="393529" progId="Equation.3">
                  <p:embed/>
                  <p:pic>
                    <p:nvPicPr>
                      <p:cNvPr id="58" name="Объект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3573016"/>
                        <a:ext cx="1512168" cy="74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8255385" y="3641131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(4.20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60" name="Rectangle 16"/>
          <p:cNvSpPr>
            <a:spLocks noChangeArrowheads="1"/>
          </p:cNvSpPr>
          <p:nvPr/>
        </p:nvSpPr>
        <p:spPr bwMode="auto">
          <a:xfrm>
            <a:off x="0" y="4221088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т. е. при </a:t>
            </a:r>
            <a:r>
              <a:rPr kumimoji="0" lang="en-US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=   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линия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на расстоянии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altLang="ru-RU" sz="2000" i="1" dirty="0">
                <a:solidFill>
                  <a:prstClr val="black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создает такую же мощность экспозиционной дозы, как и полуокружность радиусом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altLang="ru-RU" sz="2000" i="1" dirty="0">
                <a:solidFill>
                  <a:prstClr val="black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lang="ru-RU" altLang="ru-RU" sz="20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" name="Объект 60"/>
          <p:cNvGraphicFramePr>
            <a:graphicFrameLocks noChangeAspect="1"/>
          </p:cNvGraphicFramePr>
          <p:nvPr>
            <p:extLst/>
          </p:nvPr>
        </p:nvGraphicFramePr>
        <p:xfrm>
          <a:off x="1691680" y="4295000"/>
          <a:ext cx="360040" cy="28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2" name="Формула" r:id="rId13" imgW="152202" imgH="126835" progId="Equation.3">
                  <p:embed/>
                </p:oleObj>
              </mc:Choice>
              <mc:Fallback>
                <p:oleObj name="Формула" r:id="rId13" imgW="152202" imgH="126835" progId="Equation.3">
                  <p:embed/>
                  <p:pic>
                    <p:nvPicPr>
                      <p:cNvPr id="61" name="Объект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691680" y="4295000"/>
                        <a:ext cx="360040" cy="2800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0" y="479715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дозы, создаваемую линейным источником за защитой, имеющей форму плиты. Мощность экспозиционной дозы в точке </a:t>
            </a:r>
            <a:r>
              <a:rPr lang="ru-RU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от элемента излучающей линии </a:t>
            </a:r>
            <a:r>
              <a:rPr lang="ru-RU" sz="2000" b="1" i="1" dirty="0" err="1">
                <a:latin typeface="Arial"/>
                <a:ea typeface="Calibri"/>
                <a:cs typeface="Times New Roman"/>
              </a:rPr>
              <a:t>d</a:t>
            </a:r>
            <a:r>
              <a:rPr lang="ru-RU" sz="2000" b="1" i="1" dirty="0" err="1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за плитой толщиной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4.3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выражается уравнением: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" name="Объект 66"/>
          <p:cNvGraphicFramePr>
            <a:graphicFrameLocks noChangeAspect="1"/>
          </p:cNvGraphicFramePr>
          <p:nvPr>
            <p:extLst/>
          </p:nvPr>
        </p:nvGraphicFramePr>
        <p:xfrm>
          <a:off x="539552" y="6021289"/>
          <a:ext cx="5040561" cy="724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3" name="Формула" r:id="rId14" imgW="2540000" imgH="393700" progId="Equation.3">
                  <p:embed/>
                </p:oleObj>
              </mc:Choice>
              <mc:Fallback>
                <p:oleObj name="Формула" r:id="rId14" imgW="2540000" imgH="393700" progId="Equation.3">
                  <p:embed/>
                  <p:pic>
                    <p:nvPicPr>
                      <p:cNvPr id="67" name="Объект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021289"/>
                        <a:ext cx="5040561" cy="724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Прямоугольник 67"/>
          <p:cNvSpPr/>
          <p:nvPr/>
        </p:nvSpPr>
        <p:spPr>
          <a:xfrm>
            <a:off x="8244408" y="6142331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(4.21)</a:t>
            </a:r>
            <a:endParaRPr lang="ru-RU" sz="2000" b="1" dirty="0"/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376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3851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1620520" algn="l"/>
              </a:tabLst>
            </a:pPr>
            <a:r>
              <a:rPr lang="ru-RU" sz="2000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i="1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i="1" dirty="0" err="1">
                <a:latin typeface="Arial"/>
                <a:ea typeface="Calibri"/>
                <a:cs typeface="Times New Roman"/>
              </a:rPr>
              <a:t>tg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θ</a:t>
            </a:r>
            <a:r>
              <a:rPr lang="ru-RU" sz="2000" dirty="0">
                <a:latin typeface="Arial"/>
                <a:ea typeface="Calibri"/>
                <a:cs typeface="Times New Roman"/>
              </a:rPr>
              <a:t>;	</a:t>
            </a:r>
            <a:r>
              <a:rPr lang="en-US" sz="2000" i="1" dirty="0">
                <a:latin typeface="Arial"/>
                <a:ea typeface="Calibri"/>
                <a:cs typeface="Times New Roman"/>
              </a:rPr>
              <a:t>d</a:t>
            </a:r>
            <a:r>
              <a:rPr lang="en-US" sz="2000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dirty="0">
                <a:latin typeface="Arial"/>
                <a:ea typeface="Calibri"/>
                <a:cs typeface="Times New Roman"/>
              </a:rPr>
              <a:t>sec</a:t>
            </a:r>
            <a:r>
              <a:rPr lang="ru-RU" sz="2000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θ</a:t>
            </a:r>
            <a:r>
              <a:rPr lang="en-US" sz="2000" i="1" dirty="0" err="1">
                <a:latin typeface="Arial"/>
                <a:ea typeface="Calibri"/>
                <a:cs typeface="Times New Roman"/>
              </a:rPr>
              <a:t>d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θ</a:t>
            </a:r>
            <a:r>
              <a:rPr lang="ru-RU" sz="2000" dirty="0">
                <a:latin typeface="Arial"/>
                <a:ea typeface="Calibri"/>
                <a:cs typeface="Times New Roman"/>
              </a:rPr>
              <a:t>).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2590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Мощность экспозиционной дозы, создаваемая линейным источником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9552" y="1340768"/>
          <a:ext cx="4680520" cy="97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4" name="Формула" r:id="rId3" imgW="2286000" imgH="508000" progId="Equation.3">
                  <p:embed/>
                </p:oleObj>
              </mc:Choice>
              <mc:Fallback>
                <p:oleObj name="Формула" r:id="rId3" imgW="2286000" imgH="5080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340768"/>
                        <a:ext cx="4680520" cy="9712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028384" y="1700808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(4.22а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227687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Выражение в скобках носит название </a:t>
            </a: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интегральной функции секанса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3.4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, табл. П.6)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Введем обозначения: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140968"/>
            <a:ext cx="1691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μδ</a:t>
            </a:r>
            <a:r>
              <a:rPr lang="ru-RU" sz="2000" dirty="0">
                <a:latin typeface="Arial"/>
                <a:ea typeface="Calibri"/>
              </a:rPr>
              <a:t>;</a:t>
            </a:r>
            <a:endParaRPr lang="ru-RU" sz="2000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2084639" y="2852936"/>
          <a:ext cx="2824449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5" name="Формула" r:id="rId5" imgW="1358310" imgH="482391" progId="Equation.3">
                  <p:embed/>
                </p:oleObj>
              </mc:Choice>
              <mc:Fallback>
                <p:oleObj name="Формула" r:id="rId5" imgW="1358310" imgH="482391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084639" y="2852936"/>
                        <a:ext cx="2824449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5508104" y="2852936"/>
          <a:ext cx="2736304" cy="896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6" name="Формула" r:id="rId7" imgW="1371600" imgH="482600" progId="Equation.3">
                  <p:embed/>
                </p:oleObj>
              </mc:Choice>
              <mc:Fallback>
                <p:oleObj name="Формула" r:id="rId7" imgW="1371600" imgH="48260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08104" y="2852936"/>
                        <a:ext cx="2736304" cy="8966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0" y="3779690"/>
            <a:ext cx="7740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выражение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(4.22а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с учетом замены примет вид: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539552" y="4149080"/>
          <a:ext cx="3672408" cy="766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7" name="Формула" r:id="rId9" imgW="1752600" imgH="393700" progId="Equation.3">
                  <p:embed/>
                </p:oleObj>
              </mc:Choice>
              <mc:Fallback>
                <p:oleObj name="Формула" r:id="rId9" imgW="1752600" imgH="3937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149080"/>
                        <a:ext cx="3672408" cy="7668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028384" y="4293096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(4.22б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44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84994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17" y="332656"/>
            <a:ext cx="4643239" cy="568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019808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4.4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Зависимость интегральной функции секанса от толщины слоя поглощающего материала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27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63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Arial"/>
                <a:ea typeface="Calibri"/>
                <a:cs typeface="Times New Roman"/>
              </a:rPr>
              <a:t>При симметричном расположении точек </a:t>
            </a:r>
            <a:r>
              <a:rPr lang="ru-RU" dirty="0">
                <a:latin typeface="Arial Black" panose="020B0A04020102020204" pitchFamily="34" charset="0"/>
                <a:ea typeface="Calibri"/>
                <a:cs typeface="Arial"/>
              </a:rPr>
              <a:t>θ</a:t>
            </a:r>
            <a:r>
              <a:rPr lang="ru-RU" baseline="-25000" dirty="0">
                <a:latin typeface="Arial Black" panose="020B0A04020102020204" pitchFamily="34" charset="0"/>
                <a:ea typeface="Calibri"/>
                <a:cs typeface="Arial"/>
              </a:rPr>
              <a:t>1</a:t>
            </a:r>
            <a:r>
              <a:rPr lang="ru-RU" dirty="0">
                <a:latin typeface="Arial"/>
                <a:ea typeface="Calibri"/>
                <a:cs typeface="Times New Roman"/>
              </a:rPr>
              <a:t> = </a:t>
            </a:r>
            <a:r>
              <a:rPr lang="ru-RU" dirty="0">
                <a:latin typeface="Arial Black"/>
                <a:ea typeface="Calibri"/>
                <a:cs typeface="Arial"/>
              </a:rPr>
              <a:t>θ</a:t>
            </a:r>
            <a:r>
              <a:rPr lang="ru-RU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dirty="0">
                <a:latin typeface="Arial"/>
                <a:ea typeface="Calibri"/>
                <a:cs typeface="Times New Roman"/>
              </a:rPr>
              <a:t>: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620688"/>
          <a:ext cx="2304256" cy="764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8" name="Формула" r:id="rId3" imgW="1104900" imgH="393700" progId="Equation.3">
                  <p:embed/>
                </p:oleObj>
              </mc:Choice>
              <mc:Fallback>
                <p:oleObj name="Формула" r:id="rId3" imgW="1104900" imgH="3937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20688"/>
                        <a:ext cx="2304256" cy="7641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100392" y="796642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(4.23а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340768"/>
            <a:ext cx="1137812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1753030"/>
            <a:ext cx="6156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>
                <a:latin typeface="Times New Roman"/>
                <a:ea typeface="Calibri"/>
              </a:rPr>
              <a:t>l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=    </a:t>
            </a:r>
            <a:r>
              <a:rPr lang="ru-RU" b="1" dirty="0" smtClean="0">
                <a:latin typeface="Arial"/>
                <a:ea typeface="Calibri"/>
              </a:rPr>
              <a:t>;</a:t>
            </a:r>
            <a:r>
              <a:rPr lang="ru-RU" dirty="0">
                <a:latin typeface="Arial Black"/>
                <a:ea typeface="Calibri"/>
                <a:cs typeface="Arial"/>
              </a:rPr>
              <a:t> </a:t>
            </a:r>
            <a:r>
              <a:rPr lang="ru-RU" dirty="0" smtClean="0">
                <a:latin typeface="Arial Black"/>
                <a:ea typeface="Calibri"/>
                <a:cs typeface="Arial"/>
              </a:rPr>
              <a:t>                                  θ</a:t>
            </a:r>
            <a:r>
              <a:rPr lang="ru-RU" baseline="-25000" dirty="0" smtClean="0">
                <a:latin typeface="Arial Black"/>
                <a:ea typeface="Calibri"/>
                <a:cs typeface="Arial"/>
              </a:rPr>
              <a:t>1</a:t>
            </a:r>
            <a:r>
              <a:rPr lang="ru-RU" dirty="0" smtClean="0">
                <a:latin typeface="Arial"/>
                <a:ea typeface="Calibri"/>
              </a:rPr>
              <a:t> </a:t>
            </a:r>
            <a:r>
              <a:rPr lang="ru-RU" dirty="0">
                <a:latin typeface="Arial"/>
                <a:ea typeface="Calibri"/>
              </a:rPr>
              <a:t>= </a:t>
            </a:r>
            <a:r>
              <a:rPr lang="ru-RU" dirty="0">
                <a:latin typeface="Arial Black"/>
                <a:ea typeface="Calibri"/>
                <a:cs typeface="Arial"/>
              </a:rPr>
              <a:t>θ</a:t>
            </a:r>
            <a:r>
              <a:rPr lang="ru-RU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dirty="0">
                <a:latin typeface="Arial"/>
                <a:ea typeface="Calibri"/>
              </a:rPr>
              <a:t> =</a:t>
            </a:r>
            <a:r>
              <a:rPr lang="ru-RU" b="1" dirty="0" smtClean="0">
                <a:latin typeface="Arial"/>
                <a:ea typeface="Calibri"/>
              </a:rPr>
              <a:t>    </a:t>
            </a:r>
            <a:r>
              <a:rPr lang="ru-RU" dirty="0" smtClean="0">
                <a:latin typeface="Arial"/>
                <a:ea typeface="Calibri"/>
              </a:rPr>
              <a:t> </a:t>
            </a:r>
            <a:endParaRPr lang="ru-RU" dirty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840498" y="1837463"/>
          <a:ext cx="297314" cy="231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9" name="Формула" r:id="rId5" imgW="152202" imgH="126835" progId="Equation.3">
                  <p:embed/>
                </p:oleObj>
              </mc:Choice>
              <mc:Fallback>
                <p:oleObj name="Формула" r:id="rId5" imgW="152202" imgH="126835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40498" y="1837463"/>
                        <a:ext cx="297314" cy="2312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4860032" y="1543893"/>
          <a:ext cx="383967" cy="847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0" name="Формула" r:id="rId7" imgW="164957" imgH="393359" progId="Equation.3">
                  <p:embed/>
                </p:oleObj>
              </mc:Choice>
              <mc:Fallback>
                <p:oleObj name="Формула" r:id="rId7" imgW="164957" imgH="393359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60032" y="1543893"/>
                        <a:ext cx="383967" cy="8479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467544" y="2276871"/>
          <a:ext cx="2304256" cy="730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1" name="Формула" r:id="rId9" imgW="1155700" imgH="393700" progId="Equation.3">
                  <p:embed/>
                </p:oleObj>
              </mc:Choice>
              <mc:Fallback>
                <p:oleObj name="Формула" r:id="rId9" imgW="1155700" imgH="3937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276871"/>
                        <a:ext cx="2304256" cy="7300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8028384" y="2420888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(4.23б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-4952" y="3068960"/>
            <a:ext cx="914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Учет многократного рассеяния в защите производится заменой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F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latin typeface="Arial Black"/>
                <a:ea typeface="Calibri"/>
                <a:cs typeface="Arial"/>
              </a:rPr>
              <a:t>μδ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выражением: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/>
          </p:nvPr>
        </p:nvGraphicFramePr>
        <p:xfrm>
          <a:off x="539552" y="3717032"/>
          <a:ext cx="2538536" cy="775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2" name="Формула" r:id="rId11" imgW="1307532" imgH="431613" progId="Equation.3">
                  <p:embed/>
                </p:oleObj>
              </mc:Choice>
              <mc:Fallback>
                <p:oleObj name="Формула" r:id="rId11" imgW="1307532" imgH="431613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717032"/>
                        <a:ext cx="2538536" cy="775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3404548" y="3933056"/>
            <a:ext cx="588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endParaRPr lang="ru-RU" sz="2000" b="1" dirty="0"/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/>
          </p:nvPr>
        </p:nvGraphicFramePr>
        <p:xfrm>
          <a:off x="4283968" y="3897052"/>
          <a:ext cx="2448272" cy="468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3" name="Формула" r:id="rId13" imgW="1168400" imgH="241300" progId="Equation.3">
                  <p:embed/>
                </p:oleObj>
              </mc:Choice>
              <mc:Fallback>
                <p:oleObj name="Формула" r:id="rId13" imgW="1168400" imgH="241300" progId="Equation.3">
                  <p:embed/>
                  <p:pic>
                    <p:nvPicPr>
                      <p:cNvPr id="59" name="Объект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283968" y="3897052"/>
                        <a:ext cx="2448272" cy="4680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6588224" y="3937040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4509120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от линейного источника вдоль его оси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4.5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)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без учета самопоглощения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источнике: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/>
          </p:nvPr>
        </p:nvGraphicFramePr>
        <p:xfrm>
          <a:off x="467544" y="5517232"/>
          <a:ext cx="2088232" cy="811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4" name="Формула" r:id="rId15" imgW="1002865" imgH="418918" progId="Equation.3">
                  <p:embed/>
                </p:oleObj>
              </mc:Choice>
              <mc:Fallback>
                <p:oleObj name="Формула" r:id="rId15" imgW="1002865" imgH="418918" progId="Equation.3">
                  <p:embed/>
                  <p:pic>
                    <p:nvPicPr>
                      <p:cNvPr id="64" name="Объект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5517232"/>
                        <a:ext cx="2088232" cy="8114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8171724" y="566742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(4.24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19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2091475" y="260648"/>
          <a:ext cx="4928797" cy="1331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8" name="Visio" r:id="rId3" imgW="6228725" imgH="1673190" progId="Visio.Drawing.11">
                  <p:embed/>
                </p:oleObj>
              </mc:Choice>
              <mc:Fallback>
                <p:oleObj name="Visio" r:id="rId3" imgW="6228725" imgH="1673190" progId="Visio.Drawing.11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1475" y="260648"/>
                        <a:ext cx="4928797" cy="13314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4847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4.5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Схема линейного источника для определения мощности экспозиционной дозы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13285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от стержня вдоль оси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4.5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)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 учетом самопоглощения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источнике: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39552" y="2780928"/>
          <a:ext cx="2880320" cy="83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9" name="Формула" r:id="rId5" imgW="1498600" imgH="469900" progId="Equation.3">
                  <p:embed/>
                </p:oleObj>
              </mc:Choice>
              <mc:Fallback>
                <p:oleObj name="Формула" r:id="rId5" imgW="1498600" imgH="4699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780928"/>
                        <a:ext cx="2880320" cy="835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172400" y="302831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(4.25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0" y="3501008"/>
            <a:ext cx="85989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Интегрируя это выражение по всей длине стержня, получим: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539552" y="3789040"/>
          <a:ext cx="2592288" cy="127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0" name="Формула" r:id="rId7" imgW="1346200" imgH="711200" progId="Equation.3">
                  <p:embed/>
                </p:oleObj>
              </mc:Choice>
              <mc:Fallback>
                <p:oleObj name="Формула" r:id="rId7" imgW="1346200" imgH="7112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789040"/>
                        <a:ext cx="2592288" cy="127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700" y="5013176"/>
            <a:ext cx="3240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задачи. 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531673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излучения 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(4.22б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с учетом многократного рассеяния: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539552" y="5949280"/>
          <a:ext cx="6768752" cy="675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1" name="Формула" r:id="rId9" imgW="3683000" imgH="393700" progId="Equation.3">
                  <p:embed/>
                </p:oleObj>
              </mc:Choice>
              <mc:Fallback>
                <p:oleObj name="Формула" r:id="rId9" imgW="3683000" imgH="3937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949280"/>
                        <a:ext cx="6768752" cy="6756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244408" y="603927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(4.26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35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Arial"/>
                <a:ea typeface="Calibri"/>
                <a:cs typeface="Times New Roman"/>
              </a:rPr>
              <a:t>Предположим, что толщина водной защиты равна 150 см. Для воды при </a:t>
            </a:r>
            <a:r>
              <a:rPr lang="en-US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b="1" dirty="0">
                <a:latin typeface="Arial"/>
                <a:ea typeface="Calibri"/>
                <a:cs typeface="Times New Roman"/>
              </a:rPr>
              <a:t> = 0,7 МэВ </a:t>
            </a:r>
            <a:r>
              <a:rPr lang="ru-RU" b="1" dirty="0">
                <a:latin typeface="Arial Black"/>
                <a:ea typeface="Calibri"/>
                <a:cs typeface="Arial"/>
              </a:rPr>
              <a:t>μ</a:t>
            </a:r>
            <a:r>
              <a:rPr lang="ru-RU" b="1" dirty="0">
                <a:latin typeface="Arial"/>
                <a:ea typeface="Calibri"/>
                <a:cs typeface="Times New Roman"/>
              </a:rPr>
              <a:t> = 0,0835 см</a:t>
            </a:r>
            <a:r>
              <a:rPr lang="ru-RU" b="1" baseline="30000" dirty="0">
                <a:latin typeface="Arial"/>
                <a:ea typeface="Calibri"/>
                <a:cs typeface="Times New Roman"/>
              </a:rPr>
              <a:t>–1</a:t>
            </a:r>
            <a:r>
              <a:rPr lang="ru-RU" b="1" dirty="0">
                <a:latin typeface="Arial"/>
                <a:ea typeface="Calibri"/>
                <a:cs typeface="Times New Roman"/>
              </a:rPr>
              <a:t>. Тогда:</a:t>
            </a:r>
            <a:endParaRPr lang="ru-RU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40658"/>
            <a:ext cx="34765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/>
                <a:ea typeface="Calibri"/>
                <a:cs typeface="Arial"/>
              </a:rPr>
              <a:t>μδ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/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0,0835·150 = 12,5.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6876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П.11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находим константы для дозового фактора накопления: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1916832"/>
            <a:ext cx="1595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α</a:t>
            </a:r>
            <a:r>
              <a:rPr lang="ru-RU" sz="2000" b="1" baseline="-25000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 = –0,123;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821606" y="1916832"/>
            <a:ext cx="1309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α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= 0,01;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157256" y="1916832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i="1" dirty="0">
                <a:latin typeface="Arial"/>
                <a:ea typeface="Calibri"/>
              </a:rPr>
              <a:t>A</a:t>
            </a:r>
            <a:r>
              <a:rPr lang="en-US" sz="2000" b="1" baseline="-25000" dirty="0">
                <a:latin typeface="Arial"/>
                <a:ea typeface="Calibri"/>
              </a:rPr>
              <a:t>1</a:t>
            </a:r>
            <a:r>
              <a:rPr lang="en-US" sz="2000" b="1" dirty="0">
                <a:latin typeface="Arial"/>
                <a:ea typeface="Calibri"/>
              </a:rPr>
              <a:t> = 17</a:t>
            </a:r>
            <a:r>
              <a:rPr lang="ru-RU" sz="2000" b="1" dirty="0">
                <a:latin typeface="Arial"/>
                <a:ea typeface="Calibri"/>
              </a:rPr>
              <a:t>,7;</a:t>
            </a:r>
            <a:endParaRPr lang="ru-RU" sz="2000" b="1" dirty="0"/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539552" y="2276872"/>
          <a:ext cx="2115588" cy="680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2" name="Формула" r:id="rId3" imgW="1143000" imgH="393700" progId="Equation.3">
                  <p:embed/>
                </p:oleObj>
              </mc:Choice>
              <mc:Fallback>
                <p:oleObj name="Формула" r:id="rId3" imgW="1143000" imgH="39370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276872"/>
                        <a:ext cx="2115588" cy="6800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851920" y="242088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dirty="0">
                <a:latin typeface="Arial"/>
                <a:ea typeface="Calibri"/>
              </a:rPr>
              <a:t> = 7</a:t>
            </a:r>
            <a:r>
              <a:rPr lang="ru-RU" sz="2000" b="1" baseline="30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2970" y="3002129"/>
            <a:ext cx="91469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Поправочный коэффициент на барьерную геометрию находим 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П.9    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Arial"/>
                <a:ea typeface="Calibri"/>
                <a:cs typeface="Times New Roman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0,773.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3684859"/>
            <a:ext cx="6012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удельный гамма-эквивалент: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525836" y="4005063"/>
          <a:ext cx="4910260" cy="72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3" name="Формула" r:id="rId5" imgW="2705100" imgH="431800" progId="Equation.3">
                  <p:embed/>
                </p:oleObj>
              </mc:Choice>
              <mc:Fallback>
                <p:oleObj name="Формула" r:id="rId5" imgW="2705100" imgH="4318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5836" y="4005063"/>
                        <a:ext cx="4910260" cy="72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-2970" y="4653136"/>
            <a:ext cx="7311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Подставим найденные значения в уравнение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(3.26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539552" y="4941168"/>
          <a:ext cx="6984776" cy="758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4" name="Формула" r:id="rId7" imgW="3568700" imgH="419100" progId="Equation.3">
                  <p:embed/>
                </p:oleObj>
              </mc:Choice>
              <mc:Fallback>
                <p:oleObj name="Формула" r:id="rId7" imgW="3568700" imgH="419100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941168"/>
                        <a:ext cx="6984776" cy="7586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>
            <p:extLst/>
          </p:nvPr>
        </p:nvGraphicFramePr>
        <p:xfrm>
          <a:off x="595280" y="5661247"/>
          <a:ext cx="7937160" cy="39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5" name="Формула" r:id="rId9" imgW="4394200" imgH="228600" progId="Equation.3">
                  <p:embed/>
                </p:oleObj>
              </mc:Choice>
              <mc:Fallback>
                <p:oleObj name="Формула" r:id="rId9" imgW="4394200" imgH="228600" progId="Equation.3">
                  <p:embed/>
                  <p:pic>
                    <p:nvPicPr>
                      <p:cNvPr id="56" name="Объект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95280" y="5661247"/>
                        <a:ext cx="7937160" cy="3935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3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78139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Функцию секанса находим из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4.4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(или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табл. П.6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76" y="769442"/>
            <a:ext cx="3194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000" b="1" i="1" dirty="0">
                <a:latin typeface="Arial Black"/>
                <a:ea typeface="Calibri"/>
                <a:cs typeface="Arial"/>
              </a:rPr>
              <a:t>F</a:t>
            </a:r>
            <a:r>
              <a:rPr lang="en-US" sz="2000" b="1" dirty="0">
                <a:latin typeface="Arial"/>
                <a:ea typeface="Calibri"/>
              </a:rPr>
              <a:t>(7</a:t>
            </a:r>
            <a:r>
              <a:rPr lang="en-US" sz="2000" b="1" baseline="30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; 10,97</a:t>
            </a:r>
            <a:r>
              <a:rPr lang="en-US" sz="2000" b="1" dirty="0">
                <a:latin typeface="Arial"/>
                <a:ea typeface="Calibri"/>
              </a:rPr>
              <a:t>)</a:t>
            </a:r>
            <a:r>
              <a:rPr lang="ru-RU" sz="2000" b="1" dirty="0">
                <a:latin typeface="Arial"/>
                <a:ea typeface="Calibri"/>
              </a:rPr>
              <a:t> = 2·10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769442"/>
            <a:ext cx="29642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i="1" dirty="0">
                <a:latin typeface="Arial Black"/>
                <a:ea typeface="Calibri"/>
                <a:cs typeface="Arial"/>
              </a:rPr>
              <a:t>F</a:t>
            </a:r>
            <a:r>
              <a:rPr lang="en-US" sz="2000" b="1" dirty="0">
                <a:latin typeface="Arial"/>
                <a:ea typeface="Calibri"/>
              </a:rPr>
              <a:t>(7</a:t>
            </a:r>
            <a:r>
              <a:rPr lang="en-US" sz="2000" b="1" baseline="30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; 12,62</a:t>
            </a:r>
            <a:r>
              <a:rPr lang="en-US" sz="2000" b="1" dirty="0">
                <a:latin typeface="Arial"/>
                <a:ea typeface="Calibri"/>
              </a:rPr>
              <a:t>)</a:t>
            </a:r>
            <a:r>
              <a:rPr lang="ru-RU" sz="2000" b="1" dirty="0">
                <a:latin typeface="Arial"/>
                <a:ea typeface="Calibri"/>
              </a:rPr>
              <a:t> = 0,35·10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979712" y="1182414"/>
            <a:ext cx="37353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523·29,55·10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= 0,0155 Р.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58252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Найденное значение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несколько меньше предельно допустимого значения 0,0167 Р.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27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4.6</a:t>
            </a: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 от объемных источников (цилиндрических) по заданной удельной активности (графический метод).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9675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4.17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Цилиндрический сосуд 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1,28 м, </a:t>
            </a:r>
            <a:r>
              <a:rPr lang="en-US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0,32 м) наполнен водным раствором продуктов деления с общим гамма-эквивалентом 62 000 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 эффективной энергией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0,76 МэВ. Определить толщину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бетонной зашиты в радиальном направлении цилиндра для того, чтобы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точке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находящейся в центральной плоскости цилиндра за зашитой, была обеспечена предельно допустимая экспозиционная доза при 6-часовом рабочем дне. Точка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находится от оси цилиндра на расстоянии 1,6 м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  <a:endParaRPr lang="ru-RU" sz="14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0988" y="3717032"/>
            <a:ext cx="2017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40050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От объемных изотропных источников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с равномерно распределенной активностью расчет защиты можно проводить по таблицам или номограммам.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486916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>
                <a:latin typeface="Arial"/>
                <a:ea typeface="Calibri"/>
              </a:rPr>
              <a:t>Рассмотрим графический метод расчета защиты только от цилиндрических источников в радиальном и осевом направлениях по заданной активности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(рис.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4.6-4.8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). </a:t>
            </a:r>
            <a:r>
              <a:rPr lang="ru-RU" sz="2000" b="1" dirty="0">
                <a:latin typeface="Arial"/>
                <a:ea typeface="Calibri"/>
              </a:rPr>
              <a:t>Номограммы построены без учета многократного рассеяния в защите и источнике излучения и с учетом предельно допустимой мощности экспозиционной дозы </a:t>
            </a:r>
            <a:r>
              <a:rPr lang="ru-RU" sz="2000" b="1" dirty="0" smtClean="0">
                <a:latin typeface="Arial"/>
                <a:ea typeface="Calibri"/>
              </a:rPr>
              <a:t>     = </a:t>
            </a:r>
            <a:r>
              <a:rPr lang="ru-RU" sz="2000" b="1" dirty="0">
                <a:latin typeface="Arial"/>
                <a:ea typeface="Calibri"/>
              </a:rPr>
              <a:t>2,8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 решением следующих уравнений:</a:t>
            </a:r>
            <a:endParaRPr lang="ru-RU" sz="2000" b="1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8388424" y="6093296"/>
          <a:ext cx="6191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Формула" r:id="rId3" imgW="444114" imgH="304536" progId="Equation.3">
                  <p:embed/>
                </p:oleObj>
              </mc:Choice>
              <mc:Fallback>
                <p:oleObj name="Формула" r:id="rId3" imgW="444114" imgH="304536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388424" y="6093296"/>
                        <a:ext cx="6191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0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в радиальном направлении в плоскости центрального сечения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703913"/>
          <a:ext cx="4752528" cy="758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4" name="Формула" r:id="rId3" imgW="2730500" imgH="469900" progId="Equation.3">
                  <p:embed/>
                </p:oleObj>
              </mc:Choice>
              <mc:Fallback>
                <p:oleObj name="Формула" r:id="rId3" imgW="2730500" imgH="4699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703913"/>
                        <a:ext cx="4752528" cy="7585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257444" y="908720"/>
            <a:ext cx="1515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0,0167 Р;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172400" y="90872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(4.27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484784"/>
            <a:ext cx="3851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в осевом направлении: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611560" y="1772816"/>
          <a:ext cx="4645884" cy="80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5" name="Формула" r:id="rId5" imgW="2514600" imgH="469900" progId="Equation.3">
                  <p:embed/>
                </p:oleObj>
              </mc:Choice>
              <mc:Fallback>
                <p:oleObj name="Формула" r:id="rId5" imgW="2514600" imgH="46990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1772816"/>
                        <a:ext cx="4645884" cy="8057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148064" y="1988840"/>
            <a:ext cx="1500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0,0167 Р;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142807" y="198884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(4.28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24928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коэффициент, учитывающий отклонение от стандартных условий проектирования защиты;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306896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время 6-часового рабочего дня, ч;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 err="1"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latin typeface="Arial Black"/>
                <a:ea typeface="Calibri"/>
                <a:cs typeface="Times New Roman"/>
              </a:rPr>
              <a:t>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удельный гамма-эквивалент источника,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/л;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/2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; 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p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p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G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табулированные функции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;</a:t>
            </a: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линейные коэффициенты ослабления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материале источника и защите соответственно;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толщина защитных экранов;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радиус и высота цилиндрических источников;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b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расстояние от оси цилиндрического источника до точки детектирования по нормали к оси источника и от торца цилиндрического источника по его оси до детектора соответственно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5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32" y="344909"/>
            <a:ext cx="8079624" cy="549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7364" y="5797713"/>
            <a:ext cx="91513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4.6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Номограмма для расчета толщины защиты от удельного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ν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и фиктивного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ф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гамма-эквивалентов в радиальном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направлении при р=1,5÷3,0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9113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488832" cy="559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87727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4.7.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Номограмма для расчета толщины защиты от удельного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ν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и фиктивного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ф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гамма-эквивалентов в радиальном направлении при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р=1,25÷5,0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0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93186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76864" cy="568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019446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4.8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Расчет защиты от цилиндрического источника в осевом направлении по заданной активности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73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определения по номограмме требуемой толщины защиты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без учета рассеянного излучения необходимо знать фиктивный удельный гамма-эквивалент,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Ra·см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/л: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1354858"/>
          <a:ext cx="1440160" cy="732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8" name="Формула" r:id="rId3" imgW="787400" imgH="431800" progId="Equation.3">
                  <p:embed/>
                </p:oleObj>
              </mc:Choice>
              <mc:Fallback>
                <p:oleObj name="Формула" r:id="rId3" imgW="787400" imgH="4318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354858"/>
                        <a:ext cx="1440160" cy="7324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255385" y="155679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(4.29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060848"/>
            <a:ext cx="6300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значения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для радиального направления;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67" y="2348880"/>
            <a:ext cx="6154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88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ф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для осевого направления.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9872" y="2708920"/>
            <a:ext cx="91538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Если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5,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&lt; 2, то фиктивный удельный гамма-эквивалент для точек детектирования в радиальном направлении от цилиндра можно определить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539552" y="3573016"/>
          <a:ext cx="3672408" cy="870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9" name="Формула" r:id="rId5" imgW="1954951" imgH="495085" progId="Equation.3">
                  <p:embed/>
                </p:oleObj>
              </mc:Choice>
              <mc:Fallback>
                <p:oleObj name="Формула" r:id="rId5" imgW="1954951" imgH="495085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3672408" cy="8701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-4937" y="4437112"/>
            <a:ext cx="7241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3 в осевом направлении принимают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967" y="4725144"/>
            <a:ext cx="9142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отклонении проектируемой защиты от стандартных условий коэффициент </a:t>
            </a:r>
            <a:r>
              <a:rPr lang="ru-RU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≠ 1. Тогда коэффициент </a:t>
            </a:r>
            <a:r>
              <a:rPr lang="ru-RU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определяется как произведение безразмерных сомножителей: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5661248"/>
            <a:ext cx="2043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dirty="0">
                <a:latin typeface="Arial Black"/>
                <a:ea typeface="Calibri"/>
                <a:cs typeface="Arial"/>
              </a:rPr>
              <a:t> = 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nfrgu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255385" y="5692026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(4.30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-4938" y="6093296"/>
            <a:ext cx="9148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относительный вклад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с энергией </a:t>
            </a:r>
            <a:r>
              <a:rPr lang="en-US" sz="2200" b="1" i="1" dirty="0" err="1">
                <a:latin typeface="Times New Roman"/>
                <a:ea typeface="Calibri"/>
                <a:cs typeface="Times New Roman"/>
              </a:rPr>
              <a:t>hν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 спектр излучения источника;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51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467544" y="330291"/>
          <a:ext cx="936104" cy="763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0" name="Формула" r:id="rId3" imgW="520700" imgH="457200" progId="Equation.3">
                  <p:embed/>
                </p:oleObj>
              </mc:Choice>
              <mc:Fallback>
                <p:oleObj name="Формула" r:id="rId3" imgW="520700" imgH="4572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30291"/>
                        <a:ext cx="936104" cy="763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484219"/>
            <a:ext cx="9144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                   (    – </a:t>
            </a:r>
            <a:r>
              <a:rPr lang="ru-RU" sz="2000" b="1" dirty="0">
                <a:latin typeface="Arial"/>
                <a:ea typeface="Calibri"/>
              </a:rPr>
              <a:t>мощность экспозиционной дозы, принятая в проекте,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/ч);</a:t>
            </a:r>
            <a:endParaRPr lang="ru-RU" sz="2000" b="1" dirty="0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1547664" y="404664"/>
          <a:ext cx="299688" cy="414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1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547664" y="404664"/>
                        <a:ext cx="299688" cy="414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-1056" y="1208946"/>
            <a:ext cx="9145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2,8 – предельно допустимая мощность экспозиционной дозы при стандартных условиях, Р/ч);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1857018"/>
            <a:ext cx="9144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поправка, учитывающая наличие других источников и видов излучения;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250509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s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– поправка на адсорбцию активности на внутренних стенках аппаратуры;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-1057" y="3244914"/>
            <a:ext cx="2196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≈ 1 + 2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-14746" y="3636893"/>
            <a:ext cx="915874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сорбированная активность на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поверхности;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–объемная активность в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-1" y="4422011"/>
            <a:ext cx="91440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геометрический параметр, учитывающий положение точки детектирования от принятого положения при построении номограмм (например, для точки Р</a:t>
            </a:r>
            <a:r>
              <a:rPr lang="ru-RU" sz="2000" b="1" baseline="-25000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 на рис. 7.8 </a:t>
            </a:r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 1/2;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 – нестандартное условие; для точки Р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en-US" sz="20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=1;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2R</a:t>
            </a:r>
            <a:r>
              <a:rPr lang="ru-RU" sz="2000" b="1" dirty="0">
                <a:latin typeface="Arial"/>
                <a:ea typeface="Calibri"/>
              </a:rPr>
              <a:t> – стандартное условие;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u</a:t>
            </a:r>
            <a:r>
              <a:rPr lang="ru-RU" sz="2000" b="1" dirty="0">
                <a:latin typeface="Arial"/>
                <a:ea typeface="Calibri"/>
              </a:rPr>
              <a:t> — поправка на поглощение </a:t>
            </a:r>
            <a:r>
              <a:rPr lang="ru-RU" sz="2200" b="1" i="1" dirty="0">
                <a:latin typeface="Times New Roman"/>
                <a:ea typeface="Calibri"/>
              </a:rPr>
              <a:t>γ</a:t>
            </a:r>
            <a:r>
              <a:rPr lang="ru-RU" sz="2000" b="1" dirty="0">
                <a:latin typeface="Arial"/>
                <a:ea typeface="Calibri"/>
              </a:rPr>
              <a:t>-излучения в стенках аппаратуры </a:t>
            </a:r>
            <a:r>
              <a:rPr lang="ru-RU" sz="2000" b="1" dirty="0" smtClean="0">
                <a:latin typeface="Arial"/>
                <a:ea typeface="Calibri"/>
              </a:rPr>
              <a:t>                 </a:t>
            </a:r>
            <a:r>
              <a:rPr lang="en-US" sz="2000" b="1" i="1" dirty="0" smtClean="0">
                <a:latin typeface="Arial Black"/>
                <a:ea typeface="Calibri"/>
                <a:cs typeface="Arial"/>
              </a:rPr>
              <a:t>u</a:t>
            </a:r>
            <a:r>
              <a:rPr lang="en-US" sz="2000" b="1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≈               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– толщина стенок аппаратуры,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В</a:t>
            </a:r>
            <a:r>
              <a:rPr lang="ru-RU" sz="2000" b="1" dirty="0">
                <a:latin typeface="Arial"/>
                <a:ea typeface="Calibri"/>
              </a:rPr>
              <a:t> – фактор накопления).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467544" y="6006187"/>
          <a:ext cx="1152128" cy="413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2" name="Формула" r:id="rId7" imgW="533169" imgH="203112" progId="Equation.3">
                  <p:embed/>
                </p:oleObj>
              </mc:Choice>
              <mc:Fallback>
                <p:oleObj name="Формула" r:id="rId7" imgW="533169" imgH="203112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6006187"/>
                        <a:ext cx="1152128" cy="413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5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539552" y="251703"/>
          <a:ext cx="936104" cy="763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4" name="Формула" r:id="rId3" imgW="520700" imgH="457200" progId="Equation.3">
                  <p:embed/>
                </p:oleObj>
              </mc:Choice>
              <mc:Fallback>
                <p:oleObj name="Формула" r:id="rId3" imgW="520700" imgH="4572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51703"/>
                        <a:ext cx="936104" cy="763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475656" y="45720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/>
                <a:ea typeface="Calibri"/>
              </a:rPr>
              <a:t>(    </a:t>
            </a:r>
            <a:r>
              <a:rPr lang="ru-RU" b="1" dirty="0" smtClean="0">
                <a:latin typeface="Arial"/>
                <a:ea typeface="Calibri"/>
              </a:rPr>
              <a:t>– </a:t>
            </a:r>
            <a:r>
              <a:rPr lang="ru-RU" b="1" dirty="0">
                <a:latin typeface="Arial"/>
                <a:ea typeface="Calibri"/>
              </a:rPr>
              <a:t>мощность экспозиционной дозы, принятая в проекте, </a:t>
            </a:r>
            <a:r>
              <a:rPr lang="ru-RU" b="1" dirty="0" err="1">
                <a:latin typeface="Arial"/>
                <a:ea typeface="Calibri"/>
              </a:rPr>
              <a:t>мР</a:t>
            </a:r>
            <a:r>
              <a:rPr lang="ru-RU" b="1" dirty="0">
                <a:latin typeface="Arial"/>
                <a:ea typeface="Calibri"/>
              </a:rPr>
              <a:t>/ч);</a:t>
            </a:r>
            <a:endParaRPr lang="ru-RU" b="1" dirty="0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1619672" y="281848"/>
          <a:ext cx="360040" cy="498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5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619672" y="281848"/>
                        <a:ext cx="360040" cy="4985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105273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2,8 – предельно допустимая мощность экспозиционной дозы при стандартных условиях, Р/ч);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080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поправка, учитывающая наличие других источников и видов излучения;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228906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поправка на адсорбцию активности на внутренних стенках аппаратуры;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-1" y="2924944"/>
            <a:ext cx="2195737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≈ 1 + 2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32849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сорбированная активность на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поверхности;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–объемная активность в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3937699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геометрический параметр, учитывающий положение точки детектирования от принятого положения при построении номограмм (например, для точки Р</a:t>
            </a:r>
            <a:r>
              <a:rPr lang="ru-RU" sz="2000" b="1" baseline="-25000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 на рис. 7.8 </a:t>
            </a:r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 1/2;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 – нестандартное условие; для точки Р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=1;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2R</a:t>
            </a:r>
            <a:r>
              <a:rPr lang="ru-RU" sz="2000" b="1" dirty="0">
                <a:latin typeface="Arial"/>
                <a:ea typeface="Calibri"/>
              </a:rPr>
              <a:t> – стандартное условие;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u</a:t>
            </a:r>
            <a:r>
              <a:rPr lang="ru-RU" sz="2000" b="1" dirty="0">
                <a:latin typeface="Arial"/>
                <a:ea typeface="Calibri"/>
              </a:rPr>
              <a:t> — поправка на поглощение </a:t>
            </a:r>
            <a:r>
              <a:rPr lang="ru-RU" sz="2200" b="1" i="1" dirty="0">
                <a:latin typeface="Times New Roman"/>
                <a:ea typeface="Calibri"/>
              </a:rPr>
              <a:t>γ</a:t>
            </a:r>
            <a:r>
              <a:rPr lang="ru-RU" sz="2000" b="1" dirty="0">
                <a:latin typeface="Arial"/>
                <a:ea typeface="Calibri"/>
              </a:rPr>
              <a:t>-излучения в стенках </a:t>
            </a:r>
            <a:r>
              <a:rPr lang="ru-RU" sz="2000" b="1" dirty="0" smtClean="0">
                <a:latin typeface="Arial"/>
                <a:ea typeface="Calibri"/>
              </a:rPr>
              <a:t>аппаратуры;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0" y="5692025"/>
            <a:ext cx="1691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en-US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u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≈</a:t>
            </a:r>
            <a:endParaRPr lang="ru-RU" dirty="0"/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935596" y="5644310"/>
          <a:ext cx="1080120" cy="387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6" name="Формула" r:id="rId7" imgW="533169" imgH="203112" progId="Equation.3">
                  <p:embed/>
                </p:oleObj>
              </mc:Choice>
              <mc:Fallback>
                <p:oleObj name="Формула" r:id="rId7" imgW="533169" imgH="203112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935596" y="5644310"/>
                        <a:ext cx="1080120" cy="3877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-1" y="6021288"/>
            <a:ext cx="8460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2000" b="1" dirty="0">
                <a:latin typeface="Arial"/>
                <a:ea typeface="Calibri"/>
              </a:rPr>
              <a:t>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– толщина стенок аппаратуры,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В</a:t>
            </a:r>
            <a:r>
              <a:rPr lang="ru-RU" sz="2000" b="1" dirty="0">
                <a:latin typeface="Arial"/>
                <a:ea typeface="Calibri"/>
              </a:rPr>
              <a:t> – фактор накопления).</a:t>
            </a:r>
            <a:endParaRPr lang="ru-RU" sz="2000" b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59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3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определения толщины защиты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 учетом многократного рассеяния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материале защиты рекомендуется уравнение: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1052736"/>
          <a:ext cx="3168352" cy="753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8" name="Формула" r:id="rId3" imgW="1688367" imgH="431613" progId="Equation.3">
                  <p:embed/>
                </p:oleObj>
              </mc:Choice>
              <mc:Fallback>
                <p:oleObj name="Формула" r:id="rId3" imgW="1688367" imgH="431613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52736"/>
                        <a:ext cx="3168352" cy="7537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261287" y="1165976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(4.31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6" y="1772816"/>
            <a:ext cx="9144005" cy="95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– фактор накопления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бесконечной среде для точечного изотропного источника с энергией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 защите толщиной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 атомным номером материала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6" y="2708920"/>
            <a:ext cx="3275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задачи.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6" y="2996952"/>
            <a:ext cx="9144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Решим задачу графическим методом, определим фиктивный удельный гамма-эквивалент 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(4.27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67544" y="3501008"/>
          <a:ext cx="4104452" cy="772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9" name="Формула" r:id="rId5" imgW="2273300" imgH="457200" progId="Equation.3">
                  <p:embed/>
                </p:oleObj>
              </mc:Choice>
              <mc:Fallback>
                <p:oleObj name="Формула" r:id="rId5" imgW="2273300" imgH="45720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501008"/>
                        <a:ext cx="4104452" cy="7726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524916" y="3717033"/>
            <a:ext cx="29274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1,92·106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/л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4221088"/>
            <a:ext cx="4885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(в рассматриваемом примере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α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= 1).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0" y="450912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номограмме (см.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рис. </a:t>
            </a:r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4.6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), зная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ф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1,92·10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=2;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5, определяем значение толщины зашиты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14.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-6" y="5085184"/>
            <a:ext cx="9144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фактор накопления в бесконечной среде для точечного изотропного источника 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(4.5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-6" y="6167045"/>
            <a:ext cx="9144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(принято предположение, что толщина бетонной защиты равна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=105 см, тогда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0,16·105 = 16,8).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>
            <p:extLst/>
          </p:nvPr>
        </p:nvGraphicFramePr>
        <p:xfrm>
          <a:off x="395535" y="5687913"/>
          <a:ext cx="8292311" cy="449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0" name="Формула" r:id="rId7" imgW="4318000" imgH="254000" progId="Equation.3">
                  <p:embed/>
                </p:oleObj>
              </mc:Choice>
              <mc:Fallback>
                <p:oleObj name="Формула" r:id="rId7" imgW="4318000" imgH="254000" progId="Equation.3">
                  <p:embed/>
                  <p:pic>
                    <p:nvPicPr>
                      <p:cNvPr id="56" name="Объект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95535" y="5687913"/>
                        <a:ext cx="8292311" cy="4492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03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82136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>
                <a:latin typeface="Arial"/>
                <a:ea typeface="Calibri"/>
              </a:rPr>
              <a:t>Определим абсолютную толщину </a:t>
            </a:r>
            <a:r>
              <a:rPr lang="ru-RU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b="1" i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b="1" dirty="0">
                <a:latin typeface="Arial"/>
                <a:ea typeface="Calibri"/>
              </a:rPr>
              <a:t> при наличии многократного рассеивания </a:t>
            </a:r>
            <a:r>
              <a:rPr lang="ru-RU" sz="2000" b="1" i="1" dirty="0">
                <a:latin typeface="Times New Roman"/>
                <a:ea typeface="Calibri"/>
              </a:rPr>
              <a:t>γ</a:t>
            </a:r>
            <a:r>
              <a:rPr lang="ru-RU" b="1" dirty="0">
                <a:latin typeface="Arial"/>
                <a:ea typeface="Calibri"/>
              </a:rPr>
              <a:t>-излучения по уравнению </a:t>
            </a:r>
            <a:r>
              <a:rPr lang="ru-RU" b="1" dirty="0" smtClean="0">
                <a:latin typeface="Arial"/>
                <a:ea typeface="Calibri"/>
              </a:rPr>
              <a:t>(4.31</a:t>
            </a:r>
            <a:r>
              <a:rPr lang="ru-RU" b="1" dirty="0">
                <a:latin typeface="Arial"/>
                <a:ea typeface="Calibri"/>
              </a:rPr>
              <a:t>):</a:t>
            </a:r>
            <a:endParaRPr lang="ru-RU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88098" y="1059244"/>
          <a:ext cx="5352054" cy="759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6" name="Формула" r:id="rId3" imgW="2832100" imgH="431800" progId="Equation.3">
                  <p:embed/>
                </p:oleObj>
              </mc:Choice>
              <mc:Fallback>
                <p:oleObj name="Формула" r:id="rId3" imgW="2832100" imgH="4318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8098" y="1059244"/>
                        <a:ext cx="5352054" cy="759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5868144" y="1268760"/>
            <a:ext cx="522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/>
                <a:ea typeface="Calibri"/>
              </a:rPr>
              <a:t>см.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1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8410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4.7</a:t>
            </a: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Расчет защиты от тормозного излучения.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743731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</a:rPr>
              <a:t>4.18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.</a:t>
            </a:r>
            <a:r>
              <a:rPr lang="ru-RU" sz="2000" b="1" dirty="0">
                <a:latin typeface="Arial"/>
                <a:ea typeface="Calibri"/>
              </a:rPr>
              <a:t> Определить мощность экспозиционной дозы тормозного излучения на расстоянии 40 см от точечного изотропного источника </a:t>
            </a:r>
            <a:r>
              <a:rPr lang="ru-RU" sz="2000" b="1" baseline="30000" dirty="0">
                <a:latin typeface="Arial"/>
                <a:ea typeface="Calibri"/>
              </a:rPr>
              <a:t>32</a:t>
            </a:r>
            <a:r>
              <a:rPr lang="ru-RU" sz="2000" b="1" dirty="0">
                <a:latin typeface="Arial"/>
                <a:ea typeface="Calibri"/>
              </a:rPr>
              <a:t>Р активностью 2 Ки, если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"/>
                <a:ea typeface="Calibri"/>
              </a:rPr>
              <a:t>-частицы полностью поглощаются в самом источнике и на один распад испускается одна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"/>
                <a:ea typeface="Calibri"/>
              </a:rPr>
              <a:t>-частица с максимальной энергией 1,7 МэВ.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2381559"/>
            <a:ext cx="2123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Решение.</a:t>
            </a:r>
            <a:endParaRPr lang="ru-RU" sz="2000" dirty="0">
              <a:solidFill>
                <a:srgbClr val="9900FF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0892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Приведем расчетные уравнения для определения энергии тормозного излучения при торможении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"/>
                <a:ea typeface="Calibri"/>
              </a:rPr>
              <a:t>-частиц с непрерывным спектром </a:t>
            </a:r>
            <a:r>
              <a:rPr lang="ru-RU" sz="2000" b="1" dirty="0" smtClean="0">
                <a:latin typeface="Arial"/>
                <a:ea typeface="Calibri"/>
              </a:rPr>
              <a:t>(4.32</a:t>
            </a:r>
            <a:r>
              <a:rPr lang="ru-RU" sz="2000" b="1" dirty="0">
                <a:latin typeface="Arial"/>
                <a:ea typeface="Calibri"/>
              </a:rPr>
              <a:t>) и моноэнергетических электронов </a:t>
            </a:r>
            <a:r>
              <a:rPr lang="ru-RU" sz="2000" b="1" dirty="0" smtClean="0">
                <a:latin typeface="Arial"/>
                <a:ea typeface="Calibri"/>
              </a:rPr>
              <a:t>(4.34</a:t>
            </a:r>
            <a:r>
              <a:rPr lang="ru-RU" sz="2000" b="1" dirty="0">
                <a:latin typeface="Arial"/>
                <a:ea typeface="Calibri"/>
              </a:rPr>
              <a:t>):</a:t>
            </a:r>
            <a:endParaRPr lang="ru-RU" sz="2000" b="1" dirty="0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39552" y="3573016"/>
          <a:ext cx="4374963" cy="804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6" name="Формула" r:id="rId3" imgW="2184400" imgH="431800" progId="Equation.3">
                  <p:embed/>
                </p:oleObj>
              </mc:Choice>
              <mc:Fallback>
                <p:oleObj name="Формула" r:id="rId3" imgW="2184400" imgH="4318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4374963" cy="8041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211546" y="378904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(4.32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611560" y="4321899"/>
          <a:ext cx="432048" cy="475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7" name="Формула" r:id="rId5" imgW="203112" imgH="241195" progId="Equation.3">
                  <p:embed/>
                </p:oleObj>
              </mc:Choice>
              <mc:Fallback>
                <p:oleObj name="Формула" r:id="rId5" imgW="203112" imgH="241195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4321899"/>
                        <a:ext cx="432048" cy="475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-4262" y="4365104"/>
            <a:ext cx="91482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где     – выход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β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-частиц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-ой энергетической группы на один распад ядра;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-1" y="5056342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95350"/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– максимальная энергия парциального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i-</a:t>
            </a:r>
            <a:r>
              <a:rPr lang="ru-RU" sz="20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го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β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-спектра;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539552" y="5013176"/>
          <a:ext cx="504056" cy="489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8" name="Формула" r:id="rId7" imgW="228600" imgH="241300" progId="Equation.3">
                  <p:embed/>
                </p:oleObj>
              </mc:Choice>
              <mc:Fallback>
                <p:oleObj name="Формула" r:id="rId7" imgW="228600" imgH="2413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013176"/>
                        <a:ext cx="504056" cy="4892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0" y="5465983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en-US" sz="2000" i="1" dirty="0"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m</a:t>
            </a:r>
            <a:r>
              <a:rPr lang="en-US" sz="2000" dirty="0"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– 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число парциальных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β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-спектров; цифра 3 в скобках дана с учетом внутреннего тормозного излучения;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0" y="6173869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en-US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эф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эффективный атомный номер вещества, в котором происходит торможение электронов, определяется по уравнению: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3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683568" y="260648"/>
          <a:ext cx="1656184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6" name="Формула" r:id="rId3" imgW="939800" imgH="838200" progId="Equation.3">
                  <p:embed/>
                </p:oleObj>
              </mc:Choice>
              <mc:Fallback>
                <p:oleObj name="Формула" r:id="rId3" imgW="939800" imgH="8382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83568" y="260648"/>
                        <a:ext cx="1656184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244408" y="83671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(4.33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628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a</a:t>
            </a:r>
            <a:r>
              <a:rPr lang="en-US" sz="2000" i="1" baseline="-25000" dirty="0" err="1">
                <a:latin typeface="Times New Roman"/>
                <a:ea typeface="Calibri"/>
              </a:rPr>
              <a:t>i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доля общего числа атомов с атомным номером </a:t>
            </a:r>
            <a:r>
              <a:rPr lang="ru-RU" sz="2000" b="1" i="1" dirty="0">
                <a:latin typeface="Arial"/>
                <a:ea typeface="Calibri"/>
              </a:rPr>
              <a:t>Z</a:t>
            </a:r>
            <a:r>
              <a:rPr lang="en-US" sz="2000" b="1" i="1" baseline="-25000" dirty="0" err="1">
                <a:latin typeface="Times New Roman"/>
                <a:ea typeface="Calibri"/>
              </a:rPr>
              <a:t>i</a:t>
            </a:r>
            <a:r>
              <a:rPr lang="ru-RU" sz="2000" b="1" dirty="0">
                <a:latin typeface="Arial"/>
                <a:ea typeface="Calibri"/>
              </a:rPr>
              <a:t> в сложном веществе;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27687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1338"/>
            <a:r>
              <a:rPr lang="ru-RU" sz="2000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– </a:t>
            </a:r>
            <a:r>
              <a:rPr lang="ru-RU" sz="2000" b="1" dirty="0">
                <a:latin typeface="Arial"/>
                <a:ea typeface="Calibri"/>
              </a:rPr>
              <a:t>число компонентов в сложном веществе.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260687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Для моноэнергетических электронов с энергией не выше 1 МэВ в однородной среде с атомным номером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 smtClean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 smtClean="0">
                <a:latin typeface="Arial"/>
                <a:ea typeface="Calibri"/>
              </a:rPr>
              <a:t>        </a:t>
            </a:r>
            <a:r>
              <a:rPr lang="ru-RU" sz="2000" b="1" dirty="0" smtClean="0">
                <a:latin typeface="Arial"/>
                <a:ea typeface="Calibri"/>
              </a:rPr>
              <a:t>, </a:t>
            </a:r>
            <a:r>
              <a:rPr lang="ru-RU" sz="2000" b="1" dirty="0">
                <a:latin typeface="Arial"/>
                <a:ea typeface="Calibri"/>
              </a:rPr>
              <a:t>МэВ/электрон:</a:t>
            </a:r>
            <a:endParaRPr lang="ru-RU" sz="2000" b="1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5535910" y="2875608"/>
          <a:ext cx="620266" cy="409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7" name="Формула" r:id="rId5" imgW="342751" imgH="241195" progId="Equation.3">
                  <p:embed/>
                </p:oleObj>
              </mc:Choice>
              <mc:Fallback>
                <p:oleObj name="Формула" r:id="rId5" imgW="342751" imgH="241195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35910" y="2875608"/>
                        <a:ext cx="620266" cy="409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/>
          </p:nvPr>
        </p:nvGraphicFramePr>
        <p:xfrm>
          <a:off x="539552" y="3314760"/>
          <a:ext cx="2736304" cy="444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8" name="Формула" r:id="rId7" imgW="1384300" imgH="241300" progId="Equation.3">
                  <p:embed/>
                </p:oleObj>
              </mc:Choice>
              <mc:Fallback>
                <p:oleObj name="Формула" r:id="rId7" imgW="1384300" imgH="241300" progId="Equation.3">
                  <p:embed/>
                  <p:pic>
                    <p:nvPicPr>
                      <p:cNvPr id="43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314760"/>
                        <a:ext cx="2736304" cy="444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8244407" y="332137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(4.34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/>
          </p:nvPr>
        </p:nvGraphicFramePr>
        <p:xfrm>
          <a:off x="3707904" y="4761149"/>
          <a:ext cx="587208" cy="403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9" name="Формула" r:id="rId9" imgW="330057" imgH="241195" progId="Equation.3">
                  <p:embed/>
                </p:oleObj>
              </mc:Choice>
              <mc:Fallback>
                <p:oleObj name="Формула" r:id="rId9" imgW="330057" imgH="241195" progId="Equation.3">
                  <p:embed/>
                  <p:pic>
                    <p:nvPicPr>
                      <p:cNvPr id="47" name="Объект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707904" y="4761149"/>
                        <a:ext cx="587208" cy="4037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0" y="4068652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itchFamily="34" charset="0"/>
              </a:rPr>
              <a:t>Эффективную энергию </a:t>
            </a: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γ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-фотонов тормозного излучения принимают равной половине или одной трети максимальной энергии тормозящих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β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-частиц, если       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≤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10 МэВ или 10 МэВ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&lt;       ≤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30 МэВ соответственно.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/>
          </p:nvPr>
        </p:nvGraphicFramePr>
        <p:xfrm>
          <a:off x="7308304" y="4751819"/>
          <a:ext cx="5873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0" name="Формула" r:id="rId11" imgW="330057" imgH="241195" progId="Equation.3">
                  <p:embed/>
                </p:oleObj>
              </mc:Choice>
              <mc:Fallback>
                <p:oleObj name="Формула" r:id="rId11" imgW="330057" imgH="241195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308304" y="4751819"/>
                        <a:ext cx="58737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4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2" y="384675"/>
            <a:ext cx="3153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Решение </a:t>
            </a:r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</a:rPr>
              <a:t>задачи.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3937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уравнению (7.32) определим энергию тормозного излучения:</a:t>
            </a:r>
            <a:endParaRPr lang="ru-RU" sz="2000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9552" y="1052737"/>
          <a:ext cx="7272808" cy="730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4" name="Формула" r:id="rId3" imgW="4000500" imgH="431800" progId="Equation.3">
                  <p:embed/>
                </p:oleObj>
              </mc:Choice>
              <mc:Fallback>
                <p:oleObj name="Формула" r:id="rId3" imgW="4000500" imgH="4318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52737"/>
                        <a:ext cx="7272808" cy="730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7695959" y="1214939"/>
            <a:ext cx="1463862" cy="363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МэВ/</a:t>
            </a:r>
            <a:r>
              <a:rPr lang="ru-RU" sz="2000" b="1" dirty="0" err="1">
                <a:latin typeface="Arial"/>
                <a:ea typeface="Calibri"/>
              </a:rPr>
              <a:t>расп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7728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Энергию тормозного излучения можно определить 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табл. П.34.</a:t>
            </a:r>
            <a:endParaRPr lang="ru-RU" sz="2000" b="1" dirty="0">
              <a:solidFill>
                <a:srgbClr val="9900FF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221167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Мощность экспозиционной дозы тормозного излучения от точечного источника определяется по </a:t>
            </a:r>
            <a:r>
              <a:rPr lang="ru-RU" sz="2000" b="1" dirty="0" smtClean="0">
                <a:latin typeface="Arial"/>
                <a:ea typeface="Calibri"/>
              </a:rPr>
              <a:t>уравнению:</a:t>
            </a:r>
            <a:endParaRPr lang="ru-RU" sz="2000" b="1" dirty="0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539552" y="2877567"/>
          <a:ext cx="7344816" cy="824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5" name="Формула" r:id="rId5" imgW="3886200" imgH="469900" progId="Equation.3">
                  <p:embed/>
                </p:oleObj>
              </mc:Choice>
              <mc:Fallback>
                <p:oleObj name="Формула" r:id="rId5" imgW="3886200" imgH="46990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77567"/>
                        <a:ext cx="7344816" cy="8246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2230" y="3711150"/>
            <a:ext cx="46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активность источника, </a:t>
            </a:r>
            <a:r>
              <a:rPr lang="ru-RU" sz="2000" b="1" dirty="0" err="1">
                <a:latin typeface="Arial"/>
                <a:ea typeface="Calibri"/>
              </a:rPr>
              <a:t>мКи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4005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3,7·10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 – число распадов в 1 с, соответствующее активности в 1 </a:t>
            </a:r>
            <a:r>
              <a:rPr lang="ru-RU" sz="2000" b="1" dirty="0" err="1">
                <a:latin typeface="Arial"/>
                <a:ea typeface="Calibri"/>
              </a:rPr>
              <a:t>мКи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450912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dirty="0">
                <a:latin typeface="Arial Black"/>
                <a:ea typeface="Calibri"/>
                <a:cs typeface="Arial"/>
              </a:rPr>
              <a:t>(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μ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е</a:t>
            </a:r>
            <a:r>
              <a:rPr lang="en-US" sz="2000" baseline="-25000" dirty="0">
                <a:latin typeface="Arial Black"/>
                <a:ea typeface="Calibri"/>
                <a:cs typeface="Arial"/>
              </a:rPr>
              <a:t>n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m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массовый коэффициент передачи энергии в воздухе (определяется </a:t>
            </a:r>
            <a:r>
              <a:rPr lang="ru-RU" sz="2000" b="1" dirty="0" smtClean="0">
                <a:latin typeface="Arial"/>
                <a:ea typeface="Calibri"/>
              </a:rPr>
              <a:t>по                                         = </a:t>
            </a:r>
            <a:r>
              <a:rPr lang="ru-RU" sz="2000" b="1" dirty="0">
                <a:latin typeface="Arial"/>
                <a:ea typeface="Calibri"/>
              </a:rPr>
              <a:t>0,85 МэВ),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/г;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2411760" y="4702656"/>
          <a:ext cx="2808312" cy="74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6" name="Формула" r:id="rId7" imgW="1384300" imgH="393700" progId="Equation.3">
                  <p:embed/>
                </p:oleObj>
              </mc:Choice>
              <mc:Fallback>
                <p:oleObj name="Формула" r:id="rId7" imgW="1384300" imgH="3937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411760" y="4702656"/>
                        <a:ext cx="2808312" cy="74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-6696" y="5373216"/>
            <a:ext cx="91506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1,6·10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– энергетический эквивалент в 1 МэВ, Эрг/МэВ;</a:t>
            </a:r>
            <a:endParaRPr lang="ru-RU" sz="2000" b="1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508811" y="5733256"/>
            <a:ext cx="4308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расстояние от источника, см;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10855" y="6125234"/>
            <a:ext cx="9154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87,3 – энергетический эквивалент 1 Р, Эрг/(</a:t>
            </a:r>
            <a:r>
              <a:rPr lang="ru-RU" sz="2000" b="1" dirty="0" err="1">
                <a:latin typeface="Arial"/>
                <a:ea typeface="Calibri"/>
              </a:rPr>
              <a:t>г·Р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6300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</a:t>
            </a:r>
            <a:r>
              <a:rPr lang="ru-RU" sz="2000" b="1" dirty="0">
                <a:solidFill>
                  <a:srgbClr val="9900FF"/>
                </a:solidFill>
                <a:latin typeface="Arial Black" panose="020B0A04020102020204" pitchFamily="34" charset="0"/>
                <a:ea typeface="Calibri"/>
              </a:rPr>
              <a:t>табл. П 13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находим </a:t>
            </a:r>
            <a:r>
              <a:rPr lang="ru-RU" sz="2000" dirty="0">
                <a:latin typeface="Arial Black"/>
                <a:ea typeface="Calibri"/>
                <a:cs typeface="Arial"/>
              </a:rPr>
              <a:t>(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μ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е</a:t>
            </a:r>
            <a:r>
              <a:rPr lang="en-US" sz="2000" baseline="-25000" dirty="0">
                <a:latin typeface="Arial Black"/>
                <a:ea typeface="Calibri"/>
                <a:cs typeface="Arial"/>
              </a:rPr>
              <a:t>n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m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0,027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/г.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Определим мощность экспозиционной дозы тормозного излучения:</a:t>
            </a:r>
            <a:endParaRPr lang="ru-RU" sz="2000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/>
          </p:nvPr>
        </p:nvGraphicFramePr>
        <p:xfrm>
          <a:off x="539551" y="1340768"/>
          <a:ext cx="6128943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2" name="Формула" r:id="rId3" imgW="3213100" imgH="444500" progId="Equation.3">
                  <p:embed/>
                </p:oleObj>
              </mc:Choice>
              <mc:Fallback>
                <p:oleObj name="Формула" r:id="rId3" imgW="3213100" imgH="4445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1340768"/>
                        <a:ext cx="6128943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6621700" y="1556792"/>
            <a:ext cx="15840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= 0,04 Р/ч =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1520" y="2060848"/>
            <a:ext cx="2278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1·10</a:t>
            </a:r>
            <a:r>
              <a:rPr lang="ru-RU" sz="2000" b="1" baseline="30000" dirty="0">
                <a:latin typeface="Arial"/>
                <a:ea typeface="Calibri"/>
              </a:rPr>
              <a:t>–5</a:t>
            </a:r>
            <a:r>
              <a:rPr lang="ru-RU" sz="2000" b="1" dirty="0">
                <a:latin typeface="Arial"/>
                <a:ea typeface="Calibri"/>
              </a:rPr>
              <a:t> Кл/(</a:t>
            </a:r>
            <a:r>
              <a:rPr lang="ru-RU" sz="2000" b="1" dirty="0" err="1">
                <a:latin typeface="Arial"/>
                <a:ea typeface="Calibri"/>
              </a:rPr>
              <a:t>кг·ч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60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8857</Words>
  <Application>Microsoft Office PowerPoint</Application>
  <PresentationFormat>Экран (4:3)</PresentationFormat>
  <Paragraphs>907</Paragraphs>
  <Slides>85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85</vt:i4>
      </vt:variant>
    </vt:vector>
  </HeadingPairs>
  <TitlesOfParts>
    <vt:vector size="96" baseType="lpstr">
      <vt:lpstr>Arial</vt:lpstr>
      <vt:lpstr>Arial Black</vt:lpstr>
      <vt:lpstr>Calibri</vt:lpstr>
      <vt:lpstr>Calibri Light</vt:lpstr>
      <vt:lpstr>Cambria Math</vt:lpstr>
      <vt:lpstr>Impact</vt:lpstr>
      <vt:lpstr>SimHei</vt:lpstr>
      <vt:lpstr>Times New Roman</vt:lpstr>
      <vt:lpstr>Тема Office</vt:lpstr>
      <vt:lpstr>Формула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Карелин Владимир Александрович</cp:lastModifiedBy>
  <cp:revision>27</cp:revision>
  <dcterms:created xsi:type="dcterms:W3CDTF">2023-09-10T04:35:34Z</dcterms:created>
  <dcterms:modified xsi:type="dcterms:W3CDTF">2023-09-26T03:12:40Z</dcterms:modified>
</cp:coreProperties>
</file>