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4" r:id="rId6"/>
    <p:sldId id="269" r:id="rId7"/>
    <p:sldId id="268" r:id="rId8"/>
    <p:sldId id="267" r:id="rId9"/>
    <p:sldId id="266" r:id="rId10"/>
    <p:sldId id="265" r:id="rId11"/>
    <p:sldId id="263" r:id="rId12"/>
    <p:sldId id="261" r:id="rId13"/>
    <p:sldId id="26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C33EE-1E94-4197-9706-E34ECA3B649B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12B8A-BF7B-4FB7-A98B-18DC3F3FA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049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804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57F4-077D-482F-9C1E-283C674CEE52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19DED-B22C-4CF3-BF21-B8B2C20A5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86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57F4-077D-482F-9C1E-283C674CEE52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19DED-B22C-4CF3-BF21-B8B2C20A5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44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57F4-077D-482F-9C1E-283C674CEE52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19DED-B22C-4CF3-BF21-B8B2C20A5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609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57F4-077D-482F-9C1E-283C674CEE52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19DED-B22C-4CF3-BF21-B8B2C20A5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068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57F4-077D-482F-9C1E-283C674CEE52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19DED-B22C-4CF3-BF21-B8B2C20A5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658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57F4-077D-482F-9C1E-283C674CEE52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19DED-B22C-4CF3-BF21-B8B2C20A5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844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57F4-077D-482F-9C1E-283C674CEE52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19DED-B22C-4CF3-BF21-B8B2C20A5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880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57F4-077D-482F-9C1E-283C674CEE52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19DED-B22C-4CF3-BF21-B8B2C20A5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57F4-077D-482F-9C1E-283C674CEE52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19DED-B22C-4CF3-BF21-B8B2C20A5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876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57F4-077D-482F-9C1E-283C674CEE52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19DED-B22C-4CF3-BF21-B8B2C20A5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09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57F4-077D-482F-9C1E-283C674CEE52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19DED-B22C-4CF3-BF21-B8B2C20A5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207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057F4-077D-482F-9C1E-283C674CEE52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19DED-B22C-4CF3-BF21-B8B2C20A5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48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238375" y="2143126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966229" y="1259160"/>
            <a:ext cx="4234546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метод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-748587" y="3613151"/>
            <a:ext cx="11821886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ТЕМКИНА-ШВАРЦМАНА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28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ПРИКЛАДНАЯ ХИМИЧЕСКАЯ ТЕРМОДИНАМИКА</a:t>
            </a:r>
            <a:endParaRPr kumimoji="0" lang="ru-RU" sz="18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A523F-2ECA-46A9-9BF1-56FF0D3236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9289" y="245674"/>
            <a:ext cx="118685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0530" algn="ctr"/>
                <a:tab pos="5941060" algn="r"/>
              </a:tabLst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Исследование зависимости изменения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энергии Гиббса (Δ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G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°</a:t>
            </a:r>
            <a:r>
              <a:rPr kumimoji="0" lang="en-US" sz="24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T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) и константы равновесия (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K</a:t>
            </a:r>
            <a:r>
              <a:rPr kumimoji="0" lang="en-US" sz="24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p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)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	от температуры методом Темкина-Шварцмана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6055" y="1360756"/>
            <a:ext cx="26606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476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Литература: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2959" y="1657419"/>
            <a:ext cx="11868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7675" algn="just"/>
            <a:r>
              <a:rPr lang="ru-RU" sz="2400" b="1" i="1" dirty="0">
                <a:solidFill>
                  <a:srgbClr val="CC00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Рябин В.А., Остроумов М.А., Свит Т.Ф. Термодинамические свойства веществ. Справочник. Л., «Химия», 1977. – 392 с.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CC00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9286" y="2341365"/>
            <a:ext cx="118685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7675" algn="just"/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Исходное уравнение, применяемое </a:t>
            </a: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данном </a:t>
            </a:r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методе: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9285" y="3492292"/>
            <a:ext cx="11823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7675" algn="just"/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Зависимость изменения теплоемкости от температуры определяется из уравнения: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249803" y="3086933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(6.1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257128" y="4183588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(6.2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54635" y="7091286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7297" y="4571739"/>
            <a:ext cx="8634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7675" algn="just"/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Подставляя (6.2) в (6.1) получим: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01520" y="3867089"/>
            <a:ext cx="15206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51208" y="7163504"/>
            <a:ext cx="3559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записывается в виде: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03869" y="53027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82776" y="283085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2402288"/>
              </p:ext>
            </p:extLst>
          </p:nvPr>
        </p:nvGraphicFramePr>
        <p:xfrm>
          <a:off x="701520" y="2641527"/>
          <a:ext cx="5384956" cy="992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r:id="rId3" imgW="2616200" imgH="482600" progId="Equation.3">
                  <p:embed/>
                </p:oleObj>
              </mc:Choice>
              <mc:Fallback>
                <p:oleObj r:id="rId3" imgW="2616200" imgH="482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520" y="2641527"/>
                        <a:ext cx="5384956" cy="9928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5981379" y="2888285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69920" y="4170811"/>
            <a:ext cx="50355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sz="2400" b="1" baseline="-250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·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·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b="1" baseline="30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′·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b="1" baseline="30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–2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669920" y="551465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8677782"/>
              </p:ext>
            </p:extLst>
          </p:nvPr>
        </p:nvGraphicFramePr>
        <p:xfrm>
          <a:off x="669919" y="4905057"/>
          <a:ext cx="10896635" cy="1009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r:id="rId5" imgW="5207000" imgH="482600" progId="Equation.3">
                  <p:embed/>
                </p:oleObj>
              </mc:Choice>
              <mc:Fallback>
                <p:oleObj r:id="rId5" imgW="5207000" imgH="482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919" y="4905057"/>
                        <a:ext cx="10896635" cy="10092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638319" y="5204999"/>
            <a:ext cx="24463614" cy="82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5932845"/>
              </p:ext>
            </p:extLst>
          </p:nvPr>
        </p:nvGraphicFramePr>
        <p:xfrm>
          <a:off x="638319" y="5662199"/>
          <a:ext cx="2885942" cy="974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r:id="rId7" imgW="1435100" imgH="482600" progId="Equation.3">
                  <p:embed/>
                </p:oleObj>
              </mc:Choice>
              <mc:Fallback>
                <p:oleObj r:id="rId7" imgW="1435100" imgH="482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319" y="5662199"/>
                        <a:ext cx="2885942" cy="9747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11276178" y="5902606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(6.3)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38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ПРИКЛАДНАЯ ХИМИЧЕСКАЯ ТЕРМОДИНАМИКА</a:t>
            </a:r>
            <a:endParaRPr kumimoji="0" lang="ru-RU" sz="18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A523F-2ECA-46A9-9BF1-56FF0D3236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664562" y="584808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01520" y="3867089"/>
            <a:ext cx="15206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03869" y="53027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" y="279468"/>
            <a:ext cx="12001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Вынесем постоянные </a:t>
            </a:r>
            <a:r>
              <a:rPr lang="el-GR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l-GR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l-GR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l-GR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′ из-под знака интеграла и разделим все слагаемые этого уравнения на 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19075" y="12391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166969"/>
              </p:ext>
            </p:extLst>
          </p:nvPr>
        </p:nvGraphicFramePr>
        <p:xfrm>
          <a:off x="219075" y="1020074"/>
          <a:ext cx="11134725" cy="9384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r:id="rId3" imgW="5880100" imgH="495300" progId="Equation.3">
                  <p:embed/>
                </p:oleObj>
              </mc:Choice>
              <mc:Fallback>
                <p:oleObj r:id="rId3" imgW="5880100" imgH="4953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" y="1020074"/>
                        <a:ext cx="11134725" cy="9384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11353800" y="1213266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(6.4)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6200" y="1936171"/>
            <a:ext cx="12001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Значения интегральных функций этого уравнения зависят только от температуры, поэтому их можно заранее вычислить для различных значений температуры и составить из них таблицу.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6199" y="3084197"/>
            <a:ext cx="4829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Обозначим эти функции: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664562" y="365757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075276"/>
              </p:ext>
            </p:extLst>
          </p:nvPr>
        </p:nvGraphicFramePr>
        <p:xfrm>
          <a:off x="664562" y="4010002"/>
          <a:ext cx="2183413" cy="968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r:id="rId5" imgW="1091726" imgH="482391" progId="Equation.3">
                  <p:embed/>
                </p:oleObj>
              </mc:Choice>
              <mc:Fallback>
                <p:oleObj r:id="rId5" imgW="1091726" imgH="48239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562" y="4010002"/>
                        <a:ext cx="2183413" cy="9682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2744675" y="4227315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5191125" y="416304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193740"/>
              </p:ext>
            </p:extLst>
          </p:nvPr>
        </p:nvGraphicFramePr>
        <p:xfrm>
          <a:off x="5191125" y="4058270"/>
          <a:ext cx="2076450" cy="922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r:id="rId7" imgW="1117115" imgH="495085" progId="Equation.3">
                  <p:embed/>
                </p:oleObj>
              </mc:Choice>
              <mc:Fallback>
                <p:oleObj r:id="rId7" imgW="1117115" imgH="49508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125" y="4058270"/>
                        <a:ext cx="2076450" cy="9228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Прямоугольник 35"/>
          <p:cNvSpPr/>
          <p:nvPr/>
        </p:nvSpPr>
        <p:spPr>
          <a:xfrm>
            <a:off x="7184581" y="4237982"/>
            <a:ext cx="2451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11"/>
          <p:cNvSpPr>
            <a:spLocks noChangeArrowheads="1"/>
          </p:cNvSpPr>
          <p:nvPr/>
        </p:nvSpPr>
        <p:spPr bwMode="auto">
          <a:xfrm>
            <a:off x="681329" y="535278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" name="Объект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3493299"/>
              </p:ext>
            </p:extLst>
          </p:nvPr>
        </p:nvGraphicFramePr>
        <p:xfrm>
          <a:off x="662279" y="5305156"/>
          <a:ext cx="2363322" cy="96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r:id="rId9" imgW="1218671" imgH="495085" progId="Equation.3">
                  <p:embed/>
                </p:oleObj>
              </mc:Choice>
              <mc:Fallback>
                <p:oleObj r:id="rId9" imgW="1218671" imgH="495085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279" y="5305156"/>
                        <a:ext cx="2363322" cy="9601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2976201" y="5508560"/>
            <a:ext cx="2451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13"/>
          <p:cNvSpPr>
            <a:spLocks noChangeArrowheads="1"/>
          </p:cNvSpPr>
          <p:nvPr/>
        </p:nvSpPr>
        <p:spPr bwMode="auto">
          <a:xfrm>
            <a:off x="5210175" y="54508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4" name="Объект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5975036"/>
              </p:ext>
            </p:extLst>
          </p:nvPr>
        </p:nvGraphicFramePr>
        <p:xfrm>
          <a:off x="5181600" y="5279433"/>
          <a:ext cx="2619375" cy="966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r:id="rId11" imgW="1345616" imgH="495085" progId="Equation.3">
                  <p:embed/>
                </p:oleObj>
              </mc:Choice>
              <mc:Fallback>
                <p:oleObj r:id="rId11" imgW="1345616" imgH="495085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5279433"/>
                        <a:ext cx="2619375" cy="9660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7705725" y="5494205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1374795" y="4847796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(6.5)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09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ПРИКЛАДНАЯ ХИМИЧЕСКАЯ ТЕРМОДИНАМИКА</a:t>
            </a:r>
            <a:endParaRPr kumimoji="0" lang="ru-RU" sz="18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A523F-2ECA-46A9-9BF1-56FF0D3236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3333750" y="3710009"/>
            <a:ext cx="2696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1403041" y="1102973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01520" y="3867089"/>
            <a:ext cx="15206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03869" y="53027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2875" y="411033"/>
            <a:ext cx="4128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результате получим: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990850" y="214629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3546126"/>
              </p:ext>
            </p:extLst>
          </p:nvPr>
        </p:nvGraphicFramePr>
        <p:xfrm>
          <a:off x="628385" y="840350"/>
          <a:ext cx="7286626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r:id="rId3" imgW="3771900" imgH="419100" progId="Equation.3">
                  <p:embed/>
                </p:oleObj>
              </mc:Choice>
              <mc:Fallback>
                <p:oleObj r:id="rId3" imgW="3771900" imgH="419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385" y="840350"/>
                        <a:ext cx="7286626" cy="8096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7827823" y="1050135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278248" y="938630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(6.6)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75" y="1618802"/>
            <a:ext cx="119532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Кроме значений 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298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298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Δ</a:t>
            </a:r>
            <a:r>
              <a:rPr lang="en-US" sz="24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sz="2400" b="1" baseline="-250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расчет по этому методу требует нахождения во вспомогательной таблице функций М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М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М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М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–2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для соответствующих значений температуры.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875" y="2812605"/>
            <a:ext cx="119532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Значения интегральных функций М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М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М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М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–2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определяются по уравнениям: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644370" y="371754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1266334"/>
              </p:ext>
            </p:extLst>
          </p:nvPr>
        </p:nvGraphicFramePr>
        <p:xfrm>
          <a:off x="644369" y="3593720"/>
          <a:ext cx="2765581" cy="766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r:id="rId5" imgW="1409088" imgH="393529" progId="Equation.3">
                  <p:embed/>
                </p:oleObj>
              </mc:Choice>
              <mc:Fallback>
                <p:oleObj r:id="rId5" imgW="1409088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9" y="3593720"/>
                        <a:ext cx="2765581" cy="7661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11278247" y="3658717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(6.7)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701520" y="458513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1377981"/>
              </p:ext>
            </p:extLst>
          </p:nvPr>
        </p:nvGraphicFramePr>
        <p:xfrm>
          <a:off x="625320" y="4356535"/>
          <a:ext cx="2375056" cy="7377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r:id="rId7" imgW="1256755" imgH="393529" progId="Equation.3">
                  <p:embed/>
                </p:oleObj>
              </mc:Choice>
              <mc:Fallback>
                <p:oleObj r:id="rId7" imgW="1256755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20" y="4356535"/>
                        <a:ext cx="2375056" cy="7377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11250687" y="4406903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(6.8)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701520" y="519572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5116855"/>
              </p:ext>
            </p:extLst>
          </p:nvPr>
        </p:nvGraphicFramePr>
        <p:xfrm>
          <a:off x="634845" y="5052851"/>
          <a:ext cx="2859398" cy="762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r:id="rId9" imgW="1574800" imgH="419100" progId="Equation.3">
                  <p:embed/>
                </p:oleObj>
              </mc:Choice>
              <mc:Fallback>
                <p:oleObj r:id="rId9" imgW="15748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845" y="5052851"/>
                        <a:ext cx="2859398" cy="7625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11278247" y="5241155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(6.9)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2865563" y="4479697"/>
            <a:ext cx="2696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3409951" y="5243093"/>
            <a:ext cx="2696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14"/>
          <p:cNvSpPr>
            <a:spLocks noChangeArrowheads="1"/>
          </p:cNvSpPr>
          <p:nvPr/>
        </p:nvSpPr>
        <p:spPr bwMode="auto">
          <a:xfrm>
            <a:off x="640750" y="60555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2481882"/>
              </p:ext>
            </p:extLst>
          </p:nvPr>
        </p:nvGraphicFramePr>
        <p:xfrm>
          <a:off x="621699" y="5898870"/>
          <a:ext cx="2340003" cy="797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r:id="rId11" imgW="1257300" imgH="431800" progId="Equation.3">
                  <p:embed/>
                </p:oleObj>
              </mc:Choice>
              <mc:Fallback>
                <p:oleObj r:id="rId11" imgW="1257300" imgH="431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699" y="5898870"/>
                        <a:ext cx="2340003" cy="7977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2865563" y="6055550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164926" y="6103937"/>
            <a:ext cx="9893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(6.10)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96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ПРИКЛАДНАЯ ХИМИЧЕСКАЯ ТЕРМОДИНАМИКА</a:t>
            </a:r>
            <a:endParaRPr kumimoji="0" lang="ru-RU" sz="18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A523F-2ECA-46A9-9BF1-56FF0D3236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01520" y="3867089"/>
            <a:ext cx="15206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03869" y="53027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350" y="345352"/>
            <a:ext cx="119443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Таблица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Величины </a:t>
            </a:r>
            <a:r>
              <a:rPr lang="ru-RU" sz="2400" b="1" i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</a:t>
            </a:r>
            <a:r>
              <a:rPr lang="en-US" sz="2400" b="1" i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вычисления термодинамических функций методом Темкина-Шварцмана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880894"/>
              </p:ext>
            </p:extLst>
          </p:nvPr>
        </p:nvGraphicFramePr>
        <p:xfrm>
          <a:off x="1543050" y="1257239"/>
          <a:ext cx="9124950" cy="5278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137536137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502894051"/>
                    </a:ext>
                  </a:extLst>
                </a:gridCol>
                <a:gridCol w="1190626">
                  <a:extLst>
                    <a:ext uri="{9D8B030D-6E8A-4147-A177-3AD203B41FA5}">
                      <a16:colId xmlns:a16="http://schemas.microsoft.com/office/drawing/2014/main" val="1144555993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289699725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553722012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831440278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068672895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3813644332"/>
                    </a:ext>
                  </a:extLst>
                </a:gridCol>
              </a:tblGrid>
              <a:tr h="45726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T, 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–3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T, 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–3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631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68580" marR="68580" marT="0" marB="0" anchor="ctr"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0,0000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0,8966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0,5587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0,3785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1778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320</a:t>
                      </a:r>
                    </a:p>
                  </a:txBody>
                  <a:tcPr marL="68580" marR="68580" marT="0" marB="0" anchor="ctr"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0,0025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0,9065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0,5684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0,3806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3638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0,0082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0,0086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0,9162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0,5780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0,3825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850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0,0167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0,0165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1720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0,9258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0,5877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0,3844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006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0,0272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0,0088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0,0268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1740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0,9353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0,5974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0,3863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658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0,0392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0,0130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0,0365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0,9449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0,6071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0,3880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167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0,0526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0,0177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0,0472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0,9543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0,6169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0,3898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809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0,0668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0,0229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0,0584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0,9636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0,6266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0,3915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856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0,0818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0,0285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0,0696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1820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0,9428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0,6363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0,3933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7198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0,0973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0,0345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0,0807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1840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0,9819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0,6460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0,3949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4303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0,1133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0,0407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0,0917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0,9910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0,6558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0,3966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9776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0,1296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0,0473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0,1024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0,6655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0,3982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628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0,1461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0,0542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0,1123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1,0089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0,6752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0,3998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20135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647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ПРИКЛАДНАЯ ХИМИЧЕСКАЯ ТЕРМОДИНАМИКА</a:t>
            </a:r>
            <a:endParaRPr kumimoji="0" lang="ru-RU" sz="18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A523F-2ECA-46A9-9BF1-56FF0D3236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01520" y="3867089"/>
            <a:ext cx="15206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03869" y="53027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484960" y="228600"/>
            <a:ext cx="37070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Продолжение таблицы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751684"/>
              </p:ext>
            </p:extLst>
          </p:nvPr>
        </p:nvGraphicFramePr>
        <p:xfrm>
          <a:off x="1524001" y="918865"/>
          <a:ext cx="9124950" cy="5649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611659076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3905837921"/>
                    </a:ext>
                  </a:extLst>
                </a:gridCol>
                <a:gridCol w="1190626">
                  <a:extLst>
                    <a:ext uri="{9D8B030D-6E8A-4147-A177-3AD203B41FA5}">
                      <a16:colId xmlns:a16="http://schemas.microsoft.com/office/drawing/2014/main" val="695051319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30689450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24367157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101323744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840327240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2908916612"/>
                    </a:ext>
                  </a:extLst>
                </a:gridCol>
              </a:tblGrid>
              <a:tr h="45726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T, 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–3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T, 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–3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378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560</a:t>
                      </a:r>
                    </a:p>
                  </a:txBody>
                  <a:tcPr marL="68580" marR="68580" marT="0" marB="0" anchor="ctr"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0,1627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0,0612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0,1229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1920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1,0178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0,6850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0,4013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936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580</a:t>
                      </a:r>
                    </a:p>
                  </a:txBody>
                  <a:tcPr marL="68580" marR="68580" marT="0" marB="0" anchor="ctr"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0,1795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0,0685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0,1327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1940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1,0265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0,6948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0,4029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2905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0,1962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0,0759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0,1423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1,0352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0,7046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0,4044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544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0,2130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0,0835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0,1515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1,0439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0,7143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0,4058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845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0,2297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0,0913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0,1600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1,0524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0,7241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0,4073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373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0,2464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0,0992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0,1690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1,0609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0,7339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0,4087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599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0,2629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0,1072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0,1773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2040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1,0692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0,7437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0,4101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438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0,2794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0,1153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0,1854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1,0776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0,7535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0,4114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753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0,2957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0,1236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0,1930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1,0858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0,7633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0,4128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791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0,3119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0,1319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0,2005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1,0941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0,7730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0,4141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3202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0,3280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0,1403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0,2077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2120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1,1022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0,7829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0,4153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245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0,3439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0,1488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0,2146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2140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1,1103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0,7927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0,4166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575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0,3597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0,1574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0,2213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1,1183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0,8025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0,4179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4143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0,3753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0,1661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0,2278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1,1263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0,8123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0,4191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71581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39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ПРИКЛАДНАЯ ХИМИЧЕСКАЯ ТЕРМОДИНАМИКА</a:t>
            </a:r>
            <a:endParaRPr kumimoji="0" lang="ru-RU" sz="18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A523F-2ECA-46A9-9BF1-56FF0D3236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01520" y="3867089"/>
            <a:ext cx="15206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03869" y="53027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370660" y="295275"/>
            <a:ext cx="37070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Продолжение таблицы</a:t>
            </a:r>
            <a:endParaRPr lang="ru-RU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231923"/>
              </p:ext>
            </p:extLst>
          </p:nvPr>
        </p:nvGraphicFramePr>
        <p:xfrm>
          <a:off x="1524001" y="918865"/>
          <a:ext cx="9124950" cy="5649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611659076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3905837921"/>
                    </a:ext>
                  </a:extLst>
                </a:gridCol>
                <a:gridCol w="1190626">
                  <a:extLst>
                    <a:ext uri="{9D8B030D-6E8A-4147-A177-3AD203B41FA5}">
                      <a16:colId xmlns:a16="http://schemas.microsoft.com/office/drawing/2014/main" val="695051319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30689450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24367157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101323744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840327240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2908916612"/>
                    </a:ext>
                  </a:extLst>
                </a:gridCol>
              </a:tblGrid>
              <a:tr h="45726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T, 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–3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T, 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–3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378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840</a:t>
                      </a:r>
                    </a:p>
                  </a:txBody>
                  <a:tcPr marL="68580" marR="68580" marT="0" marB="0" anchor="ctr"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0,3907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0,1748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0,2340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1,1342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0,8221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0,4203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936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860</a:t>
                      </a:r>
                    </a:p>
                  </a:txBody>
                  <a:tcPr marL="68580" marR="68580" marT="0" marB="0" anchor="ctr"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0,4060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0,1835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0,2401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2220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1,1420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0,8319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0,4215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2905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0,4212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0,1924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0,2459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2240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1,1497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0,8417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0,4227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544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0,4361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0,2012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0,2515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1,1574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0,8516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0,4239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845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0,4509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0,2111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0,2570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1,1651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0,8614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0,4250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373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0,4655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0,2191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0,2622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1,1727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0,8712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0,4261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599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0,4799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0,2281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0,2673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2320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1,1802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0,8811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0,4272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438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0,4942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0,2372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0,2723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2340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1,1877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0,8909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0,4282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753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0,5083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0,2463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0,2771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1,1951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0,9007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0,4293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791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0,5223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0,2555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0,2817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1,2026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0,9106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0,4303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3202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0,5361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0,2646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0,2861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1,2098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0,9204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0,4314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245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0,5497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0,2738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0,2904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2420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1,2171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0,9303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0,4324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575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0,5632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0,2830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0,2948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2440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1,2244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0,9401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0,4334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4143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0,5765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0,2923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0,2989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1,2315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0,9500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0,4344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71581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07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ПРИКЛАДНАЯ ХИМИЧЕСКАЯ ТЕРМОДИНАМИКА</a:t>
            </a:r>
            <a:endParaRPr kumimoji="0" lang="ru-RU" sz="18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A523F-2ECA-46A9-9BF1-56FF0D3236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01520" y="3867089"/>
            <a:ext cx="15206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03869" y="53027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370660" y="276225"/>
            <a:ext cx="37070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Продолжение таблицы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600633"/>
              </p:ext>
            </p:extLst>
          </p:nvPr>
        </p:nvGraphicFramePr>
        <p:xfrm>
          <a:off x="1524001" y="889891"/>
          <a:ext cx="9124950" cy="5649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3767398089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4017089555"/>
                    </a:ext>
                  </a:extLst>
                </a:gridCol>
                <a:gridCol w="1190626">
                  <a:extLst>
                    <a:ext uri="{9D8B030D-6E8A-4147-A177-3AD203B41FA5}">
                      <a16:colId xmlns:a16="http://schemas.microsoft.com/office/drawing/2014/main" val="4256565893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251057469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24529098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1113453296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166865289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654546540"/>
                    </a:ext>
                  </a:extLst>
                </a:gridCol>
              </a:tblGrid>
              <a:tr h="45726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T, 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–3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T, 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–3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9606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1120</a:t>
                      </a:r>
                    </a:p>
                  </a:txBody>
                  <a:tcPr marL="68580" marR="68580" marT="0" marB="0" anchor="ctr"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0,5897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0,3016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0,3028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1,2386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0,9598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0,4353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346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1140</a:t>
                      </a:r>
                    </a:p>
                  </a:txBody>
                  <a:tcPr marL="68580" marR="68580" marT="0" marB="0" anchor="ctr"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0,6027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0,3109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0,3067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1,2458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0,9697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0,4363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3067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0,6156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0,3202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0,3105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2520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1,2527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0,9795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0,4372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944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0,6284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0,3296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0,3142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2540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1,2597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0,9894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0,4381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3871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0,6409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0,3389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0,3177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1,2667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0,9993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0,4390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05207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0,6534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0,3483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0,3212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1,2736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1,0091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817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0,6657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0,3577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0,3244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1,2804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1,0190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0,4409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3805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0,6779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0,3672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0,3278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2620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1,2871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1,0289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0,4417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429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0,6899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0,3766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0,3310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2640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1,2938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1,0387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0,4426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378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0,7019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0,3860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0,3340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1,3006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1,0486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0,4434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141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0,7137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0,3956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0,3371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1,3069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1,0585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0,4443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7526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0,7253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0,4051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0,3400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1,3138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1,0684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0,4451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148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0,7368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0,4146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0,3428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2720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1,3204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1,0782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0,4459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2391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0,7483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0,4240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0,3547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2740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1,3269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1,0881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0,4467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10854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597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ПРИКЛАДНАЯ ХИМИЧЕСКАЯ ТЕРМОДИНАМИКА</a:t>
            </a:r>
            <a:endParaRPr kumimoji="0" lang="ru-RU" sz="18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A523F-2ECA-46A9-9BF1-56FF0D3236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01520" y="3867089"/>
            <a:ext cx="15206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03869" y="53027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370660" y="295275"/>
            <a:ext cx="37070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Продолжение таблицы</a:t>
            </a:r>
            <a:endParaRPr lang="ru-RU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547280"/>
              </p:ext>
            </p:extLst>
          </p:nvPr>
        </p:nvGraphicFramePr>
        <p:xfrm>
          <a:off x="1524001" y="889891"/>
          <a:ext cx="9124950" cy="5278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3767398089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4017089555"/>
                    </a:ext>
                  </a:extLst>
                </a:gridCol>
                <a:gridCol w="1190626">
                  <a:extLst>
                    <a:ext uri="{9D8B030D-6E8A-4147-A177-3AD203B41FA5}">
                      <a16:colId xmlns:a16="http://schemas.microsoft.com/office/drawing/2014/main" val="4256565893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251057469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24529098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1113453296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166865289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654546540"/>
                    </a:ext>
                  </a:extLst>
                </a:gridCol>
              </a:tblGrid>
              <a:tr h="45726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T, 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–3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T, 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–3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·10</a:t>
                      </a:r>
                      <a:r>
                        <a:rPr lang="en-US" sz="24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9606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1400</a:t>
                      </a:r>
                    </a:p>
                  </a:txBody>
                  <a:tcPr marL="68580" marR="68580" marT="0" marB="0" anchor="ctr"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0,7596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0,4336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0,3484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1,3334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1,0980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0,4475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346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1420</a:t>
                      </a:r>
                    </a:p>
                  </a:txBody>
                  <a:tcPr marL="68580" marR="68580" marT="0" marB="0" anchor="ctr"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0,7708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0,3511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1,3398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1,1079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0,4483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3067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0,7818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0,4528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0,3537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1,3463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1,1178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0,4491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944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0,7928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0,4623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0,3562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2820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1,3526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1,1277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0,4498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3871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0,8036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0,4719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0,3586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2840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1,3590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1,1375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0,4506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05207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0,8144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0,4815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0,3611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1,3652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1,1474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0,4513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817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0,8250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0,4911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0,3634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1,3714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1,1573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0,4520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3805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0,8355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0,5008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0,3658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1,3777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1,1672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0,4527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429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0,8459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0,5104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0,3680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2920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1,3838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1,1771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0,4535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378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0,8563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0,5200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0,3700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2940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1,3899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1,1870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0,4542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141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0,8665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0,5296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0,3724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2960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1,3960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1,1969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0,4549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7526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0,8767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0,5393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0,3745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2980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1,4021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1,2068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0,4555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148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0,8867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0,5490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0,3766</a:t>
                      </a:r>
                    </a:p>
                  </a:txBody>
                  <a:tcPr marL="68580" marR="6858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3000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1,4082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1,2167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970530" algn="ctr"/>
                          <a:tab pos="5941060" algn="r"/>
                          <a:tab pos="2970530" algn="ctr"/>
                          <a:tab pos="5941060" algn="r"/>
                        </a:tabLs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0,4562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23919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957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ПРИКЛАДНАЯ ХИМИЧЕСКАЯ ТЕРМОДИНАМИКА</a:t>
            </a:r>
            <a:endParaRPr kumimoji="0" lang="ru-RU" sz="18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A523F-2ECA-46A9-9BF1-56FF0D3236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01520" y="3867089"/>
            <a:ext cx="15206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03869" y="53027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3825" y="345352"/>
            <a:ext cx="119443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уравнении (6.6) слагаемое Δс·М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приводится для органических веществ, а слагаемое </a:t>
            </a:r>
            <a:r>
              <a:rPr lang="ru-RU" sz="24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Δс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′·М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–2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для неорганических веществ.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3825" y="1194733"/>
            <a:ext cx="119443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ряде случаев исходные данные для отдельных слагаемых могут отсутствовать.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3824" y="1976397"/>
            <a:ext cx="118776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определения </a:t>
            </a:r>
            <a:r>
              <a:rPr lang="ru-RU" sz="24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</a:t>
            </a:r>
            <a:r>
              <a:rPr lang="en-US" sz="24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en-US" sz="2400" b="1" baseline="-250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используют уравнение изобары: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45512" y="244802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620501"/>
              </p:ext>
            </p:extLst>
          </p:nvPr>
        </p:nvGraphicFramePr>
        <p:xfrm>
          <a:off x="645512" y="2448026"/>
          <a:ext cx="2250088" cy="846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r:id="rId3" imgW="1193800" imgH="444500" progId="Equation.3">
                  <p:embed/>
                </p:oleObj>
              </mc:Choice>
              <mc:Fallback>
                <p:oleObj r:id="rId3" imgW="1193800" imgH="444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512" y="2448026"/>
                        <a:ext cx="2250088" cy="8460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895600" y="2626521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095793" y="2615869"/>
            <a:ext cx="9723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(6.11)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34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ПРИКЛАДНАЯ ХИМИЧЕСКАЯ ТЕРМОДИНАМИКА</a:t>
            </a:r>
            <a:endParaRPr kumimoji="0" lang="ru-RU" sz="18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A523F-2ECA-46A9-9BF1-56FF0D3236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01520" y="3867089"/>
            <a:ext cx="15206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03869" y="53027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0025" y="1021385"/>
            <a:ext cx="118681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u="sng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Пример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Определим значения Δ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ru-RU" sz="24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ru-RU" sz="2400" b="1" baseline="-250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CC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методом Темкина-Шварцмана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для реакции: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2400" y="1874534"/>
            <a:ext cx="26853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/>
            <a:r>
              <a:rPr lang="ru-RU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UF</a:t>
            </a:r>
            <a:r>
              <a:rPr lang="ru-RU" sz="2400" b="1" baseline="-250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F</a:t>
            </a:r>
            <a:r>
              <a:rPr lang="ru-RU" sz="2400" b="1" baseline="-250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UF</a:t>
            </a:r>
            <a:r>
              <a:rPr lang="ru-RU" sz="2400" b="1" baseline="-250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endParaRPr lang="ru-RU" sz="2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400" y="2383646"/>
            <a:ext cx="5219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температуре 1000 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2399" y="2882296"/>
            <a:ext cx="119157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u="sng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Решение.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Используя результаты термодинамического исследования данной реакции </a:t>
            </a:r>
            <a:r>
              <a:rPr lang="ru-RU" sz="2400" b="1" dirty="0" smtClean="0">
                <a:solidFill>
                  <a:srgbClr val="CC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методом изобары,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имеем: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2399" y="3826226"/>
            <a:ext cx="2820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∆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298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–239,8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901" y="3690261"/>
            <a:ext cx="715068" cy="717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536006" y="3780663"/>
            <a:ext cx="21788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∆S°</a:t>
            </a:r>
            <a:r>
              <a:rPr lang="en-US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298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46,7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136" y="3693942"/>
            <a:ext cx="1026364" cy="66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667500" y="3771742"/>
            <a:ext cx="2872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3814" y="5021369"/>
            <a:ext cx="32768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∆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1000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–301,006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399" y="4466508"/>
            <a:ext cx="6561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∆a = 8,8; ∆b = –25,7·10</a:t>
            </a:r>
            <a:r>
              <a:rPr lang="ru-RU" sz="2400" b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–3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∆c´ = –16,7·10</a:t>
            </a:r>
            <a:r>
              <a:rPr lang="ru-RU" sz="2400" b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048" y="4869606"/>
            <a:ext cx="715068" cy="717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998116" y="5001854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39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ПРИКЛАДНАЯ ХИМИЧЕСКАЯ ТЕРМОДИНАМИКА</a:t>
            </a:r>
            <a:endParaRPr kumimoji="0" lang="ru-RU" sz="18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A523F-2ECA-46A9-9BF1-56FF0D3236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71804" y="3323482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01520" y="3867089"/>
            <a:ext cx="15206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03869" y="53027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6063" y="738412"/>
            <a:ext cx="1185496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табл. 8 «Величины </a:t>
            </a:r>
            <a:r>
              <a:rPr lang="en-US" sz="24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en-US" sz="2400" b="1" baseline="-250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вычисления термодинамических функций методом Темкина-Шварцмана», приведенной в </a:t>
            </a:r>
            <a:r>
              <a:rPr lang="ru-RU" sz="2400" b="1" dirty="0" smtClean="0">
                <a:solidFill>
                  <a:srgbClr val="CC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«Рябин В.А., Остроумов М.А., Свит Т.Ф. Термодинамические свойства веществ. Справочник»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или по табл. 2 «Значения температурных функций для точных расчетов равновесия химических реакций», приведенной в </a:t>
            </a:r>
            <a:r>
              <a:rPr lang="ru-RU" sz="2400" b="1" dirty="0" smtClean="0">
                <a:solidFill>
                  <a:srgbClr val="CC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«Владимиров Л.П. Термодинамические расчеты равновесия металлургических реакций»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находим, что при Т=1000 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6063" y="369332"/>
            <a:ext cx="25314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7675" algn="just"/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Рассчитаем:</a:t>
            </a: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6063" y="3410746"/>
            <a:ext cx="22317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=0,5088;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83087" y="3401153"/>
            <a:ext cx="24529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·10</a:t>
            </a:r>
            <a:r>
              <a:rPr lang="ru-RU" sz="2400" b="1" baseline="30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‒3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=0,2463;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12538" y="3406425"/>
            <a:ext cx="24352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‒2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·10</a:t>
            </a:r>
            <a:r>
              <a:rPr lang="ru-RU" sz="2400" b="1" baseline="30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=0,2783.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063" y="3962436"/>
            <a:ext cx="1799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Тогда: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5087" y="4389802"/>
            <a:ext cx="119711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∆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1000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∆Н°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298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‒ Т·∆S°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298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‒ Т(∆a·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∆b·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∆c´·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‒2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= –239800 ‒ 1000·46,7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‒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‒ 1000·(8,8·0,5088 + (–25,7·10</a:t>
            </a:r>
            <a:r>
              <a:rPr lang="ru-RU" sz="2400" b="1" baseline="30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–3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)·0,2463·10</a:t>
            </a:r>
            <a:r>
              <a:rPr lang="ru-RU" sz="2400" b="1" baseline="30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(‒16,7·10</a:t>
            </a:r>
            <a:r>
              <a:rPr lang="ru-RU" sz="2400" b="1" baseline="30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)·0,2783·10</a:t>
            </a:r>
            <a:r>
              <a:rPr lang="ru-RU" sz="2400" b="1" baseline="30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‒5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=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35087" y="5285651"/>
            <a:ext cx="17347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 ‒293 300</a:t>
            </a:r>
            <a:endParaRPr lang="ru-RU" dirty="0"/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1844950" y="519050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291311"/>
              </p:ext>
            </p:extLst>
          </p:nvPr>
        </p:nvGraphicFramePr>
        <p:xfrm>
          <a:off x="1844950" y="5190509"/>
          <a:ext cx="612500" cy="61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r:id="rId3" imgW="393529" imgH="393529" progId="Equation.3">
                  <p:embed/>
                </p:oleObj>
              </mc:Choice>
              <mc:Fallback>
                <p:oleObj r:id="rId3" imgW="393529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4950" y="5190509"/>
                        <a:ext cx="612500" cy="612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2417899" y="5285650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13602" y="5894685"/>
            <a:ext cx="1708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en-US" sz="24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  ̶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1955359" y="593430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660209"/>
              </p:ext>
            </p:extLst>
          </p:nvPr>
        </p:nvGraphicFramePr>
        <p:xfrm>
          <a:off x="1800225" y="5764405"/>
          <a:ext cx="3581400" cy="754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r:id="rId5" imgW="2120900" imgH="444500" progId="Equation.3">
                  <p:embed/>
                </p:oleObj>
              </mc:Choice>
              <mc:Fallback>
                <p:oleObj r:id="rId5" imgW="2120900" imgH="444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780" b="4724"/>
                      <a:stretch>
                        <a:fillRect/>
                      </a:stretch>
                    </p:blipFill>
                    <p:spPr bwMode="auto">
                      <a:xfrm>
                        <a:off x="1800225" y="5764405"/>
                        <a:ext cx="3581400" cy="7548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5430961" y="5934308"/>
            <a:ext cx="13051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 15,32.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8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ПРИКЛАДНАЯ ХИМИЧЕСКАЯ ТЕРМОДИНАМИКА</a:t>
            </a:r>
            <a:endParaRPr kumimoji="0" lang="ru-RU" sz="18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A523F-2ECA-46A9-9BF1-56FF0D32361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102844" y="3554186"/>
            <a:ext cx="161290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45512" y="4880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701521" y="58340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02844" y="3057722"/>
            <a:ext cx="42337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7675" algn="just"/>
            <a:r>
              <a:rPr lang="ru-RU" sz="2400" b="1" dirty="0">
                <a:solidFill>
                  <a:srgbClr val="CC00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Погрешность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составит: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03869" y="53027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2844" y="322726"/>
            <a:ext cx="119558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расчете ∆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1000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методом изобары получено, что ∆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baseline="-25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1000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 ̶ 301 006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08732" y="188223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504452"/>
              </p:ext>
            </p:extLst>
          </p:nvPr>
        </p:nvGraphicFramePr>
        <p:xfrm>
          <a:off x="11167056" y="179199"/>
          <a:ext cx="662993" cy="662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r:id="rId3" imgW="393529" imgH="393529" progId="Equation.3">
                  <p:embed/>
                </p:oleObj>
              </mc:Choice>
              <mc:Fallback>
                <p:oleObj r:id="rId3" imgW="393529" imgH="39352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7056" y="179199"/>
                        <a:ext cx="662993" cy="6629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1768512" y="369332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2844" y="724072"/>
            <a:ext cx="19255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4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 15,72.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2844" y="1188206"/>
            <a:ext cx="120096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Рассчитаем </a:t>
            </a:r>
            <a:r>
              <a:rPr lang="ru-RU" sz="2400" b="1" dirty="0" smtClean="0">
                <a:solidFill>
                  <a:srgbClr val="CC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погрешность первого значения ∆G°</a:t>
            </a:r>
            <a:r>
              <a:rPr lang="ru-RU" sz="2400" b="1" baseline="-25000" dirty="0" smtClean="0">
                <a:solidFill>
                  <a:srgbClr val="CC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1000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относительно </a:t>
            </a:r>
            <a:r>
              <a:rPr lang="ru-RU" sz="2400" b="1" dirty="0" smtClean="0">
                <a:solidFill>
                  <a:srgbClr val="CC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второго</a:t>
            </a:r>
            <a:r>
              <a:rPr lang="ru-RU" sz="2400" dirty="0" smtClean="0">
                <a:solidFill>
                  <a:srgbClr val="CC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rgbClr val="CC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2844" y="1776247"/>
            <a:ext cx="20072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301006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867123"/>
              </p:ext>
            </p:extLst>
          </p:nvPr>
        </p:nvGraphicFramePr>
        <p:xfrm>
          <a:off x="1994481" y="1649871"/>
          <a:ext cx="662993" cy="662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r:id="rId5" imgW="393529" imgH="393529" progId="Equation.3">
                  <p:embed/>
                </p:oleObj>
              </mc:Choice>
              <mc:Fallback>
                <p:oleObj r:id="rId5" imgW="393529" imgH="393529" progId="Equation.3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4481" y="1649871"/>
                        <a:ext cx="662993" cy="6629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2744675" y="1733519"/>
            <a:ext cx="1314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100 %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54891" y="2504327"/>
            <a:ext cx="15552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293300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969638"/>
              </p:ext>
            </p:extLst>
          </p:nvPr>
        </p:nvGraphicFramePr>
        <p:xfrm>
          <a:off x="1994480" y="2383196"/>
          <a:ext cx="662993" cy="662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r:id="rId6" imgW="393529" imgH="393529" progId="Equation.3">
                  <p:embed/>
                </p:oleObj>
              </mc:Choice>
              <mc:Fallback>
                <p:oleObj r:id="rId6" imgW="393529" imgH="393529" progId="Equation.3">
                  <p:embed/>
                  <p:pic>
                    <p:nvPicPr>
                      <p:cNvPr id="21" name="Объект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4480" y="2383196"/>
                        <a:ext cx="662993" cy="6629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747881" y="2475192"/>
            <a:ext cx="1311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  х   %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576711" y="2483859"/>
            <a:ext cx="1749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 = 94,7 %.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02844" y="3563594"/>
            <a:ext cx="39356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∆ = 100 – 94,7  = 2,6 %.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2843" y="4075302"/>
            <a:ext cx="119352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Погрешность между соответствующими значениями </a:t>
            </a:r>
            <a:r>
              <a:rPr lang="en-US" sz="24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составит: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12584" y="4606566"/>
            <a:ext cx="26228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15,72 – 100 %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15790" y="5001777"/>
            <a:ext cx="26196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15,32 –    х  %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604865" y="4992995"/>
            <a:ext cx="1749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 = 97,5 %.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02843" y="5654905"/>
            <a:ext cx="3850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/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∆ = 100 – 97,5 = 2,5 %.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32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1272</Words>
  <Application>Microsoft Office PowerPoint</Application>
  <PresentationFormat>Широкоэкранный</PresentationFormat>
  <Paragraphs>694</Paragraphs>
  <Slides>13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Impact</vt:lpstr>
      <vt:lpstr>Times New Roman</vt:lpstr>
      <vt:lpstr>Тема Office</vt:lpstr>
      <vt:lpstr>Equation.3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15</cp:revision>
  <dcterms:created xsi:type="dcterms:W3CDTF">2024-03-31T06:14:06Z</dcterms:created>
  <dcterms:modified xsi:type="dcterms:W3CDTF">2024-03-31T09:20:26Z</dcterms:modified>
</cp:coreProperties>
</file>