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03A73-14ED-4217-95C0-1ED0A0074A3A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46219-E406-4C99-A9FE-2706DF0CEC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6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778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44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80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32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7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76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82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2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45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13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48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013FB-4B78-4077-921F-CA7FFB5B9ADB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E6DFB-0FD8-412A-8BA3-CBB986938B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20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2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238375" y="2143126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389843" y="2016700"/>
            <a:ext cx="4628402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метод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5490327" y="3722178"/>
            <a:ext cx="5678416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ИЗОБАРЫ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1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9289" y="474274"/>
            <a:ext cx="11868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2970530" algn="ctr"/>
                <a:tab pos="5941060" algn="r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Исследование зависимости изменения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энергии Гиббса (Δ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G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°</a:t>
            </a:r>
            <a:r>
              <a:rPr lang="en-US" sz="2400" b="1" baseline="-2500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T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) и константы равновесия (</a:t>
            </a:r>
            <a:r>
              <a:rPr lang="en-US" sz="2400" b="1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K</a:t>
            </a:r>
            <a:r>
              <a:rPr lang="en-US" sz="2400" b="1" baseline="-25000" dirty="0" err="1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p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)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	от температуры по уравнению изобары</a:t>
            </a:r>
            <a:endParaRPr lang="ru-RU" sz="2400" dirty="0">
              <a:solidFill>
                <a:srgbClr val="FF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309" y="1883451"/>
            <a:ext cx="2825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UF</a:t>
            </a:r>
            <a:r>
              <a:rPr lang="en-US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F</a:t>
            </a:r>
            <a:r>
              <a:rPr lang="en-US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UF</a:t>
            </a:r>
            <a:r>
              <a:rPr lang="en-US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9289" y="1405251"/>
            <a:ext cx="9724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Термодинамические исследования проведем для реакции: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9288" y="2294976"/>
            <a:ext cx="118032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проведении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термодинамического исследования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используется </a:t>
            </a:r>
            <a:r>
              <a:rPr lang="ru-RU" sz="2400" b="1" dirty="0">
                <a:solidFill>
                  <a:srgbClr val="CC0099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уравнение изотермы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химической реакции: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75039"/>
              </p:ext>
            </p:extLst>
          </p:nvPr>
        </p:nvGraphicFramePr>
        <p:xfrm>
          <a:off x="671804" y="3132983"/>
          <a:ext cx="2404771" cy="490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3" imgW="1155700" imgH="254000" progId="Equation.3">
                  <p:embed/>
                </p:oleObj>
              </mc:Choice>
              <mc:Fallback>
                <p:oleObj r:id="rId3" imgW="1155700" imgH="254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71804" y="3132983"/>
                        <a:ext cx="2404771" cy="4907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11012515" y="3099171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111309" y="3603068"/>
            <a:ext cx="118412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76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Изменение энергии Гиббса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является функцией температуры 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выражается уравнением: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357825"/>
              </p:ext>
            </p:extLst>
          </p:nvPr>
        </p:nvGraphicFramePr>
        <p:xfrm>
          <a:off x="645512" y="4375619"/>
          <a:ext cx="2690492" cy="891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5" imgW="1371600" imgH="482600" progId="Equation.3">
                  <p:embed/>
                </p:oleObj>
              </mc:Choice>
              <mc:Fallback>
                <p:oleObj r:id="rId5" imgW="13716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45512" y="4375619"/>
                        <a:ext cx="2690492" cy="891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11134660" y="4505677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(1.2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49288" y="5326248"/>
            <a:ext cx="107687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Объединяя (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1.1)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(1.2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получаем </a:t>
            </a:r>
            <a:r>
              <a:rPr lang="ru-RU" sz="2400" b="1" dirty="0">
                <a:solidFill>
                  <a:srgbClr val="CC0099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уравнение изобары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реакции: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74386"/>
              </p:ext>
            </p:extLst>
          </p:nvPr>
        </p:nvGraphicFramePr>
        <p:xfrm>
          <a:off x="701521" y="5834006"/>
          <a:ext cx="2155979" cy="835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7" imgW="1016000" imgH="419100" progId="Equation.3">
                  <p:embed/>
                </p:oleObj>
              </mc:Choice>
              <mc:Fallback>
                <p:oleObj r:id="rId7" imgW="10160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1521" y="5834006"/>
                        <a:ext cx="2155979" cy="8356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11134660" y="5945308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(1.3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1924" y="347112"/>
            <a:ext cx="118586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Оно устанавливает зависимость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en-US" sz="2400" b="1" baseline="-25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от температуры при постоянстве давления. Уравнение изобары можно проинтегрировать, если известна температурная зависимость изменения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реакции, которая выражается </a:t>
            </a:r>
            <a:r>
              <a:rPr lang="ru-RU" sz="2400" b="1" dirty="0">
                <a:solidFill>
                  <a:srgbClr val="CC0099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уравнением Кирхгофа:</a:t>
            </a:r>
            <a:endParaRPr lang="ru-RU" sz="2400" b="1" dirty="0">
              <a:solidFill>
                <a:srgbClr val="CC0099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71804" y="19733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150745"/>
              </p:ext>
            </p:extLst>
          </p:nvPr>
        </p:nvGraphicFramePr>
        <p:xfrm>
          <a:off x="671804" y="1880575"/>
          <a:ext cx="2417605" cy="989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r:id="rId3" imgW="1168400" imgH="508000" progId="Equation.3">
                  <p:embed/>
                </p:oleObj>
              </mc:Choice>
              <mc:Fallback>
                <p:oleObj r:id="rId3" imgW="1168400" imgH="508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71804" y="1880575"/>
                        <a:ext cx="2417605" cy="9897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202696" y="2208282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1923" y="2898939"/>
            <a:ext cx="11858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где Δ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b="1" baseline="-25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изменение теплоемкости системы в результате реакции.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1923" y="3417238"/>
            <a:ext cx="7411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Величину Δ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b="1" baseline="-25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рассчитывают по уравнению: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701521" y="39510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432954"/>
              </p:ext>
            </p:extLst>
          </p:nvPr>
        </p:nvGraphicFramePr>
        <p:xfrm>
          <a:off x="701521" y="3932386"/>
          <a:ext cx="3365427" cy="452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r:id="rId5" imgW="1752600" imgH="254000" progId="Equation.3">
                  <p:embed/>
                </p:oleObj>
              </mc:Choice>
              <mc:Fallback>
                <p:oleObj r:id="rId5" imgW="1752600" imgH="25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1521" y="3932386"/>
                        <a:ext cx="3365427" cy="4527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11187141" y="3855914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2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61922" y="4401799"/>
            <a:ext cx="11843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котором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Δс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 – алгебраические суммы соответствующих коэффициентов в аналогичных уравнениях теплоемкостей всех веществ, участвующих в реакции. Например,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701521" y="57137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72821"/>
              </p:ext>
            </p:extLst>
          </p:nvPr>
        </p:nvGraphicFramePr>
        <p:xfrm>
          <a:off x="701521" y="5713703"/>
          <a:ext cx="3357138" cy="519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r:id="rId7" imgW="1524000" imgH="254000" progId="Equation.3">
                  <p:embed/>
                </p:oleObj>
              </mc:Choice>
              <mc:Fallback>
                <p:oleObj r:id="rId7" imgW="1524000" imgH="254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1521" y="5713703"/>
                        <a:ext cx="3357138" cy="5191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1174702" y="5810656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1.6)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004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71851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4" y="251341"/>
            <a:ext cx="1190625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Точный расчет 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 уравнению изобары возможен, если известны энтальпия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какой-то одной температуре.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3" y="970687"/>
            <a:ext cx="118110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Обычно расчет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проводят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постадийно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Сначала по следствию из закона Гесса вычисляют величину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реакции по стандартным значениям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теплот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образования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всех соединений при 298 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Затем, подставив значения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всей реакции, а также значения коэффициентов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Δс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 в уравнение Кирхгофа, получим: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01521" y="297635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823095"/>
              </p:ext>
            </p:extLst>
          </p:nvPr>
        </p:nvGraphicFramePr>
        <p:xfrm>
          <a:off x="701520" y="2566779"/>
          <a:ext cx="5485423" cy="786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r:id="rId3" imgW="2578100" imgH="393700" progId="Equation.3">
                  <p:embed/>
                </p:oleObj>
              </mc:Choice>
              <mc:Fallback>
                <p:oleObj r:id="rId3" imgW="25781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1520" y="2566779"/>
                        <a:ext cx="5485423" cy="7860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180353" y="2757584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(1.7)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72" y="3249934"/>
            <a:ext cx="118110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Находят постоянную интегрирования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Значение 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известную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en-US" sz="2400" b="1" baseline="-25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подставляют в уравнение изобары: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01520" y="450900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406642"/>
              </p:ext>
            </p:extLst>
          </p:nvPr>
        </p:nvGraphicFramePr>
        <p:xfrm>
          <a:off x="701520" y="3880352"/>
          <a:ext cx="6804180" cy="869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r:id="rId5" imgW="3136900" imgH="431800" progId="Equation.3">
                  <p:embed/>
                </p:oleObj>
              </mc:Choice>
              <mc:Fallback>
                <p:oleObj r:id="rId5" imgW="31369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1520" y="3880352"/>
                        <a:ext cx="6804180" cy="8697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1183645" y="4164401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(1.8)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9075" y="4667521"/>
            <a:ext cx="117347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определяют постоянную 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′. Уравнение (1.8) относительно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можно представить в виде: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634887" y="60975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213710"/>
              </p:ext>
            </p:extLst>
          </p:nvPr>
        </p:nvGraphicFramePr>
        <p:xfrm>
          <a:off x="634887" y="5211021"/>
          <a:ext cx="7794738" cy="826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r:id="rId7" imgW="3479800" imgH="393700" progId="Equation.3">
                  <p:embed/>
                </p:oleObj>
              </mc:Choice>
              <mc:Fallback>
                <p:oleObj r:id="rId7" imgW="34798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34887" y="5211021"/>
                        <a:ext cx="7794738" cy="8269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1183604" y="5302496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1.9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9075" y="5878294"/>
            <a:ext cx="11734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где 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постоянная интегрирования, которую определяют из уравнения: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619126" y="641777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912594"/>
              </p:ext>
            </p:extLst>
          </p:nvPr>
        </p:nvGraphicFramePr>
        <p:xfrm>
          <a:off x="619125" y="6304681"/>
          <a:ext cx="1924049" cy="486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r:id="rId9" imgW="774364" imgH="203112" progId="Equation.3">
                  <p:embed/>
                </p:oleObj>
              </mc:Choice>
              <mc:Fallback>
                <p:oleObj r:id="rId9" imgW="774364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406" b="4724"/>
                      <a:stretch>
                        <a:fillRect/>
                      </a:stretch>
                    </p:blipFill>
                    <p:spPr bwMode="auto">
                      <a:xfrm>
                        <a:off x="619125" y="6304681"/>
                        <a:ext cx="1924049" cy="4860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11093089" y="6186945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(1.10)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03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85378" y="356116"/>
            <a:ext cx="2644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Пример расчета</a:t>
            </a:r>
            <a:endParaRPr lang="ru-RU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5378" y="781855"/>
            <a:ext cx="7896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Таблица. Термодинамические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свойства веществ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34019"/>
              </p:ext>
            </p:extLst>
          </p:nvPr>
        </p:nvGraphicFramePr>
        <p:xfrm>
          <a:off x="209551" y="1281959"/>
          <a:ext cx="11553822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637">
                  <a:extLst>
                    <a:ext uri="{9D8B030D-6E8A-4147-A177-3AD203B41FA5}">
                      <a16:colId xmlns:a16="http://schemas.microsoft.com/office/drawing/2014/main" val="2582841783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2701260242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438772678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2096748555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3641418955"/>
                    </a:ext>
                  </a:extLst>
                </a:gridCol>
                <a:gridCol w="1925637">
                  <a:extLst>
                    <a:ext uri="{9D8B030D-6E8A-4147-A177-3AD203B41FA5}">
                      <a16:colId xmlns:a16="http://schemas.microsoft.com/office/drawing/2014/main" val="242367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Вещество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°</a:t>
                      </a:r>
                      <a:r>
                        <a:rPr lang="ru-RU" sz="2400" b="1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298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кДж/моль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°</a:t>
                      </a:r>
                      <a:r>
                        <a:rPr lang="ru-RU" sz="2400" b="1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298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Дж/моль·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b·10</a:t>
                      </a:r>
                      <a:r>
                        <a:rPr lang="en-US" sz="2400" b="1" baseline="30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ru-RU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c′·10</a:t>
                      </a:r>
                      <a:r>
                        <a:rPr lang="en-US" sz="2400" b="1" baseline="30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–5</a:t>
                      </a:r>
                      <a:endParaRPr lang="ru-RU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971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UF</a:t>
                      </a:r>
                      <a:r>
                        <a:rPr lang="ru-RU" sz="2400" b="1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(тв)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1898,7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107,6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29,3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–0,</a:t>
                      </a: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898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UF</a:t>
                      </a:r>
                      <a:r>
                        <a:rPr lang="ru-RU" sz="2400" b="1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(г)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2138,</a:t>
                      </a: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376,8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151,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–20,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808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ru-RU" sz="2400" b="1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(г)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–3,35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585846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32954" y="3282586"/>
            <a:ext cx="3177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закону Гесса: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16001" y="41227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360230"/>
              </p:ext>
            </p:extLst>
          </p:nvPr>
        </p:nvGraphicFramePr>
        <p:xfrm>
          <a:off x="1126728" y="3776543"/>
          <a:ext cx="1578545" cy="381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r:id="rId3" imgW="710891" imgH="177723" progId="Equation.3">
                  <p:embed/>
                </p:oleObj>
              </mc:Choice>
              <mc:Fallback>
                <p:oleObj r:id="rId3" imgW="710891" imgH="17772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406" b="4724"/>
                      <a:stretch>
                        <a:fillRect/>
                      </a:stretch>
                    </p:blipFill>
                    <p:spPr bwMode="auto">
                      <a:xfrm>
                        <a:off x="1126728" y="3776543"/>
                        <a:ext cx="1578545" cy="3810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71852" y="3768235"/>
            <a:ext cx="747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</a:t>
            </a:r>
            <a:endParaRPr lang="ru-RU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701521" y="427394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90607"/>
              </p:ext>
            </p:extLst>
          </p:nvPr>
        </p:nvGraphicFramePr>
        <p:xfrm>
          <a:off x="701521" y="4024474"/>
          <a:ext cx="10518929" cy="858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r:id="rId5" imgW="4533900" imgH="393700" progId="Equation.3">
                  <p:embed/>
                </p:oleObj>
              </mc:Choice>
              <mc:Fallback>
                <p:oleObj r:id="rId5" imgW="45339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40" b="4575"/>
                      <a:stretch>
                        <a:fillRect/>
                      </a:stretch>
                    </p:blipFill>
                    <p:spPr bwMode="auto">
                      <a:xfrm>
                        <a:off x="701521" y="4024474"/>
                        <a:ext cx="10518929" cy="8583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9530069" y="388727"/>
            <a:ext cx="2233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UF</a:t>
            </a:r>
            <a:r>
              <a:rPr lang="en-US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F</a:t>
            </a:r>
            <a:r>
              <a:rPr lang="en-US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UF</a:t>
            </a:r>
            <a:r>
              <a:rPr lang="en-US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endParaRPr lang="ru-RU" sz="2400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01521" y="488278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036239"/>
              </p:ext>
            </p:extLst>
          </p:nvPr>
        </p:nvGraphicFramePr>
        <p:xfrm>
          <a:off x="701520" y="4816114"/>
          <a:ext cx="9452130" cy="841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r:id="rId7" imgW="3949700" imgH="393700" progId="Equation.3">
                  <p:embed/>
                </p:oleObj>
              </mc:Choice>
              <mc:Fallback>
                <p:oleObj r:id="rId7" imgW="39497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40" b="4575"/>
                      <a:stretch>
                        <a:fillRect/>
                      </a:stretch>
                    </p:blipFill>
                    <p:spPr bwMode="auto">
                      <a:xfrm>
                        <a:off x="701520" y="4816114"/>
                        <a:ext cx="9452130" cy="8417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8787" y="5526564"/>
            <a:ext cx="6105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уравнению Гиббса-Гельмгольца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644811" y="611547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239436"/>
              </p:ext>
            </p:extLst>
          </p:nvPr>
        </p:nvGraphicFramePr>
        <p:xfrm>
          <a:off x="644811" y="6115476"/>
          <a:ext cx="2869092" cy="442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r:id="rId9" imgW="1384300" imgH="228600" progId="Equation.3">
                  <p:embed/>
                </p:oleObj>
              </mc:Choice>
              <mc:Fallback>
                <p:oleObj r:id="rId9" imgW="1384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644811" y="6115476"/>
                        <a:ext cx="2869092" cy="4426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742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714376" y="48042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1415897" y="116276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4280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236535"/>
              </p:ext>
            </p:extLst>
          </p:nvPr>
        </p:nvGraphicFramePr>
        <p:xfrm>
          <a:off x="533400" y="304259"/>
          <a:ext cx="8485394" cy="748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r:id="rId3" imgW="4203700" imgH="393700" progId="Equation.3">
                  <p:embed/>
                </p:oleObj>
              </mc:Choice>
              <mc:Fallback>
                <p:oleObj r:id="rId3" imgW="42037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429" b="4575"/>
                      <a:stretch>
                        <a:fillRect/>
                      </a:stretch>
                    </p:blipFill>
                    <p:spPr bwMode="auto">
                      <a:xfrm>
                        <a:off x="533400" y="304259"/>
                        <a:ext cx="8485394" cy="7482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96787" y="11673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502589"/>
              </p:ext>
            </p:extLst>
          </p:nvPr>
        </p:nvGraphicFramePr>
        <p:xfrm>
          <a:off x="596787" y="862532"/>
          <a:ext cx="6814341" cy="710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r:id="rId5" imgW="3568700" imgH="393700" progId="Equation.3">
                  <p:embed/>
                </p:oleObj>
              </mc:Choice>
              <mc:Fallback>
                <p:oleObj r:id="rId5" imgW="35687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596787" y="862532"/>
                        <a:ext cx="6814341" cy="7101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45512" y="18774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041450"/>
              </p:ext>
            </p:extLst>
          </p:nvPr>
        </p:nvGraphicFramePr>
        <p:xfrm>
          <a:off x="597886" y="1477423"/>
          <a:ext cx="7317389" cy="70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r:id="rId7" imgW="3860800" imgH="393700" progId="Equation.3">
                  <p:embed/>
                </p:oleObj>
              </mc:Choice>
              <mc:Fallback>
                <p:oleObj r:id="rId7" imgW="38608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79" b="4575"/>
                      <a:stretch>
                        <a:fillRect/>
                      </a:stretch>
                    </p:blipFill>
                    <p:spPr bwMode="auto">
                      <a:xfrm>
                        <a:off x="597886" y="1477423"/>
                        <a:ext cx="7317389" cy="7018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45512" y="27221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5227268"/>
              </p:ext>
            </p:extLst>
          </p:nvPr>
        </p:nvGraphicFramePr>
        <p:xfrm>
          <a:off x="588362" y="2064926"/>
          <a:ext cx="8795775" cy="701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r:id="rId9" imgW="4660900" imgH="393700" progId="Equation.3">
                  <p:embed/>
                </p:oleObj>
              </mc:Choice>
              <mc:Fallback>
                <p:oleObj r:id="rId9" imgW="46609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588362" y="2064926"/>
                        <a:ext cx="8795775" cy="7018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15061" y="2683332"/>
            <a:ext cx="4436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уравнению изотермы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671804" y="38634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286994"/>
              </p:ext>
            </p:extLst>
          </p:nvPr>
        </p:nvGraphicFramePr>
        <p:xfrm>
          <a:off x="671803" y="3053801"/>
          <a:ext cx="4629897" cy="79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r:id="rId11" imgW="2451100" imgH="444500" progId="Equation.3">
                  <p:embed/>
                </p:oleObj>
              </mc:Choice>
              <mc:Fallback>
                <p:oleObj r:id="rId11" imgW="24511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671803" y="3053801"/>
                        <a:ext cx="4629897" cy="791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714376" y="46495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181499"/>
              </p:ext>
            </p:extLst>
          </p:nvPr>
        </p:nvGraphicFramePr>
        <p:xfrm>
          <a:off x="714376" y="3849418"/>
          <a:ext cx="2581274" cy="80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r:id="rId13" imgW="1345616" imgH="444307" progId="Equation.3">
                  <p:embed/>
                </p:oleObj>
              </mc:Choice>
              <mc:Fallback>
                <p:oleObj r:id="rId13" imgW="1345616" imgH="444307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714376" y="3849418"/>
                        <a:ext cx="2581274" cy="804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82234" y="4588722"/>
            <a:ext cx="6495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 уравнения Кирхгофа выразим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714376" y="61325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750847"/>
              </p:ext>
            </p:extLst>
          </p:nvPr>
        </p:nvGraphicFramePr>
        <p:xfrm>
          <a:off x="714376" y="4979987"/>
          <a:ext cx="6220674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r:id="rId15" imgW="3187700" imgH="393700" progId="Equation.3">
                  <p:embed/>
                </p:oleObj>
              </mc:Choice>
              <mc:Fallback>
                <p:oleObj r:id="rId15" imgW="3187700" imgH="3937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714376" y="4979987"/>
                        <a:ext cx="6220674" cy="725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714376" y="579365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096572"/>
              </p:ext>
            </p:extLst>
          </p:nvPr>
        </p:nvGraphicFramePr>
        <p:xfrm>
          <a:off x="714376" y="5664874"/>
          <a:ext cx="9582149" cy="806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r:id="rId17" imgW="4673600" imgH="419100" progId="Equation.3">
                  <p:embed/>
                </p:oleObj>
              </mc:Choice>
              <mc:Fallback>
                <p:oleObj r:id="rId17" imgW="4673600" imgH="4191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30" b="5154"/>
                      <a:stretch>
                        <a:fillRect/>
                      </a:stretch>
                    </p:blipFill>
                    <p:spPr bwMode="auto">
                      <a:xfrm>
                        <a:off x="714376" y="5664874"/>
                        <a:ext cx="9582149" cy="8065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81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3418" y="382930"/>
            <a:ext cx="5256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 уравнения (1.8) выразим 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09625" y="8953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052390"/>
              </p:ext>
            </p:extLst>
          </p:nvPr>
        </p:nvGraphicFramePr>
        <p:xfrm>
          <a:off x="781050" y="838189"/>
          <a:ext cx="6074914" cy="800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r:id="rId3" imgW="3149600" imgH="431800" progId="Equation.3">
                  <p:embed/>
                </p:oleObj>
              </mc:Choice>
              <mc:Fallback>
                <p:oleObj r:id="rId3" imgW="31496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406" b="4724"/>
                      <a:stretch>
                        <a:fillRect/>
                      </a:stretch>
                    </p:blipFill>
                    <p:spPr bwMode="auto">
                      <a:xfrm>
                        <a:off x="781050" y="838189"/>
                        <a:ext cx="6074914" cy="8005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09625" y="16665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93644"/>
              </p:ext>
            </p:extLst>
          </p:nvPr>
        </p:nvGraphicFramePr>
        <p:xfrm>
          <a:off x="809626" y="1666568"/>
          <a:ext cx="10267950" cy="838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r:id="rId5" imgW="5105400" imgH="444500" progId="Equation.3">
                  <p:embed/>
                </p:oleObj>
              </mc:Choice>
              <mc:Fallback>
                <p:oleObj r:id="rId5" imgW="51054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12" b="4863"/>
                      <a:stretch>
                        <a:fillRect/>
                      </a:stretch>
                    </p:blipFill>
                    <p:spPr bwMode="auto">
                      <a:xfrm>
                        <a:off x="809626" y="1666568"/>
                        <a:ext cx="10267950" cy="8385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23418" y="2584315"/>
            <a:ext cx="23759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Вычислим: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81050" y="31124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188732"/>
              </p:ext>
            </p:extLst>
          </p:nvPr>
        </p:nvGraphicFramePr>
        <p:xfrm>
          <a:off x="781049" y="3112494"/>
          <a:ext cx="4698679" cy="40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r:id="rId7" imgW="2463800" imgH="215900" progId="Equation.3">
                  <p:embed/>
                </p:oleObj>
              </mc:Choice>
              <mc:Fallback>
                <p:oleObj r:id="rId7" imgW="24638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406" b="4724"/>
                      <a:stretch>
                        <a:fillRect/>
                      </a:stretch>
                    </p:blipFill>
                    <p:spPr bwMode="auto">
                      <a:xfrm>
                        <a:off x="781049" y="3112494"/>
                        <a:ext cx="4698679" cy="4031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781049" y="368369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76147"/>
              </p:ext>
            </p:extLst>
          </p:nvPr>
        </p:nvGraphicFramePr>
        <p:xfrm>
          <a:off x="781049" y="3578924"/>
          <a:ext cx="9525001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r:id="rId9" imgW="4737100" imgH="393700" progId="Equation.3">
                  <p:embed/>
                </p:oleObj>
              </mc:Choice>
              <mc:Fallback>
                <p:oleObj r:id="rId9" imgW="47371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80" b="4575"/>
                      <a:stretch>
                        <a:fillRect/>
                      </a:stretch>
                    </p:blipFill>
                    <p:spPr bwMode="auto">
                      <a:xfrm>
                        <a:off x="781049" y="3578924"/>
                        <a:ext cx="9525001" cy="746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809625" y="5356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607430"/>
              </p:ext>
            </p:extLst>
          </p:nvPr>
        </p:nvGraphicFramePr>
        <p:xfrm>
          <a:off x="809625" y="5356313"/>
          <a:ext cx="6162675" cy="861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r:id="rId11" imgW="2997200" imgH="444500" progId="Equation.3">
                  <p:embed/>
                </p:oleObj>
              </mc:Choice>
              <mc:Fallback>
                <p:oleObj r:id="rId11" imgW="2997200" imgH="444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01" b="4863"/>
                      <a:stretch>
                        <a:fillRect/>
                      </a:stretch>
                    </p:blipFill>
                    <p:spPr bwMode="auto">
                      <a:xfrm>
                        <a:off x="809625" y="5356313"/>
                        <a:ext cx="6162675" cy="8617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701521" y="43790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125633"/>
              </p:ext>
            </p:extLst>
          </p:nvPr>
        </p:nvGraphicFramePr>
        <p:xfrm>
          <a:off x="701521" y="4379039"/>
          <a:ext cx="6547004" cy="73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r:id="rId13" imgW="3289300" imgH="393700" progId="Equation.3">
                  <p:embed/>
                </p:oleObj>
              </mc:Choice>
              <mc:Fallback>
                <p:oleObj r:id="rId13" imgW="3289300" imgH="393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80" b="4575"/>
                      <a:stretch>
                        <a:fillRect/>
                      </a:stretch>
                    </p:blipFill>
                    <p:spPr bwMode="auto">
                      <a:xfrm>
                        <a:off x="701521" y="4379039"/>
                        <a:ext cx="6547004" cy="737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959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03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62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447</Words>
  <Application>Microsoft Office PowerPoint</Application>
  <PresentationFormat>Широкоэкранный</PresentationFormat>
  <Paragraphs>79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Impact</vt:lpstr>
      <vt:lpstr>Times New Roman</vt:lpstr>
      <vt:lpstr>Тема Office</vt:lpstr>
      <vt:lpstr>Equation.3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2024-02-04T08:33:53Z</dcterms:created>
  <dcterms:modified xsi:type="dcterms:W3CDTF">2024-02-04T09:54:47Z</dcterms:modified>
</cp:coreProperties>
</file>