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68" r:id="rId2"/>
    <p:sldId id="269" r:id="rId3"/>
    <p:sldId id="270" r:id="rId4"/>
    <p:sldId id="279" r:id="rId5"/>
    <p:sldId id="271" r:id="rId6"/>
    <p:sldId id="280" r:id="rId7"/>
    <p:sldId id="292" r:id="rId8"/>
    <p:sldId id="281" r:id="rId9"/>
    <p:sldId id="282" r:id="rId10"/>
    <p:sldId id="293" r:id="rId11"/>
    <p:sldId id="283" r:id="rId12"/>
    <p:sldId id="284" r:id="rId13"/>
    <p:sldId id="285" r:id="rId14"/>
    <p:sldId id="286" r:id="rId15"/>
    <p:sldId id="287" r:id="rId16"/>
    <p:sldId id="288" r:id="rId17"/>
    <p:sldId id="290" r:id="rId18"/>
    <p:sldId id="29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DC994-5C90-410F-AD03-F3A3C61A815D}" type="datetimeFigureOut">
              <a:rPr lang="ru-RU" smtClean="0"/>
              <a:t>31.03.2014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390EAA-5186-4554-92EF-DC40140FD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779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90EAA-5186-4554-92EF-DC40140FD81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363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file:///C:\Users\User\Desktop\Documents\&#1050;&#1072;&#1092;&#1077;&#1076;&#1088;&#1072;%20&#1061;&#1058;&#1058;%20&#1080;%20&#1061;&#1050;\&#1051;&#1077;&#1082;&#1094;&#1080;&#1080;%20&#1053;.&#1042;\&#1055;&#1088;&#1077;&#1079;&#1077;&#1085;&#1090;&#1072;&#1094;&#1080;&#1103;%20&#1050;&#1080;&#1085;&#1077;&#1090;&#1080;&#1082;&#1072;%20&#1084;&#1085;&#1086;&#1075;&#1086;&#1089;&#1090;&#1072;&#1076;\&#1050;&#1086;&#1087;&#1080;&#1103;%20(2)%20%20%20&#1056;&#1080;&#1089;&#1091;&#1085;&#1082;&#1080;%20&#1082;%20&#1083;&#1077;&#1082;&#1094;&#1080;&#1080;%20(&#1059;&#1096;&#1077;&#1074;&#1072;).vsd\&#1044;&#1086;&#1082;&#1091;&#1084;&#1077;&#1085;&#1090;\~&#1057;&#1090;&#1088;&#1072;&#1085;&#1080;&#1094;&#1072;-13\Sheet.37" TargetMode="External"/><Relationship Id="rId5" Type="http://schemas.openxmlformats.org/officeDocument/2006/relationships/image" Target="../media/image3.emf"/><Relationship Id="rId4" Type="http://schemas.openxmlformats.org/officeDocument/2006/relationships/oleObject" Target="file:///C:\Users\User\Desktop\Documents\&#1050;&#1072;&#1092;&#1077;&#1076;&#1088;&#1072;%20&#1061;&#1058;&#1058;%20&#1080;%20&#1061;&#1050;\&#1051;&#1077;&#1082;&#1094;&#1080;&#1080;%20&#1053;.&#1042;\&#1055;&#1088;&#1077;&#1079;&#1077;&#1085;&#1090;&#1072;&#1094;&#1080;&#1103;%20&#1050;&#1080;&#1085;&#1077;&#1090;&#1080;&#1082;&#1072;%20&#1084;&#1085;&#1086;&#1075;&#1086;&#1089;&#1090;&#1072;&#1076;\&#1050;&#1086;&#1087;&#1080;&#1103;%20(2)%20%20%20&#1056;&#1080;&#1089;&#1091;&#1085;&#1082;&#1080;%20&#1082;%20&#1083;&#1077;&#1082;&#1094;&#1080;&#1080;%20(&#1059;&#1096;&#1077;&#1074;&#1072;).vsd\&#1044;&#1086;&#1082;&#1091;&#1084;&#1077;&#1085;&#1090;\~&#1057;&#1090;&#1088;&#1072;&#1085;&#1080;&#1094;&#1072;-13\Sheet.36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4273" name="Rectangle 1"/>
              <p:cNvSpPr>
                <a:spLocks noChangeArrowheads="1"/>
              </p:cNvSpPr>
              <p:nvPr/>
            </p:nvSpPr>
            <p:spPr bwMode="auto">
              <a:xfrm>
                <a:off x="683568" y="1074224"/>
                <a:ext cx="7704856" cy="48320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457200" algn="just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Одним из недостатков ПФЭ является то, что с увеличением числа факторов резко возрастает </a:t>
                </a:r>
                <a:r>
                  <a:rPr kumimoji="0" lang="ru-RU" sz="28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количество опытов</a:t>
                </a:r>
                <a:r>
                  <a:rPr kumimoji="0" lang="ru-RU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. </a:t>
                </a:r>
              </a:p>
              <a:p>
                <a:pPr marL="0" marR="0" lvl="0" indent="457200" algn="just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Например:</a:t>
                </a:r>
                <a:endParaRPr lang="en-US" sz="2800" dirty="0" smtClean="0">
                  <a:latin typeface="Arial" pitchFamily="34" charset="0"/>
                  <a:ea typeface="Times New Roman" pitchFamily="18" charset="0"/>
                  <a:cs typeface="Arial" pitchFamily="34" charset="0"/>
                </a:endParaRPr>
              </a:p>
              <a:p>
                <a:pPr marR="0" lvl="0" indent="444500" algn="just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800" dirty="0" smtClean="0"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  <a:cs typeface="Arial" pitchFamily="34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kumimoji="0" lang="en-US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=16 </a:t>
                </a:r>
                <a:r>
                  <a:rPr kumimoji="0" lang="ru-RU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опытов;</a:t>
                </a:r>
              </a:p>
              <a:p>
                <a:pPr marL="0" marR="0" lvl="0" indent="45720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2</a:t>
                </a:r>
                <a:r>
                  <a:rPr kumimoji="0" lang="ru-RU" sz="2800" b="0" i="0" u="none" strike="noStrike" cap="none" normalizeH="0" baseline="30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7</a:t>
                </a:r>
                <a:r>
                  <a:rPr kumimoji="0" lang="ru-RU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=128 опытов;</a:t>
                </a:r>
                <a:endParaRPr kumimoji="0" 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indent="45720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2</a:t>
                </a:r>
                <a:r>
                  <a:rPr kumimoji="0" lang="ru-RU" sz="2800" b="0" i="0" u="none" strike="noStrike" cap="none" normalizeH="0" baseline="30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15</a:t>
                </a:r>
                <a:r>
                  <a:rPr kumimoji="0" lang="ru-RU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=32768 опытов.</a:t>
                </a:r>
                <a:endParaRPr kumimoji="0" 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indent="45720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Для сокращения количества опытов пользуются </a:t>
                </a:r>
                <a:r>
                  <a:rPr kumimoji="0" lang="ru-RU" sz="2800" b="0" i="0" u="sng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дробными репликами</a:t>
                </a:r>
                <a:r>
                  <a:rPr kumimoji="0" lang="ru-RU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от ПФЭ или </a:t>
                </a:r>
                <a:r>
                  <a:rPr kumimoji="0" lang="ru-RU" sz="2800" b="0" i="0" u="sng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дробным факторным  экспериментом</a:t>
                </a:r>
                <a:r>
                  <a:rPr kumimoji="0" lang="en-US" sz="2800" b="0" i="0" u="sng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</a:t>
                </a:r>
                <a:r>
                  <a:rPr kumimoji="0" lang="ru-RU" sz="2800" b="0" i="0" u="sng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(ДФЭ).</a:t>
                </a:r>
                <a:endParaRPr kumimoji="0" 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54273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568" y="1074224"/>
                <a:ext cx="7704856" cy="4832092"/>
              </a:xfrm>
              <a:prstGeom prst="rect">
                <a:avLst/>
              </a:prstGeom>
              <a:blipFill rotWithShape="1">
                <a:blip r:embed="rId2"/>
                <a:stretch>
                  <a:fillRect l="-1582" t="-757" r="-1661" b="-3026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Прямоугольник 2"/>
          <p:cNvSpPr/>
          <p:nvPr/>
        </p:nvSpPr>
        <p:spPr>
          <a:xfrm>
            <a:off x="1935322" y="188640"/>
            <a:ext cx="4572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i="1" dirty="0" smtClean="0"/>
              <a:t>ДРОБНЫЙ ФАКТОРНЫЙ ЭКСПЕРИМЕНТ</a:t>
            </a:r>
            <a:endParaRPr lang="ru-RU" sz="2400" i="1" dirty="0" smtClean="0"/>
          </a:p>
          <a:p>
            <a:r>
              <a:rPr lang="en-US" dirty="0" smtClean="0"/>
              <a:t> </a:t>
            </a:r>
            <a:endParaRPr lang="ru-RU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3" y="214290"/>
            <a:ext cx="839016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ДРОБНЫЙ ФАКТОРНЫЙ ЭКСПЕРИМЕНТ.</a:t>
            </a:r>
            <a:endParaRPr lang="ru-RU" sz="2400" i="1" dirty="0" smtClean="0"/>
          </a:p>
          <a:p>
            <a:r>
              <a:rPr lang="en-US" dirty="0" smtClean="0"/>
              <a:t> </a:t>
            </a:r>
            <a:endParaRPr lang="ru-RU" dirty="0" smtClean="0"/>
          </a:p>
          <a:p>
            <a:pPr algn="just">
              <a:lnSpc>
                <a:spcPct val="150000"/>
              </a:lnSpc>
            </a:pPr>
            <a:r>
              <a:rPr lang="ru-RU" sz="2400" u="sng" dirty="0" smtClean="0"/>
              <a:t>Дробным факторным экспериментом</a:t>
            </a:r>
            <a:r>
              <a:rPr lang="ru-RU" sz="2400" dirty="0" smtClean="0"/>
              <a:t> (ДФЭ) называется система опытов, представляющая собой часть ПФЭ, позволяющая рассчитать коэффициенты уравнения регрессии и сократить количество опытов.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	Для построения статистической модели процесса используется определенная часть ПФЭ: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1/2, 1/4, 1/8 т.д.</a:t>
            </a:r>
            <a:r>
              <a:rPr lang="ru-RU" sz="2400" dirty="0" smtClean="0"/>
              <a:t>  и т.д. Эти системы (планы) опытов называются </a:t>
            </a:r>
            <a:r>
              <a:rPr lang="ru-RU" sz="2400" b="1" i="1" dirty="0" smtClean="0"/>
              <a:t>дробными репликами</a:t>
            </a:r>
            <a:r>
              <a:rPr lang="en-US" sz="2400" b="1" i="1" dirty="0" smtClean="0"/>
              <a:t> </a:t>
            </a:r>
            <a:r>
              <a:rPr lang="ru-RU" sz="2400" b="1" i="1" dirty="0" smtClean="0"/>
              <a:t>о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 ПФЭ 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214291"/>
            <a:ext cx="871543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i="1" dirty="0" smtClean="0"/>
              <a:t>Пример</a:t>
            </a:r>
            <a:r>
              <a:rPr lang="ru-RU" sz="2000" i="1" dirty="0" smtClean="0"/>
              <a:t>: Необходимо исследовать</a:t>
            </a:r>
            <a:r>
              <a:rPr lang="ru-RU" sz="2000" dirty="0" smtClean="0"/>
              <a:t> влияние на результат ХТП трех факторов и получить его математическое описание в виде линейного уравнения </a:t>
            </a:r>
          </a:p>
          <a:p>
            <a:pPr algn="just">
              <a:lnSpc>
                <a:spcPct val="150000"/>
              </a:lnSpc>
            </a:pPr>
            <a:r>
              <a:rPr lang="en-US" sz="2000" i="1" dirty="0" smtClean="0"/>
              <a:t>Y = b</a:t>
            </a:r>
            <a:r>
              <a:rPr lang="en-US" sz="2000" i="1" baseline="-25000" dirty="0" smtClean="0"/>
              <a:t>0</a:t>
            </a:r>
            <a:r>
              <a:rPr lang="en-US" sz="2000" i="1" dirty="0" smtClean="0"/>
              <a:t> x</a:t>
            </a:r>
            <a:r>
              <a:rPr lang="en-US" sz="2000" i="1" baseline="-25000" dirty="0" smtClean="0"/>
              <a:t>0 </a:t>
            </a:r>
            <a:r>
              <a:rPr lang="en-US" sz="2000" i="1" dirty="0" smtClean="0"/>
              <a:t>+ b</a:t>
            </a:r>
            <a:r>
              <a:rPr lang="en-US" sz="2000" baseline="-25000" dirty="0" smtClean="0"/>
              <a:t>1</a:t>
            </a:r>
            <a:r>
              <a:rPr lang="en-US" sz="2000" i="1" dirty="0" smtClean="0"/>
              <a:t>x</a:t>
            </a:r>
            <a:r>
              <a:rPr lang="en-US" sz="2000" baseline="-25000" dirty="0" smtClean="0"/>
              <a:t>1</a:t>
            </a:r>
            <a:r>
              <a:rPr lang="en-US" sz="2000" i="1" dirty="0" smtClean="0"/>
              <a:t> + b</a:t>
            </a:r>
            <a:r>
              <a:rPr lang="en-US" sz="2000" baseline="-25000" dirty="0" smtClean="0"/>
              <a:t>2</a:t>
            </a:r>
            <a:r>
              <a:rPr lang="en-US" sz="2000" i="1" dirty="0" smtClean="0"/>
              <a:t>x</a:t>
            </a:r>
            <a:r>
              <a:rPr lang="en-US" sz="2000" baseline="-25000" dirty="0" smtClean="0"/>
              <a:t>2</a:t>
            </a:r>
            <a:r>
              <a:rPr lang="en-US" sz="2000" i="1" dirty="0" smtClean="0"/>
              <a:t> + b </a:t>
            </a:r>
            <a:r>
              <a:rPr lang="en-US" sz="2000" baseline="-25000" dirty="0" smtClean="0"/>
              <a:t>3</a:t>
            </a:r>
            <a:r>
              <a:rPr lang="en-US" sz="2000" i="1" dirty="0" smtClean="0"/>
              <a:t>x</a:t>
            </a:r>
            <a:r>
              <a:rPr lang="en-US" sz="2000" baseline="-25000" dirty="0" smtClean="0"/>
              <a:t>3</a:t>
            </a:r>
            <a:endParaRPr lang="ru-RU" sz="2000" dirty="0" smtClean="0"/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Матрица планирования для трех факторов: ПФЭ N=2</a:t>
            </a:r>
            <a:r>
              <a:rPr lang="ru-RU" sz="2000" baseline="30000" dirty="0" smtClean="0"/>
              <a:t>3</a:t>
            </a:r>
            <a:r>
              <a:rPr lang="ru-RU" sz="2000" dirty="0" smtClean="0"/>
              <a:t>=8 </a:t>
            </a:r>
          </a:p>
          <a:p>
            <a:pPr algn="just"/>
            <a:r>
              <a:rPr lang="ru-RU" sz="1600" dirty="0" smtClean="0"/>
              <a:t>                           </a:t>
            </a:r>
          </a:p>
          <a:p>
            <a:r>
              <a:rPr lang="ru-RU" sz="1600" dirty="0" smtClean="0"/>
              <a:t> </a:t>
            </a:r>
          </a:p>
          <a:p>
            <a:endParaRPr lang="ru-RU" sz="1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888583"/>
              </p:ext>
            </p:extLst>
          </p:nvPr>
        </p:nvGraphicFramePr>
        <p:xfrm>
          <a:off x="755576" y="3140968"/>
          <a:ext cx="6353994" cy="2684916"/>
        </p:xfrm>
        <a:graphic>
          <a:graphicData uri="http://schemas.openxmlformats.org/drawingml/2006/table">
            <a:tbl>
              <a:tblPr/>
              <a:tblGrid>
                <a:gridCol w="1216950"/>
                <a:gridCol w="1216950"/>
                <a:gridCol w="1216950"/>
                <a:gridCol w="1285511"/>
                <a:gridCol w="1417633"/>
              </a:tblGrid>
              <a:tr h="288033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2000" b="1" i="1" kern="0" dirty="0">
                          <a:latin typeface="Times New Roman"/>
                        </a:rPr>
                        <a:t>N</a:t>
                      </a:r>
                      <a:endParaRPr lang="ru-RU" sz="2000" b="1" i="1" kern="0" dirty="0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latin typeface="Times New Roman"/>
                          <a:ea typeface="Times New Roman"/>
                        </a:rPr>
                        <a:t>X</a:t>
                      </a:r>
                      <a:r>
                        <a:rPr lang="en-US" sz="2000" b="1" i="1" baseline="-25000" dirty="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2000" b="1" i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latin typeface="Times New Roman"/>
                          <a:ea typeface="Times New Roman"/>
                        </a:rPr>
                        <a:t>X</a:t>
                      </a:r>
                      <a:r>
                        <a:rPr lang="en-US" sz="2000" b="1" i="1" baseline="-25000" dirty="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2000" b="1" i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latin typeface="Times New Roman"/>
                          <a:ea typeface="Times New Roman"/>
                        </a:rPr>
                        <a:t>X</a:t>
                      </a:r>
                      <a:r>
                        <a:rPr lang="en-US" sz="2000" b="1" i="1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2000" b="1" i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1" dirty="0" smtClean="0">
                          <a:latin typeface="Times New Roman"/>
                          <a:ea typeface="Times New Roman"/>
                        </a:rPr>
                        <a:t>X</a:t>
                      </a:r>
                      <a:r>
                        <a:rPr lang="ru-RU" sz="1800" b="1" i="1" baseline="-25000" dirty="0" smtClean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800" b="1" i="1" dirty="0" smtClean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173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2000" b="1" i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2000" b="1" i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2000" b="1" i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2000" b="1" i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800" b="1" i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173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2000" b="1" i="1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2000" b="1" i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2000" b="1" i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2000" b="1" i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2000" b="1" i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800" b="1" i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173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2000" b="1" i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2000" b="1" i="1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2000" b="1" i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2000" b="1" i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2000" b="1" i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800" b="1" i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173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2000" b="1" i="1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2000" b="1" i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2000" b="1" i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2000" b="1" i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2000" b="1" i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800" b="1" i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856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856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</a:rPr>
                        <a:t>-</a:t>
                      </a:r>
                      <a:r>
                        <a:rPr lang="en-US" sz="1800" b="1" dirty="0" smtClean="0"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856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</a:rPr>
                        <a:t>-</a:t>
                      </a:r>
                      <a:r>
                        <a:rPr lang="en-US" sz="1800" b="1" dirty="0" smtClean="0"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856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4249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/>
              <a:t>Если необходимо сократить число опытов, сохранив при этом свойства матрицы планирования, то количество опытов должно быть не менее числа факторов</a:t>
            </a:r>
            <a:r>
              <a:rPr lang="ru-RU" sz="2400" dirty="0"/>
              <a:t> </a:t>
            </a:r>
            <a:r>
              <a:rPr lang="ru-RU" sz="2400" dirty="0" smtClean="0"/>
              <a:t>плюс единица.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	Для решения этой задачи возьмем </a:t>
            </a:r>
            <a:r>
              <a:rPr lang="ru-RU" sz="2400" b="1" i="1" dirty="0" smtClean="0"/>
              <a:t>ближайший ПФЭ </a:t>
            </a:r>
            <a:r>
              <a:rPr lang="en-US" sz="2400" b="1" i="1" dirty="0" smtClean="0"/>
              <a:t>- </a:t>
            </a:r>
            <a:r>
              <a:rPr lang="ru-RU" sz="2400" b="1" i="1" dirty="0" smtClean="0"/>
              <a:t>2</a:t>
            </a:r>
            <a:r>
              <a:rPr lang="ru-RU" sz="2400" b="1" i="1" baseline="30000" dirty="0" smtClean="0"/>
              <a:t>2</a:t>
            </a:r>
            <a:r>
              <a:rPr lang="ru-RU" sz="2400" b="1" i="1" dirty="0" smtClean="0"/>
              <a:t> </a:t>
            </a:r>
            <a:r>
              <a:rPr lang="ru-RU" sz="2400" dirty="0" smtClean="0"/>
              <a:t>и предположим, что взаимодействие между факторами </a:t>
            </a:r>
            <a:r>
              <a:rPr lang="en-US" sz="2400" dirty="0" smtClean="0"/>
              <a:t>(x</a:t>
            </a:r>
            <a:r>
              <a:rPr lang="ru-RU" sz="2400" baseline="-25000" dirty="0" smtClean="0"/>
              <a:t>1</a:t>
            </a:r>
            <a:r>
              <a:rPr lang="en-US" sz="2400" dirty="0" smtClean="0">
                <a:sym typeface="Symbol"/>
              </a:rPr>
              <a:t></a:t>
            </a:r>
            <a:r>
              <a:rPr lang="en-US" sz="2400" dirty="0" smtClean="0"/>
              <a:t>x</a:t>
            </a:r>
            <a:r>
              <a:rPr lang="ru-RU" sz="2400" baseline="-25000" dirty="0" smtClean="0"/>
              <a:t>2</a:t>
            </a:r>
            <a:r>
              <a:rPr lang="en-US" sz="2400" dirty="0" smtClean="0"/>
              <a:t>) </a:t>
            </a:r>
            <a:r>
              <a:rPr lang="ru-RU" sz="2400" dirty="0" smtClean="0"/>
              <a:t>в ПФЭ равно 0. Поэтому в качестве плана для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2400" dirty="0" smtClean="0"/>
              <a:t>новой матрицы используем взаимодействия </a:t>
            </a:r>
            <a:r>
              <a:rPr lang="en-US" sz="2400" dirty="0" smtClean="0"/>
              <a:t>x</a:t>
            </a:r>
            <a:r>
              <a:rPr lang="ru-RU" sz="2400" baseline="-25000" dirty="0" smtClean="0"/>
              <a:t>1</a:t>
            </a:r>
            <a:r>
              <a:rPr lang="en-US" sz="2400" dirty="0" smtClean="0">
                <a:sym typeface="Symbol"/>
              </a:rPr>
              <a:t></a:t>
            </a:r>
            <a:r>
              <a:rPr lang="en-US" sz="2400" dirty="0" smtClean="0"/>
              <a:t>x</a:t>
            </a:r>
            <a:r>
              <a:rPr lang="ru-RU" sz="2400" baseline="-25000" dirty="0" smtClean="0"/>
              <a:t>2</a:t>
            </a: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285728"/>
            <a:ext cx="8715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/>
              <a:t>Получим дробную реплику (</a:t>
            </a:r>
            <a:r>
              <a:rPr lang="ru-RU" sz="2000" dirty="0" err="1" smtClean="0"/>
              <a:t>полуреплику</a:t>
            </a:r>
            <a:r>
              <a:rPr lang="en-US" sz="2000" dirty="0" smtClean="0"/>
              <a:t>-</a:t>
            </a:r>
            <a:r>
              <a:rPr lang="ru-RU" sz="2000" dirty="0" smtClean="0"/>
              <a:t> 1/2) от ПФЭ 2</a:t>
            </a:r>
            <a:r>
              <a:rPr lang="en-US" sz="2000" baseline="30000" dirty="0" smtClean="0"/>
              <a:t>3</a:t>
            </a:r>
            <a:r>
              <a:rPr lang="ru-RU" sz="2000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ru-RU" sz="1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190721"/>
              </p:ext>
            </p:extLst>
          </p:nvPr>
        </p:nvGraphicFramePr>
        <p:xfrm>
          <a:off x="357159" y="1142984"/>
          <a:ext cx="8501120" cy="2194560"/>
        </p:xfrm>
        <a:graphic>
          <a:graphicData uri="http://schemas.openxmlformats.org/drawingml/2006/table">
            <a:tbl>
              <a:tblPr/>
              <a:tblGrid>
                <a:gridCol w="1700224"/>
                <a:gridCol w="1700224"/>
                <a:gridCol w="1700224"/>
                <a:gridCol w="1700224"/>
                <a:gridCol w="1700224"/>
              </a:tblGrid>
              <a:tr h="600079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N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X</a:t>
                      </a:r>
                      <a:r>
                        <a:rPr lang="en-US" sz="1600" b="1" baseline="-25000" dirty="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X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X2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242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х1*х2</a:t>
                      </a:r>
                    </a:p>
                    <a:p>
                      <a:pPr marL="35242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X3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040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6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6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040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6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040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6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040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4282" y="3789040"/>
            <a:ext cx="86439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/>
              <a:t>Число опытов для ДФЭ определяется по формуле:</a:t>
            </a:r>
          </a:p>
          <a:p>
            <a:pPr algn="just">
              <a:lnSpc>
                <a:spcPct val="150000"/>
              </a:lnSpc>
            </a:pPr>
            <a:r>
              <a:rPr lang="en-US" sz="2000" b="1" dirty="0" smtClean="0"/>
              <a:t>N</a:t>
            </a:r>
            <a:r>
              <a:rPr lang="ru-RU" sz="2000" b="1" dirty="0" smtClean="0"/>
              <a:t>=2</a:t>
            </a:r>
            <a:r>
              <a:rPr lang="en-US" sz="2000" b="1" baseline="30000" dirty="0" smtClean="0"/>
              <a:t>n</a:t>
            </a:r>
            <a:r>
              <a:rPr lang="ru-RU" sz="2000" b="1" baseline="30000" dirty="0" smtClean="0"/>
              <a:t>-</a:t>
            </a:r>
            <a:r>
              <a:rPr lang="en-US" sz="2000" b="1" baseline="30000" dirty="0" smtClean="0"/>
              <a:t>p</a:t>
            </a:r>
            <a:endParaRPr lang="ru-RU" sz="2000" b="1" dirty="0" smtClean="0"/>
          </a:p>
          <a:p>
            <a:pPr algn="just">
              <a:lnSpc>
                <a:spcPct val="150000"/>
              </a:lnSpc>
            </a:pPr>
            <a:r>
              <a:rPr lang="en-US" sz="2000" dirty="0" smtClean="0"/>
              <a:t>n</a:t>
            </a:r>
            <a:r>
              <a:rPr lang="ru-RU" sz="2000" dirty="0" smtClean="0"/>
              <a:t> – общее число факторов;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/>
              <a:t>p</a:t>
            </a:r>
            <a:r>
              <a:rPr lang="ru-RU" sz="2000" dirty="0" smtClean="0"/>
              <a:t> – число факторов, приравненных к произведению.</a:t>
            </a:r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Если </a:t>
            </a:r>
            <a:r>
              <a:rPr lang="en-US" sz="2000" dirty="0" smtClean="0"/>
              <a:t>n</a:t>
            </a:r>
            <a:r>
              <a:rPr lang="ru-RU" sz="2000" dirty="0" smtClean="0"/>
              <a:t>=3, </a:t>
            </a:r>
            <a:r>
              <a:rPr lang="en-US" sz="2000" dirty="0" smtClean="0"/>
              <a:t>   x</a:t>
            </a:r>
            <a:r>
              <a:rPr lang="ru-RU" sz="2000" baseline="-25000" dirty="0" smtClean="0"/>
              <a:t>3</a:t>
            </a:r>
            <a:r>
              <a:rPr lang="ru-RU" sz="2000" dirty="0" smtClean="0"/>
              <a:t>=</a:t>
            </a:r>
            <a:r>
              <a:rPr lang="en-US" sz="2000" dirty="0" smtClean="0"/>
              <a:t>x</a:t>
            </a:r>
            <a:r>
              <a:rPr lang="ru-RU" sz="2000" baseline="-25000" dirty="0" smtClean="0"/>
              <a:t>1</a:t>
            </a:r>
            <a:r>
              <a:rPr lang="en-US" sz="2000" dirty="0" smtClean="0"/>
              <a:t>x</a:t>
            </a:r>
            <a:r>
              <a:rPr lang="ru-RU" sz="2000" baseline="-25000" dirty="0" smtClean="0"/>
              <a:t>2</a:t>
            </a:r>
            <a:r>
              <a:rPr lang="ru-RU" sz="2000" dirty="0" smtClean="0"/>
              <a:t>, </a:t>
            </a:r>
            <a:r>
              <a:rPr lang="en-US" sz="2000" dirty="0" smtClean="0"/>
              <a:t>  </a:t>
            </a:r>
            <a:r>
              <a:rPr lang="ru-RU" sz="2000" dirty="0" smtClean="0"/>
              <a:t>то </a:t>
            </a:r>
            <a:r>
              <a:rPr lang="en-US" sz="2000" dirty="0" smtClean="0"/>
              <a:t>   N</a:t>
            </a:r>
            <a:r>
              <a:rPr lang="ru-RU" sz="2000" dirty="0" smtClean="0"/>
              <a:t>=2</a:t>
            </a:r>
            <a:r>
              <a:rPr lang="en-US" sz="2000" baseline="30000" dirty="0" smtClean="0"/>
              <a:t>n</a:t>
            </a:r>
            <a:r>
              <a:rPr lang="ru-RU" sz="2000" baseline="30000" dirty="0" smtClean="0"/>
              <a:t>-1</a:t>
            </a:r>
            <a:r>
              <a:rPr lang="ru-RU" sz="2000" dirty="0" smtClean="0"/>
              <a:t>=2</a:t>
            </a:r>
            <a:r>
              <a:rPr lang="ru-RU" sz="2000" baseline="30000" dirty="0" smtClean="0"/>
              <a:t>3-1</a:t>
            </a:r>
            <a:r>
              <a:rPr lang="ru-RU" sz="2000" dirty="0" smtClean="0"/>
              <a:t>=2</a:t>
            </a:r>
            <a:r>
              <a:rPr lang="ru-RU" sz="2000" baseline="30000" dirty="0" smtClean="0"/>
              <a:t>2</a:t>
            </a:r>
            <a:r>
              <a:rPr lang="ru-RU" sz="2000" dirty="0" smtClean="0"/>
              <a:t>=4.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СИМПЛЕКСНЫЙ МЕТОД ПЛАНИРОВАНИЯ И ОПТИМИЗАЦИИ.</a:t>
            </a:r>
            <a:endParaRPr lang="ru-RU" sz="2400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13401" y="1484784"/>
            <a:ext cx="7416824" cy="4513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800" b="1" i="1" dirty="0" smtClean="0">
                <a:latin typeface="Arial" pitchFamily="34" charset="0"/>
                <a:cs typeface="Arial" pitchFamily="34" charset="0"/>
              </a:rPr>
              <a:t>Симплексом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называется правильный многогранник, имеющий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+1 вершину, где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– число факторов, влияющих на процесс.</a:t>
            </a:r>
          </a:p>
          <a:p>
            <a:pPr algn="just">
              <a:lnSpc>
                <a:spcPct val="114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Так, если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=1, то симплексом является отрезок прямой, </a:t>
            </a:r>
          </a:p>
          <a:p>
            <a:pPr algn="just">
              <a:lnSpc>
                <a:spcPct val="114000"/>
              </a:lnSpc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при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=2 – правильный треугольник,</a:t>
            </a:r>
          </a:p>
          <a:p>
            <a:pPr algn="just">
              <a:lnSpc>
                <a:spcPct val="114000"/>
              </a:lnSpc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 при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=3 – тетраэдр и т.д.</a:t>
            </a:r>
          </a:p>
          <a:p>
            <a:pPr algn="just">
              <a:lnSpc>
                <a:spcPct val="114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	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542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88291"/>
            <a:ext cx="8136904" cy="5004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4000"/>
              </a:lnSpc>
            </a:pP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Метод последовательного </a:t>
            </a:r>
            <a:r>
              <a:rPr lang="ru-RU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симплекс – планирования </a:t>
            </a: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состоит в следующем</a:t>
            </a: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0" algn="just">
              <a:lnSpc>
                <a:spcPct val="114000"/>
              </a:lnSpc>
            </a:pPr>
            <a:endParaRPr lang="ru-R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lnSpc>
                <a:spcPct val="114000"/>
              </a:lnSpc>
            </a:pPr>
            <a:r>
              <a:rPr lang="en-US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Начиная восхождения, планируют исходную серию опытов так, чтобы точки, соответствующие условиям проведения этих опытов, образовывали </a:t>
            </a:r>
            <a:r>
              <a:rPr lang="ru-RU" sz="28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правильный симплекс</a:t>
            </a: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в многомерном факторном пространстве.</a:t>
            </a:r>
          </a:p>
          <a:p>
            <a:pPr lvl="0" algn="just">
              <a:lnSpc>
                <a:spcPct val="114000"/>
              </a:lnSpc>
            </a:pP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Начальная серия опытов соответствует вершинам исходного симплекса (точки 1 2 3).</a:t>
            </a:r>
          </a:p>
        </p:txBody>
      </p:sp>
    </p:spTree>
    <p:extLst>
      <p:ext uri="{BB962C8B-B14F-4D97-AF65-F5344CB8AC3E}">
        <p14:creationId xmlns:p14="http://schemas.microsoft.com/office/powerpoint/2010/main" val="3049986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412776"/>
            <a:ext cx="3168352" cy="266429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6" name="Дуга 15"/>
          <p:cNvSpPr/>
          <p:nvPr/>
        </p:nvSpPr>
        <p:spPr>
          <a:xfrm rot="21134285">
            <a:off x="1890140" y="1393872"/>
            <a:ext cx="2987520" cy="1008917"/>
          </a:xfrm>
          <a:prstGeom prst="arc">
            <a:avLst>
              <a:gd name="adj1" fmla="val 14284886"/>
              <a:gd name="adj2" fmla="val 20821321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1835696" y="548680"/>
            <a:ext cx="0" cy="38164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835696" y="4365104"/>
            <a:ext cx="3888432" cy="2738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1365250" y="352425"/>
          <a:ext cx="341313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8" name="Visio" r:id="rId4" imgW="342096" imgH="450144" progId="Visio.Drawing.11">
                  <p:link updateAutomatic="1"/>
                </p:oleObj>
              </mc:Choice>
              <mc:Fallback>
                <p:oleObj name="Visio" r:id="rId4" imgW="342096" imgH="450144" progId="Visio.Drawing.11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5250" y="352425"/>
                        <a:ext cx="341313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5757863" y="4168775"/>
          <a:ext cx="341312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9" name="Visio" r:id="rId6" imgW="342096" imgH="450144" progId="Visio.Drawing.11">
                  <p:link updateAutomatic="1"/>
                </p:oleObj>
              </mc:Choice>
              <mc:Fallback>
                <p:oleObj name="Visio" r:id="rId6" imgW="342096" imgH="450144" progId="Visio.Drawing.11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7863" y="4168775"/>
                        <a:ext cx="341312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755576" y="5023629"/>
            <a:ext cx="777686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Рис.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Оптимизация по симплексному методу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91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48680"/>
            <a:ext cx="874846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Arial" pitchFamily="34" charset="0"/>
                <a:cs typeface="Arial" pitchFamily="34" charset="0"/>
              </a:rPr>
              <a:t>Условия  первых опытов выбираются из тех значений факторов, которые соответствуют наиболее эффективным технологическим режимам процесса.</a:t>
            </a:r>
          </a:p>
          <a:p>
            <a:pPr algn="just"/>
            <a:r>
              <a:rPr lang="ru-RU" sz="2800" dirty="0" smtClean="0">
                <a:latin typeface="Arial" pitchFamily="34" charset="0"/>
                <a:cs typeface="Arial" pitchFamily="34" charset="0"/>
              </a:rPr>
              <a:t>Проводят первую серию опытов (точки 1,2,3), после чего выявляют точку (опыт), которая дала наихудший результат (сравнивая значения  выходного параметра в каждой точке).</a:t>
            </a:r>
          </a:p>
          <a:p>
            <a:pPr algn="just"/>
            <a:r>
              <a:rPr lang="ru-RU" sz="2800" dirty="0" smtClean="0">
                <a:latin typeface="Arial" pitchFamily="34" charset="0"/>
                <a:cs typeface="Arial" pitchFamily="34" charset="0"/>
              </a:rPr>
              <a:t>На  рисунке это точка 1. Эту «плохую» точку заменяют новой (точка 4), представляющей собой зеркальное отображение относительно противоположной грани симплекса (т.2 – 3).</a:t>
            </a:r>
          </a:p>
        </p:txBody>
      </p:sp>
    </p:spTree>
    <p:extLst>
      <p:ext uri="{BB962C8B-B14F-4D97-AF65-F5344CB8AC3E}">
        <p14:creationId xmlns:p14="http://schemas.microsoft.com/office/powerpoint/2010/main" val="407134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20688"/>
            <a:ext cx="82809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 новой точке (опыт 4) проводят эксперимент</a:t>
            </a: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0" algn="just"/>
            <a:endParaRPr lang="ru-RU" sz="2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Далее сравнивают между собой результаты опытов в вершинах нового симплекса (2,3,4), отбрасывают самый «неудачный» и переносят эту вершину симплекса (т.3) в т.5. Получают новый </a:t>
            </a: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симплекс (2, </a:t>
            </a: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,5</a:t>
            </a: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 и т. </a:t>
            </a: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д.</a:t>
            </a:r>
          </a:p>
          <a:p>
            <a:pPr lvl="0" algn="just"/>
            <a:endParaRPr lang="ru-R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Эта процедура повторяется до тех пор, пока, не будет достигнут экстремум (оптимум).</a:t>
            </a:r>
          </a:p>
        </p:txBody>
      </p:sp>
    </p:spTree>
    <p:extLst>
      <p:ext uri="{BB962C8B-B14F-4D97-AF65-F5344CB8AC3E}">
        <p14:creationId xmlns:p14="http://schemas.microsoft.com/office/powerpoint/2010/main" val="2597896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201" name="Object 1"/>
          <p:cNvGraphicFramePr>
            <a:graphicFrameLocks noChangeAspect="1"/>
          </p:cNvGraphicFramePr>
          <p:nvPr/>
        </p:nvGraphicFramePr>
        <p:xfrm>
          <a:off x="1475656" y="2276872"/>
          <a:ext cx="5184576" cy="832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62" name="Формула" r:id="rId3" imgW="2895480" imgH="406080" progId="Equation.3">
                  <p:embed/>
                </p:oleObj>
              </mc:Choice>
              <mc:Fallback>
                <p:oleObj name="Формула" r:id="rId3" imgW="289548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2276872"/>
                        <a:ext cx="5184576" cy="8320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452320" y="2060848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(1)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3212976"/>
            <a:ext cx="7200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  <a:sym typeface="Symbol"/>
              </a:rPr>
              <a:t>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- значение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– го фактора в наихудшей точке (опыте) предыдущего симплекса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n –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число факторов;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baseline="30000" dirty="0" err="1" smtClean="0">
                <a:latin typeface="Arial" pitchFamily="34" charset="0"/>
                <a:cs typeface="Arial" pitchFamily="34" charset="0"/>
              </a:rPr>
              <a:t>c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– координаты центра противоположной грани, которые находятся: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203" name="Object 3"/>
          <p:cNvGraphicFramePr>
            <a:graphicFrameLocks noChangeAspect="1"/>
          </p:cNvGraphicFramePr>
          <p:nvPr/>
        </p:nvGraphicFramePr>
        <p:xfrm>
          <a:off x="3851920" y="4725144"/>
          <a:ext cx="2160240" cy="1368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63" name="Формула" r:id="rId5" imgW="1117440" imgH="761760" progId="Equation.3">
                  <p:embed/>
                </p:oleObj>
              </mc:Choice>
              <mc:Fallback>
                <p:oleObj name="Формула" r:id="rId5" imgW="1117440" imgH="761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4725144"/>
                        <a:ext cx="2160240" cy="13681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948264" y="4725144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(2)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692696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Вершины исходного симплекса задаются при помощи специальной таблицы.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Условия каждого нового опыта в отраженной точке рассчитываются по формуле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: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67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48680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53975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Построение матрицы исходного симплекса.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indent="53975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(Определение условий в исходном симплексе)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348880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Прежде чем начать движение по поверхности отклика необходимо определить условия опытов в исходном симплексе. Для вычисления этих значений пользуются матрицей опытов исходного симплекса в кодированных переменных.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5718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/>
          <p:cNvSpPr/>
          <p:nvPr/>
        </p:nvSpPr>
        <p:spPr>
          <a:xfrm>
            <a:off x="1043608" y="3501008"/>
            <a:ext cx="67687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Приступая к оптимизации необходимо при помощи таблицы рассчитать матрицу исходной серии опытов в натуральных единицах.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270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4553920"/>
              </p:ext>
            </p:extLst>
          </p:nvPr>
        </p:nvGraphicFramePr>
        <p:xfrm>
          <a:off x="2238375" y="4365625"/>
          <a:ext cx="1693863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58" name="Equation" r:id="rId3" imgW="1396800" imgH="1143000" progId="Equation.DSMT4">
                  <p:embed/>
                </p:oleObj>
              </mc:Choice>
              <mc:Fallback>
                <p:oleObj name="Equation" r:id="rId3" imgW="1396800" imgH="1143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8375" y="4365625"/>
                        <a:ext cx="1693863" cy="1289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1043608" y="5805264"/>
            <a:ext cx="4566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baseline="-250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– кодированные значения из таблицы;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0" name="Таблица 49"/>
          <p:cNvGraphicFramePr>
            <a:graphicFrameLocks noGrp="1"/>
          </p:cNvGraphicFramePr>
          <p:nvPr/>
        </p:nvGraphicFramePr>
        <p:xfrm>
          <a:off x="1547664" y="692696"/>
          <a:ext cx="6264699" cy="2664296"/>
        </p:xfrm>
        <a:graphic>
          <a:graphicData uri="http://schemas.openxmlformats.org/drawingml/2006/table">
            <a:tbl>
              <a:tblPr/>
              <a:tblGrid>
                <a:gridCol w="894957"/>
                <a:gridCol w="894957"/>
                <a:gridCol w="894957"/>
                <a:gridCol w="894957"/>
                <a:gridCol w="894957"/>
                <a:gridCol w="894957"/>
                <a:gridCol w="894957"/>
              </a:tblGrid>
              <a:tr h="33303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2000" baseline="-25000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20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2000" baseline="-25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2000" baseline="-250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2000" baseline="-250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2000" baseline="-250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3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0.289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0.204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0.158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0.129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0.109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3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-0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0.289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0.204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0.158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0.129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0.109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3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-0.578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0.204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0.158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0.129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0.109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3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0.204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0.158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0.129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0.109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3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-0.612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-0.632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0.129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0.109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3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-0.645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0.109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3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-0.654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7" name="Прямая соединительная линия 16"/>
          <p:cNvCxnSpPr/>
          <p:nvPr/>
        </p:nvCxnSpPr>
        <p:spPr>
          <a:xfrm>
            <a:off x="1619672" y="1700808"/>
            <a:ext cx="17281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3347864" y="764704"/>
            <a:ext cx="0" cy="93610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547664" y="2060848"/>
            <a:ext cx="2736304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4211960" y="692696"/>
            <a:ext cx="0" cy="13681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547664" y="2348880"/>
            <a:ext cx="3600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V="1">
            <a:off x="5148064" y="692696"/>
            <a:ext cx="0" cy="165618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1547664" y="2708920"/>
            <a:ext cx="446449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1547664" y="2996952"/>
            <a:ext cx="54006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V="1">
            <a:off x="6012160" y="692696"/>
            <a:ext cx="0" cy="201622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6948264" y="692696"/>
            <a:ext cx="0" cy="23762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547664" y="3356992"/>
            <a:ext cx="626469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7812360" y="692696"/>
            <a:ext cx="0" cy="266429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235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467544" y="202532"/>
            <a:ext cx="8136904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шаговом восхождении по поверхности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возможны следующие случаи: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  <a:buAutoNum type="arabicPeriod"/>
              <a:tabLst>
                <a:tab pos="2790825" algn="l"/>
              </a:tabLst>
            </a:pPr>
            <a:r>
              <a:rPr lang="ru-RU" sz="2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 результате отражения некоторой наихудшей точки симплекса, в новом симплексе отраженная точка тоже оказалась наихудшей. В этом случае следует вернуться в предыдущий симплекс и двигаться из него, отбросив точку, показавшую второе наихудшее значение </a:t>
            </a:r>
            <a:r>
              <a:rPr lang="en-US" sz="22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lang="ru-RU" sz="2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en-US" sz="2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160000"/>
              <a:tabLst>
                <a:tab pos="2790825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2.Симплекс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вращается вокруг некоторой точки, отвечающей наибольшему значению 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После проведения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+1 опыта  необходимо прекратить движение и повторить точку (опыт) вокруг которой вращались. Если значение в этой точке подтверждается, то, следовательно, достигнута область оптимума.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использовании симплекс-метода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дублировать опыты не обязательно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т.к. ошибка в отдельном опыте может только несколько замедлить оптимизацию.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32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1693157" y="260648"/>
            <a:ext cx="53300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000" b="1" i="0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Пример разработки </a:t>
            </a:r>
            <a:r>
              <a:rPr kumimoji="0" lang="ru-RU" sz="2000" b="1" i="0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симпекс</a:t>
            </a:r>
            <a:r>
              <a:rPr kumimoji="0" lang="ru-RU" sz="2000" b="1" i="0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- плана.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764704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Исследовали процесс механического обезвоживания торфа, торф предварительно нагревается. Задача, получить торф влажностью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W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=60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/>
              </a:rPr>
              <a:t>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Факторами, влияющими на удаление влаги из торфа, являются: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395536" y="2045460"/>
            <a:ext cx="46085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ru-RU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)-удельная нагрузка фильтра торфом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54" name="Object 2"/>
          <p:cNvGraphicFramePr>
            <a:graphicFrameLocks noChangeAspect="1"/>
          </p:cNvGraphicFramePr>
          <p:nvPr/>
        </p:nvGraphicFramePr>
        <p:xfrm>
          <a:off x="4991100" y="1995488"/>
          <a:ext cx="38417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82" name="Формула" r:id="rId3" imgW="380880" imgH="457200" progId="Equation.3">
                  <p:embed/>
                </p:oleObj>
              </mc:Choice>
              <mc:Fallback>
                <p:oleObj name="Формула" r:id="rId3" imgW="3808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1100" y="1995488"/>
                        <a:ext cx="384175" cy="460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395536" y="2446730"/>
            <a:ext cx="46085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ru-RU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)-продолжительность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отжатия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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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3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(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p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)-давление прессования, 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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4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(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T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)-температура </a:t>
            </a:r>
            <a:r>
              <a:rPr kumimoji="0" lang="ru-RU" sz="1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С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3429000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Сформируем условия опытов и шаги варьирования (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=4).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91609"/>
              </p:ext>
            </p:extLst>
          </p:nvPr>
        </p:nvGraphicFramePr>
        <p:xfrm>
          <a:off x="1115616" y="4077072"/>
          <a:ext cx="5310505" cy="1066800"/>
        </p:xfrm>
        <a:graphic>
          <a:graphicData uri="http://schemas.openxmlformats.org/drawingml/2006/table">
            <a:tbl>
              <a:tblPr/>
              <a:tblGrid>
                <a:gridCol w="1061720"/>
                <a:gridCol w="1062355"/>
                <a:gridCol w="1061720"/>
                <a:gridCol w="1062355"/>
                <a:gridCol w="1062355"/>
              </a:tblGrid>
              <a:tr h="0"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r>
                        <a:rPr lang="en-US" sz="1400" baseline="-25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r>
                        <a:rPr lang="en-US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(g)</a:t>
                      </a:r>
                      <a:endParaRPr lang="ru-RU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r>
                        <a:rPr lang="en-US" sz="1400" baseline="-25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r>
                        <a:rPr lang="en-US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</a:t>
                      </a:r>
                      <a:r>
                        <a:rPr lang="en-US" sz="140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</a:t>
                      </a:r>
                      <a:r>
                        <a:rPr lang="en-US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ru-RU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r>
                        <a:rPr lang="en-US" sz="1400" baseline="-25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(p)</a:t>
                      </a:r>
                      <a:endParaRPr lang="ru-RU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r>
                        <a:rPr lang="en-US" sz="1400" baseline="-25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(T)</a:t>
                      </a:r>
                      <a:endParaRPr lang="ru-RU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r>
                        <a:rPr lang="en-US" sz="1400" baseline="-25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</a:t>
                      </a:r>
                      <a:r>
                        <a:rPr lang="en-US" sz="1400" baseline="30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</a:t>
                      </a:r>
                      <a:endParaRPr lang="ru-RU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</a:t>
                      </a: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</a:t>
                      </a: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r>
                        <a:rPr lang="en-US" sz="1400" baseline="-25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</a:t>
                      </a:r>
                      <a:endParaRPr lang="ru-RU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  <a:endParaRPr lang="ru-RU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  <a:endParaRPr lang="ru-RU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ru-RU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83568" y="5517232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Количество факторов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=4, следовательно, количество опытов в исходном симплексе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+1=5.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13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04664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Для расчета условий опытов в исходном симплексе используем формулу кодирования и матрицу исходного симплекса в кодах.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5777" name="Object 1"/>
          <p:cNvGraphicFramePr>
            <a:graphicFrameLocks noChangeAspect="1"/>
          </p:cNvGraphicFramePr>
          <p:nvPr/>
        </p:nvGraphicFramePr>
        <p:xfrm>
          <a:off x="3491880" y="980728"/>
          <a:ext cx="1845245" cy="1339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06" name="Формула" r:id="rId3" imgW="1574640" imgH="1143000" progId="Equation.3">
                  <p:embed/>
                </p:oleObj>
              </mc:Choice>
              <mc:Fallback>
                <p:oleObj name="Формула" r:id="rId3" imgW="1574640" imgH="1143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980728"/>
                        <a:ext cx="1845245" cy="13392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755576" y="2207186"/>
            <a:ext cx="576064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Значение первого фактора в 5 опытах.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=0.3+0.2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0.5=0.4;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1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=0.3+0.2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(-0.5)=0.2;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1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3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=0.3+0.2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(0)=0.3;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1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4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=0.3+0.2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0=0.3;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1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5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=0.3+0.2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0=0.3;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II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. Значение второго фактора в 5 опытах.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1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=60+30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0.289=68.7;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=60+30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0.289=68.7;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3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=60-30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0.578=42.7;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4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=60+30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0=60;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5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=60;</a:t>
            </a:r>
          </a:p>
        </p:txBody>
      </p:sp>
    </p:spTree>
    <p:extLst>
      <p:ext uri="{BB962C8B-B14F-4D97-AF65-F5344CB8AC3E}">
        <p14:creationId xmlns:p14="http://schemas.microsoft.com/office/powerpoint/2010/main" val="299590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813704"/>
              </p:ext>
            </p:extLst>
          </p:nvPr>
        </p:nvGraphicFramePr>
        <p:xfrm>
          <a:off x="1043608" y="980728"/>
          <a:ext cx="6840761" cy="5524662"/>
        </p:xfrm>
        <a:graphic>
          <a:graphicData uri="http://schemas.openxmlformats.org/drawingml/2006/table">
            <a:tbl>
              <a:tblPr/>
              <a:tblGrid>
                <a:gridCol w="661008"/>
                <a:gridCol w="770527"/>
                <a:gridCol w="770527"/>
                <a:gridCol w="885485"/>
                <a:gridCol w="885485"/>
                <a:gridCol w="885485"/>
                <a:gridCol w="1262163"/>
                <a:gridCol w="720081"/>
              </a:tblGrid>
              <a:tr h="626893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y</a:t>
                      </a:r>
                      <a:r>
                        <a:rPr lang="en-US" sz="1800" baseline="-25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(W,</a:t>
                      </a: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</a:t>
                      </a: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Симплекс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Худшая точка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44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0.4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68.7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1.36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64.7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64.85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1,2,3,4,5</a:t>
                      </a:r>
                    </a:p>
                  </a:txBody>
                  <a:tcPr marL="43543" marR="435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т.3</a:t>
                      </a:r>
                    </a:p>
                  </a:txBody>
                  <a:tcPr marL="43543" marR="435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44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0.2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68.7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1.36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64.7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61.0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44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ru-RU" sz="18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42.6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1.36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64.7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67.15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44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60.0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0.72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64.7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67.13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44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60.0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1.2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41.0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66.35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44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86.2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0.96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52,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63.23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1,2,4,5,6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Т.4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44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81.8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1.72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46.9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66.5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1,2,5,6,7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Т.7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44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92.7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1.5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73.6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61.35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1,2,5,6,8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Т.5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44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76.3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0.87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81.1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64.0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1,2,6,8,9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Т.1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6893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0.15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93.3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0.98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61.4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62.5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2,6,8,9,10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Т.9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6893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0.176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94.1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1.53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50.24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61.9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2,6,8,10,11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Т.6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6893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0.12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88.2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1.73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77.1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59.7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2,8,10,11,12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43608" y="260648"/>
            <a:ext cx="4073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Таблица  Результаты </a:t>
            </a:r>
            <a:r>
              <a:rPr lang="ru-RU" dirty="0">
                <a:latin typeface="Arial" pitchFamily="34" charset="0"/>
                <a:cs typeface="Arial" pitchFamily="34" charset="0"/>
              </a:rPr>
              <a:t>исследований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19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260648"/>
            <a:ext cx="842493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После расчета условий опытов в исходном симплексе, реализуют 5 опытов (4+1).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Выбираем «наихудшую точку» (т.3). Находим ее зеркальное отображение.  Рассчитываем координаты отображенной точки по формулам (1) и (2).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87824" y="1556792"/>
            <a:ext cx="54726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Складываем все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000" b="1" baseline="-25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smtClean="0">
                <a:latin typeface="Arial" pitchFamily="34" charset="0"/>
                <a:cs typeface="Arial" pitchFamily="34" charset="0"/>
              </a:rPr>
              <a:t>кроме  т.3.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7825" name="Object 1"/>
          <p:cNvGraphicFramePr>
            <a:graphicFrameLocks noChangeAspect="1"/>
          </p:cNvGraphicFramePr>
          <p:nvPr/>
        </p:nvGraphicFramePr>
        <p:xfrm>
          <a:off x="4067944" y="1988840"/>
          <a:ext cx="3456384" cy="2046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0" name="Формула" r:id="rId3" imgW="2768400" imgH="1828800" progId="Equation.3">
                  <p:embed/>
                </p:oleObj>
              </mc:Choice>
              <mc:Fallback>
                <p:oleObj name="Формула" r:id="rId3" imgW="2768400" imgH="182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1988840"/>
                        <a:ext cx="3456384" cy="20466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83568" y="4005064"/>
            <a:ext cx="3816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Координаты (условия) 6-ой точки.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91880" y="4293096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0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=2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/>
              </a:rPr>
              <a:t>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0.3-0.3=0.3;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0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=2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/>
              </a:rPr>
              <a:t>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64.39-42.6=86.2;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000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=2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/>
              </a:rPr>
              <a:t>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1.16-1.36=0.96;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000" baseline="-25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=2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/>
              </a:rPr>
              <a:t>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58.8-64.75=52.9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;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5661248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Записываем в таблицу, проводим опыт в т.6. В симплексе 1,2,4,5,6 выбираем наихудшую точку. Это точка 4. Ее также зеркально отображаем, и все повторяем, как выше.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44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490</TotalTime>
  <Words>1133</Words>
  <Application>Microsoft Office PowerPoint</Application>
  <PresentationFormat>Экран (4:3)</PresentationFormat>
  <Paragraphs>342</Paragraphs>
  <Slides>18</Slides>
  <Notes>1</Notes>
  <HiddenSlides>0</HiddenSlides>
  <MMClips>0</MMClips>
  <ScaleCrop>false</ScaleCrop>
  <HeadingPairs>
    <vt:vector size="8" baseType="variant">
      <vt:variant>
        <vt:lpstr>Тема</vt:lpstr>
      </vt:variant>
      <vt:variant>
        <vt:i4>1</vt:i4>
      </vt:variant>
      <vt:variant>
        <vt:lpstr>Связи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Официальная</vt:lpstr>
      <vt:lpstr>C:\Users\User\Desktop\Documents\Кафедра ХТТ и ХК\Лекции Н.В\Презентация Кинетика многостад\Копия (2)   Рисунки к лекции (Ушева).vsd\Документ\~Страница-13\Sheet.36</vt:lpstr>
      <vt:lpstr>C:\Users\User\Desktop\Documents\Кафедра ХТТ и ХК\Лекции Н.В\Презентация Кинетика многостад\Копия (2)   Рисунки к лекции (Ушева).vsd\Документ\~Страница-13\Sheet.37</vt:lpstr>
      <vt:lpstr>Формула</vt:lpstr>
      <vt:lpstr>MathType 6.0 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moe</dc:creator>
  <cp:lastModifiedBy>usheva</cp:lastModifiedBy>
  <cp:revision>48</cp:revision>
  <cp:lastPrinted>2014-03-28T09:26:13Z</cp:lastPrinted>
  <dcterms:modified xsi:type="dcterms:W3CDTF">2014-03-31T08:07:27Z</dcterms:modified>
</cp:coreProperties>
</file>