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73" r:id="rId23"/>
    <p:sldId id="274" r:id="rId24"/>
    <p:sldId id="27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6" r:id="rId42"/>
    <p:sldId id="307" r:id="rId43"/>
    <p:sldId id="308" r:id="rId44"/>
    <p:sldId id="309" r:id="rId45"/>
    <p:sldId id="310" r:id="rId46"/>
    <p:sldId id="311" r:id="rId47"/>
    <p:sldId id="312" r:id="rId48"/>
    <p:sldId id="313" r:id="rId49"/>
    <p:sldId id="314" r:id="rId50"/>
    <p:sldId id="315" r:id="rId51"/>
    <p:sldId id="316" r:id="rId52"/>
    <p:sldId id="317" r:id="rId53"/>
    <p:sldId id="318" r:id="rId54"/>
    <p:sldId id="319" r:id="rId55"/>
    <p:sldId id="320" r:id="rId56"/>
    <p:sldId id="321" r:id="rId57"/>
    <p:sldId id="322" r:id="rId58"/>
    <p:sldId id="323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000" y="2060848"/>
            <a:ext cx="9001000" cy="24482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Построение статистических моделей</a:t>
            </a:r>
            <a:br>
              <a:rPr lang="ru-RU" dirty="0" smtClean="0"/>
            </a:br>
            <a:r>
              <a:rPr lang="ru-RU" sz="4600" dirty="0" smtClean="0"/>
              <a:t>экспериментально - статистическими </a:t>
            </a:r>
            <a:r>
              <a:rPr lang="ru-RU" dirty="0" smtClean="0"/>
              <a:t>методами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5184576"/>
          </a:xfrm>
        </p:spPr>
        <p:txBody>
          <a:bodyPr>
            <a:normAutofit fontScale="92500" lnSpcReduction="10000"/>
          </a:bodyPr>
          <a:lstStyle/>
          <a:p>
            <a:endParaRPr lang="ru-RU" sz="2800" dirty="0" smtClean="0"/>
          </a:p>
          <a:p>
            <a:r>
              <a:rPr lang="ru-RU" sz="2800" dirty="0" smtClean="0"/>
              <a:t>при неизвестных или сложных теоретических закономерностях </a:t>
            </a:r>
            <a:r>
              <a:rPr lang="ru-RU" sz="2800" smtClean="0"/>
              <a:t>протекания процесса изучают </a:t>
            </a:r>
            <a:r>
              <a:rPr lang="ru-RU" sz="2800" dirty="0" smtClean="0"/>
              <a:t>зависимость отклика системы на изменение входных параметров;</a:t>
            </a:r>
          </a:p>
          <a:p>
            <a:r>
              <a:rPr lang="ru-RU" sz="2800" dirty="0" smtClean="0"/>
              <a:t>уравнения математического описания в этом случае представляют собой систему эмпирических зависимостей, полученных в результате статистического обследования объекта;</a:t>
            </a:r>
          </a:p>
          <a:p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Эти модели называются </a:t>
            </a:r>
            <a:r>
              <a:rPr lang="ru-RU" sz="2800" dirty="0" smtClean="0">
                <a:solidFill>
                  <a:srgbClr val="FF0000"/>
                </a:solidFill>
              </a:rPr>
              <a:t>статистическими </a:t>
            </a:r>
            <a:r>
              <a:rPr lang="ru-RU" sz="2800" dirty="0" smtClean="0"/>
              <a:t>и имеют вид корреляционных или регрессионных соотношений между входными и выходными параметрами объекта.</a:t>
            </a:r>
          </a:p>
          <a:p>
            <a:endParaRPr lang="ru-RU" sz="2800" dirty="0" smtClean="0"/>
          </a:p>
          <a:p>
            <a:endParaRPr lang="ru-RU" sz="3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Экспериментально - статистические методы построения математических моделей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72816"/>
            <a:ext cx="8686800" cy="4625609"/>
          </a:xfrm>
        </p:spPr>
        <p:txBody>
          <a:bodyPr/>
          <a:lstStyle/>
          <a:p>
            <a:pPr marL="0" indent="360000">
              <a:buNone/>
            </a:pPr>
            <a:r>
              <a:rPr lang="ru-RU" i="1" dirty="0" smtClean="0"/>
              <a:t>Основным и необходимым источником информации для построения статистических моделей является эксперимент, а обработка экспериментальных данных осуществляется методами теории вероятности и математической статистики.</a:t>
            </a:r>
            <a:endParaRPr lang="ru-RU" dirty="0" smtClean="0"/>
          </a:p>
          <a:p>
            <a:pPr marL="0" indent="36000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Статистические модели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348880"/>
            <a:ext cx="7295051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7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Технологический объект представляется в виде черного ящика.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Статистические модели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1"/>
            <a:ext cx="8784976" cy="5229200"/>
          </a:xfrm>
        </p:spPr>
        <p:txBody>
          <a:bodyPr>
            <a:normAutofit/>
          </a:bodyPr>
          <a:lstStyle/>
          <a:p>
            <a:r>
              <a:rPr lang="ru-RU" dirty="0" smtClean="0"/>
              <a:t>Математической моделью объекта будет функция отклика параметра:</a:t>
            </a:r>
          </a:p>
          <a:p>
            <a:pPr lvl="1"/>
            <a:r>
              <a:rPr lang="en-US" dirty="0" smtClean="0"/>
              <a:t>y=F(x</a:t>
            </a:r>
            <a:r>
              <a:rPr lang="en-US" baseline="-25000" dirty="0" smtClean="0"/>
              <a:t>1</a:t>
            </a:r>
            <a:r>
              <a:rPr lang="en-US" dirty="0" smtClean="0"/>
              <a:t>,x</a:t>
            </a:r>
            <a:r>
              <a:rPr lang="en-US" baseline="-25000" dirty="0" smtClean="0"/>
              <a:t>2</a:t>
            </a:r>
            <a:r>
              <a:rPr lang="en-US" dirty="0" smtClean="0"/>
              <a:t>…W</a:t>
            </a:r>
            <a:r>
              <a:rPr lang="en-US" baseline="-25000" dirty="0" smtClean="0"/>
              <a:t>1</a:t>
            </a:r>
            <a:r>
              <a:rPr lang="en-US" dirty="0" smtClean="0"/>
              <a:t>,W</a:t>
            </a:r>
            <a:r>
              <a:rPr lang="en-US" baseline="-25000" dirty="0" smtClean="0"/>
              <a:t>2</a:t>
            </a:r>
            <a:r>
              <a:rPr lang="en-US" dirty="0" smtClean="0"/>
              <a:t>…)</a:t>
            </a:r>
            <a:endParaRPr lang="ru-RU" dirty="0" smtClean="0"/>
          </a:p>
          <a:p>
            <a:pPr lvl="1"/>
            <a:r>
              <a:rPr lang="en-US" dirty="0" smtClean="0"/>
              <a:t>y</a:t>
            </a:r>
            <a:r>
              <a:rPr lang="ru-RU" dirty="0" smtClean="0"/>
              <a:t>=</a:t>
            </a:r>
            <a:r>
              <a:rPr lang="en-US" dirty="0" smtClean="0"/>
              <a:t>F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baseline="-25000" dirty="0" smtClean="0"/>
              <a:t>1</a:t>
            </a:r>
            <a:r>
              <a:rPr lang="ru-RU" dirty="0" smtClean="0"/>
              <a:t>,</a:t>
            </a:r>
            <a:r>
              <a:rPr lang="en-US" dirty="0" smtClean="0"/>
              <a:t>x</a:t>
            </a:r>
            <a:r>
              <a:rPr lang="ru-RU" baseline="-25000" dirty="0" smtClean="0"/>
              <a:t>2</a:t>
            </a:r>
            <a:r>
              <a:rPr lang="ru-RU" dirty="0" smtClean="0"/>
              <a:t>…</a:t>
            </a:r>
            <a:r>
              <a:rPr lang="en-US" dirty="0" err="1" smtClean="0"/>
              <a:t>x</a:t>
            </a:r>
            <a:r>
              <a:rPr lang="en-US" baseline="-25000" dirty="0" err="1" smtClean="0"/>
              <a:t>n</a:t>
            </a:r>
            <a:r>
              <a:rPr lang="ru-RU" dirty="0" smtClean="0"/>
              <a:t>) – общий вид математической модели</a:t>
            </a:r>
          </a:p>
          <a:p>
            <a:pPr lvl="1"/>
            <a:endParaRPr lang="ru-RU" dirty="0" smtClean="0"/>
          </a:p>
          <a:p>
            <a:pPr marL="0" indent="320040">
              <a:buNone/>
            </a:pPr>
            <a:r>
              <a:rPr lang="ru-RU" dirty="0" smtClean="0"/>
              <a:t>Независимые переменные </a:t>
            </a:r>
            <a:r>
              <a:rPr lang="en-US" dirty="0" smtClean="0"/>
              <a:t>x</a:t>
            </a:r>
            <a:r>
              <a:rPr lang="ru-RU" baseline="-25000" dirty="0" smtClean="0"/>
              <a:t>1</a:t>
            </a:r>
            <a:r>
              <a:rPr lang="ru-RU" dirty="0" smtClean="0"/>
              <a:t>…</a:t>
            </a:r>
            <a:r>
              <a:rPr lang="en-US" dirty="0" err="1" smtClean="0"/>
              <a:t>x</a:t>
            </a:r>
            <a:r>
              <a:rPr lang="en-US" baseline="-25000" dirty="0" err="1" smtClean="0"/>
              <a:t>n</a:t>
            </a:r>
            <a:r>
              <a:rPr lang="ru-RU" dirty="0" smtClean="0"/>
              <a:t> будем называть </a:t>
            </a:r>
            <a:r>
              <a:rPr lang="ru-RU" i="1" dirty="0" smtClean="0">
                <a:solidFill>
                  <a:srgbClr val="FF0000"/>
                </a:solidFill>
              </a:rPr>
              <a:t>факторами</a:t>
            </a:r>
            <a:r>
              <a:rPr lang="ru-RU" i="1" dirty="0" smtClean="0"/>
              <a:t>.</a:t>
            </a:r>
            <a:endParaRPr lang="ru-RU" dirty="0" smtClean="0"/>
          </a:p>
          <a:p>
            <a:pPr marL="0" indent="320040">
              <a:buNone/>
            </a:pPr>
            <a:r>
              <a:rPr lang="ru-RU" dirty="0" smtClean="0"/>
              <a:t>Пространство с координатами </a:t>
            </a:r>
            <a:r>
              <a:rPr lang="en-US" dirty="0" smtClean="0"/>
              <a:t>x</a:t>
            </a:r>
            <a:r>
              <a:rPr lang="ru-RU" baseline="-25000" dirty="0" smtClean="0"/>
              <a:t>1</a:t>
            </a:r>
            <a:r>
              <a:rPr lang="ru-RU" dirty="0" smtClean="0"/>
              <a:t>…</a:t>
            </a:r>
            <a:r>
              <a:rPr lang="en-US" dirty="0" err="1" smtClean="0"/>
              <a:t>x</a:t>
            </a:r>
            <a:r>
              <a:rPr lang="en-US" baseline="-25000" dirty="0" err="1" smtClean="0"/>
              <a:t>n</a:t>
            </a:r>
            <a:r>
              <a:rPr lang="ru-RU" dirty="0" smtClean="0"/>
              <a:t> – </a:t>
            </a:r>
            <a:r>
              <a:rPr lang="ru-RU" i="1" dirty="0" smtClean="0">
                <a:solidFill>
                  <a:srgbClr val="FF0000"/>
                </a:solidFill>
              </a:rPr>
              <a:t>факторное пространство</a:t>
            </a:r>
            <a:r>
              <a:rPr lang="ru-RU" i="1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Статистические модели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том случае, когда исследование поверхности отклика ведется при неполном знании механизма изучаемых явлений аналитическое выражение функции отклика неизвестно, следовательно математическая модель процесса в этом случае представляется в виде </a:t>
            </a:r>
            <a:r>
              <a:rPr lang="ru-RU" dirty="0" smtClean="0">
                <a:solidFill>
                  <a:srgbClr val="FF0000"/>
                </a:solidFill>
              </a:rPr>
              <a:t>полинома </a:t>
            </a:r>
            <a:r>
              <a:rPr lang="ru-RU" dirty="0" smtClean="0"/>
              <a:t>(многочлена).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Статистические модели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75191"/>
            <a:ext cx="8964488" cy="462560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- теоретические коэффициенты регрессии, характеризующие соответственно линейные эффекты, эффекты взаимодействия и квадратичные эффекты.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Уравнение регрессии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772816"/>
            <a:ext cx="5112568" cy="928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363281"/>
            <a:ext cx="1224136" cy="489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3"/>
            <a:ext cx="8784976" cy="5112568"/>
          </a:xfrm>
        </p:spPr>
        <p:txBody>
          <a:bodyPr>
            <a:normAutofit/>
          </a:bodyPr>
          <a:lstStyle/>
          <a:p>
            <a:r>
              <a:rPr lang="ru-RU" dirty="0" smtClean="0"/>
              <a:t>Результат эксперимента - случайная величина.</a:t>
            </a:r>
          </a:p>
          <a:p>
            <a:r>
              <a:rPr lang="ru-RU" dirty="0" smtClean="0"/>
              <a:t>Значения выходной величины </a:t>
            </a:r>
            <a:r>
              <a:rPr lang="en-US" dirty="0" smtClean="0"/>
              <a:t>y</a:t>
            </a:r>
            <a:r>
              <a:rPr lang="ru-RU" dirty="0" smtClean="0"/>
              <a:t> при повторных измерениях отличаются друг от друга. </a:t>
            </a:r>
          </a:p>
          <a:p>
            <a:r>
              <a:rPr lang="ru-RU" dirty="0" smtClean="0"/>
              <a:t>При обработке экспериментальных данных можно определить так называемые </a:t>
            </a:r>
            <a:r>
              <a:rPr lang="ru-RU" i="1" dirty="0" smtClean="0">
                <a:solidFill>
                  <a:srgbClr val="FF0000"/>
                </a:solidFill>
              </a:rPr>
              <a:t>выборочные коэффициенты регрессии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                 </a:t>
            </a:r>
            <a:r>
              <a:rPr lang="ru-RU" dirty="0" smtClean="0"/>
              <a:t>,которые являются лишь оценками теоретических </a:t>
            </a:r>
            <a:r>
              <a:rPr lang="en-US" dirty="0" smtClean="0"/>
              <a:t>   </a:t>
            </a:r>
            <a:r>
              <a:rPr lang="ru-RU" dirty="0" smtClean="0"/>
              <a:t>коэффициентов    </a:t>
            </a:r>
            <a:r>
              <a:rPr lang="en-US" dirty="0" smtClean="0"/>
              <a:t>  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Уравнение регрессии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573016"/>
            <a:ext cx="124687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938486"/>
            <a:ext cx="248755" cy="456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75191"/>
            <a:ext cx="8892480" cy="4625609"/>
          </a:xfrm>
        </p:spPr>
        <p:txBody>
          <a:bodyPr/>
          <a:lstStyle/>
          <a:p>
            <a:r>
              <a:rPr lang="ru-RU" dirty="0" smtClean="0"/>
              <a:t>Тогда уравнение регрессии 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Это уравнение используется для построения статистических моделей объектов химической технологии.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Уравнение регрессии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492896"/>
            <a:ext cx="5342525" cy="737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12976"/>
            <a:ext cx="91440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5112568"/>
          </a:xfrm>
        </p:spPr>
        <p:txBody>
          <a:bodyPr/>
          <a:lstStyle/>
          <a:p>
            <a:r>
              <a:rPr lang="ru-RU" dirty="0" smtClean="0"/>
              <a:t>Поведение различных объектов характеризуется определенными параметрами, значения этих параметров при повторных измерениях обычно отличаются друг от друга. </a:t>
            </a:r>
          </a:p>
          <a:p>
            <a:r>
              <a:rPr lang="ru-RU" dirty="0" smtClean="0"/>
              <a:t>Такой исход эксперимента называется </a:t>
            </a:r>
            <a:r>
              <a:rPr lang="ru-RU" i="1" dirty="0" smtClean="0"/>
              <a:t>случайным</a:t>
            </a:r>
            <a:r>
              <a:rPr lang="ru-RU" dirty="0" smtClean="0"/>
              <a:t> </a:t>
            </a:r>
            <a:r>
              <a:rPr lang="ru-RU" i="1" dirty="0" smtClean="0"/>
              <a:t>(стохастическим</a:t>
            </a:r>
            <a:r>
              <a:rPr lang="ru-RU" dirty="0" smtClean="0"/>
              <a:t>), а соответствующие величины (параметры) – </a:t>
            </a:r>
            <a:r>
              <a:rPr lang="ru-RU" i="1" dirty="0" smtClean="0"/>
              <a:t>случайными (стохастическими).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Некоторые элементы теории математической статистики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628800"/>
            <a:ext cx="7408333" cy="3450696"/>
          </a:xfrm>
        </p:spPr>
        <p:txBody>
          <a:bodyPr>
            <a:normAutofit fontScale="92500"/>
          </a:bodyPr>
          <a:lstStyle/>
          <a:p>
            <a:r>
              <a:rPr lang="ru-RU" sz="2800" dirty="0" smtClean="0"/>
              <a:t>Под </a:t>
            </a:r>
            <a:r>
              <a:rPr lang="ru-RU" sz="2800" i="1" dirty="0" smtClean="0"/>
              <a:t>случайной величиной</a:t>
            </a:r>
            <a:r>
              <a:rPr lang="ru-RU" sz="2800" dirty="0" smtClean="0"/>
              <a:t> понимают величину, значение которой принципиально нельзя предсказать исходя из условий опыта.</a:t>
            </a:r>
          </a:p>
          <a:p>
            <a:r>
              <a:rPr lang="ru-RU" sz="2800" i="1" dirty="0" smtClean="0"/>
              <a:t>Истинное значение переменной</a:t>
            </a:r>
            <a:r>
              <a:rPr lang="ru-RU" sz="2800" dirty="0" smtClean="0"/>
              <a:t> – это такое значение, которое получилось бы при некотором измерении, если бы отсутствовали элементы случайности, связанные с измерением.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112569"/>
          </a:xfrm>
        </p:spPr>
        <p:txBody>
          <a:bodyPr>
            <a:normAutofit/>
          </a:bodyPr>
          <a:lstStyle/>
          <a:p>
            <a:r>
              <a:rPr lang="ru-RU" dirty="0" smtClean="0"/>
              <a:t>Случайные величины могут </a:t>
            </a:r>
            <a:r>
              <a:rPr lang="ru-RU" i="1" dirty="0" smtClean="0"/>
              <a:t>быть:</a:t>
            </a:r>
          </a:p>
          <a:p>
            <a:pPr lvl="1"/>
            <a:r>
              <a:rPr lang="ru-RU" i="1" dirty="0" smtClean="0"/>
              <a:t>Дискретными</a:t>
            </a:r>
            <a:r>
              <a:rPr lang="ru-RU" i="1" dirty="0"/>
              <a:t>,</a:t>
            </a:r>
            <a:endParaRPr lang="ru-RU" dirty="0" smtClean="0"/>
          </a:p>
          <a:p>
            <a:pPr lvl="1"/>
            <a:r>
              <a:rPr lang="ru-RU" i="1" dirty="0" smtClean="0"/>
              <a:t>непрерывными</a:t>
            </a:r>
            <a:r>
              <a:rPr lang="ru-RU" dirty="0" smtClean="0"/>
              <a:t>. </a:t>
            </a:r>
          </a:p>
          <a:p>
            <a:pPr lvl="1">
              <a:buNone/>
            </a:pPr>
            <a:endParaRPr lang="ru-RU" dirty="0" smtClean="0"/>
          </a:p>
          <a:p>
            <a:r>
              <a:rPr lang="ru-RU" dirty="0" smtClean="0"/>
              <a:t>Дискретные переменные могут принимать только отдельные значения, в некотором интервале, которые можно заранее просчитать.</a:t>
            </a:r>
          </a:p>
          <a:p>
            <a:endParaRPr lang="ru-RU" dirty="0" smtClean="0"/>
          </a:p>
          <a:p>
            <a:r>
              <a:rPr lang="ru-RU" dirty="0" smtClean="0"/>
              <a:t>Значения непрерывной случайной величины </a:t>
            </a:r>
            <a:r>
              <a:rPr lang="ru-RU" dirty="0" smtClean="0"/>
              <a:t>могут </a:t>
            </a:r>
            <a:r>
              <a:rPr lang="ru-RU" dirty="0" smtClean="0"/>
              <a:t>принимать любое значение из заданного интервала.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1"/>
            <a:ext cx="8640960" cy="5040560"/>
          </a:xfrm>
        </p:spPr>
        <p:txBody>
          <a:bodyPr>
            <a:normAutofit/>
          </a:bodyPr>
          <a:lstStyle/>
          <a:p>
            <a:r>
              <a:rPr lang="ru-RU" dirty="0" smtClean="0"/>
              <a:t>Под </a:t>
            </a:r>
            <a:r>
              <a:rPr lang="ru-RU" i="1" dirty="0" smtClean="0"/>
              <a:t>генеральной совокупностью</a:t>
            </a:r>
            <a:r>
              <a:rPr lang="ru-RU" dirty="0" smtClean="0"/>
              <a:t> понимают все допустимые значения случайной величины.</a:t>
            </a:r>
          </a:p>
          <a:p>
            <a:r>
              <a:rPr lang="ru-RU" i="1" dirty="0" smtClean="0"/>
              <a:t>Выборка </a:t>
            </a:r>
            <a:r>
              <a:rPr lang="ru-RU" dirty="0" smtClean="0"/>
              <a:t>- конечный набор значений случайной величины, полученный в результате наблюдений. Это </a:t>
            </a:r>
            <a:r>
              <a:rPr lang="en-US" dirty="0" smtClean="0"/>
              <a:t>n</a:t>
            </a:r>
            <a:r>
              <a:rPr lang="ru-RU" dirty="0" smtClean="0"/>
              <a:t>-объектов, которые извлекаются из генеральной совокупности, т.е. числа элементов выборки (</a:t>
            </a:r>
            <a:r>
              <a:rPr lang="en-US" dirty="0" smtClean="0"/>
              <a:t>n</a:t>
            </a:r>
            <a:r>
              <a:rPr lang="ru-RU" dirty="0" smtClean="0"/>
              <a:t>) называется ее объемом.</a:t>
            </a:r>
          </a:p>
          <a:p>
            <a:r>
              <a:rPr lang="ru-RU" dirty="0" smtClean="0"/>
              <a:t>Эти </a:t>
            </a:r>
            <a:r>
              <a:rPr lang="en-US" dirty="0" smtClean="0"/>
              <a:t>n</a:t>
            </a:r>
            <a:r>
              <a:rPr lang="ru-RU" dirty="0" smtClean="0"/>
              <a:t>-объектов подвергаются детальному исследованию по результатам которого описывают всю генеральную совокупность.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u="sng" dirty="0" smtClean="0"/>
              <a:t>Понятие выборки и генеральной совокупности выборки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112567"/>
          </a:xfrm>
        </p:spPr>
        <p:txBody>
          <a:bodyPr/>
          <a:lstStyle/>
          <a:p>
            <a:pPr lvl="0"/>
            <a:r>
              <a:rPr lang="ru-RU" dirty="0" smtClean="0"/>
              <a:t>Оценка математического ожидания - это среднее арифметическое измеряемой величины.</a:t>
            </a:r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pPr lvl="0"/>
            <a:endParaRPr lang="en-US" dirty="0" smtClean="0"/>
          </a:p>
          <a:p>
            <a:pPr lvl="0"/>
            <a:r>
              <a:rPr lang="ru-RU" dirty="0" smtClean="0"/>
              <a:t>Оценка дисперсии (выборочная дисперсия)</a:t>
            </a:r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r>
              <a:rPr lang="ru-RU" dirty="0" smtClean="0"/>
              <a:t>    </a:t>
            </a:r>
            <a:r>
              <a:rPr lang="en-US" dirty="0" smtClean="0"/>
              <a:t>          </a:t>
            </a:r>
            <a:r>
              <a:rPr lang="ru-RU" dirty="0" smtClean="0"/>
              <a:t> - выборочная дисперсия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Оценка параметров генеральной совокупности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325" y="2276872"/>
            <a:ext cx="2088232" cy="127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160263"/>
            <a:ext cx="2745442" cy="112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5361179"/>
            <a:ext cx="432048" cy="598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2193950"/>
            <a:ext cx="8064896" cy="4475410"/>
          </a:xfrm>
        </p:spPr>
        <p:txBody>
          <a:bodyPr/>
          <a:lstStyle/>
          <a:p>
            <a:r>
              <a:rPr lang="ru-RU" dirty="0" smtClean="0"/>
              <a:t>Каждый параметр, который входит в формулу для вторичной характеристики  и определятся объемом выборки называется </a:t>
            </a:r>
            <a:r>
              <a:rPr lang="ru-RU" i="1" dirty="0" smtClean="0"/>
              <a:t>связью</a:t>
            </a:r>
            <a:r>
              <a:rPr lang="ru-RU" dirty="0" smtClean="0"/>
              <a:t>, а р</a:t>
            </a:r>
            <a:r>
              <a:rPr lang="ru-RU" dirty="0"/>
              <a:t>а</a:t>
            </a:r>
            <a:r>
              <a:rPr lang="ru-RU" dirty="0" smtClean="0"/>
              <a:t>зность между объемом выборки </a:t>
            </a:r>
            <a:r>
              <a:rPr lang="en-US" dirty="0" smtClean="0"/>
              <a:t>n</a:t>
            </a:r>
            <a:r>
              <a:rPr lang="ru-RU" dirty="0" smtClean="0"/>
              <a:t>  и числом связи называется </a:t>
            </a:r>
            <a:r>
              <a:rPr lang="ru-RU" i="1" dirty="0" smtClean="0"/>
              <a:t>числом степеней свободы.</a:t>
            </a:r>
          </a:p>
          <a:p>
            <a:endParaRPr lang="ru-RU" i="1" dirty="0" smtClean="0"/>
          </a:p>
          <a:p>
            <a:endParaRPr lang="ru-RU" dirty="0" smtClean="0"/>
          </a:p>
          <a:p>
            <a:r>
              <a:rPr lang="ru-RU" dirty="0" smtClean="0"/>
              <a:t>        - (одна выборочная характеристика -    )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Оценка параметров генеральной совокупности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4005064"/>
            <a:ext cx="2088232" cy="729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941168"/>
            <a:ext cx="737953" cy="49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4946079"/>
            <a:ext cx="383282" cy="51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628800"/>
            <a:ext cx="7408333" cy="3450696"/>
          </a:xfrm>
        </p:spPr>
        <p:txBody>
          <a:bodyPr/>
          <a:lstStyle/>
          <a:p>
            <a:r>
              <a:rPr lang="ru-RU" sz="3600" dirty="0" smtClean="0"/>
              <a:t>В зависимости от способа сбора экспериментальной информации различают:</a:t>
            </a:r>
          </a:p>
          <a:p>
            <a:pPr marL="900000" indent="-514350">
              <a:buFont typeface="+mj-lt"/>
              <a:buAutoNum type="arabicPeriod"/>
            </a:pPr>
            <a:r>
              <a:rPr lang="ru-RU" sz="3600" dirty="0" smtClean="0"/>
              <a:t>пассивный эксперимент;</a:t>
            </a:r>
          </a:p>
          <a:p>
            <a:pPr marL="900000" indent="-514350">
              <a:buFont typeface="+mj-lt"/>
              <a:buAutoNum type="arabicPeriod"/>
            </a:pPr>
            <a:r>
              <a:rPr lang="ru-RU" sz="3600" dirty="0" smtClean="0"/>
              <a:t>активный эксперимент.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4844009"/>
          </a:xfrm>
        </p:spPr>
        <p:txBody>
          <a:bodyPr>
            <a:normAutofit/>
          </a:bodyPr>
          <a:lstStyle/>
          <a:p>
            <a:r>
              <a:rPr lang="ru-RU" dirty="0" smtClean="0"/>
              <a:t>Исследователь собирает некоторый объем экспериментальной информации: входных параметров </a:t>
            </a:r>
            <a:r>
              <a:rPr lang="en-US" dirty="0" smtClean="0"/>
              <a:t>x</a:t>
            </a:r>
            <a:r>
              <a:rPr lang="en-US" baseline="-25000" dirty="0" smtClean="0"/>
              <a:t>i</a:t>
            </a:r>
            <a:r>
              <a:rPr lang="ru-RU" dirty="0" smtClean="0"/>
              <a:t> и выходного параметра </a:t>
            </a:r>
            <a:r>
              <a:rPr lang="en-US" dirty="0" smtClean="0"/>
              <a:t>y</a:t>
            </a:r>
            <a:r>
              <a:rPr lang="ru-RU" dirty="0" smtClean="0"/>
              <a:t>. Происходит это в режиме нормальной эксплуатации объекта. </a:t>
            </a:r>
          </a:p>
          <a:p>
            <a:endParaRPr lang="ru-RU" dirty="0" smtClean="0"/>
          </a:p>
          <a:p>
            <a:r>
              <a:rPr lang="ru-RU" dirty="0" smtClean="0"/>
              <a:t>Для получения статистических моделей в виде полинома на основании данных полученных в пассивном эксперименте используют методы </a:t>
            </a:r>
            <a:r>
              <a:rPr lang="ru-RU" dirty="0" smtClean="0">
                <a:solidFill>
                  <a:srgbClr val="FF0000"/>
                </a:solidFill>
              </a:rPr>
              <a:t>корреляционного и регрессионного анализов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Пассивный эксперимент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5112567"/>
          </a:xfrm>
        </p:spPr>
        <p:txBody>
          <a:bodyPr>
            <a:normAutofit/>
          </a:bodyPr>
          <a:lstStyle/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Записывается уравнение модели в виде полинома </a:t>
            </a:r>
            <a:r>
              <a:rPr lang="en-US" dirty="0" smtClean="0"/>
              <a:t>n</a:t>
            </a:r>
            <a:r>
              <a:rPr lang="ru-RU" dirty="0" smtClean="0"/>
              <a:t>-ой степени.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Рассчитываются коэффициенты этого полинома (</a:t>
            </a:r>
            <a:r>
              <a:rPr lang="en-US" dirty="0" smtClean="0"/>
              <a:t>b</a:t>
            </a:r>
            <a:r>
              <a:rPr lang="en-US" baseline="-25000" dirty="0" smtClean="0"/>
              <a:t>i</a:t>
            </a:r>
            <a:r>
              <a:rPr lang="ru-RU" dirty="0" smtClean="0"/>
              <a:t>).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Оценивается наличие линейных связей между факторами (рассчитывается коэффициент корреляции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xy</a:t>
            </a:r>
            <a:r>
              <a:rPr lang="ru-RU" dirty="0" smtClean="0"/>
              <a:t>).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Оценивается значимость коэффициентов регрессии по </a:t>
            </a:r>
            <a:r>
              <a:rPr lang="en-US" dirty="0" smtClean="0"/>
              <a:t>t</a:t>
            </a:r>
            <a:r>
              <a:rPr lang="ru-RU" dirty="0" smtClean="0"/>
              <a:t>-критерию (критерий Стьюдента).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Устанавливается адекватность уравнения регрессии реальному процессу (по критерию Фишера).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Этапы построения статистической модели: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Данные методы используются для выявления и описания зависимостей между случайными величинами по экспериментальным данным и базируются на теории вероятности и математической статистики.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Методы корреляционного и регрессионного анализа.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Основывается на предпосылках о том, что переменные величины </a:t>
            </a:r>
            <a:r>
              <a:rPr lang="en-US" dirty="0" smtClean="0"/>
              <a:t>y</a:t>
            </a:r>
            <a:r>
              <a:rPr lang="ru-RU" dirty="0" smtClean="0"/>
              <a:t>(выходной параметр) и </a:t>
            </a:r>
            <a:r>
              <a:rPr lang="en-US" dirty="0" smtClean="0"/>
              <a:t>x</a:t>
            </a:r>
            <a:r>
              <a:rPr lang="en-US" baseline="-25000" dirty="0" smtClean="0"/>
              <a:t>i</a:t>
            </a:r>
            <a:r>
              <a:rPr lang="ru-RU" dirty="0" smtClean="0"/>
              <a:t> (входной параметр) являются случайными величинами и между ними может существовать корреляционная связь при которой с изменением одной величины изменяется распределение другой.</a:t>
            </a:r>
          </a:p>
          <a:p>
            <a:endParaRPr lang="ru-RU" dirty="0" smtClean="0"/>
          </a:p>
          <a:p>
            <a:r>
              <a:rPr lang="ru-RU" dirty="0" smtClean="0"/>
              <a:t>Для количественной оценки тесноты связей служит </a:t>
            </a:r>
            <a:r>
              <a:rPr lang="ru-RU" i="1" dirty="0" smtClean="0"/>
              <a:t>выборочный коэффициент корреляции..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Корреляционный анализ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060848"/>
            <a:ext cx="4104456" cy="386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Коэффициент парной корреляции: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8712968" cy="504055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4000" dirty="0" smtClean="0"/>
              <a:t>				0&lt;</a:t>
            </a:r>
            <a:r>
              <a:rPr lang="en-US" sz="4000" dirty="0" err="1" smtClean="0"/>
              <a:t>r</a:t>
            </a:r>
            <a:r>
              <a:rPr lang="en-US" sz="4000" baseline="-25000" dirty="0" err="1" smtClean="0"/>
              <a:t>xy</a:t>
            </a:r>
            <a:r>
              <a:rPr lang="ru-RU" sz="4000" dirty="0" smtClean="0"/>
              <a:t>&lt;1</a:t>
            </a:r>
          </a:p>
          <a:p>
            <a:pPr>
              <a:buNone/>
            </a:pPr>
            <a:endParaRPr lang="ru-RU" sz="4000" dirty="0" smtClean="0"/>
          </a:p>
          <a:p>
            <a:pPr>
              <a:buNone/>
            </a:pPr>
            <a:endParaRPr lang="ru-RU" sz="4000" dirty="0" smtClean="0"/>
          </a:p>
          <a:p>
            <a:pPr>
              <a:buNone/>
            </a:pPr>
            <a:endParaRPr lang="ru-RU" sz="4000" dirty="0" smtClean="0"/>
          </a:p>
          <a:p>
            <a:pPr>
              <a:buNone/>
            </a:pPr>
            <a:endParaRPr lang="ru-RU" sz="4000" dirty="0" smtClean="0"/>
          </a:p>
          <a:p>
            <a:pPr>
              <a:buNone/>
            </a:pPr>
            <a:endParaRPr lang="ru-RU" sz="4000" dirty="0" smtClean="0"/>
          </a:p>
          <a:p>
            <a:pPr>
              <a:buNone/>
            </a:pPr>
            <a:endParaRPr lang="ru-RU" sz="4000" dirty="0" smtClean="0"/>
          </a:p>
          <a:p>
            <a:r>
              <a:rPr lang="ru-RU" dirty="0" smtClean="0"/>
              <a:t>Если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xy</a:t>
            </a:r>
            <a:r>
              <a:rPr lang="ru-RU" dirty="0" smtClean="0"/>
              <a:t>=0, то корреляции нет.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Коэффициент парной корреляции:</a:t>
            </a: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36912"/>
            <a:ext cx="7648575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Предполагает связь между зависимой случайной величиной </a:t>
            </a:r>
            <a:r>
              <a:rPr lang="en-US" dirty="0" smtClean="0"/>
              <a:t>y</a:t>
            </a:r>
            <a:r>
              <a:rPr lang="ru-RU" dirty="0" smtClean="0"/>
              <a:t> и независимой переменной </a:t>
            </a:r>
            <a:r>
              <a:rPr lang="en-US" dirty="0" smtClean="0"/>
              <a:t>x</a:t>
            </a:r>
            <a:r>
              <a:rPr lang="en-US" baseline="-25000" dirty="0" smtClean="0"/>
              <a:t>i</a:t>
            </a:r>
            <a:r>
              <a:rPr lang="ru-RU" dirty="0" smtClean="0"/>
              <a:t>.Эта связь представляется с помощью уравнения, которое связывает зависимую и независимые переменные с учетом соответствующих допущений.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Регрессионный анализ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5112567"/>
          </a:xfrm>
        </p:spPr>
        <p:txBody>
          <a:bodyPr>
            <a:normAutofit/>
          </a:bodyPr>
          <a:lstStyle/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Результаты наблюдений </a:t>
            </a:r>
            <a:r>
              <a:rPr lang="en-US" dirty="0" smtClean="0"/>
              <a:t>y</a:t>
            </a:r>
            <a:r>
              <a:rPr lang="ru-RU" baseline="-25000" dirty="0" smtClean="0"/>
              <a:t>1</a:t>
            </a:r>
            <a:r>
              <a:rPr lang="ru-RU" dirty="0" smtClean="0"/>
              <a:t>….</a:t>
            </a:r>
            <a:r>
              <a:rPr lang="en-US" dirty="0" err="1" smtClean="0"/>
              <a:t>y</a:t>
            </a:r>
            <a:r>
              <a:rPr lang="en-US" baseline="-25000" dirty="0" err="1" smtClean="0"/>
              <a:t>i</a:t>
            </a:r>
            <a:r>
              <a:rPr lang="ru-RU" dirty="0" smtClean="0"/>
              <a:t> есть независимые нормально распределенные случайные величины.</a:t>
            </a:r>
          </a:p>
          <a:p>
            <a:pPr marL="633222" lvl="0" indent="-514350">
              <a:buFont typeface="+mj-lt"/>
              <a:buAutoNum type="arabicPeriod"/>
            </a:pPr>
            <a:endParaRPr lang="ru-RU" dirty="0" smtClean="0"/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Факторы </a:t>
            </a:r>
            <a:r>
              <a:rPr lang="en-US" dirty="0" smtClean="0"/>
              <a:t>x</a:t>
            </a:r>
            <a:r>
              <a:rPr lang="ru-RU" baseline="-25000" dirty="0" smtClean="0"/>
              <a:t>1</a:t>
            </a:r>
            <a:r>
              <a:rPr lang="ru-RU" dirty="0" smtClean="0"/>
              <a:t>…</a:t>
            </a:r>
            <a:r>
              <a:rPr lang="en-US" dirty="0" smtClean="0"/>
              <a:t>x</a:t>
            </a:r>
            <a:r>
              <a:rPr lang="en-US" baseline="-25000" dirty="0" smtClean="0"/>
              <a:t>i</a:t>
            </a:r>
            <a:r>
              <a:rPr lang="ru-RU" dirty="0" smtClean="0"/>
              <a:t> – независимы и ошибка в их измерении пренебрежительно мала по сравнению с </a:t>
            </a:r>
            <a:r>
              <a:rPr lang="ru-RU" dirty="0" err="1" smtClean="0"/>
              <a:t>с</a:t>
            </a:r>
            <a:r>
              <a:rPr lang="ru-RU" dirty="0" smtClean="0"/>
              <a:t> ошибкой измерения </a:t>
            </a:r>
            <a:r>
              <a:rPr lang="en-US" dirty="0" smtClean="0"/>
              <a:t>y</a:t>
            </a:r>
            <a:r>
              <a:rPr lang="ru-RU" dirty="0" smtClean="0"/>
              <a:t>. Т.е.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x</a:t>
            </a:r>
            <a:r>
              <a:rPr lang="ru-RU" dirty="0" smtClean="0"/>
              <a:t>&lt;&lt;</a:t>
            </a:r>
            <a:r>
              <a:rPr lang="en-US" dirty="0" err="1" smtClean="0"/>
              <a:t>S</a:t>
            </a:r>
            <a:r>
              <a:rPr lang="en-US" baseline="-25000" dirty="0" err="1" smtClean="0"/>
              <a:t>y</a:t>
            </a:r>
            <a:r>
              <a:rPr lang="ru-RU" dirty="0" smtClean="0"/>
              <a:t> (дисперсия – ошибка).</a:t>
            </a:r>
          </a:p>
          <a:p>
            <a:pPr marL="633222" lvl="0" indent="-514350">
              <a:buFont typeface="+mj-lt"/>
              <a:buAutoNum type="arabicPeriod"/>
            </a:pPr>
            <a:endParaRPr lang="ru-RU" dirty="0" smtClean="0"/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Выборочные дисперсии </a:t>
            </a:r>
            <a:r>
              <a:rPr lang="en-US" dirty="0" smtClean="0"/>
              <a:t>S</a:t>
            </a:r>
            <a:r>
              <a:rPr lang="ru-RU" baseline="-25000" dirty="0" smtClean="0"/>
              <a:t>1</a:t>
            </a:r>
            <a:r>
              <a:rPr lang="ru-RU" dirty="0" smtClean="0"/>
              <a:t>…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ru-RU" dirty="0" smtClean="0"/>
              <a:t> выходного параметра </a:t>
            </a:r>
            <a:r>
              <a:rPr lang="en-US" dirty="0" smtClean="0"/>
              <a:t>y</a:t>
            </a:r>
            <a:r>
              <a:rPr lang="ru-RU" dirty="0" smtClean="0"/>
              <a:t>, полученные при одинаковых условиях, должны быть однородны.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Предпосылки регрессионного анализа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8892480" cy="4894169"/>
          </a:xfrm>
        </p:spPr>
        <p:txBody>
          <a:bodyPr>
            <a:normAutofit/>
          </a:bodyPr>
          <a:lstStyle/>
          <a:p>
            <a:r>
              <a:rPr lang="ru-RU" dirty="0" smtClean="0"/>
              <a:t>Обработка экспериментальных данных методом корреляционного и регрессионного анализа позволяет построить статистическую модель в виде уравнения регрессии.</a:t>
            </a:r>
          </a:p>
          <a:p>
            <a:r>
              <a:rPr lang="ru-RU" dirty="0" smtClean="0"/>
              <a:t>Корреляционный анализ показывает зависимость между </a:t>
            </a:r>
            <a:r>
              <a:rPr lang="en-US" dirty="0" smtClean="0"/>
              <a:t>x</a:t>
            </a:r>
            <a:r>
              <a:rPr lang="ru-RU" dirty="0" smtClean="0"/>
              <a:t> и </a:t>
            </a:r>
            <a:r>
              <a:rPr lang="en-US" dirty="0" smtClean="0"/>
              <a:t>y</a:t>
            </a:r>
            <a:r>
              <a:rPr lang="ru-RU" dirty="0" smtClean="0"/>
              <a:t>, но не дает  вида зависимости между ними. Для характеристики формы связи пользуются уравнением регрессии.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3"/>
            <a:ext cx="9144000" cy="5301208"/>
          </a:xfrm>
        </p:spPr>
        <p:txBody>
          <a:bodyPr>
            <a:normAutofit/>
          </a:bodyPr>
          <a:lstStyle/>
          <a:p>
            <a:r>
              <a:rPr lang="ru-RU" dirty="0" smtClean="0"/>
              <a:t>По данной выборке объема </a:t>
            </a:r>
            <a:r>
              <a:rPr lang="en-US" dirty="0" smtClean="0"/>
              <a:t>n</a:t>
            </a:r>
            <a:r>
              <a:rPr lang="ru-RU" dirty="0" smtClean="0"/>
              <a:t> найти уравнение приближенной регрессии и оценить допускаемую при этом ошибку.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По сгущениям точек можно найти определенную зависимость, т.е. получить вид уравнения регрессии.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Постановка задачи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492896"/>
            <a:ext cx="194215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/>
          <a:lstStyle/>
          <a:p>
            <a:r>
              <a:rPr lang="ru-RU" dirty="0" smtClean="0"/>
              <a:t>Вид уравнения регрессии зависит от выбираемого метода приближения. Обычно пользуются методом наименьших квадратов.</a:t>
            </a:r>
          </a:p>
          <a:p>
            <a:endParaRPr lang="ru-RU" dirty="0" smtClean="0"/>
          </a:p>
          <a:p>
            <a:r>
              <a:rPr lang="ru-RU" dirty="0" smtClean="0"/>
              <a:t>Квадрат разницы между экспериментальным значением и функцией должен быть минимальным: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6794" y="4221088"/>
            <a:ext cx="3686623" cy="59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537" y="1700808"/>
            <a:ext cx="8784976" cy="4625609"/>
          </a:xfrm>
        </p:spPr>
        <p:txBody>
          <a:bodyPr/>
          <a:lstStyle/>
          <a:p>
            <a:r>
              <a:rPr lang="ru-RU" dirty="0" smtClean="0"/>
              <a:t>При моделировании ХТП во многих случаях связь между входными и выходными параметрами можно описать (аппроксимировать) линейной зависимостью: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Линейная регрессионная модель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789040"/>
            <a:ext cx="4620546" cy="1018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/>
          <a:lstStyle/>
          <a:p>
            <a:r>
              <a:rPr lang="ru-RU" sz="2600" dirty="0" smtClean="0"/>
              <a:t>Для получения вида математической модели нужно получить </a:t>
            </a:r>
            <a:r>
              <a:rPr lang="en-US" sz="2600" dirty="0" smtClean="0"/>
              <a:t>b</a:t>
            </a:r>
            <a:r>
              <a:rPr lang="ru-RU" sz="2600" baseline="-25000" dirty="0" smtClean="0"/>
              <a:t>0</a:t>
            </a:r>
            <a:r>
              <a:rPr lang="ru-RU" sz="2600" dirty="0" smtClean="0"/>
              <a:t> и </a:t>
            </a:r>
            <a:r>
              <a:rPr lang="en-US" sz="2600" dirty="0" smtClean="0"/>
              <a:t>b</a:t>
            </a:r>
            <a:r>
              <a:rPr lang="ru-RU" sz="2600" baseline="-25000" dirty="0" smtClean="0"/>
              <a:t>1</a:t>
            </a:r>
            <a:r>
              <a:rPr lang="ru-RU" sz="2600" dirty="0" smtClean="0"/>
              <a:t>. Для этого применим метод наименьших квадратов.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Линейная регрессионная модель (от одного параметра).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649135"/>
            <a:ext cx="4536504" cy="4208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После вычисления коэффициентов полинома приступают к исследованию полученной статистической модели. </a:t>
            </a:r>
            <a:r>
              <a:rPr lang="ru-RU" dirty="0" smtClean="0">
                <a:solidFill>
                  <a:srgbClr val="FF0000"/>
                </a:solidFill>
              </a:rPr>
              <a:t>Такое исследование называется </a:t>
            </a:r>
            <a:r>
              <a:rPr lang="ru-RU" i="1" dirty="0" smtClean="0">
                <a:solidFill>
                  <a:srgbClr val="FF0000"/>
                </a:solidFill>
              </a:rPr>
              <a:t>регрессионным анализом.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Вычисление коэффициентов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7920880" cy="3564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7"/>
          </a:xfrm>
        </p:spPr>
        <p:txBody>
          <a:bodyPr/>
          <a:lstStyle/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Вычисление коэффициентов парной корреляции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xy</a:t>
            </a:r>
            <a:r>
              <a:rPr lang="ru-RU" dirty="0" smtClean="0"/>
              <a:t> (</a:t>
            </a:r>
            <a:r>
              <a:rPr lang="ru-RU" dirty="0" smtClean="0">
                <a:sym typeface="Symbol"/>
              </a:rPr>
              <a:t></a:t>
            </a:r>
            <a:r>
              <a:rPr lang="ru-RU" dirty="0" smtClean="0"/>
              <a:t>).</a:t>
            </a:r>
          </a:p>
          <a:p>
            <a:pPr marL="633222" lvl="0" indent="-514350">
              <a:buFont typeface="+mj-lt"/>
              <a:buAutoNum type="arabicPeriod"/>
            </a:pPr>
            <a:endParaRPr lang="ru-RU" dirty="0" smtClean="0"/>
          </a:p>
          <a:p>
            <a:pPr marL="633222" lvl="0" indent="-514350">
              <a:buFont typeface="+mj-lt"/>
              <a:buAutoNum type="arabicPeriod"/>
            </a:pPr>
            <a:endParaRPr lang="ru-RU" dirty="0" smtClean="0"/>
          </a:p>
          <a:p>
            <a:pPr marL="0" lvl="0" indent="457200">
              <a:buNone/>
            </a:pPr>
            <a:endParaRPr lang="ru-RU" dirty="0" smtClean="0"/>
          </a:p>
          <a:p>
            <a:pPr marL="0" lvl="0" indent="457200">
              <a:buNone/>
            </a:pPr>
            <a:r>
              <a:rPr lang="ru-RU" dirty="0" smtClean="0"/>
              <a:t>Чем ближе коэффициенты корреляции к 1, тем вероятнее наличие линейной связи. То можно описать уравнением:</a:t>
            </a:r>
          </a:p>
          <a:p>
            <a:pPr marL="633222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Статистический (регрессионный) анализ результатов</a:t>
            </a:r>
            <a:endParaRPr lang="ru-RU" dirty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8394" y="2060848"/>
            <a:ext cx="3168352" cy="1208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r="36104"/>
          <a:stretch>
            <a:fillRect/>
          </a:stretch>
        </p:blipFill>
        <p:spPr bwMode="auto">
          <a:xfrm>
            <a:off x="2836406" y="4486256"/>
            <a:ext cx="2952328" cy="1018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5112567"/>
          </a:xfrm>
        </p:spPr>
        <p:txBody>
          <a:bodyPr/>
          <a:lstStyle/>
          <a:p>
            <a:pPr marL="633222" lvl="0" indent="-514350">
              <a:buNone/>
            </a:pPr>
            <a:r>
              <a:rPr lang="ru-RU" dirty="0" smtClean="0"/>
              <a:t>2. Проверка однородности дисперсий.</a:t>
            </a:r>
          </a:p>
          <a:p>
            <a:pPr marL="971550" lvl="1" indent="-514350">
              <a:buNone/>
            </a:pPr>
            <a:r>
              <a:rPr lang="ru-RU" sz="3100" dirty="0" smtClean="0"/>
              <a:t>2.1 Определяем среднее по результатам параллельных опытов.</a:t>
            </a:r>
          </a:p>
          <a:p>
            <a:pPr marL="971550" lvl="1" indent="-514350">
              <a:buNone/>
            </a:pPr>
            <a:endParaRPr lang="ru-RU" dirty="0" smtClean="0"/>
          </a:p>
          <a:p>
            <a:pPr marL="971550" lvl="1" indent="-514350">
              <a:buNone/>
            </a:pPr>
            <a:endParaRPr lang="ru-RU" dirty="0" smtClean="0"/>
          </a:p>
          <a:p>
            <a:pPr marL="633222" indent="-514350">
              <a:buNone/>
            </a:pPr>
            <a:r>
              <a:rPr lang="ru-RU" dirty="0" smtClean="0"/>
              <a:t> </a:t>
            </a:r>
          </a:p>
          <a:p>
            <a:pPr marL="633222" indent="-514350">
              <a:buNone/>
            </a:pPr>
            <a:r>
              <a:rPr lang="ru-RU" dirty="0" smtClean="0"/>
              <a:t> </a:t>
            </a:r>
          </a:p>
          <a:p>
            <a:pPr marL="633222" indent="-514350">
              <a:buNone/>
            </a:pPr>
            <a:r>
              <a:rPr lang="en-US" sz="2800" dirty="0" smtClean="0"/>
              <a:t>m</a:t>
            </a:r>
            <a:r>
              <a:rPr lang="ru-RU" sz="2800" dirty="0" smtClean="0"/>
              <a:t> – число параллельных опытов, </a:t>
            </a:r>
            <a:r>
              <a:rPr lang="en-US" sz="2800" dirty="0" err="1" smtClean="0"/>
              <a:t>i</a:t>
            </a:r>
            <a:r>
              <a:rPr lang="ru-RU" sz="2800" dirty="0" smtClean="0"/>
              <a:t>=1</a:t>
            </a:r>
            <a:r>
              <a:rPr lang="ru-RU" sz="2800" dirty="0" smtClean="0">
                <a:sym typeface="Symbol"/>
              </a:rPr>
              <a:t></a:t>
            </a:r>
            <a:r>
              <a:rPr lang="en-US" sz="2800" dirty="0" smtClean="0"/>
              <a:t>N</a:t>
            </a:r>
            <a:r>
              <a:rPr lang="ru-RU" sz="2800" dirty="0" smtClean="0"/>
              <a:t>;</a:t>
            </a:r>
          </a:p>
          <a:p>
            <a:pPr marL="633222" indent="-514350">
              <a:buNone/>
            </a:pPr>
            <a:r>
              <a:rPr lang="en-US" sz="2800" dirty="0" smtClean="0"/>
              <a:t>N</a:t>
            </a:r>
            <a:r>
              <a:rPr lang="ru-RU" sz="2800" dirty="0" smtClean="0"/>
              <a:t> – общее число опытов;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Статистический (регрессионный) анализ результатов</a:t>
            </a:r>
            <a:endParaRPr lang="ru-RU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356992"/>
            <a:ext cx="1872208" cy="1592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88840"/>
            <a:ext cx="8568952" cy="4608512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ru-RU" sz="3200" dirty="0" smtClean="0"/>
              <a:t>2.2 Определяется вторичная построчная дисперсия в каждой строке</a:t>
            </a:r>
          </a:p>
          <a:p>
            <a:pPr lvl="1">
              <a:buNone/>
            </a:pPr>
            <a:endParaRPr lang="ru-RU" sz="3200" dirty="0" smtClean="0"/>
          </a:p>
          <a:p>
            <a:pPr lvl="1">
              <a:buNone/>
            </a:pPr>
            <a:endParaRPr lang="ru-RU" sz="3200" dirty="0" smtClean="0"/>
          </a:p>
          <a:p>
            <a:pPr>
              <a:buNone/>
            </a:pPr>
            <a:r>
              <a:rPr lang="ru-RU" dirty="0" smtClean="0"/>
              <a:t>			</a:t>
            </a:r>
            <a:r>
              <a:rPr lang="en-US" dirty="0" err="1" smtClean="0"/>
              <a:t>i</a:t>
            </a:r>
            <a:r>
              <a:rPr lang="ru-RU" dirty="0" smtClean="0"/>
              <a:t>=1</a:t>
            </a:r>
            <a:r>
              <a:rPr lang="ru-RU" dirty="0" smtClean="0">
                <a:sym typeface="Symbol"/>
              </a:rPr>
              <a:t></a:t>
            </a:r>
            <a:r>
              <a:rPr lang="en-US" dirty="0" smtClean="0"/>
              <a:t>N</a:t>
            </a:r>
            <a:r>
              <a:rPr lang="ru-RU" dirty="0" smtClean="0"/>
              <a:t>;</a:t>
            </a:r>
          </a:p>
          <a:p>
            <a:pPr lvl="1">
              <a:buNone/>
            </a:pPr>
            <a:r>
              <a:rPr lang="ru-RU" sz="3200" dirty="0" smtClean="0"/>
              <a:t>2.3 Суммируется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Статистический (регрессионный) анализ результатов.</a:t>
            </a:r>
            <a:endParaRPr lang="ru-RU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3950996"/>
            <a:ext cx="2598397" cy="909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5301208"/>
            <a:ext cx="1224136" cy="1101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2.4 Проверяется однородность дисперсий по критерию </a:t>
            </a:r>
            <a:r>
              <a:rPr lang="ru-RU" dirty="0" err="1" smtClean="0"/>
              <a:t>Кохрена</a:t>
            </a:r>
            <a:r>
              <a:rPr lang="ru-RU" dirty="0" smtClean="0"/>
              <a:t> (при одинаковом числе параллельных опытов).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lvl="1"/>
            <a:endParaRPr lang="ru-RU" dirty="0" smtClean="0"/>
          </a:p>
          <a:p>
            <a:pPr lvl="1"/>
            <a:endParaRPr lang="ru-RU" dirty="0"/>
          </a:p>
          <a:p>
            <a:pPr lvl="1"/>
            <a:r>
              <a:rPr lang="ru-RU" dirty="0" smtClean="0"/>
              <a:t>Если </a:t>
            </a:r>
            <a:r>
              <a:rPr lang="en-US" dirty="0" smtClean="0"/>
              <a:t>G</a:t>
            </a:r>
            <a:r>
              <a:rPr lang="ru-RU" dirty="0" smtClean="0"/>
              <a:t>&lt;</a:t>
            </a:r>
            <a:r>
              <a:rPr lang="en-US" dirty="0" smtClean="0"/>
              <a:t>G</a:t>
            </a:r>
            <a:r>
              <a:rPr lang="ru-RU" baseline="-25000" dirty="0" err="1" smtClean="0"/>
              <a:t>таб</a:t>
            </a:r>
            <a:r>
              <a:rPr lang="ru-RU" dirty="0" smtClean="0"/>
              <a:t> для </a:t>
            </a:r>
            <a:r>
              <a:rPr lang="en-US" dirty="0" smtClean="0"/>
              <a:t>f</a:t>
            </a:r>
            <a:r>
              <a:rPr lang="ru-RU" baseline="-25000" dirty="0" smtClean="0"/>
              <a:t>1</a:t>
            </a:r>
            <a:r>
              <a:rPr lang="ru-RU" dirty="0" smtClean="0"/>
              <a:t> и </a:t>
            </a:r>
            <a:r>
              <a:rPr lang="en-US" dirty="0" smtClean="0"/>
              <a:t>f</a:t>
            </a:r>
            <a:r>
              <a:rPr lang="ru-RU" baseline="-25000" dirty="0" smtClean="0"/>
              <a:t>2</a:t>
            </a:r>
            <a:r>
              <a:rPr lang="ru-RU" dirty="0" smtClean="0"/>
              <a:t>, то дисперсии однородны.</a:t>
            </a:r>
          </a:p>
          <a:p>
            <a:pPr lvl="1"/>
            <a:r>
              <a:rPr lang="en-US" dirty="0" smtClean="0"/>
              <a:t>f</a:t>
            </a:r>
            <a:r>
              <a:rPr lang="ru-RU" baseline="-25000" dirty="0" smtClean="0"/>
              <a:t>1</a:t>
            </a:r>
            <a:r>
              <a:rPr lang="ru-RU" dirty="0" smtClean="0"/>
              <a:t>=</a:t>
            </a:r>
            <a:r>
              <a:rPr lang="en-US" dirty="0" smtClean="0"/>
              <a:t>m</a:t>
            </a:r>
            <a:r>
              <a:rPr lang="ru-RU" dirty="0" smtClean="0"/>
              <a:t>-1;   </a:t>
            </a:r>
            <a:r>
              <a:rPr lang="en-US" dirty="0" smtClean="0"/>
              <a:t>f</a:t>
            </a:r>
            <a:r>
              <a:rPr lang="ru-RU" baseline="-25000" dirty="0" smtClean="0"/>
              <a:t>2</a:t>
            </a:r>
            <a:r>
              <a:rPr lang="ru-RU" dirty="0" smtClean="0"/>
              <a:t>=</a:t>
            </a:r>
            <a:r>
              <a:rPr lang="en-US" dirty="0" smtClean="0"/>
              <a:t>N</a:t>
            </a:r>
            <a:r>
              <a:rPr lang="ru-RU" dirty="0" smtClean="0"/>
              <a:t>;   </a:t>
            </a:r>
            <a:r>
              <a:rPr lang="en-US" dirty="0" smtClean="0"/>
              <a:t>f</a:t>
            </a:r>
            <a:r>
              <a:rPr lang="ru-RU" baseline="-25000" dirty="0" smtClean="0"/>
              <a:t>1</a:t>
            </a:r>
            <a:r>
              <a:rPr lang="ru-RU" dirty="0" smtClean="0"/>
              <a:t> – число степеней свободы</a:t>
            </a:r>
            <a:endParaRPr lang="ru-RU" dirty="0"/>
          </a:p>
          <a:p>
            <a:pPr marL="0" lvl="1">
              <a:buNone/>
            </a:pPr>
            <a:r>
              <a:rPr lang="ru-RU" dirty="0" smtClean="0"/>
              <a:t>  2.5 Определяется дисперсия </a:t>
            </a:r>
            <a:r>
              <a:rPr lang="ru-RU" dirty="0" err="1" smtClean="0"/>
              <a:t>воспроизводимости</a:t>
            </a:r>
            <a:endParaRPr lang="ru-RU" dirty="0" smtClean="0"/>
          </a:p>
          <a:p>
            <a:pPr marL="0" lvl="1">
              <a:buNone/>
            </a:pP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Статистический (регрессионный) анализ результатов.</a:t>
            </a:r>
            <a:endParaRPr lang="ru-RU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761939"/>
            <a:ext cx="158417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6628" y="5301208"/>
            <a:ext cx="2304256" cy="927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/>
          <a:lstStyle/>
          <a:p>
            <a:pPr marL="0" lvl="0" indent="320040">
              <a:buNone/>
            </a:pPr>
            <a:r>
              <a:rPr lang="ru-RU" dirty="0" smtClean="0"/>
              <a:t>3. Оценивается значимость коэффициентов полинома по критерию Стьюдента или (</a:t>
            </a:r>
            <a:r>
              <a:rPr lang="en-US" dirty="0" smtClean="0"/>
              <a:t>t</a:t>
            </a:r>
            <a:r>
              <a:rPr lang="ru-RU" dirty="0" smtClean="0"/>
              <a:t> – критерий).</a:t>
            </a:r>
          </a:p>
          <a:p>
            <a:pPr marL="0" lvl="0" indent="320040">
              <a:buNone/>
            </a:pPr>
            <a:endParaRPr lang="ru-RU" dirty="0" smtClean="0"/>
          </a:p>
          <a:p>
            <a:pPr marL="0" lvl="0" indent="320040">
              <a:buNone/>
            </a:pPr>
            <a:endParaRPr lang="ru-RU" dirty="0" smtClean="0"/>
          </a:p>
          <a:p>
            <a:pPr marL="0" lvl="0" indent="320040">
              <a:buNone/>
            </a:pPr>
            <a:endParaRPr lang="ru-RU" dirty="0" smtClean="0"/>
          </a:p>
          <a:p>
            <a:pPr lvl="2"/>
            <a:r>
              <a:rPr lang="en-US" sz="2800" dirty="0" smtClean="0"/>
              <a:t>b</a:t>
            </a:r>
            <a:r>
              <a:rPr lang="en-US" sz="2800" baseline="-25000" dirty="0" smtClean="0"/>
              <a:t>i</a:t>
            </a:r>
            <a:r>
              <a:rPr lang="ru-RU" sz="2800" dirty="0" smtClean="0"/>
              <a:t> – </a:t>
            </a:r>
            <a:r>
              <a:rPr lang="en-US" sz="2800" dirty="0" err="1" smtClean="0"/>
              <a:t>i</a:t>
            </a:r>
            <a:r>
              <a:rPr lang="ru-RU" sz="2800" dirty="0" smtClean="0"/>
              <a:t>-</a:t>
            </a:r>
            <a:r>
              <a:rPr lang="ru-RU" sz="2800" dirty="0" err="1" smtClean="0"/>
              <a:t>тый</a:t>
            </a:r>
            <a:r>
              <a:rPr lang="ru-RU" sz="2800" dirty="0" smtClean="0"/>
              <a:t> коэффициент регрессии,  </a:t>
            </a:r>
          </a:p>
          <a:p>
            <a:pPr lvl="2"/>
            <a:r>
              <a:rPr lang="ru-RU" sz="2800" dirty="0" smtClean="0"/>
              <a:t>    - среднее квадратичное отклонение </a:t>
            </a:r>
            <a:r>
              <a:rPr lang="en-US" sz="2800" dirty="0" err="1" smtClean="0"/>
              <a:t>i</a:t>
            </a:r>
            <a:r>
              <a:rPr lang="ru-RU" sz="2800" dirty="0" smtClean="0"/>
              <a:t>-того коэффициента.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Статистический (регрессионный) анализ результатов.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276872"/>
            <a:ext cx="1580183" cy="1128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2322" y="4221088"/>
            <a:ext cx="395858" cy="407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Если 		при (</a:t>
            </a:r>
            <a:r>
              <a:rPr lang="en-US" dirty="0" smtClean="0"/>
              <a:t>q</a:t>
            </a:r>
            <a:r>
              <a:rPr lang="ru-RU" dirty="0" smtClean="0"/>
              <a:t>,</a:t>
            </a:r>
            <a:r>
              <a:rPr lang="en-US" dirty="0" smtClean="0"/>
              <a:t>f</a:t>
            </a:r>
            <a:r>
              <a:rPr lang="ru-RU" dirty="0" smtClean="0"/>
              <a:t>), то коэффициент значим, т.е. он значимо отличается от нуля.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Статистический (регрессионный) анализ результатов</a:t>
            </a:r>
            <a:endParaRPr lang="ru-RU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700808"/>
            <a:ext cx="361133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5074728"/>
            <a:ext cx="1224136" cy="417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5373215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/>
              <a:t>4. проверка модели (полученного уравнения) на адекватность (критерий Фишера).</a:t>
            </a:r>
          </a:p>
          <a:p>
            <a:endParaRPr lang="ru-RU" dirty="0" smtClean="0"/>
          </a:p>
          <a:p>
            <a:pPr marL="0" indent="320040">
              <a:buNone/>
            </a:pPr>
            <a:r>
              <a:rPr lang="ru-RU" dirty="0" smtClean="0"/>
              <a:t>Уравнение регрессии адекватно, если остаточная дисперсия выходной величины</a:t>
            </a:r>
            <a:r>
              <a:rPr lang="en-US" dirty="0" smtClean="0"/>
              <a:t>y</a:t>
            </a:r>
            <a:r>
              <a:rPr lang="ru-RU" dirty="0" smtClean="0"/>
              <a:t> рассчитанной по уравнению регрессии относительно экспериментальных данных не превосходит ошибки опыта.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Статистический (регрессионный) анализ результатов</a:t>
            </a: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Если условие выполняется, то модель адекватна </a:t>
            </a:r>
          </a:p>
          <a:p>
            <a:r>
              <a:rPr lang="en-US" dirty="0" smtClean="0"/>
              <a:t>q</a:t>
            </a:r>
            <a:r>
              <a:rPr lang="ru-RU" dirty="0" smtClean="0"/>
              <a:t> – уровень значимости – это процент вероятности, что данный процесс (событие) наступит, состоится.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Статистический (регрессионный) анализ результатов.</a:t>
            </a:r>
            <a:endParaRPr lang="ru-RU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844824"/>
            <a:ext cx="3653144" cy="98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Если есть параллельные опыты: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Статистический (регрессионный) анализ результатов.</a:t>
            </a:r>
            <a:endParaRPr lang="ru-RU" dirty="0"/>
          </a:p>
        </p:txBody>
      </p:sp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564904"/>
            <a:ext cx="417358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21088"/>
            <a:ext cx="8980664" cy="150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548680"/>
            <a:ext cx="9144000" cy="5373215"/>
          </a:xfrm>
        </p:spPr>
        <p:txBody>
          <a:bodyPr/>
          <a:lstStyle/>
          <a:p>
            <a:r>
              <a:rPr lang="ru-RU" dirty="0" smtClean="0"/>
              <a:t>Если параллельных опытов нет , то выполняется оценка качества аппроксимации, найденным уравнением. Сравним остаточную дисперсию </a:t>
            </a:r>
            <a:r>
              <a:rPr lang="en-US" dirty="0" smtClean="0"/>
              <a:t>S</a:t>
            </a:r>
            <a:r>
              <a:rPr lang="ru-RU" baseline="-25000" dirty="0" smtClean="0"/>
              <a:t>ост</a:t>
            </a:r>
            <a:r>
              <a:rPr lang="ru-RU" dirty="0" smtClean="0"/>
              <a:t> с дисперсией относительно среднего    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sz="2800" dirty="0" smtClean="0"/>
          </a:p>
          <a:p>
            <a:endParaRPr lang="ru-RU" sz="2800" dirty="0"/>
          </a:p>
        </p:txBody>
      </p:sp>
      <p:pic>
        <p:nvPicPr>
          <p:cNvPr id="716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4563888"/>
            <a:ext cx="223224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5211" y="1340768"/>
            <a:ext cx="308339" cy="433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2381" y="2132856"/>
            <a:ext cx="5587661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Одним из основных методов теории активного эксперимента является статистическое планирование эксперимента. План эксперимента показывает расположение опытных точек в </a:t>
            </a:r>
            <a:r>
              <a:rPr lang="en-US" dirty="0" smtClean="0"/>
              <a:t>n</a:t>
            </a:r>
            <a:r>
              <a:rPr lang="ru-RU" dirty="0" smtClean="0"/>
              <a:t>-мерном пространстве. Рассмотрим Планы </a:t>
            </a:r>
            <a:r>
              <a:rPr lang="en-US" dirty="0" smtClean="0"/>
              <a:t>I</a:t>
            </a:r>
            <a:r>
              <a:rPr lang="ru-RU" dirty="0" smtClean="0"/>
              <a:t> порядка.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Полный факторный эксперимент</a:t>
            </a:r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планировании по схеме полного факторного эксперимента ПФЭ, реализуются все возможные комбинации факторов на всех выбранных для исследования уровнях.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Полный факторный эксперимент</a:t>
            </a:r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Одновременное варьирование всех факторов при проведении эксперимента по определенному плану.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Представление математической модели (функции отклика) в виде линейного полинома.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Исследование полученного полинома модели методами математической статистики.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Суть ПФЭ</a:t>
            </a:r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0848"/>
            <a:ext cx="905749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Количество экспериментов ПФЭ:</a:t>
            </a:r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>
            <a:normAutofit/>
          </a:bodyPr>
          <a:lstStyle/>
          <a:p>
            <a:r>
              <a:rPr lang="ru-RU" i="1" dirty="0" smtClean="0"/>
              <a:t>Уровни факторов</a:t>
            </a:r>
            <a:r>
              <a:rPr lang="ru-RU" dirty="0" smtClean="0"/>
              <a:t> – границы исследуемой области по данному технологическому параметру            .</a:t>
            </a:r>
          </a:p>
          <a:p>
            <a:r>
              <a:rPr lang="ru-RU" i="1" dirty="0" smtClean="0"/>
              <a:t>Нулевой (основной) уровень</a:t>
            </a:r>
            <a:r>
              <a:rPr lang="ru-RU" dirty="0" smtClean="0"/>
              <a:t> – это некоторое начальное значение фактора, при составлении математической модели.</a:t>
            </a:r>
          </a:p>
          <a:p>
            <a:pPr>
              <a:buNone/>
            </a:pPr>
            <a:r>
              <a:rPr lang="ru-RU" dirty="0" smtClean="0"/>
              <a:t>	Это точка с координатами</a:t>
            </a:r>
            <a:r>
              <a:rPr lang="ru-RU" i="1" dirty="0" smtClean="0"/>
              <a:t> </a:t>
            </a:r>
            <a:endParaRPr lang="ru-RU" dirty="0" smtClean="0"/>
          </a:p>
          <a:p>
            <a:r>
              <a:rPr lang="ru-RU" i="1" dirty="0" smtClean="0"/>
              <a:t>Интервал варьирования – </a:t>
            </a:r>
            <a:r>
              <a:rPr lang="ru-RU" dirty="0" smtClean="0"/>
              <a:t>это часть области определения фактора симметричное относительно его нулевого уровня.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Определения в ПФЭ:</a:t>
            </a:r>
            <a:endParaRPr lang="ru-RU" dirty="0"/>
          </a:p>
        </p:txBody>
      </p:sp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636912"/>
            <a:ext cx="969847" cy="42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437112"/>
            <a:ext cx="1574831" cy="64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/>
          <a:lstStyle/>
          <a:p>
            <a:pPr>
              <a:buNone/>
            </a:pPr>
            <a:r>
              <a:rPr lang="ru-RU" sz="3600" dirty="0" smtClean="0"/>
              <a:t>	Допустим объект исследования – реактор, в котором  выход продукта – </a:t>
            </a:r>
            <a:r>
              <a:rPr lang="en-US" sz="3600" dirty="0" smtClean="0"/>
              <a:t>y</a:t>
            </a:r>
            <a:r>
              <a:rPr lang="ru-RU" sz="3600" dirty="0" smtClean="0"/>
              <a:t> , зависит от двух параметров (Т,Р):</a:t>
            </a:r>
            <a:endParaRPr lang="ru-RU" dirty="0" smtClean="0"/>
          </a:p>
          <a:p>
            <a:pPr lvl="1"/>
            <a:r>
              <a:rPr lang="ru-RU" sz="3400" dirty="0" smtClean="0"/>
              <a:t>Т-</a:t>
            </a:r>
            <a:r>
              <a:rPr lang="en-US" sz="3400" dirty="0" smtClean="0"/>
              <a:t>x</a:t>
            </a:r>
            <a:r>
              <a:rPr lang="ru-RU" sz="3400" baseline="-25000" dirty="0" smtClean="0"/>
              <a:t>1</a:t>
            </a:r>
            <a:r>
              <a:rPr lang="ru-RU" sz="3400" dirty="0" smtClean="0"/>
              <a:t>;</a:t>
            </a:r>
            <a:r>
              <a:rPr lang="en-US" sz="3400" dirty="0" smtClean="0"/>
              <a:t> T=100</a:t>
            </a:r>
            <a:r>
              <a:rPr lang="en-US" sz="3400" dirty="0" smtClean="0">
                <a:sym typeface="Symbol"/>
              </a:rPr>
              <a:t></a:t>
            </a:r>
            <a:r>
              <a:rPr lang="en-US" sz="3400" dirty="0" smtClean="0"/>
              <a:t>200</a:t>
            </a:r>
            <a:r>
              <a:rPr lang="en-US" sz="3400" baseline="30000" dirty="0" smtClean="0"/>
              <a:t>0</a:t>
            </a:r>
            <a:r>
              <a:rPr lang="en-US" sz="3400" dirty="0" smtClean="0"/>
              <a:t>C</a:t>
            </a:r>
            <a:endParaRPr lang="ru-RU" sz="3400" dirty="0" smtClean="0"/>
          </a:p>
          <a:p>
            <a:pPr lvl="1"/>
            <a:r>
              <a:rPr lang="en-US" sz="3400" dirty="0" smtClean="0"/>
              <a:t>P</a:t>
            </a:r>
            <a:r>
              <a:rPr lang="ru-RU" sz="3400" dirty="0" smtClean="0"/>
              <a:t>-</a:t>
            </a:r>
            <a:r>
              <a:rPr lang="en-US" sz="3400" dirty="0" smtClean="0"/>
              <a:t>x</a:t>
            </a:r>
            <a:r>
              <a:rPr lang="ru-RU" sz="3400" baseline="-25000" dirty="0" smtClean="0"/>
              <a:t>2</a:t>
            </a:r>
            <a:r>
              <a:rPr lang="ru-RU" sz="3400" dirty="0" smtClean="0"/>
              <a:t>;</a:t>
            </a:r>
            <a:r>
              <a:rPr lang="en-US" sz="3400" dirty="0" smtClean="0"/>
              <a:t> P</a:t>
            </a:r>
            <a:r>
              <a:rPr lang="ru-RU" sz="3400" dirty="0" smtClean="0"/>
              <a:t>=20</a:t>
            </a:r>
            <a:r>
              <a:rPr lang="en-US" sz="3400" dirty="0" smtClean="0">
                <a:sym typeface="Symbol"/>
              </a:rPr>
              <a:t></a:t>
            </a:r>
            <a:r>
              <a:rPr lang="ru-RU" sz="3400" dirty="0" smtClean="0"/>
              <a:t>30ат </a:t>
            </a:r>
          </a:p>
          <a:p>
            <a:pPr lvl="1">
              <a:buNone/>
            </a:pPr>
            <a:endParaRPr lang="ru-RU" sz="3400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43608" y="4725144"/>
          <a:ext cx="7200801" cy="1872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267"/>
                <a:gridCol w="2400267"/>
                <a:gridCol w="2400267"/>
              </a:tblGrid>
              <a:tr h="6240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 (Х1)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Р(Х2)</a:t>
                      </a:r>
                      <a:endParaRPr lang="ru-RU" dirty="0"/>
                    </a:p>
                  </a:txBody>
                  <a:tcPr/>
                </a:tc>
              </a:tr>
              <a:tr h="624069">
                <a:tc>
                  <a:txBody>
                    <a:bodyPr/>
                    <a:lstStyle/>
                    <a:p>
                      <a:r>
                        <a:rPr lang="ru-RU" dirty="0" smtClean="0"/>
                        <a:t>Верхний 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</a:t>
                      </a:r>
                      <a:endParaRPr lang="ru-RU" dirty="0"/>
                    </a:p>
                  </a:txBody>
                  <a:tcPr/>
                </a:tc>
              </a:tr>
              <a:tr h="624069">
                <a:tc>
                  <a:txBody>
                    <a:bodyPr/>
                    <a:lstStyle/>
                    <a:p>
                      <a:r>
                        <a:rPr lang="ru-RU" dirty="0" smtClean="0"/>
                        <a:t>Нижний</a:t>
                      </a:r>
                      <a:r>
                        <a:rPr lang="ru-RU" baseline="0" dirty="0" smtClean="0"/>
                        <a:t> 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28900"/>
            <a:ext cx="5219700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3617" y="1556792"/>
            <a:ext cx="4920383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План эксперимента указывает расположение в </a:t>
            </a:r>
            <a:r>
              <a:rPr lang="en-US" dirty="0" smtClean="0"/>
              <a:t>n</a:t>
            </a:r>
            <a:r>
              <a:rPr lang="ru-RU" dirty="0" smtClean="0"/>
              <a:t>-мерном пространстве опытных точек независимых переменных или условия всех опытов, которые необходимо провести.</a:t>
            </a:r>
          </a:p>
          <a:p>
            <a:r>
              <a:rPr lang="ru-RU" dirty="0" smtClean="0"/>
              <a:t>В ПФЭ эксперимент ставится только на границе области (1;2;3;4 – опыты)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Полный факторный эксперимент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План эксперимента задается обычно в виде </a:t>
            </a:r>
            <a:r>
              <a:rPr lang="ru-RU" i="1" dirty="0" smtClean="0"/>
              <a:t>матрицы планирования</a:t>
            </a:r>
            <a:r>
              <a:rPr lang="ru-RU" dirty="0" smtClean="0"/>
              <a:t> – это таблица, каждая строчка которой – это условие опыта, а каждый столбец матрицы соответствует значениям переменных в различных опытах.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			</a:t>
            </a:r>
            <a:r>
              <a:rPr lang="en-US" dirty="0" smtClean="0"/>
              <a:t>N</a:t>
            </a:r>
            <a:r>
              <a:rPr lang="ru-RU" dirty="0" smtClean="0"/>
              <a:t>=2</a:t>
            </a:r>
            <a:r>
              <a:rPr lang="ru-RU" baseline="30000" dirty="0" smtClean="0"/>
              <a:t>2</a:t>
            </a:r>
            <a:r>
              <a:rPr lang="ru-RU" dirty="0" smtClean="0"/>
              <a:t>=4 </a:t>
            </a:r>
            <a:r>
              <a:rPr lang="en-US" dirty="0" smtClean="0"/>
              <a:t>n</a:t>
            </a:r>
            <a:r>
              <a:rPr lang="ru-RU" dirty="0" smtClean="0"/>
              <a:t>=2. Это ПФЭ типа 2</a:t>
            </a:r>
            <a:r>
              <a:rPr lang="ru-RU" baseline="30000" dirty="0" smtClean="0"/>
              <a:t>2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Матрица планирования в натуральном масштабе.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Полный факторный эксперимент</a:t>
            </a:r>
            <a:endParaRPr lang="ru-RU" dirty="0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068960"/>
            <a:ext cx="7604045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Матрица планирования составляется для того, чтобы эксперимент провести по определенному плану, определить значения выходного параметра в каждом опыте и построить статистическую модель.</a:t>
            </a:r>
          </a:p>
          <a:p>
            <a:r>
              <a:rPr lang="ru-RU" dirty="0" smtClean="0"/>
              <a:t>При планировании </a:t>
            </a:r>
            <a:r>
              <a:rPr lang="en-US" dirty="0" smtClean="0"/>
              <a:t>I</a:t>
            </a:r>
            <a:r>
              <a:rPr lang="ru-RU" dirty="0" smtClean="0"/>
              <a:t> порядка получают математическую модель, вида: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Полный факторный эксперимент</a:t>
            </a:r>
            <a:endParaRPr lang="ru-RU" dirty="0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5445224"/>
            <a:ext cx="5199069" cy="712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>
            <a:normAutofit/>
          </a:bodyPr>
          <a:lstStyle/>
          <a:p>
            <a:r>
              <a:rPr lang="ru-RU" dirty="0" smtClean="0"/>
              <a:t>Для удобства расчетов перейдем от натуральных единиц к безразмерным.</a:t>
            </a:r>
          </a:p>
          <a:p>
            <a:r>
              <a:rPr lang="ru-RU" dirty="0" smtClean="0"/>
              <a:t>Формула кодирования: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pPr lvl="1"/>
            <a:r>
              <a:rPr lang="en-US" dirty="0" smtClean="0"/>
              <a:t>x</a:t>
            </a:r>
            <a:r>
              <a:rPr lang="en-US" baseline="-25000" dirty="0" smtClean="0"/>
              <a:t>i</a:t>
            </a:r>
            <a:r>
              <a:rPr lang="ru-RU" dirty="0" smtClean="0"/>
              <a:t> – значение натуральной переменной (верхний или нижний уровень);</a:t>
            </a:r>
          </a:p>
          <a:p>
            <a:pPr lvl="1"/>
            <a:r>
              <a:rPr lang="en-US" dirty="0" smtClean="0"/>
              <a:t>X</a:t>
            </a:r>
            <a:r>
              <a:rPr lang="en-US" baseline="-25000" dirty="0" smtClean="0"/>
              <a:t>i</a:t>
            </a:r>
            <a:r>
              <a:rPr lang="ru-RU" dirty="0" smtClean="0"/>
              <a:t> – кодированное значение </a:t>
            </a:r>
            <a:r>
              <a:rPr lang="en-US" dirty="0" err="1" smtClean="0"/>
              <a:t>i</a:t>
            </a:r>
            <a:r>
              <a:rPr lang="ru-RU" dirty="0" smtClean="0"/>
              <a:t>-того фактора;</a:t>
            </a:r>
          </a:p>
          <a:p>
            <a:pPr lvl="1"/>
            <a:r>
              <a:rPr lang="ru-RU" dirty="0" smtClean="0"/>
              <a:t>      - основной уровень натуральной переменной;</a:t>
            </a:r>
          </a:p>
          <a:p>
            <a:pPr lvl="1"/>
            <a:r>
              <a:rPr lang="ru-RU" dirty="0" smtClean="0">
                <a:sym typeface="Symbol"/>
              </a:rPr>
              <a:t></a:t>
            </a:r>
            <a:r>
              <a:rPr lang="ru-RU" dirty="0" err="1" smtClean="0"/>
              <a:t>x</a:t>
            </a:r>
            <a:r>
              <a:rPr lang="en-US" baseline="-25000" dirty="0" err="1" smtClean="0"/>
              <a:t>i</a:t>
            </a:r>
            <a:r>
              <a:rPr lang="ru-RU" dirty="0" smtClean="0"/>
              <a:t> - интервал варьирования натуральной переменной;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Кодирование переменных</a:t>
            </a:r>
            <a:endParaRPr lang="ru-RU" dirty="0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852936"/>
            <a:ext cx="2250734" cy="102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085184"/>
            <a:ext cx="432048" cy="487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8964489" cy="189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Кодирование переменных</a:t>
            </a:r>
            <a:endParaRPr lang="ru-RU" dirty="0"/>
          </a:p>
        </p:txBody>
      </p:sp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77072"/>
            <a:ext cx="4806990" cy="257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6073" y="4221088"/>
            <a:ext cx="4317927" cy="2164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3"/>
            <a:ext cx="9144000" cy="4844008"/>
          </a:xfrm>
        </p:spPr>
        <p:txBody>
          <a:bodyPr/>
          <a:lstStyle/>
          <a:p>
            <a:r>
              <a:rPr lang="en-US" dirty="0" smtClean="0"/>
              <a:t>X</a:t>
            </a:r>
            <a:r>
              <a:rPr lang="ru-RU" baseline="-25000" dirty="0" smtClean="0"/>
              <a:t>0</a:t>
            </a:r>
            <a:r>
              <a:rPr lang="ru-RU" dirty="0" smtClean="0"/>
              <a:t> – фиктивная переменная для расчета коэффициентов </a:t>
            </a:r>
            <a:r>
              <a:rPr lang="en-US" dirty="0" smtClean="0"/>
              <a:t>b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Кодирование переменных</a:t>
            </a:r>
            <a:endParaRPr lang="ru-RU" dirty="0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742938"/>
            <a:ext cx="6984776" cy="411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 Свойство ортогональности – равенство нулю суммы произведения векторов столбцов.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Свойства матрицы планирования.</a:t>
            </a:r>
            <a:endParaRPr lang="ru-RU" dirty="0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645024"/>
            <a:ext cx="5487010" cy="2695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1775191"/>
            <a:ext cx="9144000" cy="508280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3000" dirty="0" smtClean="0"/>
              <a:t>    4.Свойство </a:t>
            </a:r>
            <a:r>
              <a:rPr lang="ru-RU" sz="3000" dirty="0" err="1" smtClean="0"/>
              <a:t>ротатабельности</a:t>
            </a:r>
            <a:r>
              <a:rPr lang="ru-RU" sz="3000" dirty="0" smtClean="0"/>
              <a:t> – дисперсия предсказанного значения выходного параметра  в любой точке факторного пространства минимальна, т.е. ошибка определения коэффициентов регрессии в любой точке от центра плана одинакова и минимальна.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Свойства матрицы планирования.</a:t>
            </a:r>
            <a:endParaRPr lang="ru-RU" dirty="0"/>
          </a:p>
        </p:txBody>
      </p:sp>
      <p:pic>
        <p:nvPicPr>
          <p:cNvPr id="798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340768"/>
            <a:ext cx="4461470" cy="2271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Благодаря этим свойствам упрощается расчет коэффициентов регрессии.</a:t>
            </a:r>
          </a:p>
          <a:p>
            <a:r>
              <a:rPr lang="ru-RU" dirty="0" smtClean="0"/>
              <a:t>После составления плана (матрицы) проводят эксперимент (дублируя опыты) и на основании результатов эксперимента рассчитывают коэффициенты регрессии.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коэффициентов регрессии. </a:t>
            </a:r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484784"/>
            <a:ext cx="3668613" cy="3619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коэффициентов регрессии. </a:t>
            </a:r>
            <a:endParaRPr lang="ru-RU" dirty="0"/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5301208"/>
            <a:ext cx="4680520" cy="1071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308</TotalTime>
  <Words>1677</Words>
  <Application>Microsoft Office PowerPoint</Application>
  <PresentationFormat>Экран (4:3)</PresentationFormat>
  <Paragraphs>259</Paragraphs>
  <Slides>58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59" baseType="lpstr">
      <vt:lpstr>Волна</vt:lpstr>
      <vt:lpstr>Построение статистических моделей экспериментально - статистическими методами</vt:lpstr>
      <vt:lpstr>Экспериментально - статистические методы построения математических моделей </vt:lpstr>
      <vt:lpstr>Статистические модели</vt:lpstr>
      <vt:lpstr>Статистические модели</vt:lpstr>
      <vt:lpstr>Статистические модели</vt:lpstr>
      <vt:lpstr>Статистические модели</vt:lpstr>
      <vt:lpstr>Уравнение регрессии</vt:lpstr>
      <vt:lpstr>Уравнение регрессии</vt:lpstr>
      <vt:lpstr>Уравнение регрессии</vt:lpstr>
      <vt:lpstr>Некоторые элементы теории математической статистики</vt:lpstr>
      <vt:lpstr>Презентация PowerPoint</vt:lpstr>
      <vt:lpstr>Презентация PowerPoint</vt:lpstr>
      <vt:lpstr>Понятие выборки и генеральной совокупности выборки</vt:lpstr>
      <vt:lpstr>Оценка параметров генеральной совокупности</vt:lpstr>
      <vt:lpstr>Оценка параметров генеральной совокупности</vt:lpstr>
      <vt:lpstr>Презентация PowerPoint</vt:lpstr>
      <vt:lpstr>Пассивный эксперимент</vt:lpstr>
      <vt:lpstr>Этапы построения статистической модели:</vt:lpstr>
      <vt:lpstr>Методы корреляционного и регрессионного анализа.</vt:lpstr>
      <vt:lpstr>Корреляционный анализ</vt:lpstr>
      <vt:lpstr>Коэффициент парной корреляции:</vt:lpstr>
      <vt:lpstr>Коэффициент парной корреляции:</vt:lpstr>
      <vt:lpstr>Регрессионный анализ</vt:lpstr>
      <vt:lpstr>Предпосылки регрессионного анализа</vt:lpstr>
      <vt:lpstr>Презентация PowerPoint</vt:lpstr>
      <vt:lpstr>Постановка задачи</vt:lpstr>
      <vt:lpstr>Презентация PowerPoint</vt:lpstr>
      <vt:lpstr>Линейная регрессионная модель</vt:lpstr>
      <vt:lpstr>Линейная регрессионная модель (от одного параметра).</vt:lpstr>
      <vt:lpstr>Вычисление коэффициентов</vt:lpstr>
      <vt:lpstr>Статистический (регрессионный) анализ результатов</vt:lpstr>
      <vt:lpstr>Статистический (регрессионный) анализ результатов</vt:lpstr>
      <vt:lpstr>Статистический (регрессионный) анализ результатов.</vt:lpstr>
      <vt:lpstr>Статистический (регрессионный) анализ результатов.</vt:lpstr>
      <vt:lpstr>Статистический (регрессионный) анализ результатов.</vt:lpstr>
      <vt:lpstr>Статистический (регрессионный) анализ результатов</vt:lpstr>
      <vt:lpstr>Статистический (регрессионный) анализ результатов</vt:lpstr>
      <vt:lpstr>Статистический (регрессионный) анализ результатов.</vt:lpstr>
      <vt:lpstr>Статистический (регрессионный) анализ результатов.</vt:lpstr>
      <vt:lpstr>Презентация PowerPoint</vt:lpstr>
      <vt:lpstr>Полный факторный эксперимент</vt:lpstr>
      <vt:lpstr>Полный факторный эксперимент</vt:lpstr>
      <vt:lpstr>Суть ПФЭ</vt:lpstr>
      <vt:lpstr>Количество экспериментов ПФЭ:</vt:lpstr>
      <vt:lpstr>Определения в ПФЭ:</vt:lpstr>
      <vt:lpstr>Пример:</vt:lpstr>
      <vt:lpstr>Пример:</vt:lpstr>
      <vt:lpstr>Полный факторный эксперимент</vt:lpstr>
      <vt:lpstr>Пример:</vt:lpstr>
      <vt:lpstr>Полный факторный эксперимент</vt:lpstr>
      <vt:lpstr>Полный факторный эксперимент</vt:lpstr>
      <vt:lpstr>Кодирование переменных</vt:lpstr>
      <vt:lpstr>Кодирование переменных</vt:lpstr>
      <vt:lpstr>Кодирование переменных</vt:lpstr>
      <vt:lpstr>Свойства матрицы планирования.</vt:lpstr>
      <vt:lpstr>Свойства матрицы планирования.</vt:lpstr>
      <vt:lpstr>Расчет коэффициентов регрессии. </vt:lpstr>
      <vt:lpstr>Расчет коэффициентов регрессии.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Построение статистических моделей экспериментально - статистическими методами.</dc:title>
  <dc:creator>User</dc:creator>
  <cp:lastModifiedBy>Valera</cp:lastModifiedBy>
  <cp:revision>54</cp:revision>
  <dcterms:created xsi:type="dcterms:W3CDTF">2011-05-21T15:11:31Z</dcterms:created>
  <dcterms:modified xsi:type="dcterms:W3CDTF">2015-03-15T05:19:11Z</dcterms:modified>
</cp:coreProperties>
</file>