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4" r:id="rId2"/>
    <p:sldId id="281" r:id="rId3"/>
    <p:sldId id="282" r:id="rId4"/>
    <p:sldId id="283" r:id="rId5"/>
    <p:sldId id="284" r:id="rId6"/>
    <p:sldId id="285" r:id="rId7"/>
    <p:sldId id="275" r:id="rId8"/>
    <p:sldId id="276" r:id="rId9"/>
    <p:sldId id="277" r:id="rId10"/>
    <p:sldId id="287" r:id="rId11"/>
    <p:sldId id="279" r:id="rId12"/>
    <p:sldId id="288" r:id="rId13"/>
    <p:sldId id="289" r:id="rId14"/>
    <p:sldId id="29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71" d="100"/>
          <a:sy n="71" d="100"/>
        </p:scale>
        <p:origin x="-13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97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>
            <a:noAutofit/>
          </a:bodyPr>
          <a:lstStyle/>
          <a:p>
            <a:pPr marL="0" indent="0"/>
            <a:r>
              <a:rPr lang="ru-RU" sz="2900" dirty="0" smtClean="0"/>
              <a:t> </a:t>
            </a:r>
            <a:r>
              <a:rPr lang="ru-RU" dirty="0" smtClean="0"/>
              <a:t>Процессы протекают в сосуществующих фазах; </a:t>
            </a:r>
          </a:p>
          <a:p>
            <a:pPr marL="0" indent="0"/>
            <a:r>
              <a:rPr lang="ru-RU" dirty="0" smtClean="0"/>
              <a:t>Уравнения баланса записываются для каждой из фаз.</a:t>
            </a:r>
          </a:p>
          <a:p>
            <a:pPr marL="0" indent="0"/>
            <a:r>
              <a:rPr lang="ru-RU" dirty="0" smtClean="0"/>
              <a:t>Скорость процесса - определяется скоростью переноса компонента из одной фазы в другую.</a:t>
            </a:r>
          </a:p>
          <a:p>
            <a:pPr marL="0" indent="0"/>
            <a:r>
              <a:rPr lang="ru-RU" dirty="0" smtClean="0"/>
              <a:t>Внутри каждой фазы перенос осуществляется за счет конвективного и диффузионного потока.</a:t>
            </a:r>
          </a:p>
          <a:p>
            <a:pPr marL="0" indent="0"/>
            <a:r>
              <a:rPr lang="ru-RU" dirty="0" smtClean="0"/>
              <a:t>Количество переносимого вещества пропорционально поверхности раздела фаз и движущей силе. </a:t>
            </a:r>
          </a:p>
          <a:p>
            <a:pPr marL="0" indent="0"/>
            <a:r>
              <a:rPr lang="ru-RU" dirty="0" smtClean="0"/>
              <a:t>Движущая сила характеризуется степенью отклонения системы от состояния динамического равновесия и выражается через разность концентраций.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Моделирование массообменных процессов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404664"/>
            <a:ext cx="6082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Моделирование процесса сепарации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2178" y="980728"/>
            <a:ext cx="87129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</a:t>
            </a:r>
            <a:r>
              <a:rPr lang="ru-RU" sz="2000" dirty="0">
                <a:solidFill>
                  <a:srgbClr val="FF0000"/>
                </a:solidFill>
              </a:rPr>
              <a:t>гравитационных сепараторах</a:t>
            </a:r>
            <a:r>
              <a:rPr lang="ru-RU" sz="2000" dirty="0"/>
              <a:t>, представляющих собой большие горизонтальные или вертикальные емкости, разделение фаз происходит за счет </a:t>
            </a:r>
            <a:r>
              <a:rPr lang="ru-RU" sz="2000" dirty="0">
                <a:solidFill>
                  <a:srgbClr val="FF0000"/>
                </a:solidFill>
              </a:rPr>
              <a:t>силы тяжести</a:t>
            </a:r>
            <a:r>
              <a:rPr lang="ru-RU" sz="2000" dirty="0"/>
              <a:t>. Поскольку размеры капель, попадающих в сепаратор из подводящего трубопровода, малы, то для их эффективного удаления из потока только за счет силы тяжести требуется длительное время и, как следствие этого, </a:t>
            </a:r>
            <a:r>
              <a:rPr lang="ru-RU" sz="2000" dirty="0">
                <a:solidFill>
                  <a:srgbClr val="FF0000"/>
                </a:solidFill>
              </a:rPr>
              <a:t>сепараторы имеют большие размеры</a:t>
            </a:r>
            <a:r>
              <a:rPr lang="ru-RU" sz="2000" dirty="0"/>
              <a:t>.</a:t>
            </a:r>
          </a:p>
          <a:p>
            <a:r>
              <a:rPr lang="ru-RU" sz="2000" dirty="0"/>
              <a:t>В </a:t>
            </a:r>
            <a:r>
              <a:rPr lang="ru-RU" sz="2000" dirty="0">
                <a:solidFill>
                  <a:srgbClr val="FF0000"/>
                </a:solidFill>
              </a:rPr>
              <a:t>инерционных сепараторах </a:t>
            </a:r>
            <a:r>
              <a:rPr lang="ru-RU" sz="2000" dirty="0"/>
              <a:t>разделение фаз происходит за счет </a:t>
            </a:r>
            <a:r>
              <a:rPr lang="ru-RU" sz="2000" dirty="0">
                <a:solidFill>
                  <a:srgbClr val="FF0000"/>
                </a:solidFill>
              </a:rPr>
              <a:t>сил</a:t>
            </a:r>
            <a:r>
              <a:rPr lang="ru-RU" sz="2000" dirty="0"/>
              <a:t> </a:t>
            </a:r>
            <a:r>
              <a:rPr lang="ru-RU" sz="2000" dirty="0">
                <a:solidFill>
                  <a:srgbClr val="FF0000"/>
                </a:solidFill>
              </a:rPr>
              <a:t>инерции</a:t>
            </a:r>
            <a:r>
              <a:rPr lang="ru-RU" sz="2000" dirty="0"/>
              <a:t> при обтекании газожидкостной смесью различных препятствий (сеток, струн и т. п.) и при закручивании потока в центробежных патрубках (циклонах).</a:t>
            </a:r>
          </a:p>
          <a:p>
            <a:r>
              <a:rPr lang="ru-RU" sz="2000" dirty="0">
                <a:solidFill>
                  <a:srgbClr val="FF0000"/>
                </a:solidFill>
              </a:rPr>
              <a:t>В современных конструкциях сепараторов используются оба принципа</a:t>
            </a:r>
            <a:r>
              <a:rPr lang="ru-RU" sz="2000" dirty="0"/>
              <a:t>. </a:t>
            </a:r>
            <a:endParaRPr lang="en-US" sz="2000" dirty="0" smtClean="0"/>
          </a:p>
          <a:p>
            <a:pPr algn="just"/>
            <a:r>
              <a:rPr lang="ru-RU" sz="2000" dirty="0" smtClean="0"/>
              <a:t>Степень </a:t>
            </a:r>
            <a:r>
              <a:rPr lang="ru-RU" sz="2000" dirty="0"/>
              <a:t>разделения газожидкостной смеси в сепараторах зависит от расхода газа, термобарических условий, а также от среднего радиуса капель, вносимых в сепаратор с потоком газа из подводящего </a:t>
            </a:r>
            <a:r>
              <a:rPr lang="ru-RU" sz="2000" dirty="0" smtClean="0"/>
              <a:t>трубопровода.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6235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Считаем, что в процессе сепарации:</a:t>
            </a:r>
          </a:p>
          <a:p>
            <a:pPr lvl="0"/>
            <a:r>
              <a:rPr lang="ru-RU" dirty="0"/>
              <a:t>достигается состояние равновесия;</a:t>
            </a:r>
          </a:p>
          <a:p>
            <a:pPr lvl="0"/>
            <a:r>
              <a:rPr lang="ru-RU" dirty="0"/>
              <a:t>происходит однократное испарение компонентов смеси.</a:t>
            </a:r>
          </a:p>
        </p:txBody>
      </p:sp>
      <p:sp>
        <p:nvSpPr>
          <p:cNvPr id="3" name="Rectangle 33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" name="Group 1"/>
          <p:cNvGrpSpPr>
            <a:grpSpLocks noChangeAspect="1"/>
          </p:cNvGrpSpPr>
          <p:nvPr/>
        </p:nvGrpSpPr>
        <p:grpSpPr bwMode="auto">
          <a:xfrm>
            <a:off x="2402365" y="1724337"/>
            <a:ext cx="3339480" cy="2390043"/>
            <a:chOff x="0" y="0"/>
            <a:chExt cx="5151" cy="3570"/>
          </a:xfrm>
        </p:grpSpPr>
        <p:sp>
          <p:nvSpPr>
            <p:cNvPr id="5" name="AutoShape 32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5151" cy="35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Line 31"/>
            <p:cNvSpPr>
              <a:spLocks noChangeShapeType="1"/>
            </p:cNvSpPr>
            <p:nvPr/>
          </p:nvSpPr>
          <p:spPr bwMode="auto">
            <a:xfrm>
              <a:off x="743" y="1163"/>
              <a:ext cx="2398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auto">
            <a:xfrm>
              <a:off x="743" y="2360"/>
              <a:ext cx="2398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Arc 29"/>
            <p:cNvSpPr>
              <a:spLocks/>
            </p:cNvSpPr>
            <p:nvPr/>
          </p:nvSpPr>
          <p:spPr bwMode="auto">
            <a:xfrm>
              <a:off x="514" y="1173"/>
              <a:ext cx="231" cy="590"/>
            </a:xfrm>
            <a:custGeom>
              <a:avLst/>
              <a:gdLst>
                <a:gd name="G0" fmla="+- 21600 0 0"/>
                <a:gd name="G1" fmla="+- 21599 0 0"/>
                <a:gd name="G2" fmla="+- 21600 0 0"/>
                <a:gd name="T0" fmla="*/ 0 w 21600"/>
                <a:gd name="T1" fmla="*/ 21529 h 21599"/>
                <a:gd name="T2" fmla="*/ 21416 w 21600"/>
                <a:gd name="T3" fmla="*/ 0 h 21599"/>
                <a:gd name="T4" fmla="*/ 2160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0" y="21529"/>
                  </a:moveTo>
                  <a:cubicBezTo>
                    <a:pt x="38" y="9698"/>
                    <a:pt x="9586" y="100"/>
                    <a:pt x="21415" y="-1"/>
                  </a:cubicBezTo>
                </a:path>
                <a:path w="21600" h="21599" stroke="0" extrusionOk="0">
                  <a:moveTo>
                    <a:pt x="0" y="21529"/>
                  </a:moveTo>
                  <a:cubicBezTo>
                    <a:pt x="38" y="9698"/>
                    <a:pt x="9586" y="100"/>
                    <a:pt x="21415" y="-1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Arc 28"/>
            <p:cNvSpPr>
              <a:spLocks/>
            </p:cNvSpPr>
            <p:nvPr/>
          </p:nvSpPr>
          <p:spPr bwMode="auto">
            <a:xfrm>
              <a:off x="514" y="1761"/>
              <a:ext cx="231" cy="592"/>
            </a:xfrm>
            <a:custGeom>
              <a:avLst/>
              <a:gdLst>
                <a:gd name="G0" fmla="+- 21600 0 0"/>
                <a:gd name="G1" fmla="+- 70 0 0"/>
                <a:gd name="G2" fmla="+- 21600 0 0"/>
                <a:gd name="T0" fmla="*/ 21415 w 21600"/>
                <a:gd name="T1" fmla="*/ 21669 h 21669"/>
                <a:gd name="T2" fmla="*/ 0 w 21600"/>
                <a:gd name="T3" fmla="*/ 0 h 21669"/>
                <a:gd name="T4" fmla="*/ 21600 w 21600"/>
                <a:gd name="T5" fmla="*/ 70 h 2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69" fill="none" extrusionOk="0">
                  <a:moveTo>
                    <a:pt x="21414" y="21669"/>
                  </a:moveTo>
                  <a:cubicBezTo>
                    <a:pt x="9558" y="21567"/>
                    <a:pt x="0" y="11927"/>
                    <a:pt x="0" y="70"/>
                  </a:cubicBezTo>
                  <a:cubicBezTo>
                    <a:pt x="-1" y="46"/>
                    <a:pt x="0" y="23"/>
                    <a:pt x="0" y="0"/>
                  </a:cubicBezTo>
                </a:path>
                <a:path w="21600" h="21669" stroke="0" extrusionOk="0">
                  <a:moveTo>
                    <a:pt x="21414" y="21669"/>
                  </a:moveTo>
                  <a:cubicBezTo>
                    <a:pt x="9558" y="21567"/>
                    <a:pt x="0" y="11927"/>
                    <a:pt x="0" y="70"/>
                  </a:cubicBezTo>
                  <a:cubicBezTo>
                    <a:pt x="-1" y="46"/>
                    <a:pt x="0" y="23"/>
                    <a:pt x="0" y="0"/>
                  </a:cubicBezTo>
                  <a:lnTo>
                    <a:pt x="21600" y="7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Arc 27"/>
            <p:cNvSpPr>
              <a:spLocks/>
            </p:cNvSpPr>
            <p:nvPr/>
          </p:nvSpPr>
          <p:spPr bwMode="auto">
            <a:xfrm>
              <a:off x="3136" y="1173"/>
              <a:ext cx="232" cy="590"/>
            </a:xfrm>
            <a:custGeom>
              <a:avLst/>
              <a:gdLst>
                <a:gd name="G0" fmla="+- 184 0 0"/>
                <a:gd name="G1" fmla="+- 21600 0 0"/>
                <a:gd name="G2" fmla="+- 21600 0 0"/>
                <a:gd name="T0" fmla="*/ 0 w 21784"/>
                <a:gd name="T1" fmla="*/ 1 h 21600"/>
                <a:gd name="T2" fmla="*/ 21784 w 21784"/>
                <a:gd name="T3" fmla="*/ 21529 h 21600"/>
                <a:gd name="T4" fmla="*/ 184 w 2178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4" h="21600" fill="none" extrusionOk="0">
                  <a:moveTo>
                    <a:pt x="-1" y="0"/>
                  </a:moveTo>
                  <a:cubicBezTo>
                    <a:pt x="61" y="0"/>
                    <a:pt x="122" y="-1"/>
                    <a:pt x="184" y="0"/>
                  </a:cubicBezTo>
                  <a:cubicBezTo>
                    <a:pt x="12085" y="0"/>
                    <a:pt x="21744" y="9627"/>
                    <a:pt x="21783" y="21529"/>
                  </a:cubicBezTo>
                </a:path>
                <a:path w="21784" h="21600" stroke="0" extrusionOk="0">
                  <a:moveTo>
                    <a:pt x="-1" y="0"/>
                  </a:moveTo>
                  <a:cubicBezTo>
                    <a:pt x="61" y="0"/>
                    <a:pt x="122" y="-1"/>
                    <a:pt x="184" y="0"/>
                  </a:cubicBezTo>
                  <a:cubicBezTo>
                    <a:pt x="12085" y="0"/>
                    <a:pt x="21744" y="9627"/>
                    <a:pt x="21783" y="21529"/>
                  </a:cubicBezTo>
                  <a:lnTo>
                    <a:pt x="184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Arc 26"/>
            <p:cNvSpPr>
              <a:spLocks/>
            </p:cNvSpPr>
            <p:nvPr/>
          </p:nvSpPr>
          <p:spPr bwMode="auto">
            <a:xfrm>
              <a:off x="3136" y="1761"/>
              <a:ext cx="232" cy="592"/>
            </a:xfrm>
            <a:custGeom>
              <a:avLst/>
              <a:gdLst>
                <a:gd name="G0" fmla="+- 185 0 0"/>
                <a:gd name="G1" fmla="+- 71 0 0"/>
                <a:gd name="G2" fmla="+- 21600 0 0"/>
                <a:gd name="T0" fmla="*/ 21785 w 21785"/>
                <a:gd name="T1" fmla="*/ 0 h 21671"/>
                <a:gd name="T2" fmla="*/ 0 w 21785"/>
                <a:gd name="T3" fmla="*/ 21670 h 21671"/>
                <a:gd name="T4" fmla="*/ 185 w 21785"/>
                <a:gd name="T5" fmla="*/ 71 h 21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5" h="21671" fill="none" extrusionOk="0">
                  <a:moveTo>
                    <a:pt x="21784" y="0"/>
                  </a:moveTo>
                  <a:cubicBezTo>
                    <a:pt x="21784" y="23"/>
                    <a:pt x="21785" y="47"/>
                    <a:pt x="21785" y="71"/>
                  </a:cubicBezTo>
                  <a:cubicBezTo>
                    <a:pt x="21785" y="12000"/>
                    <a:pt x="12114" y="21671"/>
                    <a:pt x="185" y="21671"/>
                  </a:cubicBezTo>
                  <a:cubicBezTo>
                    <a:pt x="123" y="21671"/>
                    <a:pt x="61" y="21670"/>
                    <a:pt x="-1" y="21670"/>
                  </a:cubicBezTo>
                </a:path>
                <a:path w="21785" h="21671" stroke="0" extrusionOk="0">
                  <a:moveTo>
                    <a:pt x="21784" y="0"/>
                  </a:moveTo>
                  <a:cubicBezTo>
                    <a:pt x="21784" y="23"/>
                    <a:pt x="21785" y="47"/>
                    <a:pt x="21785" y="71"/>
                  </a:cubicBezTo>
                  <a:cubicBezTo>
                    <a:pt x="21785" y="12000"/>
                    <a:pt x="12114" y="21671"/>
                    <a:pt x="185" y="21671"/>
                  </a:cubicBezTo>
                  <a:cubicBezTo>
                    <a:pt x="123" y="21671"/>
                    <a:pt x="61" y="21670"/>
                    <a:pt x="-1" y="21670"/>
                  </a:cubicBezTo>
                  <a:lnTo>
                    <a:pt x="185" y="71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Rectangle 25"/>
            <p:cNvSpPr>
              <a:spLocks noChangeArrowheads="1"/>
            </p:cNvSpPr>
            <p:nvPr/>
          </p:nvSpPr>
          <p:spPr bwMode="auto">
            <a:xfrm>
              <a:off x="992" y="933"/>
              <a:ext cx="222" cy="222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Rectangle 24"/>
            <p:cNvSpPr>
              <a:spLocks noChangeArrowheads="1"/>
            </p:cNvSpPr>
            <p:nvPr/>
          </p:nvSpPr>
          <p:spPr bwMode="auto">
            <a:xfrm>
              <a:off x="2428" y="933"/>
              <a:ext cx="222" cy="222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Rectangle 23"/>
            <p:cNvSpPr>
              <a:spLocks noChangeArrowheads="1"/>
            </p:cNvSpPr>
            <p:nvPr/>
          </p:nvSpPr>
          <p:spPr bwMode="auto">
            <a:xfrm>
              <a:off x="2548" y="2370"/>
              <a:ext cx="221" cy="222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Line 22"/>
            <p:cNvSpPr>
              <a:spLocks noChangeShapeType="1"/>
            </p:cNvSpPr>
            <p:nvPr/>
          </p:nvSpPr>
          <p:spPr bwMode="auto">
            <a:xfrm flipV="1">
              <a:off x="2538" y="676"/>
              <a:ext cx="1" cy="25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>
              <a:off x="2473" y="564"/>
              <a:ext cx="129" cy="150"/>
            </a:xfrm>
            <a:custGeom>
              <a:avLst/>
              <a:gdLst>
                <a:gd name="T0" fmla="*/ 129 w 129"/>
                <a:gd name="T1" fmla="*/ 150 h 150"/>
                <a:gd name="T2" fmla="*/ 65 w 129"/>
                <a:gd name="T3" fmla="*/ 127 h 150"/>
                <a:gd name="T4" fmla="*/ 0 w 129"/>
                <a:gd name="T5" fmla="*/ 150 h 150"/>
                <a:gd name="T6" fmla="*/ 65 w 129"/>
                <a:gd name="T7" fmla="*/ 0 h 150"/>
                <a:gd name="T8" fmla="*/ 129 w 129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50">
                  <a:moveTo>
                    <a:pt x="129" y="150"/>
                  </a:moveTo>
                  <a:lnTo>
                    <a:pt x="65" y="127"/>
                  </a:lnTo>
                  <a:lnTo>
                    <a:pt x="0" y="150"/>
                  </a:lnTo>
                  <a:lnTo>
                    <a:pt x="65" y="0"/>
                  </a:lnTo>
                  <a:lnTo>
                    <a:pt x="129" y="1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1102" y="444"/>
              <a:ext cx="1" cy="3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037" y="773"/>
              <a:ext cx="130" cy="150"/>
            </a:xfrm>
            <a:custGeom>
              <a:avLst/>
              <a:gdLst>
                <a:gd name="T0" fmla="*/ 0 w 130"/>
                <a:gd name="T1" fmla="*/ 0 h 150"/>
                <a:gd name="T2" fmla="*/ 65 w 130"/>
                <a:gd name="T3" fmla="*/ 23 h 150"/>
                <a:gd name="T4" fmla="*/ 130 w 130"/>
                <a:gd name="T5" fmla="*/ 0 h 150"/>
                <a:gd name="T6" fmla="*/ 65 w 130"/>
                <a:gd name="T7" fmla="*/ 150 h 150"/>
                <a:gd name="T8" fmla="*/ 0 w 130"/>
                <a:gd name="T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50">
                  <a:moveTo>
                    <a:pt x="0" y="0"/>
                  </a:moveTo>
                  <a:lnTo>
                    <a:pt x="65" y="23"/>
                  </a:lnTo>
                  <a:lnTo>
                    <a:pt x="130" y="0"/>
                  </a:lnTo>
                  <a:lnTo>
                    <a:pt x="65" y="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H="1">
              <a:off x="1700" y="1163"/>
              <a:ext cx="120" cy="23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 flipH="1">
              <a:off x="862" y="1402"/>
              <a:ext cx="838" cy="1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504" y="1761"/>
              <a:ext cx="287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>
              <a:off x="862" y="1881"/>
              <a:ext cx="1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Line 14"/>
            <p:cNvSpPr>
              <a:spLocks noChangeShapeType="1"/>
            </p:cNvSpPr>
            <p:nvPr/>
          </p:nvSpPr>
          <p:spPr bwMode="auto">
            <a:xfrm>
              <a:off x="1102" y="2121"/>
              <a:ext cx="1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Line 13"/>
            <p:cNvSpPr>
              <a:spLocks noChangeShapeType="1"/>
            </p:cNvSpPr>
            <p:nvPr/>
          </p:nvSpPr>
          <p:spPr bwMode="auto">
            <a:xfrm>
              <a:off x="1341" y="2360"/>
              <a:ext cx="1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Line 12"/>
            <p:cNvSpPr>
              <a:spLocks noChangeShapeType="1"/>
            </p:cNvSpPr>
            <p:nvPr/>
          </p:nvSpPr>
          <p:spPr bwMode="auto">
            <a:xfrm>
              <a:off x="1700" y="2121"/>
              <a:ext cx="1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Line 11"/>
            <p:cNvSpPr>
              <a:spLocks noChangeShapeType="1"/>
            </p:cNvSpPr>
            <p:nvPr/>
          </p:nvSpPr>
          <p:spPr bwMode="auto">
            <a:xfrm>
              <a:off x="2298" y="2240"/>
              <a:ext cx="1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Line 10"/>
            <p:cNvSpPr>
              <a:spLocks noChangeShapeType="1"/>
            </p:cNvSpPr>
            <p:nvPr/>
          </p:nvSpPr>
          <p:spPr bwMode="auto">
            <a:xfrm>
              <a:off x="3016" y="2121"/>
              <a:ext cx="1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Line 9"/>
            <p:cNvSpPr>
              <a:spLocks noChangeShapeType="1"/>
            </p:cNvSpPr>
            <p:nvPr/>
          </p:nvSpPr>
          <p:spPr bwMode="auto">
            <a:xfrm>
              <a:off x="2298" y="2001"/>
              <a:ext cx="1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2308" y="1173"/>
              <a:ext cx="461" cy="222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Line 7"/>
            <p:cNvSpPr>
              <a:spLocks noChangeShapeType="1"/>
            </p:cNvSpPr>
            <p:nvPr/>
          </p:nvSpPr>
          <p:spPr bwMode="auto">
            <a:xfrm>
              <a:off x="2418" y="1402"/>
              <a:ext cx="1" cy="1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Line 6"/>
            <p:cNvSpPr>
              <a:spLocks noChangeShapeType="1"/>
            </p:cNvSpPr>
            <p:nvPr/>
          </p:nvSpPr>
          <p:spPr bwMode="auto">
            <a:xfrm>
              <a:off x="2538" y="1402"/>
              <a:ext cx="1" cy="1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Line 5"/>
            <p:cNvSpPr>
              <a:spLocks noChangeShapeType="1"/>
            </p:cNvSpPr>
            <p:nvPr/>
          </p:nvSpPr>
          <p:spPr bwMode="auto">
            <a:xfrm>
              <a:off x="2657" y="1402"/>
              <a:ext cx="1" cy="1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Rectangle 4"/>
            <p:cNvSpPr>
              <a:spLocks noChangeArrowheads="1"/>
            </p:cNvSpPr>
            <p:nvPr/>
          </p:nvSpPr>
          <p:spPr bwMode="auto">
            <a:xfrm>
              <a:off x="1875" y="122"/>
              <a:ext cx="139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43180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Г</a:t>
              </a: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аз (G)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3"/>
            <p:cNvSpPr>
              <a:spLocks noChangeArrowheads="1"/>
            </p:cNvSpPr>
            <p:nvPr/>
          </p:nvSpPr>
          <p:spPr bwMode="auto">
            <a:xfrm>
              <a:off x="1875" y="3074"/>
              <a:ext cx="205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43180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Жидкость (</a:t>
              </a: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L)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AutoShape 2"/>
            <p:cNvSpPr>
              <a:spLocks noChangeShapeType="1"/>
            </p:cNvSpPr>
            <p:nvPr/>
          </p:nvSpPr>
          <p:spPr bwMode="auto">
            <a:xfrm>
              <a:off x="2649" y="2592"/>
              <a:ext cx="1" cy="48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6" name="Rectangle 37"/>
          <p:cNvSpPr>
            <a:spLocks noChangeArrowheads="1"/>
          </p:cNvSpPr>
          <p:nvPr/>
        </p:nvSpPr>
        <p:spPr bwMode="auto">
          <a:xfrm>
            <a:off x="425133" y="4097396"/>
            <a:ext cx="8352928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1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Уравнение материального баланса процесса однократного испарения для многокомпонентной системы в целом можно представить как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31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marL="0" marR="0" lvl="0" indent="431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31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lvl="0" indent="431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где   </a:t>
            </a:r>
            <a:r>
              <a:rPr lang="ru-RU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 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– количество исходного сырья, кг/ч; </a:t>
            </a:r>
            <a:r>
              <a:rPr lang="ru-RU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G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– количество паровой фазы, кг/ч;</a:t>
            </a:r>
            <a:r>
              <a:rPr lang="ru-RU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L 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– количество жидкой фазы, кг/ч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7" name="Объект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9272624"/>
              </p:ext>
            </p:extLst>
          </p:nvPr>
        </p:nvGraphicFramePr>
        <p:xfrm>
          <a:off x="3932717" y="4815936"/>
          <a:ext cx="1341087" cy="348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3" name="Формула" r:id="rId3" imgW="558558" imgH="152334" progId="Equation.3">
                  <p:embed/>
                </p:oleObj>
              </mc:Choice>
              <mc:Fallback>
                <p:oleObj name="Формула" r:id="rId3" imgW="558558" imgH="152334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2717" y="4815936"/>
                        <a:ext cx="1341087" cy="3480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38"/>
          <p:cNvSpPr>
            <a:spLocks noChangeArrowheads="1"/>
          </p:cNvSpPr>
          <p:nvPr/>
        </p:nvSpPr>
        <p:spPr bwMode="auto">
          <a:xfrm>
            <a:off x="1680022" y="374363"/>
            <a:ext cx="578395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1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		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31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655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7848872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578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138" y="1317625"/>
            <a:ext cx="5926137" cy="422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3485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8064896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2342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51125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Основной закон, характеризующий равновесие в системе газ-жидкость – закон Генри, согласно которому мольная доля газа  пропорциональна парциальному давлению газа над жидкостью.</a:t>
            </a:r>
          </a:p>
          <a:p>
            <a:pPr marL="0" indent="0" algn="just"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				</a:t>
            </a:r>
            <a:r>
              <a:rPr lang="en-US" dirty="0" smtClean="0"/>
              <a:t>y</a:t>
            </a:r>
            <a:r>
              <a:rPr lang="en-US" baseline="30000" dirty="0" smtClean="0">
                <a:sym typeface="Symbol"/>
              </a:rPr>
              <a:t></a:t>
            </a:r>
            <a:r>
              <a:rPr lang="en-US" dirty="0" smtClean="0"/>
              <a:t>=</a:t>
            </a:r>
            <a:r>
              <a:rPr lang="en-US" dirty="0" err="1" smtClean="0"/>
              <a:t>Hx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lvl="1"/>
            <a:r>
              <a:rPr lang="en-US" dirty="0" smtClean="0"/>
              <a:t>y</a:t>
            </a:r>
            <a:r>
              <a:rPr lang="en-US" baseline="30000" dirty="0" smtClean="0">
                <a:sym typeface="Symbol"/>
              </a:rPr>
              <a:t></a:t>
            </a:r>
            <a:r>
              <a:rPr lang="ru-RU" dirty="0" smtClean="0"/>
              <a:t> - равновесное давление газа над жидкостью.</a:t>
            </a:r>
          </a:p>
          <a:p>
            <a:pPr lvl="1"/>
            <a:r>
              <a:rPr lang="en-US" dirty="0" smtClean="0"/>
              <a:t>H</a:t>
            </a:r>
            <a:r>
              <a:rPr lang="ru-RU" dirty="0" smtClean="0"/>
              <a:t> – коэффициент пропорциональности.</a:t>
            </a:r>
          </a:p>
          <a:p>
            <a:pPr lvl="1"/>
            <a:r>
              <a:rPr lang="en-US" dirty="0" smtClean="0"/>
              <a:t>x</a:t>
            </a:r>
            <a:r>
              <a:rPr lang="ru-RU" dirty="0" smtClean="0"/>
              <a:t> – содержание газа в жидкости.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5448"/>
            <a:ext cx="8964488" cy="1252728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Математическое моделирование процесса абсорбции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09328"/>
            <a:ext cx="8291264" cy="4772000"/>
          </a:xfrm>
        </p:spPr>
        <p:txBody>
          <a:bodyPr>
            <a:normAutofit/>
          </a:bodyPr>
          <a:lstStyle/>
          <a:p>
            <a:r>
              <a:rPr lang="ru-RU" dirty="0"/>
              <a:t>Движущей силой процесса абсорбции в любой точке по высоте аппарата является разность между </a:t>
            </a:r>
            <a:r>
              <a:rPr lang="ru-RU" dirty="0" smtClean="0"/>
              <a:t>равновесной</a:t>
            </a:r>
            <a:r>
              <a:rPr lang="en-US" dirty="0" smtClean="0"/>
              <a:t>n </a:t>
            </a:r>
            <a:r>
              <a:rPr lang="ru-RU" dirty="0" smtClean="0"/>
              <a:t>концентрацией </a:t>
            </a:r>
            <a:r>
              <a:rPr lang="ru-RU" dirty="0" smtClean="0"/>
              <a:t>компонента (</a:t>
            </a:r>
            <a:r>
              <a:rPr lang="en-US" dirty="0" smtClean="0"/>
              <a:t>y</a:t>
            </a:r>
            <a:r>
              <a:rPr lang="en-US" baseline="30000" dirty="0" smtClean="0">
                <a:sym typeface="Symbol"/>
              </a:rPr>
              <a:t></a:t>
            </a:r>
            <a:r>
              <a:rPr lang="ru-RU" dirty="0" smtClean="0"/>
              <a:t>) и его текущей концентрацией (</a:t>
            </a:r>
            <a:r>
              <a:rPr lang="en-US" dirty="0" smtClean="0"/>
              <a:t>y</a:t>
            </a:r>
            <a:r>
              <a:rPr lang="ru-RU" dirty="0" smtClean="0"/>
              <a:t>)</a:t>
            </a:r>
            <a:r>
              <a:rPr lang="ru-RU" dirty="0"/>
              <a:t>:</a:t>
            </a:r>
            <a:endParaRPr lang="ru-RU" dirty="0" smtClean="0"/>
          </a:p>
          <a:p>
            <a:endParaRPr lang="ru-RU" dirty="0" smtClean="0">
              <a:sym typeface="Symbol"/>
            </a:endParaRPr>
          </a:p>
          <a:p>
            <a:endParaRPr lang="ru-RU" dirty="0" smtClean="0">
              <a:sym typeface="Symbol"/>
            </a:endParaRPr>
          </a:p>
          <a:p>
            <a:endParaRPr lang="ru-RU" dirty="0" smtClean="0">
              <a:sym typeface="Symbol"/>
            </a:endParaRPr>
          </a:p>
          <a:p>
            <a:endParaRPr lang="ru-RU" dirty="0" smtClean="0">
              <a:sym typeface="Symbol"/>
            </a:endParaRPr>
          </a:p>
          <a:p>
            <a:pPr lvl="1"/>
            <a:r>
              <a:rPr lang="en-US" dirty="0" smtClean="0">
                <a:sym typeface="Symbol"/>
              </a:rPr>
              <a:t></a:t>
            </a:r>
            <a:r>
              <a:rPr lang="ru-RU" dirty="0" smtClean="0"/>
              <a:t> - коэффициент </a:t>
            </a:r>
            <a:r>
              <a:rPr lang="ru-RU" dirty="0" err="1" smtClean="0"/>
              <a:t>массообмена</a:t>
            </a:r>
            <a:r>
              <a:rPr lang="ru-RU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3140968"/>
            <a:ext cx="2592288" cy="164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составлении математической модели процесса можно использовать модели:</a:t>
            </a:r>
          </a:p>
          <a:p>
            <a:pPr marL="925830" lvl="1" indent="-514350">
              <a:buFont typeface="+mj-lt"/>
              <a:buAutoNum type="arabicPeriod"/>
            </a:pPr>
            <a:r>
              <a:rPr lang="ru-RU" dirty="0" smtClean="0"/>
              <a:t> идеального вытеснения, </a:t>
            </a:r>
          </a:p>
          <a:p>
            <a:pPr marL="925830" lvl="1" indent="-514350">
              <a:buFont typeface="+mj-lt"/>
              <a:buAutoNum type="arabicPeriod"/>
            </a:pPr>
            <a:r>
              <a:rPr lang="ru-RU" dirty="0" smtClean="0"/>
              <a:t>ячеечную</a:t>
            </a:r>
            <a:r>
              <a:rPr lang="ru-RU" dirty="0" smtClean="0"/>
              <a:t>,</a:t>
            </a:r>
          </a:p>
          <a:p>
            <a:pPr marL="925830" lvl="1" indent="-514350">
              <a:buFont typeface="+mj-lt"/>
              <a:buAutoNum type="arabicPeriod"/>
            </a:pPr>
            <a:r>
              <a:rPr lang="ru-RU" dirty="0" smtClean="0"/>
              <a:t> диффузионную,</a:t>
            </a:r>
            <a:endParaRPr lang="ru-RU" dirty="0" smtClean="0"/>
          </a:p>
          <a:p>
            <a:pPr marL="925830" lvl="1" indent="-514350">
              <a:buFont typeface="+mj-lt"/>
              <a:buAutoNum type="arabicPeriod"/>
            </a:pPr>
            <a:r>
              <a:rPr lang="ru-RU" dirty="0" smtClean="0"/>
              <a:t> комбинированную.</a:t>
            </a:r>
          </a:p>
          <a:p>
            <a:pPr marL="925830" lvl="1" indent="-51435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Autofit/>
          </a:bodyPr>
          <a:lstStyle/>
          <a:p>
            <a:pPr algn="ctr"/>
            <a:r>
              <a:rPr lang="ru-RU" sz="3700" dirty="0" smtClean="0"/>
              <a:t>Математическая модель противоточного абсорбционного аппарата.</a:t>
            </a:r>
            <a:endParaRPr lang="ru-RU" sz="3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575" y="1196752"/>
            <a:ext cx="5530850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692696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/>
              <a:t>Описание абсорбера моделью </a:t>
            </a:r>
            <a:r>
              <a:rPr lang="ru-RU" sz="2800" i="1" dirty="0" smtClean="0"/>
              <a:t>идеального вытеснения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72143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2067" y="1988840"/>
            <a:ext cx="7408333" cy="4536503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1"/>
            <a:r>
              <a:rPr lang="en-US" dirty="0" smtClean="0"/>
              <a:t>G</a:t>
            </a:r>
            <a:r>
              <a:rPr lang="en-US" baseline="-25000" dirty="0" smtClean="0"/>
              <a:t>G</a:t>
            </a:r>
            <a:r>
              <a:rPr lang="ru-RU" dirty="0" smtClean="0"/>
              <a:t> и </a:t>
            </a:r>
            <a:r>
              <a:rPr lang="en-US" dirty="0" smtClean="0"/>
              <a:t>G</a:t>
            </a:r>
            <a:r>
              <a:rPr lang="en-US" baseline="-25000" dirty="0" smtClean="0"/>
              <a:t>L</a:t>
            </a:r>
            <a:r>
              <a:rPr lang="ru-RU" dirty="0" smtClean="0"/>
              <a:t> – массовый расход жидкости и газа в полном сечении  колонны.</a:t>
            </a:r>
          </a:p>
          <a:p>
            <a:pPr lvl="1"/>
            <a:r>
              <a:rPr lang="en-US" dirty="0" smtClean="0"/>
              <a:t>C</a:t>
            </a:r>
            <a:r>
              <a:rPr lang="en-US" baseline="-25000" dirty="0" smtClean="0"/>
              <a:t>L</a:t>
            </a:r>
            <a:r>
              <a:rPr lang="ru-RU" dirty="0" smtClean="0"/>
              <a:t> и </a:t>
            </a:r>
            <a:r>
              <a:rPr lang="en-US" dirty="0" smtClean="0"/>
              <a:t>C</a:t>
            </a:r>
            <a:r>
              <a:rPr lang="en-US" baseline="-25000" dirty="0" smtClean="0"/>
              <a:t>G</a:t>
            </a:r>
            <a:r>
              <a:rPr lang="ru-RU" dirty="0" smtClean="0"/>
              <a:t> – содержание адсорбируемого компонента в жидкости и газе.</a:t>
            </a:r>
          </a:p>
          <a:p>
            <a:pPr lvl="1"/>
            <a:r>
              <a:rPr lang="ru-RU" dirty="0" smtClean="0"/>
              <a:t>     - высота слоя насадки.</a:t>
            </a:r>
          </a:p>
          <a:p>
            <a:pPr lvl="1"/>
            <a:r>
              <a:rPr lang="ru-RU" dirty="0" smtClean="0"/>
              <a:t>                          - движущая сила адсорбции.</a:t>
            </a:r>
            <a:endParaRPr lang="en-US" dirty="0" smtClean="0"/>
          </a:p>
          <a:p>
            <a:pPr lvl="1"/>
            <a:endParaRPr lang="ru-RU" dirty="0" smtClean="0"/>
          </a:p>
          <a:p>
            <a:pPr lvl="1"/>
            <a:r>
              <a:rPr lang="en-US" dirty="0" smtClean="0"/>
              <a:t>S</a:t>
            </a:r>
            <a:r>
              <a:rPr lang="ru-RU" dirty="0" smtClean="0"/>
              <a:t> – поверхность </a:t>
            </a:r>
            <a:r>
              <a:rPr lang="ru-RU" dirty="0" err="1" smtClean="0"/>
              <a:t>масоотдачи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Описание абсорбера моделью идеального </a:t>
            </a:r>
            <a:r>
              <a:rPr lang="ru-RU" i="1" dirty="0" smtClean="0"/>
              <a:t>вытеснения</a:t>
            </a:r>
            <a:endParaRPr lang="ru-RU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28800"/>
            <a:ext cx="7406537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8423" y="4967306"/>
            <a:ext cx="320799" cy="393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5364952"/>
            <a:ext cx="1761348" cy="459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79"/>
            <a:ext cx="856895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2800" b="1" dirty="0"/>
              <a:t>Моделирование процесса адсорбции</a:t>
            </a:r>
            <a:endParaRPr lang="ru-RU" sz="2800" dirty="0"/>
          </a:p>
          <a:p>
            <a:pPr algn="just" hangingPunct="0"/>
            <a:r>
              <a:rPr lang="ru-RU" sz="2800" b="1" dirty="0"/>
              <a:t> </a:t>
            </a:r>
            <a:endParaRPr lang="ru-RU" sz="2800" dirty="0"/>
          </a:p>
          <a:p>
            <a:pPr algn="just" hangingPunct="0"/>
            <a:r>
              <a:rPr lang="ru-RU" sz="2800" dirty="0"/>
              <a:t>Адсорбция- процесс поглощения газов, паров или жидкостей поверхностью пористых твёрдых тел. Процессы адсорбции широко применяются для очистки и осушки газов, для разделения смесей (газов и паров) , для регенерации растворителей, для очистки от примесей.</a:t>
            </a:r>
          </a:p>
          <a:p>
            <a:pPr algn="just" hangingPunct="0"/>
            <a:r>
              <a:rPr lang="ru-RU" sz="2800" dirty="0"/>
              <a:t>Для проведения данного процесса применяют аппараты адсорберы следующих типов:</a:t>
            </a:r>
          </a:p>
          <a:p>
            <a:pPr lvl="0" algn="just" hangingPunct="0"/>
            <a:r>
              <a:rPr lang="en-US" sz="2800" dirty="0"/>
              <a:t>c</a:t>
            </a:r>
            <a:r>
              <a:rPr lang="ru-RU" sz="2800" dirty="0"/>
              <a:t> неподвижным зернистым адсорбентом</a:t>
            </a:r>
          </a:p>
          <a:p>
            <a:pPr lvl="0" algn="just" hangingPunct="0"/>
            <a:r>
              <a:rPr lang="ru-RU" sz="2800" dirty="0"/>
              <a:t>с движущимся слоем адсорбента </a:t>
            </a:r>
          </a:p>
          <a:p>
            <a:pPr lvl="0" algn="just" hangingPunct="0"/>
            <a:r>
              <a:rPr lang="ru-RU" sz="2800" dirty="0"/>
              <a:t>с кипящим (</a:t>
            </a:r>
            <a:r>
              <a:rPr lang="ru-RU" sz="2800" dirty="0" err="1"/>
              <a:t>псевдоожиженным</a:t>
            </a:r>
            <a:r>
              <a:rPr lang="ru-RU" sz="2800" dirty="0"/>
              <a:t>) слоем.</a:t>
            </a:r>
          </a:p>
        </p:txBody>
      </p:sp>
    </p:spTree>
    <p:extLst>
      <p:ext uri="{BB962C8B-B14F-4D97-AF65-F5344CB8AC3E}">
        <p14:creationId xmlns:p14="http://schemas.microsoft.com/office/powerpoint/2010/main" val="2056480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352928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4418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42493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301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208</TotalTime>
  <Words>350</Words>
  <Application>Microsoft Office PowerPoint</Application>
  <PresentationFormat>Экран (4:3)</PresentationFormat>
  <Paragraphs>63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Волна</vt:lpstr>
      <vt:lpstr>Формула</vt:lpstr>
      <vt:lpstr>Моделирование массообменных процессов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Математическое моделирование процесса абсорбции</vt:lpstr>
      <vt:lpstr>Презентация PowerPoint</vt:lpstr>
      <vt:lpstr>Математическая модель противоточного абсорбционного аппарата.</vt:lpstr>
      <vt:lpstr>Презентация PowerPoint</vt:lpstr>
      <vt:lpstr>Описание абсорбера моделью идеального вытеснения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Математические модели химических реакторов с учетом переноса тепла</dc:title>
  <dc:creator>User</dc:creator>
  <cp:lastModifiedBy>Valera</cp:lastModifiedBy>
  <cp:revision>67</cp:revision>
  <dcterms:created xsi:type="dcterms:W3CDTF">2011-05-20T12:24:42Z</dcterms:created>
  <dcterms:modified xsi:type="dcterms:W3CDTF">2015-03-15T05:12:07Z</dcterms:modified>
</cp:coreProperties>
</file>