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Математические модели химических реакторов с учетом </a:t>
            </a:r>
            <a:r>
              <a:rPr lang="ru-RU" dirty="0" smtClean="0"/>
              <a:t>процессов переноса </a:t>
            </a:r>
            <a:r>
              <a:rPr lang="ru-RU" dirty="0" smtClean="0"/>
              <a:t>тепла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988840"/>
            <a:ext cx="7408333" cy="3450696"/>
          </a:xfrm>
        </p:spPr>
        <p:txBody>
          <a:bodyPr>
            <a:normAutofit fontScale="92500" lnSpcReduction="20000"/>
          </a:bodyPr>
          <a:lstStyle/>
          <a:p>
            <a:pPr marL="0" indent="320040" algn="just">
              <a:buNone/>
            </a:pPr>
            <a:r>
              <a:rPr lang="ru-RU" sz="2600" dirty="0" smtClean="0"/>
              <a:t>Наиболее выгодным в химической технологии считается изотермический режим работы реактора, однако изотермические реакторы редко используются в производстве из-за высокой стоимости, поскольку для сохранения постоянной температуры процесса необходимо подводить или отводить тепло, соответствующее тепловому эффекту реакции.</a:t>
            </a:r>
          </a:p>
          <a:p>
            <a:pPr marL="0" indent="320040">
              <a:buNone/>
            </a:pPr>
            <a:endParaRPr lang="ru-RU" dirty="0" smtClean="0"/>
          </a:p>
          <a:p>
            <a:r>
              <a:rPr lang="ru-RU" dirty="0" smtClean="0"/>
              <a:t>Рассмотрим </a:t>
            </a:r>
            <a:r>
              <a:rPr lang="ru-RU" dirty="0" smtClean="0">
                <a:solidFill>
                  <a:srgbClr val="FF0000"/>
                </a:solidFill>
              </a:rPr>
              <a:t>неизотермические химические</a:t>
            </a:r>
            <a:r>
              <a:rPr lang="ru-RU" dirty="0" smtClean="0"/>
              <a:t> </a:t>
            </a:r>
            <a:r>
              <a:rPr lang="ru-RU" dirty="0" smtClean="0"/>
              <a:t>реакторы.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Адиабатический режим работы </a:t>
            </a:r>
            <a:r>
              <a:rPr lang="ru-RU" dirty="0" smtClean="0"/>
              <a:t>химических реакторов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/>
          <a:lstStyle/>
          <a:p>
            <a:r>
              <a:rPr lang="ru-RU" dirty="0" smtClean="0"/>
              <a:t>Уравнение теплового баланса РИС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Стационарный режим: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 Реактор идеального смешения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665" y="2492896"/>
            <a:ext cx="5303838" cy="80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8328" y="4365104"/>
            <a:ext cx="4608512" cy="86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/>
          <a:lstStyle/>
          <a:p>
            <a:r>
              <a:rPr lang="ru-RU" dirty="0" smtClean="0"/>
              <a:t>Уравнение теплового баланса РИВ</a:t>
            </a:r>
          </a:p>
          <a:p>
            <a:endParaRPr lang="ru-RU" dirty="0" smtClean="0"/>
          </a:p>
          <a:p>
            <a:endParaRPr lang="ru-RU" dirty="0" smtClean="0"/>
          </a:p>
          <a:p>
            <a:pPr lvl="1"/>
            <a:r>
              <a:rPr lang="en-US" dirty="0" smtClean="0"/>
              <a:t>n</a:t>
            </a:r>
            <a:r>
              <a:rPr lang="ru-RU" dirty="0" smtClean="0"/>
              <a:t>-число реакций в данном процессе.</a:t>
            </a:r>
          </a:p>
          <a:p>
            <a:r>
              <a:rPr lang="ru-RU" dirty="0" smtClean="0"/>
              <a:t>В стационарном режиме: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5448"/>
            <a:ext cx="8363272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Реактор идеального вытеснения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90055"/>
            <a:ext cx="5256584" cy="804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77072"/>
            <a:ext cx="252028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112567"/>
          </a:xfrm>
        </p:spPr>
        <p:txBody>
          <a:bodyPr>
            <a:normAutofit/>
          </a:bodyPr>
          <a:lstStyle/>
          <a:p>
            <a:r>
              <a:rPr lang="ru-RU" dirty="0" smtClean="0"/>
              <a:t>1 Реакторы идеального смешения.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 Реакторы идеального вытеснения.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стационарном режиме: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Политропический режим работы реакторов (с теплообменом)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88840"/>
            <a:ext cx="4784753" cy="90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720" y="3284984"/>
            <a:ext cx="4919914" cy="94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4581128"/>
            <a:ext cx="3426543" cy="101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496944" cy="4608511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633222" indent="-514350">
              <a:buFont typeface="+mj-lt"/>
              <a:buAutoNum type="arabicPeriod"/>
            </a:pPr>
            <a:endParaRPr lang="en-US" dirty="0" smtClean="0"/>
          </a:p>
          <a:p>
            <a:pPr marL="633222" indent="-514350">
              <a:buFont typeface="+mj-lt"/>
              <a:buAutoNum type="arabicPeriod"/>
            </a:pPr>
            <a:endParaRPr lang="en-US" dirty="0"/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Реактор </a:t>
            </a:r>
            <a:r>
              <a:rPr lang="ru-RU" dirty="0" smtClean="0"/>
              <a:t>идеального вытеснения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неизотермический процесс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экзотермическая реакция 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реактор политропический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91264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Математическая модель </a:t>
            </a:r>
            <a:r>
              <a:rPr lang="ru-RU" i="1" dirty="0" smtClean="0"/>
              <a:t>неизотермического химического </a:t>
            </a:r>
            <a:r>
              <a:rPr lang="ru-RU" i="1" dirty="0" smtClean="0"/>
              <a:t>процесса.</a:t>
            </a:r>
            <a:endParaRPr lang="ru-RU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204864"/>
            <a:ext cx="356098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/>
          <a:lstStyle/>
          <a:p>
            <a:r>
              <a:rPr lang="ru-RU" dirty="0" smtClean="0"/>
              <a:t>Математическая модель состоит из уравнений материального и теплового балансов: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Математическая модель </a:t>
            </a:r>
            <a:r>
              <a:rPr lang="ru-RU" i="1" dirty="0" smtClean="0"/>
              <a:t>неизотермического химического процесса</a:t>
            </a:r>
            <a:endParaRPr lang="ru-RU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708921"/>
            <a:ext cx="806489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3"/>
            <a:ext cx="9144000" cy="530120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Модели теплообменных аппаратов строятся на основе типовых гидродинамических моделей и учитывают процесс теплообмена</a:t>
            </a:r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Если структура потока идеального </a:t>
            </a:r>
            <a:r>
              <a:rPr lang="ru-RU" dirty="0" smtClean="0"/>
              <a:t>смешения:</a:t>
            </a: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endParaRPr lang="ru-RU" dirty="0" smtClean="0"/>
          </a:p>
          <a:p>
            <a:pPr marL="633222" lvl="0" indent="-514350">
              <a:buFont typeface="+mj-lt"/>
              <a:buAutoNum type="arabicPeriod"/>
            </a:pPr>
            <a:r>
              <a:rPr lang="ru-RU" dirty="0" smtClean="0"/>
              <a:t>В режиме идеального вытеснения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Математические модели теплообменных аппаратов</a:t>
            </a:r>
            <a:endParaRPr lang="ru-RU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533" y="2924944"/>
            <a:ext cx="642337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7694" y="4725144"/>
            <a:ext cx="477053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817648"/>
            <a:ext cx="4752528" cy="20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5448"/>
            <a:ext cx="8712968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Модель теплообменного аппарата типа </a:t>
            </a:r>
            <a:r>
              <a:rPr lang="ru-RU" i="1" dirty="0" smtClean="0">
                <a:solidFill>
                  <a:srgbClr val="00B050"/>
                </a:solidFill>
              </a:rPr>
              <a:t>смешение-смешение.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556792"/>
            <a:ext cx="4807481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/>
              <a:t>Модель теплообменного аппарата с учетом теплоемкости стенки.</a:t>
            </a:r>
          </a:p>
          <a:p>
            <a:pPr lvl="1"/>
            <a:r>
              <a:rPr lang="en-US" sz="2600" dirty="0" smtClean="0"/>
              <a:t>T</a:t>
            </a:r>
            <a:r>
              <a:rPr lang="ru-RU" sz="2600" baseline="-25000" dirty="0" smtClean="0"/>
              <a:t>3</a:t>
            </a:r>
            <a:r>
              <a:rPr lang="ru-RU" sz="2600" dirty="0" smtClean="0"/>
              <a:t> –температура стенки;</a:t>
            </a:r>
          </a:p>
          <a:p>
            <a:pPr lvl="1"/>
            <a:r>
              <a:rPr lang="ru-RU" sz="2600" dirty="0" smtClean="0"/>
              <a:t>С</a:t>
            </a:r>
            <a:r>
              <a:rPr lang="ru-RU" sz="2600" baseline="-25000" dirty="0" smtClean="0"/>
              <a:t>3</a:t>
            </a:r>
            <a:r>
              <a:rPr lang="ru-RU" sz="2600" dirty="0" smtClean="0"/>
              <a:t> – теплоемкость стенки;</a:t>
            </a:r>
          </a:p>
          <a:p>
            <a:pPr lvl="1"/>
            <a:r>
              <a:rPr lang="en-US" sz="2600" dirty="0" smtClean="0"/>
              <a:t>G</a:t>
            </a:r>
            <a:r>
              <a:rPr lang="ru-RU" sz="2600" dirty="0" smtClean="0"/>
              <a:t> – масса стенки;</a:t>
            </a:r>
          </a:p>
          <a:p>
            <a:pPr lvl="1"/>
            <a:r>
              <a:rPr lang="ru-RU" sz="2600" dirty="0" smtClean="0">
                <a:sym typeface="Symbol"/>
              </a:rPr>
              <a:t></a:t>
            </a:r>
            <a:r>
              <a:rPr lang="ru-RU" sz="2600" baseline="-25000" dirty="0" smtClean="0"/>
              <a:t>1</a:t>
            </a:r>
            <a:r>
              <a:rPr lang="ru-RU" sz="2600" dirty="0" smtClean="0"/>
              <a:t> и </a:t>
            </a:r>
            <a:r>
              <a:rPr lang="ru-RU" sz="2600" dirty="0" smtClean="0">
                <a:sym typeface="Symbol"/>
              </a:rPr>
              <a:t></a:t>
            </a:r>
            <a:r>
              <a:rPr lang="ru-RU" sz="2600" baseline="-25000" dirty="0" smtClean="0"/>
              <a:t>2</a:t>
            </a:r>
            <a:r>
              <a:rPr lang="ru-RU" sz="2600" dirty="0" smtClean="0"/>
              <a:t> – коэффициент теплоотдачи;</a:t>
            </a:r>
          </a:p>
          <a:p>
            <a:pPr lvl="1"/>
            <a:r>
              <a:rPr lang="en-US" sz="2600" dirty="0" smtClean="0"/>
              <a:t>I</a:t>
            </a:r>
            <a:r>
              <a:rPr lang="ru-RU" sz="2600" dirty="0" smtClean="0"/>
              <a:t> и </a:t>
            </a:r>
            <a:r>
              <a:rPr lang="en-US" sz="2600" dirty="0" smtClean="0"/>
              <a:t>II</a:t>
            </a:r>
            <a:r>
              <a:rPr lang="ru-RU" sz="2600" dirty="0" smtClean="0"/>
              <a:t> </a:t>
            </a:r>
            <a:r>
              <a:rPr lang="ru-RU" sz="2600" dirty="0" smtClean="0"/>
              <a:t>теплоноситель и </a:t>
            </a:r>
            <a:r>
              <a:rPr lang="ru-RU" sz="2600" dirty="0" err="1" smtClean="0"/>
              <a:t>хладоагент</a:t>
            </a:r>
            <a:r>
              <a:rPr lang="ru-RU" sz="2600" dirty="0"/>
              <a:t> </a:t>
            </a:r>
            <a:r>
              <a:rPr lang="ru-RU" sz="2600" dirty="0" smtClean="0"/>
              <a:t>соответственно</a:t>
            </a:r>
            <a:r>
              <a:rPr lang="ru-RU" sz="2600" dirty="0" smtClean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5448"/>
            <a:ext cx="864096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Модель теплообменного аппарата типа смешение-смешение.</a:t>
            </a:r>
            <a:endParaRPr lang="ru-RU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829432"/>
            <a:ext cx="4896544" cy="2028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6984776" cy="508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5448"/>
            <a:ext cx="8507288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Модель теплообменного аппарата типа </a:t>
            </a:r>
            <a:r>
              <a:rPr lang="ru-RU" i="1" dirty="0" smtClean="0">
                <a:solidFill>
                  <a:srgbClr val="00B050"/>
                </a:solidFill>
              </a:rPr>
              <a:t>вытеснение - </a:t>
            </a:r>
            <a:r>
              <a:rPr lang="ru-RU" i="1" dirty="0" err="1" smtClean="0">
                <a:solidFill>
                  <a:srgbClr val="00B050"/>
                </a:solidFill>
              </a:rPr>
              <a:t>вытеснение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145</TotalTime>
  <Words>230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Математические модели химических реакторов с учетом процессов переноса тепла </vt:lpstr>
      <vt:lpstr>Адиабатический режим работы химических реакторов</vt:lpstr>
      <vt:lpstr>1. Реактор идеального смешения</vt:lpstr>
      <vt:lpstr>2. Реактор идеального вытеснения</vt:lpstr>
      <vt:lpstr>Политропический режим работы реакторов (с теплообменом)</vt:lpstr>
      <vt:lpstr>Математическая модель неизотермического химического процесса.</vt:lpstr>
      <vt:lpstr>Математическая модель неизотермического химического процесса</vt:lpstr>
      <vt:lpstr>Математические модели теплообменных аппаратов</vt:lpstr>
      <vt:lpstr>Модель теплообменного аппарата типа смешение-смешение.</vt:lpstr>
      <vt:lpstr>Модель теплообменного аппарата типа смешение-смешение.</vt:lpstr>
      <vt:lpstr>Модель теплообменного аппарата типа вытеснение - вытеснение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Математические модели химических реакторов с учетом переноса тепла </dc:title>
  <dc:creator>User</dc:creator>
  <cp:lastModifiedBy>Valera</cp:lastModifiedBy>
  <cp:revision>45</cp:revision>
  <dcterms:created xsi:type="dcterms:W3CDTF">2011-05-20T12:24:42Z</dcterms:created>
  <dcterms:modified xsi:type="dcterms:W3CDTF">2015-03-15T04:32:00Z</dcterms:modified>
</cp:coreProperties>
</file>