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772816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ХИМИЧЕСКИХ РЕАКТОРОВ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Классификация реакторов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5112567"/>
          </a:xfrm>
        </p:spPr>
        <p:txBody>
          <a:bodyPr>
            <a:normAutofit fontScale="70000" lnSpcReduction="20000"/>
          </a:bodyPr>
          <a:lstStyle/>
          <a:p>
            <a:pPr marL="633222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В зависимости от фазового состояния: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Гомогенные,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Гетерогенные.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По характеру операции загрузки и выгрузки сырья и </a:t>
            </a:r>
            <a:r>
              <a:rPr lang="ru-RU" dirty="0" smtClean="0"/>
              <a:t>продуктов: 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Периодического, 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Полупериодического</a:t>
            </a:r>
            <a:r>
              <a:rPr lang="ru-RU" dirty="0" smtClean="0"/>
              <a:t>, 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 непрерывного действия.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/>
              <a:t>По тепловому режиму: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изотермические (Т-</a:t>
            </a:r>
            <a:r>
              <a:rPr lang="ru-RU" dirty="0" err="1" smtClean="0"/>
              <a:t>const</a:t>
            </a:r>
            <a:r>
              <a:rPr lang="ru-RU" dirty="0" smtClean="0"/>
              <a:t>),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адиабатические–без теплообмена с окружающей </a:t>
            </a:r>
            <a:r>
              <a:rPr lang="ru-RU" dirty="0" smtClean="0"/>
              <a:t>средой,</a:t>
            </a:r>
            <a:endParaRPr lang="ru-RU" dirty="0" smtClean="0"/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 политропические– с теплообменом с окружающей </a:t>
            </a:r>
            <a:r>
              <a:rPr lang="ru-RU" dirty="0" smtClean="0"/>
              <a:t>средой.</a:t>
            </a:r>
            <a:endParaRPr lang="ru-RU" dirty="0" smtClean="0"/>
          </a:p>
          <a:p>
            <a:pPr marL="633222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химических </a:t>
            </a:r>
            <a:r>
              <a:rPr lang="ru-RU" dirty="0" smtClean="0"/>
              <a:t>реакторов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5040559"/>
          </a:xfrm>
        </p:spPr>
        <p:txBody>
          <a:bodyPr>
            <a:normAutofit fontScale="92500" lnSpcReduction="10000"/>
          </a:bodyPr>
          <a:lstStyle/>
          <a:p>
            <a:pPr marL="633222" lvl="0" indent="-514350">
              <a:buFont typeface="+mj-lt"/>
              <a:buAutoNum type="arabicPeriod" startAt="4"/>
            </a:pPr>
            <a:r>
              <a:rPr lang="ru-RU" dirty="0" smtClean="0"/>
              <a:t>По режиму движения реакционной среды </a:t>
            </a:r>
          </a:p>
          <a:p>
            <a:pPr marL="971550" lvl="1" indent="-514350"/>
            <a:r>
              <a:rPr lang="ru-RU" dirty="0" smtClean="0"/>
              <a:t>идеального смешения, </a:t>
            </a:r>
          </a:p>
          <a:p>
            <a:pPr marL="971550" lvl="1" indent="-514350"/>
            <a:r>
              <a:rPr lang="ru-RU" dirty="0" smtClean="0"/>
              <a:t>идеального вытеснения, </a:t>
            </a:r>
          </a:p>
          <a:p>
            <a:pPr marL="971550" lvl="1" indent="-514350"/>
            <a:r>
              <a:rPr lang="ru-RU" dirty="0" smtClean="0"/>
              <a:t>с продольным ( радиальным)перемещением, </a:t>
            </a:r>
          </a:p>
          <a:p>
            <a:pPr marL="971550" lvl="1" indent="-514350"/>
            <a:r>
              <a:rPr lang="ru-RU" dirty="0" smtClean="0"/>
              <a:t>комбинированная структура.</a:t>
            </a:r>
          </a:p>
          <a:p>
            <a:pPr marL="971550" lvl="1" indent="-514350">
              <a:buFont typeface="+mj-lt"/>
              <a:buAutoNum type="arabicPeriod" startAt="4"/>
            </a:pPr>
            <a:endParaRPr lang="ru-RU" dirty="0" smtClean="0"/>
          </a:p>
          <a:p>
            <a:pPr marL="633222" lvl="0" indent="-514350">
              <a:buFont typeface="+mj-lt"/>
              <a:buAutoNum type="arabicPeriod" startAt="4"/>
            </a:pPr>
            <a:r>
              <a:rPr lang="ru-RU" dirty="0" smtClean="0"/>
              <a:t>По конструктивным признакам:</a:t>
            </a:r>
          </a:p>
          <a:p>
            <a:pPr marL="971550" lvl="1" indent="-514350"/>
            <a:r>
              <a:rPr lang="ru-RU" dirty="0" smtClean="0"/>
              <a:t>Трубчатые,</a:t>
            </a:r>
            <a:endParaRPr lang="ru-RU" dirty="0" smtClean="0"/>
          </a:p>
          <a:p>
            <a:pPr marL="971550" lvl="1" indent="-514350"/>
            <a:r>
              <a:rPr lang="ru-RU" dirty="0" smtClean="0"/>
              <a:t>Емкостные,</a:t>
            </a:r>
            <a:endParaRPr lang="ru-RU" dirty="0" smtClean="0"/>
          </a:p>
          <a:p>
            <a:pPr marL="971550" lvl="1" indent="-514350"/>
            <a:r>
              <a:rPr lang="ru-RU" dirty="0" smtClean="0"/>
              <a:t>Полочные,</a:t>
            </a:r>
            <a:endParaRPr lang="ru-RU" dirty="0" smtClean="0"/>
          </a:p>
          <a:p>
            <a:pPr marL="971550" lvl="1" indent="-514350"/>
            <a:r>
              <a:rPr lang="ru-RU" dirty="0" smtClean="0"/>
              <a:t>Комбинированные.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ХИМИЧЕСКИХ РЕАКТОРОВ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Математическая модель реактора</a:t>
            </a:r>
            <a:r>
              <a:rPr lang="ru-RU" dirty="0" smtClean="0"/>
              <a:t> – это система уравнений, характеризующих изменение концентрации и температуры компонентов в реакторе во времени, которое обусловлено движением потоков и химической </a:t>
            </a:r>
            <a:r>
              <a:rPr lang="ru-RU" dirty="0" smtClean="0"/>
              <a:t>реакцией.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Математическая модель реактора идеального смешения (РИС)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5"/>
            <a:ext cx="8712968" cy="3960440"/>
          </a:xfrm>
        </p:spPr>
        <p:txBody>
          <a:bodyPr/>
          <a:lstStyle/>
          <a:p>
            <a:r>
              <a:rPr lang="ru-RU" dirty="0" smtClean="0"/>
              <a:t>Уравнение такой модели характеризует изменения концентрации в реакционной среде во времени, которое обусловлено движением потока (гидродинамический фактор) и химическим превращением (кинетический фактор).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640960" cy="5112567"/>
          </a:xfrm>
        </p:spPr>
        <p:txBody>
          <a:bodyPr/>
          <a:lstStyle/>
          <a:p>
            <a:r>
              <a:rPr lang="ru-RU" dirty="0" smtClean="0"/>
              <a:t>В общем виде математическая модель будет иметь вид: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1"/>
            <a:endParaRPr lang="ru-RU" dirty="0" smtClean="0"/>
          </a:p>
          <a:p>
            <a:pPr lvl="1">
              <a:buNone/>
            </a:pPr>
            <a:r>
              <a:rPr lang="en-US" dirty="0" smtClean="0"/>
              <a:t>W</a:t>
            </a:r>
            <a:r>
              <a:rPr lang="ru-RU" dirty="0" smtClean="0"/>
              <a:t> – скорость химической реакции;</a:t>
            </a:r>
          </a:p>
          <a:p>
            <a:pPr lvl="1">
              <a:buNone/>
            </a:pPr>
            <a:r>
              <a:rPr lang="ru-RU" dirty="0" smtClean="0"/>
              <a:t>С</a:t>
            </a:r>
            <a:r>
              <a:rPr lang="ru-RU" baseline="-25000" dirty="0" smtClean="0"/>
              <a:t>ВХ</a:t>
            </a:r>
            <a:r>
              <a:rPr lang="ru-RU" dirty="0" smtClean="0"/>
              <a:t>, С</a:t>
            </a:r>
            <a:r>
              <a:rPr lang="ru-RU" baseline="-25000" dirty="0" smtClean="0"/>
              <a:t>ВЫХ</a:t>
            </a:r>
            <a:r>
              <a:rPr lang="ru-RU" dirty="0" smtClean="0"/>
              <a:t> – концентрации веществ;</a:t>
            </a:r>
          </a:p>
          <a:p>
            <a:pPr lvl="1">
              <a:buNone/>
            </a:pPr>
            <a:r>
              <a:rPr lang="ru-RU" dirty="0" smtClean="0">
                <a:sym typeface="Symbol"/>
              </a:rPr>
              <a:t></a:t>
            </a:r>
            <a:r>
              <a:rPr lang="ru-RU" dirty="0" smtClean="0"/>
              <a:t> -время контакта;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996952"/>
            <a:ext cx="404822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en-US" dirty="0" smtClean="0"/>
              <a:t>t</a:t>
            </a:r>
            <a:r>
              <a:rPr lang="ru-RU" dirty="0" smtClean="0"/>
              <a:t>=0:</a:t>
            </a:r>
          </a:p>
          <a:p>
            <a:endParaRPr lang="ru-RU" dirty="0" smtClean="0"/>
          </a:p>
          <a:p>
            <a:r>
              <a:rPr lang="ru-RU" dirty="0" smtClean="0"/>
              <a:t>Динамический режим: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Стационарный режим: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060848"/>
            <a:ext cx="1546473" cy="96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861048"/>
            <a:ext cx="3816424" cy="151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805264"/>
            <a:ext cx="2808312" cy="821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4197" y="1098186"/>
            <a:ext cx="2035325" cy="77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решении данных уравнений можно найти следующие основные параметры:</a:t>
            </a: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/>
              <a:t>Время контакта, характеризующее объем аппарата;</a:t>
            </a:r>
          </a:p>
          <a:p>
            <a:pPr marL="925830" lvl="1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05064"/>
            <a:ext cx="3456384" cy="226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25830" lvl="1" indent="-514350">
              <a:buFont typeface="+mj-lt"/>
              <a:buAutoNum type="arabicPeriod" startAt="2"/>
            </a:pPr>
            <a:r>
              <a:rPr lang="ru-RU" dirty="0" smtClean="0"/>
              <a:t>Степень превращения </a:t>
            </a:r>
          </a:p>
          <a:p>
            <a:pPr marL="925830" lvl="1" indent="-514350">
              <a:buFont typeface="+mj-lt"/>
              <a:buAutoNum type="arabicPeriod" startAt="2"/>
            </a:pPr>
            <a:endParaRPr lang="ru-RU" dirty="0" smtClean="0"/>
          </a:p>
          <a:p>
            <a:pPr marL="925830" lvl="1" indent="-514350">
              <a:buFont typeface="+mj-lt"/>
              <a:buAutoNum type="arabicPeriod" startAt="2"/>
            </a:pPr>
            <a:endParaRPr lang="ru-RU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4197" y="2204864"/>
            <a:ext cx="3168352" cy="359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25830" lvl="1" indent="-514350">
              <a:buFont typeface="+mj-lt"/>
              <a:buAutoNum type="arabicPeriod" startAt="3"/>
            </a:pPr>
            <a:r>
              <a:rPr lang="ru-RU" dirty="0" smtClean="0"/>
              <a:t>Изменение концентраций реагирующих веществ как функцию от </a:t>
            </a:r>
            <a:r>
              <a:rPr lang="ru-RU" dirty="0" smtClean="0">
                <a:sym typeface="Symbol"/>
              </a:rPr>
              <a:t>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090876"/>
            <a:ext cx="2664296" cy="216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Математическая модель реактора идеального вытеснения (РИВ)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Данная модель строится на основе типовой гидродинамической модели идеального вытеснения, а также учитывает изменение концентрации вещества за счет химической реакции.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437112"/>
            <a:ext cx="50405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Стационарный режим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3456211" cy="270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941168"/>
            <a:ext cx="6938713" cy="152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РИВ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5184575"/>
          </a:xfrm>
        </p:spPr>
        <p:txBody>
          <a:bodyPr/>
          <a:lstStyle/>
          <a:p>
            <a:r>
              <a:rPr lang="ru-RU" sz="2400" dirty="0" smtClean="0"/>
              <a:t>Расчет параметров в реакторе идеального вытеснения</a:t>
            </a:r>
          </a:p>
          <a:p>
            <a:endParaRPr lang="ru-RU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4320480" cy="319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439900"/>
            <a:ext cx="6120680" cy="102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Математическая модель каскада реакторов идеального смешения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Часто на практике невозможно достичь нужной степени превращения в единичном реакторе. В таких случаях используют цепочку последовательно соединенных реакторов идеального перемешивания, т.е. каскадов реакторов.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Математическая модель каскада РИС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844009"/>
          </a:xfrm>
        </p:spPr>
        <p:txBody>
          <a:bodyPr/>
          <a:lstStyle/>
          <a:p>
            <a:r>
              <a:rPr lang="ru-RU" dirty="0" smtClean="0"/>
              <a:t>Изменение концентрации в каскаде реакторов 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654761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852936"/>
            <a:ext cx="249080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Модель реактора с учетом продольного перемешивания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2216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Математическая модель строится на основе типовой гидродинамической однопараметрической диффузионной модели и учитывает химическое превращение.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400" dirty="0" smtClean="0"/>
          </a:p>
          <a:p>
            <a:r>
              <a:rPr lang="en-US" sz="2400" dirty="0" smtClean="0"/>
              <a:t>D</a:t>
            </a:r>
            <a:r>
              <a:rPr lang="en-US" sz="2400" baseline="-25000" dirty="0" smtClean="0"/>
              <a:t>L</a:t>
            </a:r>
            <a:r>
              <a:rPr lang="ru-RU" sz="2400" dirty="0" smtClean="0"/>
              <a:t> – коэффициент диффузии с учетом продольного перемешивания.</a:t>
            </a:r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4437112"/>
            <a:ext cx="454695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Модель реактора с учетом продольного перемешивания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112567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76872"/>
            <a:ext cx="324619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12976"/>
            <a:ext cx="5472608" cy="285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108</TotalTime>
  <Words>345</Words>
  <Application>Microsoft Office PowerPoint</Application>
  <PresentationFormat>Экран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МОДЕЛИРОВАНИЕ ХИМИЧЕСКИХ РЕАКТОРОВ </vt:lpstr>
      <vt:lpstr>Классификация реакторов</vt:lpstr>
      <vt:lpstr>Классификация химических реакторов</vt:lpstr>
      <vt:lpstr>МОДЕЛИРОВАНИЕ ХИМИЧЕСКИХ РЕАКТОРОВ</vt:lpstr>
      <vt:lpstr>Математическая модель реактора идеального смешения (РИС)</vt:lpstr>
      <vt:lpstr>РИС</vt:lpstr>
      <vt:lpstr>РИС</vt:lpstr>
      <vt:lpstr>РИС</vt:lpstr>
      <vt:lpstr>РИС</vt:lpstr>
      <vt:lpstr>РИС</vt:lpstr>
      <vt:lpstr>Математическая модель реактора идеального вытеснения (РИВ)</vt:lpstr>
      <vt:lpstr>РИВ</vt:lpstr>
      <vt:lpstr>РИВ</vt:lpstr>
      <vt:lpstr>Математическая модель каскада реакторов идеального смешения</vt:lpstr>
      <vt:lpstr>Математическая модель каскада РИС</vt:lpstr>
      <vt:lpstr>Модель реактора с учетом продольного перемешивания</vt:lpstr>
      <vt:lpstr>Модель реактора с учетом продольного перемешивания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ХИМИЧЕСКИХ РЕАКТОРОВ </dc:title>
  <dc:creator>User</dc:creator>
  <cp:lastModifiedBy>Valera</cp:lastModifiedBy>
  <cp:revision>24</cp:revision>
  <dcterms:created xsi:type="dcterms:W3CDTF">2011-05-20T10:43:28Z</dcterms:created>
  <dcterms:modified xsi:type="dcterms:W3CDTF">2015-03-15T04:22:23Z</dcterms:modified>
</cp:coreProperties>
</file>