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08720"/>
            <a:ext cx="8077200" cy="149961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5400" dirty="0"/>
              <a:t>ТИПОВЫЕ ГИДРОДИНАМИЧЕСКИЕ МОДЕЛИ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u="sng" dirty="0" smtClean="0"/>
              <a:t>МОДЕЛИ СТРУКТУРЫ ПОТОКА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75191"/>
            <a:ext cx="8784976" cy="4894169"/>
          </a:xfrm>
        </p:spPr>
        <p:txBody>
          <a:bodyPr>
            <a:normAutofit fontScale="92500" lnSpcReduction="20000"/>
          </a:bodyPr>
          <a:lstStyle/>
          <a:p>
            <a:r>
              <a:rPr lang="ru-RU" sz="3300" dirty="0" smtClean="0"/>
              <a:t>Любой ХТП сопровождается перемещением потоков, жидкости, газа или товарных веществ.</a:t>
            </a:r>
          </a:p>
          <a:p>
            <a:r>
              <a:rPr lang="ru-RU" sz="3300" dirty="0" smtClean="0"/>
              <a:t>Структура движущейся технологической среды, характеризуется:</a:t>
            </a:r>
          </a:p>
          <a:p>
            <a:pPr lvl="1"/>
            <a:r>
              <a:rPr lang="ru-RU" dirty="0" smtClean="0"/>
              <a:t> </a:t>
            </a:r>
            <a:r>
              <a:rPr lang="ru-RU" sz="3100" dirty="0" smtClean="0"/>
              <a:t>степенью перемешивания частиц потока, которая определяет изменения концентраций и градиент температур. </a:t>
            </a:r>
          </a:p>
          <a:p>
            <a:r>
              <a:rPr lang="ru-RU" sz="3300" dirty="0" smtClean="0"/>
              <a:t>Это и послужило предпосылкой для установления по признаку перемешивания некоторых типовых моделей движущихся потоков.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Типовые модели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633222" indent="-514350">
              <a:buFont typeface="+mj-lt"/>
              <a:buAutoNum type="arabicPeriod"/>
            </a:pPr>
            <a:r>
              <a:rPr lang="ru-RU" dirty="0" smtClean="0"/>
              <a:t>Модель идеального смешивания МИС</a:t>
            </a:r>
          </a:p>
          <a:p>
            <a:pPr marL="633222" indent="-514350">
              <a:buFont typeface="+mj-lt"/>
              <a:buAutoNum type="arabicPeriod"/>
            </a:pPr>
            <a:r>
              <a:rPr lang="ru-RU" dirty="0" smtClean="0"/>
              <a:t>Модель идеального вытеснения МИВ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Диффузионные модели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Ячеечные модели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Комбинированные модели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</a:t>
            </a:r>
            <a:r>
              <a:rPr lang="ru-RU" i="1" dirty="0" smtClean="0"/>
              <a:t>Модель идеального смешения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75191"/>
            <a:ext cx="8229600" cy="4894169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Модель</a:t>
            </a:r>
            <a:r>
              <a:rPr lang="ru-RU" dirty="0" smtClean="0"/>
              <a:t> представляет собой идеализированный поток и является теоретической моделью. </a:t>
            </a:r>
          </a:p>
          <a:p>
            <a:r>
              <a:rPr lang="ru-RU" dirty="0" smtClean="0"/>
              <a:t>Поступающий в аппарат поток мгновенно распределяется по всему объему. Вследствие полного (идеального) смешивания частиц среды.</a:t>
            </a:r>
          </a:p>
          <a:p>
            <a:r>
              <a:rPr lang="ru-RU" dirty="0" smtClean="0"/>
              <a:t>При этом концентрация распределенного вещества во всех точках аппарата и в потоке на выходе из него одинакова.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5373216"/>
            <a:ext cx="31337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МИС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4362378" cy="2990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365104"/>
            <a:ext cx="6624736" cy="235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000" dirty="0" smtClean="0"/>
              <a:t>Аналогичное по форме уравнение будет, если рассматривать изменение другого параметра потока, например, температуры в потоке теплоносителя со структурой идеального перемешивания.</a:t>
            </a:r>
            <a:endParaRPr lang="en-US" sz="3000" dirty="0" smtClean="0"/>
          </a:p>
          <a:p>
            <a:endParaRPr lang="ru-RU" sz="28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r>
              <a:rPr lang="ru-RU" sz="3000" dirty="0" smtClean="0"/>
              <a:t>При описании моделью идеального смешения должно учитываться условие: диаметр и высота аппарата должны быть приблизительно равны. (Н</a:t>
            </a:r>
            <a:r>
              <a:rPr lang="ru-RU" sz="3000" dirty="0" smtClean="0">
                <a:sym typeface="Symbol"/>
              </a:rPr>
              <a:t></a:t>
            </a:r>
            <a:r>
              <a:rPr lang="en-US" sz="3000" dirty="0" smtClean="0">
                <a:sym typeface="Symbol"/>
              </a:rPr>
              <a:t>d</a:t>
            </a:r>
            <a:r>
              <a:rPr lang="ru-RU" sz="3000" dirty="0" smtClean="0">
                <a:sym typeface="Symbol"/>
              </a:rPr>
              <a:t>)</a:t>
            </a:r>
            <a:endParaRPr lang="ru-RU" sz="3000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235062"/>
              </p:ext>
            </p:extLst>
          </p:nvPr>
        </p:nvGraphicFramePr>
        <p:xfrm>
          <a:off x="2771800" y="3573016"/>
          <a:ext cx="3367088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3" imgW="1562100" imgH="469900" progId="Equation.3">
                  <p:embed/>
                </p:oleObj>
              </mc:Choice>
              <mc:Fallback>
                <p:oleObj name="Формула" r:id="rId3" imgW="1562100" imgH="469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3573016"/>
                        <a:ext cx="3367088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507288" cy="1252728"/>
          </a:xfrm>
        </p:spPr>
        <p:txBody>
          <a:bodyPr>
            <a:normAutofit/>
          </a:bodyPr>
          <a:lstStyle/>
          <a:p>
            <a:r>
              <a:rPr lang="ru-RU" dirty="0" smtClean="0"/>
              <a:t>2. </a:t>
            </a:r>
            <a:r>
              <a:rPr lang="ru-RU" i="1" dirty="0" smtClean="0"/>
              <a:t>Модель идеального вытеснения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Это теоретическая модель с идеализированной структурой потока. </a:t>
            </a:r>
            <a:endParaRPr lang="en-US" dirty="0" smtClean="0"/>
          </a:p>
          <a:p>
            <a:r>
              <a:rPr lang="ru-RU" dirty="0" smtClean="0"/>
              <a:t>В соответствии с этой моделью принимается поршневое движение без перемешивания вдоль потока при равномерном распределении концентрации вещества в направлении, перпендикулярном движению.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МИВ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505777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1008"/>
            <a:ext cx="914501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3.Диффузионная 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описании реальных потоков в аппаратах с продольным и радиальным перемешиванием используются диффузионные модели.</a:t>
            </a:r>
          </a:p>
          <a:p>
            <a:r>
              <a:rPr lang="ru-RU" dirty="0" smtClean="0"/>
              <a:t> Перемешивание возникает в результате молекулярной и конвективной диффузии.</a:t>
            </a:r>
          </a:p>
          <a:p>
            <a:r>
              <a:rPr lang="ru-RU" i="1" dirty="0" smtClean="0"/>
              <a:t>Молекулярная диффузия – </a:t>
            </a:r>
            <a:r>
              <a:rPr lang="ru-RU" dirty="0" smtClean="0"/>
              <a:t>перенос вещества макро частицами среды, который определяется турбулентностью потока.</a:t>
            </a:r>
          </a:p>
          <a:p>
            <a:r>
              <a:rPr lang="ru-RU" dirty="0" smtClean="0"/>
              <a:t>Различают:</a:t>
            </a:r>
          </a:p>
          <a:p>
            <a:pPr lvl="1"/>
            <a:r>
              <a:rPr lang="ru-RU" dirty="0" smtClean="0"/>
              <a:t>Однопараметрическую диффузионную модель</a:t>
            </a:r>
          </a:p>
          <a:p>
            <a:pPr lvl="1"/>
            <a:r>
              <a:rPr lang="ru-RU" dirty="0" smtClean="0"/>
              <a:t>Двухпараметрическую диффузионную модель.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u="sng" dirty="0" smtClean="0"/>
              <a:t>Однопараметрическая</a:t>
            </a:r>
            <a:r>
              <a:rPr lang="en-US" i="1" u="sng" dirty="0" smtClean="0"/>
              <a:t> </a:t>
            </a:r>
            <a:r>
              <a:rPr lang="ru-RU" i="1" u="sng" dirty="0" smtClean="0"/>
              <a:t>диффузионная</a:t>
            </a:r>
            <a:r>
              <a:rPr lang="ru-RU" u="sng" dirty="0" smtClean="0"/>
              <a:t> </a:t>
            </a:r>
            <a:r>
              <a:rPr lang="ru-RU" u="sng" dirty="0" smtClean="0"/>
              <a:t>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556793"/>
            <a:ext cx="8784976" cy="5112568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Модель учитывает только продольное перемешивание, а в радиальном направлении концентрацию принимают постоянную.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en-US" sz="2400" dirty="0" smtClean="0"/>
              <a:t>D</a:t>
            </a:r>
            <a:r>
              <a:rPr lang="en-US" sz="2400" baseline="-25000" dirty="0" smtClean="0"/>
              <a:t>L</a:t>
            </a:r>
            <a:r>
              <a:rPr lang="ru-RU" sz="2400" dirty="0" smtClean="0"/>
              <a:t> – коэффициент диффузии (учитывает диффузию в продольном направлении).</a:t>
            </a:r>
          </a:p>
          <a:p>
            <a:pPr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D</a:t>
            </a:r>
            <a:r>
              <a:rPr lang="en-US" sz="2800" baseline="-25000" dirty="0" smtClean="0">
                <a:solidFill>
                  <a:srgbClr val="FF0000"/>
                </a:solidFill>
              </a:rPr>
              <a:t>L</a:t>
            </a:r>
            <a:r>
              <a:rPr lang="ru-RU" sz="2800" dirty="0" smtClean="0">
                <a:solidFill>
                  <a:srgbClr val="FF0000"/>
                </a:solidFill>
              </a:rPr>
              <a:t>=0</a:t>
            </a:r>
            <a:r>
              <a:rPr lang="en-US" sz="2800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ru-RU" sz="2800" dirty="0" smtClean="0">
                <a:solidFill>
                  <a:srgbClr val="FF0000"/>
                </a:solidFill>
              </a:rPr>
              <a:t>МИВ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924944"/>
            <a:ext cx="517562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u="sng" dirty="0" smtClean="0"/>
              <a:t>Двухпараметрическая диффузионная модель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437112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D</a:t>
            </a:r>
            <a:r>
              <a:rPr lang="en-US" sz="2800" baseline="-25000" dirty="0" smtClean="0"/>
              <a:t>L</a:t>
            </a:r>
            <a:r>
              <a:rPr lang="ru-RU" sz="2800" dirty="0" smtClean="0"/>
              <a:t> – коэффициент диффузии (учитывает диффузию в продольном направлении).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429000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D</a:t>
            </a:r>
            <a:r>
              <a:rPr lang="en-US" sz="2800" baseline="-25000" dirty="0" smtClean="0"/>
              <a:t>r</a:t>
            </a:r>
            <a:r>
              <a:rPr lang="ru-RU" sz="2800" dirty="0" smtClean="0"/>
              <a:t> – учитывать диффузию в радиальном направлении.</a:t>
            </a:r>
            <a:endParaRPr lang="ru-RU" sz="2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132856"/>
            <a:ext cx="6557472" cy="113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4.Ячеечная </a:t>
            </a:r>
            <a:r>
              <a:rPr lang="ru-RU" i="1" dirty="0" smtClean="0"/>
              <a:t>гидродинамическая 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Физическая сущность заключается в том, что движущийся поток рассматривается состоящим из нескольких последовательно соединенных между собой ячеек.</a:t>
            </a:r>
          </a:p>
          <a:p>
            <a:r>
              <a:rPr lang="ru-RU" dirty="0" smtClean="0"/>
              <a:t> В каждой из ячеек поток имеет структуру идеального перемешивания, а между ячейками перемешивание отсутствует.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Ячеечная 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Параметром данной модели является количество ячеек (</a:t>
            </a:r>
            <a:r>
              <a:rPr lang="en-US" dirty="0" smtClean="0"/>
              <a:t>n</a:t>
            </a:r>
            <a:r>
              <a:rPr lang="ru-RU" dirty="0" smtClean="0"/>
              <a:t>). </a:t>
            </a:r>
          </a:p>
          <a:p>
            <a:pPr>
              <a:buNone/>
            </a:pPr>
            <a:endParaRPr lang="ru-RU" dirty="0" smtClean="0"/>
          </a:p>
          <a:p>
            <a:pPr lvl="1"/>
            <a:r>
              <a:rPr lang="en-US" dirty="0" smtClean="0"/>
              <a:t>n=1 – </a:t>
            </a:r>
            <a:r>
              <a:rPr lang="ru-RU" dirty="0" smtClean="0"/>
              <a:t>модель идеального смешения</a:t>
            </a:r>
            <a:endParaRPr lang="en-US" dirty="0" smtClean="0"/>
          </a:p>
          <a:p>
            <a:pPr lvl="1"/>
            <a:r>
              <a:rPr lang="en-US" dirty="0" smtClean="0"/>
              <a:t>n</a:t>
            </a:r>
            <a:r>
              <a:rPr lang="en-US" dirty="0" smtClean="0">
                <a:sym typeface="Symbol"/>
              </a:rPr>
              <a:t></a:t>
            </a:r>
            <a:r>
              <a:rPr lang="ru-RU" dirty="0" smtClean="0"/>
              <a:t>10 – ячеечная модель</a:t>
            </a:r>
            <a:endParaRPr lang="en-US" dirty="0" smtClean="0"/>
          </a:p>
          <a:p>
            <a:pPr lvl="1"/>
            <a:r>
              <a:rPr lang="en-US" dirty="0" smtClean="0"/>
              <a:t>n</a:t>
            </a:r>
            <a:r>
              <a:rPr lang="en-US" dirty="0" smtClean="0">
                <a:sym typeface="Symbol"/>
              </a:rPr>
              <a:t></a:t>
            </a:r>
            <a:r>
              <a:rPr lang="en-US" dirty="0" smtClean="0"/>
              <a:t> </a:t>
            </a:r>
            <a:r>
              <a:rPr lang="ru-RU" dirty="0" smtClean="0"/>
              <a:t> –  модель идеального вытеснения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Ячеечная модель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715517" cy="386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373216"/>
            <a:ext cx="3096344" cy="130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67600" cy="1485279"/>
          </a:xfrm>
        </p:spPr>
        <p:txBody>
          <a:bodyPr>
            <a:normAutofit fontScale="90000"/>
          </a:bodyPr>
          <a:lstStyle/>
          <a:p>
            <a:pPr lvl="0"/>
            <a:r>
              <a:rPr lang="ru-RU" sz="3200" b="1" cap="none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Определение гидродинамической структуры потоков</a:t>
            </a:r>
            <a:r>
              <a:rPr lang="ru-RU" sz="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23528" y="1306733"/>
            <a:ext cx="828092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того, чтобы установить характер перемешивания потока в аппарате, необходимо на входе в поток ввести какое-либо вещество (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индикатор, трассёр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 и изучить изменение концентрации этого вещества в выходном потоке, т.е. нужно найти отклик системы на входное возмущение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кривая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отклика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Индикатором может быть вещество, которое отличается по свойствам от компонентов потока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(азот, аргон, гелий).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068960"/>
            <a:ext cx="146685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143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67600" cy="1503040"/>
          </a:xfrm>
        </p:spPr>
        <p:txBody>
          <a:bodyPr>
            <a:noAutofit/>
          </a:bodyPr>
          <a:lstStyle/>
          <a:p>
            <a:pPr algn="ctr" hangingPunct="0">
              <a:spcAft>
                <a:spcPts val="0"/>
              </a:spcAft>
              <a:tabLst>
                <a:tab pos="182563" algn="l"/>
                <a:tab pos="1252538" algn="l"/>
              </a:tabLst>
            </a:pPr>
            <a:r>
              <a:rPr lang="ru-RU" sz="2000" b="1" dirty="0">
                <a:latin typeface="Times New Roman"/>
                <a:ea typeface="Times New Roman"/>
              </a:rPr>
              <a:t>Существует несколько стандартных способов ввода индикатора в поток:</a:t>
            </a:r>
            <a:br>
              <a:rPr lang="ru-RU" sz="2000" b="1" dirty="0">
                <a:latin typeface="Times New Roman"/>
                <a:ea typeface="Times New Roman"/>
              </a:rPr>
            </a:br>
            <a:r>
              <a:rPr lang="ru-RU" sz="2000" b="1" dirty="0">
                <a:latin typeface="Times New Roman"/>
                <a:ea typeface="Times New Roman"/>
              </a:rPr>
              <a:t>импульсный </a:t>
            </a:r>
            <a:r>
              <a:rPr lang="ru-RU" sz="2000" b="1" dirty="0" smtClean="0">
                <a:latin typeface="Times New Roman"/>
                <a:ea typeface="Times New Roman"/>
              </a:rPr>
              <a:t/>
            </a:r>
            <a:br>
              <a:rPr lang="ru-RU" sz="2000" b="1" dirty="0" smtClean="0">
                <a:latin typeface="Times New Roman"/>
                <a:ea typeface="Times New Roman"/>
              </a:rPr>
            </a:br>
            <a:r>
              <a:rPr lang="ru-RU" sz="2000" b="1" dirty="0" smtClean="0">
                <a:latin typeface="Times New Roman"/>
                <a:ea typeface="Times New Roman"/>
              </a:rPr>
              <a:t>ступенчатый</a:t>
            </a:r>
            <a:r>
              <a:rPr lang="ru-RU" sz="2000" b="1" dirty="0">
                <a:latin typeface="Times New Roman"/>
                <a:ea typeface="Times New Roman"/>
              </a:rPr>
              <a:t/>
            </a:r>
            <a:br>
              <a:rPr lang="ru-RU" sz="2000" b="1" dirty="0">
                <a:latin typeface="Times New Roman"/>
                <a:ea typeface="Times New Roman"/>
              </a:rPr>
            </a:b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3912" y="1854984"/>
            <a:ext cx="835292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dirty="0">
                <a:latin typeface="Times New Roman"/>
                <a:ea typeface="Times New Roman"/>
              </a:rPr>
              <a:t>При импульсном вводе индикатор вводится в основной поток за короткий промежуток времени и в небольшом объёме, затем снимается изменение концентрации индикатора во времени на выходе из аппарата, т.е. получают кривую отклика системы на импульсное возмущение (С- кривая</a:t>
            </a:r>
            <a:r>
              <a:rPr lang="ru-RU" dirty="0" smtClean="0">
                <a:latin typeface="Times New Roman"/>
                <a:ea typeface="Times New Roman"/>
              </a:rPr>
              <a:t>).</a:t>
            </a:r>
            <a:r>
              <a:rPr lang="ru-RU" sz="1100" dirty="0"/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ступенчатом</a:t>
            </a:r>
            <a:r>
              <a:rPr lang="ru-RU" sz="1600" dirty="0" smtClean="0"/>
              <a:t> вводе индикатора </a:t>
            </a:r>
            <a:r>
              <a:rPr lang="ru-RU" sz="1600" dirty="0"/>
              <a:t>часть основного потока заменяется потоком индикатора, на выходе </a:t>
            </a:r>
            <a:r>
              <a:rPr lang="ru-RU" sz="1600" dirty="0" smtClean="0"/>
              <a:t>получают </a:t>
            </a:r>
            <a:r>
              <a:rPr lang="ru-RU" sz="1600" dirty="0"/>
              <a:t>кривую отклика (</a:t>
            </a:r>
            <a:r>
              <a:rPr lang="en-US" sz="1600" dirty="0"/>
              <a:t>F</a:t>
            </a:r>
            <a:r>
              <a:rPr lang="ru-RU" sz="1600" dirty="0"/>
              <a:t>- кривая).</a:t>
            </a:r>
          </a:p>
          <a:p>
            <a:pPr algn="just" hangingPunct="0">
              <a:spcAft>
                <a:spcPts val="0"/>
              </a:spcAft>
            </a:pP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834" y="3717032"/>
            <a:ext cx="49339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776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23" y="548680"/>
            <a:ext cx="5470778" cy="592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7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</TotalTime>
  <Words>525</Words>
  <Application>Microsoft Office PowerPoint</Application>
  <PresentationFormat>Экран (4:3)</PresentationFormat>
  <Paragraphs>64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Эркер</vt:lpstr>
      <vt:lpstr>Формула</vt:lpstr>
      <vt:lpstr>Презентация PowerPoint</vt:lpstr>
      <vt:lpstr>МОДЕЛИ СТРУКТУРЫ ПОТОКА </vt:lpstr>
      <vt:lpstr>Типовые модели</vt:lpstr>
      <vt:lpstr>1. Модель идеального смешения </vt:lpstr>
      <vt:lpstr>МИС</vt:lpstr>
      <vt:lpstr>МИС</vt:lpstr>
      <vt:lpstr>2. Модель идеального вытеснения</vt:lpstr>
      <vt:lpstr>МИВ</vt:lpstr>
      <vt:lpstr>3.Диффузионная модель</vt:lpstr>
      <vt:lpstr>Однопараметрическая диффузионная модель</vt:lpstr>
      <vt:lpstr>Двухпараметрическая диффузионная модель</vt:lpstr>
      <vt:lpstr>4.Ячеечная гидродинамическая модель</vt:lpstr>
      <vt:lpstr>Ячеечная модель</vt:lpstr>
      <vt:lpstr>Ячеечная модель</vt:lpstr>
      <vt:lpstr>Определение гидродинамической структуры потоков </vt:lpstr>
      <vt:lpstr>Существует несколько стандартных способов ввода индикатора в поток: импульсный  ступенчатый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ТИПОВЫЕ ГИДРОДИНАМИЧЕСКИЕ МОДЕЛИ</dc:title>
  <dc:creator>User</dc:creator>
  <cp:lastModifiedBy>Valera</cp:lastModifiedBy>
  <cp:revision>21</cp:revision>
  <dcterms:created xsi:type="dcterms:W3CDTF">2011-05-20T09:43:53Z</dcterms:created>
  <dcterms:modified xsi:type="dcterms:W3CDTF">2015-03-15T04:13:19Z</dcterms:modified>
</cp:coreProperties>
</file>