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  <p:sldMasterId id="2147483696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71" r:id="rId16"/>
    <p:sldId id="272" r:id="rId17"/>
    <p:sldId id="273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138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slideMaster" Target="slideMasters/slideMaster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15.03.2015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15.03.2015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15.03.2015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15.03.2015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15.03.2015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15.03.2015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15.03.2015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0D93E6-D6AE-4894-B901-CA2F58D0AB57}" type="datetimeFigureOut">
              <a:rPr lang="ru-RU" smtClean="0">
                <a:solidFill>
                  <a:srgbClr val="FEFAC9">
                    <a:shade val="90000"/>
                  </a:srgbClr>
                </a:solidFill>
              </a:rPr>
              <a:pPr/>
              <a:t>15.03.2015</a:t>
            </a:fld>
            <a:endParaRPr lang="ru-RU">
              <a:solidFill>
                <a:srgbClr val="FEFAC9">
                  <a:shade val="90000"/>
                </a:srgbClr>
              </a:solidFill>
            </a:endParaRPr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EFAC9">
                  <a:shade val="90000"/>
                </a:srgbClr>
              </a:solidFill>
            </a:endParaRPr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3AF47-2030-438D-93E7-54FDBF5510E3}" type="slidenum">
              <a:rPr lang="ru-RU" smtClean="0">
                <a:solidFill>
                  <a:srgbClr val="FEFAC9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FEFAC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82517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0D93E6-D6AE-4894-B901-CA2F58D0AB57}" type="datetimeFigureOut">
              <a:rPr lang="ru-RU" smtClean="0">
                <a:solidFill>
                  <a:srgbClr val="444D26">
                    <a:shade val="90000"/>
                  </a:srgbClr>
                </a:solidFill>
              </a:rPr>
              <a:pPr/>
              <a:t>15.03.2015</a:t>
            </a:fld>
            <a:endParaRPr lang="ru-RU">
              <a:solidFill>
                <a:srgbClr val="444D26">
                  <a:shade val="90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444D26">
                  <a:shade val="90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3AF47-2030-438D-93E7-54FDBF5510E3}" type="slidenum">
              <a:rPr lang="ru-RU" smtClean="0">
                <a:solidFill>
                  <a:srgbClr val="444D26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444D26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105574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0D93E6-D6AE-4894-B901-CA2F58D0AB57}" type="datetimeFigureOut">
              <a:rPr lang="ru-RU" smtClean="0">
                <a:solidFill>
                  <a:srgbClr val="FEFAC9">
                    <a:shade val="90000"/>
                  </a:srgbClr>
                </a:solidFill>
              </a:rPr>
              <a:pPr/>
              <a:t>15.03.2015</a:t>
            </a:fld>
            <a:endParaRPr lang="ru-RU">
              <a:solidFill>
                <a:srgbClr val="FEFAC9">
                  <a:shade val="90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EFAC9">
                  <a:shade val="90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3AF47-2030-438D-93E7-54FDBF5510E3}" type="slidenum">
              <a:rPr lang="ru-RU" smtClean="0">
                <a:solidFill>
                  <a:srgbClr val="FEFAC9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FEFAC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333233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0D93E6-D6AE-4894-B901-CA2F58D0AB57}" type="datetimeFigureOut">
              <a:rPr lang="ru-RU" smtClean="0">
                <a:solidFill>
                  <a:srgbClr val="444D26">
                    <a:shade val="90000"/>
                  </a:srgbClr>
                </a:solidFill>
              </a:rPr>
              <a:pPr/>
              <a:t>15.03.2015</a:t>
            </a:fld>
            <a:endParaRPr lang="ru-RU">
              <a:solidFill>
                <a:srgbClr val="444D26">
                  <a:shade val="90000"/>
                </a:srgb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444D26">
                  <a:shade val="90000"/>
                </a:srgb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3AF47-2030-438D-93E7-54FDBF5510E3}" type="slidenum">
              <a:rPr lang="ru-RU" smtClean="0">
                <a:solidFill>
                  <a:srgbClr val="444D26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444D26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838105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0D93E6-D6AE-4894-B901-CA2F58D0AB57}" type="datetimeFigureOut">
              <a:rPr lang="ru-RU" smtClean="0">
                <a:solidFill>
                  <a:srgbClr val="444D26">
                    <a:shade val="90000"/>
                  </a:srgbClr>
                </a:solidFill>
              </a:rPr>
              <a:pPr/>
              <a:t>15.03.2015</a:t>
            </a:fld>
            <a:endParaRPr lang="ru-RU">
              <a:solidFill>
                <a:srgbClr val="444D26">
                  <a:shade val="90000"/>
                </a:srgb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444D26">
                  <a:shade val="90000"/>
                </a:srgb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3AF47-2030-438D-93E7-54FDBF5510E3}" type="slidenum">
              <a:rPr lang="ru-RU" smtClean="0">
                <a:solidFill>
                  <a:srgbClr val="444D26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444D26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118391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0D93E6-D6AE-4894-B901-CA2F58D0AB57}" type="datetimeFigureOut">
              <a:rPr lang="ru-RU" smtClean="0">
                <a:solidFill>
                  <a:srgbClr val="444D26">
                    <a:shade val="90000"/>
                  </a:srgbClr>
                </a:solidFill>
              </a:rPr>
              <a:pPr/>
              <a:t>15.03.2015</a:t>
            </a:fld>
            <a:endParaRPr lang="ru-RU">
              <a:solidFill>
                <a:srgbClr val="444D26">
                  <a:shade val="90000"/>
                </a:srgb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444D26">
                  <a:shade val="90000"/>
                </a:srgb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3AF47-2030-438D-93E7-54FDBF5510E3}" type="slidenum">
              <a:rPr lang="ru-RU" smtClean="0">
                <a:solidFill>
                  <a:srgbClr val="444D26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444D26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608989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0D93E6-D6AE-4894-B901-CA2F58D0AB57}" type="datetimeFigureOut">
              <a:rPr lang="ru-RU" smtClean="0">
                <a:solidFill>
                  <a:srgbClr val="444D26">
                    <a:shade val="90000"/>
                  </a:srgbClr>
                </a:solidFill>
              </a:rPr>
              <a:pPr/>
              <a:t>15.03.2015</a:t>
            </a:fld>
            <a:endParaRPr lang="ru-RU">
              <a:solidFill>
                <a:srgbClr val="444D26">
                  <a:shade val="90000"/>
                </a:srgb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444D26">
                  <a:shade val="90000"/>
                </a:srgb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3AF47-2030-438D-93E7-54FDBF5510E3}" type="slidenum">
              <a:rPr lang="ru-RU" smtClean="0">
                <a:solidFill>
                  <a:srgbClr val="444D26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444D26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644140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0D93E6-D6AE-4894-B901-CA2F58D0AB57}" type="datetimeFigureOut">
              <a:rPr lang="ru-RU" smtClean="0">
                <a:solidFill>
                  <a:srgbClr val="444D26">
                    <a:shade val="90000"/>
                  </a:srgbClr>
                </a:solidFill>
              </a:rPr>
              <a:pPr/>
              <a:t>15.03.2015</a:t>
            </a:fld>
            <a:endParaRPr lang="ru-RU">
              <a:solidFill>
                <a:srgbClr val="444D26">
                  <a:shade val="90000"/>
                </a:srgb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444D26">
                  <a:shade val="90000"/>
                </a:srgb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3AF47-2030-438D-93E7-54FDBF5510E3}" type="slidenum">
              <a:rPr lang="ru-RU" smtClean="0">
                <a:solidFill>
                  <a:srgbClr val="444D26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444D26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008440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0D93E6-D6AE-4894-B901-CA2F58D0AB57}" type="datetimeFigureOut">
              <a:rPr lang="ru-RU" smtClean="0">
                <a:solidFill>
                  <a:srgbClr val="444D26">
                    <a:shade val="90000"/>
                  </a:srgbClr>
                </a:solidFill>
              </a:rPr>
              <a:pPr/>
              <a:t>15.03.2015</a:t>
            </a:fld>
            <a:endParaRPr lang="ru-RU">
              <a:solidFill>
                <a:srgbClr val="444D26">
                  <a:shade val="90000"/>
                </a:srgb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444D26">
                  <a:shade val="90000"/>
                </a:srgb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E863AF47-2030-438D-93E7-54FDBF5510E3}" type="slidenum">
              <a:rPr lang="ru-RU" smtClean="0">
                <a:solidFill>
                  <a:srgbClr val="444D26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444D26">
                  <a:shade val="90000"/>
                </a:srgbClr>
              </a:solidFill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535448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0D93E6-D6AE-4894-B901-CA2F58D0AB57}" type="datetimeFigureOut">
              <a:rPr lang="ru-RU" smtClean="0">
                <a:solidFill>
                  <a:srgbClr val="444D26">
                    <a:shade val="90000"/>
                  </a:srgbClr>
                </a:solidFill>
              </a:rPr>
              <a:pPr/>
              <a:t>15.03.2015</a:t>
            </a:fld>
            <a:endParaRPr lang="ru-RU">
              <a:solidFill>
                <a:srgbClr val="444D26">
                  <a:shade val="90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444D26">
                  <a:shade val="90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3AF47-2030-438D-93E7-54FDBF5510E3}" type="slidenum">
              <a:rPr lang="ru-RU" smtClean="0">
                <a:solidFill>
                  <a:srgbClr val="444D26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444D26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618476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0D93E6-D6AE-4894-B901-CA2F58D0AB57}" type="datetimeFigureOut">
              <a:rPr lang="ru-RU" smtClean="0">
                <a:solidFill>
                  <a:srgbClr val="444D26">
                    <a:shade val="90000"/>
                  </a:srgbClr>
                </a:solidFill>
              </a:rPr>
              <a:pPr/>
              <a:t>15.03.2015</a:t>
            </a:fld>
            <a:endParaRPr lang="ru-RU">
              <a:solidFill>
                <a:srgbClr val="444D26">
                  <a:shade val="90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444D26">
                  <a:shade val="90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3AF47-2030-438D-93E7-54FDBF5510E3}" type="slidenum">
              <a:rPr lang="ru-RU" smtClean="0">
                <a:solidFill>
                  <a:srgbClr val="444D26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444D26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187408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0D93E6-D6AE-4894-B901-CA2F58D0AB57}" type="datetimeFigureOut">
              <a:rPr lang="ru-RU" smtClean="0">
                <a:solidFill>
                  <a:srgbClr val="FEFAC9">
                    <a:shade val="90000"/>
                  </a:srgbClr>
                </a:solidFill>
              </a:rPr>
              <a:pPr/>
              <a:t>15.03.2015</a:t>
            </a:fld>
            <a:endParaRPr lang="ru-RU">
              <a:solidFill>
                <a:srgbClr val="FEFAC9">
                  <a:shade val="90000"/>
                </a:srgbClr>
              </a:solidFill>
            </a:endParaRPr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EFAC9">
                  <a:shade val="90000"/>
                </a:srgbClr>
              </a:solidFill>
            </a:endParaRPr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3AF47-2030-438D-93E7-54FDBF5510E3}" type="slidenum">
              <a:rPr lang="ru-RU" smtClean="0">
                <a:solidFill>
                  <a:srgbClr val="FEFAC9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FEFAC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097454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0D93E6-D6AE-4894-B901-CA2F58D0AB57}" type="datetimeFigureOut">
              <a:rPr lang="ru-RU" smtClean="0">
                <a:solidFill>
                  <a:srgbClr val="444D26">
                    <a:shade val="90000"/>
                  </a:srgbClr>
                </a:solidFill>
              </a:rPr>
              <a:pPr/>
              <a:t>15.03.2015</a:t>
            </a:fld>
            <a:endParaRPr lang="ru-RU">
              <a:solidFill>
                <a:srgbClr val="444D26">
                  <a:shade val="90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444D26">
                  <a:shade val="90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3AF47-2030-438D-93E7-54FDBF5510E3}" type="slidenum">
              <a:rPr lang="ru-RU" smtClean="0">
                <a:solidFill>
                  <a:srgbClr val="444D26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444D26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650237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0D93E6-D6AE-4894-B901-CA2F58D0AB57}" type="datetimeFigureOut">
              <a:rPr lang="ru-RU" smtClean="0">
                <a:solidFill>
                  <a:srgbClr val="FEFAC9">
                    <a:shade val="90000"/>
                  </a:srgbClr>
                </a:solidFill>
              </a:rPr>
              <a:pPr/>
              <a:t>15.03.2015</a:t>
            </a:fld>
            <a:endParaRPr lang="ru-RU">
              <a:solidFill>
                <a:srgbClr val="FEFAC9">
                  <a:shade val="90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EFAC9">
                  <a:shade val="90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3AF47-2030-438D-93E7-54FDBF5510E3}" type="slidenum">
              <a:rPr lang="ru-RU" smtClean="0">
                <a:solidFill>
                  <a:srgbClr val="FEFAC9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FEFAC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729483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0D93E6-D6AE-4894-B901-CA2F58D0AB57}" type="datetimeFigureOut">
              <a:rPr lang="ru-RU" smtClean="0">
                <a:solidFill>
                  <a:srgbClr val="444D26">
                    <a:shade val="90000"/>
                  </a:srgbClr>
                </a:solidFill>
              </a:rPr>
              <a:pPr/>
              <a:t>15.03.2015</a:t>
            </a:fld>
            <a:endParaRPr lang="ru-RU">
              <a:solidFill>
                <a:srgbClr val="444D26">
                  <a:shade val="90000"/>
                </a:srgb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444D26">
                  <a:shade val="90000"/>
                </a:srgb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3AF47-2030-438D-93E7-54FDBF5510E3}" type="slidenum">
              <a:rPr lang="ru-RU" smtClean="0">
                <a:solidFill>
                  <a:srgbClr val="444D26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444D26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136229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0D93E6-D6AE-4894-B901-CA2F58D0AB57}" type="datetimeFigureOut">
              <a:rPr lang="ru-RU" smtClean="0">
                <a:solidFill>
                  <a:srgbClr val="444D26">
                    <a:shade val="90000"/>
                  </a:srgbClr>
                </a:solidFill>
              </a:rPr>
              <a:pPr/>
              <a:t>15.03.2015</a:t>
            </a:fld>
            <a:endParaRPr lang="ru-RU">
              <a:solidFill>
                <a:srgbClr val="444D26">
                  <a:shade val="90000"/>
                </a:srgb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444D26">
                  <a:shade val="90000"/>
                </a:srgb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3AF47-2030-438D-93E7-54FDBF5510E3}" type="slidenum">
              <a:rPr lang="ru-RU" smtClean="0">
                <a:solidFill>
                  <a:srgbClr val="444D26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444D26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072790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0D93E6-D6AE-4894-B901-CA2F58D0AB57}" type="datetimeFigureOut">
              <a:rPr lang="ru-RU" smtClean="0">
                <a:solidFill>
                  <a:srgbClr val="444D26">
                    <a:shade val="90000"/>
                  </a:srgbClr>
                </a:solidFill>
              </a:rPr>
              <a:pPr/>
              <a:t>15.03.2015</a:t>
            </a:fld>
            <a:endParaRPr lang="ru-RU">
              <a:solidFill>
                <a:srgbClr val="444D26">
                  <a:shade val="90000"/>
                </a:srgb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444D26">
                  <a:shade val="90000"/>
                </a:srgb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3AF47-2030-438D-93E7-54FDBF5510E3}" type="slidenum">
              <a:rPr lang="ru-RU" smtClean="0">
                <a:solidFill>
                  <a:srgbClr val="444D26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444D26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959554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0D93E6-D6AE-4894-B901-CA2F58D0AB57}" type="datetimeFigureOut">
              <a:rPr lang="ru-RU" smtClean="0">
                <a:solidFill>
                  <a:srgbClr val="444D26">
                    <a:shade val="90000"/>
                  </a:srgbClr>
                </a:solidFill>
              </a:rPr>
              <a:pPr/>
              <a:t>15.03.2015</a:t>
            </a:fld>
            <a:endParaRPr lang="ru-RU">
              <a:solidFill>
                <a:srgbClr val="444D26">
                  <a:shade val="90000"/>
                </a:srgb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444D26">
                  <a:shade val="90000"/>
                </a:srgb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3AF47-2030-438D-93E7-54FDBF5510E3}" type="slidenum">
              <a:rPr lang="ru-RU" smtClean="0">
                <a:solidFill>
                  <a:srgbClr val="444D26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444D26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471298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0D93E6-D6AE-4894-B901-CA2F58D0AB57}" type="datetimeFigureOut">
              <a:rPr lang="ru-RU" smtClean="0">
                <a:solidFill>
                  <a:srgbClr val="444D26">
                    <a:shade val="90000"/>
                  </a:srgbClr>
                </a:solidFill>
              </a:rPr>
              <a:pPr/>
              <a:t>15.03.2015</a:t>
            </a:fld>
            <a:endParaRPr lang="ru-RU">
              <a:solidFill>
                <a:srgbClr val="444D26">
                  <a:shade val="90000"/>
                </a:srgb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444D26">
                  <a:shade val="90000"/>
                </a:srgb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3AF47-2030-438D-93E7-54FDBF5510E3}" type="slidenum">
              <a:rPr lang="ru-RU" smtClean="0">
                <a:solidFill>
                  <a:srgbClr val="444D26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444D26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836485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0D93E6-D6AE-4894-B901-CA2F58D0AB57}" type="datetimeFigureOut">
              <a:rPr lang="ru-RU" smtClean="0">
                <a:solidFill>
                  <a:srgbClr val="444D26">
                    <a:shade val="90000"/>
                  </a:srgbClr>
                </a:solidFill>
              </a:rPr>
              <a:pPr/>
              <a:t>15.03.2015</a:t>
            </a:fld>
            <a:endParaRPr lang="ru-RU">
              <a:solidFill>
                <a:srgbClr val="444D26">
                  <a:shade val="90000"/>
                </a:srgb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444D26">
                  <a:shade val="90000"/>
                </a:srgb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E863AF47-2030-438D-93E7-54FDBF5510E3}" type="slidenum">
              <a:rPr lang="ru-RU" smtClean="0">
                <a:solidFill>
                  <a:srgbClr val="444D26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444D26">
                  <a:shade val="90000"/>
                </a:srgbClr>
              </a:solidFill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667303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0D93E6-D6AE-4894-B901-CA2F58D0AB57}" type="datetimeFigureOut">
              <a:rPr lang="ru-RU" smtClean="0">
                <a:solidFill>
                  <a:srgbClr val="444D26">
                    <a:shade val="90000"/>
                  </a:srgbClr>
                </a:solidFill>
              </a:rPr>
              <a:pPr/>
              <a:t>15.03.2015</a:t>
            </a:fld>
            <a:endParaRPr lang="ru-RU">
              <a:solidFill>
                <a:srgbClr val="444D26">
                  <a:shade val="90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444D26">
                  <a:shade val="90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3AF47-2030-438D-93E7-54FDBF5510E3}" type="slidenum">
              <a:rPr lang="ru-RU" smtClean="0">
                <a:solidFill>
                  <a:srgbClr val="444D26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444D26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135007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0D93E6-D6AE-4894-B901-CA2F58D0AB57}" type="datetimeFigureOut">
              <a:rPr lang="ru-RU" smtClean="0">
                <a:solidFill>
                  <a:srgbClr val="444D26">
                    <a:shade val="90000"/>
                  </a:srgbClr>
                </a:solidFill>
              </a:rPr>
              <a:pPr/>
              <a:t>15.03.2015</a:t>
            </a:fld>
            <a:endParaRPr lang="ru-RU">
              <a:solidFill>
                <a:srgbClr val="444D26">
                  <a:shade val="90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444D26">
                  <a:shade val="90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3AF47-2030-438D-93E7-54FDBF5510E3}" type="slidenum">
              <a:rPr lang="ru-RU" smtClean="0">
                <a:solidFill>
                  <a:srgbClr val="444D26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444D26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918623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0D93E6-D6AE-4894-B901-CA2F58D0AB57}" type="datetimeFigureOut">
              <a:rPr lang="ru-RU" smtClean="0">
                <a:solidFill>
                  <a:srgbClr val="FEFAC9">
                    <a:shade val="90000"/>
                  </a:srgbClr>
                </a:solidFill>
              </a:rPr>
              <a:pPr/>
              <a:t>15.03.2015</a:t>
            </a:fld>
            <a:endParaRPr lang="ru-RU">
              <a:solidFill>
                <a:srgbClr val="FEFAC9">
                  <a:shade val="90000"/>
                </a:srgbClr>
              </a:solidFill>
            </a:endParaRPr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EFAC9">
                  <a:shade val="90000"/>
                </a:srgbClr>
              </a:solidFill>
            </a:endParaRPr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3AF47-2030-438D-93E7-54FDBF5510E3}" type="slidenum">
              <a:rPr lang="ru-RU" smtClean="0">
                <a:solidFill>
                  <a:srgbClr val="FEFAC9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FEFAC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09949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0D93E6-D6AE-4894-B901-CA2F58D0AB57}" type="datetimeFigureOut">
              <a:rPr lang="ru-RU" smtClean="0">
                <a:solidFill>
                  <a:srgbClr val="444D26">
                    <a:shade val="90000"/>
                  </a:srgbClr>
                </a:solidFill>
              </a:rPr>
              <a:pPr/>
              <a:t>15.03.2015</a:t>
            </a:fld>
            <a:endParaRPr lang="ru-RU">
              <a:solidFill>
                <a:srgbClr val="444D26">
                  <a:shade val="90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444D26">
                  <a:shade val="90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3AF47-2030-438D-93E7-54FDBF5510E3}" type="slidenum">
              <a:rPr lang="ru-RU" smtClean="0">
                <a:solidFill>
                  <a:srgbClr val="444D26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444D26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651301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0D93E6-D6AE-4894-B901-CA2F58D0AB57}" type="datetimeFigureOut">
              <a:rPr lang="ru-RU" smtClean="0">
                <a:solidFill>
                  <a:srgbClr val="FEFAC9">
                    <a:shade val="90000"/>
                  </a:srgbClr>
                </a:solidFill>
              </a:rPr>
              <a:pPr/>
              <a:t>15.03.2015</a:t>
            </a:fld>
            <a:endParaRPr lang="ru-RU">
              <a:solidFill>
                <a:srgbClr val="FEFAC9">
                  <a:shade val="90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EFAC9">
                  <a:shade val="90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3AF47-2030-438D-93E7-54FDBF5510E3}" type="slidenum">
              <a:rPr lang="ru-RU" smtClean="0">
                <a:solidFill>
                  <a:srgbClr val="FEFAC9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FEFAC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818561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0D93E6-D6AE-4894-B901-CA2F58D0AB57}" type="datetimeFigureOut">
              <a:rPr lang="ru-RU" smtClean="0">
                <a:solidFill>
                  <a:srgbClr val="444D26">
                    <a:shade val="90000"/>
                  </a:srgbClr>
                </a:solidFill>
              </a:rPr>
              <a:pPr/>
              <a:t>15.03.2015</a:t>
            </a:fld>
            <a:endParaRPr lang="ru-RU">
              <a:solidFill>
                <a:srgbClr val="444D26">
                  <a:shade val="90000"/>
                </a:srgb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444D26">
                  <a:shade val="90000"/>
                </a:srgb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3AF47-2030-438D-93E7-54FDBF5510E3}" type="slidenum">
              <a:rPr lang="ru-RU" smtClean="0">
                <a:solidFill>
                  <a:srgbClr val="444D26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444D26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230868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0D93E6-D6AE-4894-B901-CA2F58D0AB57}" type="datetimeFigureOut">
              <a:rPr lang="ru-RU" smtClean="0">
                <a:solidFill>
                  <a:srgbClr val="444D26">
                    <a:shade val="90000"/>
                  </a:srgbClr>
                </a:solidFill>
              </a:rPr>
              <a:pPr/>
              <a:t>15.03.2015</a:t>
            </a:fld>
            <a:endParaRPr lang="ru-RU">
              <a:solidFill>
                <a:srgbClr val="444D26">
                  <a:shade val="90000"/>
                </a:srgb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444D26">
                  <a:shade val="90000"/>
                </a:srgb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3AF47-2030-438D-93E7-54FDBF5510E3}" type="slidenum">
              <a:rPr lang="ru-RU" smtClean="0">
                <a:solidFill>
                  <a:srgbClr val="444D26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444D26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55016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0D93E6-D6AE-4894-B901-CA2F58D0AB57}" type="datetimeFigureOut">
              <a:rPr lang="ru-RU" smtClean="0">
                <a:solidFill>
                  <a:srgbClr val="444D26">
                    <a:shade val="90000"/>
                  </a:srgbClr>
                </a:solidFill>
              </a:rPr>
              <a:pPr/>
              <a:t>15.03.2015</a:t>
            </a:fld>
            <a:endParaRPr lang="ru-RU">
              <a:solidFill>
                <a:srgbClr val="444D26">
                  <a:shade val="90000"/>
                </a:srgb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444D26">
                  <a:shade val="90000"/>
                </a:srgb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3AF47-2030-438D-93E7-54FDBF5510E3}" type="slidenum">
              <a:rPr lang="ru-RU" smtClean="0">
                <a:solidFill>
                  <a:srgbClr val="444D26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444D26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555808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0D93E6-D6AE-4894-B901-CA2F58D0AB57}" type="datetimeFigureOut">
              <a:rPr lang="ru-RU" smtClean="0">
                <a:solidFill>
                  <a:srgbClr val="444D26">
                    <a:shade val="90000"/>
                  </a:srgbClr>
                </a:solidFill>
              </a:rPr>
              <a:pPr/>
              <a:t>15.03.2015</a:t>
            </a:fld>
            <a:endParaRPr lang="ru-RU">
              <a:solidFill>
                <a:srgbClr val="444D26">
                  <a:shade val="90000"/>
                </a:srgb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444D26">
                  <a:shade val="90000"/>
                </a:srgb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3AF47-2030-438D-93E7-54FDBF5510E3}" type="slidenum">
              <a:rPr lang="ru-RU" smtClean="0">
                <a:solidFill>
                  <a:srgbClr val="444D26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444D26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543959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0D93E6-D6AE-4894-B901-CA2F58D0AB57}" type="datetimeFigureOut">
              <a:rPr lang="ru-RU" smtClean="0">
                <a:solidFill>
                  <a:srgbClr val="444D26">
                    <a:shade val="90000"/>
                  </a:srgbClr>
                </a:solidFill>
              </a:rPr>
              <a:pPr/>
              <a:t>15.03.2015</a:t>
            </a:fld>
            <a:endParaRPr lang="ru-RU">
              <a:solidFill>
                <a:srgbClr val="444D26">
                  <a:shade val="90000"/>
                </a:srgb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444D26">
                  <a:shade val="90000"/>
                </a:srgb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3AF47-2030-438D-93E7-54FDBF5510E3}" type="slidenum">
              <a:rPr lang="ru-RU" smtClean="0">
                <a:solidFill>
                  <a:srgbClr val="444D26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444D26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9006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0D93E6-D6AE-4894-B901-CA2F58D0AB57}" type="datetimeFigureOut">
              <a:rPr lang="ru-RU" smtClean="0">
                <a:solidFill>
                  <a:srgbClr val="444D26">
                    <a:shade val="90000"/>
                  </a:srgbClr>
                </a:solidFill>
              </a:rPr>
              <a:pPr/>
              <a:t>15.03.2015</a:t>
            </a:fld>
            <a:endParaRPr lang="ru-RU">
              <a:solidFill>
                <a:srgbClr val="444D26">
                  <a:shade val="90000"/>
                </a:srgb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444D26">
                  <a:shade val="90000"/>
                </a:srgb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E863AF47-2030-438D-93E7-54FDBF5510E3}" type="slidenum">
              <a:rPr lang="ru-RU" smtClean="0">
                <a:solidFill>
                  <a:srgbClr val="444D26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444D26">
                  <a:shade val="90000"/>
                </a:srgbClr>
              </a:solidFill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783837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0D93E6-D6AE-4894-B901-CA2F58D0AB57}" type="datetimeFigureOut">
              <a:rPr lang="ru-RU" smtClean="0">
                <a:solidFill>
                  <a:srgbClr val="444D26">
                    <a:shade val="90000"/>
                  </a:srgbClr>
                </a:solidFill>
              </a:rPr>
              <a:pPr/>
              <a:t>15.03.2015</a:t>
            </a:fld>
            <a:endParaRPr lang="ru-RU">
              <a:solidFill>
                <a:srgbClr val="444D26">
                  <a:shade val="90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444D26">
                  <a:shade val="90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3AF47-2030-438D-93E7-54FDBF5510E3}" type="slidenum">
              <a:rPr lang="ru-RU" smtClean="0">
                <a:solidFill>
                  <a:srgbClr val="444D26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444D26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166195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0D93E6-D6AE-4894-B901-CA2F58D0AB57}" type="datetimeFigureOut">
              <a:rPr lang="ru-RU" smtClean="0">
                <a:solidFill>
                  <a:srgbClr val="444D26">
                    <a:shade val="90000"/>
                  </a:srgbClr>
                </a:solidFill>
              </a:rPr>
              <a:pPr/>
              <a:t>15.03.2015</a:t>
            </a:fld>
            <a:endParaRPr lang="ru-RU">
              <a:solidFill>
                <a:srgbClr val="444D26">
                  <a:shade val="90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444D26">
                  <a:shade val="90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3AF47-2030-438D-93E7-54FDBF5510E3}" type="slidenum">
              <a:rPr lang="ru-RU" smtClean="0">
                <a:solidFill>
                  <a:srgbClr val="444D26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444D26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6869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15.03.2015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6A0D93E6-D6AE-4894-B901-CA2F58D0AB57}" type="datetimeFigureOut">
              <a:rPr lang="ru-RU" smtClean="0">
                <a:solidFill>
                  <a:srgbClr val="444D26">
                    <a:shade val="90000"/>
                  </a:srgbClr>
                </a:solidFill>
              </a:rPr>
              <a:pPr/>
              <a:t>15.03.2015</a:t>
            </a:fld>
            <a:endParaRPr lang="ru-RU">
              <a:solidFill>
                <a:srgbClr val="444D26">
                  <a:shade val="90000"/>
                </a:srgbClr>
              </a:solidFill>
            </a:endParaRPr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>
              <a:solidFill>
                <a:srgbClr val="444D26">
                  <a:shade val="90000"/>
                </a:srgbClr>
              </a:solidFill>
            </a:endParaRPr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E863AF47-2030-438D-93E7-54FDBF5510E3}" type="slidenum">
              <a:rPr lang="ru-RU" smtClean="0">
                <a:solidFill>
                  <a:srgbClr val="444D26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444D26">
                  <a:shade val="90000"/>
                </a:srgbClr>
              </a:solidFill>
            </a:endParaRPr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707353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6A0D93E6-D6AE-4894-B901-CA2F58D0AB57}" type="datetimeFigureOut">
              <a:rPr lang="ru-RU" smtClean="0">
                <a:solidFill>
                  <a:srgbClr val="444D26">
                    <a:shade val="90000"/>
                  </a:srgbClr>
                </a:solidFill>
              </a:rPr>
              <a:pPr/>
              <a:t>15.03.2015</a:t>
            </a:fld>
            <a:endParaRPr lang="ru-RU">
              <a:solidFill>
                <a:srgbClr val="444D26">
                  <a:shade val="90000"/>
                </a:srgbClr>
              </a:solidFill>
            </a:endParaRPr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>
              <a:solidFill>
                <a:srgbClr val="444D26">
                  <a:shade val="90000"/>
                </a:srgbClr>
              </a:solidFill>
            </a:endParaRPr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E863AF47-2030-438D-93E7-54FDBF5510E3}" type="slidenum">
              <a:rPr lang="ru-RU" smtClean="0">
                <a:solidFill>
                  <a:srgbClr val="444D26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444D26">
                  <a:shade val="90000"/>
                </a:srgbClr>
              </a:solidFill>
            </a:endParaRPr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40458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6A0D93E6-D6AE-4894-B901-CA2F58D0AB57}" type="datetimeFigureOut">
              <a:rPr lang="ru-RU" smtClean="0">
                <a:solidFill>
                  <a:srgbClr val="444D26">
                    <a:shade val="90000"/>
                  </a:srgbClr>
                </a:solidFill>
              </a:rPr>
              <a:pPr/>
              <a:t>15.03.2015</a:t>
            </a:fld>
            <a:endParaRPr lang="ru-RU">
              <a:solidFill>
                <a:srgbClr val="444D26">
                  <a:shade val="90000"/>
                </a:srgbClr>
              </a:solidFill>
            </a:endParaRPr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>
              <a:solidFill>
                <a:srgbClr val="444D26">
                  <a:shade val="90000"/>
                </a:srgbClr>
              </a:solidFill>
            </a:endParaRPr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E863AF47-2030-438D-93E7-54FDBF5510E3}" type="slidenum">
              <a:rPr lang="ru-RU" smtClean="0">
                <a:solidFill>
                  <a:srgbClr val="444D26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444D26">
                  <a:shade val="90000"/>
                </a:srgbClr>
              </a:solidFill>
            </a:endParaRPr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335421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3600" u="sng" dirty="0">
                <a:latin typeface="Times New Roman" pitchFamily="18" charset="0"/>
                <a:cs typeface="Times New Roman" pitchFamily="18" charset="0"/>
              </a:rPr>
              <a:t>МАТЕМАТИЧЕСКОЕ ОПИСАНИЕ ХИМИЧЕСКИХ РЕАКЦИЙ </a:t>
            </a:r>
            <a:r>
              <a:rPr lang="ru-RU" sz="60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6000" dirty="0"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Кинетические модели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 </a:t>
            </a:r>
          </a:p>
          <a:p>
            <a:r>
              <a:rPr lang="ru-RU" dirty="0" smtClean="0"/>
              <a:t>Основой моделирования реакционных процессов явля</a:t>
            </a:r>
            <a:r>
              <a:rPr lang="ru-RU" dirty="0"/>
              <a:t>ю</a:t>
            </a:r>
            <a:r>
              <a:rPr lang="ru-RU" dirty="0" smtClean="0"/>
              <a:t>тся уравнения химической кинетики.</a:t>
            </a:r>
          </a:p>
          <a:p>
            <a:r>
              <a:rPr lang="ru-RU" dirty="0" smtClean="0"/>
              <a:t>Химическая кинетика – это учение о химическом процессе, его механизме и закономерностях его протекания во времени.</a:t>
            </a:r>
          </a:p>
          <a:p>
            <a:r>
              <a:rPr lang="ru-RU" dirty="0" smtClean="0"/>
              <a:t>Важнейшей количественной характеристикой химической реакции является </a:t>
            </a:r>
            <a:r>
              <a:rPr lang="ru-RU" b="1" i="1" u="sng" dirty="0" smtClean="0">
                <a:solidFill>
                  <a:srgbClr val="FF0000"/>
                </a:solidFill>
              </a:rPr>
              <a:t>скорость</a:t>
            </a:r>
            <a:r>
              <a:rPr lang="ru-RU" i="1" dirty="0" smtClean="0"/>
              <a:t>.</a:t>
            </a: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Кинетические модели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indent="274320">
              <a:buNone/>
            </a:pPr>
            <a:endParaRPr lang="ru-RU" b="1" dirty="0" smtClean="0"/>
          </a:p>
          <a:p>
            <a:pPr indent="274320">
              <a:buNone/>
            </a:pPr>
            <a:r>
              <a:rPr lang="ru-RU" sz="2800" b="1" dirty="0" smtClean="0"/>
              <a:t>Скорость </a:t>
            </a:r>
            <a:r>
              <a:rPr lang="ru-RU" sz="2800" b="1" i="1" dirty="0" smtClean="0"/>
              <a:t>химической реакции</a:t>
            </a:r>
            <a:r>
              <a:rPr lang="ru-RU" sz="2800" b="1" dirty="0" smtClean="0"/>
              <a:t> </a:t>
            </a:r>
            <a:r>
              <a:rPr lang="ru-RU" sz="2800" dirty="0" smtClean="0"/>
              <a:t>– есть изменение  числа молей реагентов в результате химического взаимодействия в единицу времени, в единице объема (для гомогенных реакций) или на единицу поверхности (для гетерогенных реакций).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Скорость химической реакции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r>
              <a:rPr lang="en-US" dirty="0" smtClean="0"/>
              <a:t>N</a:t>
            </a:r>
            <a:r>
              <a:rPr lang="ru-RU" dirty="0" smtClean="0"/>
              <a:t> – число молей веществ, участвующих в реакции;</a:t>
            </a:r>
          </a:p>
          <a:p>
            <a:r>
              <a:rPr lang="en-US" dirty="0" smtClean="0"/>
              <a:t>V</a:t>
            </a:r>
            <a:r>
              <a:rPr lang="ru-RU" dirty="0" smtClean="0"/>
              <a:t> – реакционный объем;</a:t>
            </a:r>
          </a:p>
          <a:p>
            <a:r>
              <a:rPr lang="en-US" dirty="0" smtClean="0"/>
              <a:t>S</a:t>
            </a:r>
            <a:r>
              <a:rPr lang="ru-RU" dirty="0" smtClean="0"/>
              <a:t> – поверхность катализатора;</a:t>
            </a:r>
          </a:p>
          <a:p>
            <a:r>
              <a:rPr lang="en-US" dirty="0" smtClean="0"/>
              <a:t>t</a:t>
            </a:r>
            <a:r>
              <a:rPr lang="ru-RU" dirty="0" smtClean="0"/>
              <a:t> – время реакции;</a:t>
            </a:r>
          </a:p>
          <a:p>
            <a:r>
              <a:rPr lang="ru-RU" dirty="0" smtClean="0"/>
              <a:t>«+» - для продуктов реакции;</a:t>
            </a:r>
          </a:p>
          <a:p>
            <a:r>
              <a:rPr lang="ru-RU" dirty="0" smtClean="0"/>
              <a:t>«</a:t>
            </a:r>
            <a:r>
              <a:rPr lang="ru-RU" dirty="0" smtClean="0">
                <a:sym typeface="Symbol"/>
              </a:rPr>
              <a:t></a:t>
            </a:r>
            <a:r>
              <a:rPr lang="ru-RU" dirty="0" smtClean="0"/>
              <a:t>» - для исходных веществ;</a:t>
            </a:r>
          </a:p>
          <a:p>
            <a:pPr>
              <a:buNone/>
            </a:pPr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79712" y="1988840"/>
            <a:ext cx="5276850" cy="158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Скорость химической реакции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>							</a:t>
            </a:r>
          </a:p>
          <a:p>
            <a:endParaRPr lang="ru-RU" dirty="0" smtClean="0"/>
          </a:p>
          <a:p>
            <a:pPr lvl="4">
              <a:buNone/>
            </a:pPr>
            <a:endParaRPr lang="ru-RU" dirty="0" smtClean="0"/>
          </a:p>
          <a:p>
            <a:pPr lvl="4">
              <a:buNone/>
            </a:pPr>
            <a:endParaRPr lang="ru-RU" dirty="0" smtClean="0"/>
          </a:p>
          <a:p>
            <a:pPr lvl="4">
              <a:buNone/>
            </a:pPr>
            <a:r>
              <a:rPr lang="ru-RU" dirty="0" smtClean="0"/>
              <a:t> - концентрация веществ.</a:t>
            </a:r>
          </a:p>
          <a:p>
            <a:r>
              <a:rPr lang="ru-RU" dirty="0" smtClean="0"/>
              <a:t>При постоянном объеме: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>						 (1)</a:t>
            </a:r>
            <a:endParaRPr lang="ru-RU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1640" y="1916832"/>
            <a:ext cx="3672408" cy="1656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07704" y="4725144"/>
            <a:ext cx="2592288" cy="17281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3568" y="3501008"/>
            <a:ext cx="1038225" cy="752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548680"/>
            <a:ext cx="8229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Скорость химической реакции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844824"/>
            <a:ext cx="8229600" cy="4389120"/>
          </a:xfrm>
        </p:spPr>
        <p:txBody>
          <a:bodyPr/>
          <a:lstStyle/>
          <a:p>
            <a:r>
              <a:rPr lang="ru-RU" dirty="0" smtClean="0"/>
              <a:t>Обычно скорость химического превращения зависит от многих факторов (температура, давление, концентрация исходной реагирующей среды, концентрации примесей и т.д.) </a:t>
            </a:r>
          </a:p>
          <a:p>
            <a:endParaRPr lang="ru-RU" dirty="0" smtClean="0"/>
          </a:p>
          <a:p>
            <a:r>
              <a:rPr lang="ru-RU" dirty="0" smtClean="0"/>
              <a:t>При заданных: </a:t>
            </a:r>
            <a:r>
              <a:rPr lang="en-US" dirty="0" smtClean="0"/>
              <a:t>T</a:t>
            </a:r>
            <a:r>
              <a:rPr lang="ru-RU" dirty="0" smtClean="0"/>
              <a:t>=</a:t>
            </a:r>
            <a:r>
              <a:rPr lang="en-US" dirty="0" smtClean="0"/>
              <a:t>const</a:t>
            </a:r>
            <a:r>
              <a:rPr lang="ru-RU" dirty="0" smtClean="0"/>
              <a:t>; </a:t>
            </a:r>
            <a:r>
              <a:rPr lang="en-US" dirty="0" smtClean="0"/>
              <a:t>P</a:t>
            </a:r>
            <a:r>
              <a:rPr lang="ru-RU" dirty="0" smtClean="0"/>
              <a:t>=</a:t>
            </a:r>
            <a:r>
              <a:rPr lang="en-US" dirty="0" err="1" smtClean="0"/>
              <a:t>const</a:t>
            </a:r>
            <a:r>
              <a:rPr lang="ru-RU" dirty="0" smtClean="0"/>
              <a:t>; скорость реакции является функцией концентраций реагирующих веществ.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>							 (2)</a:t>
            </a:r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19672" y="3645024"/>
            <a:ext cx="3528392" cy="4720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47664" y="5589240"/>
            <a:ext cx="3448746" cy="6678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852704"/>
          </a:xfrm>
        </p:spPr>
        <p:txBody>
          <a:bodyPr/>
          <a:lstStyle/>
          <a:p>
            <a:pPr algn="ctr"/>
            <a:r>
              <a:rPr lang="ru-RU" dirty="0" smtClean="0"/>
              <a:t>Закон действующих масс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1700808"/>
            <a:ext cx="8229600" cy="4896544"/>
          </a:xfrm>
        </p:spPr>
        <p:txBody>
          <a:bodyPr>
            <a:normAutofit/>
          </a:bodyPr>
          <a:lstStyle/>
          <a:p>
            <a:pPr indent="274320" algn="just">
              <a:buNone/>
            </a:pPr>
            <a:r>
              <a:rPr lang="ru-RU" i="1" dirty="0" smtClean="0"/>
              <a:t>Скорость химической реакции пропорциональна произведению концентраций исходных веществ</a:t>
            </a:r>
            <a:r>
              <a:rPr lang="en-US" i="1" dirty="0" smtClean="0"/>
              <a:t> </a:t>
            </a:r>
            <a:r>
              <a:rPr lang="ru-RU" i="1" dirty="0" smtClean="0"/>
              <a:t>в степенях равных их стехиометрическим коэффициентам.</a:t>
            </a:r>
          </a:p>
          <a:p>
            <a:pPr indent="274320">
              <a:buNone/>
            </a:pPr>
            <a:r>
              <a:rPr lang="ru-RU" i="1" dirty="0" smtClean="0"/>
              <a:t>						</a:t>
            </a:r>
            <a:r>
              <a:rPr lang="ru-RU" dirty="0" smtClean="0"/>
              <a:t> (3)</a:t>
            </a:r>
            <a:endParaRPr lang="ru-RU" i="1" dirty="0" smtClean="0"/>
          </a:p>
          <a:p>
            <a:pPr indent="274320">
              <a:buNone/>
            </a:pPr>
            <a:endParaRPr lang="ru-RU" i="1" dirty="0" smtClean="0"/>
          </a:p>
          <a:p>
            <a:r>
              <a:rPr lang="ru-RU" dirty="0" smtClean="0"/>
              <a:t>С</a:t>
            </a:r>
            <a:r>
              <a:rPr lang="ru-RU" baseline="-25000" dirty="0" smtClean="0"/>
              <a:t>А,</a:t>
            </a:r>
            <a:r>
              <a:rPr lang="ru-RU" dirty="0" smtClean="0"/>
              <a:t>, С</a:t>
            </a:r>
            <a:r>
              <a:rPr lang="ru-RU" baseline="-25000" dirty="0" smtClean="0"/>
              <a:t>В</a:t>
            </a:r>
            <a:r>
              <a:rPr lang="ru-RU" dirty="0" smtClean="0"/>
              <a:t> – концентрация исходных реагирующих веществ;</a:t>
            </a:r>
          </a:p>
          <a:p>
            <a:r>
              <a:rPr lang="en-US" dirty="0" err="1" smtClean="0"/>
              <a:t>nA</a:t>
            </a:r>
            <a:r>
              <a:rPr lang="ru-RU" dirty="0" smtClean="0"/>
              <a:t>, </a:t>
            </a:r>
            <a:r>
              <a:rPr lang="en-US" dirty="0" err="1" smtClean="0"/>
              <a:t>nB</a:t>
            </a:r>
            <a:r>
              <a:rPr lang="ru-RU" dirty="0" smtClean="0"/>
              <a:t> - порядок реакции по данному компоненту;</a:t>
            </a:r>
          </a:p>
          <a:p>
            <a:r>
              <a:rPr lang="en-US" dirty="0" smtClean="0"/>
              <a:t>k</a:t>
            </a:r>
            <a:r>
              <a:rPr lang="ru-RU" dirty="0" smtClean="0"/>
              <a:t> – коэффициент пропорциональности или константа скорости химической реакции. </a:t>
            </a:r>
          </a:p>
          <a:p>
            <a:pPr indent="274320">
              <a:buNone/>
            </a:pPr>
            <a:endParaRPr lang="ru-RU" i="1" dirty="0" smtClean="0"/>
          </a:p>
          <a:p>
            <a:endParaRPr lang="ru-RU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7704" y="3356992"/>
            <a:ext cx="3932369" cy="648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924712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Закон Аррениуса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700808"/>
            <a:ext cx="8229600" cy="4824536"/>
          </a:xfrm>
        </p:spPr>
        <p:txBody>
          <a:bodyPr/>
          <a:lstStyle/>
          <a:p>
            <a:r>
              <a:rPr lang="ru-RU" dirty="0" smtClean="0"/>
              <a:t>Зависимость констант скорости от температуры выражается законом Аррениуса:</a:t>
            </a:r>
          </a:p>
          <a:p>
            <a:endParaRPr lang="ru-RU" dirty="0" smtClean="0"/>
          </a:p>
          <a:p>
            <a:endParaRPr lang="ru-RU" dirty="0" smtClean="0"/>
          </a:p>
          <a:p>
            <a:r>
              <a:rPr lang="ru-RU" dirty="0" smtClean="0"/>
              <a:t>Для реакций первого порядка константа скорости имеет размерность:</a:t>
            </a:r>
          </a:p>
          <a:p>
            <a:endParaRPr lang="ru-RU" dirty="0" smtClean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99792" y="2636912"/>
            <a:ext cx="3092554" cy="864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23728" y="4941168"/>
            <a:ext cx="4333875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Уравнение кинетики реакции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Сопоставим уравнения (1) и (3) и получим так называемое кинетическое уравнение:</a:t>
            </a:r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r>
              <a:rPr lang="ru-RU" dirty="0" smtClean="0"/>
              <a:t>Кинетическое уравнение – это уравнение, отражающее изменение концентрации  вещества во времени в ходе химической реакции.</a:t>
            </a:r>
          </a:p>
          <a:p>
            <a:pPr>
              <a:buNone/>
            </a:pPr>
            <a:endParaRPr lang="ru-RU" dirty="0" smtClean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91680" y="2996952"/>
            <a:ext cx="4906158" cy="9523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Например:</a:t>
            </a:r>
            <a:endParaRPr lang="ru-RU" dirty="0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700808"/>
            <a:ext cx="9144000" cy="48965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404664"/>
            <a:ext cx="8229600" cy="1143000"/>
          </a:xfrm>
        </p:spPr>
        <p:txBody>
          <a:bodyPr/>
          <a:lstStyle/>
          <a:p>
            <a:pPr algn="ctr"/>
            <a:r>
              <a:rPr lang="ru-RU" dirty="0" smtClean="0"/>
              <a:t>Правило стехиометрии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28800"/>
            <a:ext cx="8229600" cy="4824536"/>
          </a:xfrm>
        </p:spPr>
        <p:txBody>
          <a:bodyPr/>
          <a:lstStyle/>
          <a:p>
            <a:r>
              <a:rPr lang="ru-RU" i="1" dirty="0" smtClean="0"/>
              <a:t>Скорости, выраженные по каждому компоненту данной реакции, будут одинаковыми, если их отнести к стехиометрическому коэффициенту по данному компоненту.</a:t>
            </a:r>
            <a:endParaRPr lang="ru-RU" dirty="0" smtClean="0"/>
          </a:p>
          <a:p>
            <a:r>
              <a:rPr lang="ru-RU" dirty="0" smtClean="0"/>
              <a:t>Закон действующих масс применим только для элементарных реакций.</a:t>
            </a:r>
          </a:p>
          <a:p>
            <a:endParaRPr lang="ru-RU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79712" y="4160151"/>
            <a:ext cx="3456384" cy="20402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29600" cy="1656184"/>
          </a:xfrm>
        </p:spPr>
        <p:txBody>
          <a:bodyPr>
            <a:normAutofit/>
          </a:bodyPr>
          <a:lstStyle/>
          <a:p>
            <a:pPr algn="ctr"/>
            <a:r>
              <a:rPr lang="ru-RU" dirty="0" smtClean="0"/>
              <a:t>Гетерогенные химические реакции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060848"/>
            <a:ext cx="8229600" cy="4464496"/>
          </a:xfrm>
        </p:spPr>
        <p:txBody>
          <a:bodyPr>
            <a:normAutofit/>
          </a:bodyPr>
          <a:lstStyle/>
          <a:p>
            <a:r>
              <a:rPr lang="ru-RU" sz="2800" dirty="0" smtClean="0"/>
              <a:t>Химическое взаимодействие проходит через множество промежуточных стадий.</a:t>
            </a:r>
          </a:p>
          <a:p>
            <a:r>
              <a:rPr lang="ru-RU" sz="2800" dirty="0" smtClean="0"/>
              <a:t>3 стадии: </a:t>
            </a:r>
          </a:p>
          <a:p>
            <a:pPr marL="880110" lvl="1" indent="-514350">
              <a:buFont typeface="+mj-lt"/>
              <a:buAutoNum type="arabicPeriod"/>
            </a:pPr>
            <a:r>
              <a:rPr lang="ru-RU" sz="2800" dirty="0" smtClean="0"/>
              <a:t>Адсорбция;</a:t>
            </a:r>
          </a:p>
          <a:p>
            <a:pPr marL="880110" lvl="1" indent="-514350">
              <a:buFont typeface="+mj-lt"/>
              <a:buAutoNum type="arabicPeriod"/>
            </a:pPr>
            <a:r>
              <a:rPr lang="ru-RU" sz="2800" dirty="0" smtClean="0"/>
              <a:t>химическое взаимодействие; </a:t>
            </a:r>
          </a:p>
          <a:p>
            <a:pPr marL="880110" lvl="1" indent="-514350">
              <a:buFont typeface="+mj-lt"/>
              <a:buAutoNum type="arabicPeriod"/>
            </a:pPr>
            <a:r>
              <a:rPr lang="ru-RU" sz="2800" dirty="0" smtClean="0"/>
              <a:t>десорбция.</a:t>
            </a:r>
          </a:p>
          <a:p>
            <a:r>
              <a:rPr lang="ru-RU" sz="2800" dirty="0" smtClean="0"/>
              <a:t>В результате гетерогенной реакции образуется большая гамма промежуточных веществ. </a:t>
            </a:r>
          </a:p>
          <a:p>
            <a:endParaRPr lang="ru-RU" dirty="0" smtClean="0"/>
          </a:p>
          <a:p>
            <a:endParaRPr lang="ru-RU" dirty="0" smtClean="0"/>
          </a:p>
          <a:p>
            <a:pPr marL="880110" lvl="1" indent="-514350">
              <a:buNone/>
            </a:pPr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58111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Скорость гетерогенной реакции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420888"/>
            <a:ext cx="8229600" cy="3903712"/>
          </a:xfrm>
        </p:spPr>
        <p:txBody>
          <a:bodyPr/>
          <a:lstStyle/>
          <a:p>
            <a:r>
              <a:rPr lang="ru-RU" sz="2800" dirty="0" smtClean="0"/>
              <a:t>Для того, чтобы записать скорость гетерогенной реакции в целом следует учитывать скорость каждой элементарной стадии.</a:t>
            </a:r>
          </a:p>
          <a:p>
            <a:r>
              <a:rPr lang="ru-RU" sz="2800" dirty="0" smtClean="0"/>
              <a:t>Скорость</a:t>
            </a:r>
            <a:r>
              <a:rPr lang="en-US" sz="2800" dirty="0" smtClean="0"/>
              <a:t> </a:t>
            </a:r>
            <a:r>
              <a:rPr lang="ru-RU" sz="2800" dirty="0" smtClean="0"/>
              <a:t>элементарной реакции описывается по </a:t>
            </a:r>
          </a:p>
          <a:p>
            <a:pPr>
              <a:buNone/>
            </a:pPr>
            <a:r>
              <a:rPr lang="ru-RU" sz="2800" dirty="0" smtClean="0"/>
              <a:t>	</a:t>
            </a:r>
            <a:r>
              <a:rPr lang="ru-RU" sz="3600" dirty="0" smtClean="0">
                <a:solidFill>
                  <a:srgbClr val="FF0000"/>
                </a:solidFill>
              </a:rPr>
              <a:t>закону действующих поверхностей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43414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620688"/>
            <a:ext cx="8507288" cy="924712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Закон действующих поверхностей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1628800"/>
            <a:ext cx="8568952" cy="4824536"/>
          </a:xfrm>
          <a:ln>
            <a:noFill/>
          </a:ln>
        </p:spPr>
        <p:txBody>
          <a:bodyPr/>
          <a:lstStyle/>
          <a:p>
            <a:pPr marL="0" indent="360000">
              <a:buNone/>
            </a:pPr>
            <a:r>
              <a:rPr lang="ru-RU" sz="2800" i="1" dirty="0" smtClean="0">
                <a:solidFill>
                  <a:srgbClr val="C00000"/>
                </a:solidFill>
              </a:rPr>
              <a:t>Скорость химической реакции пропорциональна произведению концентраций поверхностных (промежуточных) веществ в степени их стехиометрических коэффициентов.</a:t>
            </a:r>
            <a:endParaRPr lang="ru-RU" sz="2800" dirty="0" smtClean="0">
              <a:solidFill>
                <a:srgbClr val="C00000"/>
              </a:solidFill>
            </a:endParaRPr>
          </a:p>
          <a:p>
            <a:endParaRPr lang="ru-RU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11760" y="3429000"/>
            <a:ext cx="3928672" cy="100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251520" y="4581128"/>
            <a:ext cx="889248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prstClr val="black"/>
                </a:solidFill>
                <a:sym typeface="Symbol"/>
              </a:rPr>
              <a:t></a:t>
            </a:r>
            <a:r>
              <a:rPr lang="ru-RU" sz="2400" baseline="-25000" dirty="0" smtClean="0">
                <a:solidFill>
                  <a:prstClr val="black"/>
                </a:solidFill>
              </a:rPr>
              <a:t>1</a:t>
            </a:r>
            <a:r>
              <a:rPr lang="ru-RU" sz="2400" dirty="0" smtClean="0">
                <a:solidFill>
                  <a:prstClr val="black"/>
                </a:solidFill>
              </a:rPr>
              <a:t>,</a:t>
            </a:r>
            <a:r>
              <a:rPr lang="en-US" sz="2400" dirty="0" smtClean="0">
                <a:solidFill>
                  <a:prstClr val="black"/>
                </a:solidFill>
                <a:sym typeface="Symbol"/>
              </a:rPr>
              <a:t></a:t>
            </a:r>
            <a:r>
              <a:rPr lang="ru-RU" sz="2400" baseline="-25000" dirty="0" smtClean="0">
                <a:solidFill>
                  <a:prstClr val="black"/>
                </a:solidFill>
              </a:rPr>
              <a:t>2</a:t>
            </a:r>
            <a:r>
              <a:rPr lang="ru-RU" sz="2400" dirty="0" smtClean="0">
                <a:solidFill>
                  <a:prstClr val="black"/>
                </a:solidFill>
              </a:rPr>
              <a:t>… - концентрация промежуточных веществ (степень покрытия поверхности адсорбированными веществами)</a:t>
            </a:r>
          </a:p>
          <a:p>
            <a:r>
              <a:rPr lang="ru-RU" sz="2400" dirty="0" smtClean="0">
                <a:solidFill>
                  <a:prstClr val="black"/>
                </a:solidFill>
                <a:sym typeface="Symbol"/>
              </a:rPr>
              <a:t></a:t>
            </a:r>
            <a:r>
              <a:rPr lang="ru-RU" sz="2400" baseline="-25000" dirty="0" smtClean="0">
                <a:solidFill>
                  <a:prstClr val="black"/>
                </a:solidFill>
              </a:rPr>
              <a:t>0</a:t>
            </a:r>
            <a:r>
              <a:rPr lang="ru-RU" sz="2400" dirty="0" smtClean="0">
                <a:solidFill>
                  <a:prstClr val="black"/>
                </a:solidFill>
              </a:rPr>
              <a:t> – доля свободной поверхности;</a:t>
            </a:r>
          </a:p>
          <a:p>
            <a:r>
              <a:rPr lang="ru-RU" sz="2400" dirty="0" smtClean="0">
                <a:solidFill>
                  <a:prstClr val="black"/>
                </a:solidFill>
                <a:sym typeface="Symbol"/>
              </a:rPr>
              <a:t></a:t>
            </a:r>
            <a:r>
              <a:rPr lang="ru-RU" sz="2400" dirty="0" smtClean="0">
                <a:solidFill>
                  <a:prstClr val="black"/>
                </a:solidFill>
              </a:rPr>
              <a:t> - стехиометрический коэффициент</a:t>
            </a:r>
            <a:endParaRPr lang="ru-RU" sz="24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30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Поток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Поток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3_Поток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154</TotalTime>
  <Words>343</Words>
  <Application>Microsoft Office PowerPoint</Application>
  <PresentationFormat>Экран (4:3)</PresentationFormat>
  <Paragraphs>78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4</vt:i4>
      </vt:variant>
      <vt:variant>
        <vt:lpstr>Заголовки слайдов</vt:lpstr>
      </vt:variant>
      <vt:variant>
        <vt:i4>14</vt:i4>
      </vt:variant>
    </vt:vector>
  </HeadingPairs>
  <TitlesOfParts>
    <vt:vector size="18" baseType="lpstr">
      <vt:lpstr>Поток</vt:lpstr>
      <vt:lpstr>1_Поток</vt:lpstr>
      <vt:lpstr>2_Поток</vt:lpstr>
      <vt:lpstr>3_Поток</vt:lpstr>
      <vt:lpstr>МАТЕМАТИЧЕСКОЕ ОПИСАНИЕ ХИМИЧЕСКИХ РЕАКЦИЙ  </vt:lpstr>
      <vt:lpstr>Кинетические модели</vt:lpstr>
      <vt:lpstr>Кинетические модели</vt:lpstr>
      <vt:lpstr>Скорость химической реакции</vt:lpstr>
      <vt:lpstr>Скорость химической реакции</vt:lpstr>
      <vt:lpstr>Скорость химической реакции</vt:lpstr>
      <vt:lpstr>Закон действующих масс</vt:lpstr>
      <vt:lpstr>                 Закон Аррениуса</vt:lpstr>
      <vt:lpstr>Уравнение кинетики реакции</vt:lpstr>
      <vt:lpstr>Например:</vt:lpstr>
      <vt:lpstr>Правило стехиометрии</vt:lpstr>
      <vt:lpstr>Гетерогенные химические реакции</vt:lpstr>
      <vt:lpstr>Скорость гетерогенной реакции</vt:lpstr>
      <vt:lpstr>Закон действующих поверхностей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Лекция 3</dc:title>
  <dc:creator>User</dc:creator>
  <cp:lastModifiedBy>Valera</cp:lastModifiedBy>
  <cp:revision>26</cp:revision>
  <dcterms:created xsi:type="dcterms:W3CDTF">2011-05-01T08:14:13Z</dcterms:created>
  <dcterms:modified xsi:type="dcterms:W3CDTF">2015-03-15T04:07:42Z</dcterms:modified>
</cp:coreProperties>
</file>