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327" r:id="rId3"/>
    <p:sldId id="333" r:id="rId4"/>
    <p:sldId id="257" r:id="rId5"/>
    <p:sldId id="258" r:id="rId6"/>
    <p:sldId id="297" r:id="rId7"/>
    <p:sldId id="305" r:id="rId8"/>
    <p:sldId id="306" r:id="rId9"/>
    <p:sldId id="307" r:id="rId10"/>
    <p:sldId id="301" r:id="rId11"/>
    <p:sldId id="328" r:id="rId12"/>
    <p:sldId id="329" r:id="rId13"/>
    <p:sldId id="330" r:id="rId14"/>
    <p:sldId id="331" r:id="rId15"/>
    <p:sldId id="271" r:id="rId16"/>
    <p:sldId id="272" r:id="rId17"/>
    <p:sldId id="273" r:id="rId18"/>
    <p:sldId id="274" r:id="rId19"/>
    <p:sldId id="275" r:id="rId20"/>
    <p:sldId id="276" r:id="rId21"/>
    <p:sldId id="332" r:id="rId22"/>
    <p:sldId id="334" r:id="rId23"/>
    <p:sldId id="335" r:id="rId24"/>
    <p:sldId id="336" r:id="rId25"/>
    <p:sldId id="282" r:id="rId26"/>
    <p:sldId id="337" r:id="rId27"/>
    <p:sldId id="338" r:id="rId28"/>
    <p:sldId id="315" r:id="rId29"/>
    <p:sldId id="341" r:id="rId30"/>
    <p:sldId id="342" r:id="rId31"/>
    <p:sldId id="316" r:id="rId32"/>
    <p:sldId id="317" r:id="rId33"/>
    <p:sldId id="344" r:id="rId34"/>
    <p:sldId id="343" r:id="rId35"/>
    <p:sldId id="345" r:id="rId36"/>
    <p:sldId id="346" r:id="rId37"/>
    <p:sldId id="349" r:id="rId38"/>
    <p:sldId id="347" r:id="rId39"/>
    <p:sldId id="348" r:id="rId40"/>
    <p:sldId id="340" r:id="rId41"/>
    <p:sldId id="308" r:id="rId42"/>
    <p:sldId id="318" r:id="rId43"/>
    <p:sldId id="319" r:id="rId44"/>
    <p:sldId id="320" r:id="rId45"/>
    <p:sldId id="321" r:id="rId46"/>
    <p:sldId id="322" r:id="rId47"/>
    <p:sldId id="312" r:id="rId48"/>
    <p:sldId id="324" r:id="rId49"/>
    <p:sldId id="325" r:id="rId50"/>
    <p:sldId id="326" r:id="rId5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425D67F9-3A94-4A98-BA7E-CA459ACD911D}" type="datetimeFigureOut">
              <a:rPr lang="ru-RU" smtClean="0"/>
              <a:pPr/>
              <a:t>23.05.2017</a:t>
            </a:fld>
            <a:endParaRPr lang="ru-RU"/>
          </a:p>
        </p:txBody>
      </p:sp>
      <p:sp>
        <p:nvSpPr>
          <p:cNvPr id="16" name="Номер слайда 15"/>
          <p:cNvSpPr>
            <a:spLocks noGrp="1"/>
          </p:cNvSpPr>
          <p:nvPr>
            <p:ph type="sldNum" sz="quarter" idx="11"/>
          </p:nvPr>
        </p:nvSpPr>
        <p:spPr/>
        <p:txBody>
          <a:bodyPr/>
          <a:lstStyle/>
          <a:p>
            <a:fld id="{62DFA10A-2D6B-47EB-A5F8-DAABABD1C057}"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425D67F9-3A94-4A98-BA7E-CA459ACD911D}" type="datetimeFigureOut">
              <a:rPr lang="ru-RU" smtClean="0"/>
              <a:pPr/>
              <a:t>23.05.2017</a:t>
            </a:fld>
            <a:endParaRPr lang="ru-RU"/>
          </a:p>
        </p:txBody>
      </p:sp>
      <p:sp>
        <p:nvSpPr>
          <p:cNvPr id="15" name="Номер слайда 14"/>
          <p:cNvSpPr>
            <a:spLocks noGrp="1"/>
          </p:cNvSpPr>
          <p:nvPr>
            <p:ph type="sldNum" sz="quarter" idx="15"/>
          </p:nvPr>
        </p:nvSpPr>
        <p:spPr/>
        <p:txBody>
          <a:bodyPr/>
          <a:lstStyle>
            <a:lvl1pPr algn="ctr">
              <a:defRPr/>
            </a:lvl1pPr>
          </a:lstStyle>
          <a:p>
            <a:fld id="{62DFA10A-2D6B-47EB-A5F8-DAABABD1C057}"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425D67F9-3A94-4A98-BA7E-CA459ACD911D}" type="datetimeFigureOut">
              <a:rPr lang="ru-RU" smtClean="0"/>
              <a:pPr/>
              <a:t>23.05.2017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DFA10A-2D6B-47EB-A5F8-DAABABD1C057}"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425D67F9-3A94-4A98-BA7E-CA459ACD911D}" type="datetimeFigureOut">
              <a:rPr lang="ru-RU" smtClean="0"/>
              <a:pPr/>
              <a:t>23.05.2017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2DFA10A-2D6B-47EB-A5F8-DAABABD1C057}"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62DFA10A-2D6B-47EB-A5F8-DAABABD1C057}"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425D67F9-3A94-4A98-BA7E-CA459ACD911D}" type="datetimeFigureOut">
              <a:rPr lang="ru-RU" smtClean="0"/>
              <a:pPr/>
              <a:t>23.05.2017</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425D67F9-3A94-4A98-BA7E-CA459ACD911D}" type="datetimeFigureOut">
              <a:rPr lang="ru-RU" smtClean="0"/>
              <a:pPr/>
              <a:t>23.05.2017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2DFA10A-2D6B-47EB-A5F8-DAABABD1C057}"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25D67F9-3A94-4A98-BA7E-CA459ACD911D}" type="datetimeFigureOut">
              <a:rPr lang="ru-RU" smtClean="0"/>
              <a:pPr/>
              <a:t>23.05.2017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2DFA10A-2D6B-47EB-A5F8-DAABABD1C05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425D67F9-3A94-4A98-BA7E-CA459ACD911D}" type="datetimeFigureOut">
              <a:rPr lang="ru-RU" smtClean="0"/>
              <a:pPr/>
              <a:t>23.05.2017</a:t>
            </a:fld>
            <a:endParaRPr lang="ru-RU"/>
          </a:p>
        </p:txBody>
      </p:sp>
      <p:sp>
        <p:nvSpPr>
          <p:cNvPr id="9" name="Номер слайда 8"/>
          <p:cNvSpPr>
            <a:spLocks noGrp="1"/>
          </p:cNvSpPr>
          <p:nvPr>
            <p:ph type="sldNum" sz="quarter" idx="15"/>
          </p:nvPr>
        </p:nvSpPr>
        <p:spPr/>
        <p:txBody>
          <a:bodyPr/>
          <a:lstStyle/>
          <a:p>
            <a:fld id="{62DFA10A-2D6B-47EB-A5F8-DAABABD1C057}"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425D67F9-3A94-4A98-BA7E-CA459ACD911D}" type="datetimeFigureOut">
              <a:rPr lang="ru-RU" smtClean="0"/>
              <a:pPr/>
              <a:t>23.05.2017</a:t>
            </a:fld>
            <a:endParaRPr lang="ru-RU"/>
          </a:p>
        </p:txBody>
      </p:sp>
      <p:sp>
        <p:nvSpPr>
          <p:cNvPr id="9" name="Номер слайда 8"/>
          <p:cNvSpPr>
            <a:spLocks noGrp="1"/>
          </p:cNvSpPr>
          <p:nvPr>
            <p:ph type="sldNum" sz="quarter" idx="11"/>
          </p:nvPr>
        </p:nvSpPr>
        <p:spPr/>
        <p:txBody>
          <a:bodyPr/>
          <a:lstStyle/>
          <a:p>
            <a:fld id="{62DFA10A-2D6B-47EB-A5F8-DAABABD1C057}"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25D67F9-3A94-4A98-BA7E-CA459ACD911D}" type="datetimeFigureOut">
              <a:rPr lang="ru-RU" smtClean="0"/>
              <a:pPr/>
              <a:t>23.05.2017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DFA10A-2D6B-47EB-A5F8-DAABABD1C05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25D67F9-3A94-4A98-BA7E-CA459ACD911D}" type="datetimeFigureOut">
              <a:rPr lang="ru-RU" smtClean="0"/>
              <a:pPr/>
              <a:t>23.05.2017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DFA10A-2D6B-47EB-A5F8-DAABABD1C05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425D67F9-3A94-4A98-BA7E-CA459ACD911D}" type="datetimeFigureOut">
              <a:rPr lang="ru-RU" smtClean="0"/>
              <a:pPr/>
              <a:t>23.05.2017</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62DFA10A-2D6B-47EB-A5F8-DAABABD1C057}"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r>
              <a:rPr lang="en-US" dirty="0" smtClean="0"/>
              <a:t>Lecture 6</a:t>
            </a:r>
            <a:endParaRPr lang="ru-RU" dirty="0"/>
          </a:p>
        </p:txBody>
      </p:sp>
      <p:sp>
        <p:nvSpPr>
          <p:cNvPr id="2" name="Заголовок 1"/>
          <p:cNvSpPr>
            <a:spLocks noGrp="1"/>
          </p:cNvSpPr>
          <p:nvPr>
            <p:ph type="ctrTitle"/>
          </p:nvPr>
        </p:nvSpPr>
        <p:spPr>
          <a:xfrm>
            <a:off x="457200" y="404664"/>
            <a:ext cx="8305800" cy="3010268"/>
          </a:xfrm>
        </p:spPr>
        <p:txBody>
          <a:bodyPr/>
          <a:lstStyle/>
          <a:p>
            <a:r>
              <a:rPr lang="ru-RU" dirty="0" smtClean="0">
                <a:solidFill>
                  <a:schemeClr val="tx1"/>
                </a:solidFill>
              </a:rPr>
              <a:t>Perception of the world and a sense of beauty in </a:t>
            </a:r>
            <a:r>
              <a:rPr lang="ru-RU" dirty="0" err="1" smtClean="0">
                <a:solidFill>
                  <a:schemeClr val="tx1"/>
                </a:solidFill>
              </a:rPr>
              <a:t>Japanese</a:t>
            </a:r>
            <a:r>
              <a:rPr lang="ru-RU" dirty="0" smtClean="0">
                <a:solidFill>
                  <a:schemeClr val="tx1"/>
                </a:solidFill>
              </a:rPr>
              <a:t> </a:t>
            </a:r>
            <a:r>
              <a:rPr lang="ru-RU" dirty="0" err="1" smtClean="0">
                <a:solidFill>
                  <a:schemeClr val="tx1"/>
                </a:solidFill>
              </a:rPr>
              <a:t>culture</a:t>
            </a:r>
            <a:r>
              <a:rPr lang="en-US" dirty="0" smtClean="0">
                <a:solidFill>
                  <a:schemeClr val="tx1"/>
                </a:solidFill>
              </a:rPr>
              <a:t>/design</a:t>
            </a:r>
            <a:r>
              <a:rPr lang="ru-RU" dirty="0" smtClean="0">
                <a:solidFill>
                  <a:schemeClr val="tx1"/>
                </a:solidFill>
              </a:rPr>
              <a:t/>
            </a:r>
            <a:br>
              <a:rPr lang="ru-RU" dirty="0" smtClean="0">
                <a:solidFill>
                  <a:schemeClr val="tx1"/>
                </a:solidFill>
              </a:rPr>
            </a:br>
            <a:endParaRPr lang="ru-RU"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r>
              <a:rPr lang="en-US" dirty="0" smtClean="0"/>
              <a:t>The   </a:t>
            </a:r>
            <a:r>
              <a:rPr lang="en-US" dirty="0" err="1" smtClean="0"/>
              <a:t>Nihonjinron</a:t>
            </a:r>
            <a:r>
              <a:rPr lang="en-US" dirty="0" smtClean="0"/>
              <a:t> </a:t>
            </a:r>
            <a:r>
              <a:rPr lang="ru-RU" dirty="0" smtClean="0"/>
              <a:t> </a:t>
            </a:r>
            <a:r>
              <a:rPr lang="en-US" dirty="0" smtClean="0"/>
              <a:t> is specificity of national identity. Literally  it means “to  think about Japanese, think in Japanese”</a:t>
            </a:r>
          </a:p>
          <a:p>
            <a:r>
              <a:rPr lang="ru-RU" dirty="0" err="1" smtClean="0"/>
              <a:t>Kosaki</a:t>
            </a:r>
            <a:r>
              <a:rPr lang="ru-RU" dirty="0" smtClean="0"/>
              <a:t> </a:t>
            </a:r>
            <a:r>
              <a:rPr lang="ru-RU" dirty="0" err="1" smtClean="0"/>
              <a:t>Yoshino</a:t>
            </a:r>
            <a:r>
              <a:rPr lang="ru-RU" dirty="0" smtClean="0"/>
              <a:t> </a:t>
            </a:r>
            <a:r>
              <a:rPr lang="ru-RU" dirty="0" err="1" smtClean="0"/>
              <a:t>highlights</a:t>
            </a:r>
            <a:r>
              <a:rPr lang="ru-RU" dirty="0" smtClean="0"/>
              <a:t> </a:t>
            </a:r>
            <a:r>
              <a:rPr lang="ru-RU" dirty="0" err="1" smtClean="0"/>
              <a:t>a</a:t>
            </a:r>
            <a:r>
              <a:rPr lang="ru-RU" dirty="0" smtClean="0"/>
              <a:t> </a:t>
            </a:r>
            <a:r>
              <a:rPr lang="ru-RU" dirty="0" err="1" smtClean="0"/>
              <a:t>basic</a:t>
            </a:r>
            <a:r>
              <a:rPr lang="ru-RU" dirty="0" smtClean="0"/>
              <a:t> </a:t>
            </a:r>
            <a:r>
              <a:rPr lang="ru-RU" dirty="0" err="1" smtClean="0"/>
              <a:t>concept</a:t>
            </a:r>
            <a:r>
              <a:rPr lang="ru-RU" dirty="0" smtClean="0"/>
              <a:t> </a:t>
            </a:r>
            <a:r>
              <a:rPr lang="ru-RU" dirty="0" err="1" smtClean="0"/>
              <a:t>for</a:t>
            </a:r>
            <a:r>
              <a:rPr lang="ru-RU" dirty="0" smtClean="0"/>
              <a:t> </a:t>
            </a:r>
            <a:r>
              <a:rPr lang="ru-RU" dirty="0" err="1" smtClean="0"/>
              <a:t>ideas</a:t>
            </a:r>
            <a:r>
              <a:rPr lang="ru-RU" dirty="0" smtClean="0"/>
              <a:t> </a:t>
            </a:r>
            <a:r>
              <a:rPr lang="ru-RU" dirty="0" err="1" smtClean="0"/>
              <a:t>about</a:t>
            </a:r>
            <a:r>
              <a:rPr lang="ru-RU" dirty="0" smtClean="0"/>
              <a:t> </a:t>
            </a:r>
            <a:r>
              <a:rPr lang="ru-RU" dirty="0" err="1" smtClean="0"/>
              <a:t>Japanese</a:t>
            </a:r>
            <a:r>
              <a:rPr lang="ru-RU" dirty="0" smtClean="0"/>
              <a:t> </a:t>
            </a:r>
            <a:r>
              <a:rPr lang="ru-RU" dirty="0" err="1" smtClean="0"/>
              <a:t>uniqueness</a:t>
            </a:r>
            <a:r>
              <a:rPr lang="ru-RU" dirty="0" smtClean="0"/>
              <a:t>:</a:t>
            </a:r>
            <a:br>
              <a:rPr lang="ru-RU" dirty="0" smtClean="0"/>
            </a:br>
            <a:r>
              <a:rPr lang="en-US" dirty="0" smtClean="0"/>
              <a:t>a</a:t>
            </a:r>
            <a:r>
              <a:rPr lang="ru-RU" dirty="0" smtClean="0"/>
              <a:t> </a:t>
            </a:r>
            <a:r>
              <a:rPr lang="ru-RU" dirty="0" err="1" smtClean="0"/>
              <a:t>unique</a:t>
            </a:r>
            <a:r>
              <a:rPr lang="ru-RU" dirty="0" smtClean="0"/>
              <a:t> </a:t>
            </a:r>
            <a:r>
              <a:rPr lang="ru-RU" dirty="0" err="1" smtClean="0"/>
              <a:t>model</a:t>
            </a:r>
            <a:r>
              <a:rPr lang="ru-RU" dirty="0" smtClean="0"/>
              <a:t> </a:t>
            </a:r>
            <a:r>
              <a:rPr lang="ru-RU" dirty="0" err="1" smtClean="0"/>
              <a:t>of</a:t>
            </a:r>
            <a:r>
              <a:rPr lang="ru-RU" dirty="0" smtClean="0"/>
              <a:t> </a:t>
            </a:r>
            <a:r>
              <a:rPr lang="ru-RU" dirty="0" err="1" smtClean="0"/>
              <a:t>interpersonal</a:t>
            </a:r>
            <a:r>
              <a:rPr lang="ru-RU" dirty="0" smtClean="0"/>
              <a:t> </a:t>
            </a:r>
            <a:r>
              <a:rPr lang="ru-RU" dirty="0" err="1" smtClean="0"/>
              <a:t>communication</a:t>
            </a:r>
            <a:r>
              <a:rPr lang="ru-RU" dirty="0" smtClean="0"/>
              <a:t>, </a:t>
            </a:r>
            <a:r>
              <a:rPr lang="ru-RU" dirty="0" err="1" smtClean="0"/>
              <a:t>based</a:t>
            </a:r>
            <a:r>
              <a:rPr lang="ru-RU" dirty="0" smtClean="0"/>
              <a:t> </a:t>
            </a:r>
            <a:r>
              <a:rPr lang="ru-RU" dirty="0" err="1" smtClean="0"/>
              <a:t>on</a:t>
            </a:r>
            <a:r>
              <a:rPr lang="ru-RU" dirty="0" smtClean="0"/>
              <a:t> </a:t>
            </a:r>
            <a:r>
              <a:rPr lang="ru-RU" dirty="0" err="1" smtClean="0"/>
              <a:t>silence</a:t>
            </a:r>
            <a:r>
              <a:rPr lang="ru-RU" dirty="0" smtClean="0"/>
              <a:t>, </a:t>
            </a:r>
            <a:r>
              <a:rPr lang="ru-RU" dirty="0" err="1" smtClean="0"/>
              <a:t>illogicality</a:t>
            </a:r>
            <a:r>
              <a:rPr lang="ru-RU" dirty="0" smtClean="0"/>
              <a:t>, </a:t>
            </a:r>
            <a:r>
              <a:rPr lang="ru-RU" dirty="0" err="1" smtClean="0"/>
              <a:t>ambiguity</a:t>
            </a:r>
            <a:r>
              <a:rPr lang="ru-RU" dirty="0" smtClean="0"/>
              <a:t>, </a:t>
            </a:r>
            <a:r>
              <a:rPr lang="ru-RU" dirty="0" err="1" smtClean="0"/>
              <a:t>situational</a:t>
            </a:r>
            <a:r>
              <a:rPr lang="ru-RU" dirty="0" smtClean="0"/>
              <a:t> </a:t>
            </a:r>
            <a:r>
              <a:rPr lang="ru-RU" dirty="0" err="1" smtClean="0"/>
              <a:t>ethics</a:t>
            </a:r>
            <a:r>
              <a:rPr lang="ru-RU" dirty="0" smtClean="0"/>
              <a:t> </a:t>
            </a:r>
            <a:r>
              <a:rPr lang="ru-RU" dirty="0" err="1" smtClean="0"/>
              <a:t>and</a:t>
            </a:r>
            <a:r>
              <a:rPr lang="ru-RU" dirty="0" smtClean="0"/>
              <a:t> </a:t>
            </a:r>
            <a:r>
              <a:rPr lang="ru-RU" dirty="0" err="1" smtClean="0"/>
              <a:t>emotionality</a:t>
            </a:r>
            <a:r>
              <a:rPr lang="ru-RU" dirty="0" smtClean="0"/>
              <a:t> </a:t>
            </a:r>
            <a:r>
              <a:rPr lang="ru-RU" dirty="0" err="1" smtClean="0"/>
              <a:t>of</a:t>
            </a:r>
            <a:r>
              <a:rPr lang="ru-RU" dirty="0" smtClean="0"/>
              <a:t> </a:t>
            </a:r>
            <a:r>
              <a:rPr lang="ru-RU" dirty="0" err="1" smtClean="0"/>
              <a:t>speech</a:t>
            </a:r>
            <a:endParaRPr lang="ru-RU" dirty="0" smtClean="0"/>
          </a:p>
          <a:p>
            <a:endParaRPr lang="ru-RU" dirty="0"/>
          </a:p>
        </p:txBody>
      </p:sp>
      <p:sp>
        <p:nvSpPr>
          <p:cNvPr id="2" name="Заголовок 1"/>
          <p:cNvSpPr>
            <a:spLocks noGrp="1"/>
          </p:cNvSpPr>
          <p:nvPr>
            <p:ph type="title"/>
          </p:nvPr>
        </p:nvSpPr>
        <p:spPr/>
        <p:txBody>
          <a:bodyPr/>
          <a:lstStyle/>
          <a:p>
            <a:r>
              <a:rPr lang="en-US" dirty="0" smtClean="0">
                <a:solidFill>
                  <a:schemeClr val="tx1"/>
                </a:solidFill>
              </a:rPr>
              <a:t>  The   </a:t>
            </a:r>
            <a:r>
              <a:rPr lang="en-US" dirty="0" err="1" smtClean="0">
                <a:solidFill>
                  <a:schemeClr val="tx1"/>
                </a:solidFill>
              </a:rPr>
              <a:t>Nihonjinron</a:t>
            </a:r>
            <a:r>
              <a:rPr lang="en-US" dirty="0" smtClean="0">
                <a:solidFill>
                  <a:schemeClr val="tx1"/>
                </a:solidFill>
              </a:rPr>
              <a:t> phenomenon </a:t>
            </a:r>
            <a:endParaRPr lang="ru-RU"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r>
              <a:rPr lang="ru-RU" dirty="0" err="1" smtClean="0"/>
              <a:t>Special</a:t>
            </a:r>
            <a:r>
              <a:rPr lang="ru-RU" dirty="0" smtClean="0"/>
              <a:t> </a:t>
            </a:r>
            <a:r>
              <a:rPr lang="ru-RU" dirty="0" err="1" smtClean="0"/>
              <a:t>attention</a:t>
            </a:r>
            <a:r>
              <a:rPr lang="ru-RU" dirty="0" smtClean="0"/>
              <a:t> </a:t>
            </a:r>
            <a:r>
              <a:rPr lang="ru-RU" dirty="0" err="1" smtClean="0"/>
              <a:t>to</a:t>
            </a:r>
            <a:r>
              <a:rPr lang="ru-RU" dirty="0" smtClean="0"/>
              <a:t> </a:t>
            </a:r>
            <a:r>
              <a:rPr lang="ru-RU" dirty="0" err="1" smtClean="0"/>
              <a:t>one's</a:t>
            </a:r>
            <a:r>
              <a:rPr lang="ru-RU" dirty="0" smtClean="0"/>
              <a:t> </a:t>
            </a:r>
            <a:r>
              <a:rPr lang="ru-RU" dirty="0" err="1" smtClean="0"/>
              <a:t>own</a:t>
            </a:r>
            <a:r>
              <a:rPr lang="ru-RU" dirty="0" smtClean="0"/>
              <a:t> </a:t>
            </a:r>
            <a:r>
              <a:rPr lang="ru-RU" dirty="0" err="1" smtClean="0"/>
              <a:t>language</a:t>
            </a:r>
            <a:r>
              <a:rPr lang="ru-RU" dirty="0" smtClean="0"/>
              <a:t> </a:t>
            </a:r>
            <a:r>
              <a:rPr lang="ru-RU" dirty="0" err="1" smtClean="0"/>
              <a:t>and</a:t>
            </a:r>
            <a:r>
              <a:rPr lang="ru-RU" dirty="0" smtClean="0"/>
              <a:t> </a:t>
            </a:r>
            <a:r>
              <a:rPr lang="ru-RU" dirty="0" err="1" smtClean="0"/>
              <a:t>its</a:t>
            </a:r>
            <a:r>
              <a:rPr lang="ru-RU" dirty="0" smtClean="0"/>
              <a:t> </a:t>
            </a:r>
            <a:r>
              <a:rPr lang="ru-RU" dirty="0" err="1" smtClean="0"/>
              <a:t>problems</a:t>
            </a:r>
            <a:endParaRPr lang="en-US" dirty="0" smtClean="0"/>
          </a:p>
          <a:p>
            <a:r>
              <a:rPr lang="en-US" dirty="0" smtClean="0"/>
              <a:t>The idea </a:t>
            </a:r>
            <a:r>
              <a:rPr lang="ru-RU" dirty="0" smtClean="0"/>
              <a:t> </a:t>
            </a:r>
            <a:r>
              <a:rPr lang="ru-RU" dirty="0" err="1" smtClean="0"/>
              <a:t>on</a:t>
            </a:r>
            <a:r>
              <a:rPr lang="ru-RU" dirty="0" smtClean="0"/>
              <a:t> </a:t>
            </a:r>
            <a:r>
              <a:rPr lang="ru-RU" dirty="0" err="1" smtClean="0"/>
              <a:t>the</a:t>
            </a:r>
            <a:r>
              <a:rPr lang="ru-RU" dirty="0" smtClean="0"/>
              <a:t> </a:t>
            </a:r>
            <a:r>
              <a:rPr lang="ru-RU" dirty="0" err="1" smtClean="0"/>
              <a:t>uniqueness</a:t>
            </a:r>
            <a:r>
              <a:rPr lang="ru-RU" dirty="0" smtClean="0"/>
              <a:t> </a:t>
            </a:r>
            <a:r>
              <a:rPr lang="ru-RU" dirty="0" err="1" smtClean="0"/>
              <a:t>of</a:t>
            </a:r>
            <a:r>
              <a:rPr lang="ru-RU" dirty="0" smtClean="0"/>
              <a:t> </a:t>
            </a:r>
            <a:r>
              <a:rPr lang="ru-RU" dirty="0" err="1" smtClean="0"/>
              <a:t>the</a:t>
            </a:r>
            <a:r>
              <a:rPr lang="ru-RU" dirty="0" smtClean="0"/>
              <a:t> </a:t>
            </a:r>
            <a:r>
              <a:rPr lang="ru-RU" dirty="0" err="1" smtClean="0"/>
              <a:t>Japanese</a:t>
            </a:r>
            <a:r>
              <a:rPr lang="ru-RU" dirty="0" smtClean="0"/>
              <a:t> </a:t>
            </a:r>
            <a:r>
              <a:rPr lang="ru-RU" dirty="0" err="1" smtClean="0"/>
              <a:t>language</a:t>
            </a:r>
            <a:endParaRPr lang="en-US" dirty="0" smtClean="0"/>
          </a:p>
          <a:p>
            <a:r>
              <a:rPr lang="ru-RU" dirty="0" err="1" smtClean="0"/>
              <a:t>Exaggeration</a:t>
            </a:r>
            <a:r>
              <a:rPr lang="ru-RU" dirty="0" smtClean="0"/>
              <a:t> </a:t>
            </a:r>
            <a:r>
              <a:rPr lang="ru-RU" dirty="0" err="1" smtClean="0"/>
              <a:t>of</a:t>
            </a:r>
            <a:r>
              <a:rPr lang="ru-RU" dirty="0" smtClean="0"/>
              <a:t> </a:t>
            </a:r>
            <a:r>
              <a:rPr lang="ru-RU" dirty="0" err="1" smtClean="0"/>
              <a:t>the</a:t>
            </a:r>
            <a:r>
              <a:rPr lang="ru-RU" dirty="0" smtClean="0"/>
              <a:t> </a:t>
            </a:r>
            <a:r>
              <a:rPr lang="ru-RU" dirty="0" err="1" smtClean="0"/>
              <a:t>difficulty</a:t>
            </a:r>
            <a:r>
              <a:rPr lang="ru-RU" dirty="0" smtClean="0"/>
              <a:t> </a:t>
            </a:r>
            <a:r>
              <a:rPr lang="ru-RU" dirty="0" err="1" smtClean="0"/>
              <a:t>of</a:t>
            </a:r>
            <a:r>
              <a:rPr lang="ru-RU" dirty="0" smtClean="0"/>
              <a:t> </a:t>
            </a:r>
            <a:r>
              <a:rPr lang="ru-RU" dirty="0" err="1" smtClean="0"/>
              <a:t>the</a:t>
            </a:r>
            <a:r>
              <a:rPr lang="ru-RU" dirty="0" smtClean="0"/>
              <a:t> </a:t>
            </a:r>
            <a:r>
              <a:rPr lang="ru-RU" dirty="0" err="1" smtClean="0"/>
              <a:t>Japanese</a:t>
            </a:r>
            <a:r>
              <a:rPr lang="ru-RU" dirty="0" smtClean="0"/>
              <a:t> </a:t>
            </a:r>
            <a:r>
              <a:rPr lang="ru-RU" dirty="0" err="1" smtClean="0"/>
              <a:t>language</a:t>
            </a:r>
            <a:r>
              <a:rPr lang="ru-RU" dirty="0" smtClean="0"/>
              <a:t>  </a:t>
            </a:r>
            <a:r>
              <a:rPr lang="en-US" dirty="0" smtClean="0"/>
              <a:t>(</a:t>
            </a:r>
            <a:r>
              <a:rPr lang="ru-RU" dirty="0" smtClean="0"/>
              <a:t>"</a:t>
            </a:r>
            <a:r>
              <a:rPr lang="ru-RU" dirty="0" err="1" smtClean="0"/>
              <a:t>Japanese</a:t>
            </a:r>
            <a:r>
              <a:rPr lang="ru-RU" dirty="0" smtClean="0"/>
              <a:t> </a:t>
            </a:r>
            <a:r>
              <a:rPr lang="ru-RU" dirty="0" err="1" smtClean="0"/>
              <a:t>language</a:t>
            </a:r>
            <a:r>
              <a:rPr lang="ru-RU" dirty="0" smtClean="0"/>
              <a:t> - </a:t>
            </a:r>
            <a:r>
              <a:rPr lang="ru-RU" dirty="0" err="1" smtClean="0"/>
              <a:t>for</a:t>
            </a:r>
            <a:r>
              <a:rPr lang="ru-RU" dirty="0" smtClean="0"/>
              <a:t> </a:t>
            </a:r>
            <a:r>
              <a:rPr lang="ru-RU" dirty="0" err="1" smtClean="0"/>
              <a:t>the</a:t>
            </a:r>
            <a:r>
              <a:rPr lang="ru-RU" dirty="0" smtClean="0"/>
              <a:t> </a:t>
            </a:r>
            <a:r>
              <a:rPr lang="ru-RU" dirty="0" err="1" smtClean="0"/>
              <a:t>Japanese</a:t>
            </a:r>
            <a:r>
              <a:rPr lang="en-US" dirty="0" smtClean="0"/>
              <a:t>)</a:t>
            </a:r>
          </a:p>
          <a:p>
            <a:r>
              <a:rPr lang="en-US" dirty="0" smtClean="0"/>
              <a:t>The idea </a:t>
            </a:r>
            <a:r>
              <a:rPr lang="ru-RU" dirty="0" err="1" smtClean="0"/>
              <a:t>on</a:t>
            </a:r>
            <a:r>
              <a:rPr lang="ru-RU" dirty="0" smtClean="0"/>
              <a:t> </a:t>
            </a:r>
            <a:r>
              <a:rPr lang="ru-RU" dirty="0" err="1" smtClean="0"/>
              <a:t>the</a:t>
            </a:r>
            <a:r>
              <a:rPr lang="ru-RU" dirty="0" smtClean="0"/>
              <a:t> </a:t>
            </a:r>
            <a:r>
              <a:rPr lang="ru-RU" dirty="0" err="1" smtClean="0"/>
              <a:t>special</a:t>
            </a:r>
            <a:r>
              <a:rPr lang="ru-RU" dirty="0" smtClean="0"/>
              <a:t> </a:t>
            </a:r>
            <a:r>
              <a:rPr lang="en-US" dirty="0" err="1" smtClean="0"/>
              <a:t>reachness</a:t>
            </a:r>
            <a:r>
              <a:rPr lang="ru-RU" dirty="0" smtClean="0"/>
              <a:t>, </a:t>
            </a:r>
            <a:r>
              <a:rPr lang="ru-RU" dirty="0" err="1" smtClean="0"/>
              <a:t>diversity</a:t>
            </a:r>
            <a:r>
              <a:rPr lang="ru-RU" dirty="0" smtClean="0"/>
              <a:t> </a:t>
            </a:r>
            <a:r>
              <a:rPr lang="ru-RU" dirty="0" err="1" smtClean="0"/>
              <a:t>of</a:t>
            </a:r>
            <a:r>
              <a:rPr lang="ru-RU" dirty="0" smtClean="0"/>
              <a:t> </a:t>
            </a:r>
            <a:r>
              <a:rPr lang="ru-RU" dirty="0" err="1" smtClean="0"/>
              <a:t>the</a:t>
            </a:r>
            <a:r>
              <a:rPr lang="ru-RU" dirty="0" smtClean="0"/>
              <a:t> </a:t>
            </a:r>
            <a:r>
              <a:rPr lang="ru-RU" dirty="0" err="1" smtClean="0"/>
              <a:t>Japanese</a:t>
            </a:r>
            <a:r>
              <a:rPr lang="ru-RU" dirty="0" smtClean="0"/>
              <a:t> </a:t>
            </a:r>
            <a:r>
              <a:rPr lang="ru-RU" dirty="0" err="1" smtClean="0"/>
              <a:t>language</a:t>
            </a:r>
            <a:r>
              <a:rPr lang="ru-RU" dirty="0" smtClean="0"/>
              <a:t> </a:t>
            </a:r>
            <a:r>
              <a:rPr lang="ru-RU" dirty="0" err="1" smtClean="0"/>
              <a:t>and</a:t>
            </a:r>
            <a:r>
              <a:rPr lang="ru-RU" dirty="0" smtClean="0"/>
              <a:t> </a:t>
            </a:r>
            <a:r>
              <a:rPr lang="ru-RU" dirty="0" err="1" smtClean="0"/>
              <a:t>the</a:t>
            </a:r>
            <a:r>
              <a:rPr lang="ru-RU" dirty="0" smtClean="0"/>
              <a:t> </a:t>
            </a:r>
            <a:r>
              <a:rPr lang="ru-RU" dirty="0" err="1" smtClean="0"/>
              <a:t>emphasis</a:t>
            </a:r>
            <a:r>
              <a:rPr lang="ru-RU" dirty="0" smtClean="0"/>
              <a:t> </a:t>
            </a:r>
            <a:r>
              <a:rPr lang="ru-RU" dirty="0" err="1" smtClean="0"/>
              <a:t>on</a:t>
            </a:r>
            <a:r>
              <a:rPr lang="ru-RU" dirty="0" smtClean="0"/>
              <a:t> </a:t>
            </a:r>
            <a:r>
              <a:rPr lang="ru-RU" dirty="0" err="1" smtClean="0"/>
              <a:t>the</a:t>
            </a:r>
            <a:r>
              <a:rPr lang="ru-RU" dirty="0" smtClean="0"/>
              <a:t> "</a:t>
            </a:r>
            <a:r>
              <a:rPr lang="ru-RU" dirty="0" err="1" smtClean="0"/>
              <a:t>culture</a:t>
            </a:r>
            <a:r>
              <a:rPr lang="ru-RU" dirty="0" smtClean="0"/>
              <a:t> </a:t>
            </a:r>
            <a:r>
              <a:rPr lang="ru-RU" dirty="0" err="1" smtClean="0"/>
              <a:t>of</a:t>
            </a:r>
            <a:r>
              <a:rPr lang="ru-RU" dirty="0" smtClean="0"/>
              <a:t> </a:t>
            </a:r>
            <a:r>
              <a:rPr lang="ru-RU" dirty="0" err="1" smtClean="0"/>
              <a:t>silence</a:t>
            </a:r>
            <a:r>
              <a:rPr lang="ru-RU" dirty="0" smtClean="0"/>
              <a:t>" </a:t>
            </a:r>
            <a:r>
              <a:rPr lang="ru-RU" dirty="0" err="1" smtClean="0"/>
              <a:t>that</a:t>
            </a:r>
            <a:r>
              <a:rPr lang="ru-RU" dirty="0" smtClean="0"/>
              <a:t> </a:t>
            </a:r>
            <a:r>
              <a:rPr lang="ru-RU" dirty="0" err="1" smtClean="0"/>
              <a:t>distinguishes</a:t>
            </a:r>
            <a:r>
              <a:rPr lang="ru-RU" dirty="0" smtClean="0"/>
              <a:t> </a:t>
            </a:r>
            <a:r>
              <a:rPr lang="ru-RU" dirty="0" err="1" smtClean="0"/>
              <a:t>the</a:t>
            </a:r>
            <a:r>
              <a:rPr lang="ru-RU" dirty="0" smtClean="0"/>
              <a:t> </a:t>
            </a:r>
            <a:r>
              <a:rPr lang="ru-RU" dirty="0" err="1" smtClean="0"/>
              <a:t>Japanese</a:t>
            </a:r>
            <a:r>
              <a:rPr lang="ru-RU" dirty="0" smtClean="0"/>
              <a:t> </a:t>
            </a:r>
            <a:r>
              <a:rPr lang="ru-RU" dirty="0" err="1" smtClean="0"/>
              <a:t>language</a:t>
            </a:r>
            <a:r>
              <a:rPr lang="ru-RU" dirty="0" smtClean="0"/>
              <a:t> </a:t>
            </a:r>
            <a:r>
              <a:rPr lang="ru-RU" dirty="0" err="1" smtClean="0"/>
              <a:t>from</a:t>
            </a:r>
            <a:r>
              <a:rPr lang="ru-RU" dirty="0" smtClean="0"/>
              <a:t> </a:t>
            </a:r>
            <a:r>
              <a:rPr lang="ru-RU" dirty="0" err="1" smtClean="0"/>
              <a:t>other</a:t>
            </a:r>
            <a:r>
              <a:rPr lang="ru-RU" dirty="0" smtClean="0"/>
              <a:t> </a:t>
            </a:r>
            <a:r>
              <a:rPr lang="ru-RU" dirty="0" err="1" smtClean="0"/>
              <a:t>languages</a:t>
            </a:r>
            <a:r>
              <a:rPr lang="ru-RU" dirty="0" smtClean="0"/>
              <a:t>.</a:t>
            </a:r>
          </a:p>
          <a:p>
            <a:endParaRPr lang="ru-RU" dirty="0"/>
          </a:p>
        </p:txBody>
      </p:sp>
      <p:sp>
        <p:nvSpPr>
          <p:cNvPr id="3" name="Заголовок 2"/>
          <p:cNvSpPr>
            <a:spLocks noGrp="1"/>
          </p:cNvSpPr>
          <p:nvPr>
            <p:ph type="title"/>
          </p:nvPr>
        </p:nvSpPr>
        <p:spPr>
          <a:xfrm>
            <a:off x="323528" y="260648"/>
            <a:ext cx="8229600" cy="936104"/>
          </a:xfrm>
        </p:spPr>
        <p:txBody>
          <a:bodyPr>
            <a:normAutofit/>
          </a:bodyPr>
          <a:lstStyle/>
          <a:p>
            <a:r>
              <a:rPr lang="en-US" dirty="0" err="1" smtClean="0">
                <a:solidFill>
                  <a:schemeClr val="tx1"/>
                </a:solidFill>
              </a:rPr>
              <a:t>V.M.Alpatov</a:t>
            </a:r>
            <a:r>
              <a:rPr lang="ru-RU" dirty="0" smtClean="0">
                <a:solidFill>
                  <a:schemeClr val="tx1"/>
                </a:solidFill>
              </a:rPr>
              <a:t>:</a:t>
            </a:r>
            <a:r>
              <a:rPr lang="en-US" dirty="0" smtClean="0">
                <a:solidFill>
                  <a:schemeClr val="tx1"/>
                </a:solidFill>
              </a:rPr>
              <a:t> “Language  myths”</a:t>
            </a:r>
            <a:endParaRPr lang="ru-RU"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524000"/>
            <a:ext cx="8229600" cy="5001344"/>
          </a:xfrm>
        </p:spPr>
        <p:txBody>
          <a:bodyPr>
            <a:normAutofit/>
          </a:bodyPr>
          <a:lstStyle/>
          <a:p>
            <a:r>
              <a:rPr lang="ru-RU" sz="3200" dirty="0" err="1" smtClean="0"/>
              <a:t>For</a:t>
            </a:r>
            <a:r>
              <a:rPr lang="ru-RU" sz="3200" dirty="0" smtClean="0"/>
              <a:t> </a:t>
            </a:r>
            <a:r>
              <a:rPr lang="ru-RU" sz="3200" dirty="0" err="1" smtClean="0"/>
              <a:t>Europeans</a:t>
            </a:r>
            <a:r>
              <a:rPr lang="ru-RU" sz="3200" dirty="0" smtClean="0"/>
              <a:t>, </a:t>
            </a:r>
            <a:r>
              <a:rPr lang="ru-RU" sz="3200" dirty="0" err="1" smtClean="0"/>
              <a:t>nature</a:t>
            </a:r>
            <a:r>
              <a:rPr lang="ru-RU" sz="3200" dirty="0" smtClean="0"/>
              <a:t> </a:t>
            </a:r>
            <a:r>
              <a:rPr lang="ru-RU" sz="3200" dirty="0" err="1" smtClean="0"/>
              <a:t>is</a:t>
            </a:r>
            <a:r>
              <a:rPr lang="ru-RU" sz="3200" dirty="0" smtClean="0"/>
              <a:t> </a:t>
            </a:r>
            <a:r>
              <a:rPr lang="ru-RU" sz="3200" dirty="0" err="1" smtClean="0"/>
              <a:t>the</a:t>
            </a:r>
            <a:r>
              <a:rPr lang="ru-RU" sz="3200" dirty="0" smtClean="0"/>
              <a:t> </a:t>
            </a:r>
            <a:r>
              <a:rPr lang="ru-RU" sz="3200" dirty="0" err="1" smtClean="0"/>
              <a:t>antithesis</a:t>
            </a:r>
            <a:r>
              <a:rPr lang="ru-RU" sz="3200" dirty="0" smtClean="0"/>
              <a:t> </a:t>
            </a:r>
            <a:r>
              <a:rPr lang="ru-RU" sz="3200" dirty="0" err="1" smtClean="0"/>
              <a:t>of</a:t>
            </a:r>
            <a:r>
              <a:rPr lang="ru-RU" sz="3200" dirty="0" smtClean="0"/>
              <a:t> </a:t>
            </a:r>
            <a:r>
              <a:rPr lang="ru-RU" sz="3200" dirty="0" err="1" smtClean="0"/>
              <a:t>urban</a:t>
            </a:r>
            <a:r>
              <a:rPr lang="ru-RU" sz="3200" dirty="0" smtClean="0"/>
              <a:t> </a:t>
            </a:r>
            <a:r>
              <a:rPr lang="ru-RU" sz="3200" dirty="0" err="1" smtClean="0"/>
              <a:t>space</a:t>
            </a:r>
            <a:r>
              <a:rPr lang="ru-RU" sz="3200" dirty="0" smtClean="0"/>
              <a:t>, </a:t>
            </a:r>
            <a:r>
              <a:rPr lang="ru-RU" sz="3200" dirty="0" err="1" smtClean="0"/>
              <a:t>from</a:t>
            </a:r>
            <a:r>
              <a:rPr lang="ru-RU" sz="3200" dirty="0" smtClean="0"/>
              <a:t> </a:t>
            </a:r>
            <a:r>
              <a:rPr lang="ru-RU" sz="3200" dirty="0" err="1" smtClean="0"/>
              <a:t>which</a:t>
            </a:r>
            <a:r>
              <a:rPr lang="ru-RU" sz="3200" dirty="0" smtClean="0"/>
              <a:t> </a:t>
            </a:r>
            <a:r>
              <a:rPr lang="ru-RU" sz="3200" dirty="0" err="1" smtClean="0"/>
              <a:t>it</a:t>
            </a:r>
            <a:r>
              <a:rPr lang="ru-RU" sz="3200" dirty="0" smtClean="0"/>
              <a:t> </a:t>
            </a:r>
            <a:r>
              <a:rPr lang="ru-RU" sz="3200" dirty="0" err="1" smtClean="0"/>
              <a:t>defends</a:t>
            </a:r>
            <a:r>
              <a:rPr lang="ru-RU" sz="3200" dirty="0" smtClean="0"/>
              <a:t> </a:t>
            </a:r>
            <a:r>
              <a:rPr lang="ru-RU" sz="3200" dirty="0" err="1" smtClean="0"/>
              <a:t>itself</a:t>
            </a:r>
            <a:r>
              <a:rPr lang="ru-RU" sz="3200" dirty="0" smtClean="0"/>
              <a:t> (</a:t>
            </a:r>
            <a:r>
              <a:rPr lang="ru-RU" sz="3200" b="1" dirty="0" err="1" smtClean="0"/>
              <a:t>the</a:t>
            </a:r>
            <a:r>
              <a:rPr lang="ru-RU" sz="3200" b="1" dirty="0" smtClean="0"/>
              <a:t> </a:t>
            </a:r>
            <a:r>
              <a:rPr lang="ru-RU" sz="3200" b="1" dirty="0" err="1" smtClean="0"/>
              <a:t>idea</a:t>
            </a:r>
            <a:r>
              <a:rPr lang="ru-RU" sz="3200" b="1" dirty="0" smtClean="0"/>
              <a:t> </a:t>
            </a:r>
            <a:r>
              <a:rPr lang="ru-RU" sz="3200" b="1" dirty="0" err="1" smtClean="0"/>
              <a:t>of</a:t>
            </a:r>
            <a:r>
              <a:rPr lang="ru-RU" sz="3200" b="1" dirty="0" smtClean="0"/>
              <a:t> </a:t>
            </a:r>
            <a:r>
              <a:rPr lang="ru-RU" sz="3200" b="1" dirty="0" err="1" smtClean="0"/>
              <a:t>a</a:t>
            </a:r>
            <a:r>
              <a:rPr lang="ru-RU" sz="3200" b="1" dirty="0" smtClean="0"/>
              <a:t> </a:t>
            </a:r>
            <a:r>
              <a:rPr lang="ru-RU" sz="3200" b="1" dirty="0" err="1" smtClean="0"/>
              <a:t>landscape</a:t>
            </a:r>
            <a:r>
              <a:rPr lang="ru-RU" sz="3200" dirty="0" smtClean="0"/>
              <a:t>).</a:t>
            </a:r>
            <a:endParaRPr lang="en-US" sz="3200" dirty="0" smtClean="0"/>
          </a:p>
          <a:p>
            <a:r>
              <a:rPr lang="ru-RU" sz="3200" dirty="0" err="1" smtClean="0"/>
              <a:t>For</a:t>
            </a:r>
            <a:r>
              <a:rPr lang="ru-RU" sz="3200" dirty="0" smtClean="0"/>
              <a:t> </a:t>
            </a:r>
            <a:r>
              <a:rPr lang="ru-RU" sz="3200" dirty="0" err="1" smtClean="0"/>
              <a:t>Japanese</a:t>
            </a:r>
            <a:r>
              <a:rPr lang="ru-RU" sz="3200" dirty="0" smtClean="0"/>
              <a:t>, </a:t>
            </a:r>
            <a:r>
              <a:rPr lang="ru-RU" sz="3200" dirty="0" err="1" smtClean="0"/>
              <a:t>nature</a:t>
            </a:r>
            <a:r>
              <a:rPr lang="ru-RU" sz="3200" dirty="0" smtClean="0"/>
              <a:t> </a:t>
            </a:r>
            <a:r>
              <a:rPr lang="ru-RU" sz="3200" dirty="0" err="1" smtClean="0"/>
              <a:t>is</a:t>
            </a:r>
            <a:r>
              <a:rPr lang="ru-RU" sz="3200" dirty="0" smtClean="0"/>
              <a:t> </a:t>
            </a:r>
            <a:r>
              <a:rPr lang="ru-RU" sz="3200" dirty="0" err="1" smtClean="0"/>
              <a:t>the</a:t>
            </a:r>
            <a:r>
              <a:rPr lang="ru-RU" sz="3200" dirty="0" smtClean="0"/>
              <a:t>    </a:t>
            </a:r>
            <a:r>
              <a:rPr lang="ru-RU" sz="3200" dirty="0" err="1" smtClean="0"/>
              <a:t>habitat</a:t>
            </a:r>
            <a:r>
              <a:rPr lang="ru-RU" sz="3200" dirty="0" smtClean="0"/>
              <a:t>. </a:t>
            </a:r>
            <a:r>
              <a:rPr lang="en-US" sz="3200" dirty="0" smtClean="0"/>
              <a:t>They </a:t>
            </a:r>
            <a:r>
              <a:rPr lang="ru-RU" sz="3200" dirty="0" smtClean="0"/>
              <a:t> </a:t>
            </a:r>
            <a:r>
              <a:rPr lang="ru-RU" sz="3200" dirty="0" err="1" smtClean="0"/>
              <a:t>adap</a:t>
            </a:r>
            <a:r>
              <a:rPr lang="en-US" sz="3200" dirty="0" smtClean="0"/>
              <a:t>t human life to nature</a:t>
            </a:r>
            <a:r>
              <a:rPr lang="ru-RU" sz="3200" dirty="0" smtClean="0"/>
              <a:t>, </a:t>
            </a:r>
            <a:r>
              <a:rPr lang="ru-RU" sz="3200" dirty="0" err="1" smtClean="0"/>
              <a:t>but</a:t>
            </a:r>
            <a:r>
              <a:rPr lang="ru-RU" sz="3200" dirty="0" smtClean="0"/>
              <a:t> </a:t>
            </a:r>
            <a:r>
              <a:rPr lang="ru-RU" sz="3200" dirty="0" err="1" smtClean="0"/>
              <a:t>does</a:t>
            </a:r>
            <a:r>
              <a:rPr lang="ru-RU" sz="3200" dirty="0" smtClean="0"/>
              <a:t> </a:t>
            </a:r>
            <a:r>
              <a:rPr lang="ru-RU" sz="3200" dirty="0" err="1" smtClean="0"/>
              <a:t>not</a:t>
            </a:r>
            <a:r>
              <a:rPr lang="ru-RU" sz="3200" dirty="0" smtClean="0"/>
              <a:t> </a:t>
            </a:r>
            <a:r>
              <a:rPr lang="ru-RU" sz="3200" dirty="0" err="1" smtClean="0"/>
              <a:t>rebuild</a:t>
            </a:r>
            <a:r>
              <a:rPr lang="ru-RU" sz="3200" dirty="0" smtClean="0"/>
              <a:t>  </a:t>
            </a:r>
            <a:r>
              <a:rPr lang="en-US" sz="3200" dirty="0" smtClean="0"/>
              <a:t>nature </a:t>
            </a:r>
            <a:r>
              <a:rPr lang="ru-RU" sz="3200" dirty="0" smtClean="0"/>
              <a:t> </a:t>
            </a:r>
            <a:r>
              <a:rPr lang="ru-RU" sz="3200" dirty="0" err="1" smtClean="0"/>
              <a:t>for</a:t>
            </a:r>
            <a:r>
              <a:rPr lang="en-US" sz="3200" dirty="0" smtClean="0"/>
              <a:t> their own purpose</a:t>
            </a:r>
            <a:r>
              <a:rPr lang="ru-RU" sz="3200" dirty="0" smtClean="0"/>
              <a:t>. </a:t>
            </a:r>
          </a:p>
          <a:p>
            <a:r>
              <a:rPr lang="ru-RU" sz="3200" dirty="0" err="1" smtClean="0"/>
              <a:t>In</a:t>
            </a:r>
            <a:r>
              <a:rPr lang="ru-RU" sz="3200" dirty="0" smtClean="0"/>
              <a:t> </a:t>
            </a:r>
            <a:r>
              <a:rPr lang="ru-RU" sz="3200" dirty="0" err="1" smtClean="0"/>
              <a:t>architecture</a:t>
            </a:r>
            <a:r>
              <a:rPr lang="ru-RU" sz="3200" dirty="0" smtClean="0"/>
              <a:t>: </a:t>
            </a:r>
            <a:r>
              <a:rPr lang="ru-RU" sz="3200" dirty="0" err="1" smtClean="0"/>
              <a:t>not</a:t>
            </a:r>
            <a:r>
              <a:rPr lang="ru-RU" sz="3200" dirty="0" smtClean="0"/>
              <a:t> </a:t>
            </a:r>
            <a:r>
              <a:rPr lang="ru-RU" sz="3200" dirty="0" err="1" smtClean="0"/>
              <a:t>to</a:t>
            </a:r>
            <a:r>
              <a:rPr lang="ru-RU" sz="3200" dirty="0" smtClean="0"/>
              <a:t> </a:t>
            </a:r>
            <a:r>
              <a:rPr lang="ru-RU" sz="3200" dirty="0" err="1" smtClean="0"/>
              <a:t>compete</a:t>
            </a:r>
            <a:r>
              <a:rPr lang="ru-RU" sz="3200" dirty="0" smtClean="0"/>
              <a:t> </a:t>
            </a:r>
            <a:r>
              <a:rPr lang="ru-RU" sz="3200" dirty="0" err="1" smtClean="0"/>
              <a:t>with</a:t>
            </a:r>
            <a:r>
              <a:rPr lang="ru-RU" sz="3200" dirty="0" smtClean="0"/>
              <a:t> </a:t>
            </a:r>
            <a:r>
              <a:rPr lang="ru-RU" sz="3200" dirty="0" err="1" smtClean="0"/>
              <a:t>nature</a:t>
            </a:r>
            <a:r>
              <a:rPr lang="ru-RU" sz="3200" dirty="0" smtClean="0"/>
              <a:t>, </a:t>
            </a:r>
            <a:r>
              <a:rPr lang="ru-RU" sz="3200" dirty="0" err="1" smtClean="0"/>
              <a:t>but</a:t>
            </a:r>
            <a:r>
              <a:rPr lang="ru-RU" sz="3200" dirty="0" smtClean="0"/>
              <a:t> </a:t>
            </a:r>
            <a:r>
              <a:rPr lang="ru-RU" sz="3200" dirty="0" err="1" smtClean="0"/>
              <a:t>to</a:t>
            </a:r>
            <a:r>
              <a:rPr lang="ru-RU" sz="3200" dirty="0" smtClean="0"/>
              <a:t> </a:t>
            </a:r>
            <a:r>
              <a:rPr lang="ru-RU" sz="3200" dirty="0" err="1" smtClean="0"/>
              <a:t>strive</a:t>
            </a:r>
            <a:r>
              <a:rPr lang="ru-RU" sz="3200" dirty="0" smtClean="0"/>
              <a:t> </a:t>
            </a:r>
            <a:r>
              <a:rPr lang="ru-RU" sz="3200" dirty="0" err="1" smtClean="0"/>
              <a:t>to</a:t>
            </a:r>
            <a:r>
              <a:rPr lang="ru-RU" sz="3200" dirty="0" smtClean="0"/>
              <a:t> </a:t>
            </a:r>
            <a:r>
              <a:rPr lang="ru-RU" sz="3200" dirty="0" err="1" smtClean="0"/>
              <a:t>become</a:t>
            </a:r>
            <a:r>
              <a:rPr lang="ru-RU" sz="3200" dirty="0" smtClean="0"/>
              <a:t>  </a:t>
            </a:r>
            <a:r>
              <a:rPr lang="en-US" sz="3200" dirty="0" smtClean="0"/>
              <a:t>the  </a:t>
            </a:r>
            <a:r>
              <a:rPr lang="ru-RU" sz="3200" dirty="0" err="1" smtClean="0"/>
              <a:t>part</a:t>
            </a:r>
            <a:r>
              <a:rPr lang="ru-RU" sz="3200" dirty="0" smtClean="0"/>
              <a:t> </a:t>
            </a:r>
            <a:r>
              <a:rPr lang="ru-RU" sz="3200" dirty="0" err="1" smtClean="0"/>
              <a:t>of</a:t>
            </a:r>
            <a:r>
              <a:rPr lang="ru-RU" sz="3200" dirty="0" smtClean="0"/>
              <a:t> </a:t>
            </a:r>
            <a:r>
              <a:rPr lang="ru-RU" sz="3200" dirty="0" err="1" smtClean="0"/>
              <a:t>it</a:t>
            </a:r>
            <a:r>
              <a:rPr lang="ru-RU" sz="3200" dirty="0" smtClean="0"/>
              <a:t/>
            </a:r>
            <a:br>
              <a:rPr lang="ru-RU" sz="3200" dirty="0" smtClean="0"/>
            </a:br>
            <a:endParaRPr lang="ru-RU" sz="3200" dirty="0"/>
          </a:p>
        </p:txBody>
      </p:sp>
      <p:sp>
        <p:nvSpPr>
          <p:cNvPr id="2" name="Заголовок 1"/>
          <p:cNvSpPr>
            <a:spLocks noGrp="1"/>
          </p:cNvSpPr>
          <p:nvPr>
            <p:ph type="title"/>
          </p:nvPr>
        </p:nvSpPr>
        <p:spPr/>
        <p:txBody>
          <a:bodyPr/>
          <a:lstStyle/>
          <a:p>
            <a:r>
              <a:rPr lang="en-US" dirty="0" smtClean="0">
                <a:solidFill>
                  <a:schemeClr val="tx1"/>
                </a:solidFill>
              </a:rPr>
              <a:t>Human/culture/nature</a:t>
            </a:r>
            <a:endParaRPr lang="ru-RU"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r>
              <a:rPr lang="en-US" sz="3200" dirty="0" smtClean="0"/>
              <a:t> </a:t>
            </a:r>
            <a:r>
              <a:rPr lang="ru-RU" sz="3200" dirty="0" err="1" smtClean="0"/>
              <a:t>There</a:t>
            </a:r>
            <a:r>
              <a:rPr lang="ru-RU" sz="3200" dirty="0" smtClean="0"/>
              <a:t> </a:t>
            </a:r>
            <a:r>
              <a:rPr lang="ru-RU" sz="3200" dirty="0" err="1" smtClean="0"/>
              <a:t>are</a:t>
            </a:r>
            <a:r>
              <a:rPr lang="ru-RU" sz="3200" dirty="0" smtClean="0"/>
              <a:t> </a:t>
            </a:r>
            <a:r>
              <a:rPr lang="ru-RU" sz="3200" dirty="0" err="1" smtClean="0"/>
              <a:t>no</a:t>
            </a:r>
            <a:r>
              <a:rPr lang="ru-RU" sz="3200" dirty="0" smtClean="0"/>
              <a:t> </a:t>
            </a:r>
            <a:r>
              <a:rPr lang="ru-RU" sz="3200" dirty="0" err="1" smtClean="0"/>
              <a:t>clear</a:t>
            </a:r>
            <a:r>
              <a:rPr lang="ru-RU" sz="3200" dirty="0" smtClean="0"/>
              <a:t> </a:t>
            </a:r>
            <a:r>
              <a:rPr lang="ru-RU" sz="3200" dirty="0" err="1" smtClean="0"/>
              <a:t>boundaries</a:t>
            </a:r>
            <a:r>
              <a:rPr lang="ru-RU" sz="3200" dirty="0" smtClean="0"/>
              <a:t> </a:t>
            </a:r>
            <a:r>
              <a:rPr lang="ru-RU" sz="3200" dirty="0" err="1" smtClean="0"/>
              <a:t>between</a:t>
            </a:r>
            <a:r>
              <a:rPr lang="ru-RU" sz="3200" dirty="0" smtClean="0"/>
              <a:t> </a:t>
            </a:r>
            <a:r>
              <a:rPr lang="ru-RU" sz="3200" dirty="0" err="1" smtClean="0"/>
              <a:t>the</a:t>
            </a:r>
            <a:r>
              <a:rPr lang="ru-RU" sz="3200" dirty="0" smtClean="0"/>
              <a:t> </a:t>
            </a:r>
            <a:r>
              <a:rPr lang="ru-RU" sz="3200" dirty="0" err="1" smtClean="0"/>
              <a:t>internal</a:t>
            </a:r>
            <a:r>
              <a:rPr lang="ru-RU" sz="3200" dirty="0" smtClean="0"/>
              <a:t> </a:t>
            </a:r>
            <a:r>
              <a:rPr lang="ru-RU" sz="3200" dirty="0" err="1" smtClean="0"/>
              <a:t>and</a:t>
            </a:r>
            <a:r>
              <a:rPr lang="ru-RU" sz="3200" dirty="0" smtClean="0"/>
              <a:t> </a:t>
            </a:r>
            <a:r>
              <a:rPr lang="ru-RU" sz="3200" dirty="0" err="1" smtClean="0"/>
              <a:t>external</a:t>
            </a:r>
            <a:r>
              <a:rPr lang="ru-RU" sz="3200" dirty="0" smtClean="0"/>
              <a:t> </a:t>
            </a:r>
            <a:r>
              <a:rPr lang="ru-RU" sz="3200" dirty="0" err="1" smtClean="0"/>
              <a:t>interior</a:t>
            </a:r>
            <a:r>
              <a:rPr lang="ru-RU" sz="3200" dirty="0" smtClean="0"/>
              <a:t> (</a:t>
            </a:r>
            <a:r>
              <a:rPr lang="ru-RU" sz="3200" dirty="0" err="1" smtClean="0"/>
              <a:t>sliding</a:t>
            </a:r>
            <a:r>
              <a:rPr lang="ru-RU" sz="3200" dirty="0" smtClean="0"/>
              <a:t> </a:t>
            </a:r>
            <a:r>
              <a:rPr lang="ru-RU" sz="3200" dirty="0" err="1" smtClean="0"/>
              <a:t>screens</a:t>
            </a:r>
            <a:r>
              <a:rPr lang="ru-RU" sz="3200" dirty="0" smtClean="0"/>
              <a:t>, </a:t>
            </a:r>
            <a:r>
              <a:rPr lang="ru-RU" sz="3200" dirty="0" err="1" smtClean="0"/>
              <a:t>house</a:t>
            </a:r>
            <a:r>
              <a:rPr lang="ru-RU" sz="3200" dirty="0" smtClean="0"/>
              <a:t> </a:t>
            </a:r>
            <a:r>
              <a:rPr lang="ru-RU" sz="3200" dirty="0" err="1" smtClean="0"/>
              <a:t>and</a:t>
            </a:r>
            <a:r>
              <a:rPr lang="ru-RU" sz="3200" dirty="0" smtClean="0"/>
              <a:t> </a:t>
            </a:r>
            <a:r>
              <a:rPr lang="ru-RU" sz="3200" dirty="0" err="1" smtClean="0"/>
              <a:t>garden</a:t>
            </a:r>
            <a:r>
              <a:rPr lang="ru-RU" sz="3200" dirty="0" smtClean="0"/>
              <a:t>)</a:t>
            </a:r>
            <a:r>
              <a:rPr lang="en-US" sz="3200" dirty="0" smtClean="0"/>
              <a:t> in Japanese houses.</a:t>
            </a:r>
          </a:p>
          <a:p>
            <a:r>
              <a:rPr lang="en-US" sz="3200" dirty="0" smtClean="0"/>
              <a:t>   </a:t>
            </a:r>
            <a:r>
              <a:rPr lang="ru-RU" sz="3200" dirty="0" err="1" smtClean="0"/>
              <a:t>There</a:t>
            </a:r>
            <a:r>
              <a:rPr lang="ru-RU" sz="3200" dirty="0" smtClean="0"/>
              <a:t> </a:t>
            </a:r>
            <a:r>
              <a:rPr lang="ru-RU" sz="3200" dirty="0" err="1" smtClean="0"/>
              <a:t>is</a:t>
            </a:r>
            <a:r>
              <a:rPr lang="ru-RU" sz="3200" dirty="0" smtClean="0"/>
              <a:t> </a:t>
            </a:r>
            <a:r>
              <a:rPr lang="ru-RU" sz="3200" dirty="0" err="1" smtClean="0"/>
              <a:t>no</a:t>
            </a:r>
            <a:r>
              <a:rPr lang="ru-RU" sz="3200" dirty="0" smtClean="0"/>
              <a:t> </a:t>
            </a:r>
            <a:r>
              <a:rPr lang="ru-RU" sz="3200" dirty="0" err="1" smtClean="0"/>
              <a:t>rigid</a:t>
            </a:r>
            <a:r>
              <a:rPr lang="en-US" sz="3200" dirty="0" smtClean="0"/>
              <a:t> </a:t>
            </a:r>
            <a:r>
              <a:rPr lang="ru-RU" sz="3200" dirty="0" smtClean="0"/>
              <a:t> </a:t>
            </a:r>
            <a:r>
              <a:rPr lang="ru-RU" sz="3200" dirty="0" err="1" smtClean="0"/>
              <a:t>antithesis</a:t>
            </a:r>
            <a:r>
              <a:rPr lang="ru-RU" sz="3200" dirty="0" smtClean="0"/>
              <a:t> </a:t>
            </a:r>
            <a:r>
              <a:rPr lang="ru-RU" sz="3200" dirty="0" err="1" smtClean="0"/>
              <a:t>of</a:t>
            </a:r>
            <a:r>
              <a:rPr lang="ru-RU" sz="3200" dirty="0" smtClean="0"/>
              <a:t> </a:t>
            </a:r>
            <a:r>
              <a:rPr lang="ru-RU" sz="3200" dirty="0" err="1" smtClean="0"/>
              <a:t>nature</a:t>
            </a:r>
            <a:r>
              <a:rPr lang="ru-RU" sz="3200" dirty="0" smtClean="0"/>
              <a:t> // </a:t>
            </a:r>
            <a:r>
              <a:rPr lang="ru-RU" sz="3200" dirty="0" err="1" smtClean="0"/>
              <a:t>culture</a:t>
            </a:r>
            <a:r>
              <a:rPr lang="ru-RU" sz="3200" dirty="0" smtClean="0"/>
              <a:t> (</a:t>
            </a:r>
            <a:r>
              <a:rPr lang="ru-RU" sz="3200" dirty="0" err="1" smtClean="0"/>
              <a:t>landscape</a:t>
            </a:r>
            <a:r>
              <a:rPr lang="ru-RU" sz="3200" dirty="0" smtClean="0"/>
              <a:t> </a:t>
            </a:r>
            <a:r>
              <a:rPr lang="ru-RU" sz="3200" dirty="0" err="1" smtClean="0"/>
              <a:t>lyrics</a:t>
            </a:r>
            <a:r>
              <a:rPr lang="ru-RU" sz="3200" dirty="0" smtClean="0"/>
              <a:t>, </a:t>
            </a:r>
            <a:r>
              <a:rPr lang="ru-RU" sz="3200" dirty="0" err="1" smtClean="0"/>
              <a:t>painting</a:t>
            </a:r>
            <a:r>
              <a:rPr lang="ru-RU" sz="3200" dirty="0" smtClean="0"/>
              <a:t>, </a:t>
            </a:r>
            <a:r>
              <a:rPr lang="ru-RU" sz="3200" dirty="0" err="1" smtClean="0"/>
              <a:t>landscape</a:t>
            </a:r>
            <a:r>
              <a:rPr lang="ru-RU" sz="3200" dirty="0" smtClean="0"/>
              <a:t> </a:t>
            </a:r>
            <a:r>
              <a:rPr lang="ru-RU" sz="3200" dirty="0" err="1" smtClean="0"/>
              <a:t>art</a:t>
            </a:r>
            <a:r>
              <a:rPr lang="ru-RU" sz="3200" dirty="0" smtClean="0"/>
              <a:t>, </a:t>
            </a:r>
            <a:r>
              <a:rPr lang="ru-RU" sz="3200" dirty="0" err="1" smtClean="0"/>
              <a:t>Ikebana</a:t>
            </a:r>
            <a:r>
              <a:rPr lang="ru-RU" sz="3200" dirty="0" smtClean="0"/>
              <a:t>, </a:t>
            </a:r>
            <a:r>
              <a:rPr lang="en-US" sz="3200" dirty="0" smtClean="0"/>
              <a:t>stone garden</a:t>
            </a:r>
            <a:r>
              <a:rPr lang="ru-RU" sz="3200" dirty="0" smtClean="0"/>
              <a:t>, </a:t>
            </a:r>
            <a:r>
              <a:rPr lang="ru-RU" sz="3200" dirty="0" err="1" smtClean="0"/>
              <a:t>bonsai</a:t>
            </a:r>
            <a:r>
              <a:rPr lang="ru-RU" sz="3200" dirty="0" smtClean="0"/>
              <a:t>, </a:t>
            </a:r>
            <a:r>
              <a:rPr lang="ru-RU" sz="3200" dirty="0" err="1" smtClean="0"/>
              <a:t>sakei</a:t>
            </a:r>
            <a:r>
              <a:rPr lang="ru-RU" sz="3200" dirty="0" smtClean="0"/>
              <a:t>, </a:t>
            </a:r>
            <a:r>
              <a:rPr lang="ru-RU" sz="3200" dirty="0" err="1" smtClean="0"/>
              <a:t>bonsacki</a:t>
            </a:r>
            <a:r>
              <a:rPr lang="ru-RU" sz="3200" dirty="0" smtClean="0"/>
              <a:t>, </a:t>
            </a:r>
            <a:r>
              <a:rPr lang="ru-RU" sz="3200" dirty="0" err="1" smtClean="0"/>
              <a:t>bonkai</a:t>
            </a:r>
            <a:r>
              <a:rPr lang="ru-RU" sz="3200" dirty="0" smtClean="0"/>
              <a:t>)</a:t>
            </a:r>
          </a:p>
          <a:p>
            <a:pPr>
              <a:buNone/>
            </a:pPr>
            <a:endParaRPr lang="ru-RU" sz="3200" dirty="0"/>
          </a:p>
        </p:txBody>
      </p:sp>
      <p:sp>
        <p:nvSpPr>
          <p:cNvPr id="2" name="Заголовок 1"/>
          <p:cNvSpPr>
            <a:spLocks noGrp="1"/>
          </p:cNvSpPr>
          <p:nvPr>
            <p:ph type="title"/>
          </p:nvPr>
        </p:nvSpPr>
        <p:spPr/>
        <p:txBody>
          <a:bodyPr/>
          <a:lstStyle/>
          <a:p>
            <a:r>
              <a:rPr lang="en-US" dirty="0" smtClean="0">
                <a:solidFill>
                  <a:schemeClr val="tx1"/>
                </a:solidFill>
              </a:rPr>
              <a:t>Human/culture/nature</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340768"/>
            <a:ext cx="8229600" cy="5184576"/>
          </a:xfrm>
        </p:spPr>
        <p:txBody>
          <a:bodyPr>
            <a:normAutofit/>
          </a:bodyPr>
          <a:lstStyle/>
          <a:p>
            <a:r>
              <a:rPr lang="ru-RU" dirty="0" err="1" smtClean="0"/>
              <a:t>The</a:t>
            </a:r>
            <a:r>
              <a:rPr lang="ru-RU" dirty="0" smtClean="0"/>
              <a:t> </a:t>
            </a:r>
            <a:r>
              <a:rPr lang="ru-RU" dirty="0" err="1" smtClean="0"/>
              <a:t>house</a:t>
            </a:r>
            <a:r>
              <a:rPr lang="ru-RU" dirty="0" smtClean="0"/>
              <a:t> </a:t>
            </a:r>
            <a:r>
              <a:rPr lang="ru-RU" dirty="0" err="1" smtClean="0"/>
              <a:t>has</a:t>
            </a:r>
            <a:r>
              <a:rPr lang="ru-RU" dirty="0" smtClean="0"/>
              <a:t> </a:t>
            </a:r>
            <a:r>
              <a:rPr lang="ru-RU" dirty="0" err="1" smtClean="0"/>
              <a:t>no</a:t>
            </a:r>
            <a:r>
              <a:rPr lang="ru-RU" dirty="0" smtClean="0"/>
              <a:t> </a:t>
            </a:r>
            <a:r>
              <a:rPr lang="ru-RU" dirty="0" err="1" smtClean="0"/>
              <a:t>walls</a:t>
            </a:r>
            <a:r>
              <a:rPr lang="ru-RU" dirty="0" smtClean="0"/>
              <a:t>. </a:t>
            </a:r>
            <a:r>
              <a:rPr lang="ru-RU" dirty="0" err="1" smtClean="0"/>
              <a:t>Landscape</a:t>
            </a:r>
            <a:r>
              <a:rPr lang="ru-RU" dirty="0" smtClean="0"/>
              <a:t> </a:t>
            </a:r>
            <a:r>
              <a:rPr lang="ru-RU" dirty="0" err="1" smtClean="0"/>
              <a:t>is</a:t>
            </a:r>
            <a:r>
              <a:rPr lang="ru-RU" dirty="0" smtClean="0"/>
              <a:t> </a:t>
            </a:r>
            <a:r>
              <a:rPr lang="ru-RU" dirty="0" err="1" smtClean="0"/>
              <a:t>a</a:t>
            </a:r>
            <a:r>
              <a:rPr lang="ru-RU" dirty="0" smtClean="0"/>
              <a:t> </a:t>
            </a:r>
            <a:r>
              <a:rPr lang="ru-RU" dirty="0" err="1" smtClean="0"/>
              <a:t>natural</a:t>
            </a:r>
            <a:r>
              <a:rPr lang="ru-RU" dirty="0" smtClean="0"/>
              <a:t> </a:t>
            </a:r>
            <a:r>
              <a:rPr lang="ru-RU" dirty="0" err="1" smtClean="0"/>
              <a:t>extension</a:t>
            </a:r>
            <a:r>
              <a:rPr lang="ru-RU" dirty="0" smtClean="0"/>
              <a:t> </a:t>
            </a:r>
            <a:r>
              <a:rPr lang="ru-RU" dirty="0" err="1" smtClean="0"/>
              <a:t>of</a:t>
            </a:r>
            <a:r>
              <a:rPr lang="ru-RU" dirty="0" smtClean="0"/>
              <a:t> </a:t>
            </a:r>
            <a:r>
              <a:rPr lang="ru-RU" dirty="0" err="1" smtClean="0"/>
              <a:t>the</a:t>
            </a:r>
            <a:r>
              <a:rPr lang="ru-RU" dirty="0" smtClean="0"/>
              <a:t> </a:t>
            </a:r>
            <a:r>
              <a:rPr lang="ru-RU" dirty="0" err="1" smtClean="0"/>
              <a:t>interior</a:t>
            </a:r>
            <a:r>
              <a:rPr lang="ru-RU" dirty="0" smtClean="0"/>
              <a:t>. </a:t>
            </a:r>
            <a:r>
              <a:rPr lang="ru-RU" dirty="0" err="1" smtClean="0"/>
              <a:t>From</a:t>
            </a:r>
            <a:r>
              <a:rPr lang="ru-RU" dirty="0" smtClean="0"/>
              <a:t> </a:t>
            </a:r>
            <a:r>
              <a:rPr lang="ru-RU" dirty="0" err="1" smtClean="0"/>
              <a:t>the</a:t>
            </a:r>
            <a:r>
              <a:rPr lang="ru-RU" dirty="0" smtClean="0"/>
              <a:t> </a:t>
            </a:r>
            <a:r>
              <a:rPr lang="ru-RU" dirty="0" err="1" smtClean="0"/>
              <a:t>inside</a:t>
            </a:r>
            <a:r>
              <a:rPr lang="ru-RU" dirty="0" smtClean="0"/>
              <a:t> </a:t>
            </a:r>
            <a:r>
              <a:rPr lang="ru-RU" dirty="0" err="1" smtClean="0"/>
              <a:t>the</a:t>
            </a:r>
            <a:r>
              <a:rPr lang="ru-RU" dirty="0" smtClean="0"/>
              <a:t> </a:t>
            </a:r>
            <a:r>
              <a:rPr lang="ru-RU" dirty="0" err="1" smtClean="0"/>
              <a:t>house</a:t>
            </a:r>
            <a:r>
              <a:rPr lang="ru-RU" dirty="0" smtClean="0"/>
              <a:t> </a:t>
            </a:r>
            <a:r>
              <a:rPr lang="ru-RU" dirty="0" err="1" smtClean="0"/>
              <a:t>is</a:t>
            </a:r>
            <a:r>
              <a:rPr lang="ru-RU" dirty="0" smtClean="0"/>
              <a:t> </a:t>
            </a:r>
            <a:r>
              <a:rPr lang="ru-RU" dirty="0" err="1" smtClean="0"/>
              <a:t>divided</a:t>
            </a:r>
            <a:r>
              <a:rPr lang="ru-RU" dirty="0" smtClean="0"/>
              <a:t> </a:t>
            </a:r>
            <a:r>
              <a:rPr lang="ru-RU" dirty="0" err="1" smtClean="0"/>
              <a:t>not</a:t>
            </a:r>
            <a:r>
              <a:rPr lang="ru-RU" dirty="0" smtClean="0"/>
              <a:t> </a:t>
            </a:r>
            <a:r>
              <a:rPr lang="ru-RU" dirty="0" err="1" smtClean="0"/>
              <a:t>into</a:t>
            </a:r>
            <a:r>
              <a:rPr lang="ru-RU" dirty="0" smtClean="0"/>
              <a:t> </a:t>
            </a:r>
            <a:r>
              <a:rPr lang="ru-RU" dirty="0" err="1" smtClean="0"/>
              <a:t>the</a:t>
            </a:r>
            <a:r>
              <a:rPr lang="ru-RU" dirty="0" smtClean="0"/>
              <a:t> </a:t>
            </a:r>
            <a:r>
              <a:rPr lang="ru-RU" dirty="0" err="1" smtClean="0"/>
              <a:t>rooms</a:t>
            </a:r>
            <a:r>
              <a:rPr lang="ru-RU" dirty="0" smtClean="0"/>
              <a:t>, </a:t>
            </a:r>
            <a:r>
              <a:rPr lang="ru-RU" dirty="0" err="1" smtClean="0"/>
              <a:t>but</a:t>
            </a:r>
            <a:r>
              <a:rPr lang="ru-RU" dirty="0" smtClean="0"/>
              <a:t> </a:t>
            </a:r>
            <a:r>
              <a:rPr lang="ru-RU" dirty="0" err="1" smtClean="0"/>
              <a:t>into</a:t>
            </a:r>
            <a:r>
              <a:rPr lang="ru-RU" dirty="0" smtClean="0"/>
              <a:t> </a:t>
            </a:r>
            <a:r>
              <a:rPr lang="ru-RU" dirty="0" err="1" smtClean="0"/>
              <a:t>the</a:t>
            </a:r>
            <a:r>
              <a:rPr lang="ru-RU" dirty="0" smtClean="0"/>
              <a:t> </a:t>
            </a:r>
            <a:r>
              <a:rPr lang="ru-RU" dirty="0" err="1" smtClean="0"/>
              <a:t>functional</a:t>
            </a:r>
            <a:r>
              <a:rPr lang="ru-RU" dirty="0" smtClean="0"/>
              <a:t> </a:t>
            </a:r>
            <a:r>
              <a:rPr lang="ru-RU" dirty="0" err="1" smtClean="0"/>
              <a:t>areas</a:t>
            </a:r>
            <a:r>
              <a:rPr lang="ru-RU" dirty="0" smtClean="0"/>
              <a:t> (</a:t>
            </a:r>
            <a:r>
              <a:rPr lang="ru-RU" dirty="0" err="1" smtClean="0"/>
              <a:t>with</a:t>
            </a:r>
            <a:r>
              <a:rPr lang="ru-RU" dirty="0" smtClean="0"/>
              <a:t> </a:t>
            </a:r>
            <a:r>
              <a:rPr lang="ru-RU" dirty="0" err="1" smtClean="0"/>
              <a:t>the</a:t>
            </a:r>
            <a:r>
              <a:rPr lang="ru-RU" dirty="0" smtClean="0"/>
              <a:t> </a:t>
            </a:r>
            <a:r>
              <a:rPr lang="ru-RU" dirty="0" err="1" smtClean="0"/>
              <a:t>help</a:t>
            </a:r>
            <a:r>
              <a:rPr lang="ru-RU" dirty="0" smtClean="0"/>
              <a:t> </a:t>
            </a:r>
            <a:r>
              <a:rPr lang="ru-RU" dirty="0" err="1" smtClean="0"/>
              <a:t>of</a:t>
            </a:r>
            <a:r>
              <a:rPr lang="ru-RU" dirty="0" smtClean="0"/>
              <a:t> </a:t>
            </a:r>
            <a:r>
              <a:rPr lang="ru-RU" dirty="0" err="1" smtClean="0"/>
              <a:t>screens</a:t>
            </a:r>
            <a:r>
              <a:rPr lang="ru-RU" dirty="0" smtClean="0"/>
              <a:t>, </a:t>
            </a:r>
            <a:r>
              <a:rPr lang="ru-RU" dirty="0" err="1" smtClean="0"/>
              <a:t>curtains</a:t>
            </a:r>
            <a:r>
              <a:rPr lang="ru-RU" dirty="0" smtClean="0"/>
              <a:t>, </a:t>
            </a:r>
            <a:r>
              <a:rPr lang="ru-RU" dirty="0" err="1" smtClean="0"/>
              <a:t>due</a:t>
            </a:r>
            <a:r>
              <a:rPr lang="ru-RU" dirty="0" smtClean="0"/>
              <a:t> </a:t>
            </a:r>
            <a:r>
              <a:rPr lang="ru-RU" dirty="0" err="1" smtClean="0"/>
              <a:t>to</a:t>
            </a:r>
            <a:r>
              <a:rPr lang="ru-RU" dirty="0" smtClean="0"/>
              <a:t> </a:t>
            </a:r>
            <a:r>
              <a:rPr lang="ru-RU" dirty="0" err="1" smtClean="0"/>
              <a:t>differences</a:t>
            </a:r>
            <a:r>
              <a:rPr lang="ru-RU" dirty="0" smtClean="0"/>
              <a:t> </a:t>
            </a:r>
            <a:r>
              <a:rPr lang="ru-RU" dirty="0" err="1" smtClean="0"/>
              <a:t>in</a:t>
            </a:r>
            <a:r>
              <a:rPr lang="ru-RU" dirty="0" smtClean="0"/>
              <a:t> </a:t>
            </a:r>
            <a:r>
              <a:rPr lang="ru-RU" dirty="0" err="1" smtClean="0"/>
              <a:t>the</a:t>
            </a:r>
            <a:r>
              <a:rPr lang="ru-RU" dirty="0" smtClean="0"/>
              <a:t> </a:t>
            </a:r>
            <a:r>
              <a:rPr lang="ru-RU" dirty="0" err="1" smtClean="0"/>
              <a:t>level</a:t>
            </a:r>
            <a:r>
              <a:rPr lang="ru-RU" dirty="0" smtClean="0"/>
              <a:t> </a:t>
            </a:r>
            <a:r>
              <a:rPr lang="ru-RU" dirty="0" err="1" smtClean="0"/>
              <a:t>of</a:t>
            </a:r>
            <a:r>
              <a:rPr lang="ru-RU" dirty="0" smtClean="0"/>
              <a:t> </a:t>
            </a:r>
            <a:r>
              <a:rPr lang="ru-RU" dirty="0" err="1" smtClean="0"/>
              <a:t>the</a:t>
            </a:r>
            <a:r>
              <a:rPr lang="ru-RU" dirty="0" smtClean="0"/>
              <a:t> </a:t>
            </a:r>
            <a:r>
              <a:rPr lang="ru-RU" dirty="0" err="1" smtClean="0"/>
              <a:t>floor</a:t>
            </a:r>
            <a:r>
              <a:rPr lang="ru-RU" dirty="0" smtClean="0"/>
              <a:t>).</a:t>
            </a:r>
            <a:endParaRPr lang="en-US" dirty="0" smtClean="0"/>
          </a:p>
          <a:p>
            <a:r>
              <a:rPr lang="ru-RU" dirty="0" err="1" smtClean="0"/>
              <a:t>The</a:t>
            </a:r>
            <a:r>
              <a:rPr lang="ru-RU" dirty="0" smtClean="0"/>
              <a:t> </a:t>
            </a:r>
            <a:r>
              <a:rPr lang="ru-RU" dirty="0" err="1" smtClean="0"/>
              <a:t>basis</a:t>
            </a:r>
            <a:r>
              <a:rPr lang="ru-RU" dirty="0" smtClean="0"/>
              <a:t> </a:t>
            </a:r>
            <a:r>
              <a:rPr lang="ru-RU" dirty="0" err="1" smtClean="0"/>
              <a:t>of</a:t>
            </a:r>
            <a:r>
              <a:rPr lang="ru-RU" dirty="0" smtClean="0"/>
              <a:t> </a:t>
            </a:r>
            <a:r>
              <a:rPr lang="ru-RU" dirty="0" err="1" smtClean="0"/>
              <a:t>the</a:t>
            </a:r>
            <a:r>
              <a:rPr lang="ru-RU" dirty="0" smtClean="0"/>
              <a:t> </a:t>
            </a:r>
            <a:r>
              <a:rPr lang="ru-RU" dirty="0" err="1" smtClean="0"/>
              <a:t>Japanese</a:t>
            </a:r>
            <a:r>
              <a:rPr lang="ru-RU" dirty="0" smtClean="0"/>
              <a:t> </a:t>
            </a:r>
            <a:r>
              <a:rPr lang="ru-RU" dirty="0" err="1" smtClean="0"/>
              <a:t>interior</a:t>
            </a:r>
            <a:r>
              <a:rPr lang="ru-RU" dirty="0" smtClean="0"/>
              <a:t> </a:t>
            </a:r>
            <a:r>
              <a:rPr lang="ru-RU" dirty="0" err="1" smtClean="0"/>
              <a:t>is</a:t>
            </a:r>
            <a:r>
              <a:rPr lang="ru-RU" dirty="0" smtClean="0"/>
              <a:t> </a:t>
            </a:r>
            <a:r>
              <a:rPr lang="ru-RU" dirty="0" err="1" smtClean="0"/>
              <a:t>emptiness</a:t>
            </a:r>
            <a:r>
              <a:rPr lang="ru-RU" dirty="0" smtClean="0"/>
              <a:t>, </a:t>
            </a:r>
            <a:r>
              <a:rPr lang="ru-RU" dirty="0" err="1" smtClean="0"/>
              <a:t>emphasizing</a:t>
            </a:r>
            <a:r>
              <a:rPr lang="ru-RU" dirty="0" smtClean="0"/>
              <a:t> </a:t>
            </a:r>
            <a:r>
              <a:rPr lang="ru-RU" dirty="0" err="1" smtClean="0"/>
              <a:t>the</a:t>
            </a:r>
            <a:r>
              <a:rPr lang="ru-RU" dirty="0" smtClean="0"/>
              <a:t> </a:t>
            </a:r>
            <a:r>
              <a:rPr lang="ru-RU" dirty="0" err="1" smtClean="0"/>
              <a:t>inner</a:t>
            </a:r>
            <a:r>
              <a:rPr lang="ru-RU" dirty="0" smtClean="0"/>
              <a:t> </a:t>
            </a:r>
            <a:r>
              <a:rPr lang="ru-RU" dirty="0" err="1" smtClean="0"/>
              <a:t>elegance</a:t>
            </a:r>
            <a:r>
              <a:rPr lang="ru-RU" dirty="0" smtClean="0"/>
              <a:t> </a:t>
            </a:r>
            <a:r>
              <a:rPr lang="ru-RU" dirty="0" err="1" smtClean="0"/>
              <a:t>of</a:t>
            </a:r>
            <a:r>
              <a:rPr lang="ru-RU" dirty="0" smtClean="0"/>
              <a:t> </a:t>
            </a:r>
            <a:r>
              <a:rPr lang="ru-RU" dirty="0" err="1" smtClean="0"/>
              <a:t>the</a:t>
            </a:r>
            <a:r>
              <a:rPr lang="ru-RU" dirty="0" smtClean="0"/>
              <a:t> </a:t>
            </a:r>
            <a:r>
              <a:rPr lang="ru-RU" dirty="0" err="1" smtClean="0"/>
              <a:t>little</a:t>
            </a:r>
            <a:r>
              <a:rPr lang="ru-RU" dirty="0" smtClean="0"/>
              <a:t> </a:t>
            </a:r>
            <a:r>
              <a:rPr lang="ru-RU" dirty="0" err="1" smtClean="0"/>
              <a:t>that</a:t>
            </a:r>
            <a:r>
              <a:rPr lang="ru-RU" dirty="0" smtClean="0"/>
              <a:t> </a:t>
            </a:r>
            <a:r>
              <a:rPr lang="ru-RU" dirty="0" err="1" smtClean="0"/>
              <a:t>is</a:t>
            </a:r>
            <a:r>
              <a:rPr lang="ru-RU" dirty="0" smtClean="0"/>
              <a:t> </a:t>
            </a:r>
            <a:r>
              <a:rPr lang="ru-RU" dirty="0" err="1" smtClean="0"/>
              <a:t>in</a:t>
            </a:r>
            <a:r>
              <a:rPr lang="ru-RU" dirty="0" smtClean="0"/>
              <a:t> </a:t>
            </a:r>
            <a:r>
              <a:rPr lang="ru-RU" dirty="0" err="1" smtClean="0"/>
              <a:t>the</a:t>
            </a:r>
            <a:r>
              <a:rPr lang="ru-RU" dirty="0" smtClean="0"/>
              <a:t> </a:t>
            </a:r>
            <a:r>
              <a:rPr lang="ru-RU" dirty="0" err="1" smtClean="0"/>
              <a:t>house</a:t>
            </a:r>
            <a:r>
              <a:rPr lang="ru-RU" dirty="0" smtClean="0"/>
              <a:t>. </a:t>
            </a:r>
            <a:endParaRPr lang="en-US" dirty="0" smtClean="0"/>
          </a:p>
          <a:p>
            <a:r>
              <a:rPr lang="ru-RU" dirty="0" err="1" smtClean="0"/>
              <a:t>Therefore</a:t>
            </a:r>
            <a:r>
              <a:rPr lang="ru-RU" dirty="0" smtClean="0"/>
              <a:t>, </a:t>
            </a:r>
            <a:r>
              <a:rPr lang="ru-RU" dirty="0" err="1" smtClean="0"/>
              <a:t>the</a:t>
            </a:r>
            <a:r>
              <a:rPr lang="ru-RU" dirty="0" smtClean="0"/>
              <a:t> </a:t>
            </a:r>
            <a:r>
              <a:rPr lang="ru-RU" dirty="0" err="1" smtClean="0"/>
              <a:t>fundamental</a:t>
            </a:r>
            <a:r>
              <a:rPr lang="ru-RU" dirty="0" smtClean="0"/>
              <a:t> </a:t>
            </a:r>
            <a:r>
              <a:rPr lang="ru-RU" dirty="0" err="1" smtClean="0"/>
              <a:t>feature</a:t>
            </a:r>
            <a:r>
              <a:rPr lang="ru-RU" dirty="0" smtClean="0"/>
              <a:t> </a:t>
            </a:r>
            <a:r>
              <a:rPr lang="ru-RU" dirty="0" err="1" smtClean="0"/>
              <a:t>of</a:t>
            </a:r>
            <a:r>
              <a:rPr lang="ru-RU" dirty="0" smtClean="0"/>
              <a:t> </a:t>
            </a:r>
            <a:r>
              <a:rPr lang="ru-RU" dirty="0" err="1" smtClean="0"/>
              <a:t>the</a:t>
            </a:r>
            <a:r>
              <a:rPr lang="ru-RU" dirty="0" smtClean="0"/>
              <a:t> </a:t>
            </a:r>
            <a:r>
              <a:rPr lang="ru-RU" dirty="0" err="1" smtClean="0"/>
              <a:t>Japanese</a:t>
            </a:r>
            <a:r>
              <a:rPr lang="ru-RU" dirty="0" smtClean="0"/>
              <a:t> </a:t>
            </a:r>
            <a:r>
              <a:rPr lang="ru-RU" dirty="0" err="1" smtClean="0"/>
              <a:t>style</a:t>
            </a:r>
            <a:r>
              <a:rPr lang="ru-RU" dirty="0" smtClean="0"/>
              <a:t> </a:t>
            </a:r>
            <a:r>
              <a:rPr lang="ru-RU" dirty="0" err="1" smtClean="0"/>
              <a:t>is</a:t>
            </a:r>
            <a:r>
              <a:rPr lang="ru-RU" dirty="0" smtClean="0"/>
              <a:t> </a:t>
            </a:r>
            <a:r>
              <a:rPr lang="ru-RU" b="1" dirty="0" err="1" smtClean="0"/>
              <a:t>minimalism</a:t>
            </a:r>
            <a:r>
              <a:rPr lang="ru-RU" b="1" dirty="0" smtClean="0"/>
              <a:t>. </a:t>
            </a:r>
            <a:endParaRPr lang="ru-RU" b="1" dirty="0"/>
          </a:p>
        </p:txBody>
      </p:sp>
      <p:sp>
        <p:nvSpPr>
          <p:cNvPr id="2" name="Заголовок 1"/>
          <p:cNvSpPr>
            <a:spLocks noGrp="1"/>
          </p:cNvSpPr>
          <p:nvPr>
            <p:ph type="title"/>
          </p:nvPr>
        </p:nvSpPr>
        <p:spPr/>
        <p:txBody>
          <a:bodyPr/>
          <a:lstStyle/>
          <a:p>
            <a:r>
              <a:rPr lang="en-US" dirty="0" smtClean="0">
                <a:solidFill>
                  <a:schemeClr val="tx1"/>
                </a:solidFill>
              </a:rPr>
              <a:t>                   Japanese house</a:t>
            </a:r>
            <a:endParaRPr lang="ru-RU"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irina\Downloads\367deb934a91.jpg"/>
          <p:cNvPicPr>
            <a:picLocks noGrp="1" noChangeAspect="1" noChangeArrowheads="1"/>
          </p:cNvPicPr>
          <p:nvPr>
            <p:ph idx="1"/>
          </p:nvPr>
        </p:nvPicPr>
        <p:blipFill>
          <a:blip r:embed="rId2" cstate="print"/>
          <a:stretch>
            <a:fillRect/>
          </a:stretch>
        </p:blipFill>
        <p:spPr bwMode="auto">
          <a:xfrm>
            <a:off x="1524000" y="1776412"/>
            <a:ext cx="6096000" cy="4067175"/>
          </a:xfrm>
          <a:prstGeom prst="rect">
            <a:avLst/>
          </a:prstGeom>
          <a:noFill/>
        </p:spPr>
      </p:pic>
      <p:sp>
        <p:nvSpPr>
          <p:cNvPr id="2" name="Заголовок 1"/>
          <p:cNvSpPr>
            <a:spLocks noGrp="1"/>
          </p:cNvSpPr>
          <p:nvPr>
            <p:ph type="title"/>
          </p:nvPr>
        </p:nvSpPr>
        <p:spPr/>
        <p:txBody>
          <a:bodyPr>
            <a:normAutofit fontScale="90000"/>
          </a:bodyPr>
          <a:lstStyle/>
          <a:p>
            <a:r>
              <a:rPr lang="ru-RU" dirty="0" smtClean="0">
                <a:solidFill>
                  <a:schemeClr val="tx1"/>
                </a:solidFill>
              </a:rPr>
              <a:t>doors-partitions </a:t>
            </a:r>
            <a:r>
              <a:rPr lang="ru-RU" dirty="0" err="1" smtClean="0">
                <a:solidFill>
                  <a:schemeClr val="tx1"/>
                </a:solidFill>
              </a:rPr>
              <a:t>made</a:t>
            </a:r>
            <a:r>
              <a:rPr lang="ru-RU" dirty="0" smtClean="0">
                <a:solidFill>
                  <a:schemeClr val="tx1"/>
                </a:solidFill>
              </a:rPr>
              <a:t> </a:t>
            </a:r>
            <a:r>
              <a:rPr lang="en-US" dirty="0" smtClean="0">
                <a:solidFill>
                  <a:schemeClr val="tx1"/>
                </a:solidFill>
              </a:rPr>
              <a:t>from  </a:t>
            </a:r>
            <a:r>
              <a:rPr lang="ru-RU" dirty="0" err="1" smtClean="0">
                <a:solidFill>
                  <a:schemeClr val="tx1"/>
                </a:solidFill>
              </a:rPr>
              <a:t>paper</a:t>
            </a:r>
            <a:r>
              <a:rPr lang="ru-RU" dirty="0" smtClean="0">
                <a:solidFill>
                  <a:schemeClr val="tx1"/>
                </a:solidFill>
              </a:rPr>
              <a:t> and bamboo (</a:t>
            </a:r>
            <a:r>
              <a:rPr lang="ru-RU" dirty="0" err="1" smtClean="0">
                <a:solidFill>
                  <a:schemeClr val="tx1"/>
                </a:solidFill>
              </a:rPr>
              <a:t>shoji</a:t>
            </a:r>
            <a:r>
              <a:rPr lang="en-US" dirty="0" smtClean="0">
                <a:solidFill>
                  <a:schemeClr val="tx1"/>
                </a:solidFill>
              </a:rPr>
              <a:t>)</a:t>
            </a:r>
            <a:endParaRPr lang="ru-RU"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irina\Downloads\bd1414b98652.jpg"/>
          <p:cNvPicPr>
            <a:picLocks noGrp="1" noChangeAspect="1" noChangeArrowheads="1"/>
          </p:cNvPicPr>
          <p:nvPr>
            <p:ph idx="1"/>
          </p:nvPr>
        </p:nvPicPr>
        <p:blipFill>
          <a:blip r:embed="rId2" cstate="print"/>
          <a:stretch>
            <a:fillRect/>
          </a:stretch>
        </p:blipFill>
        <p:spPr bwMode="auto">
          <a:xfrm>
            <a:off x="1524000" y="1524000"/>
            <a:ext cx="6096000" cy="4572000"/>
          </a:xfrm>
          <a:prstGeom prst="rect">
            <a:avLst/>
          </a:prstGeom>
          <a:noFill/>
        </p:spPr>
      </p:pic>
      <p:sp>
        <p:nvSpPr>
          <p:cNvPr id="2" name="Заголовок 1"/>
          <p:cNvSpPr>
            <a:spLocks noGrp="1"/>
          </p:cNvSpPr>
          <p:nvPr>
            <p:ph type="title"/>
          </p:nvPr>
        </p:nvSpPr>
        <p:spPr/>
        <p:txBody>
          <a:bodyPr>
            <a:normAutofit fontScale="90000"/>
          </a:bodyPr>
          <a:lstStyle/>
          <a:p>
            <a:r>
              <a:rPr lang="ru-RU" dirty="0" smtClean="0">
                <a:solidFill>
                  <a:schemeClr val="tx1"/>
                </a:solidFill>
              </a:rPr>
              <a:t>The screens make the apartment space light and transparent</a:t>
            </a:r>
            <a:endParaRPr lang="ru-RU" dirty="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irina\Downloads\sedzi-620x465.jpg"/>
          <p:cNvPicPr>
            <a:picLocks noGrp="1" noChangeAspect="1" noChangeArrowheads="1"/>
          </p:cNvPicPr>
          <p:nvPr>
            <p:ph idx="1"/>
          </p:nvPr>
        </p:nvPicPr>
        <p:blipFill>
          <a:blip r:embed="rId2" cstate="print"/>
          <a:stretch>
            <a:fillRect/>
          </a:stretch>
        </p:blipFill>
        <p:spPr bwMode="auto">
          <a:xfrm>
            <a:off x="1619250" y="1595437"/>
            <a:ext cx="5905500" cy="4429125"/>
          </a:xfrm>
          <a:prstGeom prst="rect">
            <a:avLst/>
          </a:prstGeom>
          <a:noFill/>
        </p:spPr>
      </p:pic>
      <p:sp>
        <p:nvSpPr>
          <p:cNvPr id="2" name="Заголовок 1"/>
          <p:cNvSpPr>
            <a:spLocks noGrp="1"/>
          </p:cNvSpPr>
          <p:nvPr>
            <p:ph type="title"/>
          </p:nvPr>
        </p:nvSpPr>
        <p:spPr/>
        <p:txBody>
          <a:bodyPr/>
          <a:lstStyle/>
          <a:p>
            <a:r>
              <a:rPr lang="en-US" dirty="0" smtClean="0">
                <a:solidFill>
                  <a:schemeClr val="tx1"/>
                </a:solidFill>
              </a:rPr>
              <a:t>The traditional house</a:t>
            </a:r>
            <a:endParaRPr lang="ru-RU"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rina\Downloads\yaponskaya-komnata-8.jpg"/>
          <p:cNvPicPr>
            <a:picLocks noGrp="1" noChangeAspect="1" noChangeArrowheads="1"/>
          </p:cNvPicPr>
          <p:nvPr>
            <p:ph idx="1"/>
          </p:nvPr>
        </p:nvPicPr>
        <p:blipFill>
          <a:blip r:embed="rId2" cstate="print"/>
          <a:stretch>
            <a:fillRect/>
          </a:stretch>
        </p:blipFill>
        <p:spPr bwMode="auto">
          <a:xfrm>
            <a:off x="2190750" y="2100262"/>
            <a:ext cx="4762500" cy="3419475"/>
          </a:xfrm>
          <a:prstGeom prst="rect">
            <a:avLst/>
          </a:prstGeom>
          <a:noFill/>
        </p:spPr>
      </p:pic>
      <p:sp>
        <p:nvSpPr>
          <p:cNvPr id="2" name="Заголовок 1"/>
          <p:cNvSpPr>
            <a:spLocks noGrp="1"/>
          </p:cNvSpPr>
          <p:nvPr>
            <p:ph type="title"/>
          </p:nvPr>
        </p:nvSpPr>
        <p:spPr/>
        <p:txBody>
          <a:bodyPr/>
          <a:lstStyle/>
          <a:p>
            <a:r>
              <a:rPr lang="en-US" dirty="0" smtClean="0">
                <a:solidFill>
                  <a:schemeClr val="tx1"/>
                </a:solidFill>
              </a:rPr>
              <a:t>Modern interior</a:t>
            </a:r>
            <a:endParaRPr lang="ru-RU"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solidFill>
                  <a:schemeClr val="tx1"/>
                </a:solidFill>
              </a:rPr>
              <a:t>Modern interior</a:t>
            </a:r>
            <a:endParaRPr lang="ru-RU" dirty="0">
              <a:solidFill>
                <a:schemeClr val="tx1"/>
              </a:solidFill>
            </a:endParaRPr>
          </a:p>
        </p:txBody>
      </p:sp>
      <p:pic>
        <p:nvPicPr>
          <p:cNvPr id="4" name="Picture 2" descr="C:\Users\irina\Downloads\yaponskaya-komnata-9.jpg"/>
          <p:cNvPicPr>
            <a:picLocks noGrp="1" noChangeAspect="1" noChangeArrowheads="1"/>
          </p:cNvPicPr>
          <p:nvPr>
            <p:ph idx="1"/>
          </p:nvPr>
        </p:nvPicPr>
        <p:blipFill>
          <a:blip r:embed="rId2" cstate="print"/>
          <a:stretch>
            <a:fillRect/>
          </a:stretch>
        </p:blipFill>
        <p:spPr bwMode="auto">
          <a:xfrm>
            <a:off x="755576" y="1628800"/>
            <a:ext cx="7776864" cy="4896543"/>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solidFill>
                  <a:schemeClr val="tx1"/>
                </a:solidFill>
              </a:rPr>
              <a:t>Modern interior</a:t>
            </a:r>
            <a:endParaRPr lang="ru-RU" dirty="0">
              <a:solidFill>
                <a:schemeClr val="tx1"/>
              </a:solidFill>
            </a:endParaRPr>
          </a:p>
        </p:txBody>
      </p:sp>
      <p:pic>
        <p:nvPicPr>
          <p:cNvPr id="6" name="Picture 2" descr="C:\Users\irina\Downloads\yaponskaya-komnata-6.jpg"/>
          <p:cNvPicPr>
            <a:picLocks noGrp="1" noChangeAspect="1" noChangeArrowheads="1"/>
          </p:cNvPicPr>
          <p:nvPr>
            <p:ph idx="1"/>
          </p:nvPr>
        </p:nvPicPr>
        <p:blipFill>
          <a:blip r:embed="rId2" cstate="print"/>
          <a:stretch>
            <a:fillRect/>
          </a:stretch>
        </p:blipFill>
        <p:spPr bwMode="auto">
          <a:xfrm>
            <a:off x="611560" y="1772816"/>
            <a:ext cx="7848872" cy="468052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solidFill>
                  <a:schemeClr val="tx1"/>
                </a:solidFill>
              </a:rPr>
              <a:t>                Stone garden</a:t>
            </a:r>
            <a:endParaRPr lang="ru-RU" dirty="0">
              <a:solidFill>
                <a:schemeClr val="tx1"/>
              </a:solidFill>
            </a:endParaRPr>
          </a:p>
        </p:txBody>
      </p:sp>
      <p:pic>
        <p:nvPicPr>
          <p:cNvPr id="1026" name="Picture 2" descr="C:\Users\irina\Downloads\RyoanJi11.jpg"/>
          <p:cNvPicPr>
            <a:picLocks noGrp="1" noChangeAspect="1" noChangeArrowheads="1"/>
          </p:cNvPicPr>
          <p:nvPr>
            <p:ph idx="1"/>
          </p:nvPr>
        </p:nvPicPr>
        <p:blipFill>
          <a:blip r:embed="rId2" cstate="print"/>
          <a:srcRect/>
          <a:stretch>
            <a:fillRect/>
          </a:stretch>
        </p:blipFill>
        <p:spPr bwMode="auto">
          <a:xfrm>
            <a:off x="1115616" y="1628800"/>
            <a:ext cx="7272808" cy="4752528"/>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t>                 </a:t>
            </a:r>
            <a:r>
              <a:rPr lang="en-US" dirty="0" smtClean="0">
                <a:solidFill>
                  <a:schemeClr val="tx1"/>
                </a:solidFill>
              </a:rPr>
              <a:t>Stone garden</a:t>
            </a:r>
            <a:endParaRPr lang="ru-RU" dirty="0">
              <a:solidFill>
                <a:schemeClr val="tx1"/>
              </a:solidFill>
            </a:endParaRPr>
          </a:p>
        </p:txBody>
      </p:sp>
      <p:pic>
        <p:nvPicPr>
          <p:cNvPr id="2050" name="Picture 2" descr="C:\Users\irina\Downloads\сад камней.jpg"/>
          <p:cNvPicPr>
            <a:picLocks noGrp="1" noChangeAspect="1" noChangeArrowheads="1"/>
          </p:cNvPicPr>
          <p:nvPr>
            <p:ph idx="1"/>
          </p:nvPr>
        </p:nvPicPr>
        <p:blipFill>
          <a:blip r:embed="rId2" cstate="print"/>
          <a:srcRect/>
          <a:stretch>
            <a:fillRect/>
          </a:stretch>
        </p:blipFill>
        <p:spPr bwMode="auto">
          <a:xfrm>
            <a:off x="755576" y="1772816"/>
            <a:ext cx="7560839" cy="482453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икэбана.jpg"/>
          <p:cNvPicPr>
            <a:picLocks noGrp="1" noChangeAspect="1"/>
          </p:cNvPicPr>
          <p:nvPr>
            <p:ph idx="1"/>
          </p:nvPr>
        </p:nvPicPr>
        <p:blipFill>
          <a:blip r:embed="rId2" cstate="print"/>
          <a:stretch>
            <a:fillRect/>
          </a:stretch>
        </p:blipFill>
        <p:spPr>
          <a:xfrm>
            <a:off x="1143000" y="1905000"/>
            <a:ext cx="6858000" cy="3810000"/>
          </a:xfrm>
        </p:spPr>
      </p:pic>
      <p:sp>
        <p:nvSpPr>
          <p:cNvPr id="2" name="Заголовок 1"/>
          <p:cNvSpPr>
            <a:spLocks noGrp="1"/>
          </p:cNvSpPr>
          <p:nvPr>
            <p:ph type="title"/>
          </p:nvPr>
        </p:nvSpPr>
        <p:spPr/>
        <p:txBody>
          <a:bodyPr>
            <a:normAutofit/>
          </a:bodyPr>
          <a:lstStyle/>
          <a:p>
            <a:r>
              <a:rPr lang="en-US" dirty="0" smtClean="0">
                <a:solidFill>
                  <a:schemeClr val="tx1"/>
                </a:solidFill>
              </a:rPr>
              <a:t>Ikebana – the art  of flower’s design</a:t>
            </a:r>
            <a:endParaRPr lang="ru-RU" dirty="0">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охара школа икэбаны.jpg"/>
          <p:cNvPicPr>
            <a:picLocks noGrp="1" noChangeAspect="1"/>
          </p:cNvPicPr>
          <p:nvPr>
            <p:ph idx="1"/>
          </p:nvPr>
        </p:nvPicPr>
        <p:blipFill>
          <a:blip r:embed="rId2" cstate="print"/>
          <a:stretch>
            <a:fillRect/>
          </a:stretch>
        </p:blipFill>
        <p:spPr>
          <a:xfrm>
            <a:off x="1043608" y="1340768"/>
            <a:ext cx="7272808" cy="4896544"/>
          </a:xfrm>
        </p:spPr>
      </p:pic>
      <p:sp>
        <p:nvSpPr>
          <p:cNvPr id="2" name="Заголовок 1"/>
          <p:cNvSpPr>
            <a:spLocks noGrp="1"/>
          </p:cNvSpPr>
          <p:nvPr>
            <p:ph type="title"/>
          </p:nvPr>
        </p:nvSpPr>
        <p:spPr/>
        <p:txBody>
          <a:bodyPr>
            <a:normAutofit/>
          </a:bodyPr>
          <a:lstStyle/>
          <a:p>
            <a:r>
              <a:rPr lang="en-US" dirty="0" err="1" smtClean="0">
                <a:solidFill>
                  <a:schemeClr val="tx1"/>
                </a:solidFill>
              </a:rPr>
              <a:t>Ohara</a:t>
            </a:r>
            <a:r>
              <a:rPr lang="en-US" dirty="0" smtClean="0">
                <a:solidFill>
                  <a:schemeClr val="tx1"/>
                </a:solidFill>
              </a:rPr>
              <a:t> school </a:t>
            </a:r>
            <a:endParaRPr lang="ru-RU" dirty="0">
              <a:solidFill>
                <a:schemeClr val="tx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smtClean="0">
                <a:solidFill>
                  <a:schemeClr val="tx1"/>
                </a:solidFill>
              </a:rPr>
              <a:t>Ikebana </a:t>
            </a:r>
            <a:endParaRPr lang="ru-RU" dirty="0">
              <a:solidFill>
                <a:schemeClr val="tx1"/>
              </a:solidFill>
            </a:endParaRPr>
          </a:p>
        </p:txBody>
      </p:sp>
      <p:pic>
        <p:nvPicPr>
          <p:cNvPr id="3074" name="Picture 2" descr="C:\Users\irina\Downloads\еще икэбана.jpg"/>
          <p:cNvPicPr>
            <a:picLocks noGrp="1" noChangeAspect="1" noChangeArrowheads="1"/>
          </p:cNvPicPr>
          <p:nvPr>
            <p:ph idx="1"/>
          </p:nvPr>
        </p:nvPicPr>
        <p:blipFill>
          <a:blip r:embed="rId2" cstate="print"/>
          <a:srcRect/>
          <a:stretch>
            <a:fillRect/>
          </a:stretch>
        </p:blipFill>
        <p:spPr bwMode="auto">
          <a:xfrm>
            <a:off x="395536" y="2204864"/>
            <a:ext cx="3672408" cy="4032448"/>
          </a:xfrm>
          <a:prstGeom prst="rect">
            <a:avLst/>
          </a:prstGeom>
          <a:noFill/>
        </p:spPr>
      </p:pic>
      <p:pic>
        <p:nvPicPr>
          <p:cNvPr id="3075" name="Picture 3" descr="C:\Users\irina\Downloads\еще икэ.jpg"/>
          <p:cNvPicPr>
            <a:picLocks noChangeAspect="1" noChangeArrowheads="1"/>
          </p:cNvPicPr>
          <p:nvPr/>
        </p:nvPicPr>
        <p:blipFill>
          <a:blip r:embed="rId3" cstate="print"/>
          <a:srcRect/>
          <a:stretch>
            <a:fillRect/>
          </a:stretch>
        </p:blipFill>
        <p:spPr bwMode="auto">
          <a:xfrm>
            <a:off x="4499992" y="620688"/>
            <a:ext cx="4392488" cy="4752528"/>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smtClean="0">
                <a:solidFill>
                  <a:schemeClr val="tx1"/>
                </a:solidFill>
              </a:rPr>
              <a:t>Bonsai</a:t>
            </a:r>
            <a:endParaRPr lang="ru-RU" dirty="0">
              <a:solidFill>
                <a:schemeClr val="tx1"/>
              </a:solidFill>
            </a:endParaRPr>
          </a:p>
        </p:txBody>
      </p:sp>
      <p:sp>
        <p:nvSpPr>
          <p:cNvPr id="5" name="Содержимое 4"/>
          <p:cNvSpPr>
            <a:spLocks noGrp="1"/>
          </p:cNvSpPr>
          <p:nvPr>
            <p:ph sz="half" idx="2"/>
          </p:nvPr>
        </p:nvSpPr>
        <p:spPr/>
        <p:txBody>
          <a:bodyPr>
            <a:noAutofit/>
          </a:bodyPr>
          <a:lstStyle/>
          <a:p>
            <a:r>
              <a:rPr lang="ru-RU" sz="3200" dirty="0" err="1" smtClean="0"/>
              <a:t>Bonsai</a:t>
            </a:r>
            <a:r>
              <a:rPr lang="ru-RU" sz="3200" dirty="0" smtClean="0"/>
              <a:t> </a:t>
            </a:r>
            <a:r>
              <a:rPr lang="ru-RU" sz="3200" dirty="0" err="1" smtClean="0"/>
              <a:t>literally</a:t>
            </a:r>
            <a:r>
              <a:rPr lang="ru-RU" sz="3200" dirty="0" smtClean="0"/>
              <a:t> </a:t>
            </a:r>
            <a:r>
              <a:rPr lang="ru-RU" sz="3200" dirty="0" err="1" smtClean="0"/>
              <a:t>translates</a:t>
            </a:r>
            <a:r>
              <a:rPr lang="ru-RU" sz="3200" dirty="0" smtClean="0"/>
              <a:t> </a:t>
            </a:r>
            <a:r>
              <a:rPr lang="ru-RU" sz="3200" dirty="0" err="1" smtClean="0"/>
              <a:t>from</a:t>
            </a:r>
            <a:r>
              <a:rPr lang="ru-RU" sz="3200" dirty="0" smtClean="0"/>
              <a:t> </a:t>
            </a:r>
            <a:r>
              <a:rPr lang="ru-RU" sz="3200" dirty="0" err="1" smtClean="0"/>
              <a:t>Japanese</a:t>
            </a:r>
            <a:r>
              <a:rPr lang="ru-RU" sz="3200" dirty="0" smtClean="0"/>
              <a:t> </a:t>
            </a:r>
            <a:r>
              <a:rPr lang="ru-RU" sz="3200" dirty="0" err="1" smtClean="0"/>
              <a:t>as</a:t>
            </a:r>
            <a:r>
              <a:rPr lang="ru-RU" sz="3200" dirty="0" smtClean="0"/>
              <a:t> "</a:t>
            </a:r>
            <a:r>
              <a:rPr lang="ru-RU" sz="3200" dirty="0" err="1" smtClean="0"/>
              <a:t>grown</a:t>
            </a:r>
            <a:r>
              <a:rPr lang="ru-RU" sz="3200" dirty="0" smtClean="0"/>
              <a:t> </a:t>
            </a:r>
            <a:r>
              <a:rPr lang="ru-RU" sz="3200" dirty="0" err="1" smtClean="0"/>
              <a:t>in</a:t>
            </a:r>
            <a:r>
              <a:rPr lang="ru-RU" sz="3200" dirty="0" smtClean="0"/>
              <a:t> </a:t>
            </a:r>
            <a:r>
              <a:rPr lang="ru-RU" sz="3200" dirty="0" err="1" smtClean="0"/>
              <a:t>a</a:t>
            </a:r>
            <a:r>
              <a:rPr lang="ru-RU" sz="3200" dirty="0" smtClean="0"/>
              <a:t> </a:t>
            </a:r>
            <a:r>
              <a:rPr lang="ru-RU" sz="3200" dirty="0" err="1" smtClean="0"/>
              <a:t>tray</a:t>
            </a:r>
            <a:r>
              <a:rPr lang="ru-RU" sz="3200" dirty="0" smtClean="0"/>
              <a:t>" </a:t>
            </a:r>
            <a:r>
              <a:rPr lang="ru-RU" sz="3200" dirty="0" err="1" smtClean="0"/>
              <a:t>and</a:t>
            </a:r>
            <a:r>
              <a:rPr lang="ru-RU" sz="3200" dirty="0" smtClean="0"/>
              <a:t> </a:t>
            </a:r>
            <a:r>
              <a:rPr lang="ru-RU" sz="3200" dirty="0" err="1" smtClean="0"/>
              <a:t>involves</a:t>
            </a:r>
            <a:r>
              <a:rPr lang="ru-RU" sz="3200" dirty="0" smtClean="0"/>
              <a:t> </a:t>
            </a:r>
            <a:r>
              <a:rPr lang="ru-RU" sz="3200" dirty="0" err="1" smtClean="0"/>
              <a:t>the</a:t>
            </a:r>
            <a:r>
              <a:rPr lang="ru-RU" sz="3200" dirty="0" smtClean="0"/>
              <a:t> </a:t>
            </a:r>
            <a:r>
              <a:rPr lang="ru-RU" sz="3200" dirty="0" err="1" smtClean="0"/>
              <a:t>process</a:t>
            </a:r>
            <a:r>
              <a:rPr lang="ru-RU" sz="3200" dirty="0" smtClean="0"/>
              <a:t> </a:t>
            </a:r>
            <a:r>
              <a:rPr lang="ru-RU" sz="3200" dirty="0" err="1" smtClean="0"/>
              <a:t>of</a:t>
            </a:r>
            <a:r>
              <a:rPr lang="ru-RU" sz="3200" dirty="0" smtClean="0"/>
              <a:t> </a:t>
            </a:r>
            <a:r>
              <a:rPr lang="ru-RU" sz="3200" dirty="0" err="1" smtClean="0"/>
              <a:t>growing</a:t>
            </a:r>
            <a:r>
              <a:rPr lang="ru-RU" sz="3200" dirty="0" smtClean="0"/>
              <a:t> </a:t>
            </a:r>
            <a:r>
              <a:rPr lang="ru-RU" sz="3200" dirty="0" err="1" smtClean="0"/>
              <a:t>an</a:t>
            </a:r>
            <a:r>
              <a:rPr lang="ru-RU" sz="3200" dirty="0" smtClean="0"/>
              <a:t> </a:t>
            </a:r>
            <a:r>
              <a:rPr lang="ru-RU" sz="3200" dirty="0" err="1" smtClean="0"/>
              <a:t>exact</a:t>
            </a:r>
            <a:r>
              <a:rPr lang="ru-RU" sz="3200" dirty="0" smtClean="0"/>
              <a:t> </a:t>
            </a:r>
            <a:r>
              <a:rPr lang="ru-RU" sz="3200" dirty="0" err="1" smtClean="0"/>
              <a:t>copy</a:t>
            </a:r>
            <a:r>
              <a:rPr lang="ru-RU" sz="3200" dirty="0" smtClean="0"/>
              <a:t> </a:t>
            </a:r>
            <a:r>
              <a:rPr lang="ru-RU" sz="3200" dirty="0" err="1" smtClean="0"/>
              <a:t>of</a:t>
            </a:r>
            <a:r>
              <a:rPr lang="ru-RU" sz="3200" dirty="0" smtClean="0"/>
              <a:t> </a:t>
            </a:r>
            <a:r>
              <a:rPr lang="ru-RU" sz="3200" dirty="0" err="1" smtClean="0"/>
              <a:t>a</a:t>
            </a:r>
            <a:r>
              <a:rPr lang="ru-RU" sz="3200" dirty="0" smtClean="0"/>
              <a:t> </a:t>
            </a:r>
            <a:r>
              <a:rPr lang="ru-RU" sz="3200" dirty="0" err="1" smtClean="0"/>
              <a:t>large</a:t>
            </a:r>
            <a:r>
              <a:rPr lang="ru-RU" sz="3200" dirty="0" smtClean="0"/>
              <a:t> </a:t>
            </a:r>
            <a:r>
              <a:rPr lang="ru-RU" sz="3200" dirty="0" err="1" smtClean="0"/>
              <a:t>tree</a:t>
            </a:r>
            <a:r>
              <a:rPr lang="ru-RU" sz="3200" dirty="0" smtClean="0"/>
              <a:t> </a:t>
            </a:r>
            <a:r>
              <a:rPr lang="ru-RU" sz="3200" dirty="0" err="1" smtClean="0"/>
              <a:t>of</a:t>
            </a:r>
            <a:r>
              <a:rPr lang="ru-RU" sz="3200" dirty="0" smtClean="0"/>
              <a:t> </a:t>
            </a:r>
            <a:r>
              <a:rPr lang="ru-RU" sz="3200" dirty="0" err="1" smtClean="0"/>
              <a:t>a</a:t>
            </a:r>
            <a:r>
              <a:rPr lang="ru-RU" sz="3200" dirty="0" smtClean="0"/>
              <a:t> </a:t>
            </a:r>
            <a:r>
              <a:rPr lang="ru-RU" sz="3200" dirty="0" err="1" smtClean="0"/>
              <a:t>certain</a:t>
            </a:r>
            <a:r>
              <a:rPr lang="ru-RU" sz="3200" dirty="0" smtClean="0"/>
              <a:t> </a:t>
            </a:r>
            <a:r>
              <a:rPr lang="ru-RU" sz="3200" dirty="0" err="1" smtClean="0"/>
              <a:t>type</a:t>
            </a:r>
            <a:r>
              <a:rPr lang="ru-RU" sz="3200" dirty="0" smtClean="0"/>
              <a:t> </a:t>
            </a:r>
            <a:r>
              <a:rPr lang="ru-RU" sz="3200" dirty="0" err="1" smtClean="0"/>
              <a:t>in</a:t>
            </a:r>
            <a:r>
              <a:rPr lang="ru-RU" sz="3200" dirty="0" smtClean="0"/>
              <a:t> </a:t>
            </a:r>
            <a:r>
              <a:rPr lang="ru-RU" sz="3200" dirty="0" err="1" smtClean="0"/>
              <a:t>miniature</a:t>
            </a:r>
            <a:r>
              <a:rPr lang="ru-RU" sz="3200" dirty="0" smtClean="0"/>
              <a:t>.</a:t>
            </a:r>
            <a:br>
              <a:rPr lang="ru-RU" sz="3200" dirty="0" smtClean="0"/>
            </a:br>
            <a:endParaRPr lang="ru-RU" sz="3200" dirty="0"/>
          </a:p>
        </p:txBody>
      </p:sp>
      <p:pic>
        <p:nvPicPr>
          <p:cNvPr id="4098" name="Picture 2" descr="C:\Users\irina\Downloads\бонсай.jpg"/>
          <p:cNvPicPr>
            <a:picLocks noGrp="1" noChangeAspect="1" noChangeArrowheads="1"/>
          </p:cNvPicPr>
          <p:nvPr>
            <p:ph sz="half" idx="1"/>
          </p:nvPr>
        </p:nvPicPr>
        <p:blipFill>
          <a:blip r:embed="rId2" cstate="print"/>
          <a:srcRect/>
          <a:stretch>
            <a:fillRect/>
          </a:stretch>
        </p:blipFill>
        <p:spPr bwMode="auto">
          <a:xfrm>
            <a:off x="323528" y="1484784"/>
            <a:ext cx="3888432" cy="504056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chemeClr val="tx1"/>
                </a:solidFill>
              </a:rPr>
              <a:t>Bonsai</a:t>
            </a:r>
            <a:endParaRPr lang="ru-RU" dirty="0">
              <a:solidFill>
                <a:schemeClr val="tx1"/>
              </a:solidFill>
            </a:endParaRPr>
          </a:p>
        </p:txBody>
      </p:sp>
      <p:pic>
        <p:nvPicPr>
          <p:cNvPr id="5122" name="Picture 2" descr="C:\Users\irina\Downloads\еще бонсай.jpg"/>
          <p:cNvPicPr>
            <a:picLocks noGrp="1" noChangeAspect="1" noChangeArrowheads="1"/>
          </p:cNvPicPr>
          <p:nvPr>
            <p:ph idx="1"/>
          </p:nvPr>
        </p:nvPicPr>
        <p:blipFill>
          <a:blip r:embed="rId2" cstate="print"/>
          <a:srcRect/>
          <a:stretch>
            <a:fillRect/>
          </a:stretch>
        </p:blipFill>
        <p:spPr bwMode="auto">
          <a:xfrm>
            <a:off x="827584" y="1484784"/>
            <a:ext cx="7344816" cy="537321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solidFill>
                  <a:schemeClr val="tx1"/>
                </a:solidFill>
              </a:rPr>
              <a:t>Bonsaki</a:t>
            </a:r>
            <a:endParaRPr lang="ru-RU" dirty="0">
              <a:solidFill>
                <a:schemeClr val="tx1"/>
              </a:solidFill>
            </a:endParaRPr>
          </a:p>
        </p:txBody>
      </p:sp>
      <p:sp>
        <p:nvSpPr>
          <p:cNvPr id="4" name="Содержимое 3"/>
          <p:cNvSpPr>
            <a:spLocks noGrp="1"/>
          </p:cNvSpPr>
          <p:nvPr>
            <p:ph sz="half" idx="1"/>
          </p:nvPr>
        </p:nvSpPr>
        <p:spPr/>
        <p:txBody>
          <a:bodyPr>
            <a:normAutofit fontScale="92500"/>
          </a:bodyPr>
          <a:lstStyle/>
          <a:p>
            <a:r>
              <a:rPr lang="ru-RU" dirty="0" err="1" smtClean="0"/>
              <a:t>Bonsaki</a:t>
            </a:r>
            <a:r>
              <a:rPr lang="ru-RU" dirty="0" smtClean="0"/>
              <a:t> - </a:t>
            </a:r>
            <a:r>
              <a:rPr lang="ru-RU" dirty="0" err="1" smtClean="0"/>
              <a:t>literally</a:t>
            </a:r>
            <a:r>
              <a:rPr lang="ru-RU" dirty="0" smtClean="0"/>
              <a:t> </a:t>
            </a:r>
            <a:r>
              <a:rPr lang="ru-RU" dirty="0" err="1" smtClean="0"/>
              <a:t>means</a:t>
            </a:r>
            <a:r>
              <a:rPr lang="ru-RU" dirty="0" smtClean="0"/>
              <a:t> "</a:t>
            </a:r>
            <a:r>
              <a:rPr lang="ru-RU" dirty="0" err="1" smtClean="0"/>
              <a:t>tray-stone</a:t>
            </a:r>
            <a:r>
              <a:rPr lang="ru-RU" dirty="0" smtClean="0"/>
              <a:t>." </a:t>
            </a:r>
            <a:r>
              <a:rPr lang="ru-RU" dirty="0" err="1" smtClean="0"/>
              <a:t>It</a:t>
            </a:r>
            <a:r>
              <a:rPr lang="ru-RU" dirty="0" smtClean="0"/>
              <a:t> </a:t>
            </a:r>
            <a:r>
              <a:rPr lang="ru-RU" dirty="0" err="1" smtClean="0"/>
              <a:t>is</a:t>
            </a:r>
            <a:r>
              <a:rPr lang="ru-RU" dirty="0" smtClean="0"/>
              <a:t> </a:t>
            </a:r>
            <a:r>
              <a:rPr lang="ru-RU" dirty="0" err="1" smtClean="0"/>
              <a:t>the</a:t>
            </a:r>
            <a:r>
              <a:rPr lang="ru-RU" dirty="0" smtClean="0"/>
              <a:t> </a:t>
            </a:r>
            <a:r>
              <a:rPr lang="ru-RU" dirty="0" err="1" smtClean="0"/>
              <a:t>art</a:t>
            </a:r>
            <a:r>
              <a:rPr lang="ru-RU" dirty="0" smtClean="0"/>
              <a:t> </a:t>
            </a:r>
            <a:r>
              <a:rPr lang="ru-RU" dirty="0" err="1" smtClean="0"/>
              <a:t>of</a:t>
            </a:r>
            <a:r>
              <a:rPr lang="ru-RU" dirty="0" smtClean="0"/>
              <a:t> </a:t>
            </a:r>
            <a:r>
              <a:rPr lang="ru-RU" dirty="0" err="1" smtClean="0"/>
              <a:t>depicting</a:t>
            </a:r>
            <a:r>
              <a:rPr lang="ru-RU" dirty="0" smtClean="0"/>
              <a:t> </a:t>
            </a:r>
            <a:r>
              <a:rPr lang="ru-RU" dirty="0" err="1" smtClean="0"/>
              <a:t>a</a:t>
            </a:r>
            <a:r>
              <a:rPr lang="ru-RU" dirty="0" smtClean="0"/>
              <a:t> </a:t>
            </a:r>
            <a:r>
              <a:rPr lang="ru-RU" dirty="0" err="1" smtClean="0"/>
              <a:t>miniature</a:t>
            </a:r>
            <a:r>
              <a:rPr lang="ru-RU" dirty="0" smtClean="0"/>
              <a:t> </a:t>
            </a:r>
            <a:r>
              <a:rPr lang="ru-RU" dirty="0" err="1" smtClean="0"/>
              <a:t>landscape</a:t>
            </a:r>
            <a:r>
              <a:rPr lang="ru-RU" dirty="0" smtClean="0"/>
              <a:t> (</a:t>
            </a:r>
            <a:r>
              <a:rPr lang="ru-RU" dirty="0" err="1" smtClean="0"/>
              <a:t>mountains</a:t>
            </a:r>
            <a:r>
              <a:rPr lang="ru-RU" dirty="0" smtClean="0"/>
              <a:t>, </a:t>
            </a:r>
            <a:r>
              <a:rPr lang="ru-RU" dirty="0" err="1" smtClean="0"/>
              <a:t>seas</a:t>
            </a:r>
            <a:r>
              <a:rPr lang="ru-RU" dirty="0" smtClean="0"/>
              <a:t>, </a:t>
            </a:r>
            <a:r>
              <a:rPr lang="ru-RU" dirty="0" err="1" smtClean="0"/>
              <a:t>lakes</a:t>
            </a:r>
            <a:r>
              <a:rPr lang="ru-RU" dirty="0" smtClean="0"/>
              <a:t>, </a:t>
            </a:r>
            <a:r>
              <a:rPr lang="ru-RU" dirty="0" err="1" smtClean="0"/>
              <a:t>waterfalls</a:t>
            </a:r>
            <a:r>
              <a:rPr lang="ru-RU" dirty="0" smtClean="0"/>
              <a:t>) </a:t>
            </a:r>
            <a:r>
              <a:rPr lang="ru-RU" dirty="0" err="1" smtClean="0"/>
              <a:t>on</a:t>
            </a:r>
            <a:r>
              <a:rPr lang="ru-RU" dirty="0" smtClean="0"/>
              <a:t> </a:t>
            </a:r>
            <a:r>
              <a:rPr lang="ru-RU" dirty="0" err="1" smtClean="0"/>
              <a:t>a</a:t>
            </a:r>
            <a:r>
              <a:rPr lang="ru-RU" dirty="0" smtClean="0"/>
              <a:t> </a:t>
            </a:r>
            <a:r>
              <a:rPr lang="ru-RU" dirty="0" err="1" smtClean="0"/>
              <a:t>flat</a:t>
            </a:r>
            <a:r>
              <a:rPr lang="ru-RU" dirty="0" smtClean="0"/>
              <a:t>, </a:t>
            </a:r>
            <a:r>
              <a:rPr lang="ru-RU" dirty="0" err="1" smtClean="0"/>
              <a:t>usually</a:t>
            </a:r>
            <a:r>
              <a:rPr lang="ru-RU" dirty="0" smtClean="0"/>
              <a:t> </a:t>
            </a:r>
            <a:r>
              <a:rPr lang="ru-RU" dirty="0" err="1" smtClean="0"/>
              <a:t>black</a:t>
            </a:r>
            <a:r>
              <a:rPr lang="ru-RU" dirty="0" smtClean="0"/>
              <a:t>, </a:t>
            </a:r>
            <a:r>
              <a:rPr lang="ru-RU" dirty="0" err="1" smtClean="0"/>
              <a:t>using</a:t>
            </a:r>
            <a:r>
              <a:rPr lang="ru-RU" dirty="0" smtClean="0"/>
              <a:t> </a:t>
            </a:r>
            <a:r>
              <a:rPr lang="ru-RU" dirty="0" err="1" smtClean="0"/>
              <a:t>sand</a:t>
            </a:r>
            <a:r>
              <a:rPr lang="ru-RU" dirty="0" smtClean="0"/>
              <a:t>, </a:t>
            </a:r>
            <a:r>
              <a:rPr lang="ru-RU" dirty="0" err="1" smtClean="0"/>
              <a:t>gravel</a:t>
            </a:r>
            <a:r>
              <a:rPr lang="ru-RU" dirty="0" smtClean="0"/>
              <a:t> </a:t>
            </a:r>
            <a:r>
              <a:rPr lang="ru-RU" dirty="0" err="1" smtClean="0"/>
              <a:t>and</a:t>
            </a:r>
            <a:r>
              <a:rPr lang="ru-RU" dirty="0" smtClean="0"/>
              <a:t> </a:t>
            </a:r>
            <a:r>
              <a:rPr lang="ru-RU" dirty="0" err="1" smtClean="0"/>
              <a:t>stones</a:t>
            </a:r>
            <a:r>
              <a:rPr lang="ru-RU" dirty="0" smtClean="0"/>
              <a:t>.</a:t>
            </a:r>
            <a:br>
              <a:rPr lang="ru-RU" dirty="0" smtClean="0"/>
            </a:br>
            <a:r>
              <a:rPr lang="ru-RU" dirty="0" err="1" smtClean="0"/>
              <a:t>Bonsaki</a:t>
            </a:r>
            <a:r>
              <a:rPr lang="ru-RU" dirty="0" smtClean="0"/>
              <a:t> </a:t>
            </a:r>
            <a:r>
              <a:rPr lang="ru-RU" dirty="0" err="1" smtClean="0"/>
              <a:t>is</a:t>
            </a:r>
            <a:r>
              <a:rPr lang="ru-RU" dirty="0" smtClean="0"/>
              <a:t> </a:t>
            </a:r>
            <a:r>
              <a:rPr lang="ru-RU" dirty="0" err="1" smtClean="0"/>
              <a:t>a</a:t>
            </a:r>
            <a:r>
              <a:rPr lang="ru-RU" dirty="0" smtClean="0"/>
              <a:t> </a:t>
            </a:r>
            <a:r>
              <a:rPr lang="ru-RU" dirty="0" err="1" smtClean="0"/>
              <a:t>temporary</a:t>
            </a:r>
            <a:r>
              <a:rPr lang="ru-RU" dirty="0" smtClean="0"/>
              <a:t> </a:t>
            </a:r>
            <a:r>
              <a:rPr lang="ru-RU" dirty="0" err="1" smtClean="0"/>
              <a:t>composition</a:t>
            </a:r>
            <a:r>
              <a:rPr lang="ru-RU" dirty="0" smtClean="0"/>
              <a:t> </a:t>
            </a:r>
            <a:r>
              <a:rPr lang="ru-RU" dirty="0" err="1" smtClean="0"/>
              <a:t>that</a:t>
            </a:r>
            <a:r>
              <a:rPr lang="ru-RU" dirty="0" smtClean="0"/>
              <a:t> </a:t>
            </a:r>
            <a:r>
              <a:rPr lang="ru-RU" dirty="0" err="1" smtClean="0"/>
              <a:t>is</a:t>
            </a:r>
            <a:r>
              <a:rPr lang="ru-RU" dirty="0" smtClean="0"/>
              <a:t> </a:t>
            </a:r>
            <a:r>
              <a:rPr lang="ru-RU" dirty="0" err="1" smtClean="0"/>
              <a:t>created</a:t>
            </a:r>
            <a:r>
              <a:rPr lang="ru-RU" dirty="0" smtClean="0"/>
              <a:t> </a:t>
            </a:r>
            <a:r>
              <a:rPr lang="ru-RU" dirty="0" err="1" smtClean="0"/>
              <a:t>for</a:t>
            </a:r>
            <a:r>
              <a:rPr lang="ru-RU" dirty="0" smtClean="0"/>
              <a:t> </a:t>
            </a:r>
            <a:r>
              <a:rPr lang="ru-RU" dirty="0" err="1" smtClean="0"/>
              <a:t>the</a:t>
            </a:r>
            <a:r>
              <a:rPr lang="ru-RU" dirty="0" smtClean="0"/>
              <a:t> </a:t>
            </a:r>
            <a:r>
              <a:rPr lang="ru-RU" dirty="0" err="1" smtClean="0"/>
              <a:t>wedding</a:t>
            </a:r>
            <a:r>
              <a:rPr lang="ru-RU" dirty="0" smtClean="0"/>
              <a:t>, </a:t>
            </a:r>
            <a:r>
              <a:rPr lang="ru-RU" dirty="0" err="1" smtClean="0"/>
              <a:t>the</a:t>
            </a:r>
            <a:r>
              <a:rPr lang="ru-RU" dirty="0" smtClean="0"/>
              <a:t> </a:t>
            </a:r>
            <a:r>
              <a:rPr lang="ru-RU" dirty="0" err="1" smtClean="0"/>
              <a:t>New</a:t>
            </a:r>
            <a:r>
              <a:rPr lang="ru-RU" dirty="0" smtClean="0"/>
              <a:t> </a:t>
            </a:r>
            <a:r>
              <a:rPr lang="ru-RU" dirty="0" err="1" smtClean="0"/>
              <a:t>Year</a:t>
            </a:r>
            <a:r>
              <a:rPr lang="ru-RU" dirty="0" smtClean="0"/>
              <a:t> </a:t>
            </a:r>
            <a:r>
              <a:rPr lang="ru-RU" dirty="0" err="1" smtClean="0"/>
              <a:t>or</a:t>
            </a:r>
            <a:r>
              <a:rPr lang="ru-RU" dirty="0" smtClean="0"/>
              <a:t> </a:t>
            </a:r>
            <a:r>
              <a:rPr lang="ru-RU" dirty="0" err="1" smtClean="0"/>
              <a:t>some</a:t>
            </a:r>
            <a:r>
              <a:rPr lang="ru-RU" dirty="0" smtClean="0"/>
              <a:t> </a:t>
            </a:r>
            <a:r>
              <a:rPr lang="ru-RU" dirty="0" err="1" smtClean="0"/>
              <a:t>ceremony</a:t>
            </a:r>
            <a:r>
              <a:rPr lang="ru-RU" dirty="0" smtClean="0"/>
              <a:t>.</a:t>
            </a:r>
          </a:p>
          <a:p>
            <a:endParaRPr lang="ru-RU" dirty="0"/>
          </a:p>
        </p:txBody>
      </p:sp>
      <p:pic>
        <p:nvPicPr>
          <p:cNvPr id="6146" name="Picture 2" descr="C:\Users\irina\Downloads\бонсэки.jpg"/>
          <p:cNvPicPr>
            <a:picLocks noGrp="1" noChangeAspect="1" noChangeArrowheads="1"/>
          </p:cNvPicPr>
          <p:nvPr>
            <p:ph sz="half" idx="2"/>
          </p:nvPr>
        </p:nvPicPr>
        <p:blipFill>
          <a:blip r:embed="rId2" cstate="print"/>
          <a:srcRect/>
          <a:stretch>
            <a:fillRect/>
          </a:stretch>
        </p:blipFill>
        <p:spPr bwMode="auto">
          <a:xfrm>
            <a:off x="4648200" y="2288585"/>
            <a:ext cx="4059238" cy="304283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C:\Users\irina\Downloads\сайкэй.jpg"/>
          <p:cNvPicPr>
            <a:picLocks noGrp="1" noChangeAspect="1" noChangeArrowheads="1"/>
          </p:cNvPicPr>
          <p:nvPr>
            <p:ph idx="1"/>
          </p:nvPr>
        </p:nvPicPr>
        <p:blipFill>
          <a:blip r:embed="rId2" cstate="print"/>
          <a:stretch>
            <a:fillRect/>
          </a:stretch>
        </p:blipFill>
        <p:spPr bwMode="auto">
          <a:xfrm>
            <a:off x="1835696" y="1700808"/>
            <a:ext cx="6353869" cy="4536503"/>
          </a:xfrm>
          <a:prstGeom prst="rect">
            <a:avLst/>
          </a:prstGeom>
          <a:noFill/>
        </p:spPr>
      </p:pic>
      <p:sp>
        <p:nvSpPr>
          <p:cNvPr id="2" name="Заголовок 1"/>
          <p:cNvSpPr>
            <a:spLocks noGrp="1"/>
          </p:cNvSpPr>
          <p:nvPr>
            <p:ph type="title"/>
          </p:nvPr>
        </p:nvSpPr>
        <p:spPr/>
        <p:txBody>
          <a:bodyPr/>
          <a:lstStyle/>
          <a:p>
            <a:r>
              <a:rPr lang="en-US" dirty="0" smtClean="0">
                <a:solidFill>
                  <a:schemeClr val="tx1"/>
                </a:solidFill>
              </a:rPr>
              <a:t>                </a:t>
            </a:r>
            <a:r>
              <a:rPr lang="en-US" dirty="0" err="1" smtClean="0">
                <a:solidFill>
                  <a:schemeClr val="tx1"/>
                </a:solidFill>
              </a:rPr>
              <a:t>Saikei</a:t>
            </a:r>
            <a:r>
              <a:rPr lang="en-US" dirty="0" smtClean="0">
                <a:solidFill>
                  <a:schemeClr val="tx1"/>
                </a:solidFill>
              </a:rPr>
              <a:t>/</a:t>
            </a:r>
            <a:r>
              <a:rPr lang="en-US" dirty="0" err="1" smtClean="0">
                <a:solidFill>
                  <a:schemeClr val="tx1"/>
                </a:solidFill>
              </a:rPr>
              <a:t>Bonkei</a:t>
            </a:r>
            <a:endParaRPr lang="ru-RU" dirty="0">
              <a:solidFill>
                <a:schemeClr val="tx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r>
              <a:rPr lang="en-US" sz="2800" dirty="0" smtClean="0"/>
              <a:t>Professional design in Japan has no more than 60 years. The main stimulus for its development seems to be the special economic conditions that prevailed in Japan in the post-war period</a:t>
            </a:r>
            <a:r>
              <a:rPr lang="en-US" sz="2800" dirty="0" smtClean="0"/>
              <a:t>.</a:t>
            </a:r>
          </a:p>
          <a:p>
            <a:r>
              <a:rPr lang="en-US" sz="2800" dirty="0" smtClean="0"/>
              <a:t>For </a:t>
            </a:r>
            <a:r>
              <a:rPr lang="en-US" sz="2800" dirty="0" smtClean="0"/>
              <a:t>several decades, Japanese design came out on top in the world. Its development is just as rapid as the general process of Japan's postwar industrialization.</a:t>
            </a:r>
            <a:endParaRPr lang="ru-RU" sz="2800" dirty="0" smtClean="0"/>
          </a:p>
          <a:p>
            <a:endParaRPr lang="ru-RU" dirty="0"/>
          </a:p>
        </p:txBody>
      </p:sp>
      <p:sp>
        <p:nvSpPr>
          <p:cNvPr id="3" name="Заголовок 2"/>
          <p:cNvSpPr>
            <a:spLocks noGrp="1"/>
          </p:cNvSpPr>
          <p:nvPr>
            <p:ph type="title"/>
          </p:nvPr>
        </p:nvSpPr>
        <p:spPr/>
        <p:txBody>
          <a:bodyPr/>
          <a:lstStyle/>
          <a:p>
            <a:r>
              <a:rPr lang="en-US" dirty="0" smtClean="0"/>
              <a:t>     </a:t>
            </a:r>
            <a:r>
              <a:rPr lang="en-US" dirty="0" smtClean="0">
                <a:solidFill>
                  <a:schemeClr val="tx1"/>
                </a:solidFill>
              </a:rPr>
              <a:t>Japanese Professional  Design</a:t>
            </a:r>
            <a:endParaRPr lang="ru-RU" dirty="0">
              <a:solidFill>
                <a:schemeClr val="tx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r>
              <a:rPr lang="en-US" dirty="0" smtClean="0"/>
              <a:t>Since the early 1950's. The Japanese Association for the Promotion of Export Trade Development, </a:t>
            </a:r>
            <a:r>
              <a:rPr lang="en-US" b="1" dirty="0" smtClean="0"/>
              <a:t>JETHRO </a:t>
            </a:r>
            <a:r>
              <a:rPr lang="en-US" dirty="0" smtClean="0"/>
              <a:t>regularly sent Japanese designers to study at the highest art and design schools in the US and Germany (Chicago, Los Angeles, Ulm</a:t>
            </a:r>
            <a:r>
              <a:rPr lang="en-US" dirty="0" smtClean="0"/>
              <a:t>).</a:t>
            </a:r>
          </a:p>
          <a:p>
            <a:r>
              <a:rPr lang="en-US" dirty="0" smtClean="0"/>
              <a:t> </a:t>
            </a:r>
            <a:r>
              <a:rPr lang="en-US" dirty="0" smtClean="0"/>
              <a:t>Many designers regularly trained in the US, Italy, France, England, Scandinavian countries, getting acquainted with the latest design achievements.</a:t>
            </a:r>
            <a:endParaRPr lang="ru-RU" dirty="0" smtClean="0"/>
          </a:p>
          <a:p>
            <a:endParaRPr lang="ru-RU" dirty="0"/>
          </a:p>
        </p:txBody>
      </p:sp>
      <p:sp>
        <p:nvSpPr>
          <p:cNvPr id="3" name="Заголовок 2"/>
          <p:cNvSpPr>
            <a:spLocks noGrp="1"/>
          </p:cNvSpPr>
          <p:nvPr>
            <p:ph type="title"/>
          </p:nvPr>
        </p:nvSpPr>
        <p:spPr/>
        <p:txBody>
          <a:bodyPr/>
          <a:lstStyle/>
          <a:p>
            <a:r>
              <a:rPr lang="en-US" dirty="0" smtClean="0">
                <a:solidFill>
                  <a:schemeClr val="tx1"/>
                </a:solidFill>
              </a:rPr>
              <a:t>Japanese Professional  Design</a:t>
            </a:r>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r>
              <a:rPr lang="en-US" b="1" dirty="0" smtClean="0"/>
              <a:t>Modern electronics, </a:t>
            </a:r>
            <a:r>
              <a:rPr lang="en-US" dirty="0" smtClean="0"/>
              <a:t>which </a:t>
            </a:r>
            <a:r>
              <a:rPr lang="en-US" dirty="0" smtClean="0"/>
              <a:t> is  </a:t>
            </a:r>
            <a:r>
              <a:rPr lang="en-US" dirty="0" smtClean="0"/>
              <a:t>so famous for Japan, in the period of the formation of Japanese design was completely new for the country's field of production, not related to the past neither functions nor forms. But it became the most mass field of practice of Japanese </a:t>
            </a:r>
            <a:r>
              <a:rPr lang="en-US" dirty="0" smtClean="0"/>
              <a:t>design</a:t>
            </a:r>
          </a:p>
          <a:p>
            <a:r>
              <a:rPr lang="en-US" dirty="0" smtClean="0"/>
              <a:t>"In the evening of May 7, 1946, about twenty people gathered on the fourth floor of a charred department store in the war-devastated center of Tokyo,"</a:t>
            </a:r>
            <a:endParaRPr lang="ru-RU" dirty="0"/>
          </a:p>
        </p:txBody>
      </p:sp>
      <p:sp>
        <p:nvSpPr>
          <p:cNvPr id="3" name="Заголовок 2"/>
          <p:cNvSpPr>
            <a:spLocks noGrp="1"/>
          </p:cNvSpPr>
          <p:nvPr>
            <p:ph type="title"/>
          </p:nvPr>
        </p:nvSpPr>
        <p:spPr/>
        <p:txBody>
          <a:bodyPr/>
          <a:lstStyle/>
          <a:p>
            <a:r>
              <a:rPr lang="en-US" dirty="0" smtClean="0"/>
              <a:t>                         </a:t>
            </a:r>
            <a:r>
              <a:rPr lang="en-US" dirty="0" smtClean="0">
                <a:solidFill>
                  <a:schemeClr val="tx1"/>
                </a:solidFill>
              </a:rPr>
              <a:t>SONY</a:t>
            </a:r>
            <a:endParaRPr lang="ru-RU" dirty="0">
              <a:solidFill>
                <a:schemeClr val="tx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r>
              <a:rPr lang="en-US" sz="3200" dirty="0" smtClean="0"/>
              <a:t> "</a:t>
            </a:r>
            <a:r>
              <a:rPr lang="en-US" sz="3200" b="1" dirty="0" smtClean="0"/>
              <a:t>Sony"</a:t>
            </a:r>
            <a:r>
              <a:rPr lang="en-US" sz="3200" dirty="0" smtClean="0"/>
              <a:t> is famous for the harmonious combination of the latest scientific and technical achievements in its products with highly professional design</a:t>
            </a:r>
            <a:r>
              <a:rPr lang="en-US" sz="3200" dirty="0" smtClean="0"/>
              <a:t>.</a:t>
            </a:r>
          </a:p>
          <a:p>
            <a:r>
              <a:rPr lang="en-US" sz="3200" dirty="0" smtClean="0"/>
              <a:t>  Akio Morita (1921-1999), responsible for the commercial activities of the firm, described the history of its creation and recovery. He showed himself as a talented engineer and designer.</a:t>
            </a:r>
            <a:endParaRPr lang="ru-RU" sz="3200" dirty="0"/>
          </a:p>
        </p:txBody>
      </p:sp>
      <p:sp>
        <p:nvSpPr>
          <p:cNvPr id="2" name="Заголовок 1"/>
          <p:cNvSpPr>
            <a:spLocks noGrp="1"/>
          </p:cNvSpPr>
          <p:nvPr>
            <p:ph type="title"/>
          </p:nvPr>
        </p:nvSpPr>
        <p:spPr/>
        <p:txBody>
          <a:bodyPr/>
          <a:lstStyle/>
          <a:p>
            <a:r>
              <a:rPr lang="en-US" dirty="0" smtClean="0"/>
              <a:t>                    </a:t>
            </a:r>
            <a:r>
              <a:rPr lang="en-US" dirty="0" smtClean="0">
                <a:solidFill>
                  <a:schemeClr val="tx1"/>
                </a:solidFill>
              </a:rPr>
              <a:t>SONY</a:t>
            </a:r>
            <a:endParaRPr lang="ru-RU" dirty="0">
              <a:solidFill>
                <a:schemeClr val="tx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idx="4294967295"/>
          </p:nvPr>
        </p:nvSpPr>
        <p:spPr>
          <a:xfrm>
            <a:off x="0" y="152400"/>
            <a:ext cx="8229600" cy="1219200"/>
          </a:xfrm>
        </p:spPr>
        <p:txBody>
          <a:bodyPr/>
          <a:lstStyle/>
          <a:p>
            <a:r>
              <a:rPr lang="en-US" dirty="0" smtClean="0"/>
              <a:t> </a:t>
            </a:r>
            <a:endParaRPr lang="ru-RU" dirty="0"/>
          </a:p>
        </p:txBody>
      </p:sp>
      <p:pic>
        <p:nvPicPr>
          <p:cNvPr id="2050" name="Picture 2" descr="C:\Users\irina\Downloads\sony 1.jpg"/>
          <p:cNvPicPr>
            <a:picLocks noChangeAspect="1" noChangeArrowheads="1"/>
          </p:cNvPicPr>
          <p:nvPr/>
        </p:nvPicPr>
        <p:blipFill>
          <a:blip r:embed="rId2" cstate="print"/>
          <a:srcRect/>
          <a:stretch>
            <a:fillRect/>
          </a:stretch>
        </p:blipFill>
        <p:spPr bwMode="auto">
          <a:xfrm>
            <a:off x="0" y="0"/>
            <a:ext cx="3600400" cy="5517232"/>
          </a:xfrm>
          <a:prstGeom prst="rect">
            <a:avLst/>
          </a:prstGeom>
          <a:noFill/>
        </p:spPr>
      </p:pic>
      <p:pic>
        <p:nvPicPr>
          <p:cNvPr id="2051" name="Picture 3" descr="C:\Users\irina\Downloads\morita.jpg"/>
          <p:cNvPicPr>
            <a:picLocks noChangeAspect="1" noChangeArrowheads="1"/>
          </p:cNvPicPr>
          <p:nvPr/>
        </p:nvPicPr>
        <p:blipFill>
          <a:blip r:embed="rId3" cstate="print"/>
          <a:srcRect/>
          <a:stretch>
            <a:fillRect/>
          </a:stretch>
        </p:blipFill>
        <p:spPr bwMode="auto">
          <a:xfrm>
            <a:off x="4644008" y="1196752"/>
            <a:ext cx="3600400" cy="4824536"/>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rina\Downloads\800px-Sony-wm-fx421-walkman.jpg"/>
          <p:cNvPicPr>
            <a:picLocks noGrp="1" noChangeAspect="1" noChangeArrowheads="1"/>
          </p:cNvPicPr>
          <p:nvPr>
            <p:ph idx="4294967295"/>
          </p:nvPr>
        </p:nvPicPr>
        <p:blipFill>
          <a:blip r:embed="rId2" cstate="print"/>
          <a:srcRect/>
          <a:stretch>
            <a:fillRect/>
          </a:stretch>
        </p:blipFill>
        <p:spPr bwMode="auto">
          <a:xfrm>
            <a:off x="0" y="0"/>
            <a:ext cx="4427984" cy="4572000"/>
          </a:xfrm>
          <a:prstGeom prst="rect">
            <a:avLst/>
          </a:prstGeom>
          <a:noFill/>
        </p:spPr>
      </p:pic>
      <p:pic>
        <p:nvPicPr>
          <p:cNvPr id="1027" name="Picture 3" descr="C:\Users\irina\Downloads\800px-SonyWalkmanFamily.JPG"/>
          <p:cNvPicPr>
            <a:picLocks noChangeAspect="1" noChangeArrowheads="1"/>
          </p:cNvPicPr>
          <p:nvPr/>
        </p:nvPicPr>
        <p:blipFill>
          <a:blip r:embed="rId3" cstate="print"/>
          <a:srcRect/>
          <a:stretch>
            <a:fillRect/>
          </a:stretch>
        </p:blipFill>
        <p:spPr bwMode="auto">
          <a:xfrm>
            <a:off x="4499992" y="2060848"/>
            <a:ext cx="4644008" cy="4032448"/>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irina\Downloads\afa711u-480.jpg"/>
          <p:cNvPicPr>
            <a:picLocks noGrp="1" noChangeAspect="1" noChangeArrowheads="1"/>
          </p:cNvPicPr>
          <p:nvPr>
            <p:ph idx="1"/>
          </p:nvPr>
        </p:nvPicPr>
        <p:blipFill>
          <a:blip r:embed="rId2" cstate="print"/>
          <a:stretch>
            <a:fillRect/>
          </a:stretch>
        </p:blipFill>
        <p:spPr bwMode="auto">
          <a:xfrm>
            <a:off x="2267744" y="2708920"/>
            <a:ext cx="4572000" cy="3429000"/>
          </a:xfrm>
          <a:prstGeom prst="rect">
            <a:avLst/>
          </a:prstGeom>
          <a:noFill/>
        </p:spPr>
      </p:pic>
      <p:sp>
        <p:nvSpPr>
          <p:cNvPr id="2" name="Заголовок 1"/>
          <p:cNvSpPr>
            <a:spLocks noGrp="1"/>
          </p:cNvSpPr>
          <p:nvPr>
            <p:ph type="title"/>
          </p:nvPr>
        </p:nvSpPr>
        <p:spPr>
          <a:xfrm>
            <a:off x="457200" y="152400"/>
            <a:ext cx="8229600" cy="2340496"/>
          </a:xfrm>
        </p:spPr>
        <p:txBody>
          <a:bodyPr>
            <a:noAutofit/>
          </a:bodyPr>
          <a:lstStyle/>
          <a:p>
            <a:r>
              <a:rPr lang="ru-RU" sz="3200" dirty="0" smtClean="0">
                <a:solidFill>
                  <a:schemeClr val="tx1"/>
                </a:solidFill>
              </a:rPr>
              <a:t>The first corporate symbolism: the circle of red color symbolized the rising Sun, the blue color - the sky. The slogan of that time - "Sincerity brings success."</a:t>
            </a:r>
            <a:r>
              <a:rPr lang="ru-RU" sz="2400" dirty="0" smtClean="0"/>
              <a:t/>
            </a:r>
            <a:br>
              <a:rPr lang="ru-RU" sz="2400" dirty="0" smtClean="0"/>
            </a:br>
            <a:endParaRPr lang="ru-RU" sz="2400" dirty="0">
              <a:solidFill>
                <a:schemeClr val="tx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irina\Downloads\Datsun.jpg"/>
          <p:cNvPicPr>
            <a:picLocks noChangeAspect="1" noChangeArrowheads="1"/>
          </p:cNvPicPr>
          <p:nvPr/>
        </p:nvPicPr>
        <p:blipFill>
          <a:blip r:embed="rId2" cstate="print"/>
          <a:srcRect/>
          <a:stretch>
            <a:fillRect/>
          </a:stretch>
        </p:blipFill>
        <p:spPr bwMode="auto">
          <a:xfrm>
            <a:off x="0" y="0"/>
            <a:ext cx="4427984" cy="3848100"/>
          </a:xfrm>
          <a:prstGeom prst="rect">
            <a:avLst/>
          </a:prstGeom>
          <a:noFill/>
        </p:spPr>
      </p:pic>
      <p:pic>
        <p:nvPicPr>
          <p:cNvPr id="3075" name="Picture 3" descr="C:\Users\irina\Downloads\Датсун.jpg"/>
          <p:cNvPicPr>
            <a:picLocks noChangeAspect="1" noChangeArrowheads="1"/>
          </p:cNvPicPr>
          <p:nvPr/>
        </p:nvPicPr>
        <p:blipFill>
          <a:blip r:embed="rId3" cstate="print"/>
          <a:srcRect/>
          <a:stretch>
            <a:fillRect/>
          </a:stretch>
        </p:blipFill>
        <p:spPr bwMode="auto">
          <a:xfrm>
            <a:off x="4427984" y="2492896"/>
            <a:ext cx="4536504" cy="4032448"/>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r>
              <a:rPr lang="en-US" dirty="0" smtClean="0">
                <a:solidFill>
                  <a:schemeClr val="tx1"/>
                </a:solidFill>
              </a:rPr>
              <a:t>NISSAN </a:t>
            </a:r>
            <a:endParaRPr lang="ru-RU" dirty="0">
              <a:solidFill>
                <a:schemeClr val="tx1"/>
              </a:solidFill>
            </a:endParaRPr>
          </a:p>
        </p:txBody>
      </p:sp>
      <p:sp>
        <p:nvSpPr>
          <p:cNvPr id="3" name="Содержимое 2"/>
          <p:cNvSpPr>
            <a:spLocks noGrp="1"/>
          </p:cNvSpPr>
          <p:nvPr>
            <p:ph sz="half" idx="1"/>
          </p:nvPr>
        </p:nvSpPr>
        <p:spPr>
          <a:xfrm>
            <a:off x="179512" y="1524000"/>
            <a:ext cx="4824536" cy="5145360"/>
          </a:xfrm>
        </p:spPr>
        <p:txBody>
          <a:bodyPr>
            <a:normAutofit fontScale="92500" lnSpcReduction="10000"/>
          </a:bodyPr>
          <a:lstStyle/>
          <a:p>
            <a:r>
              <a:rPr lang="en-US" dirty="0" smtClean="0"/>
              <a:t>In 1928, </a:t>
            </a:r>
            <a:r>
              <a:rPr lang="en-US" dirty="0" err="1" smtClean="0"/>
              <a:t>Yoshisuke</a:t>
            </a:r>
            <a:r>
              <a:rPr lang="en-US" dirty="0" smtClean="0"/>
              <a:t> </a:t>
            </a:r>
            <a:r>
              <a:rPr lang="en-US" dirty="0" err="1" smtClean="0"/>
              <a:t>Aikawa</a:t>
            </a:r>
            <a:r>
              <a:rPr lang="en-US" dirty="0" smtClean="0"/>
              <a:t> </a:t>
            </a:r>
            <a:r>
              <a:rPr lang="en-US" dirty="0" smtClean="0"/>
              <a:t> (1880-1967)  received </a:t>
            </a:r>
            <a:r>
              <a:rPr lang="en-US" dirty="0" smtClean="0"/>
              <a:t>an offer to lead the restructuring of the firm </a:t>
            </a:r>
            <a:r>
              <a:rPr lang="en-US" dirty="0" err="1" smtClean="0"/>
              <a:t>Kuhara</a:t>
            </a:r>
            <a:r>
              <a:rPr lang="en-US" dirty="0" smtClean="0"/>
              <a:t> Kogyo</a:t>
            </a:r>
            <a:r>
              <a:rPr lang="en-US" dirty="0" smtClean="0"/>
              <a:t>.</a:t>
            </a:r>
          </a:p>
          <a:p>
            <a:r>
              <a:rPr lang="en-US" dirty="0" smtClean="0"/>
              <a:t> </a:t>
            </a:r>
            <a:r>
              <a:rPr lang="en-US" dirty="0" smtClean="0"/>
              <a:t>One of the first steps of </a:t>
            </a:r>
            <a:r>
              <a:rPr lang="en-US" dirty="0" err="1" smtClean="0"/>
              <a:t>Aikawa</a:t>
            </a:r>
            <a:r>
              <a:rPr lang="en-US" dirty="0" smtClean="0"/>
              <a:t> was the choice of a new name. He called the renewed company </a:t>
            </a:r>
            <a:r>
              <a:rPr lang="en-US" b="1" dirty="0" smtClean="0"/>
              <a:t>Nihon Sangyo </a:t>
            </a:r>
            <a:r>
              <a:rPr lang="en-US" dirty="0" smtClean="0"/>
              <a:t>(</a:t>
            </a:r>
            <a:r>
              <a:rPr lang="en-US" b="1" dirty="0" smtClean="0"/>
              <a:t>Nihon - Japan, Sangyo - industry</a:t>
            </a:r>
            <a:r>
              <a:rPr lang="en-US" dirty="0" smtClean="0"/>
              <a:t>). </a:t>
            </a:r>
            <a:endParaRPr lang="en-US" dirty="0" smtClean="0"/>
          </a:p>
          <a:p>
            <a:r>
              <a:rPr lang="en-US" dirty="0" smtClean="0"/>
              <a:t>He  </a:t>
            </a:r>
            <a:r>
              <a:rPr lang="en-US" dirty="0" smtClean="0"/>
              <a:t>believed that since the company belongs to shareholders from all over Japan, it should also reflect the interests of Japanese society in its name</a:t>
            </a:r>
          </a:p>
          <a:p>
            <a:endParaRPr lang="ru-RU" dirty="0"/>
          </a:p>
        </p:txBody>
      </p:sp>
      <p:pic>
        <p:nvPicPr>
          <p:cNvPr id="4098" name="Picture 2" descr="C:\Users\irina\Downloads\Йошисуке Айкава  1880-1967.jpg"/>
          <p:cNvPicPr>
            <a:picLocks noGrp="1" noChangeAspect="1" noChangeArrowheads="1"/>
          </p:cNvPicPr>
          <p:nvPr>
            <p:ph sz="half" idx="2"/>
          </p:nvPr>
        </p:nvPicPr>
        <p:blipFill>
          <a:blip r:embed="rId2" cstate="print"/>
          <a:srcRect/>
          <a:stretch>
            <a:fillRect/>
          </a:stretch>
        </p:blipFill>
        <p:spPr bwMode="auto">
          <a:xfrm>
            <a:off x="5249068" y="1916832"/>
            <a:ext cx="3499395" cy="4464496"/>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irina\Downloads\6fa711u-480.jpg"/>
          <p:cNvPicPr>
            <a:picLocks noGrp="1" noChangeAspect="1" noChangeArrowheads="1"/>
          </p:cNvPicPr>
          <p:nvPr>
            <p:ph idx="1"/>
          </p:nvPr>
        </p:nvPicPr>
        <p:blipFill>
          <a:blip r:embed="rId2" cstate="print"/>
          <a:stretch>
            <a:fillRect/>
          </a:stretch>
        </p:blipFill>
        <p:spPr bwMode="auto">
          <a:xfrm>
            <a:off x="611560" y="1340768"/>
            <a:ext cx="7848872" cy="5256584"/>
          </a:xfrm>
          <a:prstGeom prst="rect">
            <a:avLst/>
          </a:prstGeom>
          <a:noFill/>
        </p:spPr>
      </p:pic>
      <p:sp>
        <p:nvSpPr>
          <p:cNvPr id="2" name="Заголовок 1"/>
          <p:cNvSpPr>
            <a:spLocks noGrp="1"/>
          </p:cNvSpPr>
          <p:nvPr>
            <p:ph type="title"/>
          </p:nvPr>
        </p:nvSpPr>
        <p:spPr>
          <a:xfrm>
            <a:off x="467544" y="0"/>
            <a:ext cx="8229600" cy="1219200"/>
          </a:xfrm>
        </p:spPr>
        <p:txBody>
          <a:bodyPr>
            <a:normAutofit/>
          </a:bodyPr>
          <a:lstStyle/>
          <a:p>
            <a:r>
              <a:rPr lang="ru-RU" sz="2400" i="1" dirty="0" err="1" smtClean="0">
                <a:solidFill>
                  <a:schemeClr val="tx1"/>
                </a:solidFill>
              </a:rPr>
              <a:t>Nissan</a:t>
            </a:r>
            <a:r>
              <a:rPr lang="ru-RU" sz="2400" i="1" dirty="0" smtClean="0">
                <a:solidFill>
                  <a:schemeClr val="tx1"/>
                </a:solidFill>
              </a:rPr>
              <a:t> — </a:t>
            </a:r>
            <a:r>
              <a:rPr lang="en-US" sz="2400" i="1" dirty="0" smtClean="0">
                <a:solidFill>
                  <a:schemeClr val="tx1"/>
                </a:solidFill>
              </a:rPr>
              <a:t> model   </a:t>
            </a:r>
            <a:r>
              <a:rPr lang="ru-RU" sz="2400" i="1" dirty="0" smtClean="0">
                <a:solidFill>
                  <a:schemeClr val="tx1"/>
                </a:solidFill>
              </a:rPr>
              <a:t> </a:t>
            </a:r>
            <a:r>
              <a:rPr lang="ru-RU" sz="2400" i="1" dirty="0" err="1" smtClean="0">
                <a:solidFill>
                  <a:schemeClr val="tx1"/>
                </a:solidFill>
              </a:rPr>
              <a:t>Type</a:t>
            </a:r>
            <a:r>
              <a:rPr lang="ru-RU" sz="2400" i="1" dirty="0" smtClean="0">
                <a:solidFill>
                  <a:schemeClr val="tx1"/>
                </a:solidFill>
              </a:rPr>
              <a:t> 70., 1939</a:t>
            </a:r>
            <a:endParaRPr lang="ru-RU" sz="2400" dirty="0">
              <a:solidFill>
                <a:schemeClr val="tx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irina\Downloads\c86711u-480.jpg"/>
          <p:cNvPicPr>
            <a:picLocks noGrp="1" noChangeAspect="1" noChangeArrowheads="1"/>
          </p:cNvPicPr>
          <p:nvPr>
            <p:ph idx="1"/>
          </p:nvPr>
        </p:nvPicPr>
        <p:blipFill>
          <a:blip r:embed="rId2" cstate="print"/>
          <a:srcRect/>
          <a:stretch>
            <a:fillRect/>
          </a:stretch>
        </p:blipFill>
        <p:spPr bwMode="auto">
          <a:xfrm>
            <a:off x="899592" y="1700808"/>
            <a:ext cx="6984776" cy="4536504"/>
          </a:xfrm>
          <a:prstGeom prst="rect">
            <a:avLst/>
          </a:prstGeom>
          <a:noFill/>
        </p:spPr>
      </p:pic>
      <p:sp>
        <p:nvSpPr>
          <p:cNvPr id="2" name="Заголовок 1"/>
          <p:cNvSpPr>
            <a:spLocks noGrp="1"/>
          </p:cNvSpPr>
          <p:nvPr>
            <p:ph type="title"/>
          </p:nvPr>
        </p:nvSpPr>
        <p:spPr/>
        <p:txBody>
          <a:bodyPr>
            <a:noAutofit/>
          </a:bodyPr>
          <a:lstStyle/>
          <a:p>
            <a:r>
              <a:rPr lang="ru-RU" sz="2800" i="1" dirty="0" err="1" smtClean="0">
                <a:solidFill>
                  <a:schemeClr val="tx1"/>
                </a:solidFill>
              </a:rPr>
              <a:t>Nissan</a:t>
            </a:r>
            <a:r>
              <a:rPr lang="ru-RU" sz="2800" i="1" dirty="0" smtClean="0">
                <a:solidFill>
                  <a:schemeClr val="tx1"/>
                </a:solidFill>
              </a:rPr>
              <a:t> </a:t>
            </a:r>
            <a:r>
              <a:rPr lang="ru-RU" sz="2800" i="1" dirty="0" err="1" smtClean="0">
                <a:solidFill>
                  <a:schemeClr val="tx1"/>
                </a:solidFill>
              </a:rPr>
              <a:t>Silvia</a:t>
            </a:r>
            <a:r>
              <a:rPr lang="ru-RU" sz="2800" i="1" dirty="0" smtClean="0">
                <a:solidFill>
                  <a:schemeClr val="tx1"/>
                </a:solidFill>
              </a:rPr>
              <a:t> </a:t>
            </a:r>
            <a:r>
              <a:rPr lang="ru-RU" sz="2800" i="1" dirty="0" err="1" smtClean="0">
                <a:solidFill>
                  <a:schemeClr val="tx1"/>
                </a:solidFill>
              </a:rPr>
              <a:t>Q‘s</a:t>
            </a:r>
            <a:r>
              <a:rPr lang="en-US" sz="2800" i="1" dirty="0" smtClean="0">
                <a:solidFill>
                  <a:schemeClr val="tx1"/>
                </a:solidFill>
              </a:rPr>
              <a:t>, 1988 </a:t>
            </a:r>
            <a:endParaRPr lang="ru-RU" sz="2800" dirty="0">
              <a:solidFill>
                <a:schemeClr val="tx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t>                     </a:t>
            </a:r>
            <a:r>
              <a:rPr lang="en-US" dirty="0" smtClean="0">
                <a:solidFill>
                  <a:schemeClr val="tx1"/>
                </a:solidFill>
              </a:rPr>
              <a:t>NISSAN</a:t>
            </a:r>
            <a:endParaRPr lang="ru-RU" dirty="0">
              <a:solidFill>
                <a:schemeClr val="tx1"/>
              </a:solidFill>
            </a:endParaRPr>
          </a:p>
        </p:txBody>
      </p:sp>
      <p:pic>
        <p:nvPicPr>
          <p:cNvPr id="6146" name="Picture 2" descr="C:\Users\irina\Downloads\nissan.jpg"/>
          <p:cNvPicPr>
            <a:picLocks noGrp="1" noChangeAspect="1" noChangeArrowheads="1"/>
          </p:cNvPicPr>
          <p:nvPr>
            <p:ph idx="1"/>
          </p:nvPr>
        </p:nvPicPr>
        <p:blipFill>
          <a:blip r:embed="rId2" cstate="print"/>
          <a:srcRect/>
          <a:stretch>
            <a:fillRect/>
          </a:stretch>
        </p:blipFill>
        <p:spPr bwMode="auto">
          <a:xfrm>
            <a:off x="755576" y="1916832"/>
            <a:ext cx="2562225" cy="1790700"/>
          </a:xfrm>
          <a:prstGeom prst="rect">
            <a:avLst/>
          </a:prstGeom>
          <a:noFill/>
        </p:spPr>
      </p:pic>
      <p:pic>
        <p:nvPicPr>
          <p:cNvPr id="6147" name="Picture 3" descr="C:\Users\irina\Downloads\nis motor company.jpg"/>
          <p:cNvPicPr>
            <a:picLocks noChangeAspect="1" noChangeArrowheads="1"/>
          </p:cNvPicPr>
          <p:nvPr/>
        </p:nvPicPr>
        <p:blipFill>
          <a:blip r:embed="rId3" cstate="print"/>
          <a:srcRect/>
          <a:stretch>
            <a:fillRect/>
          </a:stretch>
        </p:blipFill>
        <p:spPr bwMode="auto">
          <a:xfrm>
            <a:off x="4283968" y="1772816"/>
            <a:ext cx="2762250" cy="1657350"/>
          </a:xfrm>
          <a:prstGeom prst="rect">
            <a:avLst/>
          </a:prstGeom>
          <a:noFill/>
        </p:spPr>
      </p:pic>
      <p:pic>
        <p:nvPicPr>
          <p:cNvPr id="6148" name="Picture 4" descr="C:\Users\irina\Downloads\nissan 2017.jpg"/>
          <p:cNvPicPr>
            <a:picLocks noChangeAspect="1" noChangeArrowheads="1"/>
          </p:cNvPicPr>
          <p:nvPr/>
        </p:nvPicPr>
        <p:blipFill>
          <a:blip r:embed="rId4" cstate="print"/>
          <a:srcRect/>
          <a:stretch>
            <a:fillRect/>
          </a:stretch>
        </p:blipFill>
        <p:spPr bwMode="auto">
          <a:xfrm>
            <a:off x="179512" y="1524000"/>
            <a:ext cx="8568952" cy="53340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irina\Downloads\nissan_micra_exports.jpg"/>
          <p:cNvPicPr>
            <a:picLocks noChangeAspect="1" noChangeArrowheads="1"/>
          </p:cNvPicPr>
          <p:nvPr/>
        </p:nvPicPr>
        <p:blipFill>
          <a:blip r:embed="rId2" cstate="print"/>
          <a:srcRect/>
          <a:stretch>
            <a:fillRect/>
          </a:stretch>
        </p:blipFill>
        <p:spPr bwMode="auto">
          <a:xfrm>
            <a:off x="251520" y="285750"/>
            <a:ext cx="8568952" cy="62865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irina\Downloads\visions-missions-of-fortune-global-100-72-638.jpg"/>
          <p:cNvPicPr>
            <a:picLocks noChangeAspect="1" noChangeArrowheads="1"/>
          </p:cNvPicPr>
          <p:nvPr/>
        </p:nvPicPr>
        <p:blipFill>
          <a:blip r:embed="rId2" cstate="print"/>
          <a:srcRect/>
          <a:stretch>
            <a:fillRect/>
          </a:stretch>
        </p:blipFill>
        <p:spPr bwMode="auto">
          <a:xfrm>
            <a:off x="2915816" y="1916832"/>
            <a:ext cx="6076950" cy="4562475"/>
          </a:xfrm>
          <a:prstGeom prst="rect">
            <a:avLst/>
          </a:prstGeom>
          <a:noFill/>
        </p:spPr>
      </p:pic>
      <p:pic>
        <p:nvPicPr>
          <p:cNvPr id="7171" name="Picture 3" descr="C:\Users\irina\Downloads\nis motor company.jpg"/>
          <p:cNvPicPr>
            <a:picLocks noChangeAspect="1" noChangeArrowheads="1"/>
          </p:cNvPicPr>
          <p:nvPr/>
        </p:nvPicPr>
        <p:blipFill>
          <a:blip r:embed="rId3" cstate="print"/>
          <a:srcRect/>
          <a:stretch>
            <a:fillRect/>
          </a:stretch>
        </p:blipFill>
        <p:spPr bwMode="auto">
          <a:xfrm>
            <a:off x="251520" y="188640"/>
            <a:ext cx="2762250" cy="165735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chemeClr val="tx1"/>
                </a:solidFill>
              </a:rPr>
              <a:t>Kenji </a:t>
            </a:r>
            <a:r>
              <a:rPr lang="en-US" dirty="0" err="1" smtClean="0">
                <a:solidFill>
                  <a:schemeClr val="tx1"/>
                </a:solidFill>
              </a:rPr>
              <a:t>Ekuan</a:t>
            </a:r>
            <a:r>
              <a:rPr lang="en-US" dirty="0" smtClean="0">
                <a:solidFill>
                  <a:schemeClr val="tx1"/>
                </a:solidFill>
              </a:rPr>
              <a:t> (born in 1929)</a:t>
            </a:r>
            <a:endParaRPr lang="ru-RU" dirty="0">
              <a:solidFill>
                <a:schemeClr val="tx1"/>
              </a:solidFill>
            </a:endParaRPr>
          </a:p>
        </p:txBody>
      </p:sp>
      <p:sp>
        <p:nvSpPr>
          <p:cNvPr id="3" name="Содержимое 2"/>
          <p:cNvSpPr>
            <a:spLocks noGrp="1"/>
          </p:cNvSpPr>
          <p:nvPr>
            <p:ph sz="half" idx="1"/>
          </p:nvPr>
        </p:nvSpPr>
        <p:spPr>
          <a:xfrm>
            <a:off x="457200" y="1524000"/>
            <a:ext cx="4059936" cy="5073352"/>
          </a:xfrm>
        </p:spPr>
        <p:txBody>
          <a:bodyPr>
            <a:normAutofit fontScale="85000" lnSpcReduction="10000"/>
          </a:bodyPr>
          <a:lstStyle/>
          <a:p>
            <a:r>
              <a:rPr lang="en-US" sz="2800" dirty="0" smtClean="0"/>
              <a:t>Kenji </a:t>
            </a:r>
            <a:r>
              <a:rPr lang="en-US" sz="2800" dirty="0" err="1" smtClean="0"/>
              <a:t>Ekuan</a:t>
            </a:r>
            <a:r>
              <a:rPr lang="en-US" sz="2800" dirty="0" smtClean="0"/>
              <a:t> (born in 1929) is a prominent Japanese designer, </a:t>
            </a:r>
            <a:r>
              <a:rPr lang="en-US" sz="2800" dirty="0" smtClean="0"/>
              <a:t>the </a:t>
            </a:r>
            <a:r>
              <a:rPr lang="en-US" sz="2800" dirty="0" smtClean="0"/>
              <a:t>president of the Association of Japanese</a:t>
            </a:r>
            <a:br>
              <a:rPr lang="en-US" sz="2800" dirty="0" smtClean="0"/>
            </a:br>
            <a:r>
              <a:rPr lang="en-US" sz="2800" dirty="0" smtClean="0"/>
              <a:t>Designers, president of ICSID </a:t>
            </a:r>
            <a:endParaRPr lang="en-US" sz="2800" dirty="0" smtClean="0"/>
          </a:p>
          <a:p>
            <a:r>
              <a:rPr lang="en-US" sz="2800" dirty="0" smtClean="0"/>
              <a:t>«The </a:t>
            </a:r>
            <a:r>
              <a:rPr lang="en-US" sz="2800" dirty="0" smtClean="0"/>
              <a:t>creative thought of Japanese designers develops in the sphere of three vital problems: </a:t>
            </a:r>
            <a:endParaRPr lang="en-US" sz="2800" dirty="0" smtClean="0"/>
          </a:p>
          <a:p>
            <a:r>
              <a:rPr lang="en-US" sz="2800" b="1" dirty="0" smtClean="0"/>
              <a:t>lack </a:t>
            </a:r>
            <a:r>
              <a:rPr lang="en-US" sz="2800" b="1" dirty="0" smtClean="0"/>
              <a:t>of territory</a:t>
            </a:r>
            <a:r>
              <a:rPr lang="en-US" sz="2800" b="1" dirty="0" smtClean="0"/>
              <a:t>,</a:t>
            </a:r>
          </a:p>
          <a:p>
            <a:r>
              <a:rPr lang="en-US" sz="2800" b="1" dirty="0" smtClean="0"/>
              <a:t> </a:t>
            </a:r>
            <a:r>
              <a:rPr lang="en-US" sz="2800" b="1" dirty="0" smtClean="0"/>
              <a:t>overpopulation and </a:t>
            </a:r>
            <a:endParaRPr lang="en-US" sz="2800" b="1" dirty="0" smtClean="0"/>
          </a:p>
          <a:p>
            <a:r>
              <a:rPr lang="en-US" sz="2800" b="1" dirty="0" smtClean="0"/>
              <a:t>traditions </a:t>
            </a:r>
            <a:r>
              <a:rPr lang="en-US" sz="2800" b="1" dirty="0" smtClean="0"/>
              <a:t>of spiritual culture."</a:t>
            </a:r>
            <a:endParaRPr lang="ru-RU" sz="2800" b="1" dirty="0" smtClean="0"/>
          </a:p>
          <a:p>
            <a:endParaRPr lang="ru-RU" dirty="0"/>
          </a:p>
        </p:txBody>
      </p:sp>
      <p:pic>
        <p:nvPicPr>
          <p:cNvPr id="11266" name="Picture 2" descr="C:\Users\irina\Downloads\Kenji-Ekuan-portrait.jpg"/>
          <p:cNvPicPr>
            <a:picLocks noGrp="1" noChangeAspect="1" noChangeArrowheads="1"/>
          </p:cNvPicPr>
          <p:nvPr>
            <p:ph sz="half" idx="2"/>
          </p:nvPr>
        </p:nvPicPr>
        <p:blipFill>
          <a:blip r:embed="rId2" cstate="print"/>
          <a:srcRect/>
          <a:stretch>
            <a:fillRect/>
          </a:stretch>
        </p:blipFill>
        <p:spPr bwMode="auto">
          <a:xfrm>
            <a:off x="4648200" y="1780381"/>
            <a:ext cx="4059238" cy="4059238"/>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524000"/>
            <a:ext cx="8229600" cy="5334000"/>
          </a:xfrm>
        </p:spPr>
        <p:txBody>
          <a:bodyPr/>
          <a:lstStyle/>
          <a:p>
            <a:r>
              <a:rPr lang="en-US" dirty="0" smtClean="0"/>
              <a:t>The first design principle is "less is more". In terms of design, this means</a:t>
            </a:r>
            <a:r>
              <a:rPr lang="en-US" dirty="0" smtClean="0"/>
              <a:t>: with  minimal</a:t>
            </a:r>
            <a:r>
              <a:rPr lang="ru-RU" dirty="0" smtClean="0"/>
              <a:t> </a:t>
            </a:r>
            <a:r>
              <a:rPr lang="en-US" dirty="0" smtClean="0"/>
              <a:t>means </a:t>
            </a:r>
            <a:r>
              <a:rPr lang="en-US" dirty="0" smtClean="0"/>
              <a:t>should be achieved the highest technical and aesthetic qualities of the product, which will constitute its special "strength."</a:t>
            </a:r>
            <a:br>
              <a:rPr lang="en-US" dirty="0" smtClean="0"/>
            </a:br>
            <a:r>
              <a:rPr lang="en-US" dirty="0" smtClean="0"/>
              <a:t>The second principle is </a:t>
            </a:r>
            <a:r>
              <a:rPr lang="en-US" dirty="0" err="1" smtClean="0"/>
              <a:t>multifunctionality</a:t>
            </a:r>
            <a:r>
              <a:rPr lang="en-US" dirty="0" smtClean="0"/>
              <a:t>, which he refers to as "the simplicity of the complex" (or "complex simplicity"). </a:t>
            </a:r>
            <a:endParaRPr lang="en-US" dirty="0" smtClean="0"/>
          </a:p>
          <a:p>
            <a:r>
              <a:rPr lang="en-US" dirty="0" smtClean="0"/>
              <a:t>Most </a:t>
            </a:r>
            <a:r>
              <a:rPr lang="en-US" dirty="0" smtClean="0"/>
              <a:t>things in the Japanese way of life are </a:t>
            </a:r>
            <a:r>
              <a:rPr lang="en-US" dirty="0" smtClean="0"/>
              <a:t> like that  -  </a:t>
            </a:r>
            <a:r>
              <a:rPr lang="en-US" dirty="0" smtClean="0"/>
              <a:t>they are constructively simple, they correspond to a wide range of functions.</a:t>
            </a:r>
            <a:endParaRPr lang="ru-RU" dirty="0" smtClean="0"/>
          </a:p>
          <a:p>
            <a:endParaRPr lang="ru-RU" dirty="0"/>
          </a:p>
        </p:txBody>
      </p:sp>
      <p:sp>
        <p:nvSpPr>
          <p:cNvPr id="3" name="Заголовок 2"/>
          <p:cNvSpPr>
            <a:spLocks noGrp="1"/>
          </p:cNvSpPr>
          <p:nvPr>
            <p:ph type="title"/>
          </p:nvPr>
        </p:nvSpPr>
        <p:spPr/>
        <p:txBody>
          <a:bodyPr/>
          <a:lstStyle/>
          <a:p>
            <a:r>
              <a:rPr lang="en-US" dirty="0" smtClean="0">
                <a:solidFill>
                  <a:schemeClr val="tx1"/>
                </a:solidFill>
              </a:rPr>
              <a:t>Kenji </a:t>
            </a:r>
            <a:r>
              <a:rPr lang="en-US" dirty="0" err="1" smtClean="0">
                <a:solidFill>
                  <a:schemeClr val="tx1"/>
                </a:solidFill>
              </a:rPr>
              <a:t>Ekuan</a:t>
            </a:r>
            <a:endParaRPr lang="ru-RU"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solidFill>
                  <a:schemeClr val="tx1"/>
                </a:solidFill>
              </a:rPr>
              <a:t>Kikkoman soy sauce dispenser</a:t>
            </a:r>
            <a:endParaRPr lang="ru-RU" dirty="0">
              <a:solidFill>
                <a:schemeClr val="tx1"/>
              </a:solidFill>
            </a:endParaRPr>
          </a:p>
        </p:txBody>
      </p:sp>
      <p:pic>
        <p:nvPicPr>
          <p:cNvPr id="9218" name="Picture 2" descr="C:\Users\irina\Downloads\3042230-inline-i-1-the-5-most-iconic-designs-of-kikkoman-soy-sauce-bottle-maker-kenji-ekuan.jpg"/>
          <p:cNvPicPr>
            <a:picLocks noGrp="1" noChangeAspect="1" noChangeArrowheads="1"/>
          </p:cNvPicPr>
          <p:nvPr>
            <p:ph idx="1"/>
          </p:nvPr>
        </p:nvPicPr>
        <p:blipFill>
          <a:blip r:embed="rId2" cstate="print"/>
          <a:srcRect/>
          <a:stretch>
            <a:fillRect/>
          </a:stretch>
        </p:blipFill>
        <p:spPr bwMode="auto">
          <a:xfrm>
            <a:off x="2286000" y="1524000"/>
            <a:ext cx="4572000" cy="45720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err="1" smtClean="0">
                <a:solidFill>
                  <a:schemeClr val="tx1"/>
                </a:solidFill>
              </a:rPr>
              <a:t>Komachi</a:t>
            </a:r>
            <a:r>
              <a:rPr lang="en-US" dirty="0" smtClean="0">
                <a:solidFill>
                  <a:schemeClr val="tx1"/>
                </a:solidFill>
              </a:rPr>
              <a:t> Bullet Train</a:t>
            </a:r>
            <a:endParaRPr lang="ru-RU" dirty="0">
              <a:solidFill>
                <a:schemeClr val="tx1"/>
              </a:solidFill>
            </a:endParaRPr>
          </a:p>
        </p:txBody>
      </p:sp>
      <p:pic>
        <p:nvPicPr>
          <p:cNvPr id="10242" name="Picture 2" descr="C:\Users\irina\Downloads\3042230-inline-3-the-5-most-iconic-designs-of-kikkoman-soy-sauce-bottle-maker-kenji-ekuan.jpg"/>
          <p:cNvPicPr>
            <a:picLocks noGrp="1" noChangeAspect="1" noChangeArrowheads="1"/>
          </p:cNvPicPr>
          <p:nvPr>
            <p:ph idx="1"/>
          </p:nvPr>
        </p:nvPicPr>
        <p:blipFill>
          <a:blip r:embed="rId2" cstate="print"/>
          <a:srcRect/>
          <a:stretch>
            <a:fillRect/>
          </a:stretch>
        </p:blipFill>
        <p:spPr bwMode="auto">
          <a:xfrm>
            <a:off x="1733550" y="1771650"/>
            <a:ext cx="5676900" cy="40767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t> </a:t>
            </a:r>
            <a:r>
              <a:rPr lang="en-US" dirty="0" smtClean="0">
                <a:solidFill>
                  <a:schemeClr val="tx1"/>
                </a:solidFill>
              </a:rPr>
              <a:t>HONDA SPACEY 125</a:t>
            </a:r>
            <a:endParaRPr lang="ru-RU" dirty="0">
              <a:solidFill>
                <a:schemeClr val="tx1"/>
              </a:solidFill>
            </a:endParaRPr>
          </a:p>
        </p:txBody>
      </p:sp>
      <p:pic>
        <p:nvPicPr>
          <p:cNvPr id="4" name="Picture 2" descr="C:\Users\irina\Downloads\image025.jpg"/>
          <p:cNvPicPr>
            <a:picLocks noGrp="1" noChangeAspect="1" noChangeArrowheads="1"/>
          </p:cNvPicPr>
          <p:nvPr>
            <p:ph idx="1"/>
          </p:nvPr>
        </p:nvPicPr>
        <p:blipFill>
          <a:blip r:embed="rId2" cstate="print"/>
          <a:stretch>
            <a:fillRect/>
          </a:stretch>
        </p:blipFill>
        <p:spPr bwMode="auto">
          <a:xfrm>
            <a:off x="467544" y="1700808"/>
            <a:ext cx="7776863" cy="4752528"/>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irina\Downloads\Japan-design-1.jpg"/>
          <p:cNvPicPr>
            <a:picLocks noGrp="1" noChangeAspect="1" noChangeArrowheads="1"/>
          </p:cNvPicPr>
          <p:nvPr>
            <p:ph idx="1"/>
          </p:nvPr>
        </p:nvPicPr>
        <p:blipFill>
          <a:blip r:embed="rId2" cstate="print"/>
          <a:stretch>
            <a:fillRect/>
          </a:stretch>
        </p:blipFill>
        <p:spPr bwMode="auto">
          <a:xfrm>
            <a:off x="1714500" y="2495550"/>
            <a:ext cx="5715000" cy="2628900"/>
          </a:xfrm>
          <a:prstGeom prst="rect">
            <a:avLst/>
          </a:prstGeom>
          <a:noFill/>
        </p:spPr>
      </p:pic>
      <p:sp>
        <p:nvSpPr>
          <p:cNvPr id="2" name="Заголовок 1"/>
          <p:cNvSpPr>
            <a:spLocks noGrp="1"/>
          </p:cNvSpPr>
          <p:nvPr>
            <p:ph type="title"/>
          </p:nvPr>
        </p:nvSpPr>
        <p:spPr/>
        <p:txBody>
          <a:bodyPr/>
          <a:lstStyle/>
          <a:p>
            <a:r>
              <a:rPr lang="en-US" dirty="0" smtClean="0">
                <a:solidFill>
                  <a:schemeClr val="tx1"/>
                </a:solidFill>
              </a:rPr>
              <a:t>Sofa </a:t>
            </a:r>
            <a:r>
              <a:rPr lang="en-US" dirty="0" err="1" smtClean="0">
                <a:solidFill>
                  <a:schemeClr val="tx1"/>
                </a:solidFill>
              </a:rPr>
              <a:t>Stratos</a:t>
            </a:r>
            <a:r>
              <a:rPr lang="en-US" dirty="0" smtClean="0">
                <a:solidFill>
                  <a:schemeClr val="tx1"/>
                </a:solidFill>
              </a:rPr>
              <a:t>, </a:t>
            </a:r>
            <a:r>
              <a:rPr lang="en-US" dirty="0" err="1" smtClean="0">
                <a:solidFill>
                  <a:schemeClr val="tx1"/>
                </a:solidFill>
              </a:rPr>
              <a:t>Makio</a:t>
            </a:r>
            <a:r>
              <a:rPr lang="en-US" dirty="0" smtClean="0">
                <a:solidFill>
                  <a:schemeClr val="tx1"/>
                </a:solidFill>
              </a:rPr>
              <a:t> </a:t>
            </a:r>
            <a:r>
              <a:rPr lang="en-US" dirty="0" err="1" smtClean="0">
                <a:solidFill>
                  <a:schemeClr val="tx1"/>
                </a:solidFill>
              </a:rPr>
              <a:t>Hasuike</a:t>
            </a:r>
            <a:endParaRPr lang="ru-RU" dirty="0">
              <a:solidFill>
                <a:schemeClr val="tx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irina\Downloads\1268661803_001.jpg"/>
          <p:cNvPicPr>
            <a:picLocks noGrp="1" noChangeAspect="1" noChangeArrowheads="1"/>
          </p:cNvPicPr>
          <p:nvPr>
            <p:ph idx="1"/>
          </p:nvPr>
        </p:nvPicPr>
        <p:blipFill>
          <a:blip r:embed="rId2" cstate="print"/>
          <a:stretch>
            <a:fillRect/>
          </a:stretch>
        </p:blipFill>
        <p:spPr bwMode="auto">
          <a:xfrm>
            <a:off x="1714500" y="1757362"/>
            <a:ext cx="5715000" cy="4105275"/>
          </a:xfrm>
          <a:prstGeom prst="rect">
            <a:avLst/>
          </a:prstGeom>
          <a:noFill/>
        </p:spPr>
      </p:pic>
      <p:sp>
        <p:nvSpPr>
          <p:cNvPr id="2" name="Заголовок 1"/>
          <p:cNvSpPr>
            <a:spLocks noGrp="1"/>
          </p:cNvSpPr>
          <p:nvPr>
            <p:ph type="title"/>
          </p:nvPr>
        </p:nvSpPr>
        <p:spPr>
          <a:xfrm>
            <a:off x="611560" y="260648"/>
            <a:ext cx="8157592" cy="1219200"/>
          </a:xfrm>
        </p:spPr>
        <p:txBody>
          <a:bodyPr>
            <a:normAutofit/>
          </a:bodyPr>
          <a:lstStyle/>
          <a:p>
            <a:r>
              <a:rPr lang="ru-RU" sz="1800" dirty="0" smtClean="0">
                <a:solidFill>
                  <a:schemeClr val="tx1"/>
                </a:solidFill>
              </a:rPr>
              <a:t>Architecture: Japanese architectural studio Shuhei Endo succeeded in combining advanced design techniques with the traditions of Japanese culture, having built an environmental center for studying the environment in the Japanese prefecture of Hyogo.</a:t>
            </a:r>
            <a:br>
              <a:rPr lang="ru-RU" sz="1800" dirty="0" smtClean="0">
                <a:solidFill>
                  <a:schemeClr val="tx1"/>
                </a:solidFill>
              </a:rPr>
            </a:br>
            <a:endParaRPr lang="ru-RU" sz="1800" dirty="0">
              <a:solidFill>
                <a:schemeClr val="tx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irina\Downloads\1295094529_500.jpg"/>
          <p:cNvPicPr>
            <a:picLocks noGrp="1" noChangeAspect="1" noChangeArrowheads="1"/>
          </p:cNvPicPr>
          <p:nvPr>
            <p:ph idx="1"/>
          </p:nvPr>
        </p:nvPicPr>
        <p:blipFill>
          <a:blip r:embed="rId2" cstate="print"/>
          <a:stretch>
            <a:fillRect/>
          </a:stretch>
        </p:blipFill>
        <p:spPr bwMode="auto">
          <a:xfrm>
            <a:off x="2179674" y="1524000"/>
            <a:ext cx="4784651" cy="4572000"/>
          </a:xfrm>
          <a:prstGeom prst="rect">
            <a:avLst/>
          </a:prstGeom>
          <a:noFill/>
        </p:spPr>
      </p:pic>
      <p:sp>
        <p:nvSpPr>
          <p:cNvPr id="2" name="Заголовок 1"/>
          <p:cNvSpPr>
            <a:spLocks noGrp="1"/>
          </p:cNvSpPr>
          <p:nvPr>
            <p:ph type="title"/>
          </p:nvPr>
        </p:nvSpPr>
        <p:spPr/>
        <p:txBody>
          <a:bodyPr>
            <a:normAutofit fontScale="90000"/>
          </a:bodyPr>
          <a:lstStyle/>
          <a:p>
            <a:r>
              <a:rPr lang="en-US" dirty="0" err="1" smtClean="0">
                <a:solidFill>
                  <a:schemeClr val="tx1"/>
                </a:solidFill>
              </a:rPr>
              <a:t>Tadao</a:t>
            </a:r>
            <a:r>
              <a:rPr lang="en-US" dirty="0" smtClean="0">
                <a:solidFill>
                  <a:schemeClr val="tx1"/>
                </a:solidFill>
              </a:rPr>
              <a:t> Ando. Church of the Light, 1989</a:t>
            </a:r>
            <a:endParaRPr lang="ru-RU" dirty="0">
              <a:solidFill>
                <a:schemeClr val="tx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irina\Downloads\1315386621_010.jpg"/>
          <p:cNvPicPr>
            <a:picLocks noGrp="1" noChangeAspect="1" noChangeArrowheads="1"/>
          </p:cNvPicPr>
          <p:nvPr>
            <p:ph idx="1"/>
          </p:nvPr>
        </p:nvPicPr>
        <p:blipFill>
          <a:blip r:embed="rId2" cstate="print"/>
          <a:stretch>
            <a:fillRect/>
          </a:stretch>
        </p:blipFill>
        <p:spPr bwMode="auto">
          <a:xfrm>
            <a:off x="2179674" y="1524000"/>
            <a:ext cx="4784651" cy="4572000"/>
          </a:xfrm>
          <a:prstGeom prst="rect">
            <a:avLst/>
          </a:prstGeom>
          <a:noFill/>
        </p:spPr>
      </p:pic>
      <p:sp>
        <p:nvSpPr>
          <p:cNvPr id="2" name="Заголовок 1"/>
          <p:cNvSpPr>
            <a:spLocks noGrp="1"/>
          </p:cNvSpPr>
          <p:nvPr>
            <p:ph type="title"/>
          </p:nvPr>
        </p:nvSpPr>
        <p:spPr/>
        <p:txBody>
          <a:bodyPr>
            <a:normAutofit/>
          </a:bodyPr>
          <a:lstStyle/>
          <a:p>
            <a:r>
              <a:rPr lang="nb-NO" dirty="0" smtClean="0">
                <a:solidFill>
                  <a:schemeClr val="tx1"/>
                </a:solidFill>
              </a:rPr>
              <a:t>Makoto Tanjiri, brand store Diesel</a:t>
            </a:r>
            <a:endParaRPr lang="ru-RU" dirty="0">
              <a:solidFill>
                <a:schemeClr val="tx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irina\Downloads\Sori Yanagi.jpg"/>
          <p:cNvPicPr>
            <a:picLocks noGrp="1" noChangeAspect="1" noChangeArrowheads="1"/>
          </p:cNvPicPr>
          <p:nvPr>
            <p:ph idx="1"/>
          </p:nvPr>
        </p:nvPicPr>
        <p:blipFill>
          <a:blip r:embed="rId2" cstate="print"/>
          <a:stretch>
            <a:fillRect/>
          </a:stretch>
        </p:blipFill>
        <p:spPr bwMode="auto">
          <a:xfrm>
            <a:off x="2667000" y="1905000"/>
            <a:ext cx="3810000" cy="3810000"/>
          </a:xfrm>
          <a:prstGeom prst="rect">
            <a:avLst/>
          </a:prstGeom>
          <a:noFill/>
        </p:spPr>
      </p:pic>
      <p:sp>
        <p:nvSpPr>
          <p:cNvPr id="2" name="Заголовок 1"/>
          <p:cNvSpPr>
            <a:spLocks noGrp="1"/>
          </p:cNvSpPr>
          <p:nvPr>
            <p:ph type="title"/>
          </p:nvPr>
        </p:nvSpPr>
        <p:spPr/>
        <p:txBody>
          <a:bodyPr/>
          <a:lstStyle/>
          <a:p>
            <a:r>
              <a:rPr lang="ru-RU" dirty="0" smtClean="0">
                <a:solidFill>
                  <a:schemeClr val="tx1"/>
                </a:solidFill>
              </a:rPr>
              <a:t>Sori Yanagi</a:t>
            </a:r>
            <a:endParaRPr lang="ru-RU" dirty="0">
              <a:solidFill>
                <a:schemeClr val="tx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irina\Downloads\stool05.jpg"/>
          <p:cNvPicPr>
            <a:picLocks noGrp="1" noChangeAspect="1" noChangeArrowheads="1"/>
          </p:cNvPicPr>
          <p:nvPr>
            <p:ph idx="1"/>
          </p:nvPr>
        </p:nvPicPr>
        <p:blipFill>
          <a:blip r:embed="rId2" cstate="print"/>
          <a:stretch>
            <a:fillRect/>
          </a:stretch>
        </p:blipFill>
        <p:spPr bwMode="auto">
          <a:xfrm>
            <a:off x="2428875" y="2286000"/>
            <a:ext cx="4286250" cy="3048000"/>
          </a:xfrm>
          <a:prstGeom prst="rect">
            <a:avLst/>
          </a:prstGeom>
          <a:noFill/>
        </p:spPr>
      </p:pic>
      <p:sp>
        <p:nvSpPr>
          <p:cNvPr id="2" name="Заголовок 1"/>
          <p:cNvSpPr>
            <a:spLocks noGrp="1"/>
          </p:cNvSpPr>
          <p:nvPr>
            <p:ph type="title"/>
          </p:nvPr>
        </p:nvSpPr>
        <p:spPr/>
        <p:txBody>
          <a:bodyPr/>
          <a:lstStyle/>
          <a:p>
            <a:r>
              <a:rPr lang="ru-RU" dirty="0" smtClean="0">
                <a:solidFill>
                  <a:schemeClr val="tx1"/>
                </a:solidFill>
              </a:rPr>
              <a:t>Stool-chair "Butterfly</a:t>
            </a:r>
            <a:endParaRPr lang="ru-RU" dirty="0">
              <a:solidFill>
                <a:schemeClr val="tx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irina\Downloads\1_sbrbD2ssU.jpg"/>
          <p:cNvPicPr>
            <a:picLocks noGrp="1" noChangeAspect="1" noChangeArrowheads="1"/>
          </p:cNvPicPr>
          <p:nvPr>
            <p:ph idx="1"/>
          </p:nvPr>
        </p:nvPicPr>
        <p:blipFill>
          <a:blip r:embed="rId2" cstate="print"/>
          <a:stretch>
            <a:fillRect/>
          </a:stretch>
        </p:blipFill>
        <p:spPr bwMode="auto">
          <a:xfrm>
            <a:off x="1214437" y="2166937"/>
            <a:ext cx="6715125" cy="3286125"/>
          </a:xfrm>
          <a:prstGeom prst="rect">
            <a:avLst/>
          </a:prstGeom>
          <a:noFill/>
        </p:spPr>
      </p:pic>
      <p:sp>
        <p:nvSpPr>
          <p:cNvPr id="2" name="Заголовок 1"/>
          <p:cNvSpPr>
            <a:spLocks noGrp="1"/>
          </p:cNvSpPr>
          <p:nvPr>
            <p:ph type="title"/>
          </p:nvPr>
        </p:nvSpPr>
        <p:spPr/>
        <p:txBody>
          <a:bodyPr>
            <a:normAutofit fontScale="90000"/>
          </a:bodyPr>
          <a:lstStyle/>
          <a:p>
            <a:r>
              <a:rPr lang="en-US" dirty="0" err="1" smtClean="0">
                <a:solidFill>
                  <a:schemeClr val="tx1"/>
                </a:solidFill>
              </a:rPr>
              <a:t>Tashinomi</a:t>
            </a:r>
            <a:r>
              <a:rPr lang="en-US" dirty="0" smtClean="0">
                <a:solidFill>
                  <a:schemeClr val="tx1"/>
                </a:solidFill>
              </a:rPr>
              <a:t> (bars where you can only stand)</a:t>
            </a:r>
            <a:r>
              <a:rPr lang="ru-RU" dirty="0" smtClean="0">
                <a:solidFill>
                  <a:schemeClr val="tx1"/>
                </a:solidFill>
              </a:rPr>
              <a:t>  - </a:t>
            </a:r>
            <a:r>
              <a:rPr lang="en-US" dirty="0" smtClean="0">
                <a:solidFill>
                  <a:schemeClr val="tx1"/>
                </a:solidFill>
              </a:rPr>
              <a:t>a signboard</a:t>
            </a:r>
            <a:endParaRPr lang="ru-RU" dirty="0">
              <a:solidFill>
                <a:schemeClr val="tx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irina\Downloads\1.jpg"/>
          <p:cNvPicPr>
            <a:picLocks noGrp="1" noChangeAspect="1" noChangeArrowheads="1"/>
          </p:cNvPicPr>
          <p:nvPr>
            <p:ph idx="1"/>
          </p:nvPr>
        </p:nvPicPr>
        <p:blipFill>
          <a:blip r:embed="rId2" cstate="print"/>
          <a:stretch>
            <a:fillRect/>
          </a:stretch>
        </p:blipFill>
        <p:spPr bwMode="auto">
          <a:xfrm>
            <a:off x="1187624" y="1484784"/>
            <a:ext cx="6696744" cy="4896543"/>
          </a:xfrm>
          <a:prstGeom prst="rect">
            <a:avLst/>
          </a:prstGeom>
          <a:noFill/>
        </p:spPr>
      </p:pic>
      <p:sp>
        <p:nvSpPr>
          <p:cNvPr id="2" name="Заголовок 1"/>
          <p:cNvSpPr>
            <a:spLocks noGrp="1"/>
          </p:cNvSpPr>
          <p:nvPr>
            <p:ph type="title"/>
          </p:nvPr>
        </p:nvSpPr>
        <p:spPr/>
        <p:txBody>
          <a:bodyPr/>
          <a:lstStyle/>
          <a:p>
            <a:r>
              <a:rPr lang="en-US" dirty="0" err="1" smtClean="0">
                <a:solidFill>
                  <a:schemeClr val="tx1"/>
                </a:solidFill>
              </a:rPr>
              <a:t>Yumi</a:t>
            </a:r>
            <a:r>
              <a:rPr lang="en-US" dirty="0" smtClean="0">
                <a:solidFill>
                  <a:schemeClr val="tx1"/>
                </a:solidFill>
              </a:rPr>
              <a:t> </a:t>
            </a:r>
            <a:r>
              <a:rPr lang="en-US" dirty="0" err="1" smtClean="0">
                <a:solidFill>
                  <a:schemeClr val="tx1"/>
                </a:solidFill>
              </a:rPr>
              <a:t>Katsura</a:t>
            </a:r>
            <a:endParaRPr lang="ru-RU" dirty="0">
              <a:solidFill>
                <a:schemeClr val="tx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irina\Downloads\2.jpg"/>
          <p:cNvPicPr>
            <a:picLocks noGrp="1" noChangeAspect="1" noChangeArrowheads="1"/>
          </p:cNvPicPr>
          <p:nvPr>
            <p:ph idx="1"/>
          </p:nvPr>
        </p:nvPicPr>
        <p:blipFill>
          <a:blip r:embed="rId2" cstate="print"/>
          <a:srcRect/>
          <a:stretch>
            <a:fillRect/>
          </a:stretch>
        </p:blipFill>
        <p:spPr bwMode="auto">
          <a:xfrm>
            <a:off x="611560" y="1484784"/>
            <a:ext cx="3960440" cy="4968553"/>
          </a:xfrm>
          <a:prstGeom prst="rect">
            <a:avLst/>
          </a:prstGeom>
          <a:noFill/>
        </p:spPr>
      </p:pic>
      <p:sp>
        <p:nvSpPr>
          <p:cNvPr id="2" name="Заголовок 1"/>
          <p:cNvSpPr>
            <a:spLocks noGrp="1"/>
          </p:cNvSpPr>
          <p:nvPr>
            <p:ph type="title"/>
          </p:nvPr>
        </p:nvSpPr>
        <p:spPr/>
        <p:txBody>
          <a:bodyPr/>
          <a:lstStyle/>
          <a:p>
            <a:r>
              <a:rPr lang="en-US" dirty="0" err="1" smtClean="0">
                <a:solidFill>
                  <a:schemeClr val="tx1"/>
                </a:solidFill>
              </a:rPr>
              <a:t>Isi</a:t>
            </a:r>
            <a:r>
              <a:rPr lang="en-US" dirty="0" smtClean="0">
                <a:solidFill>
                  <a:schemeClr val="tx1"/>
                </a:solidFill>
              </a:rPr>
              <a:t> </a:t>
            </a:r>
            <a:r>
              <a:rPr lang="en-US" dirty="0" err="1" smtClean="0">
                <a:solidFill>
                  <a:schemeClr val="tx1"/>
                </a:solidFill>
              </a:rPr>
              <a:t>Miyaki</a:t>
            </a:r>
            <a:endParaRPr lang="ru-RU" dirty="0">
              <a:solidFill>
                <a:schemeClr val="tx1"/>
              </a:solidFill>
            </a:endParaRPr>
          </a:p>
        </p:txBody>
      </p:sp>
      <p:pic>
        <p:nvPicPr>
          <p:cNvPr id="21507" name="Picture 3" descr="C:\Users\irina\Downloads\3.jpg"/>
          <p:cNvPicPr>
            <a:picLocks noChangeAspect="1" noChangeArrowheads="1"/>
          </p:cNvPicPr>
          <p:nvPr/>
        </p:nvPicPr>
        <p:blipFill>
          <a:blip r:embed="rId3" cstate="print"/>
          <a:srcRect/>
          <a:stretch>
            <a:fillRect/>
          </a:stretch>
        </p:blipFill>
        <p:spPr bwMode="auto">
          <a:xfrm>
            <a:off x="5580112" y="1340768"/>
            <a:ext cx="2736304" cy="5040560"/>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irina\Downloads\saito.jpg"/>
          <p:cNvPicPr>
            <a:picLocks noGrp="1" noChangeAspect="1" noChangeArrowheads="1"/>
          </p:cNvPicPr>
          <p:nvPr>
            <p:ph idx="1"/>
          </p:nvPr>
        </p:nvPicPr>
        <p:blipFill>
          <a:blip r:embed="rId2" cstate="print"/>
          <a:stretch>
            <a:fillRect/>
          </a:stretch>
        </p:blipFill>
        <p:spPr bwMode="auto">
          <a:xfrm>
            <a:off x="1743075" y="1595437"/>
            <a:ext cx="5657850" cy="4429125"/>
          </a:xfrm>
          <a:prstGeom prst="rect">
            <a:avLst/>
          </a:prstGeom>
          <a:noFill/>
        </p:spPr>
      </p:pic>
      <p:sp>
        <p:nvSpPr>
          <p:cNvPr id="2" name="Заголовок 1"/>
          <p:cNvSpPr>
            <a:spLocks noGrp="1"/>
          </p:cNvSpPr>
          <p:nvPr>
            <p:ph type="title"/>
          </p:nvPr>
        </p:nvSpPr>
        <p:spPr/>
        <p:txBody>
          <a:bodyPr/>
          <a:lstStyle/>
          <a:p>
            <a:r>
              <a:rPr lang="en-US" dirty="0" err="1" smtClean="0">
                <a:solidFill>
                  <a:schemeClr val="tx1"/>
                </a:solidFill>
              </a:rPr>
              <a:t>Jitaro</a:t>
            </a:r>
            <a:r>
              <a:rPr lang="en-US" dirty="0" smtClean="0">
                <a:solidFill>
                  <a:schemeClr val="tx1"/>
                </a:solidFill>
              </a:rPr>
              <a:t> Saito</a:t>
            </a:r>
            <a:endParaRPr lang="ru-RU" dirty="0">
              <a:solidFill>
                <a:schemeClr val="tx1"/>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656</TotalTime>
  <Words>994</Words>
  <Application>Microsoft Office PowerPoint</Application>
  <PresentationFormat>Экран (4:3)</PresentationFormat>
  <Paragraphs>81</Paragraphs>
  <Slides>50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50</vt:i4>
      </vt:variant>
    </vt:vector>
  </HeadingPairs>
  <TitlesOfParts>
    <vt:vector size="51" baseType="lpstr">
      <vt:lpstr>Бумажная</vt:lpstr>
      <vt:lpstr>Perception of the world and a sense of beauty in Japanese culture/design </vt:lpstr>
      <vt:lpstr>  The   Nihonjinron phenomenon </vt:lpstr>
      <vt:lpstr>V.M.Alpatov: “Language  myths”</vt:lpstr>
      <vt:lpstr>Human/culture/nature</vt:lpstr>
      <vt:lpstr>Human/culture/nature</vt:lpstr>
      <vt:lpstr>                   Japanese house</vt:lpstr>
      <vt:lpstr>doors-partitions made from  paper and bamboo (shoji)</vt:lpstr>
      <vt:lpstr>The screens make the apartment space light and transparent</vt:lpstr>
      <vt:lpstr>The traditional house</vt:lpstr>
      <vt:lpstr>Modern interior</vt:lpstr>
      <vt:lpstr>Modern interior</vt:lpstr>
      <vt:lpstr>Modern interior</vt:lpstr>
      <vt:lpstr>                Stone garden</vt:lpstr>
      <vt:lpstr>                 Stone garden</vt:lpstr>
      <vt:lpstr>Ikebana – the art  of flower’s design</vt:lpstr>
      <vt:lpstr>Ohara school </vt:lpstr>
      <vt:lpstr>Ikebana </vt:lpstr>
      <vt:lpstr>Bonsai</vt:lpstr>
      <vt:lpstr>Bonsai</vt:lpstr>
      <vt:lpstr>Bonsaki</vt:lpstr>
      <vt:lpstr>                Saikei/Bonkei</vt:lpstr>
      <vt:lpstr>     Japanese Professional  Design</vt:lpstr>
      <vt:lpstr>Japanese Professional  Design</vt:lpstr>
      <vt:lpstr>                         SONY</vt:lpstr>
      <vt:lpstr>                    SONY</vt:lpstr>
      <vt:lpstr> </vt:lpstr>
      <vt:lpstr>Слайд 27</vt:lpstr>
      <vt:lpstr>The first corporate symbolism: the circle of red color symbolized the rising Sun, the blue color - the sky. The slogan of that time - "Sincerity brings success." </vt:lpstr>
      <vt:lpstr>Слайд 29</vt:lpstr>
      <vt:lpstr>                    NISSAN </vt:lpstr>
      <vt:lpstr>Nissan —  model    Type 70., 1939</vt:lpstr>
      <vt:lpstr>Nissan Silvia Q‘s, 1988 </vt:lpstr>
      <vt:lpstr>                     NISSAN</vt:lpstr>
      <vt:lpstr>Слайд 34</vt:lpstr>
      <vt:lpstr>Слайд 35</vt:lpstr>
      <vt:lpstr>Kenji Ekuan (born in 1929)</vt:lpstr>
      <vt:lpstr>Kenji Ekuan</vt:lpstr>
      <vt:lpstr>Kikkoman soy sauce dispenser</vt:lpstr>
      <vt:lpstr>Komachi Bullet Train</vt:lpstr>
      <vt:lpstr> HONDA SPACEY 125</vt:lpstr>
      <vt:lpstr>Sofa Stratos, Makio Hasuike</vt:lpstr>
      <vt:lpstr>Architecture: Japanese architectural studio Shuhei Endo succeeded in combining advanced design techniques with the traditions of Japanese culture, having built an environmental center for studying the environment in the Japanese prefecture of Hyogo. </vt:lpstr>
      <vt:lpstr>Tadao Ando. Church of the Light, 1989</vt:lpstr>
      <vt:lpstr>Makoto Tanjiri, brand store Diesel</vt:lpstr>
      <vt:lpstr>Sori Yanagi</vt:lpstr>
      <vt:lpstr>Stool-chair "Butterfly</vt:lpstr>
      <vt:lpstr>Tashinomi (bars where you can only stand)  - a signboard</vt:lpstr>
      <vt:lpstr>Yumi Katsura</vt:lpstr>
      <vt:lpstr>Isi Miyaki</vt:lpstr>
      <vt:lpstr>Jitaro Saito</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Японский дизайн</dc:title>
  <dc:creator>irina</dc:creator>
  <cp:lastModifiedBy>irina</cp:lastModifiedBy>
  <cp:revision>37</cp:revision>
  <dcterms:created xsi:type="dcterms:W3CDTF">2013-05-17T12:21:10Z</dcterms:created>
  <dcterms:modified xsi:type="dcterms:W3CDTF">2017-05-23T01:08:40Z</dcterms:modified>
</cp:coreProperties>
</file>