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ags/tag2.xml" ContentType="application/vnd.openxmlformats-officedocument.presentationml.tags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393" r:id="rId2"/>
    <p:sldId id="403" r:id="rId3"/>
    <p:sldId id="439" r:id="rId4"/>
    <p:sldId id="429" r:id="rId5"/>
    <p:sldId id="440" r:id="rId6"/>
    <p:sldId id="441" r:id="rId7"/>
    <p:sldId id="442" r:id="rId8"/>
    <p:sldId id="406" r:id="rId9"/>
    <p:sldId id="407" r:id="rId10"/>
    <p:sldId id="443" r:id="rId11"/>
    <p:sldId id="394" r:id="rId12"/>
    <p:sldId id="375" r:id="rId13"/>
    <p:sldId id="352" r:id="rId14"/>
    <p:sldId id="376" r:id="rId15"/>
    <p:sldId id="436" r:id="rId16"/>
    <p:sldId id="377" r:id="rId17"/>
    <p:sldId id="437" r:id="rId18"/>
    <p:sldId id="378" r:id="rId19"/>
    <p:sldId id="379" r:id="rId20"/>
    <p:sldId id="438" r:id="rId21"/>
    <p:sldId id="331" r:id="rId22"/>
    <p:sldId id="349" r:id="rId23"/>
    <p:sldId id="381" r:id="rId24"/>
    <p:sldId id="397" r:id="rId25"/>
    <p:sldId id="382" r:id="rId26"/>
    <p:sldId id="396" r:id="rId27"/>
    <p:sldId id="430" r:id="rId28"/>
    <p:sldId id="399" r:id="rId29"/>
    <p:sldId id="400" r:id="rId30"/>
    <p:sldId id="281" r:id="rId31"/>
    <p:sldId id="332" r:id="rId32"/>
    <p:sldId id="353" r:id="rId33"/>
    <p:sldId id="408" r:id="rId34"/>
    <p:sldId id="387" r:id="rId35"/>
    <p:sldId id="386" r:id="rId36"/>
    <p:sldId id="388" r:id="rId37"/>
    <p:sldId id="354" r:id="rId38"/>
    <p:sldId id="294" r:id="rId39"/>
    <p:sldId id="431" r:id="rId40"/>
    <p:sldId id="432" r:id="rId41"/>
    <p:sldId id="411" r:id="rId42"/>
    <p:sldId id="413" r:id="rId43"/>
    <p:sldId id="389" r:id="rId44"/>
    <p:sldId id="391" r:id="rId45"/>
    <p:sldId id="392" r:id="rId46"/>
    <p:sldId id="409" r:id="rId47"/>
    <p:sldId id="414" r:id="rId48"/>
    <p:sldId id="415" r:id="rId49"/>
    <p:sldId id="416" r:id="rId50"/>
    <p:sldId id="417" r:id="rId51"/>
    <p:sldId id="418" r:id="rId52"/>
    <p:sldId id="419" r:id="rId53"/>
    <p:sldId id="420" r:id="rId54"/>
    <p:sldId id="421" r:id="rId55"/>
    <p:sldId id="422" r:id="rId56"/>
    <p:sldId id="423" r:id="rId57"/>
    <p:sldId id="424" r:id="rId58"/>
    <p:sldId id="425" r:id="rId59"/>
    <p:sldId id="426" r:id="rId60"/>
    <p:sldId id="428" r:id="rId61"/>
    <p:sldId id="427" r:id="rId62"/>
    <p:sldId id="434" r:id="rId63"/>
    <p:sldId id="433" r:id="rId64"/>
    <p:sldId id="444" r:id="rId65"/>
    <p:sldId id="445" r:id="rId66"/>
    <p:sldId id="449" r:id="rId67"/>
    <p:sldId id="446" r:id="rId68"/>
    <p:sldId id="447" r:id="rId69"/>
    <p:sldId id="448" r:id="rId70"/>
    <p:sldId id="450" r:id="rId71"/>
    <p:sldId id="451" r:id="rId72"/>
    <p:sldId id="452" r:id="rId73"/>
    <p:sldId id="453" r:id="rId74"/>
    <p:sldId id="454" r:id="rId75"/>
    <p:sldId id="455" r:id="rId76"/>
    <p:sldId id="456" r:id="rId77"/>
    <p:sldId id="457" r:id="rId7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55545"/>
    <a:srgbClr val="96907E"/>
    <a:srgbClr val="98023B"/>
    <a:srgbClr val="3F0322"/>
    <a:srgbClr val="605E50"/>
    <a:srgbClr val="747A60"/>
    <a:srgbClr val="473741"/>
    <a:srgbClr val="4C4132"/>
    <a:srgbClr val="585D3D"/>
    <a:srgbClr val="4D4D4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3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6D82D-6518-4D41-AEAD-816DAE35A87A}" type="datetimeFigureOut">
              <a:rPr lang="ru-RU" smtClean="0"/>
              <a:pPr/>
              <a:t>23.04.2025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9580A2-E001-4774-8477-0A94F1B74F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14943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3BA922B-ECF7-45A4-8415-061E6F866098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="" xmlns:p14="http://schemas.microsoft.com/office/powerpoint/2010/main" val="2403785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10D132-C42B-4AAF-A2C4-3105C8B31687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="" xmlns:p14="http://schemas.microsoft.com/office/powerpoint/2010/main" val="1523683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063572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172629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4EA6B8-271C-4E2C-A5CC-69C7C84695D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ru-RU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2215152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9100AF-D7EF-4387-AB19-C5B8DC8D11E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ru-RU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1509689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CA900-55A5-442C-911E-A93A16A85F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DFCD0-E8AE-4DA9-B96D-BAEBCB528A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B218D-3CE6-411A-AC84-2F7FCA3436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2977C-A6F8-4317-9DD3-9C142CC55B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7037B-51CB-423C-B302-A173B00423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759C5-3688-4595-B799-A624921101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0AD8F-3DBE-4DC4-BB50-A93DBD5083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F8994-46E5-4EF4-8BDB-48B52743AA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7A395-5071-4B44-85C4-AC942B627A9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34B65-4847-4DAE-8603-E1AD636DBD3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B3274-2AB7-4726-A8A9-12E014C7399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628650" y="1825625"/>
            <a:ext cx="78867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03564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6917239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29841" y="4657091"/>
            <a:ext cx="2416254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3365064" y="4657091"/>
            <a:ext cx="2416254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00287" y="4657091"/>
            <a:ext cx="2416254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5350" y="845343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629841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3363873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6100287" y="1825625"/>
            <a:ext cx="2416254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75517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80" y="908427"/>
            <a:ext cx="771461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8515350" y="845345"/>
            <a:ext cx="31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628650" y="1825625"/>
            <a:ext cx="78867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96820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0F23241-9D00-49E9-9813-EE2164ACF8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ru-RU" b="1" dirty="0">
                <a:solidFill>
                  <a:schemeClr val="tx1"/>
                </a:solidFill>
              </a:rPr>
              <a:t>СССР в годы Великой Отечественной войны (1941–1945 </a:t>
            </a:r>
            <a:r>
              <a:rPr lang="ru-RU" dirty="0"/>
              <a:t>гг.)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ЛК23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74068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85750" y="1741488"/>
            <a:ext cx="1928813" cy="1187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eaLnBrk="1" hangingPunct="1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Причины</a:t>
            </a:r>
          </a:p>
          <a:p>
            <a:pPr marL="342900" indent="-342900" algn="ctr" eaLnBrk="1" hangingPunct="1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войны:</a:t>
            </a:r>
            <a:r>
              <a:rPr lang="ru-RU" sz="1400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" name="Выноска 1 (граница и черта) 9"/>
          <p:cNvSpPr/>
          <p:nvPr/>
        </p:nvSpPr>
        <p:spPr>
          <a:xfrm>
            <a:off x="3500438" y="1196975"/>
            <a:ext cx="5143500" cy="1089025"/>
          </a:xfrm>
          <a:prstGeom prst="accentBorderCallout1">
            <a:avLst>
              <a:gd name="adj1" fmla="val 3666"/>
              <a:gd name="adj2" fmla="val -1819"/>
              <a:gd name="adj3" fmla="val 134048"/>
              <a:gd name="adj4" fmla="val -24624"/>
            </a:avLst>
          </a:prstGeom>
          <a:ln w="3810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eaLnBrk="1" hangingPunct="1">
              <a:spcBef>
                <a:spcPct val="50000"/>
              </a:spcBef>
              <a:defRPr/>
            </a:pPr>
            <a:r>
              <a:rPr lang="ru-RU" dirty="0" smtClean="0">
                <a:solidFill>
                  <a:srgbClr val="000000"/>
                </a:solidFill>
              </a:rPr>
              <a:t>     Идеологические: стремление </a:t>
            </a:r>
            <a:r>
              <a:rPr lang="ru-RU" dirty="0">
                <a:solidFill>
                  <a:srgbClr val="000000"/>
                </a:solidFill>
              </a:rPr>
              <a:t>Германии к мировому </a:t>
            </a:r>
            <a:r>
              <a:rPr lang="ru-RU" dirty="0" smtClean="0">
                <a:solidFill>
                  <a:srgbClr val="000000"/>
                </a:solidFill>
              </a:rPr>
              <a:t>господству; ненависть к большевизму,  расовая теория  как  основа «восточной политики» 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Выноска 1 (граница и черта) 10"/>
          <p:cNvSpPr/>
          <p:nvPr/>
        </p:nvSpPr>
        <p:spPr>
          <a:xfrm>
            <a:off x="3500438" y="2500313"/>
            <a:ext cx="5143500" cy="1143000"/>
          </a:xfrm>
          <a:prstGeom prst="accentBorderCallout1">
            <a:avLst>
              <a:gd name="adj1" fmla="val 90784"/>
              <a:gd name="adj2" fmla="val -1550"/>
              <a:gd name="adj3" fmla="val 2909"/>
              <a:gd name="adj4" fmla="val -24719"/>
            </a:avLst>
          </a:prstGeom>
          <a:ln w="3810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eaLnBrk="1" hangingPunct="1">
              <a:spcBef>
                <a:spcPct val="50000"/>
              </a:spcBef>
              <a:defRPr/>
            </a:pPr>
            <a:r>
              <a:rPr lang="ru-RU" dirty="0" smtClean="0">
                <a:solidFill>
                  <a:srgbClr val="000000"/>
                </a:solidFill>
              </a:rPr>
              <a:t>      Использовать  ресурсы завоеванных стран  на нужды рейха, для   завершения войны  и  для  расширения жизненного пространства.   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313" y="3716338"/>
            <a:ext cx="1928812" cy="1284287"/>
          </a:xfrm>
          <a:prstGeom prst="rect">
            <a:avLst/>
          </a:prstGeom>
          <a:solidFill>
            <a:srgbClr val="00FF00"/>
          </a:solidFill>
          <a:ln w="38100">
            <a:solidFill>
              <a:srgbClr val="2E5034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eaLnBrk="1" hangingPunct="1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Характер</a:t>
            </a:r>
          </a:p>
          <a:p>
            <a:pPr marL="342900" indent="-342900" algn="ctr" eaLnBrk="1" hangingPunct="1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войны: </a:t>
            </a:r>
          </a:p>
        </p:txBody>
      </p:sp>
      <p:sp>
        <p:nvSpPr>
          <p:cNvPr id="13" name="Выноска 1 (граница и черта) 12"/>
          <p:cNvSpPr/>
          <p:nvPr/>
        </p:nvSpPr>
        <p:spPr>
          <a:xfrm>
            <a:off x="3500438" y="3857625"/>
            <a:ext cx="5143500" cy="642938"/>
          </a:xfrm>
          <a:prstGeom prst="accentBorderCallout1">
            <a:avLst>
              <a:gd name="adj1" fmla="val 14440"/>
              <a:gd name="adj2" fmla="val -2088"/>
              <a:gd name="adj3" fmla="val 112499"/>
              <a:gd name="adj4" fmla="val -26241"/>
            </a:avLst>
          </a:prstGeom>
          <a:solidFill>
            <a:srgbClr val="00FF00"/>
          </a:solidFill>
          <a:ln w="38100">
            <a:solidFill>
              <a:srgbClr val="2E5034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eaLnBrk="1" hangingPunct="1">
              <a:spcBef>
                <a:spcPct val="50000"/>
              </a:spcBef>
              <a:defRPr/>
            </a:pPr>
            <a:r>
              <a:rPr lang="ru-RU" dirty="0">
                <a:solidFill>
                  <a:srgbClr val="000000"/>
                </a:solidFill>
              </a:rPr>
              <a:t>Для Германии – захватническая</a:t>
            </a:r>
            <a:r>
              <a:rPr lang="ru-RU" dirty="0" smtClean="0">
                <a:solidFill>
                  <a:srgbClr val="000000"/>
                </a:solidFill>
              </a:rPr>
              <a:t>. Война на уничтожение. 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4" name="Выноска 1 (граница и черта) 13"/>
          <p:cNvSpPr/>
          <p:nvPr/>
        </p:nvSpPr>
        <p:spPr>
          <a:xfrm>
            <a:off x="3500438" y="4643438"/>
            <a:ext cx="5143500" cy="642937"/>
          </a:xfrm>
          <a:prstGeom prst="accentBorderCallout1">
            <a:avLst>
              <a:gd name="adj1" fmla="val 83396"/>
              <a:gd name="adj2" fmla="val -1550"/>
              <a:gd name="adj3" fmla="val -8172"/>
              <a:gd name="adj4" fmla="val -25971"/>
            </a:avLst>
          </a:prstGeom>
          <a:solidFill>
            <a:srgbClr val="00FF00"/>
          </a:solidFill>
          <a:ln w="38100">
            <a:solidFill>
              <a:srgbClr val="2E5034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eaLnBrk="1" hangingPunct="1">
              <a:spcBef>
                <a:spcPct val="50000"/>
              </a:spcBef>
              <a:defRPr/>
            </a:pPr>
            <a:r>
              <a:rPr lang="ru-RU" dirty="0">
                <a:solidFill>
                  <a:srgbClr val="000000"/>
                </a:solidFill>
              </a:rPr>
              <a:t>Для СССР – </a:t>
            </a:r>
            <a:r>
              <a:rPr lang="ru-RU" dirty="0" smtClean="0">
                <a:solidFill>
                  <a:srgbClr val="000000"/>
                </a:solidFill>
              </a:rPr>
              <a:t>справедливая ,  освободительная. Война за  выживание. 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5750" y="5445125"/>
            <a:ext cx="1928813" cy="112712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eaLnBrk="1" hangingPunct="1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Предлог</a:t>
            </a:r>
          </a:p>
          <a:p>
            <a:pPr marL="342900" indent="-342900" algn="ctr" eaLnBrk="1" hangingPunct="1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агрессии </a:t>
            </a:r>
            <a:r>
              <a:rPr lang="ru-RU" sz="1400" b="1" dirty="0">
                <a:solidFill>
                  <a:srgbClr val="FFCC00"/>
                </a:solidFill>
                <a:latin typeface="Monotype Corsiva" pitchFamily="66" charset="0"/>
              </a:rPr>
              <a:t>- 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6" name="Выноска 1 (граница и черта) 15"/>
          <p:cNvSpPr/>
          <p:nvPr/>
        </p:nvSpPr>
        <p:spPr>
          <a:xfrm>
            <a:off x="3571875" y="5857875"/>
            <a:ext cx="5143500" cy="642938"/>
          </a:xfrm>
          <a:prstGeom prst="accentBorderCallout1">
            <a:avLst>
              <a:gd name="adj1" fmla="val 53228"/>
              <a:gd name="adj2" fmla="val -1819"/>
              <a:gd name="adj3" fmla="val 54319"/>
              <a:gd name="adj4" fmla="val -25971"/>
            </a:avLst>
          </a:prstGeom>
          <a:ln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eaLnBrk="1" hangingPunct="1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 угроза нападения со стороны СССР.</a:t>
            </a:r>
          </a:p>
        </p:txBody>
      </p:sp>
    </p:spTree>
    <p:extLst>
      <p:ext uri="{BB962C8B-B14F-4D97-AF65-F5344CB8AC3E}">
        <p14:creationId xmlns="" xmlns:p14="http://schemas.microsoft.com/office/powerpoint/2010/main" val="28185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773" y="365126"/>
            <a:ext cx="5598995" cy="999651"/>
          </a:xfrm>
        </p:spPr>
        <p:txBody>
          <a:bodyPr/>
          <a:lstStyle/>
          <a:p>
            <a:r>
              <a:rPr lang="ru-RU" dirty="0" smtClean="0"/>
              <a:t>План нападения на СССР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153537" y="4657091"/>
            <a:ext cx="2892558" cy="200301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Кодовое название разработанного с декабря 1940 по июнь 1941 года </a:t>
            </a:r>
            <a:r>
              <a:rPr lang="ru-RU" b="1" dirty="0" smtClean="0"/>
              <a:t>плана</a:t>
            </a:r>
            <a:r>
              <a:rPr lang="ru-RU" dirty="0" smtClean="0"/>
              <a:t> нападения нацистской Германии на СССР и одноименное название стратегической операции. Цель – разгромить СССР в ходе  одной кратковременной  кампании </a:t>
            </a:r>
            <a:r>
              <a:rPr lang="ru-RU" b="1" dirty="0" smtClean="0"/>
              <a:t>(«блицкриг»)</a:t>
            </a:r>
            <a:endParaRPr lang="ru-RU" b="1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2971800" y="4657090"/>
            <a:ext cx="2809518" cy="220091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«Зеленая папка» Геринга – экономический подраздел плана, направленный на экономическую эксплуатацию СССР – план </a:t>
            </a:r>
            <a:r>
              <a:rPr lang="ru-RU" b="1" dirty="0" smtClean="0"/>
              <a:t>«Ольденбург»</a:t>
            </a:r>
            <a:endParaRPr lang="ru-RU" b="1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6"/>
          </p:nvPr>
        </p:nvSpPr>
        <p:spPr>
          <a:xfrm>
            <a:off x="6100287" y="4657091"/>
            <a:ext cx="2897000" cy="2030313"/>
          </a:xfrm>
        </p:spPr>
        <p:txBody>
          <a:bodyPr/>
          <a:lstStyle/>
          <a:p>
            <a:r>
              <a:rPr lang="ru-RU" dirty="0" smtClean="0"/>
              <a:t>План «</a:t>
            </a:r>
            <a:r>
              <a:rPr lang="ru-RU" b="1" dirty="0" smtClean="0"/>
              <a:t>Ост»</a:t>
            </a:r>
            <a:r>
              <a:rPr lang="ru-RU" dirty="0" smtClean="0"/>
              <a:t> – комплекс документов по управлению оккупированными территориями.  </a:t>
            </a:r>
            <a:endParaRPr lang="ru-RU" dirty="0"/>
          </a:p>
        </p:txBody>
      </p:sp>
      <p:pic>
        <p:nvPicPr>
          <p:cNvPr id="6146" name="Picture 2" descr="C:\Users\irina\Downloads\Без названия (15).jpg"/>
          <p:cNvPicPr>
            <a:picLocks noGrp="1" noChangeAspect="1" noChangeArrowheads="1"/>
          </p:cNvPicPr>
          <p:nvPr>
            <p:ph type="pic" idx="17"/>
          </p:nvPr>
        </p:nvPicPr>
        <p:blipFill>
          <a:blip r:embed="rId2" cstate="print"/>
          <a:srcRect t="15374" b="15374"/>
          <a:stretch>
            <a:fillRect/>
          </a:stretch>
        </p:blipFill>
        <p:spPr bwMode="auto">
          <a:xfrm>
            <a:off x="304800" y="1473959"/>
            <a:ext cx="2741295" cy="3166281"/>
          </a:xfrm>
          <a:prstGeom prst="rect">
            <a:avLst/>
          </a:prstGeom>
          <a:noFill/>
        </p:spPr>
      </p:pic>
      <p:pic>
        <p:nvPicPr>
          <p:cNvPr id="6147" name="Picture 3" descr="C:\Users\irina\Downloads\Без названия (16).jpg"/>
          <p:cNvPicPr>
            <a:picLocks noGrp="1" noChangeAspect="1" noChangeArrowheads="1"/>
          </p:cNvPicPr>
          <p:nvPr>
            <p:ph type="pic" idx="18"/>
          </p:nvPr>
        </p:nvPicPr>
        <p:blipFill>
          <a:blip r:embed="rId3" cstate="print"/>
          <a:srcRect l="6238" r="6238"/>
          <a:stretch>
            <a:fillRect/>
          </a:stretch>
        </p:blipFill>
        <p:spPr bwMode="auto">
          <a:xfrm>
            <a:off x="3363873" y="1473959"/>
            <a:ext cx="2416254" cy="3166281"/>
          </a:xfrm>
          <a:prstGeom prst="rect">
            <a:avLst/>
          </a:prstGeom>
          <a:noFill/>
        </p:spPr>
      </p:pic>
      <p:pic>
        <p:nvPicPr>
          <p:cNvPr id="6148" name="Picture 4" descr="C:\Users\irina\Downloads\Без названия (17).jpg"/>
          <p:cNvPicPr>
            <a:picLocks noGrp="1" noChangeAspect="1" noChangeArrowheads="1"/>
          </p:cNvPicPr>
          <p:nvPr>
            <p:ph type="pic" idx="19"/>
          </p:nvPr>
        </p:nvPicPr>
        <p:blipFill>
          <a:blip r:embed="rId4" cstate="print"/>
          <a:srcRect t="22482" b="22482"/>
          <a:stretch>
            <a:fillRect/>
          </a:stretch>
        </p:blipFill>
        <p:spPr bwMode="auto">
          <a:xfrm>
            <a:off x="6477000" y="245661"/>
            <a:ext cx="2362199" cy="4163145"/>
          </a:xfrm>
          <a:prstGeom prst="rect">
            <a:avLst/>
          </a:prstGeom>
          <a:noFill/>
        </p:spPr>
      </p:pic>
      <p:pic>
        <p:nvPicPr>
          <p:cNvPr id="11" name="Picture 3" descr="C:\Users\irina\Downloads\Без названия (16).jpg"/>
          <p:cNvPicPr>
            <a:picLocks noChangeAspect="1" noChangeArrowheads="1"/>
          </p:cNvPicPr>
          <p:nvPr/>
        </p:nvPicPr>
        <p:blipFill>
          <a:blip r:embed="rId3" cstate="print"/>
          <a:srcRect l="6238" r="6238"/>
          <a:stretch>
            <a:fillRect/>
          </a:stretch>
        </p:blipFill>
        <p:spPr bwMode="auto">
          <a:xfrm>
            <a:off x="3374108" y="1447801"/>
            <a:ext cx="2721892" cy="3233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план барбаросс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381000"/>
            <a:ext cx="8686801" cy="6324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724400" y="914400"/>
            <a:ext cx="4419600" cy="10795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18 ДЕКАБРЯ 1940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Утвержден «План Барбаросса»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(план разгрома СССР)</a:t>
            </a:r>
          </a:p>
        </p:txBody>
      </p:sp>
      <p:pic>
        <p:nvPicPr>
          <p:cNvPr id="4" name="Picture 2" descr="C:\Users\irina\Downloads\barbarossa-pl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6851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8915400" cy="990600"/>
          </a:xfrm>
        </p:spPr>
        <p:txBody>
          <a:bodyPr/>
          <a:lstStyle/>
          <a:p>
            <a:r>
              <a:rPr lang="ru-RU" dirty="0" smtClean="0"/>
              <a:t>План «Ольденбург»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1" y="1066800"/>
            <a:ext cx="9143999" cy="5791200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ru-RU" sz="2200" dirty="0" smtClean="0"/>
              <a:t>Захват территорий до Урала. Вся недвижимость и недра объявлялись собственностью немецкого государства.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Реквизиция и вывоз в Германию оборудования  и наиболее ценных экономических объектов. </a:t>
            </a:r>
            <a:r>
              <a:rPr lang="ru-RU" sz="2200" dirty="0" err="1" smtClean="0"/>
              <a:t>Деиндустриализация</a:t>
            </a:r>
            <a:r>
              <a:rPr lang="ru-RU" sz="2200" dirty="0" smtClean="0"/>
              <a:t>  оккупированных территорий. 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Вывоз всех запасов машинного оборудования, и особенно транспортных средств 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Превращение жителей завоеванных территорий в рабов, предназначенных для  </a:t>
            </a:r>
          </a:p>
          <a:p>
            <a:r>
              <a:rPr lang="ru-RU" sz="2200" dirty="0" smtClean="0"/>
              <a:t> тяжелых физических работ или в качестве и обслуги.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Вывоз  сельскохозяйственной продукции для нужд армии, остальное -  </a:t>
            </a:r>
          </a:p>
          <a:p>
            <a:r>
              <a:rPr lang="ru-RU" sz="2200" dirty="0" smtClean="0"/>
              <a:t>для немецкого гражданского населения. 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Местное население должно сократиться из-за голода на 25-30 млн.</a:t>
            </a:r>
          </a:p>
          <a:p>
            <a:r>
              <a:rPr lang="ru-RU" sz="2200" b="1" dirty="0" smtClean="0"/>
              <a:t>« если мы сумеем выкачать из страны все, что нам необходимо, </a:t>
            </a:r>
          </a:p>
          <a:p>
            <a:r>
              <a:rPr lang="ru-RU" sz="2200" b="1" dirty="0" smtClean="0"/>
              <a:t>то десятки миллионов людей  обречены на голод»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Создана особая структура для вывоза художественных ценностей.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«Ост»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184245" y="1296538"/>
            <a:ext cx="8833513" cy="55614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Основа  идеологии фашизма -  </a:t>
            </a:r>
            <a:r>
              <a:rPr lang="ru-RU" b="1" dirty="0" smtClean="0"/>
              <a:t>расовая теория  </a:t>
            </a:r>
            <a:r>
              <a:rPr lang="ru-RU" dirty="0" smtClean="0"/>
              <a:t>и </a:t>
            </a:r>
          </a:p>
          <a:p>
            <a:r>
              <a:rPr lang="ru-RU" dirty="0" smtClean="0"/>
              <a:t> геополитическая программа завоеваний. </a:t>
            </a:r>
          </a:p>
          <a:p>
            <a:r>
              <a:rPr lang="ru-RU" dirty="0" smtClean="0"/>
              <a:t>Целые народы  - евреи, цыгане, славяне – объявлялись низшими расами, 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недолюдьми</a:t>
            </a:r>
            <a:r>
              <a:rPr lang="ru-RU" dirty="0" smtClean="0"/>
              <a:t>», звероподобными существами. </a:t>
            </a:r>
          </a:p>
          <a:p>
            <a:r>
              <a:rPr lang="ru-RU" b="1" dirty="0" smtClean="0"/>
              <a:t>«Моя миссия, если удастся – уничтожить славян». </a:t>
            </a:r>
          </a:p>
          <a:p>
            <a:r>
              <a:rPr lang="ru-RU" b="1" dirty="0" smtClean="0"/>
              <a:t>«Наш долг – истребить  </a:t>
            </a:r>
            <a:r>
              <a:rPr lang="ru-RU" b="1" dirty="0" err="1" smtClean="0"/>
              <a:t>население...миллионы</a:t>
            </a:r>
            <a:endParaRPr lang="ru-RU" b="1" dirty="0" smtClean="0"/>
          </a:p>
          <a:p>
            <a:r>
              <a:rPr lang="ru-RU" b="1" dirty="0" smtClean="0"/>
              <a:t> представителей  неполноценной  расы. </a:t>
            </a:r>
          </a:p>
          <a:p>
            <a:r>
              <a:rPr lang="ru-RU" dirty="0" smtClean="0"/>
              <a:t>Покоренные народы  на Востоке не  могли иметь своей</a:t>
            </a:r>
          </a:p>
          <a:p>
            <a:r>
              <a:rPr lang="ru-RU" dirty="0" smtClean="0"/>
              <a:t> государственности и  должны были содержаться на </a:t>
            </a:r>
          </a:p>
          <a:p>
            <a:r>
              <a:rPr lang="ru-RU" dirty="0" smtClean="0"/>
              <a:t>предельно  низком уровне культурного развития. </a:t>
            </a:r>
          </a:p>
          <a:p>
            <a:r>
              <a:rPr lang="ru-RU" sz="2400" b="1" dirty="0" smtClean="0"/>
              <a:t>«Образование даст им возможность изучать историю, овладеть историческим опытом, а потому развивать политические идеи, которые не могут не быть губительны для  наших интересов» (Гитлер)</a:t>
            </a:r>
          </a:p>
          <a:p>
            <a:endParaRPr lang="ru-RU" sz="2400" dirty="0" smtClean="0"/>
          </a:p>
          <a:p>
            <a:r>
              <a:rPr lang="ru-RU" sz="2400" dirty="0" smtClean="0"/>
              <a:t>   </a:t>
            </a:r>
          </a:p>
        </p:txBody>
      </p:sp>
      <p:pic>
        <p:nvPicPr>
          <p:cNvPr id="2050" name="Picture 2" descr="C:\Users\irina\Downloads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3992" y="198177"/>
            <a:ext cx="2286320" cy="4196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"/>
            <a:ext cx="6721465" cy="85980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Политико</a:t>
            </a:r>
            <a:r>
              <a:rPr lang="ru-RU" dirty="0" smtClean="0"/>
              <a:t> - расовая  стратегия Рейха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1" y="682388"/>
            <a:ext cx="9143999" cy="6175612"/>
          </a:xfrm>
        </p:spPr>
        <p:txBody>
          <a:bodyPr>
            <a:normAutofit fontScale="62500" lnSpcReduction="20000"/>
          </a:bodyPr>
          <a:lstStyle/>
          <a:p>
            <a:endParaRPr lang="ru-RU" sz="2600" b="1" dirty="0" smtClean="0"/>
          </a:p>
          <a:p>
            <a:r>
              <a:rPr lang="ru-RU" sz="2900" b="1" dirty="0" smtClean="0"/>
              <a:t>Подрыв жизненной силы славянских народов осуществляется  целого комплекса мер:</a:t>
            </a:r>
          </a:p>
          <a:p>
            <a:r>
              <a:rPr lang="ru-RU" sz="2900" dirty="0" smtClean="0"/>
              <a:t>1. Физическое истребление  значительной части населения  (капитуляция крупных городов – Москвы и Ленинграда – не принимается,  они должны быть полностью уничтожены)</a:t>
            </a:r>
          </a:p>
          <a:p>
            <a:r>
              <a:rPr lang="ru-RU" sz="2900" dirty="0" smtClean="0"/>
              <a:t>2. Сокращение численности путем намеренной организацией  голода</a:t>
            </a:r>
          </a:p>
          <a:p>
            <a:r>
              <a:rPr lang="ru-RU" sz="2900" dirty="0" smtClean="0"/>
              <a:t>3. Организованное снижение рождаемости, ликвидация медицинского и санитарного обслуживания, пропаганда абортов</a:t>
            </a:r>
          </a:p>
          <a:p>
            <a:r>
              <a:rPr lang="ru-RU" sz="2900" dirty="0" smtClean="0"/>
              <a:t>4. Истребление интеллигенции  - носителя культурно-исторических</a:t>
            </a:r>
          </a:p>
          <a:p>
            <a:r>
              <a:rPr lang="ru-RU" sz="2900" dirty="0" smtClean="0"/>
              <a:t> традиций народа,  ликвидация образования</a:t>
            </a:r>
          </a:p>
          <a:p>
            <a:r>
              <a:rPr lang="ru-RU" sz="2900" dirty="0" smtClean="0"/>
              <a:t>5.Разобщение населения, его дробление  на мелкие этнические группы</a:t>
            </a:r>
          </a:p>
          <a:p>
            <a:r>
              <a:rPr lang="ru-RU" sz="2900" dirty="0" smtClean="0"/>
              <a:t>6.Переселение  на малоосвоенные, непригодные для жизни территории</a:t>
            </a:r>
          </a:p>
          <a:p>
            <a:r>
              <a:rPr lang="ru-RU" sz="2900" dirty="0" smtClean="0"/>
              <a:t>7. </a:t>
            </a:r>
            <a:r>
              <a:rPr lang="ru-RU" sz="2900" dirty="0" err="1" smtClean="0"/>
              <a:t>Аграризация</a:t>
            </a:r>
            <a:r>
              <a:rPr lang="ru-RU" sz="2900" dirty="0" smtClean="0"/>
              <a:t>  захваченных территорий , уничтожение промышленности</a:t>
            </a:r>
          </a:p>
          <a:p>
            <a:endParaRPr lang="ru-RU" sz="2900" dirty="0" smtClean="0"/>
          </a:p>
          <a:p>
            <a:r>
              <a:rPr lang="ru-RU" sz="2900" b="1" dirty="0" smtClean="0"/>
              <a:t>«Эта борьба  должна преследовать цель превратить в руины нынешнюю</a:t>
            </a:r>
          </a:p>
          <a:p>
            <a:r>
              <a:rPr lang="ru-RU" sz="2900" b="1" dirty="0" smtClean="0"/>
              <a:t> Россию, и поэтому она должна вестись с неслыханной жестокостью. </a:t>
            </a:r>
          </a:p>
          <a:p>
            <a:r>
              <a:rPr lang="ru-RU" sz="2900" b="1" dirty="0" smtClean="0"/>
              <a:t>Каждый бой  должен вестись с железной волей, направленной на безжалостное  и полное уничтожение  противника»</a:t>
            </a:r>
          </a:p>
          <a:p>
            <a:endParaRPr lang="ru-RU" sz="2900" dirty="0" smtClean="0"/>
          </a:p>
          <a:p>
            <a:r>
              <a:rPr lang="ru-RU" sz="2900" dirty="0" smtClean="0"/>
              <a:t> </a:t>
            </a:r>
            <a:endParaRPr lang="ru-RU" sz="2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3571868" cy="647700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Периодизация войны: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57250" y="928688"/>
            <a:ext cx="1928813" cy="1000125"/>
          </a:xfrm>
          <a:prstGeom prst="rect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Первый период </a:t>
            </a:r>
          </a:p>
        </p:txBody>
      </p:sp>
      <p:sp>
        <p:nvSpPr>
          <p:cNvPr id="18" name="Выноска 1 (граница и черта) 17"/>
          <p:cNvSpPr/>
          <p:nvPr/>
        </p:nvSpPr>
        <p:spPr>
          <a:xfrm rot="5400000">
            <a:off x="1071538" y="2071678"/>
            <a:ext cx="1428760" cy="2000264"/>
          </a:xfrm>
          <a:prstGeom prst="accentBorderCallout1">
            <a:avLst>
              <a:gd name="adj1" fmla="val 49780"/>
              <a:gd name="adj2" fmla="val -8887"/>
              <a:gd name="adj3" fmla="val 49055"/>
              <a:gd name="adj4" fmla="val -32653"/>
            </a:avLst>
          </a:prstGeom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 22 июня 1941 года до </a:t>
            </a:r>
            <a:r>
              <a:rPr lang="ru-RU" sz="1400" dirty="0" smtClean="0">
                <a:solidFill>
                  <a:schemeClr val="tx1"/>
                </a:solidFill>
              </a:rPr>
              <a:t>18 ноября </a:t>
            </a:r>
            <a:r>
              <a:rPr lang="ru-RU" sz="1400" dirty="0">
                <a:solidFill>
                  <a:schemeClr val="tx1"/>
                </a:solidFill>
              </a:rPr>
              <a:t>1942 года </a:t>
            </a:r>
          </a:p>
        </p:txBody>
      </p:sp>
      <p:sp>
        <p:nvSpPr>
          <p:cNvPr id="19" name="Выноска 1 (граница и черта) 18"/>
          <p:cNvSpPr/>
          <p:nvPr/>
        </p:nvSpPr>
        <p:spPr>
          <a:xfrm rot="5400000">
            <a:off x="607191" y="4393413"/>
            <a:ext cx="2214578" cy="2000264"/>
          </a:xfrm>
          <a:prstGeom prst="accentBorderCallout1">
            <a:avLst>
              <a:gd name="adj1" fmla="val 50473"/>
              <a:gd name="adj2" fmla="val -5133"/>
              <a:gd name="adj3" fmla="val 49748"/>
              <a:gd name="adj4" fmla="val -23895"/>
            </a:avLst>
          </a:prstGeom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</a:rPr>
              <a:t>начальный </a:t>
            </a:r>
            <a:r>
              <a:rPr lang="ru-RU" sz="1400" dirty="0">
                <a:solidFill>
                  <a:schemeClr val="tx1"/>
                </a:solidFill>
              </a:rPr>
              <a:t>период войны, когда Красная Армия, неся огромное потери, была вынуждена оставить большие территории и вела тяжёлые оборонительные бои.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886200" y="931617"/>
            <a:ext cx="2332541" cy="127047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tx1"/>
                </a:solidFill>
              </a:rPr>
              <a:t>Второй период </a:t>
            </a:r>
          </a:p>
        </p:txBody>
      </p:sp>
      <p:sp>
        <p:nvSpPr>
          <p:cNvPr id="21" name="Выноска 1 (граница и черта) 20"/>
          <p:cNvSpPr/>
          <p:nvPr/>
        </p:nvSpPr>
        <p:spPr>
          <a:xfrm rot="5400000">
            <a:off x="4324720" y="2304680"/>
            <a:ext cx="1575626" cy="2300266"/>
          </a:xfrm>
          <a:prstGeom prst="accentBorderCallout1">
            <a:avLst>
              <a:gd name="adj1" fmla="val 49780"/>
              <a:gd name="adj2" fmla="val -8887"/>
              <a:gd name="adj3" fmla="val 50895"/>
              <a:gd name="adj4" fmla="val -31381"/>
            </a:avLst>
          </a:prstGeom>
          <a:ln>
            <a:headEnd type="triangl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400" dirty="0" smtClean="0">
                <a:solidFill>
                  <a:schemeClr val="bg1"/>
                </a:solidFill>
              </a:rPr>
              <a:t> 19 ноября 1942 поражение </a:t>
            </a:r>
            <a:r>
              <a:rPr lang="ru-RU" sz="1400" dirty="0">
                <a:solidFill>
                  <a:schemeClr val="bg1"/>
                </a:solidFill>
              </a:rPr>
              <a:t>фашистских войск под Сталинградом до конца 1943 года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22" name="Выноска 1 (граница и черта) 21"/>
          <p:cNvSpPr/>
          <p:nvPr/>
        </p:nvSpPr>
        <p:spPr>
          <a:xfrm rot="5400000">
            <a:off x="4167881" y="4630621"/>
            <a:ext cx="2023064" cy="2300266"/>
          </a:xfrm>
          <a:prstGeom prst="accentBorderCallout1">
            <a:avLst>
              <a:gd name="adj1" fmla="val 49780"/>
              <a:gd name="adj2" fmla="val -8887"/>
              <a:gd name="adj3" fmla="val 49366"/>
              <a:gd name="adj4" fmla="val -24782"/>
            </a:avLst>
          </a:prstGeom>
          <a:ln>
            <a:headEnd type="triangl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tx1"/>
                </a:solidFill>
              </a:rPr>
              <a:t>В </a:t>
            </a:r>
            <a:r>
              <a:rPr lang="ru-RU" sz="1400" dirty="0" smtClean="0">
                <a:solidFill>
                  <a:schemeClr val="bg1"/>
                </a:solidFill>
              </a:rPr>
              <a:t>коренной </a:t>
            </a:r>
            <a:r>
              <a:rPr lang="ru-RU" sz="1400" dirty="0">
                <a:solidFill>
                  <a:schemeClr val="bg1"/>
                </a:solidFill>
              </a:rPr>
              <a:t>перелом в ходе войны в пользу Советского Союза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804248" y="928686"/>
            <a:ext cx="1928812" cy="1000125"/>
          </a:xfrm>
          <a:prstGeom prst="rect">
            <a:avLst/>
          </a:prstGeom>
          <a:solidFill>
            <a:srgbClr val="00FF00"/>
          </a:solidFill>
          <a:ln w="28575"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00"/>
                </a:solidFill>
              </a:rPr>
              <a:t>Третий период </a:t>
            </a:r>
          </a:p>
        </p:txBody>
      </p:sp>
      <p:sp>
        <p:nvSpPr>
          <p:cNvPr id="24" name="Выноска 1 (граница и черта) 23"/>
          <p:cNvSpPr/>
          <p:nvPr/>
        </p:nvSpPr>
        <p:spPr>
          <a:xfrm rot="5400000">
            <a:off x="7353521" y="2068831"/>
            <a:ext cx="1152129" cy="2000264"/>
          </a:xfrm>
          <a:prstGeom prst="accentBorderCallout1">
            <a:avLst>
              <a:gd name="adj1" fmla="val 49780"/>
              <a:gd name="adj2" fmla="val -8887"/>
              <a:gd name="adj3" fmla="val 49055"/>
              <a:gd name="adj4" fmla="val -29596"/>
            </a:avLst>
          </a:prstGeom>
          <a:solidFill>
            <a:srgbClr val="00FF00"/>
          </a:solidFill>
          <a:ln w="381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400" dirty="0" smtClean="0">
                <a:solidFill>
                  <a:schemeClr val="tx1"/>
                </a:solidFill>
              </a:rPr>
              <a:t>1944 </a:t>
            </a:r>
            <a:r>
              <a:rPr lang="ru-RU" sz="1400" dirty="0">
                <a:solidFill>
                  <a:schemeClr val="tx1"/>
                </a:solidFill>
              </a:rPr>
              <a:t>- </a:t>
            </a:r>
            <a:r>
              <a:rPr lang="ru-RU" sz="1400" dirty="0" smtClean="0">
                <a:solidFill>
                  <a:schemeClr val="tx1"/>
                </a:solidFill>
              </a:rPr>
              <a:t>1945 </a:t>
            </a:r>
            <a:r>
              <a:rPr lang="ru-RU" sz="1400" dirty="0">
                <a:solidFill>
                  <a:schemeClr val="tx1"/>
                </a:solidFill>
              </a:rPr>
              <a:t>- время решающих побед Советской Армии над фашистской Германией </a:t>
            </a:r>
          </a:p>
        </p:txBody>
      </p:sp>
      <p:sp>
        <p:nvSpPr>
          <p:cNvPr id="25" name="Выноска 1 (граница и черта) 24"/>
          <p:cNvSpPr/>
          <p:nvPr/>
        </p:nvSpPr>
        <p:spPr>
          <a:xfrm rot="5400000">
            <a:off x="6607983" y="4470551"/>
            <a:ext cx="2643206" cy="2000264"/>
          </a:xfrm>
          <a:prstGeom prst="accentBorderCallout1">
            <a:avLst>
              <a:gd name="adj1" fmla="val 48609"/>
              <a:gd name="adj2" fmla="val -4542"/>
              <a:gd name="adj3" fmla="val 48144"/>
              <a:gd name="adj4" fmla="val -17963"/>
            </a:avLst>
          </a:prstGeom>
          <a:solidFill>
            <a:srgbClr val="00FF00"/>
          </a:solidFill>
          <a:ln w="381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tx1"/>
                </a:solidFill>
              </a:rPr>
              <a:t>Вражеские войска были полностью изгнаны за пределы СССР и началось освобождение от фашистской оккупации Восточной Европы, завершившейся полным крахом Германии и ее безоговорочной капитуляцией.</a:t>
            </a:r>
          </a:p>
        </p:txBody>
      </p:sp>
    </p:spTree>
    <p:extLst>
      <p:ext uri="{BB962C8B-B14F-4D97-AF65-F5344CB8AC3E}">
        <p14:creationId xmlns="" xmlns:p14="http://schemas.microsoft.com/office/powerpoint/2010/main" val="262284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dirty="0" smtClean="0"/>
              <a:t>22 июня 1941 г.—18 ноября 1942 г. — </a:t>
            </a:r>
            <a:r>
              <a:rPr lang="ru-RU" altLang="ru-RU" sz="2800" b="1" dirty="0" smtClean="0"/>
              <a:t>начальный период войны</a:t>
            </a:r>
            <a:r>
              <a:rPr lang="ru-RU" altLang="ru-RU" sz="2800" dirty="0" smtClean="0"/>
              <a:t>.</a:t>
            </a: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>
          <a:xfrm>
            <a:off x="228600" y="1484313"/>
            <a:ext cx="8686800" cy="4692650"/>
          </a:xfrm>
        </p:spPr>
        <p:txBody>
          <a:bodyPr/>
          <a:lstStyle/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Стратегическая инициатива, принадлежала вермахту.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Советские войска оставили Белоруссию, Прибалтику, Украину и вели оборонительные сражения. 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поражение противника, срыв плана молниеносной войны. Война приняла затяжной характер. Стратегическая инициатива временно перешла к СССР. 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Весной-летом 1942 г. Германия вновь перехватила инициативу. 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обороны Сталинграда и битвы за Кавказ. Перевод экономики на военные рельсы в СССР завершён, создана целостная система военной индустрии. Началась партизанская война в тылу врага. 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антигитлеровской коалиции.</a:t>
            </a: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2020200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22830" y="232013"/>
            <a:ext cx="8843749" cy="764275"/>
          </a:xfrm>
        </p:spPr>
        <p:txBody>
          <a:bodyPr/>
          <a:lstStyle/>
          <a:p>
            <a:r>
              <a:rPr lang="ru-RU" sz="4000" dirty="0" smtClean="0"/>
              <a:t>Причины поражения СССР на первом этапе войны. </a:t>
            </a:r>
            <a:endParaRPr lang="ru-RU" sz="40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2"/>
          </p:nvPr>
        </p:nvSpPr>
        <p:spPr>
          <a:xfrm>
            <a:off x="153537" y="1091822"/>
            <a:ext cx="8853985" cy="5766178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Германия была лучше подготовлена, учитывала опыт войны в Европе и использовала потенциал   завоеванных стран.</a:t>
            </a:r>
          </a:p>
          <a:p>
            <a:pPr marL="457200" indent="-457200">
              <a:buAutoNum type="arabicPeriod"/>
            </a:pPr>
            <a:r>
              <a:rPr lang="ru-RU" dirty="0" smtClean="0"/>
              <a:t>Экономический и военный потенциал  СССР отставал от Германии, индустриализация не была завершена.</a:t>
            </a:r>
          </a:p>
          <a:p>
            <a:pPr marL="457200" indent="-457200">
              <a:buAutoNum type="arabicPeriod"/>
            </a:pPr>
            <a:r>
              <a:rPr lang="ru-RU" dirty="0" smtClean="0"/>
              <a:t>Не была завершена модернизация и перевооружение  Красной Армии, она находилась в стадии перевооружения</a:t>
            </a:r>
          </a:p>
          <a:p>
            <a:pPr marL="457200" indent="-457200">
              <a:buAutoNum type="arabicPeriod"/>
            </a:pPr>
            <a:r>
              <a:rPr lang="ru-RU" dirty="0" smtClean="0"/>
              <a:t>Командный состав обладал меньшим опытом, был хуже подготовлен в тактическом и стратегическом отношении (репрессии!) </a:t>
            </a:r>
          </a:p>
          <a:p>
            <a:pPr marL="457200" indent="-457200">
              <a:buAutoNum type="arabicPeriod"/>
            </a:pPr>
            <a:r>
              <a:rPr lang="ru-RU" dirty="0" smtClean="0"/>
              <a:t>Технические  проблемы: низкое качество вооружения на первом этапе, отсутствие радиосвязи</a:t>
            </a:r>
          </a:p>
          <a:p>
            <a:pPr marL="457200" indent="-457200">
              <a:buAutoNum type="arabicPeriod"/>
            </a:pPr>
            <a:r>
              <a:rPr lang="ru-RU" dirty="0" smtClean="0"/>
              <a:t>Ошибка в определении сроков войны  </a:t>
            </a:r>
          </a:p>
          <a:p>
            <a:pPr marL="457200" indent="-457200">
              <a:buAutoNum type="arabicPeriod"/>
            </a:pPr>
            <a:r>
              <a:rPr lang="ru-RU" dirty="0" smtClean="0"/>
              <a:t>Ошибочная военная доктрина («война с противником малой кровью на его территории) </a:t>
            </a:r>
          </a:p>
          <a:p>
            <a:pPr marL="457200" indent="-457200">
              <a:buAutoNum type="arabicPeriod"/>
            </a:pPr>
            <a:r>
              <a:rPr lang="ru-RU" dirty="0" smtClean="0"/>
              <a:t>Население вновь присоединенных территорий на Западе не было полностью лояльно Советской власти. </a:t>
            </a:r>
          </a:p>
          <a:p>
            <a:pPr marL="457200" indent="-457200">
              <a:buAutoNum type="arabicPeriod"/>
            </a:pPr>
            <a:r>
              <a:rPr lang="ru-RU" dirty="0" smtClean="0"/>
              <a:t>Не оправдалась  надежда  на классовую  солидарность немецких  рабочих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449855" y="28613"/>
            <a:ext cx="8686800" cy="10795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vl="0" algn="ctr"/>
            <a:r>
              <a:rPr lang="ru-RU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 ВЕЛИКОЙ ОТЕЧЕСТВЕННОЙ ВОЙНЫ</a:t>
            </a:r>
          </a:p>
        </p:txBody>
      </p:sp>
      <p:pic>
        <p:nvPicPr>
          <p:cNvPr id="1028" name="Picture 4" descr="https://avatars.mds.yandex.net/get-zen_doc/192582/pub_5d63b2ebc49f2900ad3a1727_5d63b6b60ef8e700ad2a92c7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619425" cy="4953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8940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hert-poberi.ru/wp-content/uploads/proga2018/images/201905/igor2-190519120728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71600"/>
            <a:ext cx="4724400" cy="49780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Война изменит все. Люди чувствовали это уже в те - тревожные и страшные - первые дни. Позади были осколки счастливого лета, впереди - километры фотопленки, запечатлевшей годы Великой Отечественной. Одни из первых кадров ее истории - в подборке Правмира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1000"/>
            <a:ext cx="3886199" cy="599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4572000" y="95250"/>
            <a:ext cx="4419600" cy="10795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000000"/>
                </a:solidFill>
                <a:cs typeface="Arial" charset="0"/>
              </a:rPr>
              <a:t>22 ИЮНЯ 1941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000000"/>
                </a:solidFill>
                <a:cs typeface="Arial" charset="0"/>
              </a:rPr>
              <a:t>Нападение Германии на СССР</a:t>
            </a:r>
          </a:p>
        </p:txBody>
      </p:sp>
    </p:spTree>
    <p:extLst>
      <p:ext uri="{BB962C8B-B14F-4D97-AF65-F5344CB8AC3E}">
        <p14:creationId xmlns="" xmlns:p14="http://schemas.microsoft.com/office/powerpoint/2010/main" val="99858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5638800" y="838200"/>
            <a:ext cx="3420000" cy="9144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ИЮНЬ-ИЮЛЬ 1941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бои за Брест </a:t>
            </a: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5638800" y="1905000"/>
            <a:ext cx="3420000" cy="22225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22.06-10.07 1941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Оккупированы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 Латвия,  Литва,  Эстония, 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Молдавия, Белоруссия, 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Правобережная 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Украина</a:t>
            </a:r>
          </a:p>
        </p:txBody>
      </p:sp>
      <p:pic>
        <p:nvPicPr>
          <p:cNvPr id="5" name="Рисунок 4" descr="начало войны 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5584932" cy="6840000"/>
          </a:xfrm>
          <a:prstGeom prst="rect">
            <a:avLst/>
          </a:prstGeom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638800" y="4267200"/>
            <a:ext cx="3420000" cy="9144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 eaLnBrk="0" hangingPunct="0">
              <a:defRPr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10.07-10.09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1941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Смоленское сражение</a:t>
            </a: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5638800" y="5334000"/>
            <a:ext cx="3420000" cy="11430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8.09 1941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начало блокады 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Ленинграда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731704" y="228600"/>
            <a:ext cx="4572000" cy="10795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000000"/>
                </a:solidFill>
                <a:cs typeface="Arial" charset="0"/>
              </a:rPr>
              <a:t>22 </a:t>
            </a: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ИЮНЯ – 20 Июля 1941</a:t>
            </a: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ОБОРОНА БРЕСТСКОЙ КРЕПОСТИ</a:t>
            </a:r>
            <a:endParaRPr lang="ru-RU" sz="2000" b="1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100" name="Picture 4" descr="https://i.pinimg.com/originals/4a/9d/1d/4a9d1dab622561244dce66b3876eccd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7772400" cy="48429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4535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Приграничные сражения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29200"/>
          </a:xfrm>
        </p:spPr>
        <p:txBody>
          <a:bodyPr/>
          <a:lstStyle/>
          <a:p>
            <a:r>
              <a:rPr lang="ru-RU" dirty="0" smtClean="0"/>
              <a:t>Продолжались до 10 июля, когда враг вышел к границе 1939г. </a:t>
            </a:r>
          </a:p>
          <a:p>
            <a:r>
              <a:rPr lang="ru-RU" dirty="0" smtClean="0"/>
              <a:t>В Белоруссии – окружение главных сил Западного фронта, захват Минска, </a:t>
            </a:r>
            <a:r>
              <a:rPr lang="ru-RU" dirty="0" err="1" smtClean="0"/>
              <a:t>Белостока</a:t>
            </a:r>
            <a:r>
              <a:rPr lang="ru-RU" dirty="0" smtClean="0"/>
              <a:t>. Из «котлов» вырвались 30  </a:t>
            </a:r>
            <a:r>
              <a:rPr lang="ru-RU" dirty="0" err="1" smtClean="0"/>
              <a:t>тыс</a:t>
            </a:r>
            <a:r>
              <a:rPr lang="ru-RU" dirty="0" smtClean="0"/>
              <a:t>, 200тыс  -в плену. </a:t>
            </a:r>
          </a:p>
          <a:p>
            <a:r>
              <a:rPr lang="ru-RU" dirty="0" smtClean="0"/>
              <a:t>Были разгромлены лучшие и  наиболее укомплектованные  подразделения. </a:t>
            </a:r>
          </a:p>
          <a:p>
            <a:r>
              <a:rPr lang="ru-RU" dirty="0" smtClean="0"/>
              <a:t>НО: разбили войска западных округов в приграничных сражениях, но не всю армию.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81000" y="152400"/>
            <a:ext cx="4572000" cy="10795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10 ИЮЛЯ – 10 СЕНТЯБРЯ 1941</a:t>
            </a: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СМОЛЕНСКОЕ СРАЖЕНИЕ</a:t>
            </a:r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31900"/>
            <a:ext cx="4762500" cy="33242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050287"/>
            <a:ext cx="5029200" cy="3595878"/>
          </a:xfrm>
          <a:prstGeom prst="rect">
            <a:avLst/>
          </a:prstGeom>
        </p:spPr>
      </p:pic>
      <p:pic>
        <p:nvPicPr>
          <p:cNvPr id="5128" name="Picture 8" descr="Картинки по запросу оборона смоленска 194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924800" cy="5476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447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dirty="0" smtClean="0"/>
              <a:t>Смоленское и Киевское сражение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334000"/>
          </a:xfrm>
        </p:spPr>
        <p:txBody>
          <a:bodyPr/>
          <a:lstStyle/>
          <a:p>
            <a:r>
              <a:rPr lang="ru-RU" sz="2400" dirty="0" smtClean="0"/>
              <a:t>10 июля армия «Центр» (фон Бок) – против Западного фронта (С.Тимошенко)</a:t>
            </a:r>
          </a:p>
          <a:p>
            <a:r>
              <a:rPr lang="ru-RU" sz="2400" dirty="0" smtClean="0"/>
              <a:t>Линия фронта – 650 км. </a:t>
            </a:r>
            <a:r>
              <a:rPr lang="ru-RU" sz="2400" dirty="0" err="1" smtClean="0"/>
              <a:t>Двухкратное</a:t>
            </a:r>
            <a:r>
              <a:rPr lang="ru-RU" sz="2400" dirty="0" smtClean="0"/>
              <a:t> превосходство вермахта в людях, артиллерии и самолетах, четырехкратное – в танках. </a:t>
            </a:r>
          </a:p>
          <a:p>
            <a:r>
              <a:rPr lang="ru-RU" sz="2400" dirty="0" smtClean="0"/>
              <a:t>30 августа войска Резервного фронта (Г.Жуков) начали контрнаступление под Ельней. 10 сентября – завершение  сражения. Общие потери   -760 тыс. </a:t>
            </a:r>
          </a:p>
          <a:p>
            <a:r>
              <a:rPr lang="ru-RU" sz="2400" dirty="0" smtClean="0"/>
              <a:t>Киевская оборонительная операция: 7 июля – 26 сентября 1941г. </a:t>
            </a:r>
          </a:p>
          <a:p>
            <a:r>
              <a:rPr lang="ru-RU" sz="2400" dirty="0" smtClean="0"/>
              <a:t>Окружение войск Юго-Западного фронта под </a:t>
            </a:r>
            <a:r>
              <a:rPr lang="ru-RU" sz="2400" dirty="0" err="1" smtClean="0"/>
              <a:t>Лохвицой</a:t>
            </a:r>
            <a:r>
              <a:rPr lang="ru-RU" sz="2400" dirty="0" smtClean="0"/>
              <a:t>. </a:t>
            </a:r>
          </a:p>
          <a:p>
            <a:r>
              <a:rPr lang="ru-RU" sz="2400" dirty="0" smtClean="0"/>
              <a:t>Общие потери – 700 тыс. </a:t>
            </a:r>
          </a:p>
          <a:p>
            <a:r>
              <a:rPr lang="ru-RU" sz="2400" dirty="0" smtClean="0"/>
              <a:t>!!!!!! Блицкриг  сорван, немцы наступают на Москву в конце сентября. </a:t>
            </a:r>
            <a:endParaRPr lang="ru-R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tambovtoday.ru/images/main_news/novosti-mordovskogo-rajona/2017/blokada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31" y="990600"/>
            <a:ext cx="8564137" cy="5486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419600" y="5486400"/>
            <a:ext cx="4572000" cy="10795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БЛОКАДА ДЛИЛАСЬ – 872 ДНЯ</a:t>
            </a: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4665134" y="98072"/>
            <a:ext cx="4478868" cy="1056922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Более 800 тыс. гражданских лиц </a:t>
            </a: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погибло от голода в годы блокады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0" y="75494"/>
            <a:ext cx="4572000" cy="10795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8 СЕНТЯБРЯ 1941 – 27 ЯНВАРЯ 1944</a:t>
            </a: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БЛОКАДА ЛЕНИНГРАДА</a:t>
            </a:r>
          </a:p>
        </p:txBody>
      </p:sp>
    </p:spTree>
    <p:extLst>
      <p:ext uri="{BB962C8B-B14F-4D97-AF65-F5344CB8AC3E}">
        <p14:creationId xmlns="" xmlns:p14="http://schemas.microsoft.com/office/powerpoint/2010/main" val="132215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obedarf.ru/wp-content/uploads/2019/01/%D1%83%D0%BB%D0%B8%D1%86%D0%B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0" y="304800"/>
            <a:ext cx="9066289" cy="640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www.stihi.ru/pics/2019/12/08/98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03" y="609600"/>
            <a:ext cx="9109372" cy="5959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www.culture.ru/storage/images/f2faddea07bbe7ec336e02d77d971c59/95c36ad725c4907c8dabcc913a0c727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78292"/>
            <a:ext cx="8568492" cy="59745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6869" y="253573"/>
            <a:ext cx="8648700" cy="6315075"/>
          </a:xfrm>
          <a:prstGeom prst="rect">
            <a:avLst/>
          </a:prstGeom>
        </p:spPr>
      </p:pic>
      <p:pic>
        <p:nvPicPr>
          <p:cNvPr id="7180" name="Picture 12" descr="https://regnum.ru/uploads/pictures/news/2016/07/10/regnum_picture_1468165717_norm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0" y="118431"/>
            <a:ext cx="9078667" cy="6773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https://foma.ru/wp-content/uploads/2019/05/DorogaZhizn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10" y="931788"/>
            <a:ext cx="9162710" cy="49586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https://ic.pics.livejournal.com/fotosergs/50471229/872453/872453_origina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8796880" cy="59488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https://www.culture.ru/storage/images/fc4dd2cce03a6fcb34cade377fee4bda/0e0e6b35e287f9db85be5b3597b2f3e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1" y="533400"/>
            <a:ext cx="9124349" cy="51352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0" name="Picture 22" descr="https://187011.selcdn.ru/thumbnails/photos/k/p/h/kph5354f5ca1ce7e_102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70" y="0"/>
            <a:ext cx="8620930" cy="76063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8761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dirty="0" smtClean="0"/>
              <a:t>30.06.41, Т</a:t>
            </a:r>
            <a:r>
              <a:rPr lang="en-US" dirty="0" smtClean="0"/>
              <a:t>IME</a:t>
            </a:r>
            <a:r>
              <a:rPr lang="ru-RU" dirty="0" smtClean="0"/>
              <a:t>: «Сколько продержатся русские?»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562600" cy="5105400"/>
          </a:xfrm>
        </p:spPr>
        <p:txBody>
          <a:bodyPr/>
          <a:lstStyle/>
          <a:p>
            <a:r>
              <a:rPr lang="ru-RU" dirty="0" err="1" smtClean="0"/>
              <a:t>У.Черчиль</a:t>
            </a:r>
            <a:r>
              <a:rPr lang="ru-RU" dirty="0" smtClean="0"/>
              <a:t>: «Никто  не был более стойким противником большевизма, чем я....</a:t>
            </a:r>
          </a:p>
          <a:p>
            <a:r>
              <a:rPr lang="ru-RU" dirty="0" smtClean="0"/>
              <a:t>Опасность, грозящая России – это угроза нам и США,  и точно так же дело каждого русского, который сражается за свой дом и очаг, - это дело всех свободных людей и народов во всех частях земного шара».  </a:t>
            </a:r>
            <a:endParaRPr lang="ru-RU" dirty="0"/>
          </a:p>
        </p:txBody>
      </p:sp>
      <p:pic>
        <p:nvPicPr>
          <p:cNvPr id="1026" name="Picture 2" descr="C:\Users\irina\Downloads\445863_origin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600200"/>
            <a:ext cx="312420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152400" y="152400"/>
            <a:ext cx="3505200" cy="10668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Начала создаваться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антигитлеровская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коалиция</a:t>
            </a:r>
          </a:p>
        </p:txBody>
      </p:sp>
      <p:pic>
        <p:nvPicPr>
          <p:cNvPr id="12" name="Рисунок 11" descr="франц фердинан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553199" y="1371599"/>
            <a:ext cx="2368562" cy="33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франц фердинант.jpg"/>
          <p:cNvPicPr>
            <a:picLocks noChangeAspect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114798" y="68262"/>
            <a:ext cx="2511427" cy="33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52400" y="1371600"/>
            <a:ext cx="3505200" cy="16764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12 ИЮЛЯ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соглашение между СССР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и Англией о совместных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действиях против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Германии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152400" y="3124200"/>
            <a:ext cx="3505200" cy="16764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2 АВГУСТА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правительство США 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принимает решение об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оказании экономической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помощи СССР </a:t>
            </a:r>
          </a:p>
        </p:txBody>
      </p:sp>
      <p:pic>
        <p:nvPicPr>
          <p:cNvPr id="17" name="Рисунок 16" descr="франц фердинант.jpg"/>
          <p:cNvPicPr>
            <a:picLocks noChangeAspect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4114800" y="3510000"/>
            <a:ext cx="2549139" cy="33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6862762" y="685800"/>
            <a:ext cx="15192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i="1" dirty="0">
                <a:cs typeface="Arial" charset="0"/>
              </a:rPr>
              <a:t>И.В. Сталин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086600" y="4572000"/>
            <a:ext cx="15192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i="1" dirty="0">
                <a:cs typeface="Arial" charset="0"/>
              </a:rPr>
              <a:t>У. Черчилль</a:t>
            </a: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6781800" y="5486400"/>
            <a:ext cx="15192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i="1" dirty="0">
                <a:cs typeface="Arial" charset="0"/>
              </a:rPr>
              <a:t>Ф. Рузвельт</a:t>
            </a: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152400" y="4953000"/>
            <a:ext cx="3505200" cy="19050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 smtClean="0">
                <a:cs typeface="Arial" charset="0"/>
              </a:rPr>
              <a:t>14 </a:t>
            </a:r>
            <a:r>
              <a:rPr lang="ru-RU" sz="2000" b="1" dirty="0">
                <a:cs typeface="Arial" charset="0"/>
              </a:rPr>
              <a:t>АВГУСТА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подписана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АТЛАНТИЧЕСКАЯ</a:t>
            </a:r>
          </a:p>
          <a:p>
            <a:pPr algn="ctr" eaLnBrk="0" hangingPunct="0">
              <a:defRPr/>
            </a:pPr>
            <a:r>
              <a:rPr lang="ru-RU" sz="2000" b="1" dirty="0" smtClean="0">
                <a:cs typeface="Arial" charset="0"/>
              </a:rPr>
              <a:t>ХАРТИЯ </a:t>
            </a:r>
          </a:p>
          <a:p>
            <a:pPr algn="ctr" eaLnBrk="0" hangingPunct="0">
              <a:defRPr/>
            </a:pPr>
            <a:r>
              <a:rPr lang="ru-RU" sz="2000" b="1" dirty="0" smtClean="0">
                <a:cs typeface="Arial" charset="0"/>
              </a:rPr>
              <a:t>(СССР присоединился </a:t>
            </a:r>
          </a:p>
          <a:p>
            <a:pPr algn="ctr" eaLnBrk="0" hangingPunct="0">
              <a:defRPr/>
            </a:pPr>
            <a:r>
              <a:rPr lang="ru-RU" sz="2000" b="1" dirty="0" smtClean="0">
                <a:cs typeface="Arial" charset="0"/>
              </a:rPr>
              <a:t>24 сентября 1941)</a:t>
            </a:r>
            <a:endParaRPr lang="ru-RU" sz="2000" b="1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152400" y="152400"/>
            <a:ext cx="3505200" cy="10668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11 МАРТА 1941 года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в США принят закон о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ЛЕНД-ЛИЗЕ 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52400" y="1371600"/>
            <a:ext cx="3505200" cy="39624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/>
              <a:t>ЛЕНД-ЛИЗ </a:t>
            </a:r>
          </a:p>
          <a:p>
            <a:pPr algn="ctr" eaLnBrk="0" hangingPunct="0">
              <a:defRPr/>
            </a:pPr>
            <a:r>
              <a:rPr lang="ru-RU" sz="2000" b="1" dirty="0" smtClean="0"/>
              <a:t>— </a:t>
            </a:r>
            <a:endParaRPr lang="ru-RU" sz="2000" b="1" dirty="0"/>
          </a:p>
          <a:p>
            <a:pPr algn="ctr" eaLnBrk="0" hangingPunct="0">
              <a:defRPr/>
            </a:pPr>
            <a:r>
              <a:rPr lang="ru-RU" sz="2000" b="1" dirty="0"/>
              <a:t>Государственная </a:t>
            </a:r>
          </a:p>
          <a:p>
            <a:pPr algn="ctr" eaLnBrk="0" hangingPunct="0">
              <a:defRPr/>
            </a:pPr>
            <a:r>
              <a:rPr lang="ru-RU" sz="2000" b="1" dirty="0"/>
              <a:t>программа, </a:t>
            </a:r>
          </a:p>
          <a:p>
            <a:pPr algn="ctr" eaLnBrk="0" hangingPunct="0">
              <a:defRPr/>
            </a:pPr>
            <a:r>
              <a:rPr lang="ru-RU" sz="2000" b="1" dirty="0"/>
              <a:t>по которой США</a:t>
            </a:r>
          </a:p>
          <a:p>
            <a:pPr algn="ctr" eaLnBrk="0" hangingPunct="0">
              <a:defRPr/>
            </a:pPr>
            <a:r>
              <a:rPr lang="ru-RU" sz="2000" b="1" dirty="0"/>
              <a:t>передавали </a:t>
            </a:r>
          </a:p>
          <a:p>
            <a:pPr algn="ctr" eaLnBrk="0" hangingPunct="0">
              <a:defRPr/>
            </a:pPr>
            <a:r>
              <a:rPr lang="ru-RU" sz="2000" b="1" dirty="0"/>
              <a:t>своим союзникам</a:t>
            </a:r>
          </a:p>
          <a:p>
            <a:pPr algn="ctr" eaLnBrk="0" hangingPunct="0">
              <a:defRPr/>
            </a:pPr>
            <a:r>
              <a:rPr lang="ru-RU" sz="2000" b="1" dirty="0"/>
              <a:t> технику,</a:t>
            </a:r>
          </a:p>
          <a:p>
            <a:pPr algn="ctr" eaLnBrk="0" hangingPunct="0">
              <a:defRPr/>
            </a:pPr>
            <a:r>
              <a:rPr lang="ru-RU" sz="2000" b="1" dirty="0"/>
              <a:t> продовольствие </a:t>
            </a:r>
          </a:p>
          <a:p>
            <a:pPr algn="ctr" eaLnBrk="0" hangingPunct="0">
              <a:defRPr/>
            </a:pPr>
            <a:r>
              <a:rPr lang="ru-RU" sz="2000" b="1" dirty="0"/>
              <a:t>и стратегическое сырьё</a:t>
            </a:r>
            <a:endParaRPr lang="ru-RU" sz="2000" b="1" dirty="0">
              <a:cs typeface="Arial" charset="0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152400" y="5486400"/>
            <a:ext cx="3505200" cy="12192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7 НОЯБРЯ 1941 года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закон о ленд-лизе 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распространен на СССР</a:t>
            </a:r>
          </a:p>
        </p:txBody>
      </p:sp>
      <p:pic>
        <p:nvPicPr>
          <p:cNvPr id="8194" name="Picture 2" descr="https://avatars.mds.yandex.net/get-zen_doc/53963/pub_5bba24b390c8c700ab6f2521_5bba24dfded2be00aa54ca88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2400"/>
            <a:ext cx="4786800" cy="32215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pbs.twimg.com/media/D2pMmFBWwAAyuyf.jpg:lar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207" y="3461668"/>
            <a:ext cx="4693200" cy="32815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57400" y="114300"/>
            <a:ext cx="5508000" cy="685800"/>
          </a:xfrm>
          <a:prstGeom prst="rect">
            <a:avLst/>
          </a:prstGeom>
          <a:gradFill flip="none" rotWithShape="1">
            <a:gsLst>
              <a:gs pos="0">
                <a:srgbClr val="747A60">
                  <a:tint val="66000"/>
                  <a:satMod val="160000"/>
                </a:srgbClr>
              </a:gs>
              <a:gs pos="50000">
                <a:srgbClr val="747A60">
                  <a:tint val="44500"/>
                  <a:satMod val="160000"/>
                </a:srgbClr>
              </a:gs>
              <a:gs pos="100000">
                <a:srgbClr val="747A6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defRPr/>
            </a:pPr>
            <a:r>
              <a:rPr lang="ru-RU" sz="2400" b="1" dirty="0" smtClean="0">
                <a:solidFill>
                  <a:srgbClr val="000000"/>
                </a:solidFill>
                <a:cs typeface="Arial" pitchFamily="34" charset="0"/>
              </a:rPr>
              <a:t>БИТВА ЗА МОСКВУ</a:t>
            </a:r>
          </a:p>
          <a:p>
            <a:pPr algn="ctr" eaLnBrk="0" hangingPunct="0">
              <a:defRPr/>
            </a:pPr>
            <a:r>
              <a:rPr lang="ru-RU" sz="2400" b="1" dirty="0" smtClean="0">
                <a:solidFill>
                  <a:srgbClr val="000000"/>
                </a:solidFill>
                <a:cs typeface="Arial" pitchFamily="34" charset="0"/>
              </a:rPr>
              <a:t>30 сентября 1941 – 20 апреля 1942</a:t>
            </a:r>
            <a:endParaRPr lang="ru-RU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37022"/>
            <a:ext cx="4354650" cy="30533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9206" y="937022"/>
            <a:ext cx="4060105" cy="2999780"/>
          </a:xfrm>
          <a:prstGeom prst="rect">
            <a:avLst/>
          </a:prstGeom>
        </p:spPr>
      </p:pic>
      <p:pic>
        <p:nvPicPr>
          <p:cNvPr id="10246" name="Picture 6" descr="https://pbs.twimg.com/media/Ds7tE6oWkAAqixj.jpg:lar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787" y="3581400"/>
            <a:ext cx="5397813" cy="3276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V="1">
            <a:off x="128911" y="6746289"/>
            <a:ext cx="9144000" cy="1117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304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25" y="285750"/>
            <a:ext cx="5357813" cy="9540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+mn-lt"/>
              </a:rPr>
              <a:t>«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Велика Россия, а отступать некуда: позади Москва!»</a:t>
            </a:r>
          </a:p>
        </p:txBody>
      </p:sp>
      <p:pic>
        <p:nvPicPr>
          <p:cNvPr id="1026" name="Picture 2" descr="C:\Users\Лидия\Desktop\вторая мировая война\клочков вас.георг.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0" y="428625"/>
            <a:ext cx="1200150" cy="1476375"/>
          </a:xfrm>
          <a:prstGeom prst="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</p:pic>
      <p:pic>
        <p:nvPicPr>
          <p:cNvPr id="1027" name="Picture 3" descr="C:\Users\Лидия\Desktop\вторая мировая война\памфиловц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1214438"/>
            <a:ext cx="3200400" cy="1711325"/>
          </a:xfrm>
          <a:prstGeom prst="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</p:pic>
      <p:pic>
        <p:nvPicPr>
          <p:cNvPr id="1028" name="Picture 4" descr="C:\Users\Лидия\Desktop\вторая мировая война\панфиловцы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25" y="2643188"/>
            <a:ext cx="1738313" cy="1155700"/>
          </a:xfrm>
          <a:prstGeom prst="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</p:pic>
      <p:sp>
        <p:nvSpPr>
          <p:cNvPr id="32774" name="TextBox 5"/>
          <p:cNvSpPr txBox="1">
            <a:spLocks noChangeArrowheads="1"/>
          </p:cNvSpPr>
          <p:nvPr/>
        </p:nvSpPr>
        <p:spPr bwMode="auto">
          <a:xfrm>
            <a:off x="7429500" y="2000250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1400" b="1">
                <a:latin typeface="Cambria" panose="02040503050406030204" pitchFamily="18" charset="0"/>
              </a:rPr>
              <a:t>Клочков В.Г.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57625" y="1571625"/>
            <a:ext cx="3429000" cy="147796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+mn-lt"/>
              </a:rPr>
              <a:t>Бессмертный подвиг совершили 28 солдат – панфиловцев, не пропустив в районе </a:t>
            </a:r>
            <a:r>
              <a:rPr lang="ru-RU" b="1" dirty="0" err="1">
                <a:solidFill>
                  <a:schemeClr val="bg1"/>
                </a:solidFill>
                <a:latin typeface="+mn-lt"/>
              </a:rPr>
              <a:t>Дубосеково</a:t>
            </a:r>
            <a:r>
              <a:rPr lang="ru-RU" b="1" dirty="0">
                <a:solidFill>
                  <a:schemeClr val="bg1"/>
                </a:solidFill>
                <a:latin typeface="+mn-lt"/>
              </a:rPr>
              <a:t> фашистские танки</a:t>
            </a:r>
          </a:p>
        </p:txBody>
      </p:sp>
      <p:pic>
        <p:nvPicPr>
          <p:cNvPr id="1030" name="Picture 6" descr="C:\Users\Лидия\Desktop\вторая мировая война\зоя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63" y="3643313"/>
            <a:ext cx="1252537" cy="1643062"/>
          </a:xfrm>
          <a:prstGeom prst="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</p:pic>
      <p:pic>
        <p:nvPicPr>
          <p:cNvPr id="1029" name="Picture 5" descr="C:\Users\Лидия\Desktop\вторая мировая война\зоя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8063" y="3500438"/>
            <a:ext cx="1295400" cy="971550"/>
          </a:xfrm>
          <a:prstGeom prst="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857875" y="5357813"/>
            <a:ext cx="2857500" cy="107791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+mn-lt"/>
              </a:rPr>
              <a:t>Зоя Космодемьянская, партизанка, защищала Москву. Погибла от рук фашистов</a:t>
            </a:r>
          </a:p>
        </p:txBody>
      </p:sp>
      <p:pic>
        <p:nvPicPr>
          <p:cNvPr id="32779" name="Picture 7" descr="C:\Users\Лидия\Desktop\вторая мировая война\памятник подольским курсантам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4143375"/>
            <a:ext cx="2928938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28625" y="4214813"/>
            <a:ext cx="2143125" cy="230832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+mn-lt"/>
              </a:rPr>
              <a:t>В октябре 1941г. Курсанты Подольского военного училища три недели защищали г. Малоярославец на подступах к Москве</a:t>
            </a:r>
          </a:p>
        </p:txBody>
      </p:sp>
    </p:spTree>
    <p:extLst>
      <p:ext uri="{BB962C8B-B14F-4D97-AF65-F5344CB8AC3E}">
        <p14:creationId xmlns="" xmlns:p14="http://schemas.microsoft.com/office/powerpoint/2010/main" val="232052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57400" y="114300"/>
            <a:ext cx="5508000" cy="685800"/>
          </a:xfrm>
          <a:prstGeom prst="rect">
            <a:avLst/>
          </a:prstGeom>
          <a:gradFill flip="none" rotWithShape="1">
            <a:gsLst>
              <a:gs pos="0">
                <a:srgbClr val="747A60">
                  <a:tint val="66000"/>
                  <a:satMod val="160000"/>
                </a:srgbClr>
              </a:gs>
              <a:gs pos="50000">
                <a:srgbClr val="747A60">
                  <a:tint val="44500"/>
                  <a:satMod val="160000"/>
                </a:srgbClr>
              </a:gs>
              <a:gs pos="100000">
                <a:srgbClr val="747A6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defRPr/>
            </a:pPr>
            <a:r>
              <a:rPr lang="ru-RU" sz="2400" b="1" dirty="0" smtClean="0">
                <a:solidFill>
                  <a:srgbClr val="000000"/>
                </a:solidFill>
                <a:cs typeface="Arial" pitchFamily="34" charset="0"/>
              </a:rPr>
              <a:t>БИТВА ЗА МОСКВУ</a:t>
            </a:r>
          </a:p>
          <a:p>
            <a:pPr algn="ctr" eaLnBrk="0" hangingPunct="0">
              <a:defRPr/>
            </a:pPr>
            <a:r>
              <a:rPr lang="ru-RU" sz="2400" b="1" dirty="0" smtClean="0">
                <a:solidFill>
                  <a:srgbClr val="000000"/>
                </a:solidFill>
                <a:cs typeface="Arial" pitchFamily="34" charset="0"/>
              </a:rPr>
              <a:t>30 сентября 1941 – 20 апреля 1942</a:t>
            </a:r>
            <a:endParaRPr lang="ru-RU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2600" y="1219200"/>
            <a:ext cx="3657600" cy="685800"/>
          </a:xfrm>
          <a:prstGeom prst="rect">
            <a:avLst/>
          </a:prstGeom>
          <a:gradFill flip="none" rotWithShape="1">
            <a:gsLst>
              <a:gs pos="0">
                <a:srgbClr val="747A60">
                  <a:tint val="66000"/>
                  <a:satMod val="160000"/>
                </a:srgbClr>
              </a:gs>
              <a:gs pos="50000">
                <a:srgbClr val="747A60">
                  <a:tint val="44500"/>
                  <a:satMod val="160000"/>
                </a:srgbClr>
              </a:gs>
              <a:gs pos="100000">
                <a:srgbClr val="747A6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defRPr/>
            </a:pPr>
            <a:r>
              <a:rPr lang="ru-RU" sz="2400" b="1" dirty="0">
                <a:solidFill>
                  <a:srgbClr val="222222"/>
                </a:solidFill>
                <a:latin typeface="Arial" panose="020B0604020202020204" pitchFamily="34" charset="0"/>
              </a:rPr>
              <a:t>Делится на 2 периода:</a:t>
            </a:r>
            <a:endParaRPr lang="ru-RU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1000" y="2312624"/>
            <a:ext cx="3657600" cy="1261895"/>
          </a:xfrm>
          <a:prstGeom prst="rect">
            <a:avLst/>
          </a:prstGeom>
          <a:gradFill flip="none" rotWithShape="1">
            <a:gsLst>
              <a:gs pos="0">
                <a:srgbClr val="747A60">
                  <a:tint val="66000"/>
                  <a:satMod val="160000"/>
                </a:srgbClr>
              </a:gs>
              <a:gs pos="50000">
                <a:srgbClr val="747A60">
                  <a:tint val="44500"/>
                  <a:satMod val="160000"/>
                </a:srgbClr>
              </a:gs>
              <a:gs pos="100000">
                <a:srgbClr val="747A6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Оборонительный</a:t>
            </a:r>
            <a:r>
              <a:rPr lang="en-US" sz="24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:</a:t>
            </a:r>
            <a:r>
              <a:rPr lang="ru-RU" sz="24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222222"/>
                </a:solidFill>
                <a:latin typeface="Arial" panose="020B0604020202020204" pitchFamily="34" charset="0"/>
              </a:rPr>
              <a:t>(30 сентября — 4 декабря 1941 года) 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57800" y="2492106"/>
            <a:ext cx="3657600" cy="2994294"/>
          </a:xfrm>
          <a:prstGeom prst="rect">
            <a:avLst/>
          </a:prstGeom>
          <a:gradFill flip="none" rotWithShape="1">
            <a:gsLst>
              <a:gs pos="0">
                <a:srgbClr val="747A60">
                  <a:tint val="66000"/>
                  <a:satMod val="160000"/>
                </a:srgbClr>
              </a:gs>
              <a:gs pos="50000">
                <a:srgbClr val="747A60">
                  <a:tint val="44500"/>
                  <a:satMod val="160000"/>
                </a:srgbClr>
              </a:gs>
              <a:gs pos="100000">
                <a:srgbClr val="747A6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defRPr/>
            </a:pPr>
            <a:r>
              <a:rPr lang="ru-RU" sz="24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Наступательный</a:t>
            </a:r>
            <a:r>
              <a:rPr lang="en-US" sz="24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:</a:t>
            </a:r>
            <a:endParaRPr lang="ru-RU" sz="2400" b="1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 eaLnBrk="0" hangingPunct="0">
              <a:defRPr/>
            </a:pPr>
            <a:r>
              <a:rPr lang="ru-RU" sz="2400" b="1" dirty="0">
                <a:solidFill>
                  <a:srgbClr val="222222"/>
                </a:solidFill>
                <a:latin typeface="Arial" panose="020B0604020202020204" pitchFamily="34" charset="0"/>
              </a:rPr>
              <a:t>контрнаступления (5 декабря 1941 года — 7 января 1942 года) и наступления советских войск (7 января — 30 марта 1942 года).</a:t>
            </a:r>
            <a:endParaRPr lang="ru-RU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14400" y="4495800"/>
            <a:ext cx="3657600" cy="1872872"/>
          </a:xfrm>
          <a:prstGeom prst="rect">
            <a:avLst/>
          </a:prstGeom>
          <a:gradFill flip="none" rotWithShape="1">
            <a:gsLst>
              <a:gs pos="0">
                <a:srgbClr val="747A60">
                  <a:tint val="66000"/>
                  <a:satMod val="160000"/>
                </a:srgbClr>
              </a:gs>
              <a:gs pos="50000">
                <a:srgbClr val="747A60">
                  <a:tint val="44500"/>
                  <a:satMod val="160000"/>
                </a:srgbClr>
              </a:gs>
              <a:gs pos="100000">
                <a:srgbClr val="747A6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>
                <a:solidFill>
                  <a:srgbClr val="222222"/>
                </a:solidFill>
                <a:latin typeface="Arial" panose="020B0604020202020204" pitchFamily="34" charset="0"/>
              </a:rPr>
              <a:t>В западной историографии битва известна как </a:t>
            </a:r>
            <a:r>
              <a:rPr lang="ru-RU" sz="2400" b="1">
                <a:solidFill>
                  <a:srgbClr val="222222"/>
                </a:solidFill>
                <a:latin typeface="Arial" panose="020B0604020202020204" pitchFamily="34" charset="0"/>
              </a:rPr>
              <a:t>«Операция Тайфун»</a:t>
            </a:r>
            <a:r>
              <a:rPr lang="ru-RU" sz="240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ru-RU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112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313" y="428625"/>
            <a:ext cx="6643687" cy="9540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+mn-lt"/>
              </a:rPr>
              <a:t>Контрнаступление Красной Армии под Москвой</a:t>
            </a:r>
          </a:p>
        </p:txBody>
      </p:sp>
      <p:sp>
        <p:nvSpPr>
          <p:cNvPr id="3" name="5-конечная звезда 2"/>
          <p:cNvSpPr/>
          <p:nvPr/>
        </p:nvSpPr>
        <p:spPr>
          <a:xfrm>
            <a:off x="7715250" y="714375"/>
            <a:ext cx="785813" cy="857250"/>
          </a:xfrm>
          <a:prstGeom prst="star5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1643050"/>
            <a:ext cx="240201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5-6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декабря 1941г.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143250" y="2357438"/>
            <a:ext cx="1000125" cy="35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572000" y="2143125"/>
            <a:ext cx="3214688" cy="8302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</a:rPr>
              <a:t>Контрнаступление  Красной Армии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 flipV="1">
            <a:off x="2286000" y="2857500"/>
            <a:ext cx="2214563" cy="785813"/>
          </a:xfrm>
          <a:prstGeom prst="straightConnector1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71563" y="3857625"/>
            <a:ext cx="2814637" cy="230832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Наступление шло до января 1942г. Враг отошел от Москвы на 100-250 км, освобождены города Калинин (Тверь), Калуга, Клин, </a:t>
            </a:r>
            <a:r>
              <a:rPr lang="ru-RU" b="1" dirty="0" err="1">
                <a:latin typeface="+mn-lt"/>
              </a:rPr>
              <a:t>Волокаламск</a:t>
            </a:r>
            <a:r>
              <a:rPr lang="ru-RU" b="1" dirty="0">
                <a:latin typeface="+mn-lt"/>
              </a:rPr>
              <a:t>.</a:t>
            </a:r>
          </a:p>
        </p:txBody>
      </p:sp>
      <p:pic>
        <p:nvPicPr>
          <p:cNvPr id="2050" name="Picture 2" descr="C:\Users\Лидия\Desktop\вторая мировая война\пара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785813"/>
            <a:ext cx="1214437" cy="911225"/>
          </a:xfrm>
          <a:prstGeom prst="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</p:pic>
      <p:pic>
        <p:nvPicPr>
          <p:cNvPr id="2051" name="Picture 3" descr="C:\Users\Лидия\Desktop\вторая мировая война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38" y="3214688"/>
            <a:ext cx="1577975" cy="1047750"/>
          </a:xfrm>
          <a:prstGeom prst="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</p:pic>
      <p:pic>
        <p:nvPicPr>
          <p:cNvPr id="2052" name="Picture 4" descr="C:\Users\Лидия\Desktop\вторая мировая война\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9100" y="3643313"/>
            <a:ext cx="2809875" cy="1785937"/>
          </a:xfrm>
          <a:prstGeom prst="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</p:pic>
      <p:pic>
        <p:nvPicPr>
          <p:cNvPr id="2053" name="Picture 5" descr="C:\Users\Лидия\Desktop\вторая мировая война\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50" y="5072063"/>
            <a:ext cx="1938338" cy="1287462"/>
          </a:xfrm>
          <a:prstGeom prst="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</p:pic>
    </p:spTree>
    <p:extLst>
      <p:ext uri="{BB962C8B-B14F-4D97-AF65-F5344CB8AC3E}">
        <p14:creationId xmlns="" xmlns:p14="http://schemas.microsoft.com/office/powerpoint/2010/main" val="343909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Значение победы под Москвой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b="1" dirty="0" smtClean="0"/>
              <a:t>Срыв блицкрига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b="1" dirty="0" smtClean="0"/>
              <a:t>Первое крупное поражение Германии во Второй мировой войне, развеян миф о непобедимости германской армии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b="1" dirty="0" smtClean="0"/>
              <a:t>Имело колоссальное морально-психологическое значение для СССР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25" y="285750"/>
            <a:ext cx="7500938" cy="52387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+mn-lt"/>
              </a:rPr>
              <a:t>Военные действия весной и летом 1942г</a:t>
            </a:r>
            <a:r>
              <a:rPr lang="ru-RU" sz="2800" b="1" dirty="0">
                <a:latin typeface="+mn-l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1071563"/>
            <a:ext cx="3000375" cy="224631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</a:rPr>
              <a:t>Генеральный штаб Красной Армии предложил на лето 1942г. план глубокой обороны (Жуков, Рокоссовский, Василевский, Конев)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3786188" y="2071688"/>
            <a:ext cx="1000125" cy="285750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000625" y="1071563"/>
            <a:ext cx="3857625" cy="224631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</a:rPr>
              <a:t>Цель: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</a:rPr>
              <a:t>Измотать противника оборонительными боями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</a:rPr>
              <a:t>Сорвать наступление немецких войск летом 1942г.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</a:rPr>
              <a:t>Подготовить наступление Красной Армии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6250" y="4000500"/>
            <a:ext cx="4357688" cy="193899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</a:rPr>
              <a:t>Сталин, совершив ошибку в оценке ситуации, потребовал проведения новых, крупных наступательных операций (его поддержали 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</a:rPr>
              <a:t>Тимошенко </a:t>
            </a:r>
            <a:r>
              <a:rPr lang="ru-RU" sz="2000" b="1" dirty="0">
                <a:solidFill>
                  <a:schemeClr val="bg1"/>
                </a:solidFill>
                <a:latin typeface="+mn-lt"/>
              </a:rPr>
              <a:t>Ворошилов)</a:t>
            </a:r>
          </a:p>
        </p:txBody>
      </p:sp>
      <p:pic>
        <p:nvPicPr>
          <p:cNvPr id="35847" name="Picture 2" descr="C:\Users\Лидия\Documents\11 класс\ВОВ\коренной перелом\жук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214688"/>
            <a:ext cx="992187" cy="1284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8" name="Picture 3" descr="C:\Users\Лидия\Documents\11 класс\ВОВ\коренной перелом\василевский а.м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3714750"/>
            <a:ext cx="881062" cy="112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9" name="Picture 4" descr="C:\Users\Лидия\Documents\11 класс\ВОВ\коренной перелом\конев и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4071938"/>
            <a:ext cx="1090613" cy="1190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0" name="Picture 5" descr="C:\Users\Лидия\Documents\11 класс\ВОВ\коренной перелом\рокоссовский кк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500563"/>
            <a:ext cx="819150" cy="1174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51" name="TextBox 10"/>
          <p:cNvSpPr txBox="1">
            <a:spLocks noChangeArrowheads="1"/>
          </p:cNvSpPr>
          <p:nvPr/>
        </p:nvSpPr>
        <p:spPr bwMode="auto">
          <a:xfrm>
            <a:off x="142875" y="4500563"/>
            <a:ext cx="9286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1200" b="1">
                <a:latin typeface="Cambria" panose="02040503050406030204" pitchFamily="18" charset="0"/>
              </a:rPr>
              <a:t>Жуков Г.К. </a:t>
            </a:r>
          </a:p>
        </p:txBody>
      </p:sp>
      <p:sp>
        <p:nvSpPr>
          <p:cNvPr id="35852" name="TextBox 11"/>
          <p:cNvSpPr txBox="1">
            <a:spLocks noChangeArrowheads="1"/>
          </p:cNvSpPr>
          <p:nvPr/>
        </p:nvSpPr>
        <p:spPr bwMode="auto">
          <a:xfrm>
            <a:off x="214313" y="4857750"/>
            <a:ext cx="1643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1200" b="1">
                <a:latin typeface="Cambria" panose="02040503050406030204" pitchFamily="18" charset="0"/>
              </a:rPr>
              <a:t>Василевский  А.М.</a:t>
            </a:r>
          </a:p>
        </p:txBody>
      </p:sp>
      <p:sp>
        <p:nvSpPr>
          <p:cNvPr id="35853" name="TextBox 12"/>
          <p:cNvSpPr txBox="1">
            <a:spLocks noChangeArrowheads="1"/>
          </p:cNvSpPr>
          <p:nvPr/>
        </p:nvSpPr>
        <p:spPr bwMode="auto">
          <a:xfrm>
            <a:off x="1571625" y="5214938"/>
            <a:ext cx="1000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1200" b="1">
                <a:latin typeface="Cambria" panose="02040503050406030204" pitchFamily="18" charset="0"/>
              </a:rPr>
              <a:t>Конев И.С.</a:t>
            </a:r>
          </a:p>
        </p:txBody>
      </p:sp>
      <p:sp>
        <p:nvSpPr>
          <p:cNvPr id="35854" name="TextBox 13"/>
          <p:cNvSpPr txBox="1">
            <a:spLocks noChangeArrowheads="1"/>
          </p:cNvSpPr>
          <p:nvPr/>
        </p:nvSpPr>
        <p:spPr bwMode="auto">
          <a:xfrm>
            <a:off x="1928813" y="5715000"/>
            <a:ext cx="15716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1200" b="1">
                <a:latin typeface="Cambria" panose="02040503050406030204" pitchFamily="18" charset="0"/>
              </a:rPr>
              <a:t>Рокоссовский К.К.</a:t>
            </a:r>
          </a:p>
        </p:txBody>
      </p:sp>
      <p:pic>
        <p:nvPicPr>
          <p:cNvPr id="35855" name="Picture 6" descr="C:\Users\Лидия\Documents\11 класс\ВОВ\коренной перелом\тимошенко ск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5286375"/>
            <a:ext cx="7334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6" name="TextBox 15"/>
          <p:cNvSpPr txBox="1">
            <a:spLocks noChangeArrowheads="1"/>
          </p:cNvSpPr>
          <p:nvPr/>
        </p:nvSpPr>
        <p:spPr bwMode="auto">
          <a:xfrm>
            <a:off x="2143125" y="6143625"/>
            <a:ext cx="1428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1200" b="1">
                <a:latin typeface="Cambria" panose="02040503050406030204" pitchFamily="18" charset="0"/>
              </a:rPr>
              <a:t>Тимошенко С.К.</a:t>
            </a:r>
          </a:p>
        </p:txBody>
      </p:sp>
      <p:pic>
        <p:nvPicPr>
          <p:cNvPr id="35857" name="Picture 7" descr="C:\Users\Лидия\Documents\11 класс\ВОВ\первый период\2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5357813"/>
            <a:ext cx="1262063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6885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50" y="357188"/>
            <a:ext cx="7572375" cy="523875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+mn-lt"/>
              </a:rPr>
              <a:t>Военные действия весной и летом 1942г.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2938" y="1214438"/>
            <a:ext cx="5214937" cy="44005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Наступательные операции Красной Армии весной-летом 1942г. провалились: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latin typeface="+mn-lt"/>
              </a:rPr>
              <a:t>Операция по прорыву блокады Ленинграда не удалась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latin typeface="+mn-lt"/>
              </a:rPr>
              <a:t>Наступление в Крыму закончилось катастрофой (падение Севастополя и ликвидация Крымского фронта Красной Армии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latin typeface="+mn-lt"/>
              </a:rPr>
              <a:t>Наступление в районе Харькова позволило немцам провести контроперацию и окружить 240тыс. красноармейцев. 24 июля фашисты захватили Ростов-на-Дону.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125" y="5929313"/>
            <a:ext cx="6500813" cy="40005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</a:rPr>
              <a:t>27 июля 1942г. – приказ № 227 «Ни шагу назад!»</a:t>
            </a:r>
          </a:p>
        </p:txBody>
      </p:sp>
      <p:pic>
        <p:nvPicPr>
          <p:cNvPr id="1026" name="Picture 2" descr="C:\Users\Лидия\Documents\11 класс\ВОВ\коренной перелом\плен. красноармейцы район Харько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63" y="1071563"/>
            <a:ext cx="2366962" cy="1285875"/>
          </a:xfrm>
          <a:prstGeom prst="rect">
            <a:avLst/>
          </a:prstGeom>
          <a:noFill/>
          <a:ln>
            <a:solidFill>
              <a:schemeClr val="bg1">
                <a:lumMod val="95000"/>
                <a:lumOff val="5000"/>
              </a:schemeClr>
            </a:solidFill>
          </a:ln>
        </p:spPr>
      </p:pic>
      <p:pic>
        <p:nvPicPr>
          <p:cNvPr id="1027" name="Picture 3" descr="C:\Users\Лидия\Documents\11 класс\ВОВ\коренной перелом\бои в Ростов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4250" y="3071813"/>
            <a:ext cx="1619250" cy="1214437"/>
          </a:xfrm>
          <a:prstGeom prst="rect">
            <a:avLst/>
          </a:prstGeom>
          <a:noFill/>
          <a:ln>
            <a:solidFill>
              <a:schemeClr val="bg1">
                <a:lumMod val="95000"/>
                <a:lumOff val="5000"/>
              </a:schemeClr>
            </a:solidFill>
          </a:ln>
        </p:spPr>
      </p:pic>
      <p:pic>
        <p:nvPicPr>
          <p:cNvPr id="1028" name="Picture 4" descr="C:\Users\Лидия\Documents\11 класс\ВОВ\коренной перелом\оборона ленинград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50" y="4143375"/>
            <a:ext cx="1697038" cy="1233488"/>
          </a:xfrm>
          <a:prstGeom prst="rect">
            <a:avLst/>
          </a:prstGeom>
          <a:noFill/>
          <a:ln>
            <a:solidFill>
              <a:schemeClr val="bg1">
                <a:lumMod val="95000"/>
                <a:lumOff val="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6000750" y="5429250"/>
            <a:ext cx="2357438" cy="307975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+mn-lt"/>
              </a:rPr>
              <a:t>Оборона Ленинграда</a:t>
            </a:r>
          </a:p>
        </p:txBody>
      </p:sp>
    </p:spTree>
    <p:extLst>
      <p:ext uri="{BB962C8B-B14F-4D97-AF65-F5344CB8AC3E}">
        <p14:creationId xmlns="" xmlns:p14="http://schemas.microsoft.com/office/powerpoint/2010/main" val="33721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ренной перелом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916" y="76200"/>
            <a:ext cx="7278284" cy="6588000"/>
          </a:xfrm>
          <a:prstGeom prst="rect">
            <a:avLst/>
          </a:prstGeom>
        </p:spPr>
      </p:pic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5334000" y="838200"/>
            <a:ext cx="3581400" cy="16002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ЛЕТО-ОСЕНЬ 1942 ГОДА –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немцы наступают на 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Северный Кавказ</a:t>
            </a:r>
          </a:p>
          <a:p>
            <a:pPr algn="ctr" eaLnBrk="0" hangingPunct="0">
              <a:defRPr/>
            </a:pPr>
            <a:r>
              <a:rPr lang="ru-RU" sz="2000" b="1" dirty="0">
                <a:cs typeface="Arial" charset="0"/>
              </a:rPr>
              <a:t>и Сталинград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67000" y="141600"/>
            <a:ext cx="5508000" cy="468000"/>
          </a:xfrm>
          <a:prstGeom prst="rect">
            <a:avLst/>
          </a:prstGeom>
          <a:gradFill flip="none" rotWithShape="1">
            <a:gsLst>
              <a:gs pos="0">
                <a:srgbClr val="747A60">
                  <a:tint val="66000"/>
                  <a:satMod val="160000"/>
                </a:srgbClr>
              </a:gs>
              <a:gs pos="50000">
                <a:srgbClr val="747A60">
                  <a:tint val="44500"/>
                  <a:satMod val="160000"/>
                </a:srgbClr>
              </a:gs>
              <a:gs pos="100000">
                <a:srgbClr val="747A6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defRPr/>
            </a:pPr>
            <a:r>
              <a:rPr lang="ru-RU" sz="2400" b="1" dirty="0">
                <a:solidFill>
                  <a:schemeClr val="tx2"/>
                </a:solidFill>
              </a:rPr>
              <a:t>СОВЕТСКО-ГЕРМАНСКИЙ ФРОНТ</a:t>
            </a:r>
            <a:endParaRPr 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/>
              <a:t> </a:t>
            </a:r>
            <a:r>
              <a:rPr lang="ru-RU" sz="4000" b="1" dirty="0" smtClean="0"/>
              <a:t>Коренной </a:t>
            </a:r>
            <a:r>
              <a:rPr lang="ru-RU" sz="4000" b="1" dirty="0"/>
              <a:t>перелом в ходе войны</a:t>
            </a:r>
            <a:br>
              <a:rPr lang="ru-RU" sz="4000" b="1" dirty="0"/>
            </a:br>
            <a:endParaRPr lang="ru-RU" sz="4000" b="1" dirty="0"/>
          </a:p>
        </p:txBody>
      </p:sp>
      <p:pic>
        <p:nvPicPr>
          <p:cNvPr id="15362" name="Picture 2" descr="Картинки по запросу коренной перелом в войн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38400"/>
            <a:ext cx="6636104" cy="4160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ренной перелом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916" y="76200"/>
            <a:ext cx="7278284" cy="6588000"/>
          </a:xfrm>
          <a:prstGeom prst="rect">
            <a:avLst/>
          </a:prstGeom>
        </p:spPr>
      </p:pic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5334000" y="5105400"/>
            <a:ext cx="3581400" cy="16002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19.11.1942-02.02.1943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КОНТРНАСТУПЛЕНИЕ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СОВЕТСКИХ ВОЙСК</a:t>
            </a:r>
          </a:p>
          <a:p>
            <a:pPr marL="342900" indent="-342900" algn="ctr" eaLnBrk="0" hangingPunct="0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 ПОД СТАЛИНГРАДОМ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67000" y="141600"/>
            <a:ext cx="5508000" cy="468000"/>
          </a:xfrm>
          <a:prstGeom prst="rect">
            <a:avLst/>
          </a:prstGeom>
          <a:gradFill flip="none" rotWithShape="1">
            <a:gsLst>
              <a:gs pos="0">
                <a:srgbClr val="747A60">
                  <a:tint val="66000"/>
                  <a:satMod val="160000"/>
                </a:srgbClr>
              </a:gs>
              <a:gs pos="50000">
                <a:srgbClr val="747A60">
                  <a:tint val="44500"/>
                  <a:satMod val="160000"/>
                </a:srgbClr>
              </a:gs>
              <a:gs pos="100000">
                <a:srgbClr val="747A6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defRPr/>
            </a:pPr>
            <a:r>
              <a:rPr lang="ru-RU" sz="2400" b="1" dirty="0">
                <a:solidFill>
                  <a:schemeClr val="tx2"/>
                </a:solidFill>
              </a:rPr>
              <a:t>СОВЕТСКО-ГЕРМАНСКИЙ ФРОНТ</a:t>
            </a:r>
            <a:endParaRPr 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Жуков.jpg"/>
          <p:cNvPicPr>
            <a:picLocks noChangeAspect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76200" y="838200"/>
            <a:ext cx="1584325" cy="210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онев.jpg"/>
          <p:cNvPicPr>
            <a:picLocks noChangeAspect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152400" y="3106738"/>
            <a:ext cx="1582738" cy="21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Тимошенко.jpg"/>
          <p:cNvPicPr>
            <a:picLocks noChangeAspect="1"/>
          </p:cNvPicPr>
          <p:nvPr/>
        </p:nvPicPr>
        <p:blipFill>
          <a:blip r:embed="rId5" cstate="print">
            <a:grayscl/>
            <a:lum bright="10000"/>
          </a:blip>
          <a:srcRect/>
          <a:stretch>
            <a:fillRect/>
          </a:stretch>
        </p:blipFill>
        <p:spPr bwMode="auto">
          <a:xfrm>
            <a:off x="2963863" y="762000"/>
            <a:ext cx="1584325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373062" y="2590799"/>
            <a:ext cx="1362075" cy="3222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ru-RU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Г.К. Жуков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99646" y="4800600"/>
            <a:ext cx="2186354" cy="4208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ru-RU" sz="16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А.М. Василевский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971800" y="2514600"/>
            <a:ext cx="1524000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ru-RU" sz="16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Н.Ф. Ватутин</a:t>
            </a:r>
          </a:p>
        </p:txBody>
      </p:sp>
      <p:pic>
        <p:nvPicPr>
          <p:cNvPr id="12" name="Рисунок 11" descr="Тимошенко.jpg"/>
          <p:cNvPicPr>
            <a:picLocks noChangeAspect="1"/>
          </p:cNvPicPr>
          <p:nvPr/>
        </p:nvPicPr>
        <p:blipFill>
          <a:blip r:embed="rId6" cstate="print">
            <a:grayscl/>
            <a:lum bright="10000"/>
          </a:blip>
          <a:srcRect/>
          <a:stretch>
            <a:fillRect/>
          </a:stretch>
        </p:blipFill>
        <p:spPr bwMode="auto">
          <a:xfrm>
            <a:off x="4892675" y="784225"/>
            <a:ext cx="1584325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 bwMode="auto">
          <a:xfrm>
            <a:off x="4640263" y="2536825"/>
            <a:ext cx="2065337" cy="3587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ru-RU" sz="16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К.К. Рокоссовский</a:t>
            </a:r>
          </a:p>
        </p:txBody>
      </p:sp>
      <p:pic>
        <p:nvPicPr>
          <p:cNvPr id="14" name="Рисунок 13" descr="Тимошенко.jpg"/>
          <p:cNvPicPr>
            <a:picLocks noChangeAspect="1"/>
          </p:cNvPicPr>
          <p:nvPr/>
        </p:nvPicPr>
        <p:blipFill>
          <a:blip r:embed="rId7" cstate="print">
            <a:grayscl/>
          </a:blip>
          <a:srcRect/>
          <a:stretch>
            <a:fillRect/>
          </a:stretch>
        </p:blipFill>
        <p:spPr bwMode="auto">
          <a:xfrm>
            <a:off x="6873875" y="762000"/>
            <a:ext cx="1584325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 bwMode="auto">
          <a:xfrm>
            <a:off x="6781800" y="2514600"/>
            <a:ext cx="1838326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ru-RU" sz="16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А.И. Еременко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/>
      <p:bldP spid="10" grpId="0"/>
      <p:bldP spid="11" grpId="0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ноября 1942 г.—конец 1943 г. —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коренного перелома</a:t>
            </a:r>
            <a:endParaRPr lang="ru-RU" altLang="ru-RU" sz="2800" dirty="0" smtClean="0"/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Разгром немцев под Сталинградом (2 февраля 1943 г.). 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Сражение на Курской дуге. 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Крушение наступательной стратегии вермахта. Битва за Днепр — крушение оборонительной стратегии вермахта, освобождение Левобережной Украины. 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советской военной экономики: к концу 1943 г. Формирование крупных партизанских соединений (Ковпак, Федоров, Сабуров). 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тылу врага появились освобождённые районы. Укрепление антигитлеровской коалиции. </a:t>
            </a: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Тегеранская конференция 1943 г. Кризис фашистского блока.</a:t>
            </a:r>
          </a:p>
          <a:p>
            <a:endParaRPr lang="ru-RU" altLang="ru-RU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3347094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tdata.ru/u2/photo9A0C/20455198950-0/original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fototelegraf.ru/wp-content/uploads/2011/09/vostochnoevropejskij-front-19-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4" y="76200"/>
            <a:ext cx="9146754" cy="6781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5847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00"/>
            <a:ext cx="9144000" cy="6063258"/>
          </a:xfrm>
          <a:prstGeom prst="rect">
            <a:avLst/>
          </a:prstGeom>
        </p:spPr>
      </p:pic>
      <p:pic>
        <p:nvPicPr>
          <p:cNvPr id="16388" name="Picture 4" descr="https://tsargrad.tv/uploads/stal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2" y="586957"/>
            <a:ext cx="9004118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s://tanksdb.ru/images/photos/tiger/tanksdb.ru_tiger_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781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0926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116" y="0"/>
            <a:ext cx="5312884" cy="6858000"/>
          </a:xfrm>
          <a:prstGeom prst="rect">
            <a:avLst/>
          </a:prstGeom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105400" y="152400"/>
            <a:ext cx="3733800" cy="16002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</a:rPr>
              <a:t>Операция «Уран</a:t>
            </a: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»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ru-RU" sz="24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19 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</a:rPr>
              <a:t>ноября 1942 года </a:t>
            </a:r>
            <a:endParaRPr lang="ru-RU" sz="24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—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</a:rPr>
              <a:t> 2 февраля 1943 года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ru-RU" b="1" dirty="0">
              <a:solidFill>
                <a:srgbClr val="000000"/>
              </a:solidFill>
            </a:endParaRPr>
          </a:p>
          <a:p>
            <a:pPr lvl="0" algn="ctr"/>
            <a:endParaRPr lang="ru-RU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ru-RU" b="1" dirty="0">
              <a:solidFill>
                <a:srgbClr val="0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1752600"/>
            <a:ext cx="3352800" cy="50041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915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ренной перелом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916" y="76200"/>
            <a:ext cx="7278284" cy="658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67000" y="141600"/>
            <a:ext cx="5508000" cy="468000"/>
          </a:xfrm>
          <a:prstGeom prst="rect">
            <a:avLst/>
          </a:prstGeom>
          <a:gradFill flip="none" rotWithShape="1">
            <a:gsLst>
              <a:gs pos="0">
                <a:srgbClr val="747A60">
                  <a:tint val="66000"/>
                  <a:satMod val="160000"/>
                </a:srgbClr>
              </a:gs>
              <a:gs pos="50000">
                <a:srgbClr val="747A60">
                  <a:tint val="44500"/>
                  <a:satMod val="160000"/>
                </a:srgbClr>
              </a:gs>
              <a:gs pos="100000">
                <a:srgbClr val="747A6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defRPr/>
            </a:pPr>
            <a:r>
              <a:rPr lang="ru-RU" sz="2400" b="1" dirty="0">
                <a:solidFill>
                  <a:schemeClr val="tx2"/>
                </a:solidFill>
              </a:rPr>
              <a:t>СОВЕТСКО-ГЕРМАНСКИЙ ФРОНТ</a:t>
            </a:r>
            <a:endParaRPr 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33800" y="675000"/>
            <a:ext cx="5105400" cy="2449200"/>
          </a:xfrm>
          <a:prstGeom prst="rect">
            <a:avLst/>
          </a:prstGeom>
          <a:gradFill flip="none" rotWithShape="1">
            <a:gsLst>
              <a:gs pos="0">
                <a:srgbClr val="747A60">
                  <a:tint val="66000"/>
                  <a:satMod val="160000"/>
                </a:srgbClr>
              </a:gs>
              <a:gs pos="50000">
                <a:srgbClr val="747A60">
                  <a:tint val="44500"/>
                  <a:satMod val="160000"/>
                </a:srgbClr>
              </a:gs>
              <a:gs pos="100000">
                <a:srgbClr val="747A6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defRPr/>
            </a:pPr>
            <a:endParaRPr lang="ru-RU" sz="2400" b="1" dirty="0" smtClean="0">
              <a:solidFill>
                <a:schemeClr val="tx2"/>
              </a:solidFill>
            </a:endParaRPr>
          </a:p>
          <a:p>
            <a:pPr algn="ctr" eaLnBrk="0" hangingPunct="0">
              <a:defRPr/>
            </a:pPr>
            <a:r>
              <a:rPr lang="ru-RU" sz="2400" b="1" dirty="0" smtClean="0">
                <a:solidFill>
                  <a:schemeClr val="tx2"/>
                </a:solidFill>
              </a:rPr>
              <a:t>НЕМЕЦКИЕ ПОТЕРИ</a:t>
            </a:r>
            <a:r>
              <a:rPr lang="en-US" sz="2400" b="1" dirty="0" smtClean="0">
                <a:solidFill>
                  <a:schemeClr val="tx2"/>
                </a:solidFill>
              </a:rPr>
              <a:t>: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</a:p>
          <a:p>
            <a:pPr algn="ctr" eaLnBrk="0" hangingPunct="0"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Безвозвратные и санитарные –ок.900 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тыс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(общие 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ок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1,5млн)</a:t>
            </a:r>
          </a:p>
          <a:p>
            <a:pPr algn="ctr" eaLnBrk="0" hangingPunct="0"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СОВЕТСКИЕ ПОТЕРИ</a:t>
            </a:r>
            <a:r>
              <a:rPr lang="en-U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Безвозвратные и санитарные –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ок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1млн 130 тыс.</a:t>
            </a:r>
          </a:p>
          <a:p>
            <a:pPr algn="ctr" eaLnBrk="0" hangingPunct="0">
              <a:defRPr/>
            </a:pPr>
            <a:endParaRPr lang="ru-RU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914400" y="0"/>
            <a:ext cx="6629400" cy="6096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 smtClean="0">
                <a:cs typeface="Arial" charset="0"/>
              </a:rPr>
              <a:t>КУРСКАЯ БИТВА</a:t>
            </a:r>
          </a:p>
          <a:p>
            <a:pPr algn="ctr" eaLnBrk="0" hangingPunct="0">
              <a:defRPr/>
            </a:pPr>
            <a:r>
              <a:rPr lang="ru-RU" sz="2000" b="1" dirty="0" smtClean="0">
                <a:cs typeface="Arial" charset="0"/>
              </a:rPr>
              <a:t>5 июля – 23 августа 1943г</a:t>
            </a:r>
            <a:endParaRPr lang="ru-RU" sz="2000" b="1" dirty="0">
              <a:cs typeface="Arial" charset="0"/>
            </a:endParaRPr>
          </a:p>
        </p:txBody>
      </p:sp>
      <p:pic>
        <p:nvPicPr>
          <p:cNvPr id="20482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7620000" cy="4657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урская битва История, Великая Отечественная война, Танки, Смер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Курская битва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0" y="1295401"/>
            <a:ext cx="4497388" cy="685800"/>
          </a:xfrm>
        </p:spPr>
        <p:txBody>
          <a:bodyPr/>
          <a:lstStyle/>
          <a:p>
            <a:r>
              <a:rPr lang="ru-RU" sz="1800" dirty="0" smtClean="0"/>
              <a:t>Немецкие офицеры  за разработкой операции «Цитадель»</a:t>
            </a:r>
            <a:endParaRPr lang="ru-RU" sz="18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>
          <a:xfrm>
            <a:off x="4645025" y="1143001"/>
            <a:ext cx="4041775" cy="609600"/>
          </a:xfrm>
        </p:spPr>
        <p:txBody>
          <a:bodyPr/>
          <a:lstStyle/>
          <a:p>
            <a:r>
              <a:rPr lang="ru-RU" dirty="0" smtClean="0"/>
              <a:t>Замысел противника</a:t>
            </a: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191000" y="1905000"/>
            <a:ext cx="4953000" cy="4800600"/>
          </a:xfrm>
        </p:spPr>
        <p:txBody>
          <a:bodyPr/>
          <a:lstStyle/>
          <a:p>
            <a:pPr algn="just">
              <a:buNone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Окружить и уничтожить оборонявшиеся в районе Курска войска Центрального и Воронежского фронтов. </a:t>
            </a:r>
          </a:p>
          <a:p>
            <a:pPr algn="just">
              <a:buNone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В случае успеха предполагалось расширить фронт наступления и вернуть стратегическую инициативу. </a:t>
            </a:r>
          </a:p>
          <a:p>
            <a:pPr algn="just">
              <a:buNone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Для реализации своих планов противник сосредоточил мощные ударные группировки, которые насчитывали свыше 900 тыс. человек, около 10 тыс. орудий и минометов, до 2700 танков и штурмовых орудий, около 2050 самолетов.</a:t>
            </a:r>
            <a:endParaRPr lang="ru-RU" altLang="ru-RU" sz="2000" dirty="0">
              <a:latin typeface="Times New Roman" panose="02020603050405020304" pitchFamily="18" charset="0"/>
            </a:endParaRPr>
          </a:p>
        </p:txBody>
      </p:sp>
      <p:pic>
        <p:nvPicPr>
          <p:cNvPr id="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3710781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0" y="179388"/>
            <a:ext cx="9144000" cy="667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dirty="0" smtClean="0">
              <a:latin typeface="Times New Roman" panose="02020603050405020304" pitchFamily="18" charset="0"/>
            </a:endParaRPr>
          </a:p>
          <a:p>
            <a:endParaRPr lang="ru-RU" altLang="ru-RU" dirty="0" smtClean="0">
              <a:latin typeface="Times New Roman" panose="02020603050405020304" pitchFamily="18" charset="0"/>
            </a:endParaRPr>
          </a:p>
          <a:p>
            <a:r>
              <a:rPr lang="ru-RU" altLang="ru-RU" sz="2000" b="1" dirty="0" smtClean="0">
                <a:latin typeface="Times New Roman" panose="02020603050405020304" pitchFamily="18" charset="0"/>
              </a:rPr>
              <a:t>План  советского командования: </a:t>
            </a:r>
          </a:p>
          <a:p>
            <a:r>
              <a:rPr lang="ru-RU" altLang="ru-RU" sz="2000" dirty="0" smtClean="0">
                <a:latin typeface="Times New Roman" panose="02020603050405020304" pitchFamily="18" charset="0"/>
              </a:rPr>
              <a:t>Сначала </a:t>
            </a:r>
            <a:r>
              <a:rPr lang="ru-RU" altLang="ru-RU" sz="2000" dirty="0">
                <a:latin typeface="Times New Roman" panose="02020603050405020304" pitchFamily="18" charset="0"/>
              </a:rPr>
              <a:t>обескровить ударные группировки врага в оборонительных сражениях, а затем перейти в контрнаступление. Начавшаяся битва сразу же приняла грандиозный размах и носила крайне напряженный характер. </a:t>
            </a:r>
          </a:p>
          <a:p>
            <a:r>
              <a:rPr lang="ru-RU" altLang="ru-RU" sz="2000" dirty="0" smtClean="0">
                <a:latin typeface="Times New Roman" panose="02020603050405020304" pitchFamily="18" charset="0"/>
              </a:rPr>
              <a:t>Они </a:t>
            </a:r>
            <a:r>
              <a:rPr lang="ru-RU" altLang="ru-RU" sz="2000" dirty="0">
                <a:latin typeface="Times New Roman" panose="02020603050405020304" pitchFamily="18" charset="0"/>
              </a:rPr>
              <a:t>встретили лавины танков и пехоты врага с невиданной стойкостью и мужеством. Наступление ударных группировок противника было приостановлено. Лишь ценой огромных потерь ему удалось на отдельных участках вклиниться в нашу оборону. На Центральном фронте - на 10-12 км, на Воронежском - до 35 км. </a:t>
            </a:r>
            <a:endParaRPr lang="ru-RU" altLang="ru-RU" sz="2000" dirty="0" smtClean="0">
              <a:latin typeface="Times New Roman" panose="02020603050405020304" pitchFamily="18" charset="0"/>
            </a:endParaRPr>
          </a:p>
          <a:p>
            <a:endParaRPr lang="ru-RU" altLang="ru-RU" sz="2000" dirty="0" smtClean="0">
              <a:latin typeface="Times New Roman" panose="02020603050405020304" pitchFamily="18" charset="0"/>
            </a:endParaRPr>
          </a:p>
          <a:p>
            <a:endParaRPr lang="ru-RU" altLang="ru-RU" sz="2000" dirty="0" smtClean="0">
              <a:latin typeface="Times New Roman" panose="02020603050405020304" pitchFamily="18" charset="0"/>
            </a:endParaRPr>
          </a:p>
          <a:p>
            <a:endParaRPr lang="ru-RU" altLang="ru-RU" sz="2000" dirty="0" smtClean="0">
              <a:latin typeface="Times New Roman" panose="02020603050405020304" pitchFamily="18" charset="0"/>
            </a:endParaRPr>
          </a:p>
          <a:p>
            <a:endParaRPr lang="ru-RU" altLang="ru-RU" sz="2000" dirty="0" smtClean="0">
              <a:latin typeface="Times New Roman" panose="02020603050405020304" pitchFamily="18" charset="0"/>
            </a:endParaRPr>
          </a:p>
          <a:p>
            <a:endParaRPr lang="ru-RU" altLang="ru-RU" sz="2000" dirty="0">
              <a:latin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505200"/>
            <a:ext cx="4953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dirty="0" smtClean="0">
                <a:latin typeface="Times New Roman" panose="02020603050405020304" pitchFamily="18" charset="0"/>
              </a:rPr>
              <a:t>Окончательно похоронило гитлеровскую операцию "Цитадель" крупнейшее за всю вторую мировую войну встречное танковое сражение под Прохоровкой. Оно произошло 12 июля. В нем с обеих сторон одновременно участвовали 1200 танков и самоходных орудий. Фашисты, потеряв за день боя до 400 танков, вынуждены были отказаться от наступления.</a:t>
            </a:r>
            <a:endParaRPr lang="ru-RU" altLang="ru-RU" sz="2000" dirty="0">
              <a:latin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781800" y="4267200"/>
            <a:ext cx="152400" cy="10175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err="1" smtClean="0">
                <a:latin typeface="Times New Roman" panose="02020603050405020304" pitchFamily="18" charset="0"/>
              </a:rPr>
              <a:t>ельно</a:t>
            </a:r>
            <a:r>
              <a:rPr lang="ru-RU" altLang="ru-RU" dirty="0" smtClean="0">
                <a:latin typeface="Times New Roman" panose="02020603050405020304" pitchFamily="18" charset="0"/>
              </a:rPr>
              <a:t> похоронило гитлеровскую операцию "Цитадель" крупнейшее за всю вторую мировую войну встречное танковое сражение под Прохоровкой. Оно произошло 12 июля. В нем с обеих сторон одновременно участвовали 1200 танков и самоходных орудий. Это сражение выиграли советские воины. Фашисты, потеряв за день боя до 400 танков, вынуждены были отказаться от наступления.</a:t>
            </a:r>
            <a:endParaRPr lang="ru-RU" altLang="ru-RU" dirty="0">
              <a:latin typeface="Times New Roman" panose="02020603050405020304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733800"/>
            <a:ext cx="41148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734498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201613" y="179388"/>
            <a:ext cx="8797925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>
                <a:latin typeface="Times New Roman" panose="02020603050405020304" pitchFamily="18" charset="0"/>
              </a:rPr>
              <a:t>12 июля начался второй этап Курской битвы - контрнаступление советских войск. 5 августа советские войска освободили города Орел и Белгород. 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23 </a:t>
            </a:r>
            <a:r>
              <a:rPr lang="ru-RU" altLang="ru-RU" sz="2000" dirty="0">
                <a:latin typeface="Times New Roman" panose="02020603050405020304" pitchFamily="18" charset="0"/>
              </a:rPr>
              <a:t>августа был освобожден Харьков. 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В </a:t>
            </a:r>
            <a:r>
              <a:rPr lang="ru-RU" altLang="ru-RU" sz="2000" dirty="0">
                <a:latin typeface="Times New Roman" panose="02020603050405020304" pitchFamily="18" charset="0"/>
              </a:rPr>
              <a:t>ходе 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битвы </a:t>
            </a:r>
            <a:r>
              <a:rPr lang="ru-RU" altLang="ru-RU" sz="2000" dirty="0">
                <a:latin typeface="Times New Roman" panose="02020603050405020304" pitchFamily="18" charset="0"/>
              </a:rPr>
              <a:t>было разгромлено 30 отборных дивизий противника. Немецко-фашистские войска потеряли около 500 тыс. человек, 1500 танков, 3 тыс. орудий и 3700 самолетов. За мужество и героизм свыше 100 тыс. советских воинов - участников битвы на Огненной дуге, были награждены орденами и медалями. Битвой под Курском завершился коренной перелом в Великой Отечественной войне.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743200"/>
            <a:ext cx="558006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590800"/>
            <a:ext cx="2339975" cy="334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119813" y="6021388"/>
            <a:ext cx="28797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500" b="1">
                <a:latin typeface="Zapf Chance" pitchFamily="32" charset="0"/>
              </a:rPr>
              <a:t>Звонница в память о погибших на Прохоровском поле</a:t>
            </a:r>
          </a:p>
        </p:txBody>
      </p:sp>
    </p:spTree>
    <p:extLst>
      <p:ext uri="{BB962C8B-B14F-4D97-AF65-F5344CB8AC3E}">
        <p14:creationId xmlns="" xmlns:p14="http://schemas.microsoft.com/office/powerpoint/2010/main" val="36837935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952"/>
            <a:ext cx="5070610" cy="6858000"/>
          </a:xfrm>
          <a:prstGeom prst="rect">
            <a:avLst/>
          </a:prstGeom>
        </p:spPr>
      </p:pic>
      <p:pic>
        <p:nvPicPr>
          <p:cNvPr id="21508" name="Picture 4" descr="Картинки по запросу пантеры на курской дуг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381374"/>
            <a:ext cx="5715000" cy="34766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Картинки по запросу т 34 7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178163"/>
            <a:ext cx="5684704" cy="304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7143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048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40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2529289" y="158827"/>
            <a:ext cx="4495800" cy="838200"/>
          </a:xfrm>
          <a:prstGeom prst="rect">
            <a:avLst/>
          </a:prstGeom>
          <a:gradFill flip="none" rotWithShape="1">
            <a:gsLst>
              <a:gs pos="0">
                <a:srgbClr val="98023B">
                  <a:tint val="66000"/>
                  <a:satMod val="160000"/>
                </a:srgbClr>
              </a:gs>
              <a:gs pos="50000">
                <a:srgbClr val="98023B">
                  <a:tint val="44500"/>
                  <a:satMod val="160000"/>
                </a:srgbClr>
              </a:gs>
              <a:gs pos="100000">
                <a:srgbClr val="98023B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vl="0" algn="ctr"/>
            <a:r>
              <a:rPr lang="ru-RU" sz="2400" b="1" dirty="0" smtClean="0">
                <a:latin typeface="Linux Libertine"/>
              </a:rPr>
              <a:t>Сражение под Прохоровкой</a:t>
            </a:r>
          </a:p>
          <a:p>
            <a:pPr lvl="0" algn="ctr"/>
            <a:r>
              <a:rPr lang="ru-RU" sz="2400" b="1" dirty="0" smtClean="0">
                <a:latin typeface="Linux Libertine"/>
              </a:rPr>
              <a:t>12 июля 1943г</a:t>
            </a:r>
            <a:endParaRPr lang="ru-RU" sz="2400" b="1" dirty="0">
              <a:latin typeface="Linux Libertine"/>
            </a:endParaRPr>
          </a:p>
        </p:txBody>
      </p:sp>
      <p:pic>
        <p:nvPicPr>
          <p:cNvPr id="22530" name="Picture 2" descr="Картинки по запросу Сражение под Прохоровко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8863"/>
            <a:ext cx="6191250" cy="3333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Картинки по запросу Сражение под Прохоровко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289" y="2954241"/>
            <a:ext cx="6457950" cy="39147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7138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1944 г.—9 мая 1945 г. — третий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</a:t>
            </a:r>
            <a:endParaRPr lang="ru-RU" altLang="ru-RU" dirty="0" smtClean="0"/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всей территории СССР, освободительная миссия Красной Армии в Европе (освобождение Польши, Чехословакии, Венгрии и других стран). Разгром фашистской Германии. </a:t>
            </a:r>
          </a:p>
          <a:p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Конференции в Ялте (февраль 1945 г.) и </a:t>
            </a:r>
          </a:p>
          <a:p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Потсдаме (июль-август 1945 г.).</a:t>
            </a:r>
          </a:p>
          <a:p>
            <a:endParaRPr lang="ru-RU" altLang="ru-RU" smtClean="0"/>
          </a:p>
        </p:txBody>
      </p:sp>
    </p:spTree>
    <p:extLst>
      <p:ext uri="{BB962C8B-B14F-4D97-AF65-F5344CB8AC3E}">
        <p14:creationId xmlns="" xmlns:p14="http://schemas.microsoft.com/office/powerpoint/2010/main" val="21536713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315913"/>
            <a:ext cx="9144000" cy="2673351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Первая операция: январь 1944 г. -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стратегическая наступательная операция с целью разгрома группировки немцев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 Ленинградом и Новгородом.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500313"/>
            <a:ext cx="4751387" cy="4357687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latin typeface="Georgia" pitchFamily="18" charset="0"/>
              </a:rPr>
              <a:t>Результат:</a:t>
            </a:r>
            <a:r>
              <a:rPr lang="ru-RU" dirty="0" smtClean="0">
                <a:latin typeface="Georgia" pitchFamily="18" charset="0"/>
              </a:rPr>
              <a:t> 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27 января  1944 г – освобождение  Ленинграда от блокады.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latin typeface="Georgia" pitchFamily="18" charset="0"/>
              </a:rPr>
              <a:t> </a:t>
            </a:r>
            <a:r>
              <a:rPr lang="ru-RU" b="1" dirty="0" smtClean="0">
                <a:latin typeface="Georgia" pitchFamily="18" charset="0"/>
              </a:rPr>
              <a:t>Значение</a:t>
            </a:r>
            <a:r>
              <a:rPr lang="ru-RU" dirty="0" smtClean="0">
                <a:latin typeface="Georgia" pitchFamily="18" charset="0"/>
              </a:rPr>
              <a:t>: </a:t>
            </a:r>
            <a:r>
              <a:rPr lang="ru-RU" sz="2800" dirty="0" smtClean="0">
                <a:latin typeface="Georgia" pitchFamily="18" charset="0"/>
              </a:rPr>
              <a:t>созданы благоприятные условия для освобождения Прибалтики и разгрома противника в Карелии.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88" y="2428875"/>
            <a:ext cx="4214812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952891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50"/>
            <a:ext cx="9144000" cy="15716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Вторая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операция :</a:t>
            </a:r>
            <a:r>
              <a:rPr lang="ru-RU" sz="3200" b="1" dirty="0" smtClean="0">
                <a:solidFill>
                  <a:srgbClr val="003366"/>
                </a:solidFill>
                <a:latin typeface="Georgia" pitchFamily="18" charset="0"/>
              </a:rPr>
              <a:t/>
            </a:r>
            <a:br>
              <a:rPr lang="ru-RU" sz="3200" b="1" dirty="0" smtClean="0">
                <a:solidFill>
                  <a:srgbClr val="003366"/>
                </a:solidFill>
                <a:latin typeface="Georgia" pitchFamily="18" charset="0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Корсунь-Шевченковская операция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(24 января — 17 февраля 1944г.) .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28813"/>
            <a:ext cx="5072063" cy="4929187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mtClean="0">
                <a:latin typeface="Georgia" pitchFamily="18" charset="0"/>
              </a:rPr>
              <a:t>Разгромив немецкие группы армий «Юг» и «А» на реке Южный Буг и отбросив их остатки за реку Днестр, </a:t>
            </a:r>
            <a:r>
              <a:rPr lang="ru-RU" b="1" smtClean="0">
                <a:latin typeface="Georgia" pitchFamily="18" charset="0"/>
              </a:rPr>
              <a:t>советские войска освободили всю  Правобережную Украину</a:t>
            </a:r>
            <a:r>
              <a:rPr lang="ru-RU" b="1" smtClean="0">
                <a:solidFill>
                  <a:srgbClr val="FFFF00"/>
                </a:solidFill>
                <a:latin typeface="Georgia" pitchFamily="18" charset="0"/>
              </a:rPr>
              <a:t> </a:t>
            </a:r>
            <a:r>
              <a:rPr lang="ru-RU" smtClean="0">
                <a:latin typeface="Georgia" pitchFamily="18" charset="0"/>
              </a:rPr>
              <a:t>и вышли на рубеж Ковель, Тернополь, Черновцы, Бельцы. </a:t>
            </a:r>
            <a:endParaRPr lang="ru-RU" smtClean="0">
              <a:solidFill>
                <a:schemeClr val="hlink"/>
              </a:solidFill>
              <a:latin typeface="Georgia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mtClean="0">
                <a:latin typeface="Georgia" pitchFamily="18" charset="0"/>
              </a:rPr>
              <a:t> </a:t>
            </a:r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2" cstate="print"/>
          <a:srcRect l="3766" t="12473" r="4767" b="25955"/>
          <a:stretch>
            <a:fillRect/>
          </a:stretch>
        </p:blipFill>
        <p:spPr bwMode="auto">
          <a:xfrm>
            <a:off x="5143500" y="2071688"/>
            <a:ext cx="382111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0888588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188"/>
            <a:ext cx="9144000" cy="1343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Третья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операция 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: </a:t>
            </a:r>
            <a:r>
              <a:rPr lang="ru-RU" sz="38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/>
            </a:r>
            <a:br>
              <a:rPr lang="ru-RU" sz="38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</a:br>
            <a:r>
              <a:rPr lang="ru-RU" sz="3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Одесская и Крымская операции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71688"/>
            <a:ext cx="4286250" cy="4500562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Крымская операция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latin typeface="Georgia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(8.04. – 12.05.),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latin typeface="Georgia" pitchFamily="18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13 апреля был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освобождён Симферополь, 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9 мая — Севастополь.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 l="3783" t="5681" r="4750" b="10564"/>
          <a:stretch>
            <a:fillRect/>
          </a:stretch>
        </p:blipFill>
        <p:spPr bwMode="auto">
          <a:xfrm>
            <a:off x="4286250" y="2071688"/>
            <a:ext cx="4572000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37854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144000" cy="13049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Четвёртая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операция 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  <a:r>
              <a:rPr lang="ru-RU" sz="3800" b="1" dirty="0" smtClean="0">
                <a:latin typeface="Georgia" pitchFamily="18" charset="0"/>
              </a:rPr>
              <a:t/>
            </a:r>
            <a:br>
              <a:rPr lang="ru-RU" sz="3800" b="1" dirty="0" smtClean="0">
                <a:latin typeface="Georgia" pitchFamily="18" charset="0"/>
              </a:rPr>
            </a:br>
            <a:r>
              <a:rPr lang="ru-RU" sz="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Выборгско</a:t>
            </a:r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-Петрозаводская операция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071813"/>
            <a:ext cx="4786313" cy="3500437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latin typeface="Georgia" pitchFamily="18" charset="0"/>
              </a:rPr>
              <a:t>В результате советские войска разгромили финскую армию и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освободили города Выборг, Петрозаводск и большую часть Карело-Финской ССР.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 cstate="print"/>
          <a:srcRect l="2911" t="5785" r="4779" b="9114"/>
          <a:stretch>
            <a:fillRect/>
          </a:stretch>
        </p:blipFill>
        <p:spPr bwMode="auto">
          <a:xfrm>
            <a:off x="4786313" y="3214688"/>
            <a:ext cx="40005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107950" y="1428750"/>
            <a:ext cx="9036050" cy="16430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(10 июня — 9 августа 1944 года)</a:t>
            </a:r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dirty="0" smtClean="0">
                <a:latin typeface="Georgia" pitchFamily="18" charset="0"/>
              </a:rPr>
              <a:t>- наступление советских войск в Карелии, с целью ликвидации угрозы Ленинграду, а также выведение Финляндии из войны.</a:t>
            </a:r>
          </a:p>
        </p:txBody>
      </p:sp>
    </p:spTree>
    <p:extLst>
      <p:ext uri="{BB962C8B-B14F-4D97-AF65-F5344CB8AC3E}">
        <p14:creationId xmlns="" xmlns:p14="http://schemas.microsoft.com/office/powerpoint/2010/main" val="3576550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50"/>
            <a:ext cx="9144000" cy="15001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Пятая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операция 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:</a:t>
            </a:r>
            <a:r>
              <a:rPr lang="ru-RU" sz="3800" b="1" dirty="0" smtClean="0">
                <a:solidFill>
                  <a:srgbClr val="003366"/>
                </a:solidFill>
                <a:latin typeface="Georgia" pitchFamily="18" charset="0"/>
              </a:rPr>
              <a:t/>
            </a:r>
            <a:br>
              <a:rPr lang="ru-RU" sz="3800" b="1" dirty="0" smtClean="0">
                <a:solidFill>
                  <a:srgbClr val="003366"/>
                </a:solidFill>
                <a:latin typeface="Georgia" pitchFamily="18" charset="0"/>
              </a:rPr>
            </a:br>
            <a:r>
              <a:rPr lang="ru-RU" sz="3800" b="1" dirty="0" smtClean="0">
                <a:solidFill>
                  <a:schemeClr val="hlink"/>
                </a:solidFill>
                <a:latin typeface="Georgia" pitchFamily="18" charset="0"/>
              </a:rPr>
              <a:t> </a:t>
            </a:r>
            <a:r>
              <a:rPr lang="ru-RU" sz="3800" b="1" dirty="0" smtClean="0">
                <a:latin typeface="Georgia" pitchFamily="18" charset="0"/>
              </a:rPr>
              <a:t>Белорусская операция 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«БАГРАТИОН»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57375"/>
            <a:ext cx="5286375" cy="5000625"/>
          </a:xfrm>
        </p:spPr>
        <p:txBody>
          <a:bodyPr rtlCol="0">
            <a:normAutofit lnSpcReduction="10000"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latin typeface="Georgia" pitchFamily="18" charset="0"/>
              </a:rPr>
              <a:t>крупномасштабное советское наступление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23 июня—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29 августа 1944.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latin typeface="Georgia" pitchFamily="18" charset="0"/>
              </a:rPr>
              <a:t>ЗНАЧЕНИЕ: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освобождена Белоруссия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dirty="0" smtClean="0">
                <a:latin typeface="Georgia" pitchFamily="18" charset="0"/>
              </a:rPr>
              <a:t>и почти полностью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разгромлена германская группа армий «Центр».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429250" y="6215063"/>
            <a:ext cx="3714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Calibri" pitchFamily="34" charset="0"/>
              </a:rPr>
              <a:t>Медаль  участнику операции «Багратион»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3" y="1773238"/>
            <a:ext cx="3500437" cy="437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2994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1434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8810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Шестая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операция 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  <a:b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Львовско-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Сандомирская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операция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00188"/>
            <a:ext cx="5214938" cy="535781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990033"/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(июль - август 1944 г).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2800" dirty="0" smtClean="0">
                <a:latin typeface="Georgia" pitchFamily="18" charset="0"/>
              </a:rPr>
              <a:t>Советские войска разгромили немецкую группировку под Львовом. 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2800" dirty="0" smtClean="0">
                <a:latin typeface="Georgia" pitchFamily="18" charset="0"/>
              </a:rPr>
              <a:t>Результат: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освобождена Западная Украина; </a:t>
            </a:r>
            <a:r>
              <a:rPr lang="ru-RU" sz="2800" dirty="0" smtClean="0">
                <a:latin typeface="Georgia" pitchFamily="18" charset="0"/>
              </a:rPr>
              <a:t>советские войска форсировали Вислу и образовали мощный плацдарм западнее города </a:t>
            </a:r>
            <a:r>
              <a:rPr lang="ru-RU" sz="2800" dirty="0" err="1" smtClean="0">
                <a:latin typeface="Georgia" pitchFamily="18" charset="0"/>
              </a:rPr>
              <a:t>Сандомир</a:t>
            </a:r>
            <a:r>
              <a:rPr lang="ru-RU" sz="2800" dirty="0" smtClean="0">
                <a:latin typeface="Georgia" pitchFamily="18" charset="0"/>
              </a:rPr>
              <a:t>.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286375" y="6429375"/>
            <a:ext cx="3857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Плакат «Украина свободна!», 1944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1500188"/>
            <a:ext cx="355441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61372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1536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50"/>
            <a:ext cx="9144000" cy="15716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Седьмая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операция 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  <a:b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Ясско-Кишинёвская операция, Румынская операция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857375"/>
            <a:ext cx="5607050" cy="48117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(август - сентябрь 1944 г)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Результат: 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Georgia" pitchFamily="18" charset="0"/>
              </a:rPr>
              <a:t>разгром крупной группировки немецко-румынских войск,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освобождена Молдавская ССР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выведены из войны </a:t>
            </a:r>
            <a:r>
              <a:rPr lang="ru-RU" sz="2400" dirty="0" smtClean="0">
                <a:latin typeface="Georgia" pitchFamily="18" charset="0"/>
              </a:rPr>
              <a:t>союзницы Германии —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Румыния,</a:t>
            </a:r>
            <a:r>
              <a:rPr lang="ru-RU" sz="2400" dirty="0" smtClean="0">
                <a:latin typeface="Georgia" pitchFamily="18" charset="0"/>
              </a:rPr>
              <a:t> а затем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Болгария,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Georgia" pitchFamily="18" charset="0"/>
              </a:rPr>
              <a:t> был открыт путь для советских войск в Венгрию и на Балканы.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643563" y="5949950"/>
            <a:ext cx="3500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Памятник в честь освобождения</a:t>
            </a:r>
          </a:p>
          <a:p>
            <a:r>
              <a:rPr lang="ru-RU">
                <a:latin typeface="Calibri" pitchFamily="34" charset="0"/>
              </a:rPr>
              <a:t> Молдавии в центре Кишинёва</a:t>
            </a: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/>
          <a:srcRect l="30559" t="-473" r="20343" b="4564"/>
          <a:stretch>
            <a:fillRect/>
          </a:stretch>
        </p:blipFill>
        <p:spPr bwMode="auto">
          <a:xfrm>
            <a:off x="5643563" y="1844675"/>
            <a:ext cx="307181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22731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1638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Восьмая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операция 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  <a:b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Прибалтийская операция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2670175"/>
            <a:ext cx="4038600" cy="3455988"/>
          </a:xfrm>
        </p:spPr>
        <p:txBody>
          <a:bodyPr rtlCol="0">
            <a:normAutofit fontScale="32500" lnSpcReduction="2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latin typeface="Georgia" pitchFamily="18" charset="0"/>
              </a:rPr>
              <a:t> </a:t>
            </a:r>
          </a:p>
          <a:p>
            <a:pPr algn="ctr" fontAlgn="auto">
              <a:lnSpc>
                <a:spcPct val="17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latin typeface="Georgia" pitchFamily="18" charset="0"/>
              </a:rPr>
              <a:t>     </a:t>
            </a:r>
            <a:r>
              <a:rPr lang="ru-RU" sz="4500" b="1" dirty="0" smtClean="0">
                <a:latin typeface="Georgia" pitchFamily="18" charset="0"/>
              </a:rPr>
              <a:t>советские войска отрезали от Восточной Пруссии, изолировали в Прибалтике (Курляндский котёл) и разгромили более 30 немецких дивизий, прижав их к побережью между </a:t>
            </a:r>
            <a:r>
              <a:rPr lang="ru-RU" sz="4500" b="1" dirty="0" err="1" smtClean="0">
                <a:latin typeface="Georgia" pitchFamily="18" charset="0"/>
              </a:rPr>
              <a:t>Тукумом</a:t>
            </a:r>
            <a:r>
              <a:rPr lang="ru-RU" sz="4500" b="1" dirty="0" smtClean="0">
                <a:latin typeface="Georgia" pitchFamily="18" charset="0"/>
              </a:rPr>
              <a:t> и </a:t>
            </a:r>
            <a:r>
              <a:rPr lang="ru-RU" sz="4500" b="1" dirty="0" err="1" smtClean="0">
                <a:latin typeface="Georgia" pitchFamily="18" charset="0"/>
              </a:rPr>
              <a:t>Либавой</a:t>
            </a:r>
            <a:r>
              <a:rPr lang="ru-RU" sz="4500" b="1" dirty="0" smtClean="0">
                <a:latin typeface="Georgia" pitchFamily="18" charset="0"/>
              </a:rPr>
              <a:t> (Лиепаей). 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648200" y="2670175"/>
            <a:ext cx="4038600" cy="3455988"/>
          </a:xfrm>
        </p:spPr>
        <p:txBody>
          <a:bodyPr/>
          <a:lstStyle/>
          <a:p>
            <a:pPr marL="0" indent="0"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Результат: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Освобождены:</a:t>
            </a:r>
            <a:endParaRPr lang="ru-RU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Эстонская </a:t>
            </a: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ССР, Литовская ССР, большая часть Латвийской ССР.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Финляндия</a:t>
            </a:r>
            <a:r>
              <a:rPr lang="ru-RU" dirty="0" smtClean="0">
                <a:latin typeface="Georgia" pitchFamily="18" charset="0"/>
              </a:rPr>
              <a:t> </a:t>
            </a:r>
            <a:r>
              <a:rPr lang="ru-RU" dirty="0">
                <a:latin typeface="Georgia" pitchFamily="18" charset="0"/>
              </a:rPr>
              <a:t>была </a:t>
            </a: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выведена из войны.</a:t>
            </a:r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0" y="1285875"/>
            <a:ext cx="9144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(сентябрь - октябрь 1944 г)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Georgia" pitchFamily="18" charset="0"/>
              </a:rPr>
              <a:t>проведены </a:t>
            </a:r>
            <a:r>
              <a:rPr lang="ru-RU" sz="2800" dirty="0" err="1">
                <a:latin typeface="Georgia" pitchFamily="18" charset="0"/>
              </a:rPr>
              <a:t>Таллинская</a:t>
            </a:r>
            <a:r>
              <a:rPr lang="ru-RU" sz="2800" dirty="0">
                <a:latin typeface="Georgia" pitchFamily="18" charset="0"/>
              </a:rPr>
              <a:t>, </a:t>
            </a:r>
            <a:r>
              <a:rPr lang="ru-RU" sz="2800" dirty="0" err="1">
                <a:latin typeface="Georgia" pitchFamily="18" charset="0"/>
              </a:rPr>
              <a:t>Мемельская</a:t>
            </a:r>
            <a:r>
              <a:rPr lang="ru-RU" sz="2800" dirty="0">
                <a:latin typeface="Georgia" pitchFamily="18" charset="0"/>
              </a:rPr>
              <a:t>, Рижская, </a:t>
            </a:r>
            <a:r>
              <a:rPr lang="ru-RU" sz="2800" dirty="0" err="1">
                <a:latin typeface="Georgia" pitchFamily="18" charset="0"/>
              </a:rPr>
              <a:t>Моонзундская</a:t>
            </a:r>
            <a:r>
              <a:rPr lang="ru-RU" sz="2800" dirty="0">
                <a:latin typeface="Georgia" pitchFamily="18" charset="0"/>
              </a:rPr>
              <a:t> и др. наступательные операции. </a:t>
            </a:r>
          </a:p>
        </p:txBody>
      </p:sp>
    </p:spTree>
    <p:extLst>
      <p:ext uri="{BB962C8B-B14F-4D97-AF65-F5344CB8AC3E}">
        <p14:creationId xmlns="" xmlns:p14="http://schemas.microsoft.com/office/powerpoint/2010/main" val="1250746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Девятая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операция :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Восточно-Карпатская операция,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Белградская операция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(октябрь - декабрь 1944 г)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828800"/>
            <a:ext cx="4038600" cy="4906963"/>
          </a:xfrm>
        </p:spPr>
        <p:txBody>
          <a:bodyPr rtlCol="0">
            <a:normAutofit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000" b="1" dirty="0" smtClean="0">
                <a:latin typeface="Georgia" pitchFamily="18" charset="0"/>
              </a:rPr>
              <a:t>наступательные операции</a:t>
            </a:r>
            <a:r>
              <a:rPr lang="ru-RU" sz="3000" dirty="0" smtClean="0">
                <a:latin typeface="Georgia" pitchFamily="18" charset="0"/>
              </a:rPr>
              <a:t>, в северной части Карпат, между реками Тиса и Дунай, </a:t>
            </a:r>
            <a:r>
              <a:rPr lang="ru-RU" sz="3200" dirty="0" smtClean="0">
                <a:latin typeface="Georgia" pitchFamily="18" charset="0"/>
              </a:rPr>
              <a:t>и </a:t>
            </a:r>
            <a:r>
              <a:rPr lang="ru-RU" sz="3200" b="1" dirty="0" smtClean="0">
                <a:latin typeface="Georgia" pitchFamily="18" charset="0"/>
              </a:rPr>
              <a:t>в восточной части Югославии</a:t>
            </a:r>
            <a:r>
              <a:rPr lang="ru-RU" sz="4000" dirty="0" smtClean="0">
                <a:latin typeface="Georgia" pitchFamily="18" charset="0"/>
              </a:rPr>
              <a:t>.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dirty="0" smtClean="0">
                <a:latin typeface="Georgia" pitchFamily="18" charset="0"/>
              </a:rPr>
              <a:t> </a:t>
            </a:r>
            <a:endParaRPr lang="ru-RU" sz="4000" b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449763"/>
          </a:xfrm>
        </p:spPr>
        <p:txBody>
          <a:bodyPr/>
          <a:lstStyle/>
          <a:p>
            <a:pPr mar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Результат: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разгромлена немецкая группа армии «Юг»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Georgia" pitchFamily="18" charset="0"/>
              </a:rPr>
              <a:t>очищена большая часть территории Венгрии,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освобождена Закарпатская Украина,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Georgia" pitchFamily="18" charset="0"/>
              </a:rPr>
              <a:t>оказана помощь в освобождении Чехословакии и Югославии,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Georgia" pitchFamily="18" charset="0"/>
              </a:rPr>
              <a:t>бывшая союзница Германии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Венгрия выведена из войны.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837733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25"/>
            <a:ext cx="9144000" cy="1643063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Десятая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операция :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Петсамо-Киркенесская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операция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14563"/>
            <a:ext cx="5214938" cy="4643437"/>
          </a:xfrm>
        </p:spPr>
        <p:txBody>
          <a:bodyPr rtlCol="0">
            <a:normAutofit lnSpcReduction="1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октябрь 1944 г.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600" dirty="0" smtClean="0">
                <a:latin typeface="Georgia" pitchFamily="18" charset="0"/>
              </a:rPr>
              <a:t>операция войск Карельского фронта и кораблей Северного флота по разгрому 20-й горной немецкой армии в Северной Финляндии.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600" dirty="0" smtClean="0">
                <a:latin typeface="Georgia" pitchFamily="18" charset="0"/>
              </a:rPr>
              <a:t> 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3" y="2214563"/>
            <a:ext cx="3582987" cy="445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490014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88" y="642938"/>
            <a:ext cx="8286750" cy="45735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Результат:  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освобождён район Печенги и ликвидирована угроза порту Мурманск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4000" dirty="0">
                <a:latin typeface="Georgia" pitchFamily="18" charset="0"/>
              </a:rPr>
              <a:t>и северным морским путям СССР. 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Georgia" pitchFamily="18" charset="0"/>
              </a:rPr>
              <a:t>25 октября вступили в пределы союзной Норвегии для освобождения её от немецких войск.</a:t>
            </a:r>
          </a:p>
        </p:txBody>
      </p:sp>
    </p:spTree>
    <p:extLst>
      <p:ext uri="{BB962C8B-B14F-4D97-AF65-F5344CB8AC3E}">
        <p14:creationId xmlns="" xmlns:p14="http://schemas.microsoft.com/office/powerpoint/2010/main" val="321417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68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Висло-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Одерская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операция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(12 января - 3 февраля 1945 г)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14500"/>
            <a:ext cx="8462963" cy="4857750"/>
          </a:xfrm>
        </p:spPr>
        <p:txBody>
          <a:bodyPr rtlCol="0">
            <a:no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Georgia" pitchFamily="18" charset="0"/>
              </a:rPr>
              <a:t>В ходе Висло-</a:t>
            </a:r>
            <a:r>
              <a:rPr lang="ru-RU" dirty="0" err="1">
                <a:latin typeface="Georgia" pitchFamily="18" charset="0"/>
              </a:rPr>
              <a:t>Одерской</a:t>
            </a:r>
            <a:r>
              <a:rPr lang="ru-RU" dirty="0">
                <a:latin typeface="Georgia" pitchFamily="18" charset="0"/>
              </a:rPr>
              <a:t> операции была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разгромлена</a:t>
            </a:r>
            <a:r>
              <a:rPr lang="ru-RU" dirty="0">
                <a:latin typeface="Georgia" pitchFamily="18" charset="0"/>
              </a:rPr>
              <a:t> вражеская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группировка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dirty="0">
                <a:latin typeface="Georgia" pitchFamily="18" charset="0"/>
              </a:rPr>
              <a:t>оборонявшаяся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 территории Польши </a:t>
            </a:r>
            <a:r>
              <a:rPr lang="ru-RU" dirty="0">
                <a:latin typeface="Georgia" pitchFamily="18" charset="0"/>
              </a:rPr>
              <a:t>(в ходе операции погибло 600 тыс. советских солдат и офицеров).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Georgia" pitchFamily="18" charset="0"/>
              </a:rPr>
              <a:t>3 февраля 1945 г. советские войска вышли к Одеру.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Georgia" pitchFamily="18" charset="0"/>
              </a:rPr>
              <a:t>В конце марта - первой половине апреля были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освобождены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 Венгрия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восточная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часть Австрии. </a:t>
            </a: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425529757"/>
      </p:ext>
    </p:extLst>
  </p:cSld>
  <p:clrMapOvr>
    <a:masterClrMapping/>
  </p:clrMapOvr>
  <p:transition advTm="1438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115888"/>
            <a:ext cx="8578850" cy="15271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Берлинская операция 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ru-RU" sz="32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16 апреля - 8 мая 1945 г.)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00188"/>
            <a:ext cx="8750300" cy="5072062"/>
          </a:xfrm>
        </p:spPr>
        <p:txBody>
          <a:bodyPr rtlCol="0">
            <a:normAutofit fontScale="92500" lnSpcReduction="20000"/>
          </a:bodyPr>
          <a:lstStyle/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sz="2800" dirty="0">
                <a:latin typeface="Georgia" pitchFamily="18" charset="0"/>
              </a:rPr>
              <a:t>С 16 апреля - 8 мая 1945 г. проходила заключительная Берлинская операция</a:t>
            </a:r>
            <a:r>
              <a:rPr lang="ru-RU" sz="2800" i="1" dirty="0">
                <a:latin typeface="Georgia" pitchFamily="18" charset="0"/>
              </a:rPr>
              <a:t>,</a:t>
            </a:r>
            <a:r>
              <a:rPr lang="ru-RU" sz="2800" dirty="0">
                <a:latin typeface="Georgia" pitchFamily="18" charset="0"/>
              </a:rPr>
              <a:t> руководство которой осуществляли маршалы </a:t>
            </a:r>
            <a:r>
              <a:rPr lang="ru-RU" sz="2800" i="1" dirty="0">
                <a:latin typeface="Georgia" pitchFamily="18" charset="0"/>
              </a:rPr>
              <a:t>Г.К. Жуков, К.К. Рокоссовский </a:t>
            </a:r>
            <a:r>
              <a:rPr lang="ru-RU" sz="2800" dirty="0">
                <a:latin typeface="Georgia" pitchFamily="18" charset="0"/>
              </a:rPr>
              <a:t>и</a:t>
            </a:r>
            <a:r>
              <a:rPr lang="ru-RU" sz="2800" i="1" dirty="0">
                <a:latin typeface="Georgia" pitchFamily="18" charset="0"/>
              </a:rPr>
              <a:t> И.С. Конев</a:t>
            </a:r>
            <a:r>
              <a:rPr lang="ru-RU" sz="2800" dirty="0">
                <a:latin typeface="Georgia" pitchFamily="18" charset="0"/>
              </a:rPr>
              <a:t>. </a:t>
            </a:r>
            <a:endParaRPr lang="ru-RU" sz="2800" dirty="0" smtClean="0">
              <a:latin typeface="Georgia" pitchFamily="18" charset="0"/>
            </a:endParaRPr>
          </a:p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sz="3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8 </a:t>
            </a: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мая 1945 г. был подписан Акт </a:t>
            </a:r>
            <a:endParaRPr lang="ru-RU" sz="3600" b="1" u="sng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sz="3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 </a:t>
            </a: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безоговорочной капитуляции Германии. </a:t>
            </a:r>
            <a:endParaRPr lang="ru-RU" sz="3600" b="1" u="sng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sz="3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9 </a:t>
            </a: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мая советские войска освободили Прагу</a:t>
            </a:r>
            <a:r>
              <a:rPr lang="ru-RU" sz="3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</a:p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Этот 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день стал Днем Победы.</a:t>
            </a:r>
          </a:p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>
                <a:latin typeface="Georgia" pitchFamily="18" charset="0"/>
              </a:rPr>
              <a:t> </a:t>
            </a:r>
            <a:endParaRPr lang="ru-RU" sz="2800" b="1" dirty="0"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521937966"/>
      </p:ext>
    </p:extLst>
  </p:cSld>
  <p:clrMapOvr>
    <a:masterClrMapping/>
  </p:clrMapOvr>
  <p:transition advTm="87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Подписание капитуляции Германии, 8 мая 1945 года</a:t>
            </a:r>
          </a:p>
        </p:txBody>
      </p:sp>
      <p:pic>
        <p:nvPicPr>
          <p:cNvPr id="34819" name="Picture 6" descr="Подписание капитуляции Германи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349500"/>
            <a:ext cx="8561387" cy="3598863"/>
          </a:xfr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1" descr="Жуков подписывает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67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57813" y="5143500"/>
            <a:ext cx="3429000" cy="923925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Georgia" pitchFamily="18" charset="0"/>
              </a:rPr>
              <a:t>ЖУКОВ подписывает акт о безоговорочной капитуляции Германии 8 мая 1945 г.</a:t>
            </a:r>
          </a:p>
        </p:txBody>
      </p:sp>
      <p:pic>
        <p:nvPicPr>
          <p:cNvPr id="5" name="Рисунок 1" descr="0_d48a_9eeec388_XL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376235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и потери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0" y="1337482"/>
            <a:ext cx="9144000" cy="552051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26 млн. 650  тыс. человек. Из них</a:t>
            </a:r>
          </a:p>
          <a:p>
            <a:r>
              <a:rPr lang="ru-RU" sz="2400" dirty="0" smtClean="0"/>
              <a:t>  боевые потери</a:t>
            </a:r>
          </a:p>
          <a:p>
            <a:r>
              <a:rPr lang="ru-RU" sz="2400" dirty="0" smtClean="0"/>
              <a:t> – 8,6 млн. </a:t>
            </a:r>
          </a:p>
          <a:p>
            <a:r>
              <a:rPr lang="ru-RU" sz="2400" dirty="0" smtClean="0"/>
              <a:t>1710 городов</a:t>
            </a:r>
          </a:p>
          <a:p>
            <a:r>
              <a:rPr lang="ru-RU" sz="2400" dirty="0" smtClean="0"/>
              <a:t>70 тыс. сел и деревень</a:t>
            </a:r>
          </a:p>
          <a:p>
            <a:r>
              <a:rPr lang="ru-RU" sz="2400" dirty="0" smtClean="0"/>
              <a:t>1876 шахт; 36,8 гектаров посевных площадей </a:t>
            </a:r>
          </a:p>
          <a:p>
            <a:r>
              <a:rPr lang="ru-RU" sz="2400" dirty="0" smtClean="0"/>
              <a:t>31850 промышленных предприятий </a:t>
            </a:r>
          </a:p>
          <a:p>
            <a:endParaRPr lang="ru-RU" sz="2400" dirty="0" smtClean="0"/>
          </a:p>
          <a:p>
            <a:endParaRPr lang="ru-RU" dirty="0" smtClean="0"/>
          </a:p>
          <a:p>
            <a:r>
              <a:rPr lang="ru-RU" dirty="0" smtClean="0"/>
              <a:t>     В  </a:t>
            </a:r>
            <a:r>
              <a:rPr lang="ru-RU" sz="2400" dirty="0" smtClean="0"/>
              <a:t> целом материальный ущерб составил</a:t>
            </a:r>
          </a:p>
          <a:p>
            <a:r>
              <a:rPr lang="ru-RU" sz="2400" dirty="0" smtClean="0"/>
              <a:t> 2 трлн. 679 рублей</a:t>
            </a:r>
          </a:p>
          <a:p>
            <a:r>
              <a:rPr lang="ru-RU" sz="2400" dirty="0" smtClean="0"/>
              <a:t>   Страна потеряла 30</a:t>
            </a:r>
            <a:r>
              <a:rPr lang="en-US" sz="2400" dirty="0" smtClean="0"/>
              <a:t>%</a:t>
            </a:r>
            <a:r>
              <a:rPr lang="ru-RU" sz="2400" dirty="0" smtClean="0"/>
              <a:t> национального богатства</a:t>
            </a:r>
            <a:endParaRPr lang="ru-RU" sz="2400" dirty="0"/>
          </a:p>
        </p:txBody>
      </p:sp>
      <p:pic>
        <p:nvPicPr>
          <p:cNvPr id="7170" name="Picture 2" descr="C:\Users\irina\Downloads\Без названия (2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76024"/>
            <a:ext cx="2514600" cy="3129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ru-RU" dirty="0" smtClean="0"/>
              <a:t>«Течет река «Бессмертного полка»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Москв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51128"/>
            <a:ext cx="9144000" cy="550687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14600"/>
          </a:xfrm>
        </p:spPr>
        <p:txBody>
          <a:bodyPr/>
          <a:lstStyle/>
          <a:p>
            <a:r>
              <a:rPr lang="ru-RU" sz="4000" b="1" dirty="0" smtClean="0"/>
              <a:t>1. План, направленный на экономическую эксплуатацию завоеванных территорий СССР</a:t>
            </a:r>
            <a:endParaRPr lang="ru-RU" sz="4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628650" y="2362201"/>
            <a:ext cx="7886701" cy="381476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4400" dirty="0" smtClean="0">
                <a:solidFill>
                  <a:srgbClr val="FF0000"/>
                </a:solidFill>
              </a:rPr>
              <a:t>Барбаросса</a:t>
            </a:r>
          </a:p>
          <a:p>
            <a:pPr marL="457200" indent="-457200">
              <a:buAutoNum type="arabicPeriod"/>
            </a:pPr>
            <a:r>
              <a:rPr lang="ru-RU" sz="4400" dirty="0" err="1" smtClean="0">
                <a:solidFill>
                  <a:srgbClr val="FF0000"/>
                </a:solidFill>
              </a:rPr>
              <a:t>Вайс</a:t>
            </a:r>
            <a:endParaRPr lang="ru-RU" sz="44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ru-RU" sz="4400" dirty="0" smtClean="0">
                <a:solidFill>
                  <a:srgbClr val="FF0000"/>
                </a:solidFill>
              </a:rPr>
              <a:t>Ольденбург</a:t>
            </a:r>
          </a:p>
          <a:p>
            <a:pPr marL="457200" indent="-457200">
              <a:buAutoNum type="arabicPeriod"/>
            </a:pPr>
            <a:r>
              <a:rPr lang="ru-RU" sz="4400" dirty="0" smtClean="0">
                <a:solidFill>
                  <a:srgbClr val="FF0000"/>
                </a:solidFill>
              </a:rPr>
              <a:t>Ост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b="1" dirty="0" smtClean="0"/>
              <a:t>2. Что  произошло 24.09.1941г 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152400" y="1825625"/>
            <a:ext cx="8362951" cy="435133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СССР и Англия  подписывают соглашение  о  совместной борьбе с  Германией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США  распространяют  закон о ленд-лизе  на  СССР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Принято решение о создании ООН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СССР присоединяется к Атлантической  хартии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4000" b="1" dirty="0" smtClean="0"/>
              <a:t>3.Какое событие, укрепившее веру в победу у армии и народа, произошло в Москве 7.11.1941г? </a:t>
            </a:r>
            <a:endParaRPr lang="ru-RU" sz="4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СССР присоединился к программе ленд-лиза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Военный парад, посвященный годовщине октябрьской революции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Начало контрнаступления под Москвой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Прекращение «московской паники» 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600" dirty="0" smtClean="0"/>
              <a:t>4. </a:t>
            </a:r>
            <a:r>
              <a:rPr lang="ru-RU" sz="3600" b="1" dirty="0" smtClean="0"/>
              <a:t>Как называется взятие в полное окружение без путей выхода крупной группировки противника? </a:t>
            </a:r>
            <a:endParaRPr lang="ru-RU" sz="36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6000" dirty="0" smtClean="0">
                <a:solidFill>
                  <a:srgbClr val="FF0000"/>
                </a:solidFill>
              </a:rPr>
              <a:t>Кольцо</a:t>
            </a:r>
          </a:p>
          <a:p>
            <a:pPr marL="457200" indent="-457200">
              <a:buAutoNum type="arabicPeriod"/>
            </a:pPr>
            <a:r>
              <a:rPr lang="ru-RU" sz="6000" dirty="0" smtClean="0">
                <a:solidFill>
                  <a:srgbClr val="FF0000"/>
                </a:solidFill>
              </a:rPr>
              <a:t>Котел</a:t>
            </a:r>
          </a:p>
          <a:p>
            <a:pPr marL="457200" indent="-457200">
              <a:buAutoNum type="arabicPeriod"/>
            </a:pPr>
            <a:r>
              <a:rPr lang="ru-RU" sz="6000" dirty="0" smtClean="0">
                <a:solidFill>
                  <a:srgbClr val="FF0000"/>
                </a:solidFill>
              </a:rPr>
              <a:t>Мешок </a:t>
            </a:r>
          </a:p>
          <a:p>
            <a:pPr marL="457200" indent="-457200">
              <a:buAutoNum type="arabicPeriod"/>
            </a:pPr>
            <a:r>
              <a:rPr lang="ru-RU" sz="6000" dirty="0" smtClean="0">
                <a:solidFill>
                  <a:srgbClr val="FF0000"/>
                </a:solidFill>
              </a:rPr>
              <a:t>Клещи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143000"/>
          </a:xfrm>
        </p:spPr>
        <p:txBody>
          <a:bodyPr/>
          <a:lstStyle/>
          <a:p>
            <a:r>
              <a:rPr lang="ru-RU" dirty="0" smtClean="0"/>
              <a:t>5. </a:t>
            </a:r>
            <a:r>
              <a:rPr lang="ru-RU" b="1" dirty="0" smtClean="0"/>
              <a:t>Какое распоряжение (приказ) был принят 17 июля 1942г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Об  организации  обороны Сталинграда  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О назначении Г.К.Жукова начальником Генерального штаба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Об  эвакуации советской армии из Крыма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Приказ № 227 «Ни шагу назад»</a:t>
            </a:r>
          </a:p>
          <a:p>
            <a:pPr marL="457200" indent="-45720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ru-RU" dirty="0" smtClean="0"/>
              <a:t>6. </a:t>
            </a:r>
            <a:r>
              <a:rPr lang="ru-RU" b="1" dirty="0" smtClean="0"/>
              <a:t>Возле какого города была окружена 6-я армия  Паулюса? 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628650" y="1600200"/>
            <a:ext cx="7886701" cy="51054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5400" dirty="0" smtClean="0">
                <a:solidFill>
                  <a:srgbClr val="FF0000"/>
                </a:solidFill>
              </a:rPr>
              <a:t>Сталинград</a:t>
            </a:r>
          </a:p>
          <a:p>
            <a:pPr marL="457200" indent="-457200">
              <a:buAutoNum type="arabicPeriod"/>
            </a:pPr>
            <a:r>
              <a:rPr lang="ru-RU" sz="5400" dirty="0" err="1" smtClean="0">
                <a:solidFill>
                  <a:srgbClr val="FF0000"/>
                </a:solidFill>
              </a:rPr>
              <a:t>Калач-на</a:t>
            </a:r>
            <a:r>
              <a:rPr lang="ru-RU" sz="5400" dirty="0" smtClean="0">
                <a:solidFill>
                  <a:srgbClr val="FF0000"/>
                </a:solidFill>
              </a:rPr>
              <a:t> -Дону</a:t>
            </a:r>
          </a:p>
          <a:p>
            <a:pPr marL="457200" indent="-457200">
              <a:buAutoNum type="arabicPeriod"/>
            </a:pPr>
            <a:r>
              <a:rPr lang="ru-RU" sz="5400" dirty="0" smtClean="0">
                <a:solidFill>
                  <a:srgbClr val="FF0000"/>
                </a:solidFill>
              </a:rPr>
              <a:t>Серафимович</a:t>
            </a:r>
          </a:p>
          <a:p>
            <a:pPr marL="457200" indent="-457200">
              <a:buAutoNum type="arabicPeriod"/>
            </a:pPr>
            <a:r>
              <a:rPr lang="ru-RU" sz="5400" dirty="0" smtClean="0">
                <a:solidFill>
                  <a:srgbClr val="FF0000"/>
                </a:solidFill>
              </a:rPr>
              <a:t>Красный Яр</a:t>
            </a:r>
          </a:p>
          <a:p>
            <a:pPr marL="457200" indent="-457200">
              <a:buAutoNum type="arabicPeriod"/>
            </a:pP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sz="2800" b="1" dirty="0" smtClean="0"/>
              <a:t>Ольденбург  (3)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СССР присоединяется к </a:t>
            </a:r>
            <a:r>
              <a:rPr lang="ru-RU" sz="2800" b="1" dirty="0" err="1" smtClean="0"/>
              <a:t>антлантической</a:t>
            </a:r>
            <a:r>
              <a:rPr lang="ru-RU" sz="2800" b="1" dirty="0" smtClean="0"/>
              <a:t> хартии (4)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Военный парад на Красной площади (2)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Котел (2)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Приказ № 227  «Ни шагу назад»(4)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Калач (3)</a:t>
            </a:r>
          </a:p>
          <a:p>
            <a:pPr marL="457200" indent="-457200">
              <a:buAutoNum type="arabicPeriod"/>
            </a:pPr>
            <a:endParaRPr lang="ru-RU" sz="2800" b="1" dirty="0" smtClean="0"/>
          </a:p>
          <a:p>
            <a:pPr marL="457200" indent="-457200">
              <a:buAutoNum type="arabicPeriod"/>
            </a:pPr>
            <a:endParaRPr lang="ru-RU" sz="2800" b="1" dirty="0" smtClean="0"/>
          </a:p>
          <a:p>
            <a:pPr marL="457200" indent="-45720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№2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ru-RU" sz="2400" b="1" dirty="0" smtClean="0"/>
              <a:t>Какой город НЕ БЫЛ освобожден в ходе Курской операции? </a:t>
            </a:r>
          </a:p>
          <a:p>
            <a:pPr marL="457200" indent="-457200">
              <a:buAutoNum type="arabicPeriod"/>
            </a:pPr>
            <a:endParaRPr lang="ru-RU" sz="2400" b="1" dirty="0" smtClean="0"/>
          </a:p>
          <a:p>
            <a:pPr marL="457200" indent="-457200"/>
            <a:endParaRPr lang="ru-RU" dirty="0" smtClean="0"/>
          </a:p>
          <a:p>
            <a:pPr marL="457200" indent="-457200">
              <a:buAutoNum type="arabicPeriod"/>
            </a:pPr>
            <a:endParaRPr lang="ru-RU" dirty="0" smtClean="0"/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Харьков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Брянск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Белгород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Орел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706562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3200" dirty="0" smtClean="0"/>
              <a:t>2. Стратегическая наступательная операция по ОКРУЖЕНИЮ и разгрому противника под Сталинградом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628650" y="2209799"/>
            <a:ext cx="7886701" cy="396716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4000" dirty="0" smtClean="0">
                <a:solidFill>
                  <a:srgbClr val="FF0000"/>
                </a:solidFill>
              </a:rPr>
              <a:t>Кольцо</a:t>
            </a:r>
          </a:p>
          <a:p>
            <a:pPr marL="457200" indent="-457200">
              <a:buAutoNum type="arabicPeriod"/>
            </a:pPr>
            <a:r>
              <a:rPr lang="ru-RU" sz="4000" dirty="0" smtClean="0">
                <a:solidFill>
                  <a:srgbClr val="FF0000"/>
                </a:solidFill>
              </a:rPr>
              <a:t>Цитадель</a:t>
            </a:r>
          </a:p>
          <a:p>
            <a:pPr marL="457200" indent="-457200">
              <a:buAutoNum type="arabicPeriod"/>
            </a:pPr>
            <a:r>
              <a:rPr lang="ru-RU" sz="4000" dirty="0" smtClean="0">
                <a:solidFill>
                  <a:srgbClr val="FF0000"/>
                </a:solidFill>
              </a:rPr>
              <a:t>Уран</a:t>
            </a:r>
          </a:p>
          <a:p>
            <a:pPr marL="457200" indent="-457200">
              <a:buAutoNum type="arabicPeriod"/>
            </a:pPr>
            <a:r>
              <a:rPr lang="ru-RU" sz="4000" dirty="0" smtClean="0">
                <a:solidFill>
                  <a:srgbClr val="FF0000"/>
                </a:solidFill>
              </a:rPr>
              <a:t>Тайфун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600" dirty="0" smtClean="0"/>
              <a:t>3.Наиболее удачная операция 1944г, уничтожившая армию «центр»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4400" dirty="0" smtClean="0">
                <a:solidFill>
                  <a:srgbClr val="FF0000"/>
                </a:solidFill>
              </a:rPr>
              <a:t>Кутузов</a:t>
            </a:r>
          </a:p>
          <a:p>
            <a:pPr marL="457200" indent="-457200">
              <a:buAutoNum type="arabicPeriod"/>
            </a:pPr>
            <a:r>
              <a:rPr lang="ru-RU" sz="4400" dirty="0" smtClean="0">
                <a:solidFill>
                  <a:srgbClr val="FF0000"/>
                </a:solidFill>
              </a:rPr>
              <a:t>Румянцев</a:t>
            </a:r>
          </a:p>
          <a:p>
            <a:pPr marL="457200" indent="-457200">
              <a:buAutoNum type="arabicPeriod"/>
            </a:pPr>
            <a:r>
              <a:rPr lang="ru-RU" sz="4400" dirty="0" smtClean="0">
                <a:solidFill>
                  <a:srgbClr val="FF0000"/>
                </a:solidFill>
              </a:rPr>
              <a:t>Суворов</a:t>
            </a:r>
          </a:p>
          <a:p>
            <a:pPr marL="457200" indent="-457200">
              <a:buAutoNum type="arabicPeriod"/>
            </a:pPr>
            <a:r>
              <a:rPr lang="ru-RU" sz="4400" dirty="0" smtClean="0">
                <a:solidFill>
                  <a:srgbClr val="FF0000"/>
                </a:solidFill>
              </a:rPr>
              <a:t>Багратион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630362"/>
          </a:xfrm>
        </p:spPr>
        <p:txBody>
          <a:bodyPr/>
          <a:lstStyle/>
          <a:p>
            <a:r>
              <a:rPr lang="ru-RU" dirty="0" smtClean="0"/>
              <a:t>4. Расположите события в хронологической последовательности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 smtClean="0"/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Курская битва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Штурм </a:t>
            </a:r>
            <a:r>
              <a:rPr lang="ru-RU" sz="3200" dirty="0" err="1" smtClean="0">
                <a:solidFill>
                  <a:srgbClr val="FF0000"/>
                </a:solidFill>
              </a:rPr>
              <a:t>Зееловых</a:t>
            </a:r>
            <a:r>
              <a:rPr lang="ru-RU" sz="3200" dirty="0" smtClean="0">
                <a:solidFill>
                  <a:srgbClr val="FF0000"/>
                </a:solidFill>
              </a:rPr>
              <a:t> высот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Операция «Багратион»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Тегеранская конференция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FF0000"/>
                </a:solidFill>
              </a:rPr>
              <a:t>Смоленское сражение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dirty="0" smtClean="0"/>
              <a:t>5. Какой город был освобожден ровно за год до победы?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Севастополь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Симферополь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Одесса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solidFill>
                  <a:srgbClr val="FF0000"/>
                </a:solidFill>
              </a:rPr>
              <a:t>Николаев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ходе какой операции была освобождена Варшава?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4000" dirty="0" smtClean="0">
                <a:solidFill>
                  <a:srgbClr val="FF0000"/>
                </a:solidFill>
              </a:rPr>
              <a:t>Восточно-Прусская </a:t>
            </a:r>
          </a:p>
          <a:p>
            <a:pPr marL="457200" indent="-457200">
              <a:buAutoNum type="arabicPeriod"/>
            </a:pPr>
            <a:r>
              <a:rPr lang="ru-RU" sz="4000" dirty="0" smtClean="0">
                <a:solidFill>
                  <a:srgbClr val="FF0000"/>
                </a:solidFill>
              </a:rPr>
              <a:t>Восточно-Померанская</a:t>
            </a:r>
          </a:p>
          <a:p>
            <a:pPr marL="457200" indent="-457200">
              <a:buAutoNum type="arabicPeriod"/>
            </a:pPr>
            <a:r>
              <a:rPr lang="ru-RU" sz="4000" dirty="0" err="1" smtClean="0">
                <a:solidFill>
                  <a:srgbClr val="FF0000"/>
                </a:solidFill>
              </a:rPr>
              <a:t>Висло-Одерская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</a:p>
          <a:p>
            <a:pPr marL="457200" indent="-457200">
              <a:buAutoNum type="arabicPeriod"/>
            </a:pPr>
            <a:r>
              <a:rPr lang="ru-RU" sz="4000" dirty="0" err="1" smtClean="0">
                <a:solidFill>
                  <a:srgbClr val="FF0000"/>
                </a:solidFill>
              </a:rPr>
              <a:t>Львовско-Сандомирская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800" b="1" dirty="0" smtClean="0"/>
              <a:t>2 Брянск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3. Уран 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4. </a:t>
            </a:r>
            <a:r>
              <a:rPr lang="ru-RU" sz="2800" b="1" dirty="0" err="1" smtClean="0"/>
              <a:t>Баргатион</a:t>
            </a:r>
            <a:endParaRPr lang="ru-RU" sz="2800" b="1" dirty="0" smtClean="0"/>
          </a:p>
          <a:p>
            <a:pPr marL="457200" indent="-457200">
              <a:buAutoNum type="arabicPeriod"/>
            </a:pPr>
            <a:r>
              <a:rPr lang="ru-RU" sz="2800" b="1" dirty="0" smtClean="0"/>
              <a:t>5-1-4-3-2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1. Севастополь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3. </a:t>
            </a:r>
            <a:r>
              <a:rPr lang="ru-RU" sz="2800" b="1" dirty="0" err="1" smtClean="0"/>
              <a:t>Висло-Одерская</a:t>
            </a:r>
            <a:r>
              <a:rPr lang="ru-RU" sz="2800" b="1" dirty="0" smtClean="0"/>
              <a:t> операция</a:t>
            </a:r>
            <a:endParaRPr lang="ru-RU" sz="2800" b="1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4|6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2716</TotalTime>
  <Words>3126</Words>
  <Application>Microsoft Office PowerPoint</Application>
  <PresentationFormat>Экран (4:3)</PresentationFormat>
  <Paragraphs>446</Paragraphs>
  <Slides>77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78" baseType="lpstr">
      <vt:lpstr>Тема Office</vt:lpstr>
      <vt:lpstr>СССР в годы Великой Отечественной войны (1941–1945 гг.)</vt:lpstr>
      <vt:lpstr>Слайд 2</vt:lpstr>
      <vt:lpstr>План нападения на СССР</vt:lpstr>
      <vt:lpstr>Слайд 4</vt:lpstr>
      <vt:lpstr>План «Ольденбург»</vt:lpstr>
      <vt:lpstr>План «Ост»</vt:lpstr>
      <vt:lpstr> Политико - расовая  стратегия Рейха </vt:lpstr>
      <vt:lpstr>Слайд 8</vt:lpstr>
      <vt:lpstr>22 июня 1941 г.—18 ноября 1942 г. — начальный период войны.</vt:lpstr>
      <vt:lpstr>Причины поражения СССР на первом этапе войны. </vt:lpstr>
      <vt:lpstr>Слайд 11</vt:lpstr>
      <vt:lpstr>Слайд 12</vt:lpstr>
      <vt:lpstr>Слайд 13</vt:lpstr>
      <vt:lpstr>Слайд 14</vt:lpstr>
      <vt:lpstr>Приграничные сражения </vt:lpstr>
      <vt:lpstr>Слайд 16</vt:lpstr>
      <vt:lpstr>Смоленское и Киевское сражение </vt:lpstr>
      <vt:lpstr>Слайд 18</vt:lpstr>
      <vt:lpstr>Слайд 19</vt:lpstr>
      <vt:lpstr>30.06.41, ТIME: «Сколько продержатся русские?»</vt:lpstr>
      <vt:lpstr>Слайд 21</vt:lpstr>
      <vt:lpstr>Слайд 22</vt:lpstr>
      <vt:lpstr>Слайд 23</vt:lpstr>
      <vt:lpstr>Слайд 24</vt:lpstr>
      <vt:lpstr>Слайд 25</vt:lpstr>
      <vt:lpstr>Слайд 26</vt:lpstr>
      <vt:lpstr>Значение победы под Москвой </vt:lpstr>
      <vt:lpstr>Слайд 28</vt:lpstr>
      <vt:lpstr>Слайд 29</vt:lpstr>
      <vt:lpstr>Слайд 30</vt:lpstr>
      <vt:lpstr> Коренной перелом в ходе войны </vt:lpstr>
      <vt:lpstr>Слайд 32</vt:lpstr>
      <vt:lpstr>19 ноября 1942 г.—конец 1943 г. — период коренного перелома</vt:lpstr>
      <vt:lpstr>Слайд 34</vt:lpstr>
      <vt:lpstr>Слайд 35</vt:lpstr>
      <vt:lpstr>Слайд 36</vt:lpstr>
      <vt:lpstr>Слайд 37</vt:lpstr>
      <vt:lpstr>Слайд 38</vt:lpstr>
      <vt:lpstr>Слайд 39</vt:lpstr>
      <vt:lpstr>Курская битва</vt:lpstr>
      <vt:lpstr>Слайд 41</vt:lpstr>
      <vt:lpstr>Слайд 42</vt:lpstr>
      <vt:lpstr>Слайд 43</vt:lpstr>
      <vt:lpstr>Слайд 44</vt:lpstr>
      <vt:lpstr>Слайд 45</vt:lpstr>
      <vt:lpstr>1944 г.—9 мая 1945 г. — третий период</vt:lpstr>
      <vt:lpstr> Первая операция: январь 1944 г. - стратегическая наступательная операция с целью разгрома группировки немцев под Ленинградом и Новгородом. </vt:lpstr>
      <vt:lpstr>Вторая операция : Корсунь-Шевченковская операция (24 января — 17 февраля 1944г.) . </vt:lpstr>
      <vt:lpstr>Третья операция :  Одесская и Крымская операции</vt:lpstr>
      <vt:lpstr>Четвёртая операция :  Выборгско-Петрозаводская операция</vt:lpstr>
      <vt:lpstr>Пятая операция :  Белорусская операция «БАГРАТИОН»</vt:lpstr>
      <vt:lpstr>Шестая операция :  Львовско-Сандомирская операция</vt:lpstr>
      <vt:lpstr>Седьмая операция :  Ясско-Кишинёвская операция, Румынская операция</vt:lpstr>
      <vt:lpstr>Восьмая операция :  Прибалтийская операция </vt:lpstr>
      <vt:lpstr>Девятая операция :  Восточно-Карпатская операция, Белградская операция (октябрь - декабрь 1944 г) </vt:lpstr>
      <vt:lpstr>Десятая операция : Петсамо-Киркенесская операция</vt:lpstr>
      <vt:lpstr>Слайд 57</vt:lpstr>
      <vt:lpstr>Висло-Одерская операция  (12 января - 3 февраля 1945 г)</vt:lpstr>
      <vt:lpstr>Берлинская операция  (16 апреля - 8 мая 1945 г.) </vt:lpstr>
      <vt:lpstr>Подписание капитуляции Германии, 8 мая 1945 года</vt:lpstr>
      <vt:lpstr>Слайд 61</vt:lpstr>
      <vt:lpstr>Итоги и потери</vt:lpstr>
      <vt:lpstr>«Течет река «Бессмертного полка»</vt:lpstr>
      <vt:lpstr>1. План, направленный на экономическую эксплуатацию завоеванных территорий СССР</vt:lpstr>
      <vt:lpstr>2. Что  произошло 24.09.1941г </vt:lpstr>
      <vt:lpstr>3.Какое событие, укрепившее веру в победу у армии и народа, произошло в Москве 7.11.1941г? </vt:lpstr>
      <vt:lpstr>4. Как называется взятие в полное окружение без путей выхода крупной группировки противника? </vt:lpstr>
      <vt:lpstr>5. Какое распоряжение (приказ) был принят 17 июля 1942г</vt:lpstr>
      <vt:lpstr>6. Возле какого города была окружена 6-я армия  Паулюса? </vt:lpstr>
      <vt:lpstr>Ответы</vt:lpstr>
      <vt:lpstr>Тест №2</vt:lpstr>
      <vt:lpstr> 2. Стратегическая наступательная операция по ОКРУЖЕНИЮ и разгрому противника под Сталинградом</vt:lpstr>
      <vt:lpstr>3.Наиболее удачная операция 1944г, уничтожившая армию «центр»</vt:lpstr>
      <vt:lpstr>4. Расположите события в хронологической последовательности</vt:lpstr>
      <vt:lpstr>5. Какой город был освобожден ровно за год до победы? </vt:lpstr>
      <vt:lpstr>В ходе какой операции была освобождена Варшава? </vt:lpstr>
      <vt:lpstr>Ответы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irina</cp:lastModifiedBy>
  <cp:revision>243</cp:revision>
  <cp:lastPrinted>1601-01-01T00:00:00Z</cp:lastPrinted>
  <dcterms:created xsi:type="dcterms:W3CDTF">1601-01-01T00:00:00Z</dcterms:created>
  <dcterms:modified xsi:type="dcterms:W3CDTF">2025-04-23T07:11:35Z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