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8" r:id="rId5"/>
    <p:sldId id="266" r:id="rId6"/>
    <p:sldId id="260" r:id="rId7"/>
    <p:sldId id="275" r:id="rId8"/>
    <p:sldId id="265" r:id="rId9"/>
    <p:sldId id="274" r:id="rId10"/>
    <p:sldId id="281" r:id="rId11"/>
    <p:sldId id="271" r:id="rId12"/>
    <p:sldId id="272" r:id="rId13"/>
    <p:sldId id="273" r:id="rId14"/>
    <p:sldId id="278" r:id="rId15"/>
    <p:sldId id="279" r:id="rId16"/>
    <p:sldId id="270" r:id="rId17"/>
    <p:sldId id="269" r:id="rId18"/>
    <p:sldId id="261" r:id="rId19"/>
    <p:sldId id="263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Тема: Россия  и мир  в первой половине </a:t>
            </a:r>
            <a:r>
              <a:rPr lang="en-US" b="1" dirty="0" smtClean="0"/>
              <a:t>XIX</a:t>
            </a:r>
            <a:r>
              <a:rPr lang="ru-RU" b="1" dirty="0" smtClean="0"/>
              <a:t> века.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1. Основные тенденции мирового исторического процесса в XIX в.</a:t>
            </a:r>
          </a:p>
          <a:p>
            <a:r>
              <a:rPr lang="ru-RU" dirty="0" smtClean="0"/>
              <a:t> 2.  Россия в  царствование Александра </a:t>
            </a:r>
            <a:r>
              <a:rPr lang="en-US" dirty="0" smtClean="0"/>
              <a:t>I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User\Desktop\Россия_19_в._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530443"/>
            <a:ext cx="3186106" cy="266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Промышленный переворот  в Европе </a:t>
            </a:r>
            <a:endParaRPr lang="ru-RU" dirty="0"/>
          </a:p>
        </p:txBody>
      </p:sp>
      <p:pic>
        <p:nvPicPr>
          <p:cNvPr id="7" name="Содержимое 6" descr="images (3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3744416" cy="4680520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67944" y="1412776"/>
            <a:ext cx="4896544" cy="5256584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None/>
            </a:pPr>
            <a:r>
              <a:rPr lang="ru-RU" sz="3400" b="1" dirty="0" smtClean="0"/>
              <a:t> </a:t>
            </a:r>
            <a:r>
              <a:rPr lang="ru-RU" sz="3400" b="1" i="1" dirty="0" smtClean="0"/>
              <a:t>Промышленный переворот</a:t>
            </a:r>
            <a:r>
              <a:rPr lang="ru-RU" sz="3400" dirty="0" smtClean="0"/>
              <a:t>– переход  от мануфактуры  к фабрике</a:t>
            </a:r>
            <a:r>
              <a:rPr lang="ru-RU" sz="3400" i="1" dirty="0" smtClean="0"/>
              <a:t>,  к производству,  в основе которого – машины</a:t>
            </a:r>
            <a:r>
              <a:rPr lang="ru-RU" sz="3400" dirty="0" smtClean="0"/>
              <a:t>.</a:t>
            </a:r>
          </a:p>
          <a:p>
            <a:pPr marL="342900" lvl="1" indent="-342900">
              <a:buNone/>
            </a:pPr>
            <a:r>
              <a:rPr lang="ru-RU" sz="3400" dirty="0" smtClean="0"/>
              <a:t>Начинается век индустриальной цивилизации. </a:t>
            </a:r>
          </a:p>
          <a:p>
            <a:pPr marL="342900" lvl="1" indent="-342900">
              <a:buNone/>
            </a:pPr>
            <a:r>
              <a:rPr lang="ru-RU" sz="3400" b="1" dirty="0" smtClean="0"/>
              <a:t>Что меняется: </a:t>
            </a:r>
          </a:p>
          <a:p>
            <a:pPr marL="342900" lvl="1" indent="-342900">
              <a:buNone/>
            </a:pPr>
            <a:r>
              <a:rPr lang="ru-RU" sz="3400" b="1" dirty="0" smtClean="0"/>
              <a:t>Структура производительных сил </a:t>
            </a:r>
          </a:p>
          <a:p>
            <a:pPr marL="342900" lvl="1" indent="-342900"/>
            <a:r>
              <a:rPr lang="ru-RU" sz="3400" dirty="0" smtClean="0"/>
              <a:t>     индустриализация вызвала резкий рост производительности труда, объема выпускаемой продукции, валового национального дохода.</a:t>
            </a:r>
          </a:p>
          <a:p>
            <a:pPr marL="342900" lvl="1" indent="-342900"/>
            <a:r>
              <a:rPr lang="ru-RU" sz="3400" dirty="0" smtClean="0"/>
              <a:t>     периодическое  обновление машин и техники -   технический прогресс, основанный на научных открытиях,  становится фактором экономического развития. </a:t>
            </a:r>
          </a:p>
          <a:p>
            <a:pPr marL="342900" lvl="1" indent="-342900"/>
            <a:r>
              <a:rPr lang="ru-RU" sz="3400" dirty="0" smtClean="0"/>
              <a:t>Новые отрасли промышленности;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373042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Социальные последствия: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Ускорились темпы урбанизации. Изменились размещение производительных сил, социальная структура общества. </a:t>
            </a:r>
            <a:br>
              <a:rPr lang="ru-RU" sz="3600" dirty="0" smtClean="0"/>
            </a:br>
            <a:r>
              <a:rPr lang="ru-RU" sz="3600" dirty="0" smtClean="0"/>
              <a:t>Тяжелые условия труда, мизерная оплата.</a:t>
            </a:r>
            <a:br>
              <a:rPr lang="ru-RU" sz="3600" dirty="0" smtClean="0"/>
            </a:br>
            <a:r>
              <a:rPr lang="ru-RU" sz="3600" dirty="0" smtClean="0"/>
              <a:t>Использование женского и детского труда.</a:t>
            </a:r>
            <a:br>
              <a:rPr lang="ru-RU" sz="3600" dirty="0" smtClean="0"/>
            </a:br>
            <a:r>
              <a:rPr lang="ru-RU" sz="3600" dirty="0" smtClean="0"/>
              <a:t>Начало рабочего движения (луддиты, чартисты)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images (3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645024"/>
            <a:ext cx="2664296" cy="3212976"/>
          </a:xfrm>
        </p:spPr>
      </p:pic>
      <p:pic>
        <p:nvPicPr>
          <p:cNvPr id="6" name="Содержимое 5" descr="images (35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059832" y="3645024"/>
            <a:ext cx="3528392" cy="3048744"/>
          </a:xfrm>
        </p:spPr>
      </p:pic>
      <p:pic>
        <p:nvPicPr>
          <p:cNvPr id="1027" name="Picture 3" descr="C:\Users\irina\Documents\2023\ВСЕ ЛК\ЛК 13\images (3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9068" y="3789040"/>
            <a:ext cx="2154932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 Основные тенденции мирового исторического процесса в XIX веке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i="1" dirty="0" smtClean="0"/>
              <a:t>Формирование национальных буржуазных государств. </a:t>
            </a:r>
          </a:p>
          <a:p>
            <a:r>
              <a:rPr lang="ru-RU" dirty="0" smtClean="0"/>
              <a:t>Изменялась социальная структура западных обществ. Отныне к   социальным верхам  стали относиться не только прежняя   аристократия -землевладельцы, церковные иерархи, придворные круги, но и буржуазия.</a:t>
            </a:r>
          </a:p>
          <a:p>
            <a:r>
              <a:rPr lang="ru-RU" dirty="0" smtClean="0"/>
              <a:t>Противоположный полюс занимали наемные рабочие, крестьяне, ремесленники.</a:t>
            </a:r>
          </a:p>
          <a:p>
            <a:r>
              <a:rPr lang="ru-RU" dirty="0" smtClean="0"/>
              <a:t> Последние начинали бороться за расширение своих прав. </a:t>
            </a:r>
          </a:p>
          <a:p>
            <a:r>
              <a:rPr lang="ru-RU" dirty="0" smtClean="0"/>
              <a:t>Это предопределяло революционные события, которые прокатились по Европе в   середине XIX 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Россия в  царствование Александра </a:t>
            </a:r>
            <a:r>
              <a:rPr lang="en-US" b="1" dirty="0" smtClean="0"/>
              <a:t>I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5122" name="Picture 2" descr="C:\Users\User\Desktop\fb96602b9fb3d2388cf1611a8a295549f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8596" y="1484784"/>
            <a:ext cx="4286280" cy="5373216"/>
          </a:xfrm>
          <a:prstGeom prst="rect">
            <a:avLst/>
          </a:prstGeom>
          <a:noFill/>
        </p:spPr>
      </p:pic>
      <p:pic>
        <p:nvPicPr>
          <p:cNvPr id="6" name="Picture 3" descr="C:\Users\User\Desktop\54cbc99a1c471a8dff40e58926c5b045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1785926"/>
            <a:ext cx="40386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Россия в  царствование Александра </a:t>
            </a:r>
            <a:r>
              <a:rPr lang="en-US" b="1" dirty="0" smtClean="0"/>
              <a:t>I</a:t>
            </a:r>
            <a:r>
              <a:rPr lang="ru-RU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038600" cy="473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24744"/>
            <a:ext cx="4326632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сделано: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5172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Подступы к решению крестьянского вопроса (запрещение печатать объявления о продаже крестьян; указ о вольных хлебопашцах 1803г)</a:t>
            </a:r>
          </a:p>
          <a:p>
            <a:pPr>
              <a:defRPr/>
            </a:pPr>
            <a:r>
              <a:rPr lang="ru-RU" dirty="0"/>
              <a:t>Реформы административной системы (</a:t>
            </a:r>
            <a:r>
              <a:rPr lang="ru-RU" dirty="0" smtClean="0"/>
              <a:t>1802) </a:t>
            </a:r>
            <a:r>
              <a:rPr lang="ru-RU" dirty="0"/>
              <a:t>– вместо 12 коллегий – 8 министерств.</a:t>
            </a:r>
          </a:p>
          <a:p>
            <a:pPr>
              <a:defRPr/>
            </a:pPr>
            <a:r>
              <a:rPr lang="ru-RU" dirty="0"/>
              <a:t>Чиновники должны были сдавать экзамены на чин.</a:t>
            </a:r>
          </a:p>
          <a:p>
            <a:pPr>
              <a:buNone/>
              <a:defRPr/>
            </a:pPr>
            <a:r>
              <a:rPr lang="ru-RU" b="1" dirty="0"/>
              <a:t>Таким образом, было упорядочено центральное управление, сформирована система исполнительной власти.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0727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3. Россия в  царствование Александра </a:t>
            </a:r>
            <a:r>
              <a:rPr lang="en-US" b="1" dirty="0" smtClean="0"/>
              <a:t>I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3074" name="Picture 2" descr="C:\Users\User\Desktop\img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397" y="1412776"/>
            <a:ext cx="4613197" cy="5445224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12776"/>
            <a:ext cx="449580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Внешняя политика России в первой половине XIX 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User\Desktop\slide-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7929617" cy="542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52020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Отечественная война  1812г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Цели войны </a:t>
            </a:r>
            <a:r>
              <a:rPr lang="ru-RU" dirty="0" smtClean="0"/>
              <a:t>(Наполеон): навязать пограничное  сражение,  одержать быструю и решительную победу, принудить к заключению мира, выгодного для Франции (участие в континентальной блокаде и.т.д.). Не было цели завоевывать территории. </a:t>
            </a:r>
          </a:p>
          <a:p>
            <a:r>
              <a:rPr lang="ru-RU" b="1" dirty="0" smtClean="0"/>
              <a:t>Цели войны </a:t>
            </a:r>
            <a:r>
              <a:rPr lang="ru-RU" dirty="0" smtClean="0"/>
              <a:t>(Александр): навязать «скифскую» войну, заманить вглубь территории, измотать небольшими сражениями и партизанскими рейдами, принудить к отступлению.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Отечественная война 1812г. </a:t>
            </a:r>
            <a:endParaRPr lang="ru-RU" dirty="0"/>
          </a:p>
        </p:txBody>
      </p:sp>
      <p:pic>
        <p:nvPicPr>
          <p:cNvPr id="10242" name="Picture 2" descr="C:\Users\User\Desktop\img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29190" y="2357430"/>
            <a:ext cx="4038600" cy="4095906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Этапы войны: </a:t>
            </a:r>
            <a:endParaRPr lang="ru-RU" dirty="0"/>
          </a:p>
        </p:txBody>
      </p:sp>
      <p:pic>
        <p:nvPicPr>
          <p:cNvPr id="10243" name="Picture 3" descr="C:\Users\User\Desktop\img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8" y="1643050"/>
            <a:ext cx="5048258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Бородинское сражение (26 августа)</a:t>
            </a:r>
            <a:endParaRPr lang="ru-RU" dirty="0"/>
          </a:p>
        </p:txBody>
      </p:sp>
      <p:pic>
        <p:nvPicPr>
          <p:cNvPr id="11266" name="Picture 2" descr="C:\Users\User\Desktop\img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14488"/>
            <a:ext cx="4038600" cy="4786346"/>
          </a:xfrm>
          <a:prstGeom prst="rect">
            <a:avLst/>
          </a:prstGeom>
          <a:noFill/>
        </p:spPr>
      </p:pic>
      <p:pic>
        <p:nvPicPr>
          <p:cNvPr id="11267" name="Picture 3" descr="C:\Users\User\Desktop\img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714488"/>
            <a:ext cx="4038600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Россия в  царствование Александра </a:t>
            </a:r>
            <a:r>
              <a:rPr lang="en-US" b="1" dirty="0" smtClean="0"/>
              <a:t>I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12290" name="Picture 2" descr="C:\Users\User\Desktop\img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71612"/>
            <a:ext cx="4038600" cy="4714908"/>
          </a:xfrm>
          <a:prstGeom prst="rect">
            <a:avLst/>
          </a:prstGeom>
          <a:noFill/>
        </p:spPr>
      </p:pic>
      <p:pic>
        <p:nvPicPr>
          <p:cNvPr id="12291" name="Picture 3" descr="C:\Users\User\Desktop\img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571612"/>
            <a:ext cx="4038600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Россия в  царствование Александра </a:t>
            </a:r>
            <a:r>
              <a:rPr lang="en-US" b="1" dirty="0" smtClean="0"/>
              <a:t>I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7593242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Последние годы 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589587"/>
          </a:xfrm>
        </p:spPr>
        <p:txBody>
          <a:bodyPr/>
          <a:lstStyle/>
          <a:p>
            <a:pPr eaLnBrk="1" hangingPunct="1"/>
            <a:r>
              <a:rPr lang="ru-RU" dirty="0" smtClean="0">
                <a:effectLst/>
              </a:rPr>
              <a:t>После войны были созданы военные поселения А.Аракчеевым. Последние либеральные конституционные  проекты – « Уставная грамота Н.Новосильцева». </a:t>
            </a:r>
          </a:p>
          <a:p>
            <a:pPr eaLnBrk="1" hangingPunct="1"/>
            <a:r>
              <a:rPr lang="ru-RU" dirty="0" smtClean="0">
                <a:effectLst/>
              </a:rPr>
              <a:t>Нереализованные ожидания реформ  привели к созданию тайных обществ  - Северного и Южного,  участники которых после смерти императора  приняли участие в восстании декабристов 14.12.1825.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Россия в  царствование Александра </a:t>
            </a:r>
            <a:r>
              <a:rPr lang="en-US" b="1" dirty="0" smtClean="0"/>
              <a:t>I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9218" name="Picture 2" descr="C:\Users\User\Desktop\причины-движе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5230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slide-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67" y="260648"/>
            <a:ext cx="8882521" cy="6311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0" descr="Картинки по запросу картинки декабрист Никита Муравь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7285" y="1274853"/>
            <a:ext cx="2834666" cy="3869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001287" y="178883"/>
            <a:ext cx="5029326" cy="91456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400" b="1" dirty="0" smtClean="0">
                <a:solidFill>
                  <a:schemeClr val="bg2"/>
                </a:solidFill>
              </a:rPr>
              <a:t>Восстание декабристов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lIns="108364" tIns="54182" rIns="108364" bIns="54182" anchor="ctr"/>
          <a:lstStyle/>
          <a:p>
            <a:pPr algn="ctr" defTabSz="914587"/>
            <a:r>
              <a:rPr lang="ru-RU" sz="1400" dirty="0"/>
              <a:t>1</a:t>
            </a:r>
          </a:p>
        </p:txBody>
      </p:sp>
      <p:cxnSp>
        <p:nvCxnSpPr>
          <p:cNvPr id="4101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</p:cxnSp>
      <p:pic>
        <p:nvPicPr>
          <p:cNvPr id="4102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96342"/>
            <a:ext cx="4001287" cy="86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5124" tIns="72562" rIns="145124" bIns="72562" anchor="ctr"/>
          <a:lstStyle/>
          <a:p>
            <a:endParaRPr lang="ru-RU"/>
          </a:p>
        </p:txBody>
      </p:sp>
      <p:pic>
        <p:nvPicPr>
          <p:cNvPr id="4105" name="Picture 16" descr="Картинки по запросу картинки декабрист Александр Муравье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983" y="1388230"/>
            <a:ext cx="2779231" cy="375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TextBox 15"/>
          <p:cNvSpPr txBox="1">
            <a:spLocks noChangeArrowheads="1"/>
          </p:cNvSpPr>
          <p:nvPr/>
        </p:nvSpPr>
        <p:spPr bwMode="auto">
          <a:xfrm>
            <a:off x="602210" y="5356395"/>
            <a:ext cx="3061437" cy="42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24" tIns="72562" rIns="145124" bIns="72562">
            <a:spAutoFit/>
          </a:bodyPr>
          <a:lstStyle/>
          <a:p>
            <a:pPr algn="ctr"/>
            <a:r>
              <a:rPr lang="ru-RU"/>
              <a:t>Александр Муравьев</a:t>
            </a:r>
          </a:p>
        </p:txBody>
      </p:sp>
      <p:pic>
        <p:nvPicPr>
          <p:cNvPr id="4107" name="Picture 18" descr="Картинки по запросу картинки декабрист Сергей Трубецко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6875" y="1955111"/>
            <a:ext cx="2645687" cy="412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Box 16"/>
          <p:cNvSpPr txBox="1">
            <a:spLocks noChangeArrowheads="1"/>
          </p:cNvSpPr>
          <p:nvPr/>
        </p:nvSpPr>
        <p:spPr bwMode="auto">
          <a:xfrm>
            <a:off x="3436874" y="6150030"/>
            <a:ext cx="2610411" cy="42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24" tIns="72562" rIns="145124" bIns="72562">
            <a:spAutoFit/>
          </a:bodyPr>
          <a:lstStyle/>
          <a:p>
            <a:pPr algn="ctr"/>
            <a:r>
              <a:rPr lang="ru-RU"/>
              <a:t>Сергей Трубецкой</a:t>
            </a:r>
          </a:p>
        </p:txBody>
      </p:sp>
      <p:sp>
        <p:nvSpPr>
          <p:cNvPr id="4109" name="TextBox 18"/>
          <p:cNvSpPr txBox="1">
            <a:spLocks noChangeArrowheads="1"/>
          </p:cNvSpPr>
          <p:nvPr/>
        </p:nvSpPr>
        <p:spPr bwMode="auto">
          <a:xfrm>
            <a:off x="6274059" y="5356395"/>
            <a:ext cx="2607893" cy="42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24" tIns="72562" rIns="145124" bIns="72562">
            <a:spAutoFit/>
          </a:bodyPr>
          <a:lstStyle/>
          <a:p>
            <a:pPr algn="ctr"/>
            <a:r>
              <a:rPr lang="ru-RU"/>
              <a:t>Никита Муравьев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Картинки по запросу картинки декабрист Кондратий Рыле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3900" y="1274852"/>
            <a:ext cx="2872460" cy="3953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001287" y="178883"/>
            <a:ext cx="5029326" cy="91456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400" b="1" dirty="0" smtClean="0">
                <a:solidFill>
                  <a:schemeClr val="bg2"/>
                </a:solidFill>
              </a:rPr>
              <a:t>Восстание декабристов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lIns="108364" tIns="54182" rIns="108364" bIns="54182" anchor="ctr"/>
          <a:lstStyle/>
          <a:p>
            <a:pPr algn="ctr" defTabSz="914587"/>
            <a:r>
              <a:rPr lang="ru-RU" sz="1400" dirty="0"/>
              <a:t>1</a:t>
            </a:r>
          </a:p>
        </p:txBody>
      </p:sp>
      <p:cxnSp>
        <p:nvCxnSpPr>
          <p:cNvPr id="5125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</p:cxnSp>
      <p:pic>
        <p:nvPicPr>
          <p:cNvPr id="5126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96342"/>
            <a:ext cx="4001287" cy="86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5124" tIns="72562" rIns="145124" bIns="72562" anchor="ctr"/>
          <a:lstStyle/>
          <a:p>
            <a:endParaRPr lang="ru-RU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/>
              </a:p>
            </p:txBody>
          </p:sp>
          <p:sp>
            <p:nvSpPr>
              <p:cNvPr id="513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7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7 w 680"/>
                  <a:gd name="T7" fmla="*/ 3 h 441"/>
                  <a:gd name="T8" fmla="*/ 7 w 680"/>
                  <a:gd name="T9" fmla="*/ 0 h 441"/>
                  <a:gd name="T10" fmla="*/ 3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3 w 680"/>
                  <a:gd name="T17" fmla="*/ 6 h 441"/>
                  <a:gd name="T18" fmla="*/ 3 w 680"/>
                  <a:gd name="T19" fmla="*/ 0 h 441"/>
                  <a:gd name="T20" fmla="*/ 0 w 680"/>
                  <a:gd name="T21" fmla="*/ 0 h 441"/>
                  <a:gd name="T22" fmla="*/ 3 w 680"/>
                  <a:gd name="T23" fmla="*/ 0 h 441"/>
                  <a:gd name="T24" fmla="*/ 3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5129" name="Picture 2" descr="Картинки по запросу картинки декабрист Иван Якушк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6" y="1274852"/>
            <a:ext cx="3023643" cy="402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extBox 13"/>
          <p:cNvSpPr txBox="1">
            <a:spLocks noChangeArrowheads="1"/>
          </p:cNvSpPr>
          <p:nvPr/>
        </p:nvSpPr>
        <p:spPr bwMode="auto">
          <a:xfrm>
            <a:off x="375437" y="5469773"/>
            <a:ext cx="2721278" cy="42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24" tIns="72562" rIns="145124" bIns="72562">
            <a:spAutoFit/>
          </a:bodyPr>
          <a:lstStyle/>
          <a:p>
            <a:pPr algn="ctr"/>
            <a:r>
              <a:rPr lang="ru-RU"/>
              <a:t>Иван Якушин</a:t>
            </a:r>
          </a:p>
        </p:txBody>
      </p:sp>
      <p:pic>
        <p:nvPicPr>
          <p:cNvPr id="5131" name="Picture 4" descr="Картинки по запросу картинки декабрист Павел Пестел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6715" y="1728358"/>
            <a:ext cx="2950570" cy="3935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TextBox 15"/>
          <p:cNvSpPr txBox="1">
            <a:spLocks noChangeArrowheads="1"/>
          </p:cNvSpPr>
          <p:nvPr/>
        </p:nvSpPr>
        <p:spPr bwMode="auto">
          <a:xfrm>
            <a:off x="3096716" y="5696525"/>
            <a:ext cx="2723797" cy="42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24" tIns="72562" rIns="145124" bIns="72562">
            <a:spAutoFit/>
          </a:bodyPr>
          <a:lstStyle/>
          <a:p>
            <a:pPr algn="ctr"/>
            <a:r>
              <a:rPr lang="ru-RU"/>
              <a:t>Павел Пестель</a:t>
            </a:r>
          </a:p>
        </p:txBody>
      </p:sp>
      <p:sp>
        <p:nvSpPr>
          <p:cNvPr id="5133" name="TextBox 17"/>
          <p:cNvSpPr txBox="1">
            <a:spLocks noChangeArrowheads="1"/>
          </p:cNvSpPr>
          <p:nvPr/>
        </p:nvSpPr>
        <p:spPr bwMode="auto">
          <a:xfrm>
            <a:off x="6160673" y="5356396"/>
            <a:ext cx="2381118" cy="70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24" tIns="72562" rIns="145124" bIns="72562">
            <a:spAutoFit/>
          </a:bodyPr>
          <a:lstStyle/>
          <a:p>
            <a:r>
              <a:rPr lang="ru-RU"/>
              <a:t>Кондратий Рылеев</a:t>
            </a:r>
          </a:p>
          <a:p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Почему именно   в правление Александра </a:t>
            </a:r>
            <a:r>
              <a:rPr lang="en-US" dirty="0" smtClean="0"/>
              <a:t>I</a:t>
            </a:r>
            <a:r>
              <a:rPr lang="ru-RU" dirty="0" smtClean="0"/>
              <a:t> отмечается наибольший разрыв между ожиданиями (реформ, модернизации) и их реализацией? </a:t>
            </a:r>
          </a:p>
          <a:p>
            <a:r>
              <a:rPr lang="ru-RU" dirty="0" smtClean="0"/>
              <a:t>Почему  именно в его время формируются антиправительственные организации? </a:t>
            </a:r>
          </a:p>
          <a:p>
            <a:r>
              <a:rPr lang="ru-RU" dirty="0" smtClean="0"/>
              <a:t>Какое отношение имеет Александр </a:t>
            </a:r>
            <a:r>
              <a:rPr lang="en-US" dirty="0" smtClean="0"/>
              <a:t>I</a:t>
            </a:r>
            <a:r>
              <a:rPr lang="ru-RU" dirty="0" smtClean="0"/>
              <a:t> к городу Томску?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321</Words>
  <Application>Microsoft Office PowerPoint</Application>
  <PresentationFormat>Экран (4:3)</PresentationFormat>
  <Paragraphs>54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Тема: Россия  и мир  в первой половине XIX века.  </vt:lpstr>
      <vt:lpstr>Промышленный переворот  в Европе </vt:lpstr>
      <vt:lpstr>Социальные последствия:  Ускорились темпы урбанизации. Изменились размещение производительных сил, социальная структура общества.  Тяжелые условия труда, мизерная оплата. Использование женского и детского труда. Начало рабочего движения (луддиты, чартисты)  </vt:lpstr>
      <vt:lpstr> Основные тенденции мирового исторического процесса в XIX веке </vt:lpstr>
      <vt:lpstr>2. Россия в  царствование Александра I.</vt:lpstr>
      <vt:lpstr>2. Россия в  царствование Александра I. </vt:lpstr>
      <vt:lpstr>Что сделано: </vt:lpstr>
      <vt:lpstr>3. Россия в  царствование Александра I.</vt:lpstr>
      <vt:lpstr>2. Внешняя политика России в первой половине XIX в. </vt:lpstr>
      <vt:lpstr>Отечественная война  1812г</vt:lpstr>
      <vt:lpstr>Отечественная война 1812г. </vt:lpstr>
      <vt:lpstr>Бородинское сражение (26 августа)</vt:lpstr>
      <vt:lpstr>2. Россия в  царствование Александра I.</vt:lpstr>
      <vt:lpstr>2. Россия в  царствование Александра I.</vt:lpstr>
      <vt:lpstr>Последние годы </vt:lpstr>
      <vt:lpstr>2. Россия в  царствование Александра I.</vt:lpstr>
      <vt:lpstr>Слайд 17</vt:lpstr>
      <vt:lpstr>Восстание декабристов</vt:lpstr>
      <vt:lpstr>Восстание декабристов</vt:lpstr>
      <vt:lpstr>Итог: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Россия  и мир  в первой половине XIX века.</dc:title>
  <dc:creator>User</dc:creator>
  <cp:lastModifiedBy>irina</cp:lastModifiedBy>
  <cp:revision>66</cp:revision>
  <dcterms:created xsi:type="dcterms:W3CDTF">2023-06-20T11:38:23Z</dcterms:created>
  <dcterms:modified xsi:type="dcterms:W3CDTF">2024-11-14T16:19:28Z</dcterms:modified>
</cp:coreProperties>
</file>