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7" r:id="rId3"/>
    <p:sldId id="318" r:id="rId4"/>
    <p:sldId id="319" r:id="rId5"/>
    <p:sldId id="299" r:id="rId6"/>
    <p:sldId id="300" r:id="rId7"/>
    <p:sldId id="301" r:id="rId8"/>
    <p:sldId id="320" r:id="rId9"/>
    <p:sldId id="321" r:id="rId10"/>
    <p:sldId id="324" r:id="rId11"/>
    <p:sldId id="322" r:id="rId12"/>
    <p:sldId id="302" r:id="rId13"/>
    <p:sldId id="316" r:id="rId14"/>
    <p:sldId id="303" r:id="rId15"/>
    <p:sldId id="287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291" r:id="rId29"/>
    <p:sldId id="292" r:id="rId30"/>
    <p:sldId id="293" r:id="rId31"/>
    <p:sldId id="32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91AFC-D814-4629-940A-EB6B33F7437D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8AC66-1CF5-408A-88BB-25A868BE7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38797-538C-486B-A5BF-BB03737E4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2B7B-2FD4-467F-8B8B-F1E5974EBBE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ЛК 7. </a:t>
            </a:r>
            <a:r>
              <a:rPr lang="ru-RU" sz="3600" b="1" dirty="0" smtClean="0">
                <a:solidFill>
                  <a:srgbClr val="FF0000"/>
                </a:solidFill>
              </a:rPr>
              <a:t>Государство, церковь и культура в Московском государстве </a:t>
            </a:r>
            <a:r>
              <a:rPr lang="en-US" sz="3600" b="1" dirty="0" smtClean="0">
                <a:solidFill>
                  <a:srgbClr val="FF0000"/>
                </a:solidFill>
              </a:rPr>
              <a:t>XVII</a:t>
            </a:r>
            <a:r>
              <a:rPr lang="ru-RU" sz="3600" b="1" dirty="0" smtClean="0">
                <a:solidFill>
                  <a:srgbClr val="FF0000"/>
                </a:solidFill>
              </a:rPr>
              <a:t>в.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Московское  государство  при первых Романовых</a:t>
            </a:r>
          </a:p>
          <a:p>
            <a:pPr marL="514350" indent="-514350">
              <a:buNone/>
            </a:pPr>
            <a:r>
              <a:rPr lang="ru-RU" b="1" dirty="0" smtClean="0"/>
              <a:t>1.1.   Внешняя и внутренняя политика Московского государства при первых Романовых. </a:t>
            </a:r>
          </a:p>
          <a:p>
            <a:pPr marL="514350" indent="-514350">
              <a:buNone/>
            </a:pPr>
            <a:r>
              <a:rPr lang="ru-RU" b="1" dirty="0" smtClean="0"/>
              <a:t>1.2. Социально-экономическое развитие России в Х</a:t>
            </a:r>
            <a:r>
              <a:rPr lang="en-US" b="1" dirty="0" smtClean="0"/>
              <a:t>VII</a:t>
            </a:r>
            <a:r>
              <a:rPr lang="ru-RU" b="1" dirty="0" smtClean="0"/>
              <a:t> в.  Система крепостничества.</a:t>
            </a:r>
          </a:p>
          <a:p>
            <a:pPr marL="514350" indent="-514350">
              <a:buNone/>
            </a:pPr>
            <a:r>
              <a:rPr lang="ru-RU" b="1" dirty="0" smtClean="0"/>
              <a:t>2. Церковная реформа Никона. Раскол </a:t>
            </a:r>
          </a:p>
          <a:p>
            <a:pPr marL="514350" indent="-514350">
              <a:buAutoNum type="arabicPeriod" startAt="3"/>
            </a:pPr>
            <a:r>
              <a:rPr lang="ru-RU" b="1" dirty="0" smtClean="0"/>
              <a:t>Изменения в культуре</a:t>
            </a:r>
          </a:p>
          <a:p>
            <a:pPr marL="514350" indent="-514350">
              <a:buAutoNum type="arabicPeriod" startAt="3"/>
            </a:pPr>
            <a:r>
              <a:rPr lang="ru-RU" b="1" dirty="0" smtClean="0"/>
              <a:t>Предшественники Петра </a:t>
            </a:r>
            <a:r>
              <a:rPr lang="en-US" b="1" dirty="0" smtClean="0"/>
              <a:t>I</a:t>
            </a:r>
            <a:r>
              <a:rPr lang="ru-RU" b="1" dirty="0" smtClean="0"/>
              <a:t>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4.  Внешняя и внутренняя политика Московского государства при первых Романовых.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</a:p>
        </p:txBody>
      </p:sp>
      <p:sp>
        <p:nvSpPr>
          <p:cNvPr id="6349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563888" y="1556792"/>
            <a:ext cx="5400600" cy="530120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endParaRPr lang="ru-RU" altLang="ru-RU" sz="2400" b="1" dirty="0" smtClean="0"/>
          </a:p>
          <a:p>
            <a:pPr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Основатель новой династии – Михаил Романов (1613-1645)</a:t>
            </a:r>
            <a:endParaRPr lang="ru-RU" altLang="ru-RU" sz="2400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ru-RU" sz="2400" b="1" dirty="0" smtClean="0"/>
              <a:t>   Первый царь новой династии Романовых Михаил Федорович (1613-1645) был избран на Земском Соборе. При нем были заключены мир со Швецией (1617) и перемирие с Польшей (1618). Ликвидировались последствия Смуты </a:t>
            </a:r>
            <a:r>
              <a:rPr lang="ru-RU" altLang="ru-RU" sz="2400" b="1" dirty="0" smtClean="0"/>
              <a:t/>
            </a:r>
            <a:br>
              <a:rPr lang="ru-RU" altLang="ru-RU" sz="2400" b="1" dirty="0" smtClean="0"/>
            </a:br>
            <a:endParaRPr lang="ru-RU" altLang="ru-RU" sz="2400" b="1" dirty="0" smtClean="0"/>
          </a:p>
          <a:p>
            <a:pPr>
              <a:lnSpc>
                <a:spcPct val="80000"/>
              </a:lnSpc>
              <a:buNone/>
            </a:pPr>
            <a:r>
              <a:rPr lang="ru-RU" altLang="ru-RU" sz="2400" b="1" dirty="0" smtClean="0"/>
              <a:t>Задача: восстановление страны, стабилизация, решение внешнеполитических проблем укрепление </a:t>
            </a:r>
          </a:p>
        </p:txBody>
      </p:sp>
      <p:pic>
        <p:nvPicPr>
          <p:cNvPr id="63492" name="Picture 7" descr="MI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14488"/>
            <a:ext cx="3481853" cy="4643446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2688" y="357166"/>
            <a:ext cx="8389463" cy="5768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6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3200" b="1" dirty="0" smtClean="0"/>
              <a:t>Внешняя и внутренняя политика Московского государства при первых Романовых</a:t>
            </a:r>
            <a:r>
              <a:rPr lang="ru-RU" sz="3200" dirty="0" smtClean="0"/>
              <a:t> </a:t>
            </a:r>
          </a:p>
        </p:txBody>
      </p:sp>
      <p:pic>
        <p:nvPicPr>
          <p:cNvPr id="64516" name="Picture 9" descr="AMI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071678"/>
            <a:ext cx="2816352" cy="3901440"/>
          </a:xfrm>
          <a:noFill/>
        </p:spPr>
      </p:pic>
      <p:sp>
        <p:nvSpPr>
          <p:cNvPr id="64515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29058" y="2000240"/>
            <a:ext cx="5000660" cy="4643470"/>
          </a:xfrm>
        </p:spPr>
        <p:txBody>
          <a:bodyPr>
            <a:normAutofit lnSpcReduction="10000"/>
          </a:bodyPr>
          <a:lstStyle/>
          <a:p>
            <a:pPr algn="r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Алексей Михайлович Романов (1645-1676</a:t>
            </a:r>
            <a:endParaRPr lang="ru-RU" altLang="ru-RU" sz="2400" b="1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b="1" dirty="0" smtClean="0"/>
              <a:t>Алексей Михайлович (1645-1676) «Тишайший». 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Новые явления в экономике – складывание всероссийского рынка, рост мелкотоварного производства, создание мануфактур.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Вместе с тем – окончательное закрепощение крестьян (1649г), что вызвало их  массовые выступления  и восстание Степана Разина (1670-71гг).</a:t>
            </a:r>
          </a:p>
          <a:p>
            <a:pPr>
              <a:lnSpc>
                <a:spcPct val="80000"/>
              </a:lnSpc>
            </a:pPr>
            <a:endParaRPr lang="ru-RU" altLang="ru-RU" sz="2400" b="1" dirty="0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ar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7072361" cy="6126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64" y="571480"/>
            <a:ext cx="8389463" cy="555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62" y="571480"/>
            <a:ext cx="7832776" cy="592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 smtClean="0"/>
              <a:t> Социально-экономическое развитие России в Х</a:t>
            </a:r>
            <a:r>
              <a:rPr lang="en-US" sz="3100" b="1" dirty="0" smtClean="0"/>
              <a:t>VII</a:t>
            </a:r>
            <a:r>
              <a:rPr lang="ru-RU" sz="3100" b="1" dirty="0" smtClean="0"/>
              <a:t> в.  Система крепостничества</a:t>
            </a:r>
            <a:endParaRPr lang="ru-RU" sz="31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00200"/>
            <a:ext cx="7286675" cy="546500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ext Box 1"/>
          <p:cNvSpPr txBox="1">
            <a:spLocks noChangeArrowheads="1"/>
          </p:cNvSpPr>
          <p:nvPr/>
        </p:nvSpPr>
        <p:spPr bwMode="auto">
          <a:xfrm>
            <a:off x="457200" y="-98425"/>
            <a:ext cx="8229600" cy="1495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9275"/>
            <a:ext cx="8207375" cy="6043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С.М.Соловьев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   «Прикрепление крестьян -  это вопль отчаяния, испущенный государством, находящимся в безвыходном экономическом положении». </a:t>
            </a:r>
            <a:endParaRPr lang="ru-RU" sz="40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469106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600" dirty="0" err="1" smtClean="0"/>
              <a:t>Прокомменти-руйте</a:t>
            </a:r>
            <a:r>
              <a:rPr lang="ru-RU" sz="3600" dirty="0" smtClean="0"/>
              <a:t> высказывание историка: 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dirty="0" smtClean="0"/>
              <a:t> </a:t>
            </a:r>
            <a:r>
              <a:rPr lang="ru-RU" sz="3100" b="1" dirty="0" smtClean="0"/>
              <a:t>Внешняя и внутренняя политика Московского государства при первых Романовых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867" y="1600200"/>
            <a:ext cx="81582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64" y="260648"/>
            <a:ext cx="8709416" cy="62401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8893175" cy="1371600"/>
          </a:xfrm>
        </p:spPr>
        <p:txBody>
          <a:bodyPr/>
          <a:lstStyle/>
          <a:p>
            <a:r>
              <a:rPr lang="ru-RU" smtClean="0"/>
              <a:t>Освоение Сибири в </a:t>
            </a:r>
            <a:r>
              <a:rPr lang="en-US" smtClean="0"/>
              <a:t>XVII </a:t>
            </a:r>
            <a:r>
              <a:rPr lang="ru-RU" smtClean="0"/>
              <a:t>веке</a:t>
            </a:r>
          </a:p>
        </p:txBody>
      </p:sp>
      <p:pic>
        <p:nvPicPr>
          <p:cNvPr id="202757" name="Picture 5" descr="Map17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60500"/>
            <a:ext cx="9151938" cy="5219700"/>
          </a:xfr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img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14" y="260648"/>
            <a:ext cx="8804666" cy="6383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Патриарх Никон (</a:t>
            </a:r>
            <a:r>
              <a:rPr lang="ru-RU" dirty="0" smtClean="0"/>
              <a:t>1605-1681)</a:t>
            </a:r>
            <a:endParaRPr lang="ru-RU" dirty="0" smtClean="0"/>
          </a:p>
        </p:txBody>
      </p:sp>
      <p:sp>
        <p:nvSpPr>
          <p:cNvPr id="6656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11960" y="1268412"/>
            <a:ext cx="4752528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b="1" dirty="0" smtClean="0"/>
              <a:t>В миру Никита </a:t>
            </a:r>
            <a:r>
              <a:rPr lang="ru-RU" altLang="ru-RU" sz="2400" b="1" dirty="0" err="1" smtClean="0"/>
              <a:t>Минов</a:t>
            </a:r>
            <a:r>
              <a:rPr lang="ru-RU" altLang="ru-RU" sz="2400" b="1" dirty="0" smtClean="0"/>
              <a:t>, патриарх (с 1652 года).</a:t>
            </a:r>
            <a:br>
              <a:rPr lang="ru-RU" altLang="ru-RU" sz="2400" b="1" dirty="0" smtClean="0"/>
            </a:br>
            <a:r>
              <a:rPr lang="ru-RU" altLang="ru-RU" sz="2400" b="1" dirty="0" smtClean="0"/>
              <a:t>В 1654 году Никон провел церковные реформы по унификации церковной обрядности. </a:t>
            </a:r>
          </a:p>
          <a:p>
            <a:pPr>
              <a:lnSpc>
                <a:spcPct val="80000"/>
              </a:lnSpc>
            </a:pPr>
            <a:r>
              <a:rPr lang="ru-RU" altLang="ru-RU" sz="2400" b="1" dirty="0" smtClean="0"/>
              <a:t>Провозгласил, что  «священство выше царства», из-за чего между царем и патриархом произошел разрыв. Это было единственное в российской истории посягательство церкви на права царской власти.</a:t>
            </a:r>
          </a:p>
        </p:txBody>
      </p:sp>
      <p:pic>
        <p:nvPicPr>
          <p:cNvPr id="66564" name="Picture 7" descr="SV49_0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412875"/>
            <a:ext cx="3494087" cy="5038725"/>
          </a:xfr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Протопоп Аввакум (1620-1682)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55976" y="1268760"/>
            <a:ext cx="4536504" cy="5328592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smtClean="0"/>
              <a:t>Возглавил оппозицию реформам Никона. </a:t>
            </a:r>
          </a:p>
          <a:p>
            <a:r>
              <a:rPr lang="ru-RU" sz="2600" dirty="0" smtClean="0"/>
              <a:t>Был непримиримым обличителем «новизны» в богослужении как отступления  от истинного православия</a:t>
            </a:r>
          </a:p>
          <a:p>
            <a:r>
              <a:rPr lang="ru-RU" sz="2600" dirty="0" smtClean="0"/>
              <a:t>Не боялся открыто выступать против царя и патриарха</a:t>
            </a:r>
          </a:p>
          <a:p>
            <a:r>
              <a:rPr lang="ru-RU" sz="2600" dirty="0" smtClean="0"/>
              <a:t>Автор «Жития протопопа Аввакума»</a:t>
            </a:r>
          </a:p>
          <a:p>
            <a:r>
              <a:rPr lang="ru-RU" sz="2600" dirty="0" smtClean="0"/>
              <a:t>Много лет  провел в ссылке и заключении</a:t>
            </a:r>
          </a:p>
          <a:p>
            <a:r>
              <a:rPr lang="ru-RU" sz="2600" dirty="0" smtClean="0"/>
              <a:t>Был сожжен заживо.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3" descr="C:\Users\irina\Downloads\3262_starec2 Аввакум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374441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Букварь  </a:t>
            </a:r>
            <a:r>
              <a:rPr lang="ru-RU" dirty="0" err="1" smtClean="0">
                <a:solidFill>
                  <a:schemeClr val="tx1"/>
                </a:solidFill>
              </a:rPr>
              <a:t>Кариона</a:t>
            </a:r>
            <a:r>
              <a:rPr lang="ru-RU" dirty="0" smtClean="0">
                <a:solidFill>
                  <a:schemeClr val="tx1"/>
                </a:solidFill>
              </a:rPr>
              <a:t> Истомина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irina\Downloads\0004-004-Bukvar-Kariona-Istomina 2ст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352928" cy="551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ru-RU" dirty="0" smtClean="0">
                <a:solidFill>
                  <a:schemeClr val="tx2"/>
                </a:solidFill>
              </a:rPr>
              <a:t>книги и учебники 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6386" name="Picture 2" descr="C:\Users\irina\Downloads\drevnerusskaja-literatura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2"/>
            <a:ext cx="4287912" cy="3175000"/>
          </a:xfrm>
          <a:prstGeom prst="rect">
            <a:avLst/>
          </a:prstGeom>
          <a:noFill/>
        </p:spPr>
      </p:pic>
      <p:pic>
        <p:nvPicPr>
          <p:cNvPr id="16387" name="Picture 3" descr="C:\Users\irina\Downloads\6094646_original буквар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9608"/>
            <a:ext cx="3135263" cy="3528392"/>
          </a:xfrm>
          <a:prstGeom prst="rect">
            <a:avLst/>
          </a:prstGeom>
          <a:noFill/>
        </p:spPr>
      </p:pic>
      <p:pic>
        <p:nvPicPr>
          <p:cNvPr id="16388" name="Picture 4" descr="C:\Users\irina\Downloads\17 буквар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619250"/>
            <a:ext cx="2555776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книжные лавки на мосту возле Кремля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2" name="Picture 2" descr="C:\Users\irina\Downloads\av_22 книжная лавка на мосту  возле  Кремля в 17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632847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Славяно-греко-латинская Академия (1687)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irina\Downloads\05-3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484784"/>
            <a:ext cx="3168352" cy="4608511"/>
          </a:xfrm>
          <a:prstGeom prst="rect">
            <a:avLst/>
          </a:prstGeom>
          <a:noFill/>
        </p:spPr>
      </p:pic>
      <p:pic>
        <p:nvPicPr>
          <p:cNvPr id="3075" name="Picture 3" descr="C:\Users\irina\Downloads\slide_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556792"/>
            <a:ext cx="4567486" cy="4968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Дворец в селе Коломенское </a:t>
            </a:r>
            <a:r>
              <a:rPr lang="en-US" dirty="0" smtClean="0">
                <a:solidFill>
                  <a:schemeClr val="tx1"/>
                </a:solidFill>
              </a:rPr>
              <a:t>(1667-1668)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7" name="Picture 3" descr="C:\Users\irina\Downloads\003 коломенско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848872" cy="54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Храм Рождества Пресвятой Богородицы в </a:t>
            </a:r>
            <a:r>
              <a:rPr lang="ru-RU" dirty="0" err="1" smtClean="0">
                <a:solidFill>
                  <a:schemeClr val="tx1"/>
                </a:solidFill>
              </a:rPr>
              <a:t>Путинках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1649-1652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irina\Downloads\17rРождества Богородицы в путинках 1649-16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2106" y="1524000"/>
            <a:ext cx="6079787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Храм  св. Троицы на </a:t>
            </a:r>
            <a:r>
              <a:rPr lang="ru-RU" dirty="0" err="1" smtClean="0">
                <a:solidFill>
                  <a:schemeClr val="tx1"/>
                </a:solidFill>
              </a:rPr>
              <a:t>Никитской</a:t>
            </a:r>
            <a:r>
              <a:rPr lang="ru-RU" dirty="0" smtClean="0">
                <a:solidFill>
                  <a:schemeClr val="tx1"/>
                </a:solidFill>
              </a:rPr>
              <a:t>  улице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266" name="Picture 2" descr="C:\Users\irina\Downloads\index троица в никитках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705678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Ново-Иерусалимский монастырь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314" name="Picture 2" descr="C:\Users\irina\Downloads\ново-Иерусалимский монастыр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1484784"/>
            <a:ext cx="7704856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 err="1" smtClean="0">
                <a:solidFill>
                  <a:schemeClr val="tx1"/>
                </a:solidFill>
              </a:rPr>
              <a:t>Нарышкинское</a:t>
            </a:r>
            <a:r>
              <a:rPr lang="ru-RU" dirty="0" smtClean="0">
                <a:solidFill>
                  <a:schemeClr val="tx1"/>
                </a:solidFill>
              </a:rPr>
              <a:t> барокко» в Москве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0" name="Picture 2" descr="C:\Users\irina\Downloads\Покрова Богородицы в Филях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484784"/>
            <a:ext cx="3744416" cy="504056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Храм Покрова Пресвятой Богородицы в Филях.</a:t>
            </a:r>
            <a:endParaRPr lang="en-US" dirty="0" smtClean="0"/>
          </a:p>
          <a:p>
            <a:r>
              <a:rPr lang="ru-RU" dirty="0" smtClean="0"/>
              <a:t>Для нее характерны гармоничные, воздушные пропорции, комбинация красного и белого в украшении здания.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Гражданская архитектура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Users\irina\Downloads\41256321312 палаты Прозоровского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56792"/>
            <a:ext cx="4059238" cy="4464496"/>
          </a:xfrm>
          <a:prstGeom prst="rect">
            <a:avLst/>
          </a:prstGeom>
          <a:noFill/>
        </p:spPr>
      </p:pic>
      <p:pic>
        <p:nvPicPr>
          <p:cNvPr id="14339" name="Picture 3" descr="C:\Users\irina\Downloads\0013-021-ARKHITEKTURA-XV-XVII-v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60848"/>
            <a:ext cx="3384375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Иконы </a:t>
            </a:r>
            <a:r>
              <a:rPr lang="ru-RU" dirty="0" err="1" smtClean="0">
                <a:solidFill>
                  <a:schemeClr val="tx1"/>
                </a:solidFill>
              </a:rPr>
              <a:t>Симона</a:t>
            </a:r>
            <a:r>
              <a:rPr lang="ru-RU" dirty="0" smtClean="0">
                <a:solidFill>
                  <a:schemeClr val="tx1"/>
                </a:solidFill>
              </a:rPr>
              <a:t> Ушакова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1" name="Picture 3" descr="C:\Users\irina\Downloads\0017-017-Kultura-Rossii-XVII-veka Спас С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70485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-315913"/>
            <a:ext cx="8229600" cy="1371601"/>
          </a:xfrm>
        </p:spPr>
        <p:txBody>
          <a:bodyPr/>
          <a:lstStyle/>
          <a:p>
            <a:r>
              <a:rPr lang="ru-RU" smtClean="0"/>
              <a:t>Федор Алексеевич (1675-1682)</a:t>
            </a:r>
          </a:p>
        </p:txBody>
      </p:sp>
      <p:sp>
        <p:nvSpPr>
          <p:cNvPr id="2017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981075"/>
            <a:ext cx="4032250" cy="41068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0" lang="ru-RU" sz="2400" b="1" dirty="0" smtClean="0">
                <a:effectLst/>
              </a:rPr>
              <a:t>В 1682 году уничтожил местничество, что давало возможность продвижения по службе незнатным людям.</a:t>
            </a:r>
            <a:br>
              <a:rPr kumimoji="0" lang="ru-RU" sz="2400" b="1" dirty="0" smtClean="0">
                <a:effectLst/>
              </a:rPr>
            </a:br>
            <a:endParaRPr kumimoji="0" lang="ru-RU" sz="2400" b="1" dirty="0" smtClean="0">
              <a:effectLst/>
            </a:endParaRPr>
          </a:p>
          <a:p>
            <a:pPr>
              <a:lnSpc>
                <a:spcPct val="80000"/>
              </a:lnSpc>
            </a:pPr>
            <a:r>
              <a:rPr kumimoji="0" lang="ru-RU" sz="2400" b="1" dirty="0" smtClean="0">
                <a:effectLst/>
              </a:rPr>
              <a:t>Разрабатывал проекты податной и военной реформ.   Издал указ против роскоши. </a:t>
            </a:r>
          </a:p>
          <a:p>
            <a:pPr>
              <a:lnSpc>
                <a:spcPct val="80000"/>
              </a:lnSpc>
            </a:pPr>
            <a:r>
              <a:rPr kumimoji="0" lang="ru-RU" sz="2400" b="1" dirty="0" smtClean="0">
                <a:effectLst/>
              </a:rPr>
              <a:t>В последние дни правления Федором Алексеевичем был составлен проект об учреждении в Москве Славяно-греко-латинской академии и духовного училища на 30 человек</a:t>
            </a:r>
            <a:br>
              <a:rPr kumimoji="0" lang="ru-RU" sz="2400" b="1" dirty="0" smtClean="0">
                <a:effectLst/>
              </a:rPr>
            </a:br>
            <a:endParaRPr kumimoji="0" lang="ru-RU" sz="2400" b="1" dirty="0" smtClean="0">
              <a:effectLst/>
            </a:endParaRPr>
          </a:p>
        </p:txBody>
      </p:sp>
      <p:pic>
        <p:nvPicPr>
          <p:cNvPr id="201735" name="Picture 7" descr="F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268413"/>
            <a:ext cx="3897312" cy="5399087"/>
          </a:xfrm>
          <a:noFill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smtClean="0"/>
              <a:t>Царевна Софья Алексеевна </a:t>
            </a:r>
            <a:br>
              <a:rPr lang="ru-RU" sz="4000" smtClean="0"/>
            </a:br>
            <a:r>
              <a:rPr lang="ru-RU" sz="4000" smtClean="0"/>
              <a:t>(1657-1704)</a:t>
            </a:r>
          </a:p>
        </p:txBody>
      </p:sp>
      <p:sp>
        <p:nvSpPr>
          <p:cNvPr id="3328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12875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kumimoji="0" lang="ru-RU" sz="2400" b="1" smtClean="0">
                <a:effectLst/>
              </a:rPr>
              <a:t>Образованная и энергичная, Софья при помощи бояр Милославских и стрельцов провозгласила совместное царствование малолетних Иоанна V и Петра I, чтобы самой управлять страной. </a:t>
            </a:r>
          </a:p>
          <a:p>
            <a:pPr>
              <a:lnSpc>
                <a:spcPct val="80000"/>
              </a:lnSpc>
            </a:pPr>
            <a:r>
              <a:rPr kumimoji="0" lang="ru-RU" sz="2400" b="1" smtClean="0">
                <a:effectLst/>
              </a:rPr>
              <a:t>В 1689 и 1698 гг. Софья пыталась свергнуть Петра I, но потерпела поражение.  Ее постригли в монахини и заключили в Новодевичий монастырь. </a:t>
            </a:r>
            <a:endParaRPr kumimoji="0" lang="ru-RU" sz="2400" b="1" smtClean="0"/>
          </a:p>
        </p:txBody>
      </p:sp>
      <p:pic>
        <p:nvPicPr>
          <p:cNvPr id="332806" name="Picture 6" descr="SV51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341438"/>
            <a:ext cx="4411662" cy="5038725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Иван </a:t>
            </a:r>
            <a:r>
              <a:rPr lang="en-US" smtClean="0"/>
              <a:t>V </a:t>
            </a:r>
            <a:r>
              <a:rPr lang="ru-RU" smtClean="0"/>
              <a:t>(1682-1696)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kumimoji="0" lang="ru-RU" sz="2400" b="1" smtClean="0">
                <a:effectLst/>
              </a:rPr>
              <a:t>После смерти царя Федора  должен был вступить на престол его 16-летний средний брат Иоанн. Но бояре опасались, что слабое здоровье Иоанна не позволит ему управлять страной. В итоге Иван был провозглашен царем вместе с младшим 10-летним братом Петром. Царский «дуумвират» сохранялся до самой смерти Ивана </a:t>
            </a:r>
            <a:r>
              <a:rPr kumimoji="0" lang="en-US" sz="2400" b="1" smtClean="0">
                <a:effectLst/>
              </a:rPr>
              <a:t>V </a:t>
            </a:r>
            <a:r>
              <a:rPr kumimoji="0" lang="ru-RU" sz="2400" b="1" smtClean="0">
                <a:effectLst/>
              </a:rPr>
              <a:t>в 1796 году. </a:t>
            </a:r>
            <a:br>
              <a:rPr kumimoji="0" lang="ru-RU" sz="2400" b="1" smtClean="0">
                <a:effectLst/>
              </a:rPr>
            </a:br>
            <a:endParaRPr kumimoji="0" lang="ru-RU" sz="2400" b="1" smtClean="0">
              <a:effectLst/>
            </a:endParaRPr>
          </a:p>
        </p:txBody>
      </p:sp>
      <p:pic>
        <p:nvPicPr>
          <p:cNvPr id="203783" name="Picture 7" descr="I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196975"/>
            <a:ext cx="3897312" cy="5399088"/>
          </a:xfrm>
          <a:noFill/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Петра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«Народ поднялся и собрался в дорогу, но кого-то ждали, ждали вождя, вождь явился»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С.М.Соловьев </a:t>
            </a:r>
            <a:endParaRPr lang="ru-RU" b="1" dirty="0"/>
          </a:p>
        </p:txBody>
      </p:sp>
      <p:pic>
        <p:nvPicPr>
          <p:cNvPr id="5" name="Picture 7" descr="imag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528392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503</Words>
  <Application>Microsoft Office PowerPoint</Application>
  <PresentationFormat>Экран (4:3)</PresentationFormat>
  <Paragraphs>59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ЛК 7. Государство, церковь и культура в Московском государстве XVIIв.  </vt:lpstr>
      <vt:lpstr> 4.  Внешняя и внутренняя политика Московского государства при первых Романовых.    </vt:lpstr>
      <vt:lpstr>Слайд 3</vt:lpstr>
      <vt:lpstr>Внешняя и внутренняя политика Московского государства при первых Романовых </vt:lpstr>
      <vt:lpstr>Слайд 5</vt:lpstr>
      <vt:lpstr>Слайд 6</vt:lpstr>
      <vt:lpstr>Слайд 7</vt:lpstr>
      <vt:lpstr> Социально-экономическое развитие России в ХVII в.  Система крепостничества</vt:lpstr>
      <vt:lpstr>Слайд 9</vt:lpstr>
      <vt:lpstr>С.М.Соловьев</vt:lpstr>
      <vt:lpstr>   Внешняя и внутренняя политика Московского государства при первых Романовых </vt:lpstr>
      <vt:lpstr>Слайд 12</vt:lpstr>
      <vt:lpstr>Освоение Сибири в XVII веке</vt:lpstr>
      <vt:lpstr>Слайд 14</vt:lpstr>
      <vt:lpstr>Патриарх Никон (1605-1681)</vt:lpstr>
      <vt:lpstr>Протопоп Аввакум (1620-1682)</vt:lpstr>
      <vt:lpstr>Букварь  Кариона Истомина</vt:lpstr>
      <vt:lpstr> книги и учебники </vt:lpstr>
      <vt:lpstr> книжные лавки на мосту возле Кремля</vt:lpstr>
      <vt:lpstr> Славяно-греко-латинская Академия (1687)</vt:lpstr>
      <vt:lpstr>Дворец в селе Коломенское (1667-1668)</vt:lpstr>
      <vt:lpstr>Храм Рождества Пресвятой Богородицы в Путинках 1649-1652</vt:lpstr>
      <vt:lpstr>Храм  св. Троицы на Никитской  улице</vt:lpstr>
      <vt:lpstr>Ново-Иерусалимский монастырь</vt:lpstr>
      <vt:lpstr>«Нарышкинское барокко» в Москве</vt:lpstr>
      <vt:lpstr>Гражданская архитектура</vt:lpstr>
      <vt:lpstr>  Иконы Симона Ушакова</vt:lpstr>
      <vt:lpstr>Федор Алексеевич (1675-1682)</vt:lpstr>
      <vt:lpstr>Царевна Софья Алексеевна  (1657-1704)</vt:lpstr>
      <vt:lpstr>Иван V (1682-1696)</vt:lpstr>
      <vt:lpstr>Время Петра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Россия  в XVII в. в контексте развития европейской цивилизации.</dc:title>
  <dc:creator>User</dc:creator>
  <cp:lastModifiedBy>irina</cp:lastModifiedBy>
  <cp:revision>16</cp:revision>
  <dcterms:created xsi:type="dcterms:W3CDTF">2023-06-19T12:04:18Z</dcterms:created>
  <dcterms:modified xsi:type="dcterms:W3CDTF">2023-09-24T16:58:57Z</dcterms:modified>
</cp:coreProperties>
</file>