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49" r:id="rId3"/>
    <p:sldId id="357" r:id="rId4"/>
    <p:sldId id="363" r:id="rId5"/>
    <p:sldId id="364" r:id="rId6"/>
    <p:sldId id="366" r:id="rId7"/>
    <p:sldId id="374" r:id="rId8"/>
    <p:sldId id="365" r:id="rId9"/>
    <p:sldId id="367" r:id="rId10"/>
    <p:sldId id="368" r:id="rId11"/>
    <p:sldId id="375" r:id="rId12"/>
    <p:sldId id="370" r:id="rId13"/>
    <p:sldId id="369" r:id="rId14"/>
    <p:sldId id="371" r:id="rId15"/>
    <p:sldId id="376" r:id="rId16"/>
    <p:sldId id="373" r:id="rId17"/>
    <p:sldId id="377" r:id="rId18"/>
    <p:sldId id="258" r:id="rId19"/>
    <p:sldId id="372" r:id="rId20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Седнев" initials="ДС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0"/>
    <a:srgbClr val="C83AF6"/>
    <a:srgbClr val="91D200"/>
    <a:srgbClr val="0096FF"/>
    <a:srgbClr val="28BE46"/>
    <a:srgbClr val="393939"/>
    <a:srgbClr val="686868"/>
    <a:srgbClr val="A2A1A1"/>
    <a:srgbClr val="6C6D6C"/>
    <a:srgbClr val="76B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20" autoAdjust="0"/>
  </p:normalViewPr>
  <p:slideViewPr>
    <p:cSldViewPr snapToGrid="0" showGuides="1">
      <p:cViewPr varScale="1">
        <p:scale>
          <a:sx n="89" d="100"/>
          <a:sy n="89" d="100"/>
        </p:scale>
        <p:origin x="178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49973-B2ED-47F8-8A78-D28DB888792A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D72E-0A6E-4C0A-A8ED-F814144E9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54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C125-F1CB-421D-BF0C-479EBC807B8B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774-640C-411A-8718-DDB764B45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5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DB774-640C-411A-8718-DDB764B4530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937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0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2"/>
            <a:ext cx="6760226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4" y="4060310"/>
            <a:ext cx="6760226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0" cy="85520"/>
          </a:xfrm>
          <a:prstGeom prst="rect">
            <a:avLst/>
          </a:prstGeom>
          <a:solidFill>
            <a:srgbClr val="FA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8" y="6482492"/>
            <a:ext cx="1949450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2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87" y="1199210"/>
            <a:ext cx="2295536" cy="496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14" y="1199209"/>
            <a:ext cx="1870166" cy="4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983756" y="295169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246438"/>
            <a:ext cx="7287244" cy="32532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1200" y="649965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Дата 2"/>
          <p:cNvSpPr>
            <a:spLocks noGrp="1"/>
          </p:cNvSpPr>
          <p:nvPr>
            <p:ph type="dt" sz="half" idx="13"/>
          </p:nvPr>
        </p:nvSpPr>
        <p:spPr>
          <a:xfrm>
            <a:off x="149857" y="6499653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943070" y="649965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0" y="-1"/>
            <a:ext cx="12192000" cy="2540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5527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9997"/>
            <a:ext cx="8432800" cy="1579005"/>
          </a:xfrm>
        </p:spPr>
        <p:txBody>
          <a:bodyPr>
            <a:normAutofit/>
          </a:bodyPr>
          <a:lstStyle>
            <a:lvl1pPr>
              <a:defRPr sz="32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1983756" y="3827633"/>
            <a:ext cx="4754795" cy="26720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6862763" y="3827558"/>
            <a:ext cx="4785540" cy="26716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983756" y="3742113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1983756" y="2959147"/>
            <a:ext cx="5108575" cy="4365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83756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Дата 2"/>
          <p:cNvSpPr>
            <a:spLocks noGrp="1"/>
          </p:cNvSpPr>
          <p:nvPr>
            <p:ph type="dt" sz="half" idx="15"/>
          </p:nvPr>
        </p:nvSpPr>
        <p:spPr>
          <a:xfrm>
            <a:off x="254499" y="6492874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п.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5521" b="15899"/>
          <a:stretch/>
        </p:blipFill>
        <p:spPr>
          <a:xfrm>
            <a:off x="-1" y="-1"/>
            <a:ext cx="4942703" cy="6858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4983892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199" y="680908"/>
            <a:ext cx="4061942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535612" y="6450227"/>
            <a:ext cx="4324825" cy="329514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86680" y="6450227"/>
            <a:ext cx="1795572" cy="329514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34658" y="219934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>
          <a:xfrm>
            <a:off x="5535613" y="2085975"/>
            <a:ext cx="6088062" cy="4270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4" hasCustomPrompt="1"/>
          </p:nvPr>
        </p:nvSpPr>
        <p:spPr>
          <a:xfrm>
            <a:off x="1655763" y="2085975"/>
            <a:ext cx="2990850" cy="4270375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4" name="Дата 2"/>
          <p:cNvSpPr>
            <a:spLocks noGrp="1"/>
          </p:cNvSpPr>
          <p:nvPr>
            <p:ph type="dt" sz="half" idx="10"/>
          </p:nvPr>
        </p:nvSpPr>
        <p:spPr>
          <a:xfrm>
            <a:off x="1655763" y="645349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862013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9" t="-1" b="15745"/>
          <a:stretch/>
        </p:blipFill>
        <p:spPr>
          <a:xfrm>
            <a:off x="4597400" y="-1"/>
            <a:ext cx="75946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4597400" y="0"/>
            <a:ext cx="75946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5128656" y="185471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8656" y="197708"/>
            <a:ext cx="5033188" cy="1627916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8656" y="2203955"/>
            <a:ext cx="6585470" cy="397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28656" y="6440684"/>
            <a:ext cx="4882610" cy="33905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11266" y="6440684"/>
            <a:ext cx="1870986" cy="339057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74" y="737484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7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199" y="1728062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46231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4052" cy="4547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Узкий заголовок без ч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92"/>
          <a:stretch/>
        </p:blipFill>
        <p:spPr>
          <a:xfrm>
            <a:off x="0" y="-1"/>
            <a:ext cx="12192000" cy="1416909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147457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96674"/>
            <a:ext cx="8624889" cy="823785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133"/>
            <a:ext cx="11044052" cy="47556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049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0492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>
          <a:xfrm>
            <a:off x="838199" y="6430492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5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Безбумаж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59529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92" y="7154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7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на б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5674"/>
          <a:stretch/>
        </p:blipFill>
        <p:spPr>
          <a:xfrm>
            <a:off x="0" y="-1"/>
            <a:ext cx="12192000" cy="2794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28829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4971854" y="1046344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2140550" y="2698275"/>
            <a:ext cx="4398550" cy="1048039"/>
          </a:xfrm>
        </p:spPr>
        <p:txBody>
          <a:bodyPr>
            <a:normAutofit/>
          </a:bodyPr>
          <a:lstStyle>
            <a:lvl1pPr>
              <a:defRPr sz="35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394" y="1491963"/>
            <a:ext cx="5925858" cy="468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552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55206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5956301" y="936625"/>
            <a:ext cx="4695224" cy="338138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Дополнительная информация</a:t>
            </a:r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66485" y="6455206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55" y="355359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3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4"/>
          <a:stretch/>
        </p:blipFill>
        <p:spPr>
          <a:xfrm>
            <a:off x="-6350" y="4562475"/>
            <a:ext cx="12192000" cy="2295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-6350" y="4562474"/>
            <a:ext cx="12192000" cy="22955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2"/>
          <p:cNvSpPr>
            <a:spLocks noGrp="1"/>
          </p:cNvSpPr>
          <p:nvPr>
            <p:ph type="dt" sz="half" idx="10"/>
          </p:nvPr>
        </p:nvSpPr>
        <p:spPr>
          <a:xfrm>
            <a:off x="831850" y="6356349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972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на бумаг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794934" y="3386239"/>
            <a:ext cx="876530" cy="8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232" y="1545491"/>
            <a:ext cx="6757088" cy="1472143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3124" y="3282805"/>
            <a:ext cx="8929127" cy="28941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84" y="577118"/>
            <a:ext cx="1752196" cy="4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4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77386" cy="1048039"/>
          </a:xfrm>
        </p:spPr>
        <p:txBody>
          <a:bodyPr>
            <a:normAutofit/>
          </a:bodyPr>
          <a:lstStyle>
            <a:lvl1pPr>
              <a:defRPr sz="3400" cap="all" baseline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олько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367" y="738011"/>
            <a:ext cx="1314890" cy="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4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3905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4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бумаг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-1" b="15745"/>
          <a:stretch/>
        </p:blipFill>
        <p:spPr>
          <a:xfrm>
            <a:off x="-12700" y="-1"/>
            <a:ext cx="12204700" cy="6858001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43873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9052" y="6438730"/>
            <a:ext cx="2743200" cy="365125"/>
          </a:xfrm>
          <a:prstGeom prst="rect">
            <a:avLst/>
          </a:prstGeom>
        </p:spPr>
        <p:txBody>
          <a:bodyPr/>
          <a:lstStyle/>
          <a:p>
            <a:fld id="{751D432A-D135-4954-8559-2B6A9DE81B6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2"/>
          <p:cNvSpPr>
            <a:spLocks noGrp="1"/>
          </p:cNvSpPr>
          <p:nvPr>
            <p:ph type="dt" sz="half" idx="10"/>
          </p:nvPr>
        </p:nvSpPr>
        <p:spPr>
          <a:xfrm>
            <a:off x="209924" y="6438730"/>
            <a:ext cx="149530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3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49488" cy="10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440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</a:t>
            </a:r>
          </a:p>
          <a:p>
            <a:pPr lvl="4"/>
            <a:r>
              <a:rPr lang="ru-RU" dirty="0"/>
              <a:t>Пятый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01880" y="6455135"/>
            <a:ext cx="1980371" cy="268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EAEAE"/>
                </a:solidFill>
              </a:defRPr>
            </a:lvl1pPr>
          </a:lstStyle>
          <a:p>
            <a:fld id="{751D432A-D135-4954-8559-2B6A9DE81B6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6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6" r:id="rId6"/>
    <p:sldLayoutId id="2147483668" r:id="rId7"/>
    <p:sldLayoutId id="2147483665" r:id="rId8"/>
    <p:sldLayoutId id="2147483650" r:id="rId9"/>
    <p:sldLayoutId id="2147483651" r:id="rId10"/>
    <p:sldLayoutId id="2147483664" r:id="rId11"/>
    <p:sldLayoutId id="2147483654" r:id="rId12"/>
    <p:sldLayoutId id="2147483655" r:id="rId13"/>
    <p:sldLayoutId id="2147483667" r:id="rId14"/>
    <p:sldLayoutId id="214748366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6.png"/><Relationship Id="rId1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" Type="http://schemas.openxmlformats.org/officeDocument/2006/relationships/image" Target="../media/image6.jpe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microsoft.com/office/2007/relationships/hdphoto" Target="../media/hdphoto2.wdp"/><Relationship Id="rId10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gif"/><Relationship Id="rId13" Type="http://schemas.openxmlformats.org/officeDocument/2006/relationships/image" Target="../media/image84.png"/><Relationship Id="rId18" Type="http://schemas.openxmlformats.org/officeDocument/2006/relationships/image" Target="../media/image1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18.jpeg"/><Relationship Id="rId2" Type="http://schemas.openxmlformats.org/officeDocument/2006/relationships/image" Target="../media/image73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jpeg"/><Relationship Id="rId15" Type="http://schemas.openxmlformats.org/officeDocument/2006/relationships/image" Target="../media/image8.png"/><Relationship Id="rId10" Type="http://schemas.openxmlformats.org/officeDocument/2006/relationships/image" Target="../media/image81.png"/><Relationship Id="rId19" Type="http://schemas.microsoft.com/office/2007/relationships/hdphoto" Target="../media/hdphoto3.wdp"/><Relationship Id="rId4" Type="http://schemas.openxmlformats.org/officeDocument/2006/relationships/image" Target="../media/image75.jpe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0454" y="1714886"/>
            <a:ext cx="6760226" cy="2165607"/>
          </a:xfrm>
        </p:spPr>
        <p:txBody>
          <a:bodyPr>
            <a:noAutofit/>
          </a:bodyPr>
          <a:lstStyle/>
          <a:p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Мехатронные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преобразователи транспортных систем 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высокотехнологических производств</a:t>
            </a:r>
            <a:b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70454" y="3596785"/>
            <a:ext cx="6760226" cy="832965"/>
          </a:xfrm>
        </p:spPr>
        <p:txBody>
          <a:bodyPr>
            <a:normAutofit fontScale="25000" lnSpcReduction="20000"/>
          </a:bodyPr>
          <a:lstStyle/>
          <a:p>
            <a:r>
              <a:rPr lang="ru-RU" sz="7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бакалавриат</a:t>
            </a:r>
          </a:p>
          <a:p>
            <a:r>
              <a:rPr lang="ru-RU" sz="7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13.03.02 Электроэнергетика и электротехника</a:t>
            </a:r>
            <a:endParaRPr lang="ru-RU" sz="6400" spc="300" dirty="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7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форма обучения – очная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4970590" y="5118708"/>
            <a:ext cx="4890102" cy="808038"/>
          </a:xfrm>
        </p:spPr>
        <p:txBody>
          <a:bodyPr/>
          <a:lstStyle/>
          <a:p>
            <a:r>
              <a:rPr lang="ru-RU" dirty="0"/>
              <a:t>Тютева П.В.</a:t>
            </a:r>
          </a:p>
        </p:txBody>
      </p:sp>
    </p:spTree>
    <p:extLst>
      <p:ext uri="{BB962C8B-B14F-4D97-AF65-F5344CB8AC3E}">
        <p14:creationId xmlns:p14="http://schemas.microsoft.com/office/powerpoint/2010/main" val="336201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3EE380-F242-4008-BC55-590AD1256520}"/>
              </a:ext>
            </a:extLst>
          </p:cNvPr>
          <p:cNvSpPr/>
          <p:nvPr/>
        </p:nvSpPr>
        <p:spPr>
          <a:xfrm>
            <a:off x="1495723" y="2733480"/>
            <a:ext cx="2197388" cy="627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DA2A0E4-B38C-4846-BD45-1D2F10178E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56639" y="2375133"/>
            <a:ext cx="1939182" cy="358347"/>
          </a:xfrm>
        </p:spPr>
        <p:txBody>
          <a:bodyPr/>
          <a:lstStyle/>
          <a:p>
            <a:fld id="{751D432A-D135-4954-8559-2B6A9DE81B6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5B6514E-66AC-4AC5-8D77-AA579596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программе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Мехатронные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преобразователи транспортных систем </a:t>
            </a:r>
            <a:b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высокотехнологических производств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1243DC-5F93-4713-9BC4-9EA215F572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8746" y="2643278"/>
            <a:ext cx="11330609" cy="3253215"/>
          </a:xfrm>
        </p:spPr>
        <p:txBody>
          <a:bodyPr/>
          <a:lstStyle/>
          <a:p>
            <a:r>
              <a:rPr lang="ru-RU" dirty="0"/>
              <a:t>Подготовка специалистов в области проектирования и эксплуатации электромеханических преобразователей энергии</a:t>
            </a:r>
            <a:r>
              <a:rPr lang="en-US" dirty="0"/>
              <a:t> </a:t>
            </a:r>
            <a:r>
              <a:rPr lang="ru-RU" dirty="0"/>
              <a:t>и систем электроприводов</a:t>
            </a:r>
            <a:r>
              <a:rPr lang="en-US" dirty="0"/>
              <a:t> </a:t>
            </a:r>
            <a:r>
              <a:rPr lang="ru-RU" dirty="0"/>
              <a:t>для промышленных установок и автономный систем</a:t>
            </a:r>
            <a:endParaRPr lang="en-US" dirty="0"/>
          </a:p>
          <a:p>
            <a:r>
              <a:rPr lang="ru-RU" dirty="0"/>
              <a:t>Преемственность научных школ кафедр ЭМА и ЭПЭО</a:t>
            </a:r>
          </a:p>
          <a:p>
            <a:r>
              <a:rPr lang="ru-RU" dirty="0"/>
              <a:t>Уникальные лаборатории микропроцессорных систем управления электроприводами, систем электроснабжения летательных аппаратов, электропривода и теории автоматического управления</a:t>
            </a:r>
            <a:r>
              <a:rPr lang="en-US" dirty="0"/>
              <a:t>. </a:t>
            </a:r>
            <a:r>
              <a:rPr lang="ru-RU" dirty="0"/>
              <a:t>Лабораторные установки на оборудовании </a:t>
            </a:r>
            <a:r>
              <a:rPr lang="en-US" dirty="0"/>
              <a:t>Danfoss, Eaton</a:t>
            </a:r>
            <a:endParaRPr lang="ru-RU" dirty="0"/>
          </a:p>
          <a:p>
            <a:r>
              <a:rPr lang="ru-RU" dirty="0"/>
              <a:t>Привлечение специалистов практиков НПЦ Полюс, НПФ Мехатроника, </a:t>
            </a:r>
            <a:r>
              <a:rPr lang="ru-RU" dirty="0" err="1"/>
              <a:t>ЭлеСи</a:t>
            </a:r>
            <a:r>
              <a:rPr lang="ru-RU" dirty="0"/>
              <a:t>, НПО ВЭСТ, 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Сибирский машиностроитель, Силовые машины, Томский электротехнический завод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13" descr="3">
            <a:extLst>
              <a:ext uri="{FF2B5EF4-FFF2-40B4-BE49-F238E27FC236}">
                <a16:creationId xmlns:a16="http://schemas.microsoft.com/office/drawing/2014/main" id="{892D6399-12F2-4E5A-85EF-1F6CAF450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8516105" y="5621337"/>
            <a:ext cx="1281473" cy="72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580EC5-7515-474A-A307-EC1741449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6794" y="6298012"/>
            <a:ext cx="689205" cy="486859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3BB4B90-8BE2-4EE7-9C39-CDA73568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600" y="5650299"/>
            <a:ext cx="1780160" cy="381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9131AE8-D1F6-45D7-8AAD-2D526774A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096" y="6409800"/>
            <a:ext cx="1279575" cy="43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BE07DB2-E6E6-4FA5-A8EF-0C88AD929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657" y="5593211"/>
            <a:ext cx="536900" cy="51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Изображение логотипа">
            <a:extLst>
              <a:ext uri="{FF2B5EF4-FFF2-40B4-BE49-F238E27FC236}">
                <a16:creationId xmlns:a16="http://schemas.microsoft.com/office/drawing/2014/main" id="{D8168A41-7151-4950-A0F0-A31E52F8A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888" y="5563444"/>
            <a:ext cx="720136" cy="10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Изображение логотипа">
            <a:extLst>
              <a:ext uri="{FF2B5EF4-FFF2-40B4-BE49-F238E27FC236}">
                <a16:creationId xmlns:a16="http://schemas.microsoft.com/office/drawing/2014/main" id="{938B78BA-EAED-4D64-B383-736D86C61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74" y="5947645"/>
            <a:ext cx="886087" cy="6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Изображение логотипа">
            <a:extLst>
              <a:ext uri="{FF2B5EF4-FFF2-40B4-BE49-F238E27FC236}">
                <a16:creationId xmlns:a16="http://schemas.microsoft.com/office/drawing/2014/main" id="{E658E8CA-8274-4F4F-88CF-51FF756CD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46" b="88462" l="2000" r="96500">
                        <a14:foregroundMark x1="14000" y1="61538" x2="14000" y2="61538"/>
                        <a14:foregroundMark x1="6500" y1="23077" x2="6500" y2="23077"/>
                        <a14:foregroundMark x1="2000" y1="28846" x2="2000" y2="28846"/>
                        <a14:foregroundMark x1="18500" y1="21154" x2="18500" y2="21154"/>
                        <a14:foregroundMark x1="29500" y1="23077" x2="29500" y2="23077"/>
                        <a14:foregroundMark x1="37500" y1="28846" x2="37500" y2="28846"/>
                        <a14:foregroundMark x1="45000" y1="30769" x2="45000" y2="30769"/>
                        <a14:foregroundMark x1="54500" y1="28846" x2="54500" y2="28846"/>
                        <a14:foregroundMark x1="59000" y1="32692" x2="59000" y2="32692"/>
                        <a14:foregroundMark x1="67500" y1="32692" x2="67500" y2="32692"/>
                        <a14:foregroundMark x1="75500" y1="26923" x2="75500" y2="26923"/>
                        <a14:foregroundMark x1="84500" y1="28846" x2="84500" y2="28846"/>
                        <a14:foregroundMark x1="90000" y1="23077" x2="90000" y2="23077"/>
                        <a14:foregroundMark x1="84000" y1="32692" x2="84000" y2="32692"/>
                        <a14:foregroundMark x1="85000" y1="32692" x2="85000" y2="32692"/>
                        <a14:foregroundMark x1="94500" y1="30769" x2="94500" y2="30769"/>
                        <a14:foregroundMark x1="96500" y1="23077" x2="96500" y2="23077"/>
                        <a14:foregroundMark x1="74000" y1="75000" x2="74000" y2="75000"/>
                        <a14:foregroundMark x1="65000" y1="75000" x2="65000" y2="75000"/>
                        <a14:foregroundMark x1="56500" y1="59615" x2="56500" y2="59615"/>
                        <a14:foregroundMark x1="49000" y1="61538" x2="49000" y2="61538"/>
                        <a14:foregroundMark x1="41500" y1="63462" x2="41500" y2="63462"/>
                        <a14:foregroundMark x1="34000" y1="65385" x2="34000" y2="65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14" y="6205352"/>
            <a:ext cx="1588604" cy="41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Изображение логотипа">
            <a:extLst>
              <a:ext uri="{FF2B5EF4-FFF2-40B4-BE49-F238E27FC236}">
                <a16:creationId xmlns:a16="http://schemas.microsoft.com/office/drawing/2014/main" id="{402D08AF-63FF-400F-86BE-9662D81FD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723" y="5706348"/>
            <a:ext cx="511244" cy="62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Изображение логотипа">
            <a:extLst>
              <a:ext uri="{FF2B5EF4-FFF2-40B4-BE49-F238E27FC236}">
                <a16:creationId xmlns:a16="http://schemas.microsoft.com/office/drawing/2014/main" id="{436FD990-22F4-43CA-B1FC-A371B9F5B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79" y="5658482"/>
            <a:ext cx="780842" cy="82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Логотип">
            <a:extLst>
              <a:ext uri="{FF2B5EF4-FFF2-40B4-BE49-F238E27FC236}">
                <a16:creationId xmlns:a16="http://schemas.microsoft.com/office/drawing/2014/main" id="{3B25B5A3-089A-4DAB-8D1D-6ABBB1977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51" y="5904938"/>
            <a:ext cx="1233487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Файл:Лого СВЭЛ.jpg — Википедия">
            <a:extLst>
              <a:ext uri="{FF2B5EF4-FFF2-40B4-BE49-F238E27FC236}">
                <a16:creationId xmlns:a16="http://schemas.microsoft.com/office/drawing/2014/main" id="{9886E7FD-AC2F-45D0-B966-0FD5B738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294" b="89963" l="5418" r="99323">
                        <a14:foregroundMark x1="25734" y1="37918" x2="25734" y2="37918"/>
                        <a14:foregroundMark x1="5418" y1="49814" x2="5418" y2="49814"/>
                        <a14:foregroundMark x1="67269" y1="49442" x2="67269" y2="49442"/>
                        <a14:foregroundMark x1="69526" y1="35316" x2="69526" y2="35316"/>
                        <a14:foregroundMark x1="65463" y1="31970" x2="65463" y2="31970"/>
                        <a14:foregroundMark x1="64108" y1="31599" x2="64108" y2="31599"/>
                        <a14:foregroundMark x1="87133" y1="33086" x2="87133" y2="33086"/>
                        <a14:foregroundMark x1="93905" y1="53532" x2="93905" y2="53532"/>
                        <a14:foregroundMark x1="94808" y1="60967" x2="94808" y2="60967"/>
                        <a14:foregroundMark x1="99323" y1="68401" x2="99323" y2="68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987" y="6205821"/>
            <a:ext cx="836999" cy="50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ЭлеСи">
            <a:extLst>
              <a:ext uri="{FF2B5EF4-FFF2-40B4-BE49-F238E27FC236}">
                <a16:creationId xmlns:a16="http://schemas.microsoft.com/office/drawing/2014/main" id="{7BB3E63E-F084-4E73-9F18-A9A03FBFD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235" y="5461141"/>
            <a:ext cx="856241" cy="52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Файл:Sibur Holding Logo.svg — Википедия">
            <a:extLst>
              <a:ext uri="{FF2B5EF4-FFF2-40B4-BE49-F238E27FC236}">
                <a16:creationId xmlns:a16="http://schemas.microsoft.com/office/drawing/2014/main" id="{815DB427-0ECC-45FA-AAF5-76BE47F32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22365" y1="44615" x2="22365" y2="44615"/>
                        <a14:foregroundMark x1="47044" y1="41538" x2="47044" y2="41538"/>
                        <a14:foregroundMark x1="63753" y1="39231" x2="63753" y2="39231"/>
                        <a14:foregroundMark x1="80977" y1="43846" x2="80977" y2="43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158" y="5658482"/>
            <a:ext cx="1137407" cy="38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73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03BBF7-676A-4C0B-B313-B36EE3E804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4DF778-36A7-4295-B1A1-4D8597C1B0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0129" y="3246438"/>
            <a:ext cx="8432800" cy="325321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Электропривод </a:t>
            </a: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автоматика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Электрооборудование летательных аппаратов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Электромеханические преобразователи энергии промышленных установок и транспортных средств</a:t>
            </a:r>
            <a:endParaRPr lang="ru-RU" dirty="0"/>
          </a:p>
        </p:txBody>
      </p:sp>
      <p:pic>
        <p:nvPicPr>
          <p:cNvPr id="3076" name="Picture 4" descr="https://documents.lucid.app/documents/f1fd6bf5-4c93-4cab-b954-3df0e6c29448/pages/0_0?a=3306&amp;x=2065&amp;y=7273&amp;w=1125&amp;h=106&amp;store=1&amp;accept=image%2F*&amp;auth=LCA%202b5ba0c8795725e230e3e77f29c11d470dee78be-ts%3D1669254318">
            <a:extLst>
              <a:ext uri="{FF2B5EF4-FFF2-40B4-BE49-F238E27FC236}">
                <a16:creationId xmlns:a16="http://schemas.microsoft.com/office/drawing/2014/main" id="{AC04F457-9D3C-4882-A611-F3848942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15" y="1858521"/>
            <a:ext cx="7991661" cy="75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ocuments.lucid.app/documents/f1fd6bf5-4c93-4cab-b954-3df0e6c29448/pages/0_0?a=3308&amp;x=2065&amp;y=7273&amp;w=1125&amp;h=106&amp;store=1&amp;accept=image%2F*&amp;auth=LCA%2076002581f295c8c58b01fa153fbe9d52002078a7-ts%3D1669254318">
            <a:extLst>
              <a:ext uri="{FF2B5EF4-FFF2-40B4-BE49-F238E27FC236}">
                <a16:creationId xmlns:a16="http://schemas.microsoft.com/office/drawing/2014/main" id="{0062E853-3D6A-4483-A117-CCBAD775B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5" y="3585449"/>
            <a:ext cx="7991661" cy="75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cuments.lucid.app/documents/f1fd6bf5-4c93-4cab-b954-3df0e6c29448/pages/0_0?a=3311&amp;x=2065&amp;y=7273&amp;w=1125&amp;h=106&amp;store=1&amp;accept=image%2F*&amp;auth=LCA%20687a35df8af34466df785fc933cf5188faa0eb34-ts%3D1669254318">
            <a:extLst>
              <a:ext uri="{FF2B5EF4-FFF2-40B4-BE49-F238E27FC236}">
                <a16:creationId xmlns:a16="http://schemas.microsoft.com/office/drawing/2014/main" id="{58974619-904D-4C89-89D8-502FFA662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6" y="4677452"/>
            <a:ext cx="7991661" cy="75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documents.lucid.app/documents/f1fd6bf5-4c93-4cab-b954-3df0e6c29448/pages/0_0?a=3311&amp;x=2065&amp;y=7273&amp;w=1125&amp;h=106&amp;store=1&amp;accept=image%2F*&amp;auth=LCA%20687a35df8af34466df785fc933cf5188faa0eb34-ts%3D1669254318">
            <a:extLst>
              <a:ext uri="{FF2B5EF4-FFF2-40B4-BE49-F238E27FC236}">
                <a16:creationId xmlns:a16="http://schemas.microsoft.com/office/drawing/2014/main" id="{4732CBE8-3149-4BE2-B737-AC2FEB31E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6" y="6065369"/>
            <a:ext cx="7991661" cy="75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44B617-51D6-4DE1-ADAA-84EFCAE0EC6F}"/>
              </a:ext>
            </a:extLst>
          </p:cNvPr>
          <p:cNvSpPr txBox="1"/>
          <p:nvPr/>
        </p:nvSpPr>
        <p:spPr>
          <a:xfrm>
            <a:off x="8720576" y="3593247"/>
            <a:ext cx="42205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Отрасли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Электроэнергетика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Энергетическое машиностроение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Авиакосмическая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4B0F663C-983F-4DF8-A373-F220D6C26259}"/>
              </a:ext>
            </a:extLst>
          </p:cNvPr>
          <p:cNvSpPr txBox="1">
            <a:spLocks/>
          </p:cNvSpPr>
          <p:nvPr/>
        </p:nvSpPr>
        <p:spPr>
          <a:xfrm>
            <a:off x="990600" y="442397"/>
            <a:ext cx="8432800" cy="1579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программе</a:t>
            </a:r>
            <a:b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Мехатронные преобразователи транспортных систем </a:t>
            </a:r>
            <a:b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высокотехнологических производств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16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44E1FE0-6BD2-41E8-A9D2-9AE61AA653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498EFD6-60AA-4A02-8CBB-9B4567E6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Электропривод и автоматика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3827C2-F3BC-4EA9-A6C6-409B270B7C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570" y="3359181"/>
            <a:ext cx="7287244" cy="325321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ОБЪЕКТЫ ПРОФЕССИОНАЛЬНОЙ ДЕЯТЕЛЬНОСТИ: </a:t>
            </a:r>
            <a:endParaRPr lang="ru-RU" dirty="0"/>
          </a:p>
          <a:p>
            <a:r>
              <a:rPr lang="ru-RU" dirty="0"/>
              <a:t>Электрический привод и автоматика механизмов и технологических комплексов в различных отраслях </a:t>
            </a:r>
          </a:p>
          <a:p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DF975E8-0747-4427-AA1C-6E6E51A65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775" y="4597936"/>
            <a:ext cx="1752502" cy="219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DFCDE0E-02FD-403F-B1B4-D1338AA52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98" y="4151617"/>
            <a:ext cx="1428422" cy="252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5ACD79E-E1BF-4CA8-837D-87EACB3AC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525" y="2659309"/>
            <a:ext cx="2465703" cy="186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269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523EDB3-A137-4A01-A5E1-A7A81855E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FE135BB-A4D0-4390-B626-B2E98EDD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Электропривод и автоматика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D03692-5ADA-4D05-8E43-F68C7BCDD3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6684" y="3246438"/>
            <a:ext cx="7287244" cy="325321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ПРОФЕССИОНАЛЬНАЯ ДЕЯТЕЛЬНОСТЬ: </a:t>
            </a:r>
            <a:endParaRPr lang="ru-RU" dirty="0"/>
          </a:p>
          <a:p>
            <a:r>
              <a:rPr lang="ru-RU" dirty="0"/>
              <a:t>проектирование, расчет и анализ электроприводов и их компонентов </a:t>
            </a:r>
          </a:p>
          <a:p>
            <a:r>
              <a:rPr lang="ru-RU" dirty="0"/>
              <a:t>применение программного обеспечения и компьютерных технологий для проектирования современных электроприводов и систем управления ими </a:t>
            </a:r>
          </a:p>
          <a:p>
            <a:r>
              <a:rPr lang="ru-RU" dirty="0"/>
              <a:t>монтаж, наладка, сервисное обслуживание и эксплуатация современных низковольтных комплектных устройств и электроприводов </a:t>
            </a:r>
          </a:p>
          <a:p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392A754-0661-4290-95F3-8CF12ACED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652" y="2605087"/>
            <a:ext cx="32766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A8EEB1F4-5C70-48EA-AF50-2609B51DA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764" y="4520128"/>
            <a:ext cx="30003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52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62C22C-425E-4C52-B249-61FF806366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47A37B3-B704-447B-A7EF-C45B7899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Электропривод и автоматика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0C67A9-B46E-4696-964A-EE6E2867FF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5683" y="3246438"/>
            <a:ext cx="7287244" cy="325321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ДИСЦИПЛИНЫ: </a:t>
            </a:r>
            <a:endParaRPr lang="ru-RU" dirty="0"/>
          </a:p>
          <a:p>
            <a:endParaRPr lang="ru-RU" dirty="0"/>
          </a:p>
          <a:p>
            <a:r>
              <a:rPr lang="ru-RU" dirty="0"/>
              <a:t>Системы автоматического управления </a:t>
            </a:r>
          </a:p>
          <a:p>
            <a:r>
              <a:rPr lang="ru-RU" dirty="0"/>
              <a:t>Элементы систем автоматики </a:t>
            </a:r>
          </a:p>
          <a:p>
            <a:r>
              <a:rPr lang="ru-RU" dirty="0"/>
              <a:t>Системы управления электроприводов </a:t>
            </a:r>
          </a:p>
          <a:p>
            <a:r>
              <a:rPr lang="ru-RU" dirty="0"/>
              <a:t>Микропроцессорные средства в электроприводе </a:t>
            </a:r>
          </a:p>
          <a:p>
            <a:r>
              <a:rPr lang="ru-RU" dirty="0"/>
              <a:t>Автоматизированный электропривод типовых производственных механизмов </a:t>
            </a:r>
          </a:p>
          <a:p>
            <a:r>
              <a:rPr lang="ru-RU" dirty="0"/>
              <a:t>Математическое моделирование электромеханических систем </a:t>
            </a:r>
          </a:p>
          <a:p>
            <a:r>
              <a:rPr lang="ru-RU" dirty="0"/>
              <a:t>Монтаж, наладка и диагностика общепромышленных электроприводов </a:t>
            </a:r>
          </a:p>
          <a:p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9A3A9AE-CD07-439D-A8C2-24AF8E620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927" y="2649526"/>
            <a:ext cx="1105152" cy="163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49463DD5-BFF8-4C29-96BC-C04E6C45A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687" y="2789681"/>
            <a:ext cx="2040914" cy="155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EB568C3-7794-43F0-B159-B14EED8CD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927" y="4582457"/>
            <a:ext cx="1352672" cy="87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E508D5F0-C15B-4B07-9BE8-56D37E60D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620" y="4973470"/>
            <a:ext cx="1723048" cy="154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96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47A37B3-B704-447B-A7EF-C45B7899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Электропривод и автоматика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0C67A9-B46E-4696-964A-EE6E2867F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95" y="3674377"/>
            <a:ext cx="3603141" cy="297809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Инженер </a:t>
            </a:r>
            <a:r>
              <a:rPr lang="ru-RU" b="1" dirty="0" err="1"/>
              <a:t>КИПиА</a:t>
            </a:r>
            <a:r>
              <a:rPr lang="ru-RU" b="1" dirty="0"/>
              <a:t> </a:t>
            </a:r>
            <a:r>
              <a:rPr lang="ru-RU" dirty="0"/>
              <a:t>(инженер контрольно-измерительных приборов и автоматики)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Занимается проектированием, настройкой, обслуживанием и контролем информационно-измерительных приборов и систем автоматики и управления в различных отраслях промышленности. </a:t>
            </a:r>
          </a:p>
          <a:p>
            <a:pPr marL="0" indent="0">
              <a:buNone/>
            </a:pPr>
            <a:r>
              <a:rPr lang="ru-RU" dirty="0"/>
              <a:t>Работа направлена на обеспечение эффективности и надежности производственных и технических процессов, а также соблюдение стандартов качества и безопасности.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62C22C-425E-4C52-B249-61FF80636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026" name="Picture 2" descr="https://cdn2.postupi.online/images/images301x167/03/825.jpg">
            <a:extLst>
              <a:ext uri="{FF2B5EF4-FFF2-40B4-BE49-F238E27FC236}">
                <a16:creationId xmlns:a16="http://schemas.microsoft.com/office/drawing/2014/main" id="{044B920F-75E7-4431-B5FC-B3BF71749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2" y="1937019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6448919-57DE-4362-A076-24795DC68B48}"/>
              </a:ext>
            </a:extLst>
          </p:cNvPr>
          <p:cNvSpPr/>
          <p:nvPr/>
        </p:nvSpPr>
        <p:spPr>
          <a:xfrm>
            <a:off x="4179442" y="3674377"/>
            <a:ext cx="3806877" cy="3124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500" b="1" dirty="0"/>
              <a:t>Инженер по автоматизации </a:t>
            </a:r>
            <a:r>
              <a:rPr lang="ru-RU" sz="1500" dirty="0"/>
              <a:t>(специалист по автоматизации)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500" dirty="0"/>
              <a:t>Разрабатывает, настраивает и поддерживает системы автоматизации, используемые в различных отраслях промышленности и производства.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500" dirty="0"/>
              <a:t>Работа инженера по автоматизации необходима, чтобы предприятие эффективно работало, было конкурентоспособным и безопасным для сотрудников. </a:t>
            </a:r>
          </a:p>
        </p:txBody>
      </p:sp>
      <p:pic>
        <p:nvPicPr>
          <p:cNvPr id="1030" name="Picture 6" descr="https://cdn2.postupi.online/images/images301x167/02/807.jpg">
            <a:extLst>
              <a:ext uri="{FF2B5EF4-FFF2-40B4-BE49-F238E27FC236}">
                <a16:creationId xmlns:a16="http://schemas.microsoft.com/office/drawing/2014/main" id="{FFD24F77-C58A-4A6D-8E73-5F6485E57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7" y="1937018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2.postupi.online/images/images301x167/33/665.jpg">
            <a:extLst>
              <a:ext uri="{FF2B5EF4-FFF2-40B4-BE49-F238E27FC236}">
                <a16:creationId xmlns:a16="http://schemas.microsoft.com/office/drawing/2014/main" id="{E94BC7FB-6B0E-4B49-9D6F-9B21EEE5F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133" y="1937017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F7B5A6-F64D-4564-A81F-3418DBBD318D}"/>
              </a:ext>
            </a:extLst>
          </p:cNvPr>
          <p:cNvSpPr/>
          <p:nvPr/>
        </p:nvSpPr>
        <p:spPr>
          <a:xfrm>
            <a:off x="8053828" y="3680656"/>
            <a:ext cx="3806877" cy="2321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500" b="1" dirty="0"/>
              <a:t>Инженер по электроприводу</a:t>
            </a:r>
            <a:r>
              <a:rPr lang="ru-RU" sz="1500" dirty="0"/>
              <a:t> (Инженер-разработчик электроприводов; Ведущий инженер-конструктор; Инженер-разработчик электроприводов)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500" dirty="0"/>
              <a:t>Занимается разработкой, конструированием электропривода и систем управления электроприводами, а также наладкой и испытаниями электропривода, эксплуатацией, ремонтом сервисным и техническим обслуживанием электропривода.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503F27E5-EE2A-4227-9962-99F7C48BBAE0}"/>
              </a:ext>
            </a:extLst>
          </p:cNvPr>
          <p:cNvSpPr/>
          <p:nvPr/>
        </p:nvSpPr>
        <p:spPr>
          <a:xfrm>
            <a:off x="1711355" y="1702109"/>
            <a:ext cx="9446003" cy="143836"/>
          </a:xfrm>
          <a:prstGeom prst="rightArrow">
            <a:avLst/>
          </a:prstGeom>
          <a:ln>
            <a:solidFill>
              <a:srgbClr val="FA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42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5BA26-4E98-4233-B195-940CEDECB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1058BB-7AD8-4E42-BFDD-B71824734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13" y="542075"/>
            <a:ext cx="8432800" cy="1579005"/>
          </a:xfrm>
        </p:spPr>
        <p:txBody>
          <a:bodyPr/>
          <a:lstStyle/>
          <a:p>
            <a:r>
              <a:rPr lang="ru-RU" dirty="0"/>
              <a:t>Электрооборудование летательных аппаратов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CBF7B-4494-49DB-B175-5A3C38C3B8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850" y="3246438"/>
            <a:ext cx="7287244" cy="325321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ОБЪЕКТЫ ПРОФЕССИОНАЛЬНОЙ ДЕЯТЕЛЬНОСТИ: </a:t>
            </a:r>
            <a:endParaRPr lang="ru-RU" dirty="0"/>
          </a:p>
          <a:p>
            <a:endParaRPr lang="ru-RU" dirty="0"/>
          </a:p>
          <a:p>
            <a:r>
              <a:rPr lang="ru-RU" dirty="0"/>
              <a:t>электроэнергетические системы, преобразовательные устройства и электроприводы энергетических, технологических и вспомогательных установок, их системы автоматики, контроля и диагностики на летательных аппаратах</a:t>
            </a:r>
          </a:p>
        </p:txBody>
      </p:sp>
      <p:pic>
        <p:nvPicPr>
          <p:cNvPr id="5" name="Picture 2" descr="Где учиться на Инженера по электрооборудованию летательных аппаратов, какие  предметы ЕГЭ сдавать: программы, куда поступать на профессию">
            <a:extLst>
              <a:ext uri="{FF2B5EF4-FFF2-40B4-BE49-F238E27FC236}">
                <a16:creationId xmlns:a16="http://schemas.microsoft.com/office/drawing/2014/main" id="{A9528A4B-E392-4D32-AB4C-03386E876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882" y="3013924"/>
            <a:ext cx="2619375" cy="145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Электрожгуты в авиации (48 фото) - красивые картинки и HD фото">
            <a:extLst>
              <a:ext uri="{FF2B5EF4-FFF2-40B4-BE49-F238E27FC236}">
                <a16:creationId xmlns:a16="http://schemas.microsoft.com/office/drawing/2014/main" id="{9C9ACD6E-F949-4404-A6DA-EDEA17D51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094" y="485590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3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5BA26-4E98-4233-B195-940CEDECB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1058BB-7AD8-4E42-BFDD-B7182473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Электрооборудование летательных аппаратов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CBF7B-4494-49DB-B175-5A3C38C3B8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3246438"/>
            <a:ext cx="7287244" cy="325321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ПРОФЕССИОНАЛЬНАЯ ДЕЯТЕЛЬНОСТЬ: </a:t>
            </a:r>
            <a:endParaRPr lang="ru-RU" dirty="0"/>
          </a:p>
          <a:p>
            <a:r>
              <a:rPr lang="ru-RU" dirty="0"/>
              <a:t>Расчет и проектирование типовых узлов электронных преобразователей и электромашинных преобразователей, входящих в состав электрооборудования летательных аппаратов </a:t>
            </a:r>
          </a:p>
          <a:p>
            <a:r>
              <a:rPr lang="ru-RU" dirty="0"/>
              <a:t>Мониторинг и регулирование технологических процессов производства электрооборудования летательных аппаратов </a:t>
            </a:r>
          </a:p>
          <a:p>
            <a:r>
              <a:rPr lang="ru-RU" dirty="0"/>
              <a:t>Участие в работах по доводке и освоению технологических процессов в ходе подготовки и производства новой продукции </a:t>
            </a:r>
          </a:p>
          <a:p>
            <a:endParaRPr lang="ru-RU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70CE02-AFE0-424A-96B0-A16EBEC1F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461" y="4175776"/>
            <a:ext cx="2718380" cy="122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EFF00CC-39BF-4A03-B02F-C47996C59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049233" y="2209146"/>
            <a:ext cx="1388816" cy="227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Бортовая система электроснабжения летательных аппаратов — Википедия">
            <a:extLst>
              <a:ext uri="{FF2B5EF4-FFF2-40B4-BE49-F238E27FC236}">
                <a16:creationId xmlns:a16="http://schemas.microsoft.com/office/drawing/2014/main" id="{BCAF5A15-4FA7-4E1D-A2E8-EE12B85B8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151" y="5531561"/>
            <a:ext cx="171450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402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5BA26-4E98-4233-B195-940CEDECB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1058BB-7AD8-4E42-BFDD-B7182473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Электрооборудование летательных аппаратов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CBF7B-4494-49DB-B175-5A3C38C3B8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3246438"/>
            <a:ext cx="7287244" cy="32532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ДИСЦИПЛИНЫ: </a:t>
            </a:r>
            <a:endParaRPr lang="ru-RU" dirty="0"/>
          </a:p>
          <a:p>
            <a:endParaRPr lang="ru-RU" dirty="0"/>
          </a:p>
          <a:p>
            <a:r>
              <a:rPr lang="ru-RU" dirty="0"/>
              <a:t>Функциональные системы летательных аппаратов.</a:t>
            </a:r>
          </a:p>
          <a:p>
            <a:r>
              <a:rPr lang="ru-RU" dirty="0"/>
              <a:t>Системы электроснабжения летательных аппаратов.</a:t>
            </a:r>
          </a:p>
          <a:p>
            <a:r>
              <a:rPr lang="ru-RU" dirty="0" err="1"/>
              <a:t>Мехатронные</a:t>
            </a:r>
            <a:r>
              <a:rPr lang="ru-RU" dirty="0"/>
              <a:t> системы летательных аппаратов.</a:t>
            </a:r>
          </a:p>
          <a:p>
            <a:r>
              <a:rPr lang="ru-RU" dirty="0"/>
              <a:t>Математическое и имитационное моделирование </a:t>
            </a:r>
            <a:r>
              <a:rPr lang="ru-RU" dirty="0" err="1"/>
              <a:t>мехатронных</a:t>
            </a:r>
            <a:r>
              <a:rPr lang="ru-RU" dirty="0"/>
              <a:t> систем.</a:t>
            </a:r>
          </a:p>
          <a:p>
            <a:r>
              <a:rPr lang="ru-RU" dirty="0"/>
              <a:t>Технические средства автоматики и управления.</a:t>
            </a:r>
          </a:p>
          <a:p>
            <a:r>
              <a:rPr lang="ru-RU" dirty="0"/>
              <a:t>Технология производства электрооборудования летательных аппаратов.</a:t>
            </a:r>
          </a:p>
          <a:p>
            <a:r>
              <a:rPr lang="ru-RU" dirty="0"/>
              <a:t>Микропроцессорные средства систем автоматики, управления и диагностики.</a:t>
            </a:r>
          </a:p>
          <a:p>
            <a:endParaRPr lang="ru-RU" dirty="0"/>
          </a:p>
        </p:txBody>
      </p:sp>
      <p:pic>
        <p:nvPicPr>
          <p:cNvPr id="5" name="Picture 2" descr="https://abiturient.tpu.ru/files/2018/images/kartinki_napr/130302-1-2019-03-13.jpg">
            <a:extLst>
              <a:ext uri="{FF2B5EF4-FFF2-40B4-BE49-F238E27FC236}">
                <a16:creationId xmlns:a16="http://schemas.microsoft.com/office/drawing/2014/main" id="{A8FBE5F2-62E0-4DC1-A816-1D593FE1D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504" y="2670448"/>
            <a:ext cx="1942581" cy="145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AE3DA6A-6B3F-4889-BCD4-AD76040B6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517" y="4362709"/>
            <a:ext cx="1538287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Открытие профиля «Электрооборудование летательных аппаратов» в рам">
            <a:extLst>
              <a:ext uri="{FF2B5EF4-FFF2-40B4-BE49-F238E27FC236}">
                <a16:creationId xmlns:a16="http://schemas.microsoft.com/office/drawing/2014/main" id="{2940AB17-4DBC-463B-BF25-B4888235B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051" y="5111067"/>
            <a:ext cx="1945085" cy="145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34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47A37B3-B704-447B-A7EF-C45B7899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Электрооборудование летательных аппаратов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0C67A9-B46E-4696-964A-EE6E2867F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95" y="3674377"/>
            <a:ext cx="3603141" cy="29780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00" b="1" dirty="0"/>
              <a:t>Инженер по электрооборудованию летательных аппаратов </a:t>
            </a:r>
          </a:p>
          <a:p>
            <a:pPr marL="0" indent="0">
              <a:buNone/>
            </a:pPr>
            <a:r>
              <a:rPr lang="ru-RU" sz="1300" dirty="0"/>
              <a:t>Занимается исследованием, проектированием, испытаниями элементов и систем электрооборудования для летательных аппаратов, а также других подвижных в атмосфере и космосе, объектов.</a:t>
            </a:r>
          </a:p>
          <a:p>
            <a:pPr marL="0" indent="0">
              <a:buNone/>
            </a:pPr>
            <a:r>
              <a:rPr lang="ru-RU" sz="1300" dirty="0"/>
              <a:t>Выполняет научную, исследовательскую, конструкторскую деятельность, или управленческую и технологическую на производстве летательных аппаратов, а также в службах их эксплуатации и технического обслуживания.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62C22C-425E-4C52-B249-61FF80636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6448919-57DE-4362-A076-24795DC68B48}"/>
              </a:ext>
            </a:extLst>
          </p:cNvPr>
          <p:cNvSpPr/>
          <p:nvPr/>
        </p:nvSpPr>
        <p:spPr>
          <a:xfrm>
            <a:off x="4179442" y="3674377"/>
            <a:ext cx="3806877" cy="3124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300" b="1" dirty="0"/>
              <a:t>Инженер-электроник бортовых комплексов управления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300" dirty="0"/>
              <a:t>Занимается разработкой, производством и эксплуатацией электронных систем и элементов управления для изделий ракетно-космической и авиационной отрасли.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300" dirty="0"/>
              <a:t>Работает в опытно-конструкторских бюро, на предприятиях, выпускающих ракетно-космическую и авиационную технику, а также занимается обслуживанием и наладкой систем управления в процессе эксплуатации техники.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F7B5A6-F64D-4564-A81F-3418DBBD318D}"/>
              </a:ext>
            </a:extLst>
          </p:cNvPr>
          <p:cNvSpPr/>
          <p:nvPr/>
        </p:nvSpPr>
        <p:spPr>
          <a:xfrm>
            <a:off x="8053828" y="3680656"/>
            <a:ext cx="3806877" cy="2857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b="1" dirty="0"/>
              <a:t>Конструктор</a:t>
            </a:r>
            <a:r>
              <a:rPr lang="ru-RU" sz="1300" dirty="0"/>
              <a:t> 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dirty="0"/>
              <a:t>Разрабатывает, проектирует и модифицирует различные изделия, механизмы, устройства или системы для летательных аппаратов.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dirty="0"/>
              <a:t> Создают новые или усовершенствованные объекты с учётом определённых требований, ограничений и условий эксплуатации.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dirty="0"/>
              <a:t>Конструкторы обычно работают в командах, тесно сотрудничая с другими инженерами, технологами и специалистами производства, чтобы обеспечить функциональность, надежность, безопасность и экономичность разрабатываемых изделий.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503F27E5-EE2A-4227-9962-99F7C48BBAE0}"/>
              </a:ext>
            </a:extLst>
          </p:cNvPr>
          <p:cNvSpPr/>
          <p:nvPr/>
        </p:nvSpPr>
        <p:spPr>
          <a:xfrm>
            <a:off x="1711355" y="1702109"/>
            <a:ext cx="9446003" cy="143836"/>
          </a:xfrm>
          <a:prstGeom prst="rightArrow">
            <a:avLst/>
          </a:prstGeom>
          <a:ln>
            <a:solidFill>
              <a:srgbClr val="FA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Профессии после специальности Интегрированные системы летательных аппаратов  (24.05.05) Москва: кем работать после окончания">
            <a:extLst>
              <a:ext uri="{FF2B5EF4-FFF2-40B4-BE49-F238E27FC236}">
                <a16:creationId xmlns:a16="http://schemas.microsoft.com/office/drawing/2014/main" id="{AF9B4806-F5ED-411C-9C0D-2EB0EDF03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937017"/>
            <a:ext cx="2328291" cy="166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рофессия Инженер-электронщик: описание, где получить в России, перспективы">
            <a:extLst>
              <a:ext uri="{FF2B5EF4-FFF2-40B4-BE49-F238E27FC236}">
                <a16:creationId xmlns:a16="http://schemas.microsoft.com/office/drawing/2014/main" id="{0DBAC919-41AB-45C7-AEFF-DAAD52429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623" y="1931302"/>
            <a:ext cx="2619375" cy="166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пециальность Системы управления летательными аппаратами, 24.05.06,  профили, экзамены ЕГЭ, проходные баллы и стоимость обучения">
            <a:extLst>
              <a:ext uri="{FF2B5EF4-FFF2-40B4-BE49-F238E27FC236}">
                <a16:creationId xmlns:a16="http://schemas.microsoft.com/office/drawing/2014/main" id="{0E90C623-0CCD-4DB7-8123-0BCE59262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500" y="1931302"/>
            <a:ext cx="2714017" cy="166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35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5BA26-4E98-4233-B195-940CEDECB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1058BB-7AD8-4E42-BFDD-B7182473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Электромеханические преобразователи энергии промышленных установок и транспортных средств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CBF7B-4494-49DB-B175-5A3C38C3B8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3314788"/>
            <a:ext cx="7287244" cy="325321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ОБЪЕКТЫ ПРОФЕССИОНАЛЬНОЙ ДЕЯТЕЛЬНОСТИ: </a:t>
            </a:r>
            <a:endParaRPr lang="ru-RU" dirty="0"/>
          </a:p>
          <a:p>
            <a:endParaRPr lang="ru-RU" dirty="0"/>
          </a:p>
          <a:p>
            <a:r>
              <a:rPr lang="ru-RU" dirty="0"/>
              <a:t>электрические машины, трансформаторы, техника сильных электрических и магнитных полей, электромеханические комплексы и системы, включая их управление и регулирование</a:t>
            </a:r>
          </a:p>
        </p:txBody>
      </p:sp>
      <p:pic>
        <p:nvPicPr>
          <p:cNvPr id="4098" name="Picture 2" descr="Электронный учебный комплекс «Силовые электрические машины переменного  тока» - www.3dfab.ru">
            <a:extLst>
              <a:ext uri="{FF2B5EF4-FFF2-40B4-BE49-F238E27FC236}">
                <a16:creationId xmlns:a16="http://schemas.microsoft.com/office/drawing/2014/main" id="{3D980B8B-8F92-4A31-B1C7-BC34ABCA9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718" y="3087149"/>
            <a:ext cx="3063140" cy="100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ectric Machines | Department of Energy">
            <a:extLst>
              <a:ext uri="{FF2B5EF4-FFF2-40B4-BE49-F238E27FC236}">
                <a16:creationId xmlns:a16="http://schemas.microsoft.com/office/drawing/2014/main" id="{1CFA089D-8AF8-4719-87A1-04019B605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610" y="4729211"/>
            <a:ext cx="3408920" cy="157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846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5BA26-4E98-4233-B195-940CEDECB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1058BB-7AD8-4E42-BFDD-B7182473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Электромеханические преобразователи энергии промышленных установок и транспортных средств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CBF7B-4494-49DB-B175-5A3C38C3B8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3314788"/>
            <a:ext cx="7287244" cy="32532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ПРОФЕССИОНАЛЬНАЯ ДЕЯТЕЛЬНОСТЬ: </a:t>
            </a:r>
            <a:endParaRPr lang="ru-RU" dirty="0"/>
          </a:p>
          <a:p>
            <a:r>
              <a:rPr lang="ru-RU" dirty="0"/>
              <a:t>Расчет и проектирование электрических машин общепромышленного назначения, а также для транспортных средств </a:t>
            </a:r>
          </a:p>
          <a:p>
            <a:r>
              <a:rPr lang="ru-RU" dirty="0"/>
              <a:t>Мониторинг и регулирование технологических процессов производства электрических машин общепромышленного назначения, а также для транспортных средств</a:t>
            </a:r>
          </a:p>
          <a:p>
            <a:r>
              <a:rPr lang="ru-RU" dirty="0"/>
              <a:t>Эксплуатация, техническое обслуживание и ремонт, включая испытания и диагностику, электромеханических систем общепромышленного и специального назначения</a:t>
            </a:r>
          </a:p>
        </p:txBody>
      </p:sp>
      <p:pic>
        <p:nvPicPr>
          <p:cNvPr id="5122" name="Picture 2" descr="Transformers / Power Electronics / Electrical Machines - Domagroup">
            <a:extLst>
              <a:ext uri="{FF2B5EF4-FFF2-40B4-BE49-F238E27FC236}">
                <a16:creationId xmlns:a16="http://schemas.microsoft.com/office/drawing/2014/main" id="{12732D29-9702-4136-85E9-36C76B48C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191" y="2681518"/>
            <a:ext cx="2338895" cy="149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proving efficiency and reducing the vibrations of large industrial electrical  machines | EEP">
            <a:extLst>
              <a:ext uri="{FF2B5EF4-FFF2-40B4-BE49-F238E27FC236}">
                <a16:creationId xmlns:a16="http://schemas.microsoft.com/office/drawing/2014/main" id="{6E19FF24-3693-4769-9702-26B9B2C464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9" r="19594" b="12338"/>
          <a:stretch/>
        </p:blipFill>
        <p:spPr bwMode="auto">
          <a:xfrm>
            <a:off x="8044638" y="4777354"/>
            <a:ext cx="1624553" cy="168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ervice and Maintenance for electrical machinery | Elma Services">
            <a:extLst>
              <a:ext uri="{FF2B5EF4-FFF2-40B4-BE49-F238E27FC236}">
                <a16:creationId xmlns:a16="http://schemas.microsoft.com/office/drawing/2014/main" id="{CFCA62E7-1E3E-4E98-93E6-DF03D880E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824" y="4513278"/>
            <a:ext cx="1951428" cy="129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452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5BA26-4E98-4233-B195-940CEDECB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D1058BB-7AD8-4E42-BFDD-B7182473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Электромеханические преобразователи энергии промышленных установок и транспортных средств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CBF7B-4494-49DB-B175-5A3C38C3B8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3314788"/>
            <a:ext cx="7287244" cy="34467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ДИСЦИПЛИНЫ: </a:t>
            </a:r>
            <a:endParaRPr lang="ru-RU" dirty="0"/>
          </a:p>
          <a:p>
            <a:endParaRPr lang="ru-RU" dirty="0"/>
          </a:p>
          <a:p>
            <a:r>
              <a:rPr lang="ru-RU" dirty="0"/>
              <a:t>Электрические микромашины</a:t>
            </a:r>
          </a:p>
          <a:p>
            <a:r>
              <a:rPr lang="ru-RU" dirty="0"/>
              <a:t>Силовые электрические машины промышленных установок и транспортных средств</a:t>
            </a:r>
          </a:p>
          <a:p>
            <a:r>
              <a:rPr lang="ru-RU" dirty="0"/>
              <a:t>Математическое и имитационное моделирование электромеханических преобразователей энергии</a:t>
            </a:r>
          </a:p>
          <a:p>
            <a:r>
              <a:rPr lang="ru-RU" dirty="0"/>
              <a:t>Проектирование и конструирование электромеханических преобразователей энергии</a:t>
            </a:r>
          </a:p>
          <a:p>
            <a:r>
              <a:rPr lang="ru-RU" dirty="0"/>
              <a:t>Монтаж, эксплуатация и диагностика электромеханических преобразователей энергии</a:t>
            </a:r>
          </a:p>
          <a:p>
            <a:r>
              <a:rPr lang="ru-RU" dirty="0"/>
              <a:t>Технология производства электромеханических преобразователей энергии</a:t>
            </a:r>
          </a:p>
          <a:p>
            <a:r>
              <a:rPr lang="ru-RU" dirty="0"/>
              <a:t>Электронные и электрические аппараты управления и защиты электромеханических преобразователей энергии</a:t>
            </a:r>
          </a:p>
          <a:p>
            <a:endParaRPr lang="ru-RU" dirty="0"/>
          </a:p>
        </p:txBody>
      </p:sp>
      <p:pic>
        <p:nvPicPr>
          <p:cNvPr id="6146" name="Picture 2" descr="Ansys Maxwell | Electromechanical Device Analysis Software">
            <a:extLst>
              <a:ext uri="{FF2B5EF4-FFF2-40B4-BE49-F238E27FC236}">
                <a16:creationId xmlns:a16="http://schemas.microsoft.com/office/drawing/2014/main" id="{068D46D7-91F9-4785-BE91-1B553182D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999" y="2671439"/>
            <a:ext cx="2637988" cy="17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ultiphysics Simulation by Design for Electrical Machines, Power  Electronics and Drives">
            <a:extLst>
              <a:ext uri="{FF2B5EF4-FFF2-40B4-BE49-F238E27FC236}">
                <a16:creationId xmlns:a16="http://schemas.microsoft.com/office/drawing/2014/main" id="{0EA9CCC0-431A-47BA-A76A-4353D37FD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093" y="4485691"/>
            <a:ext cx="2484861" cy="100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The Essentials Of Rotating Electrical Machines: AC DC">
            <a:extLst>
              <a:ext uri="{FF2B5EF4-FFF2-40B4-BE49-F238E27FC236}">
                <a16:creationId xmlns:a16="http://schemas.microsoft.com/office/drawing/2014/main" id="{9C2C3481-43D9-4D00-8DA3-ADABFE36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109" y="5614945"/>
            <a:ext cx="2555967" cy="98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131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47A37B3-B704-447B-A7EF-C45B78996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017" y="396674"/>
            <a:ext cx="9338553" cy="823785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Электромеханические преобразователи энергии промышленных установок и транспортных средств</a:t>
            </a:r>
            <a:endParaRPr lang="ru-RU" sz="24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0C67A9-B46E-4696-964A-EE6E2867F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95" y="3674377"/>
            <a:ext cx="3603141" cy="29780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300" b="1" dirty="0"/>
              <a:t>Электромеханик</a:t>
            </a:r>
            <a:r>
              <a:rPr lang="ru-RU" sz="1300" dirty="0"/>
              <a:t> </a:t>
            </a:r>
          </a:p>
          <a:p>
            <a:pPr marL="0" indent="0">
              <a:buNone/>
            </a:pPr>
            <a:r>
              <a:rPr lang="ru-RU" sz="1300" dirty="0"/>
              <a:t>Занимается проектированием, монтажом, наладкой, обслуживанием, ремонтом и диагностикой различного электромеханического оборудования и систем. </a:t>
            </a:r>
          </a:p>
          <a:p>
            <a:pPr marL="0" indent="0">
              <a:buNone/>
            </a:pPr>
            <a:r>
              <a:rPr lang="ru-RU" sz="1300" dirty="0"/>
              <a:t>В зависимости от квалификации и степени образования, электромеханик может быть рабочим, техником или инженером.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62C22C-425E-4C52-B249-61FF80636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6448919-57DE-4362-A076-24795DC68B48}"/>
              </a:ext>
            </a:extLst>
          </p:cNvPr>
          <p:cNvSpPr/>
          <p:nvPr/>
        </p:nvSpPr>
        <p:spPr>
          <a:xfrm>
            <a:off x="4179442" y="3674377"/>
            <a:ext cx="3806877" cy="3124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300" b="1" dirty="0"/>
              <a:t>Инженер-электромеханик</a:t>
            </a:r>
            <a:r>
              <a:rPr lang="ru-RU" sz="1300" dirty="0"/>
              <a:t> 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300" dirty="0"/>
              <a:t>Занимается проектированием, разработкой, испытаниями и обслуживанием электромеханических систем и устройств.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300" dirty="0"/>
              <a:t>Эти системы и устройства могут включать в себя все, что связано с сочетанием электрических и механических компонентов, таких как электродвигатели, генераторы, </a:t>
            </a:r>
            <a:r>
              <a:rPr lang="ru-RU" sz="1300" dirty="0" err="1"/>
              <a:t>актуаторы</a:t>
            </a:r>
            <a:r>
              <a:rPr lang="ru-RU" sz="1300" dirty="0"/>
              <a:t>, сенсоры, и другое оборудование, применяемое в самых разных областях от промышленного производства до потребительской электроники.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F7B5A6-F64D-4564-A81F-3418DBBD318D}"/>
              </a:ext>
            </a:extLst>
          </p:cNvPr>
          <p:cNvSpPr/>
          <p:nvPr/>
        </p:nvSpPr>
        <p:spPr>
          <a:xfrm>
            <a:off x="8053828" y="3680656"/>
            <a:ext cx="3806877" cy="230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b="1" dirty="0"/>
              <a:t>Специалист по САПР 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dirty="0"/>
              <a:t>Использует системы автоматизированного проектирования (САПР) для создания, анализа, тестирования и оптимизации проектов в различных областях, таких как машиностроение, архитектура, электротехника и другие.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ru-RU" sz="1300" dirty="0"/>
              <a:t>Применяет программное обеспечение САПР для создания детализированных 2D- или 3D-моделей, схем и чертежей, ускоряя и оптимизируя процесс проектирования и уменьшая вероятность ошибок. 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503F27E5-EE2A-4227-9962-99F7C48BBAE0}"/>
              </a:ext>
            </a:extLst>
          </p:cNvPr>
          <p:cNvSpPr/>
          <p:nvPr/>
        </p:nvSpPr>
        <p:spPr>
          <a:xfrm>
            <a:off x="1711355" y="1702109"/>
            <a:ext cx="9446003" cy="143836"/>
          </a:xfrm>
          <a:prstGeom prst="rightArrow">
            <a:avLst/>
          </a:prstGeom>
          <a:ln>
            <a:solidFill>
              <a:srgbClr val="FA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s://cdn2.postupi.online/images/images301x167/03/829.jpg">
            <a:extLst>
              <a:ext uri="{FF2B5EF4-FFF2-40B4-BE49-F238E27FC236}">
                <a16:creationId xmlns:a16="http://schemas.microsoft.com/office/drawing/2014/main" id="{5FBBDAEA-AD5C-4658-BA61-60869094C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367" y="1964823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dn2.postupi.online/images/images301x167/03/505.jpg">
            <a:extLst>
              <a:ext uri="{FF2B5EF4-FFF2-40B4-BE49-F238E27FC236}">
                <a16:creationId xmlns:a16="http://schemas.microsoft.com/office/drawing/2014/main" id="{F6E6B150-3E0D-4F9A-A025-F817D879B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333" y="1964823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dn2.postupi.online/images/images301x167/115/325.jpg">
            <a:extLst>
              <a:ext uri="{FF2B5EF4-FFF2-40B4-BE49-F238E27FC236}">
                <a16:creationId xmlns:a16="http://schemas.microsoft.com/office/drawing/2014/main" id="{E33BD9EF-1841-422A-863E-FDB76806E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2" y="2008636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257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80A3DC9-AE75-469A-9E98-9A2917716F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32A564-AC40-4827-BD67-587804E9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943" y="471469"/>
            <a:ext cx="8432800" cy="1579005"/>
          </a:xfrm>
        </p:spPr>
        <p:txBody>
          <a:bodyPr>
            <a:normAutofit/>
          </a:bodyPr>
          <a:lstStyle/>
          <a:p>
            <a:r>
              <a:rPr lang="ru-RU" dirty="0"/>
              <a:t>Проектный подход</a:t>
            </a:r>
            <a:br>
              <a:rPr lang="ru-RU" dirty="0"/>
            </a:br>
            <a:r>
              <a:rPr 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Мехатронные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преобразователи транспортных систем </a:t>
            </a:r>
            <a:b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высокотехнологических производств</a:t>
            </a:r>
            <a:endParaRPr lang="ru-RU" sz="1600" dirty="0"/>
          </a:p>
        </p:txBody>
      </p:sp>
      <p:pic>
        <p:nvPicPr>
          <p:cNvPr id="3074" name="Picture 2" descr="https://documents.lucid.app/documents/f1fd6bf5-4c93-4cab-b954-3df0e6c29448/pages/0_0?a=4411&amp;x=2298&amp;y=7907&amp;w=1431&amp;h=148&amp;store=1&amp;accept=image%2F*&amp;auth=LCA%209976f9b67491ed6a46a6e08c8c1d4103e8a5743b45e2dced8a977bddb60a1192-ts%3D1678936048">
            <a:extLst>
              <a:ext uri="{FF2B5EF4-FFF2-40B4-BE49-F238E27FC236}">
                <a16:creationId xmlns:a16="http://schemas.microsoft.com/office/drawing/2014/main" id="{3E6FFD63-F5F1-438B-B8AF-0F17DC4D0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25" y="4942884"/>
            <a:ext cx="102203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F108AEB6-C201-40E8-9B10-F52BCC5201F9}"/>
              </a:ext>
            </a:extLst>
          </p:cNvPr>
          <p:cNvSpPr txBox="1">
            <a:spLocks/>
          </p:cNvSpPr>
          <p:nvPr/>
        </p:nvSpPr>
        <p:spPr>
          <a:xfrm>
            <a:off x="8766758" y="5995599"/>
            <a:ext cx="3960175" cy="8270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4 курс –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УИРС, Дисциплины специализации, ВКР</a:t>
            </a:r>
          </a:p>
          <a:p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6" name="Picture 4" descr="https://projects.tpu.ru/files/50">
            <a:extLst>
              <a:ext uri="{FF2B5EF4-FFF2-40B4-BE49-F238E27FC236}">
                <a16:creationId xmlns:a16="http://schemas.microsoft.com/office/drawing/2014/main" id="{75DA51EC-C33F-478A-B5FA-8C98BE577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79" y="3132849"/>
            <a:ext cx="1232621" cy="184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B19B6D-638D-4779-9940-E9E7A7CB4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279" y="3132849"/>
            <a:ext cx="1312044" cy="20145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499F43-66D8-4F04-9165-87C0040B1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618" y="3581095"/>
            <a:ext cx="1556098" cy="123828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A6EDAD9-0B29-4FBD-BA72-4D499B48C901}"/>
              </a:ext>
            </a:extLst>
          </p:cNvPr>
          <p:cNvSpPr/>
          <p:nvPr/>
        </p:nvSpPr>
        <p:spPr>
          <a:xfrm>
            <a:off x="1475241" y="3132849"/>
            <a:ext cx="1074650" cy="3800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Личный тренер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0ACFAEF-EAEA-438E-8786-BFCF01829AE4}"/>
              </a:ext>
            </a:extLst>
          </p:cNvPr>
          <p:cNvSpPr/>
          <p:nvPr/>
        </p:nvSpPr>
        <p:spPr>
          <a:xfrm>
            <a:off x="3519043" y="3169036"/>
            <a:ext cx="1170243" cy="3800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Неваляшка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FDA4131-EF25-42A5-87DE-B1D50840D295}"/>
              </a:ext>
            </a:extLst>
          </p:cNvPr>
          <p:cNvSpPr/>
          <p:nvPr/>
        </p:nvSpPr>
        <p:spPr>
          <a:xfrm>
            <a:off x="5471588" y="3158339"/>
            <a:ext cx="1463823" cy="3800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25000"/>
                  </a:schemeClr>
                </a:solidFill>
              </a:rPr>
              <a:t>MKS Robo</a:t>
            </a:r>
            <a:endParaRPr lang="ru-RU" sz="11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80" name="Picture 8" descr="https://projects.tpu.ru/files/25">
            <a:extLst>
              <a:ext uri="{FF2B5EF4-FFF2-40B4-BE49-F238E27FC236}">
                <a16:creationId xmlns:a16="http://schemas.microsoft.com/office/drawing/2014/main" id="{A9E8FE21-B0EA-4DBA-877C-32F9AFCEE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152" y="3313523"/>
            <a:ext cx="1350188" cy="170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9F2EA8-A3E8-4D30-89DD-37781AE14E85}"/>
              </a:ext>
            </a:extLst>
          </p:cNvPr>
          <p:cNvSpPr/>
          <p:nvPr/>
        </p:nvSpPr>
        <p:spPr>
          <a:xfrm>
            <a:off x="8034847" y="3169036"/>
            <a:ext cx="1463823" cy="3800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Запорная арматура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A466B46-B41A-4E65-9FCC-F1FDAFD025EB}"/>
              </a:ext>
            </a:extLst>
          </p:cNvPr>
          <p:cNvSpPr/>
          <p:nvPr/>
        </p:nvSpPr>
        <p:spPr>
          <a:xfrm>
            <a:off x="9869526" y="5243607"/>
            <a:ext cx="1781945" cy="56462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Выпускная квалификационная работа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E8B371F0-98BF-428A-9E74-DBB03008B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078" y="3581095"/>
            <a:ext cx="1496896" cy="1293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F90E289-6436-4B8E-A055-AEBC81B375FB}"/>
              </a:ext>
            </a:extLst>
          </p:cNvPr>
          <p:cNvSpPr/>
          <p:nvPr/>
        </p:nvSpPr>
        <p:spPr>
          <a:xfrm>
            <a:off x="10288135" y="3206131"/>
            <a:ext cx="1463823" cy="3800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bg2">
                    <a:lumMod val="25000"/>
                  </a:schemeClr>
                </a:solidFill>
              </a:rPr>
              <a:t>Мехатронный</a:t>
            </a:r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 модуль для ЛА</a:t>
            </a: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B69B70F6-71A7-4B41-B849-BFA059EFF968}"/>
              </a:ext>
            </a:extLst>
          </p:cNvPr>
          <p:cNvSpPr txBox="1">
            <a:spLocks/>
          </p:cNvSpPr>
          <p:nvPr/>
        </p:nvSpPr>
        <p:spPr>
          <a:xfrm>
            <a:off x="4707685" y="6017294"/>
            <a:ext cx="3960175" cy="82703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3 курс –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УИРС, Дисциплины специализации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6A26AFAC-A978-4890-8755-A14ECC1EE3ED}"/>
              </a:ext>
            </a:extLst>
          </p:cNvPr>
          <p:cNvSpPr txBox="1">
            <a:spLocks/>
          </p:cNvSpPr>
          <p:nvPr/>
        </p:nvSpPr>
        <p:spPr>
          <a:xfrm>
            <a:off x="1058106" y="6051880"/>
            <a:ext cx="3960175" cy="827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500" b="1" dirty="0">
                <a:solidFill>
                  <a:schemeClr val="bg2">
                    <a:lumMod val="50000"/>
                  </a:schemeClr>
                </a:solidFill>
              </a:rPr>
              <a:t>1-2 курс – </a:t>
            </a:r>
          </a:p>
          <a:p>
            <a:pPr marL="0" indent="0">
              <a:buNone/>
            </a:pPr>
            <a:r>
              <a:rPr lang="ru-RU" sz="1500" b="1" dirty="0">
                <a:solidFill>
                  <a:schemeClr val="bg2">
                    <a:lumMod val="50000"/>
                  </a:schemeClr>
                </a:solidFill>
              </a:rPr>
              <a:t>Учебный  проект</a:t>
            </a:r>
          </a:p>
        </p:txBody>
      </p:sp>
    </p:spTree>
    <p:extLst>
      <p:ext uri="{BB962C8B-B14F-4D97-AF65-F5344CB8AC3E}">
        <p14:creationId xmlns:p14="http://schemas.microsoft.com/office/powerpoint/2010/main" val="3042482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E086215-C216-4D82-948C-81703CB10C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1FE8793-C739-4E4B-AA2A-A24BAFF9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29" y="358347"/>
            <a:ext cx="8432800" cy="1579005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Практики</a:t>
            </a:r>
            <a:br>
              <a:rPr lang="ru-RU" dirty="0"/>
            </a:br>
            <a:r>
              <a:rPr lang="ru-RU" sz="1800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Мехатронные</a:t>
            </a: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преобразователи транспортных систем </a:t>
            </a:r>
            <a:b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высокотехнологических производств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EDCED-04FD-4E0C-8742-43E1EE90D0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472" y="3246438"/>
            <a:ext cx="9241278" cy="325321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Учебная практика по развитию цифровых компетенций</a:t>
            </a:r>
          </a:p>
          <a:p>
            <a:pPr marL="0" indent="0">
              <a:buNone/>
            </a:pPr>
            <a:r>
              <a:rPr lang="ru-RU" sz="1400" dirty="0"/>
              <a:t>обучение основам работы с профессиональным программным обеспечением</a:t>
            </a:r>
          </a:p>
          <a:p>
            <a:r>
              <a:rPr lang="ru-RU" dirty="0"/>
              <a:t>Профилирующая практика</a:t>
            </a:r>
          </a:p>
          <a:p>
            <a:pPr marL="0" indent="0">
              <a:buNone/>
            </a:pPr>
            <a:r>
              <a:rPr lang="ru-RU" sz="1400" dirty="0"/>
              <a:t>развитие первичных профессиональных навыков и умений в области связанной с их будущей профессией. Приобретается первичный практический опыт работы в реальных условиях, что помогает лучше понять особенности выбранной профессии и подготовиться к будущей работе. Есть возможность обучения по программе «Электромонтер по ремонту и эксплуатации оборудования». </a:t>
            </a:r>
          </a:p>
          <a:p>
            <a:r>
              <a:rPr lang="en-US" dirty="0" err="1"/>
              <a:t>Практика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получению</a:t>
            </a:r>
            <a:r>
              <a:rPr lang="en-US" dirty="0"/>
              <a:t> </a:t>
            </a:r>
            <a:r>
              <a:rPr lang="en-US" dirty="0" err="1"/>
              <a:t>профессиональных</a:t>
            </a:r>
            <a:r>
              <a:rPr lang="en-US" dirty="0"/>
              <a:t> </a:t>
            </a:r>
            <a:r>
              <a:rPr lang="en-US" dirty="0" err="1"/>
              <a:t>умений</a:t>
            </a:r>
            <a:r>
              <a:rPr lang="en-US" dirty="0"/>
              <a:t> и </a:t>
            </a:r>
            <a:r>
              <a:rPr lang="en-US" dirty="0" err="1"/>
              <a:t>опыта</a:t>
            </a:r>
            <a:r>
              <a:rPr lang="en-US" dirty="0"/>
              <a:t> </a:t>
            </a:r>
            <a:r>
              <a:rPr lang="en-US" dirty="0" err="1"/>
              <a:t>профессиональной</a:t>
            </a:r>
            <a:r>
              <a:rPr lang="en-US" dirty="0"/>
              <a:t> </a:t>
            </a:r>
            <a:r>
              <a:rPr lang="en-US" dirty="0" err="1"/>
              <a:t>деятельности</a:t>
            </a:r>
            <a:endParaRPr lang="ru-RU" dirty="0"/>
          </a:p>
          <a:p>
            <a:pPr marL="0" indent="0">
              <a:buNone/>
            </a:pPr>
            <a:r>
              <a:rPr lang="ru-RU" sz="1400" dirty="0"/>
              <a:t>развитие профессиональных навыков и умений непосредственно на рабочих местах промышленных предприятий.</a:t>
            </a:r>
          </a:p>
          <a:p>
            <a:r>
              <a:rPr lang="en-US" dirty="0" err="1"/>
              <a:t>Преддипломная</a:t>
            </a:r>
            <a:r>
              <a:rPr lang="en-US" dirty="0"/>
              <a:t> </a:t>
            </a:r>
            <a:r>
              <a:rPr lang="en-US" dirty="0" err="1"/>
              <a:t>практика</a:t>
            </a:r>
            <a:endParaRPr lang="ru-RU" dirty="0"/>
          </a:p>
          <a:p>
            <a:pPr marL="0" indent="0">
              <a:buNone/>
            </a:pPr>
            <a:r>
              <a:rPr lang="ru-RU" sz="1300" dirty="0"/>
              <a:t>применяет свои знания и навыки на практике, работает с реальными задачами и проблемами, что позволяет ему лучше подготовиться к будущей работе и успешно защитить свою дипломную работу. Может проходить на предприятии, либо в ТПУ.</a:t>
            </a:r>
          </a:p>
        </p:txBody>
      </p:sp>
      <p:pic>
        <p:nvPicPr>
          <p:cNvPr id="4098" name="Picture 2" descr="Настройка ЧПУ станка | Как настроить фрезерный станок с ЧПУ">
            <a:extLst>
              <a:ext uri="{FF2B5EF4-FFF2-40B4-BE49-F238E27FC236}">
                <a16:creationId xmlns:a16="http://schemas.microsoft.com/office/drawing/2014/main" id="{A2DC577B-21AD-4E6B-8DAE-D4B4B307E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463" y="2213086"/>
            <a:ext cx="2376789" cy="133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nsys Maxwell | Electromechanical Device Analysis Software">
            <a:extLst>
              <a:ext uri="{FF2B5EF4-FFF2-40B4-BE49-F238E27FC236}">
                <a16:creationId xmlns:a16="http://schemas.microsoft.com/office/drawing/2014/main" id="{10DD9A05-C23C-4C40-B6A7-77BB45D81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629" y="1974850"/>
            <a:ext cx="190500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Значение автоматизации, автоматических устройств и систем управления:  примеры автоматизированных процессов, цели, задачи, роль человека">
            <a:extLst>
              <a:ext uri="{FF2B5EF4-FFF2-40B4-BE49-F238E27FC236}">
                <a16:creationId xmlns:a16="http://schemas.microsoft.com/office/drawing/2014/main" id="{94E7C92D-CD22-4736-8435-207461272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601" y="4873045"/>
            <a:ext cx="2102832" cy="149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МОДЕЛИРОВАНИЕ СИСТЕМ ЭЛЕКТРОПРИВОДА В SIMULINK (MATLAB 7.0.1)">
            <a:extLst>
              <a:ext uri="{FF2B5EF4-FFF2-40B4-BE49-F238E27FC236}">
                <a16:creationId xmlns:a16="http://schemas.microsoft.com/office/drawing/2014/main" id="{69616D1F-1D45-4053-B595-89BD7807A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018" y="3661442"/>
            <a:ext cx="1340415" cy="108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696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ACD652-2564-492B-BCE3-BA4009C8E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DF86B1E-64A7-4602-96EB-B0CE5192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Выпускники программы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20894E-8975-4363-8D14-B963CFA2CFD6}"/>
              </a:ext>
            </a:extLst>
          </p:cNvPr>
          <p:cNvSpPr/>
          <p:nvPr/>
        </p:nvSpPr>
        <p:spPr>
          <a:xfrm>
            <a:off x="1153882" y="3134812"/>
            <a:ext cx="324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Боровиков Юрий Сергеевич,</a:t>
            </a:r>
          </a:p>
          <a:p>
            <a:r>
              <a:rPr lang="ru-RU" sz="1400" dirty="0" err="1"/>
              <a:t>и.о</a:t>
            </a:r>
            <a:r>
              <a:rPr lang="ru-RU" sz="1400" dirty="0"/>
              <a:t>. ректора, Новгородский государственный университет имени Ярослава Мудрого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80D817-6E7C-4771-81D5-2A6386C2F903}"/>
              </a:ext>
            </a:extLst>
          </p:cNvPr>
          <p:cNvSpPr/>
          <p:nvPr/>
        </p:nvSpPr>
        <p:spPr>
          <a:xfrm>
            <a:off x="1153882" y="4284219"/>
            <a:ext cx="324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Гусев Николай Владимирович,</a:t>
            </a:r>
          </a:p>
          <a:p>
            <a:r>
              <a:rPr lang="ru-RU" sz="1400" dirty="0"/>
              <a:t>директор, </a:t>
            </a:r>
          </a:p>
          <a:p>
            <a:r>
              <a:rPr lang="ru-RU" sz="1400" dirty="0"/>
              <a:t>НПФ Мехатроника-Про</a:t>
            </a:r>
            <a:endParaRPr lang="ru-RU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1A78CEA-D179-4735-B994-8487AF24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6" y="4335283"/>
            <a:ext cx="664001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https://portal.tpu.ru/foto/58069.jpg">
            <a:extLst>
              <a:ext uri="{FF2B5EF4-FFF2-40B4-BE49-F238E27FC236}">
                <a16:creationId xmlns:a16="http://schemas.microsoft.com/office/drawing/2014/main" id="{1CE15AF2-90DF-41C5-B143-E497EF8A7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2" y="5502950"/>
            <a:ext cx="77142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20B6AC-117A-4FC8-94AF-E97CBA280E9D}"/>
              </a:ext>
            </a:extLst>
          </p:cNvPr>
          <p:cNvSpPr/>
          <p:nvPr/>
        </p:nvSpPr>
        <p:spPr>
          <a:xfrm>
            <a:off x="1153882" y="5354729"/>
            <a:ext cx="324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/>
              <a:t>Каракулов</a:t>
            </a:r>
            <a:r>
              <a:rPr lang="ru-RU" sz="1400" b="1" dirty="0"/>
              <a:t> Александр Сергеевич,</a:t>
            </a:r>
          </a:p>
          <a:p>
            <a:r>
              <a:rPr lang="ru-RU" sz="1400" dirty="0"/>
              <a:t>директор, </a:t>
            </a:r>
          </a:p>
          <a:p>
            <a:r>
              <a:rPr lang="ru-RU" sz="1400" dirty="0"/>
              <a:t>НПФ Мехатроника-Про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CEF0823-77FB-44C9-B9FD-6DA10A3525EA}"/>
              </a:ext>
            </a:extLst>
          </p:cNvPr>
          <p:cNvSpPr/>
          <p:nvPr/>
        </p:nvSpPr>
        <p:spPr>
          <a:xfrm>
            <a:off x="5322449" y="3134275"/>
            <a:ext cx="324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Пушкарев Иван Иванович,  </a:t>
            </a:r>
            <a:r>
              <a:rPr lang="ru-RU" sz="1400" dirty="0"/>
              <a:t>генеральный директор, ОАО «ТЭМЗ»</a:t>
            </a:r>
          </a:p>
        </p:txBody>
      </p:sp>
      <p:pic>
        <p:nvPicPr>
          <p:cNvPr id="1026" name="Picture 2" descr="Пушкарев ТЭМЗ, источник: www.duma.tomsk.ru">
            <a:extLst>
              <a:ext uri="{FF2B5EF4-FFF2-40B4-BE49-F238E27FC236}">
                <a16:creationId xmlns:a16="http://schemas.microsoft.com/office/drawing/2014/main" id="{15607284-2204-4192-B15E-AEA162B2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620" y="3134275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рулевский тусур">
            <a:extLst>
              <a:ext uri="{FF2B5EF4-FFF2-40B4-BE49-F238E27FC236}">
                <a16:creationId xmlns:a16="http://schemas.microsoft.com/office/drawing/2014/main" id="{53031E68-9639-4BE8-8A22-6B7B474D3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620" y="4284219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AA1050-943D-45C2-A6E8-22FBA21216C1}"/>
              </a:ext>
            </a:extLst>
          </p:cNvPr>
          <p:cNvSpPr/>
          <p:nvPr/>
        </p:nvSpPr>
        <p:spPr>
          <a:xfrm>
            <a:off x="5322449" y="4150639"/>
            <a:ext cx="34504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/>
              <a:t>Рулевский</a:t>
            </a:r>
            <a:r>
              <a:rPr lang="ru-RU" sz="1400" b="1" dirty="0"/>
              <a:t> Виктор Михайлович, </a:t>
            </a:r>
          </a:p>
          <a:p>
            <a:r>
              <a:rPr lang="ru-RU" sz="1400" dirty="0"/>
              <a:t>Ректор, Томский государственный университет систем управления и радиоэлектроники</a:t>
            </a:r>
          </a:p>
        </p:txBody>
      </p:sp>
      <p:pic>
        <p:nvPicPr>
          <p:cNvPr id="1030" name="Picture 6" descr="боровиков юрий сергеевич, источник: er.ru">
            <a:extLst>
              <a:ext uri="{FF2B5EF4-FFF2-40B4-BE49-F238E27FC236}">
                <a16:creationId xmlns:a16="http://schemas.microsoft.com/office/drawing/2014/main" id="{BCD25546-EC4A-4630-B00B-C78523489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17" y="3197134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Юдинцев Антон Геннадьевич">
            <a:extLst>
              <a:ext uri="{FF2B5EF4-FFF2-40B4-BE49-F238E27FC236}">
                <a16:creationId xmlns:a16="http://schemas.microsoft.com/office/drawing/2014/main" id="{9F24D099-B860-4812-A28E-E8877A457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2" t="8079" r="8292" b="38061"/>
          <a:stretch/>
        </p:blipFill>
        <p:spPr bwMode="auto">
          <a:xfrm>
            <a:off x="4341621" y="5382446"/>
            <a:ext cx="82157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E3705A4-1B39-43E0-93E6-199E2FB0C12E}"/>
              </a:ext>
            </a:extLst>
          </p:cNvPr>
          <p:cNvSpPr/>
          <p:nvPr/>
        </p:nvSpPr>
        <p:spPr>
          <a:xfrm>
            <a:off x="5322448" y="5342328"/>
            <a:ext cx="345048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Юдинцев Антон Геннадьевич, </a:t>
            </a:r>
          </a:p>
          <a:p>
            <a:r>
              <a:rPr lang="ru-RU" sz="1400" dirty="0"/>
              <a:t>директор, Научно-исследовательский институт автоматики и электромеханики ТУСУР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985654-5D20-4F22-BB13-490795D5A6D4}"/>
              </a:ext>
            </a:extLst>
          </p:cNvPr>
          <p:cNvSpPr/>
          <p:nvPr/>
        </p:nvSpPr>
        <p:spPr>
          <a:xfrm>
            <a:off x="8761364" y="2923952"/>
            <a:ext cx="345049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/>
              <a:t>Дусеев</a:t>
            </a:r>
            <a:r>
              <a:rPr lang="ru-RU" sz="1400" b="1" dirty="0"/>
              <a:t> Равиль </a:t>
            </a:r>
            <a:r>
              <a:rPr lang="ru-RU" sz="1400" b="1" dirty="0" err="1"/>
              <a:t>Мидхатович</a:t>
            </a:r>
            <a:r>
              <a:rPr lang="ru-RU" sz="1400" b="1" dirty="0"/>
              <a:t>,  </a:t>
            </a:r>
            <a:r>
              <a:rPr lang="ru-RU" sz="1400" dirty="0"/>
              <a:t>генеральный директор, Сибирская Электротехническая Компания</a:t>
            </a:r>
          </a:p>
          <a:p>
            <a:endParaRPr lang="ru-RU" sz="1400" dirty="0"/>
          </a:p>
          <a:p>
            <a:r>
              <a:rPr lang="ru-RU" sz="1400" b="1" dirty="0"/>
              <a:t>Земан Святослав Константинович,</a:t>
            </a:r>
          </a:p>
          <a:p>
            <a:r>
              <a:rPr lang="ru-RU" sz="1400" dirty="0"/>
              <a:t>Зам. директора НИИ АЭМ ТУСУР</a:t>
            </a:r>
          </a:p>
          <a:p>
            <a:endParaRPr lang="ru-RU" sz="1400" dirty="0"/>
          </a:p>
          <a:p>
            <a:r>
              <a:rPr lang="ru-RU" sz="1400" b="1" dirty="0" err="1"/>
              <a:t>Бейм</a:t>
            </a:r>
            <a:r>
              <a:rPr lang="ru-RU" sz="1400" b="1" dirty="0"/>
              <a:t> Олег Владимирович, </a:t>
            </a:r>
          </a:p>
          <a:p>
            <a:r>
              <a:rPr lang="ru-RU" sz="1400" dirty="0"/>
              <a:t>Директор, Автоматизация производств</a:t>
            </a:r>
          </a:p>
          <a:p>
            <a:endParaRPr lang="ru-RU" sz="1400" dirty="0"/>
          </a:p>
          <a:p>
            <a:r>
              <a:rPr lang="ru-RU" sz="1400" b="1" dirty="0"/>
              <a:t>Степанов Павел Викторович, </a:t>
            </a:r>
            <a:r>
              <a:rPr lang="ru-RU" sz="1400" dirty="0"/>
              <a:t>зам. ген. директора, ГК «</a:t>
            </a:r>
            <a:r>
              <a:rPr lang="ru-RU" sz="1400" dirty="0" err="1"/>
              <a:t>Геоскан</a:t>
            </a:r>
            <a:r>
              <a:rPr lang="ru-RU" sz="1400" dirty="0"/>
              <a:t>»</a:t>
            </a:r>
          </a:p>
          <a:p>
            <a:endParaRPr lang="ru-RU" sz="1400" dirty="0"/>
          </a:p>
          <a:p>
            <a:r>
              <a:rPr lang="ru-RU" sz="1400" b="1" dirty="0" err="1"/>
              <a:t>Лагерева</a:t>
            </a:r>
            <a:r>
              <a:rPr lang="ru-RU" sz="1400" b="1" dirty="0"/>
              <a:t> Елена Сергеевна,</a:t>
            </a:r>
          </a:p>
          <a:p>
            <a:r>
              <a:rPr lang="ru-RU" sz="1400" dirty="0"/>
              <a:t>Директор, ГК Электрозавод</a:t>
            </a:r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9127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2C379E6-376A-4F22-A9E9-1A64426D7B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D432A-D135-4954-8559-2B6A9DE81B6A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921DA1A-6DE3-4CF3-B7B6-10F93FABF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97"/>
            <a:ext cx="8658138" cy="1579005"/>
          </a:xfrm>
        </p:spPr>
        <p:txBody>
          <a:bodyPr/>
          <a:lstStyle/>
          <a:p>
            <a:r>
              <a:rPr lang="ru-RU" dirty="0"/>
              <a:t>МЕСТА ПРАКТИК И ТРУДОУСТРОЙСТВА ВЫПУСКНИКОВ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D67541-D2DB-4057-A918-2CAFCAC2C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9748" y="3246438"/>
            <a:ext cx="8961252" cy="325321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ООО "НПО "Санкт-Петербургская электротехническая компания", г. Санкт-Петербург 	</a:t>
            </a:r>
          </a:p>
          <a:p>
            <a:r>
              <a:rPr lang="ru-RU" dirty="0"/>
              <a:t>АО "Информационные спутниковые системы им. </a:t>
            </a:r>
            <a:r>
              <a:rPr lang="ru-RU" dirty="0" err="1"/>
              <a:t>ак</a:t>
            </a:r>
            <a:r>
              <a:rPr lang="ru-RU" dirty="0"/>
              <a:t>. М.Ф. Решетнева", г. Железногорск	</a:t>
            </a:r>
          </a:p>
          <a:p>
            <a:r>
              <a:rPr lang="ru-RU" dirty="0"/>
              <a:t>АО "Группа "СВЭЛ", г. Екатеринбург 	</a:t>
            </a:r>
          </a:p>
          <a:p>
            <a:r>
              <a:rPr lang="ru-RU" dirty="0"/>
              <a:t>АО "ЕВРАЗ-ЗСМК", г. Новокузнецк 	</a:t>
            </a:r>
          </a:p>
          <a:p>
            <a:r>
              <a:rPr lang="ru-RU" dirty="0"/>
              <a:t>ООО "Газпром трансгаз Томск", г. Томск 	</a:t>
            </a:r>
          </a:p>
          <a:p>
            <a:r>
              <a:rPr lang="ru-RU" dirty="0"/>
              <a:t>ОАО "ТРК" (Томская распределительная компания", г. Томск 	</a:t>
            </a:r>
          </a:p>
          <a:p>
            <a:r>
              <a:rPr lang="ru-RU" dirty="0"/>
              <a:t>ОАО ТЭМЗ (Томский электромеханический завод им. Вахрушева), г. Томск 	</a:t>
            </a:r>
          </a:p>
          <a:p>
            <a:r>
              <a:rPr lang="ru-RU" dirty="0"/>
              <a:t>ООО СЭТК "Сибирская электротехническая компания", г. Томск </a:t>
            </a:r>
          </a:p>
          <a:p>
            <a:r>
              <a:rPr lang="ru-RU" dirty="0"/>
              <a:t>ООО "НПФ Привод-Сервис", г. Томск 	</a:t>
            </a:r>
          </a:p>
          <a:p>
            <a:r>
              <a:rPr lang="ru-RU" dirty="0"/>
              <a:t>ОАО НПЦ "Полюс", г. Томск </a:t>
            </a:r>
          </a:p>
          <a:p>
            <a:r>
              <a:rPr lang="ru-RU" dirty="0"/>
              <a:t>ПАО «Ракетно-космическая корпорация «Энергия" имени С. П. Королёва» 	</a:t>
            </a:r>
          </a:p>
          <a:p>
            <a:r>
              <a:rPr lang="ru-RU" dirty="0"/>
              <a:t>АО «Улан-Удэнский авиационный завод» (АО «У-УАЗ»)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69D5B32-2748-46AC-BC31-69D8C10E1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738" y="2644797"/>
            <a:ext cx="970297" cy="65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9DFFCC3-B247-4F7D-9C59-16DEA3779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389" y="3876883"/>
            <a:ext cx="597596" cy="55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avtobd.ru/upload/iblock/5bf/5bf5a6c6fe89c09a771...">
            <a:extLst>
              <a:ext uri="{FF2B5EF4-FFF2-40B4-BE49-F238E27FC236}">
                <a16:creationId xmlns:a16="http://schemas.microsoft.com/office/drawing/2014/main" id="{5B23DBCE-DEAA-4C0F-BFF4-1C0F11835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740" y="2634878"/>
            <a:ext cx="1370739" cy="85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У-УАЗ станет резидентом технопарка авиастроительных предприятий //  АвиаПорт.Новости">
            <a:extLst>
              <a:ext uri="{FF2B5EF4-FFF2-40B4-BE49-F238E27FC236}">
                <a16:creationId xmlns:a16="http://schemas.microsoft.com/office/drawing/2014/main" id="{17120537-BD08-4E80-9515-C6430E03B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176" y="3373185"/>
            <a:ext cx="1701334" cy="113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01CEEE43-FC8E-422A-A9CE-D174BD8F3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r="12857"/>
          <a:stretch/>
        </p:blipFill>
        <p:spPr bwMode="auto">
          <a:xfrm>
            <a:off x="11223180" y="3487694"/>
            <a:ext cx="659072" cy="66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D580C962-0192-41DB-BFC2-DDB07BB3C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632" y="4117586"/>
            <a:ext cx="1396219" cy="78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Лепсе">
            <a:extLst>
              <a:ext uri="{FF2B5EF4-FFF2-40B4-BE49-F238E27FC236}">
                <a16:creationId xmlns:a16="http://schemas.microsoft.com/office/drawing/2014/main" id="{35588C81-F96E-4FFB-BA08-16BB0C12B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353" y="4996999"/>
            <a:ext cx="1055126" cy="46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375344AB-FDF9-4C40-A154-FFBD93E59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250" y="4483348"/>
            <a:ext cx="1701334" cy="42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498E7023-4879-4B46-B095-B72ACB16F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854" y="4679049"/>
            <a:ext cx="1162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C49B64D3-20DC-4F61-8CE2-4E89CA7A0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36" y="4026835"/>
            <a:ext cx="1247138" cy="25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BE045DF3-11FD-46C8-9F39-6EDFB7631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499" y="5740158"/>
            <a:ext cx="1639217" cy="39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F33190C8-5551-46D6-93C2-523E7F49C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014" y="5301395"/>
            <a:ext cx="13620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A100CE41-23A4-4C4D-B287-AF770A385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739" y="5107437"/>
            <a:ext cx="592771" cy="48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8FBC62E2-C7FC-47B4-A90C-2F68785F5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6827" y="6331439"/>
            <a:ext cx="1780160" cy="381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2" descr="Изображение логотипа">
            <a:extLst>
              <a:ext uri="{FF2B5EF4-FFF2-40B4-BE49-F238E27FC236}">
                <a16:creationId xmlns:a16="http://schemas.microsoft.com/office/drawing/2014/main" id="{CD0046EC-0CAC-4E24-9349-8283E30BB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913" y="5810607"/>
            <a:ext cx="780842" cy="82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ЭлеСи">
            <a:extLst>
              <a:ext uri="{FF2B5EF4-FFF2-40B4-BE49-F238E27FC236}">
                <a16:creationId xmlns:a16="http://schemas.microsoft.com/office/drawing/2014/main" id="{D0243C8C-8485-4F23-9419-F93B4806B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731" y="4967488"/>
            <a:ext cx="856241" cy="52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6" descr="Файл:Sibur Holding Logo.svg — Википедия">
            <a:extLst>
              <a:ext uri="{FF2B5EF4-FFF2-40B4-BE49-F238E27FC236}">
                <a16:creationId xmlns:a16="http://schemas.microsoft.com/office/drawing/2014/main" id="{0CCDA2A0-B55C-4504-B3FA-0568F18CC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22365" y1="44615" x2="22365" y2="44615"/>
                        <a14:foregroundMark x1="47044" y1="41538" x2="47044" y2="41538"/>
                        <a14:foregroundMark x1="63753" y1="39231" x2="63753" y2="39231"/>
                        <a14:foregroundMark x1="80977" y1="43846" x2="80977" y2="43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685" y="5158497"/>
            <a:ext cx="1137407" cy="38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9413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ШЭ_ТПУ">
      <a:dk1>
        <a:sysClr val="windowText" lastClr="000000"/>
      </a:dk1>
      <a:lt1>
        <a:sysClr val="window" lastClr="FFFFFF"/>
      </a:lt1>
      <a:dk2>
        <a:srgbClr val="6C6D6C"/>
      </a:dk2>
      <a:lt2>
        <a:srgbClr val="E7E6E6"/>
      </a:lt2>
      <a:accent1>
        <a:srgbClr val="FAB400"/>
      </a:accent1>
      <a:accent2>
        <a:srgbClr val="28BE46"/>
      </a:accent2>
      <a:accent3>
        <a:srgbClr val="FF4460"/>
      </a:accent3>
      <a:accent4>
        <a:srgbClr val="FFB600"/>
      </a:accent4>
      <a:accent5>
        <a:srgbClr val="6573FF"/>
      </a:accent5>
      <a:accent6>
        <a:srgbClr val="76B729"/>
      </a:accent6>
      <a:hlink>
        <a:srgbClr val="00B0F0"/>
      </a:hlink>
      <a:folHlink>
        <a:srgbClr val="0082B0"/>
      </a:folHlink>
    </a:clrScheme>
    <a:fontScheme name="ТПУ202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5A379E1-64CF-4E10-A4B1-71064FA4DFEE}" vid="{814DC859-A53F-4DEF-9212-13F73207056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ШАБЛОН_ИШЭ_ТПУ_2022</Template>
  <TotalTime>0</TotalTime>
  <Words>1439</Words>
  <Application>Microsoft Office PowerPoint</Application>
  <PresentationFormat>Широкоэкранный</PresentationFormat>
  <Paragraphs>189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Verdana</vt:lpstr>
      <vt:lpstr>Wingdings</vt:lpstr>
      <vt:lpstr>Тема Office</vt:lpstr>
      <vt:lpstr>Мехатронные преобразователи транспортных систем  и высокотехнологических производств </vt:lpstr>
      <vt:lpstr>О программе Мехатронные преобразователи транспортных систем  и высокотехнологических производств</vt:lpstr>
      <vt:lpstr>Презентация PowerPoint</vt:lpstr>
      <vt:lpstr>Электропривод и автоматика</vt:lpstr>
      <vt:lpstr>Электропривод и автоматика</vt:lpstr>
      <vt:lpstr>Электропривод и автоматика</vt:lpstr>
      <vt:lpstr>Электропривод и автоматика</vt:lpstr>
      <vt:lpstr>Электрооборудование летательных аппаратов</vt:lpstr>
      <vt:lpstr>Электрооборудование летательных аппаратов</vt:lpstr>
      <vt:lpstr>Электрооборудование летательных аппаратов</vt:lpstr>
      <vt:lpstr>Электрооборудование летательных аппаратов</vt:lpstr>
      <vt:lpstr>Электромеханические преобразователи энергии промышленных установок и транспортных средств</vt:lpstr>
      <vt:lpstr>Электромеханические преобразователи энергии промышленных установок и транспортных средств</vt:lpstr>
      <vt:lpstr>Электромеханические преобразователи энергии промышленных установок и транспортных средств</vt:lpstr>
      <vt:lpstr>Электромеханические преобразователи энергии промышленных установок и транспортных средств</vt:lpstr>
      <vt:lpstr>Проектный подход Мехатронные преобразователи транспортных систем  и высокотехнологических производств</vt:lpstr>
      <vt:lpstr>Практики Мехатронные преобразователи транспортных систем  и высокотехнологических производств</vt:lpstr>
      <vt:lpstr>Выпускники программы</vt:lpstr>
      <vt:lpstr>МЕСТА ПРАКТИК И ТРУДОУСТРОЙСТВА ВЫПУСКНИКОВ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Электропривод и автоматизация  Электрооборудование летательных аппаратов  Электромеханические преобразователи энергии промышленных установок и транспортных средств</dc:title>
  <dc:creator>Тютева Полина Васильевна</dc:creator>
  <cp:lastModifiedBy>Eugeny&amp;Paulina</cp:lastModifiedBy>
  <cp:revision>79</cp:revision>
  <cp:lastPrinted>2021-08-02T01:21:27Z</cp:lastPrinted>
  <dcterms:created xsi:type="dcterms:W3CDTF">2022-11-22T06:48:34Z</dcterms:created>
  <dcterms:modified xsi:type="dcterms:W3CDTF">2025-10-30T12:57:23Z</dcterms:modified>
</cp:coreProperties>
</file>