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79463-27AF-4EA0-8F04-95CDC2C5920E}" type="datetimeFigureOut">
              <a:rPr lang="ru-RU" smtClean="0"/>
              <a:t>15.06.2015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03F16-BF67-442C-83CB-1042582E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30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114550"/>
            <a:ext cx="7924800" cy="1771650"/>
          </a:xfrm>
        </p:spPr>
        <p:txBody>
          <a:bodyPr>
            <a:noAutofit/>
          </a:bodyPr>
          <a:lstStyle>
            <a:lvl1pPr algn="r"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924800" cy="1219200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D60-7274-4FFE-A6EA-AACBD9F748A3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8F399-4BF6-49C5-81E2-0C5D6D026D8F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 rot="13549715">
            <a:off x="8120300" y="5774378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8000"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sym typeface="Wingdings"/>
              </a:rPr>
              <a:t></a:t>
            </a:r>
            <a:endParaRPr sz="8000">
              <a:gradFill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2">
                      <a:lumMod val="20000"/>
                      <a:lumOff val="80000"/>
                    </a:schemeClr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133600"/>
            <a:ext cx="7772400" cy="1362075"/>
          </a:xfrm>
        </p:spPr>
        <p:txBody>
          <a:bodyPr anchor="b" anchorCtr="0"/>
          <a:lstStyle>
            <a:lvl1pPr algn="r">
              <a:defRPr sz="3600" b="0" i="0" cap="all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505200"/>
            <a:ext cx="7772400" cy="9017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C0EBF-6782-4703-9612-519B0FC495F1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 rot="2783796">
            <a:off x="6232" y="-270992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8000"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sym typeface="Wingdings"/>
              </a:rPr>
              <a:t></a:t>
            </a:r>
            <a:endParaRPr sz="8000">
              <a:gradFill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2">
                      <a:lumMod val="20000"/>
                      <a:lumOff val="80000"/>
                    </a:schemeClr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600200"/>
            <a:ext cx="32004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600200"/>
            <a:ext cx="32004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5B2C-670D-41DA-9B98-1FFDA6CBCDE7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1515035"/>
            <a:ext cx="3200400" cy="63976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33600" y="2285999"/>
            <a:ext cx="32004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6400" y="1515035"/>
            <a:ext cx="3200400" cy="63976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400" y="2285999"/>
            <a:ext cx="32004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9744-B476-4F3D-89F7-FE9128DD33A6}" type="datetime1">
              <a:rPr lang="ru-RU" smtClean="0"/>
              <a:t>15.06.2015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7350-D7E9-4B11-9505-C0E6422EA587}" type="datetime1">
              <a:rPr lang="ru-RU" smtClean="0"/>
              <a:t>15.06.2015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1763-4F40-4E8A-999F-2B86CC1A345D}" type="datetime1">
              <a:rPr lang="ru-RU" smtClean="0"/>
              <a:t>15.06.2015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3549715">
            <a:off x="8120300" y="5774378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8000"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sym typeface="Wingdings 2"/>
              </a:rPr>
              <a:t></a:t>
            </a:r>
            <a:endParaRPr sz="8000">
              <a:gradFill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2">
                      <a:lumMod val="20000"/>
                      <a:lumOff val="80000"/>
                    </a:schemeClr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153" y="273050"/>
            <a:ext cx="2680447" cy="116205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49" y="914400"/>
            <a:ext cx="5338763" cy="47990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4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2223247" cy="4037012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21341" y="6539753"/>
            <a:ext cx="1828800" cy="228600"/>
          </a:xfrm>
        </p:spPr>
        <p:txBody>
          <a:bodyPr/>
          <a:lstStyle/>
          <a:p>
            <a:fld id="{7D194CA3-C4E4-4DF6-BA20-025EC2E24BA2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4F7-EA41-44A7-822B-9D2A563571E4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3575304" y="914400"/>
            <a:ext cx="5340096" cy="48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95344" y="1234440"/>
            <a:ext cx="4700016" cy="416052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810" y="4828310"/>
            <a:ext cx="6780213" cy="640080"/>
          </a:xfrm>
        </p:spPr>
        <p:txBody>
          <a:bodyPr anchor="b"/>
          <a:lstStyle>
            <a:lvl1pPr algn="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8811" y="5486400"/>
            <a:ext cx="6780212" cy="640358"/>
          </a:xfrm>
        </p:spPr>
        <p:txBody>
          <a:bodyPr/>
          <a:lstStyle>
            <a:lvl1pPr marL="0" indent="0" algn="r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10E2-8867-4E07-887E-A7AB136667F8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50863" y="685800"/>
            <a:ext cx="8138160" cy="38404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6623" y="1005840"/>
            <a:ext cx="7406640" cy="3200400"/>
          </a:xfrm>
          <a:solidFill>
            <a:schemeClr val="tx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290E-AFED-4005-9714-976215A0ED7C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3575304" y="914400"/>
            <a:ext cx="2514600" cy="48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18204" y="1257300"/>
            <a:ext cx="1828800" cy="41148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6400800" y="914400"/>
            <a:ext cx="2514600" cy="48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6743700" y="1257300"/>
            <a:ext cx="1828800" cy="41148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, Alt.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1441-FA32-4228-ADB4-2B646C679E33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3575304" y="914400"/>
            <a:ext cx="5340096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95344" y="1257300"/>
            <a:ext cx="4700016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66160" y="3429000"/>
            <a:ext cx="5340096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3886200" y="3771900"/>
            <a:ext cx="4700016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DC3B5-7869-4525-86A6-A9B1816FE257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3575304" y="914400"/>
            <a:ext cx="5340096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95344" y="1257300"/>
            <a:ext cx="4700016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81400" y="3427413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924300" y="3770313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0" y="3427413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>
            <a:off x="6742113" y="3770313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ctures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04DC-1EC3-492B-97D1-5E4ED163F13C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1400" y="3427413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924300" y="3770313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0" y="3427413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>
            <a:off x="6742113" y="3770313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81400" y="914400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5"/>
          </p:nvPr>
        </p:nvSpPr>
        <p:spPr>
          <a:xfrm>
            <a:off x="3924300" y="1261872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0" y="914400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Picture Placeholder 2"/>
          <p:cNvSpPr>
            <a:spLocks noGrp="1"/>
          </p:cNvSpPr>
          <p:nvPr>
            <p:ph type="pic" idx="16"/>
          </p:nvPr>
        </p:nvSpPr>
        <p:spPr>
          <a:xfrm>
            <a:off x="6742113" y="1261872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4A8C-B590-4DE3-972A-177D4E8B89E7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4" y="699247"/>
            <a:ext cx="1667435" cy="501416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699247"/>
            <a:ext cx="6037729" cy="50141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91CE-91DA-4917-9794-A43D6AA43F67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1600200"/>
            <a:ext cx="6553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1341" y="6539753"/>
            <a:ext cx="1828800" cy="2286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7041F2A-B69E-4FA0-894F-C4D7AE8F2B7A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43400" y="6539753"/>
            <a:ext cx="3657600" cy="2286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539753"/>
            <a:ext cx="609600" cy="2286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500"/>
        </a:spcBef>
        <a:buFont typeface="Wingdings" pitchFamily="2" charset="2"/>
        <a:buChar char="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500"/>
        </a:spcBef>
        <a:buFont typeface="Century" pitchFamily="18" charset="0"/>
        <a:buChar char="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500"/>
        </a:spcBef>
        <a:buFont typeface="Wingdings" pitchFamily="2" charset="2"/>
        <a:buChar char="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spcBef>
          <a:spcPts val="1500"/>
        </a:spcBef>
        <a:buFont typeface="Century" pitchFamily="18" charset="0"/>
        <a:buChar char="…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indent="-457200" algn="l" defTabSz="914400" rtl="0" eaLnBrk="1" latinLnBrk="0" hangingPunct="1">
        <a:spcBef>
          <a:spcPts val="1500"/>
        </a:spcBef>
        <a:buFont typeface="Wingdings" pitchFamily="2" charset="2"/>
        <a:buChar char="Ï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800" dirty="0" smtClean="0"/>
              <a:t>Прогнозирование проектирование и моделирование в социальной работе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Тычкин</a:t>
            </a:r>
            <a:r>
              <a:rPr lang="ru-RU" smtClean="0"/>
              <a:t> П.Б.</a:t>
            </a:r>
            <a:endParaRPr lang="ru-RU" dirty="0" smtClean="0"/>
          </a:p>
          <a:p>
            <a:r>
              <a:rPr lang="ru-RU" dirty="0" smtClean="0"/>
              <a:t>Лекция 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08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МЕТОДЫ ИССЛЕДОВАНИЯ </a:t>
            </a:r>
            <a:br>
              <a:rPr lang="ru-RU" dirty="0"/>
            </a:br>
            <a:r>
              <a:rPr lang="ru-RU" dirty="0"/>
              <a:t>В СОЦИАЛЬНОЙ РАБОТЕ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23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 - </a:t>
            </a:r>
            <a:r>
              <a:rPr lang="ru-RU" dirty="0"/>
              <a:t>Способ решения исследовательской задачи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1"/>
            <a:ext cx="8137376" cy="4464495"/>
          </a:xfrm>
        </p:spPr>
        <p:txBody>
          <a:bodyPr/>
          <a:lstStyle/>
          <a:p>
            <a:r>
              <a:rPr lang="ru-RU" dirty="0"/>
              <a:t>От выбора метода познавательной деятельности зависит достоверность фактов и выводов, полученных при исследовании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Теоретические и эмпирические исследования осуществляются соответственно теоретическими и эмпирическими методами</a:t>
            </a:r>
            <a:r>
              <a:rPr lang="ru-RU" i="1" dirty="0"/>
              <a:t>.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Например, выделяют методы теоретического исследования; методы эмпирического исследования; методы обработки эмпирических данных.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50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41805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052736"/>
            <a:ext cx="4032448" cy="5073427"/>
          </a:xfrm>
        </p:spPr>
        <p:txBody>
          <a:bodyPr>
            <a:normAutofit lnSpcReduction="10000"/>
          </a:bodyPr>
          <a:lstStyle/>
          <a:p>
            <a:r>
              <a:rPr lang="ru-RU" sz="2800" b="1" i="1" u="sng" dirty="0"/>
              <a:t>Методы теоретического исследования</a:t>
            </a:r>
            <a:r>
              <a:rPr lang="ru-RU" sz="2800" u="sng" dirty="0"/>
              <a:t> </a:t>
            </a:r>
            <a:r>
              <a:rPr lang="ru-RU" sz="2800" dirty="0"/>
              <a:t>– это методы изучения теоретических работ научного содержания. К ним относятся разнообразные виды анализа и обработки научных текстов.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052736"/>
            <a:ext cx="4042792" cy="5073427"/>
          </a:xfrm>
        </p:spPr>
        <p:txBody>
          <a:bodyPr>
            <a:normAutofit lnSpcReduction="10000"/>
          </a:bodyPr>
          <a:lstStyle/>
          <a:p>
            <a:r>
              <a:rPr lang="ru-RU" sz="3000" b="1" i="1" u="sng" dirty="0"/>
              <a:t>Методы эмпирического исследования</a:t>
            </a:r>
            <a:r>
              <a:rPr lang="ru-RU" sz="3000" u="sng" dirty="0"/>
              <a:t> </a:t>
            </a:r>
            <a:r>
              <a:rPr lang="ru-RU" sz="3000" dirty="0"/>
              <a:t>– это методы сбора первичных данных, репрезентативной информации о фактах, событиях, </a:t>
            </a:r>
            <a:r>
              <a:rPr lang="ru-RU" sz="3000" dirty="0" smtClean="0"/>
              <a:t>состояниях</a:t>
            </a:r>
            <a:r>
              <a:rPr lang="ru-RU" sz="3000" dirty="0"/>
              <a:t>.</a:t>
            </a:r>
            <a:r>
              <a:rPr lang="ru-RU" dirty="0"/>
              <a:t>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3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/>
              <a:t/>
            </a:r>
            <a:br>
              <a:rPr lang="ru-RU" sz="1200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1800" b="1" dirty="0"/>
              <a:t>Методы сбора </a:t>
            </a:r>
            <a:br>
              <a:rPr lang="ru-RU" sz="1800" b="1" dirty="0"/>
            </a:br>
            <a:r>
              <a:rPr lang="ru-RU" sz="1800" b="1" dirty="0"/>
              <a:t>первичной социальной информации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err="1"/>
              <a:t>Неопросные</a:t>
            </a:r>
            <a:r>
              <a:rPr lang="ru-RU" sz="2400" b="1" dirty="0"/>
              <a:t> методы:</a:t>
            </a:r>
            <a:endParaRPr lang="ru-RU" sz="2400" dirty="0"/>
          </a:p>
          <a:p>
            <a:pPr lvl="0"/>
            <a:r>
              <a:rPr lang="ru-RU" sz="2400" dirty="0"/>
              <a:t>наблюдение; </a:t>
            </a:r>
          </a:p>
          <a:p>
            <a:pPr lvl="0"/>
            <a:r>
              <a:rPr lang="ru-RU" sz="2400" dirty="0"/>
              <a:t>анализ документов (в том числе биографический метод); </a:t>
            </a:r>
          </a:p>
          <a:p>
            <a:pPr lvl="0"/>
            <a:r>
              <a:rPr lang="ru-RU" sz="2400" dirty="0"/>
              <a:t>эксперимент; </a:t>
            </a:r>
          </a:p>
          <a:p>
            <a:pPr lvl="0"/>
            <a:r>
              <a:rPr lang="ru-RU" sz="2400" dirty="0"/>
              <a:t>изучение случая (кейс-</a:t>
            </a:r>
            <a:r>
              <a:rPr lang="ru-RU" sz="2400" dirty="0" err="1"/>
              <a:t>стади</a:t>
            </a:r>
            <a:r>
              <a:rPr lang="ru-RU" sz="2400" dirty="0"/>
              <a:t>).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2628655" cy="4037012"/>
          </a:xfrm>
        </p:spPr>
        <p:txBody>
          <a:bodyPr/>
          <a:lstStyle/>
          <a:p>
            <a:r>
              <a:rPr lang="ru-RU" sz="2400" b="1" dirty="0"/>
              <a:t>Опросные методы</a:t>
            </a:r>
            <a:r>
              <a:rPr lang="ru-RU" sz="2400" dirty="0"/>
              <a:t> социального </a:t>
            </a:r>
            <a:r>
              <a:rPr lang="ru-RU" sz="2400" dirty="0" smtClean="0"/>
              <a:t>исследования:</a:t>
            </a:r>
          </a:p>
          <a:p>
            <a:r>
              <a:rPr lang="ru-RU" sz="2400" b="1" dirty="0" smtClean="0"/>
              <a:t>анкетирование</a:t>
            </a:r>
            <a:r>
              <a:rPr lang="ru-RU" sz="2400" b="1" dirty="0"/>
              <a:t>;</a:t>
            </a:r>
          </a:p>
          <a:p>
            <a:pPr lvl="0"/>
            <a:r>
              <a:rPr lang="ru-RU" sz="2400" b="1" dirty="0"/>
              <a:t>интервью </a:t>
            </a:r>
            <a:r>
              <a:rPr lang="ru-RU" sz="2400" dirty="0"/>
              <a:t>(беседа). 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67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Опросные методы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3" y="914400"/>
            <a:ext cx="5493940" cy="4799013"/>
          </a:xfrm>
        </p:spPr>
        <p:txBody>
          <a:bodyPr/>
          <a:lstStyle/>
          <a:p>
            <a:r>
              <a:rPr lang="ru-RU" dirty="0"/>
              <a:t>Интервью: </a:t>
            </a:r>
            <a:endParaRPr lang="ru-RU" dirty="0" smtClean="0"/>
          </a:p>
          <a:p>
            <a:endParaRPr lang="ru-RU" dirty="0" smtClean="0"/>
          </a:p>
          <a:p>
            <a:r>
              <a:rPr lang="ru-RU" sz="2400" dirty="0" smtClean="0"/>
              <a:t>свободное </a:t>
            </a:r>
            <a:r>
              <a:rPr lang="ru-RU" sz="2400" dirty="0"/>
              <a:t>или стандартизированное, </a:t>
            </a:r>
            <a:endParaRPr lang="ru-RU" sz="2400" dirty="0" smtClean="0"/>
          </a:p>
          <a:p>
            <a:r>
              <a:rPr lang="ru-RU" sz="2400" dirty="0" smtClean="0"/>
              <a:t>клиническое </a:t>
            </a:r>
            <a:r>
              <a:rPr lang="ru-RU" sz="2400" dirty="0"/>
              <a:t>или фокусированное, </a:t>
            </a:r>
            <a:endParaRPr lang="ru-RU" sz="2400" dirty="0" smtClean="0"/>
          </a:p>
          <a:p>
            <a:r>
              <a:rPr lang="ru-RU" sz="2400" dirty="0" smtClean="0"/>
              <a:t>групповое </a:t>
            </a:r>
            <a:r>
              <a:rPr lang="ru-RU" sz="2400" dirty="0"/>
              <a:t>или индивидуальное, </a:t>
            </a:r>
            <a:endParaRPr lang="ru-RU" sz="2400" dirty="0" smtClean="0"/>
          </a:p>
          <a:p>
            <a:r>
              <a:rPr lang="ru-RU" sz="2400" dirty="0" smtClean="0"/>
              <a:t>прямое </a:t>
            </a:r>
            <a:r>
              <a:rPr lang="ru-RU" sz="2400" dirty="0"/>
              <a:t>или опосредованное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2916687" cy="4037012"/>
          </a:xfrm>
        </p:spPr>
        <p:txBody>
          <a:bodyPr/>
          <a:lstStyle/>
          <a:p>
            <a:r>
              <a:rPr lang="ru-RU" sz="1600" dirty="0"/>
              <a:t>Анкетные опросы: </a:t>
            </a:r>
            <a:endParaRPr lang="ru-RU" sz="1600" dirty="0" smtClean="0"/>
          </a:p>
          <a:p>
            <a:r>
              <a:rPr lang="ru-RU" sz="1600" dirty="0" smtClean="0"/>
              <a:t>экспресс-опрос</a:t>
            </a:r>
            <a:r>
              <a:rPr lang="ru-RU" sz="1600" dirty="0"/>
              <a:t>, </a:t>
            </a:r>
            <a:endParaRPr lang="ru-RU" sz="1600" dirty="0" smtClean="0"/>
          </a:p>
          <a:p>
            <a:r>
              <a:rPr lang="ru-RU" sz="1600" dirty="0" smtClean="0"/>
              <a:t>групповой </a:t>
            </a:r>
          </a:p>
          <a:p>
            <a:r>
              <a:rPr lang="ru-RU" sz="1600" dirty="0" smtClean="0"/>
              <a:t>индивидуализированный</a:t>
            </a:r>
            <a:r>
              <a:rPr lang="ru-RU" sz="1600" dirty="0"/>
              <a:t>, </a:t>
            </a:r>
            <a:endParaRPr lang="ru-RU" sz="1600" dirty="0" smtClean="0"/>
          </a:p>
          <a:p>
            <a:r>
              <a:rPr lang="ru-RU" sz="1600" dirty="0" smtClean="0"/>
              <a:t>очный </a:t>
            </a:r>
            <a:r>
              <a:rPr lang="ru-RU" sz="1600" dirty="0"/>
              <a:t>(раздаточная анкета) </a:t>
            </a:r>
            <a:endParaRPr lang="ru-RU" sz="1600" dirty="0" smtClean="0"/>
          </a:p>
          <a:p>
            <a:r>
              <a:rPr lang="ru-RU" sz="1600" dirty="0" smtClean="0"/>
              <a:t> </a:t>
            </a:r>
            <a:r>
              <a:rPr lang="ru-RU" sz="1600" dirty="0"/>
              <a:t>заочный (почтовая анкета, прессовая анкета), </a:t>
            </a:r>
            <a:endParaRPr lang="ru-RU" sz="1600" dirty="0" smtClean="0"/>
          </a:p>
          <a:p>
            <a:r>
              <a:rPr lang="ru-RU" sz="1600" dirty="0" smtClean="0"/>
              <a:t>массовые </a:t>
            </a:r>
          </a:p>
          <a:p>
            <a:r>
              <a:rPr lang="ru-RU" sz="1600" dirty="0" smtClean="0"/>
              <a:t>экспертные</a:t>
            </a:r>
            <a:r>
              <a:rPr lang="ru-RU" sz="1600" dirty="0"/>
              <a:t>. 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67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Опрос предусматривает: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709120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ru-RU" dirty="0"/>
              <a:t>) устное или письменное обращение к определённой совокупности людей с вопросами, содержание которых представляет изучаемую проблему на уровне эмпирических индикаторов; </a:t>
            </a:r>
          </a:p>
          <a:p>
            <a:r>
              <a:rPr lang="ru-RU" dirty="0"/>
              <a:t>2) регистрацию и статистическую обработку полученных ответов;</a:t>
            </a:r>
          </a:p>
          <a:p>
            <a:r>
              <a:rPr lang="ru-RU" dirty="0"/>
              <a:t>3) теоретическую интерпретацию полученных данных. 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437112"/>
            <a:ext cx="26384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043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484784"/>
            <a:ext cx="7438157" cy="4228629"/>
          </a:xfrm>
        </p:spPr>
        <p:txBody>
          <a:bodyPr>
            <a:normAutofit lnSpcReduction="10000"/>
          </a:bodyPr>
          <a:lstStyle/>
          <a:p>
            <a:r>
              <a:rPr lang="ru-RU" sz="3200" dirty="0"/>
              <a:t>Опрос – это систематизированный сбор информации по изучаемой проблеме в том смысле, что полученные результаты должны быть не только точными, но и типовыми, а кроме того, иметь возможность применить к ним статистические оценки их надёжности и достоверности.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828455" cy="4037012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31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00200"/>
            <a:ext cx="807524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а</a:t>
            </a:r>
            <a:r>
              <a:rPr lang="ru-RU" dirty="0"/>
              <a:t>) количественные (с применением статистики)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качественные (глубинное интервью, фокус-группа); </a:t>
            </a:r>
            <a:endParaRPr lang="ru-RU" dirty="0" smtClean="0"/>
          </a:p>
          <a:p>
            <a:r>
              <a:rPr lang="ru-RU" dirty="0" smtClean="0"/>
              <a:t>б</a:t>
            </a:r>
            <a:r>
              <a:rPr lang="ru-RU" dirty="0"/>
              <a:t>) письменные (анкеты, тесты)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устные (интервью); </a:t>
            </a:r>
            <a:endParaRPr lang="ru-RU" dirty="0" smtClean="0"/>
          </a:p>
          <a:p>
            <a:r>
              <a:rPr lang="ru-RU" dirty="0" smtClean="0"/>
              <a:t>в</a:t>
            </a:r>
            <a:r>
              <a:rPr lang="ru-RU" dirty="0"/>
              <a:t>) очные и заочные; </a:t>
            </a:r>
            <a:endParaRPr lang="ru-RU" dirty="0" smtClean="0"/>
          </a:p>
          <a:p>
            <a:r>
              <a:rPr lang="ru-RU" dirty="0" smtClean="0"/>
              <a:t>г</a:t>
            </a:r>
            <a:r>
              <a:rPr lang="ru-RU" dirty="0"/>
              <a:t>) стандартизированные, </a:t>
            </a:r>
            <a:r>
              <a:rPr lang="ru-RU" dirty="0" err="1"/>
              <a:t>полустандартизированные</a:t>
            </a:r>
            <a:r>
              <a:rPr lang="ru-RU" dirty="0"/>
              <a:t> и </a:t>
            </a:r>
            <a:r>
              <a:rPr lang="ru-RU" dirty="0" err="1"/>
              <a:t>нестандартизированные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д) клинические и фокусированные; </a:t>
            </a:r>
            <a:endParaRPr lang="ru-RU" dirty="0" smtClean="0"/>
          </a:p>
          <a:p>
            <a:r>
              <a:rPr lang="ru-RU" dirty="0" smtClean="0"/>
              <a:t>направленные </a:t>
            </a:r>
            <a:r>
              <a:rPr lang="ru-RU" dirty="0"/>
              <a:t>и ненаправленные; </a:t>
            </a:r>
            <a:endParaRPr lang="ru-RU" dirty="0" smtClean="0"/>
          </a:p>
          <a:p>
            <a:r>
              <a:rPr lang="ru-RU" dirty="0" smtClean="0"/>
              <a:t>ж</a:t>
            </a:r>
            <a:r>
              <a:rPr lang="ru-RU" dirty="0"/>
              <a:t>) </a:t>
            </a:r>
            <a:r>
              <a:rPr lang="ru-RU" dirty="0" smtClean="0"/>
              <a:t>пробные </a:t>
            </a:r>
            <a:r>
              <a:rPr lang="ru-RU" dirty="0"/>
              <a:t>и основные; </a:t>
            </a:r>
            <a:endParaRPr lang="ru-RU" dirty="0" smtClean="0"/>
          </a:p>
          <a:p>
            <a:r>
              <a:rPr lang="ru-RU" dirty="0" smtClean="0"/>
              <a:t>з</a:t>
            </a:r>
            <a:r>
              <a:rPr lang="ru-RU" dirty="0"/>
              <a:t>) массовый опрос (для неспециалистов исследуемой области) и экспертный опрос (для специалистов исследуемой области).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42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2002234"/>
          </a:xfrm>
        </p:spPr>
        <p:txBody>
          <a:bodyPr/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Анкетирование</a:t>
            </a:r>
            <a:r>
              <a:rPr lang="ru-RU" dirty="0" smtClean="0"/>
              <a:t> </a:t>
            </a:r>
            <a:r>
              <a:rPr lang="ru-RU" dirty="0"/>
              <a:t>– это вопросно-ответная форма организации текста.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780928"/>
            <a:ext cx="8147248" cy="334523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868" y="2924944"/>
            <a:ext cx="374441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5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4900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001419"/>
          </a:xfrm>
        </p:spPr>
        <p:txBody>
          <a:bodyPr/>
          <a:lstStyle/>
          <a:p>
            <a:r>
              <a:rPr lang="ru-RU" dirty="0"/>
              <a:t>Начинать проведение эмпирического исследования методом анкетирования следует с грамотно сформулированного </a:t>
            </a:r>
            <a:r>
              <a:rPr lang="ru-RU" i="1" dirty="0" smtClean="0"/>
              <a:t>программного </a:t>
            </a:r>
            <a:r>
              <a:rPr lang="ru-RU" dirty="0"/>
              <a:t>(исследовательского) вопроса. </a:t>
            </a:r>
            <a:endParaRPr lang="ru-RU" dirty="0" smtClean="0"/>
          </a:p>
          <a:p>
            <a:r>
              <a:rPr lang="ru-RU" dirty="0"/>
              <a:t>Э</a:t>
            </a:r>
            <a:r>
              <a:rPr lang="ru-RU" dirty="0" smtClean="0"/>
              <a:t>то </a:t>
            </a:r>
            <a:r>
              <a:rPr lang="ru-RU" dirty="0"/>
              <a:t>такой вопрос, который определят то, ради чего проводится анкетирование</a:t>
            </a:r>
            <a:r>
              <a:rPr lang="ru-RU" dirty="0" smtClean="0"/>
              <a:t>.</a:t>
            </a:r>
          </a:p>
          <a:p>
            <a:r>
              <a:rPr lang="ru-RU" dirty="0"/>
              <a:t>Например, вопрос «Как трудоустраиваются беженцы на новом месте?»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17032"/>
            <a:ext cx="24955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94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Следующий этап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904" y="914400"/>
            <a:ext cx="5205908" cy="4799013"/>
          </a:xfrm>
        </p:spPr>
        <p:txBody>
          <a:bodyPr>
            <a:normAutofit fontScale="92500"/>
          </a:bodyPr>
          <a:lstStyle/>
          <a:p>
            <a:r>
              <a:rPr lang="ru-RU" sz="2800" dirty="0" smtClean="0"/>
              <a:t>Придерживайтесь </a:t>
            </a:r>
            <a:r>
              <a:rPr lang="ru-RU" sz="2800" dirty="0"/>
              <a:t>правила: содержание вопроса интересует прежде всего исследователя, а форма, язык, стиль – респондента. </a:t>
            </a:r>
            <a:endParaRPr lang="ru-RU" sz="2800" dirty="0" smtClean="0"/>
          </a:p>
          <a:p>
            <a:r>
              <a:rPr lang="ru-RU" sz="2800" dirty="0" smtClean="0"/>
              <a:t>При </a:t>
            </a:r>
            <a:r>
              <a:rPr lang="ru-RU" sz="2800" dirty="0"/>
              <a:t>конструировании вопроса соблюдайте обязательное условие – формулировка вопроса должна соответствовать исследовательской задаче.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3204719" cy="4037012"/>
          </a:xfrm>
        </p:spPr>
        <p:txBody>
          <a:bodyPr>
            <a:normAutofit/>
          </a:bodyPr>
          <a:lstStyle/>
          <a:p>
            <a:endParaRPr lang="ru-RU" sz="2800" dirty="0" smtClean="0"/>
          </a:p>
          <a:p>
            <a:r>
              <a:rPr lang="ru-RU" sz="2800" dirty="0" smtClean="0"/>
              <a:t>формулировка </a:t>
            </a:r>
            <a:r>
              <a:rPr lang="ru-RU" sz="2800" dirty="0"/>
              <a:t>вопросов, установление последовательности вопросов в анкете.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57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Функции анкетного вопроса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3528" y="2285999"/>
            <a:ext cx="3744416" cy="38401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У </a:t>
            </a:r>
            <a:r>
              <a:rPr lang="ru-RU" sz="2000" dirty="0"/>
              <a:t>анкетного вопроса три функции – </a:t>
            </a:r>
            <a:endParaRPr lang="ru-RU" sz="2000" dirty="0" smtClean="0"/>
          </a:p>
          <a:p>
            <a:r>
              <a:rPr lang="ru-RU" sz="2000" dirty="0" smtClean="0"/>
              <a:t>индикаторная</a:t>
            </a:r>
            <a:r>
              <a:rPr lang="ru-RU" sz="2000" dirty="0"/>
              <a:t>, </a:t>
            </a:r>
            <a:endParaRPr lang="ru-RU" sz="2000" dirty="0" smtClean="0"/>
          </a:p>
          <a:p>
            <a:r>
              <a:rPr lang="ru-RU" sz="2000" dirty="0" smtClean="0"/>
              <a:t>коммуникативная </a:t>
            </a:r>
            <a:r>
              <a:rPr lang="ru-RU" sz="2000" dirty="0"/>
              <a:t>и </a:t>
            </a:r>
            <a:endParaRPr lang="ru-RU" sz="2000" dirty="0" smtClean="0"/>
          </a:p>
          <a:p>
            <a:r>
              <a:rPr lang="ru-RU" sz="2000" dirty="0" smtClean="0"/>
              <a:t>инструментальная</a:t>
            </a:r>
            <a:r>
              <a:rPr lang="ru-RU" sz="2000" dirty="0"/>
              <a:t>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sz="2000" i="1" dirty="0"/>
              <a:t>Индикаторная функция</a:t>
            </a:r>
            <a:r>
              <a:rPr lang="ru-RU" sz="2000" dirty="0"/>
              <a:t> вопроса анкеты состоит в том, что вопрос обеспечивает получение искомой информации, а не какой-либо другой. </a:t>
            </a:r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48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2740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147248" cy="5361459"/>
          </a:xfrm>
        </p:spPr>
        <p:txBody>
          <a:bodyPr>
            <a:normAutofit fontScale="92500"/>
          </a:bodyPr>
          <a:lstStyle/>
          <a:p>
            <a:r>
              <a:rPr lang="ru-RU" sz="2400" i="1" dirty="0"/>
              <a:t>Коммуникативная функция</a:t>
            </a:r>
            <a:r>
              <a:rPr lang="ru-RU" sz="2400" dirty="0"/>
              <a:t> вопроса обусловлена социально-психологической природой общения. Любой вопрос появляется только тогда, когда имеется его адресат, от которого получают информацию. </a:t>
            </a:r>
            <a:endParaRPr lang="ru-RU" sz="2400" dirty="0" smtClean="0"/>
          </a:p>
          <a:p>
            <a:r>
              <a:rPr lang="ru-RU" sz="2400" dirty="0" smtClean="0"/>
              <a:t>В</a:t>
            </a:r>
            <a:r>
              <a:rPr lang="ru-RU" sz="2400" dirty="0"/>
              <a:t> опросе коммуникативная функция обеспечивает связь между сознанием исследователя и обыденным сознанием респондентов. Достигается это путём перевода познавательной задачи вопроса на уровень обыденной лексики респондента. </a:t>
            </a:r>
            <a:endParaRPr lang="ru-RU" sz="2400" dirty="0" smtClean="0"/>
          </a:p>
          <a:p>
            <a:r>
              <a:rPr lang="ru-RU" sz="2400" dirty="0" smtClean="0"/>
              <a:t>Критерием </a:t>
            </a:r>
            <a:r>
              <a:rPr lang="ru-RU" sz="2400" dirty="0"/>
              <a:t>оценки коммуникативных возможностей вопроса выступает однозначность понимания его смысла респондентами, искренность и достоверность ответов.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66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153" y="273050"/>
            <a:ext cx="4140823" cy="1427758"/>
          </a:xfrm>
        </p:spPr>
        <p:txBody>
          <a:bodyPr/>
          <a:lstStyle/>
          <a:p>
            <a:r>
              <a:rPr lang="ru-RU" i="1" dirty="0"/>
              <a:t>Инструментальная функция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1916832"/>
            <a:ext cx="5061892" cy="3796581"/>
          </a:xfrm>
        </p:spPr>
        <p:txBody>
          <a:bodyPr>
            <a:noAutofit/>
          </a:bodyPr>
          <a:lstStyle/>
          <a:p>
            <a:r>
              <a:rPr lang="ru-RU" sz="2400" i="1" dirty="0"/>
              <a:t>Инструментальная функция</a:t>
            </a:r>
            <a:r>
              <a:rPr lang="ru-RU" sz="2400" dirty="0"/>
              <a:t> вопроса связана с соблюдением специальных требований, предъявляемых к его измерительным возможностям, построению шкал и индексов, формулируемых на основе блока вопросов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3276727" cy="40370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32856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650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/>
              <a:t>Логическая структура вопроса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Логическая </a:t>
            </a:r>
            <a:r>
              <a:rPr lang="ru-RU" sz="2400" dirty="0"/>
              <a:t>структура вопроса определяется наличием в нём двух </a:t>
            </a:r>
            <a:r>
              <a:rPr lang="ru-RU" sz="2400" i="1" dirty="0"/>
              <a:t>обязательных элементов</a:t>
            </a:r>
            <a:r>
              <a:rPr lang="ru-RU" sz="2400" dirty="0"/>
              <a:t>: </a:t>
            </a:r>
            <a:endParaRPr lang="ru-RU" sz="2400" dirty="0" smtClean="0"/>
          </a:p>
          <a:p>
            <a:r>
              <a:rPr lang="ru-RU" sz="2400" dirty="0" smtClean="0"/>
              <a:t>а</a:t>
            </a:r>
            <a:r>
              <a:rPr lang="ru-RU" sz="2400" dirty="0"/>
              <a:t>) базисной информации о том, что известно; </a:t>
            </a:r>
            <a:endParaRPr lang="ru-RU" sz="2400" dirty="0" smtClean="0"/>
          </a:p>
          <a:p>
            <a:r>
              <a:rPr lang="ru-RU" sz="2400" dirty="0" smtClean="0"/>
              <a:t>б</a:t>
            </a:r>
            <a:r>
              <a:rPr lang="ru-RU" sz="2400" dirty="0"/>
              <a:t>) указанием на недостаточность известной информации и необходимость её восполнения или уточнения</a:t>
            </a:r>
            <a:r>
              <a:rPr lang="ru-RU" dirty="0"/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3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Эффект внушения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Возможность появления «эффекта внушения» бывает связана с утвердительными формулировками базисной части </a:t>
            </a:r>
            <a:r>
              <a:rPr lang="ru-RU" sz="2400" dirty="0" smtClean="0"/>
              <a:t>вопроса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(«Вы занимаетесь научной деятельностью?»), </a:t>
            </a:r>
            <a:endParaRPr lang="ru-RU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отрицательный </a:t>
            </a:r>
            <a:r>
              <a:rPr lang="ru-RU" sz="2400" dirty="0" smtClean="0"/>
              <a:t>ответ может ассоциироваться </a:t>
            </a:r>
            <a:r>
              <a:rPr lang="ru-RU" sz="2400" dirty="0"/>
              <a:t>с негативной оценкой. </a:t>
            </a:r>
          </a:p>
          <a:p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3204719" cy="40370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59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базисной части вопроса: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</a:t>
            </a:r>
            <a:r>
              <a:rPr lang="ru-RU" dirty="0"/>
              <a:t>) её информация должна быть в равной степени известна и респонденту, и исследователю; </a:t>
            </a:r>
            <a:endParaRPr lang="ru-RU" dirty="0" smtClean="0"/>
          </a:p>
          <a:p>
            <a:r>
              <a:rPr lang="ru-RU" dirty="0" smtClean="0"/>
              <a:t>б</a:t>
            </a:r>
            <a:r>
              <a:rPr lang="ru-RU" dirty="0"/>
              <a:t>) она должна однозначно пониматься и респондентом, и исследователем; </a:t>
            </a:r>
          </a:p>
          <a:p>
            <a:r>
              <a:rPr lang="ru-RU" dirty="0"/>
              <a:t>в) она должна быть свободна от влияния явных и неявных ожиданий исследователя по поводу социально одобряемых и неодобряемых ответов.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4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2114550"/>
            <a:ext cx="7924800" cy="2466578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Композиция анкеты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4653136"/>
            <a:ext cx="7924800" cy="452264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51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/>
              <a:t>анкета – средство одноразового использования, обладающее свойством уникальности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– </a:t>
            </a:r>
            <a:r>
              <a:rPr lang="ru-RU" dirty="0"/>
              <a:t>создаётся под конкретное исследование и изобретается заново для следующего случая;</a:t>
            </a:r>
          </a:p>
          <a:p>
            <a:r>
              <a:rPr lang="ru-RU" dirty="0"/>
              <a:t>– отражает мировоззрение, уровень компетентности своего автора (для одних и тех же целей и задач исследования, обследуемой совокупности разные авторы сотворили бы совершенно разные инструменты – анкеты);</a:t>
            </a:r>
          </a:p>
          <a:p>
            <a:r>
              <a:rPr lang="ru-RU" dirty="0"/>
              <a:t>– адресно приспособлена именно к этому объекту изучения и не допускает переноса на другой объект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9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41805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19256" cy="5145435"/>
          </a:xfrm>
        </p:spPr>
        <p:txBody>
          <a:bodyPr/>
          <a:lstStyle/>
          <a:p>
            <a:pPr algn="ctr"/>
            <a:r>
              <a:rPr lang="ru-RU" b="1" dirty="0"/>
              <a:t>Общая композиция анкеты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sz="2800" i="1" dirty="0" smtClean="0"/>
              <a:t>Введение</a:t>
            </a:r>
            <a:r>
              <a:rPr lang="ru-RU" sz="2800" i="1" dirty="0"/>
              <a:t>, </a:t>
            </a:r>
            <a:endParaRPr lang="ru-RU" sz="2800" i="1" dirty="0" smtClean="0"/>
          </a:p>
          <a:p>
            <a:r>
              <a:rPr lang="ru-RU" sz="2800" i="1" dirty="0" smtClean="0"/>
              <a:t>Реквизитная </a:t>
            </a:r>
            <a:r>
              <a:rPr lang="ru-RU" sz="2800" i="1" dirty="0"/>
              <a:t>часть, </a:t>
            </a:r>
            <a:endParaRPr lang="ru-RU" sz="2800" i="1" dirty="0" smtClean="0"/>
          </a:p>
          <a:p>
            <a:r>
              <a:rPr lang="ru-RU" sz="2800" i="1" dirty="0" smtClean="0"/>
              <a:t>Информативная </a:t>
            </a:r>
            <a:r>
              <a:rPr lang="ru-RU" sz="2800" i="1" dirty="0"/>
              <a:t>часть, </a:t>
            </a:r>
            <a:endParaRPr lang="ru-RU" sz="2800" i="1" dirty="0" smtClean="0"/>
          </a:p>
          <a:p>
            <a:r>
              <a:rPr lang="ru-RU" sz="2800" i="1" dirty="0" smtClean="0"/>
              <a:t>Классификационная </a:t>
            </a:r>
            <a:r>
              <a:rPr lang="ru-RU" sz="2800" i="1" dirty="0"/>
              <a:t>часть, </a:t>
            </a:r>
            <a:endParaRPr lang="ru-RU" sz="2800" i="1" dirty="0" smtClean="0"/>
          </a:p>
          <a:p>
            <a:r>
              <a:rPr lang="ru-RU" sz="2800" i="1" dirty="0" smtClean="0"/>
              <a:t>Заключение</a:t>
            </a:r>
            <a:r>
              <a:rPr lang="ru-RU" sz="2800" dirty="0"/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73" y="3933056"/>
            <a:ext cx="3293252" cy="219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47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3460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91264" cy="5328592"/>
          </a:xfrm>
        </p:spPr>
        <p:txBody>
          <a:bodyPr>
            <a:normAutofit lnSpcReduction="10000"/>
          </a:bodyPr>
          <a:lstStyle/>
          <a:p>
            <a:r>
              <a:rPr lang="ru-RU" i="1" dirty="0"/>
              <a:t>Введение</a:t>
            </a:r>
            <a:r>
              <a:rPr lang="ru-RU" b="1" i="1" dirty="0"/>
              <a:t> </a:t>
            </a:r>
            <a:r>
              <a:rPr lang="ru-RU" dirty="0"/>
              <a:t>служит началом анкетной беседы, в нём излагаются тема, цели, задачи опроса и называется организация, его проводящая. </a:t>
            </a:r>
            <a:endParaRPr lang="ru-RU" dirty="0" smtClean="0"/>
          </a:p>
          <a:p>
            <a:r>
              <a:rPr lang="ru-RU" i="1" dirty="0"/>
              <a:t>В реквизитной части </a:t>
            </a:r>
            <a:r>
              <a:rPr lang="ru-RU" dirty="0"/>
              <a:t>анкеты</a:t>
            </a:r>
            <a:r>
              <a:rPr lang="ru-RU" i="1" dirty="0"/>
              <a:t> </a:t>
            </a:r>
            <a:r>
              <a:rPr lang="ru-RU" dirty="0"/>
              <a:t>даётся название вопросника, указывается дата, время и место проведения опроса, фамилия интервьюера. </a:t>
            </a:r>
            <a:endParaRPr lang="ru-RU" dirty="0" smtClean="0"/>
          </a:p>
          <a:p>
            <a:r>
              <a:rPr lang="ru-RU" i="1" dirty="0"/>
              <a:t>Информативная часть</a:t>
            </a:r>
            <a:r>
              <a:rPr lang="ru-RU" dirty="0"/>
              <a:t> состоит из содержательных вопросов, которые дают исследователю всю необходимую информацию об объекте исследования. Вопросы следуют с нарастанием степени трудности. </a:t>
            </a:r>
          </a:p>
          <a:p>
            <a:r>
              <a:rPr lang="ru-RU" i="1" dirty="0"/>
              <a:t>Классификационная часть </a:t>
            </a:r>
            <a:r>
              <a:rPr lang="ru-RU" dirty="0" smtClean="0"/>
              <a:t> </a:t>
            </a:r>
            <a:r>
              <a:rPr lang="ru-RU" dirty="0"/>
              <a:t>содержит социально-демографические и профессиональные сведения о респондентах</a:t>
            </a:r>
            <a:r>
              <a:rPr lang="ru-RU" dirty="0" smtClean="0"/>
              <a:t>.</a:t>
            </a:r>
          </a:p>
          <a:p>
            <a:r>
              <a:rPr lang="ru-RU" i="1" dirty="0"/>
              <a:t>Заключительная часть</a:t>
            </a:r>
            <a:r>
              <a:rPr lang="ru-RU" dirty="0"/>
              <a:t> анкеты содержит благодарность отвечающему за участие в исследовании.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08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153" y="273050"/>
            <a:ext cx="8533311" cy="707678"/>
          </a:xfrm>
        </p:spPr>
        <p:txBody>
          <a:bodyPr/>
          <a:lstStyle/>
          <a:p>
            <a:r>
              <a:rPr lang="ru-RU" dirty="0" smtClean="0"/>
              <a:t>Основные правила формулировки вопросов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3" y="1196752"/>
            <a:ext cx="8374260" cy="482453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</a:t>
            </a:r>
            <a:r>
              <a:rPr lang="ru-RU" dirty="0"/>
              <a:t>) вопрос должен быть недвусмысленным;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) вопрос должен быть по возможности коротким и простым;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) в формулировке вопроса следует использовать только те слова, которые заведомо хорошо известны респондентам;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) избегать в вопросе двойного отрицания («</a:t>
            </a:r>
            <a:r>
              <a:rPr lang="ru-RU" b="1" dirty="0"/>
              <a:t>Не </a:t>
            </a:r>
            <a:r>
              <a:rPr lang="ru-RU" dirty="0"/>
              <a:t>станете ли Вы использовать </a:t>
            </a:r>
            <a:r>
              <a:rPr lang="ru-RU" b="1" dirty="0"/>
              <a:t>не</a:t>
            </a:r>
            <a:r>
              <a:rPr lang="ru-RU" dirty="0"/>
              <a:t> рекомендованную литературу?»; 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/>
              <a:t>) избегать предубеждённости в формулировке вопросов, т. е. не использовать «пристрастных», а также подсказывающих вопросов; 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ru-RU" dirty="0"/>
              <a:t>) не загонять вопросами респондента «в угол», предусмотреть возможность «отступления», уклонения от </a:t>
            </a:r>
            <a:r>
              <a:rPr lang="ru-RU" dirty="0" smtClean="0"/>
              <a:t>ответа;</a:t>
            </a:r>
          </a:p>
          <a:p>
            <a:r>
              <a:rPr lang="ru-RU" dirty="0" smtClean="0"/>
              <a:t>7</a:t>
            </a:r>
            <a:r>
              <a:rPr lang="ru-RU" dirty="0"/>
              <a:t>) на некоторые закрытые вопросы используйте вариант ответа «другие варианты», превратив тем самым закрытый вопрос в полузакрытый; </a:t>
            </a:r>
            <a:endParaRPr lang="ru-RU" dirty="0" smtClean="0"/>
          </a:p>
          <a:p>
            <a:r>
              <a:rPr lang="ru-RU" dirty="0" smtClean="0"/>
              <a:t>8</a:t>
            </a:r>
            <a:r>
              <a:rPr lang="ru-RU" dirty="0"/>
              <a:t>) в случае возможной негативной реакции на вопрос – сформулируйте его в косвенной форме.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252391" cy="40370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53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b="1" dirty="0"/>
              <a:t>Изучение письменных документов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924800" cy="17030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933056"/>
            <a:ext cx="252028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965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2020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692696"/>
            <a:ext cx="3200400" cy="185773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1412776"/>
            <a:ext cx="4320480" cy="4599385"/>
          </a:xfrm>
        </p:spPr>
        <p:txBody>
          <a:bodyPr/>
          <a:lstStyle/>
          <a:p>
            <a:r>
              <a:rPr lang="ru-RU" sz="3600" dirty="0"/>
              <a:t>Слово «документ» произошло от латинского </a:t>
            </a:r>
            <a:r>
              <a:rPr lang="en-US" sz="3600" i="1" dirty="0" err="1"/>
              <a:t>docymentum</a:t>
            </a:r>
            <a:r>
              <a:rPr lang="ru-RU" sz="3600" dirty="0"/>
              <a:t> – свидетельство, доказательство</a:t>
            </a:r>
            <a:r>
              <a:rPr lang="ru-RU" dirty="0"/>
              <a:t>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56176" y="980728"/>
            <a:ext cx="2530624" cy="11376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4008" y="1340768"/>
            <a:ext cx="4042792" cy="4785395"/>
          </a:xfrm>
        </p:spPr>
        <p:txBody>
          <a:bodyPr>
            <a:normAutofit/>
          </a:bodyPr>
          <a:lstStyle/>
          <a:p>
            <a:r>
              <a:rPr lang="ru-RU" sz="2000" dirty="0"/>
              <a:t>В специальных нормативных актах документ – носитель социальной информации – </a:t>
            </a:r>
            <a:r>
              <a:rPr lang="ru-RU" sz="2000" dirty="0" smtClean="0"/>
              <a:t>определяется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«как средство закрепления различным способом на специальном материале информации о фактах, событиях, явлениях объективной действительности и мыслительной деятельности человека»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4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личные записки, </a:t>
            </a:r>
            <a:endParaRPr lang="ru-RU" dirty="0" smtClean="0"/>
          </a:p>
          <a:p>
            <a:r>
              <a:rPr lang="ru-RU" dirty="0" smtClean="0"/>
              <a:t>дневники</a:t>
            </a:r>
            <a:r>
              <a:rPr lang="ru-RU" dirty="0"/>
              <a:t>, письма, </a:t>
            </a:r>
            <a:endParaRPr lang="ru-RU" dirty="0" smtClean="0"/>
          </a:p>
          <a:p>
            <a:r>
              <a:rPr lang="ru-RU" dirty="0" smtClean="0"/>
              <a:t>заявления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отчёты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ответы </a:t>
            </a:r>
            <a:r>
              <a:rPr lang="ru-RU" dirty="0"/>
              <a:t>на открытые вопросы </a:t>
            </a:r>
            <a:r>
              <a:rPr lang="ru-RU" dirty="0" smtClean="0"/>
              <a:t>анкет; </a:t>
            </a:r>
          </a:p>
          <a:p>
            <a:r>
              <a:rPr lang="ru-RU" dirty="0" smtClean="0"/>
              <a:t>печатные </a:t>
            </a:r>
            <a:r>
              <a:rPr lang="ru-RU" dirty="0"/>
              <a:t>документы – </a:t>
            </a:r>
            <a:r>
              <a:rPr lang="ru-RU" dirty="0" smtClean="0"/>
              <a:t>брошюры</a:t>
            </a:r>
            <a:r>
              <a:rPr lang="ru-RU" dirty="0"/>
              <a:t>, </a:t>
            </a:r>
            <a:r>
              <a:rPr lang="ru-RU" dirty="0" smtClean="0"/>
              <a:t>книги</a:t>
            </a:r>
            <a:endParaRPr lang="ru-RU" dirty="0"/>
          </a:p>
          <a:p>
            <a:r>
              <a:rPr lang="ru-RU" dirty="0" smtClean="0"/>
              <a:t>пресса </a:t>
            </a:r>
            <a:r>
              <a:rPr lang="ru-RU" dirty="0"/>
              <a:t>(газеты, журналы).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2916687" cy="4037012"/>
          </a:xfrm>
        </p:spPr>
        <p:txBody>
          <a:bodyPr>
            <a:normAutofit/>
          </a:bodyPr>
          <a:lstStyle/>
          <a:p>
            <a:r>
              <a:rPr lang="ru-RU" sz="2800" dirty="0"/>
              <a:t>Наиболее обширный вид документов – </a:t>
            </a:r>
            <a:r>
              <a:rPr lang="ru-RU" sz="2800" b="1" dirty="0"/>
              <a:t>письменные документы</a:t>
            </a:r>
            <a:r>
              <a:rPr lang="ru-RU" sz="2800" dirty="0"/>
              <a:t>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31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</a:t>
            </a:r>
            <a:r>
              <a:rPr lang="ru-RU" b="1" i="1" dirty="0"/>
              <a:t>форме изложения</a:t>
            </a:r>
            <a:r>
              <a:rPr lang="ru-RU" dirty="0"/>
              <a:t> документы делятся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27172" y="2028680"/>
            <a:ext cx="3549804" cy="359272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3200" b="1" i="1" dirty="0" smtClean="0"/>
              <a:t>вербальные</a:t>
            </a:r>
            <a:endParaRPr lang="ru-RU" sz="3200" b="1" dirty="0"/>
          </a:p>
        </p:txBody>
      </p:sp>
      <p:sp>
        <p:nvSpPr>
          <p:cNvPr id="6" name="Овал 5"/>
          <p:cNvSpPr/>
          <p:nvPr/>
        </p:nvSpPr>
        <p:spPr>
          <a:xfrm>
            <a:off x="4499992" y="2132856"/>
            <a:ext cx="3600400" cy="33843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/>
              <a:t>статистические</a:t>
            </a:r>
            <a:endParaRPr lang="ru-RU" sz="2400" b="1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50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Различают документы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846960"/>
            <a:ext cx="3744416" cy="3816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i="1" dirty="0" smtClean="0"/>
              <a:t>официальные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1916832"/>
            <a:ext cx="3672408" cy="3816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 dirty="0"/>
              <a:t>неофициальные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9934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2400" dirty="0"/>
              <a:t>Любое эмпирическое социальное исследование необходимо начинать с анализа документов, имеющихся по интересующей исследователя проблеме.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789040"/>
            <a:ext cx="7924800" cy="23511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3861048"/>
            <a:ext cx="19431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97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1920–1940-х гг. биографический метод широко применялся в США</a:t>
            </a:r>
            <a:r>
              <a:rPr lang="ru-RU" dirty="0" smtClean="0"/>
              <a:t>.</a:t>
            </a:r>
          </a:p>
          <a:p>
            <a:r>
              <a:rPr lang="ru-RU" dirty="0"/>
              <a:t>Ч</a:t>
            </a:r>
            <a:r>
              <a:rPr lang="ru-RU" dirty="0" smtClean="0"/>
              <a:t>икагский </a:t>
            </a:r>
            <a:r>
              <a:rPr lang="ru-RU" dirty="0"/>
              <a:t>социолог К. Шоу изучал подростковую преступность, используя написанные по его просьбе автобиографические заметки юного правонарушителя, дополненные полицейскими и судебными документами, результатами </a:t>
            </a:r>
            <a:r>
              <a:rPr lang="ru-RU" dirty="0" smtClean="0"/>
              <a:t>медицинских освидетельствований</a:t>
            </a:r>
          </a:p>
          <a:p>
            <a:r>
              <a:rPr lang="ru-RU" dirty="0"/>
              <a:t>1918–1920 гг. книга У. Томаса и Ф. </a:t>
            </a:r>
            <a:r>
              <a:rPr lang="ru-RU" dirty="0" err="1"/>
              <a:t>Званецкого</a:t>
            </a:r>
            <a:r>
              <a:rPr lang="ru-RU" dirty="0"/>
              <a:t> «Польский крестьянин в Европе и в Америке»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2772671" cy="4037012"/>
          </a:xfrm>
        </p:spPr>
        <p:txBody>
          <a:bodyPr/>
          <a:lstStyle/>
          <a:p>
            <a:r>
              <a:rPr lang="ru-RU" sz="1800" dirty="0"/>
              <a:t>В качестве единственного метода анализ документов известен под названием </a:t>
            </a:r>
            <a:r>
              <a:rPr lang="ru-RU" sz="1800" b="1" dirty="0"/>
              <a:t>«биографический метод»</a:t>
            </a:r>
            <a:r>
              <a:rPr lang="ru-RU" sz="1800" dirty="0"/>
              <a:t>. Основу этих исследований составляют исключительно или преимущественно личные, неофициальные документы. 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20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elebration">
  <a:themeElements>
    <a:clrScheme name="Celebration">
      <a:dk1>
        <a:srgbClr val="49345F"/>
      </a:dk1>
      <a:lt1>
        <a:srgbClr val="DDD9C3"/>
      </a:lt1>
      <a:dk2>
        <a:srgbClr val="000000"/>
      </a:dk2>
      <a:lt2>
        <a:srgbClr val="FFFFFF"/>
      </a:lt2>
      <a:accent1>
        <a:srgbClr val="310095"/>
      </a:accent1>
      <a:accent2>
        <a:srgbClr val="886286"/>
      </a:accent2>
      <a:accent3>
        <a:srgbClr val="A082F5"/>
      </a:accent3>
      <a:accent4>
        <a:srgbClr val="5061C8"/>
      </a:accent4>
      <a:accent5>
        <a:srgbClr val="00AAAA"/>
      </a:accent5>
      <a:accent6>
        <a:srgbClr val="008040"/>
      </a:accent6>
      <a:hlink>
        <a:srgbClr val="A2A2FF"/>
      </a:hlink>
      <a:folHlink>
        <a:srgbClr val="CF9BF7"/>
      </a:folHlink>
    </a:clrScheme>
    <a:fontScheme name="Celebration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elebr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blipFill rotWithShape="1">
          <a:blip xmlns:r="http://schemas.openxmlformats.org/officeDocument/2006/relationships" r:embed="rId1">
            <a:duotone>
              <a:schemeClr val="phClr">
                <a:tint val="30000"/>
                <a:satMod val="175000"/>
              </a:schemeClr>
              <a:schemeClr val="phClr">
                <a:shade val="50000"/>
                <a:satMod val="115000"/>
              </a:schemeClr>
            </a:duotone>
          </a:blip>
          <a:tile tx="0" ty="0" sx="80000" sy="8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76200">
              <a:srgbClr val="000000">
                <a:alpha val="50000"/>
              </a:srgb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7800000"/>
            </a:lightRig>
          </a:scene3d>
          <a:sp3d>
            <a:bevelT w="63500" h="38100" prst="relaxedInset"/>
          </a:sp3d>
        </a:effectStyle>
      </a:effectStyleLst>
      <a:bgFillStyleLst>
        <a:blipFill rotWithShape="1">
          <a:blip xmlns:r="http://schemas.openxmlformats.org/officeDocument/2006/relationships" r:embed="rId2">
            <a:duotone>
              <a:schemeClr val="phClr">
                <a:tint val="80000"/>
                <a:satMod val="300000"/>
                <a:lumMod val="110000"/>
              </a:schemeClr>
              <a:schemeClr val="phClr">
                <a:shade val="50000"/>
                <a:satMod val="13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tint val="80000"/>
                <a:satMod val="115000"/>
              </a:schemeClr>
              <a:schemeClr val="phClr">
                <a:shade val="80000"/>
                <a:sat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tint val="80000"/>
                <a:satMod val="115000"/>
              </a:schemeClr>
              <a:schemeClr val="phClr">
                <a:shade val="80000"/>
                <a:satMod val="11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TC010258012[[fn=Праздничная тема]]</Template>
  <TotalTime>146</TotalTime>
  <Words>1094</Words>
  <Application>Microsoft Office PowerPoint</Application>
  <PresentationFormat>Экран (4:3)</PresentationFormat>
  <Paragraphs>163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Celebration</vt:lpstr>
      <vt:lpstr>Прогнозирование проектирование и моделирование в социальной работе</vt:lpstr>
      <vt:lpstr>МЕТОДЫ ИССЛЕДОВАНИЯ  В СОЦИАЛЬНОЙ РАБОТЕ</vt:lpstr>
      <vt:lpstr>Метод - Способ решения исследовательской задачи </vt:lpstr>
      <vt:lpstr>Презентация PowerPoint</vt:lpstr>
      <vt:lpstr>     Методы сбора  первичной социальной информации</vt:lpstr>
      <vt:lpstr>Опросные методы</vt:lpstr>
      <vt:lpstr>Опрос предусматривает: </vt:lpstr>
      <vt:lpstr>опрос</vt:lpstr>
      <vt:lpstr>опросы</vt:lpstr>
      <vt:lpstr> Анкетирование – это вопросно-ответная форма организации текста. </vt:lpstr>
      <vt:lpstr>Презентация PowerPoint</vt:lpstr>
      <vt:lpstr>Следующий этап</vt:lpstr>
      <vt:lpstr>Функции анкетного вопроса  </vt:lpstr>
      <vt:lpstr>Презентация PowerPoint</vt:lpstr>
      <vt:lpstr>Инструментальная функция</vt:lpstr>
      <vt:lpstr> Логическая структура вопроса  </vt:lpstr>
      <vt:lpstr>Эффект внушения</vt:lpstr>
      <vt:lpstr>Требования к базисной части вопроса:</vt:lpstr>
      <vt:lpstr> Композиция анкеты</vt:lpstr>
      <vt:lpstr> анкета – средство одноразового использования, обладающее свойством уникальности: </vt:lpstr>
      <vt:lpstr>Презентация PowerPoint</vt:lpstr>
      <vt:lpstr>Презентация PowerPoint</vt:lpstr>
      <vt:lpstr>Основные правила формулировки вопросов</vt:lpstr>
      <vt:lpstr>Изучение письменных документов</vt:lpstr>
      <vt:lpstr>Презентация PowerPoint</vt:lpstr>
      <vt:lpstr>Презентация PowerPoint</vt:lpstr>
      <vt:lpstr>По форме изложения документы делятся</vt:lpstr>
      <vt:lpstr>Различают документы</vt:lpstr>
      <vt:lpstr>Любое эмпирическое социальное исследование необходимо начинать с анализа документов, имеющихся по интересующей исследователя проблеме.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Прогнозирование проектирование и моделирование в социальной работе</dc:title>
  <dc:creator>Наташа</dc:creator>
  <cp:lastModifiedBy>Pavel B. Tychkin</cp:lastModifiedBy>
  <cp:revision>17</cp:revision>
  <dcterms:created xsi:type="dcterms:W3CDTF">2011-11-16T05:12:42Z</dcterms:created>
  <dcterms:modified xsi:type="dcterms:W3CDTF">2015-06-15T11:09:48Z</dcterms:modified>
</cp:coreProperties>
</file>