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6" r:id="rId9"/>
    <p:sldId id="267" r:id="rId10"/>
    <p:sldId id="278" r:id="rId11"/>
    <p:sldId id="268" r:id="rId12"/>
    <p:sldId id="269" r:id="rId13"/>
    <p:sldId id="270" r:id="rId14"/>
    <p:sldId id="279" r:id="rId15"/>
    <p:sldId id="280" r:id="rId16"/>
    <p:sldId id="281" r:id="rId17"/>
    <p:sldId id="271" r:id="rId18"/>
    <p:sldId id="272" r:id="rId19"/>
    <p:sldId id="273" r:id="rId20"/>
    <p:sldId id="274" r:id="rId21"/>
    <p:sldId id="282" r:id="rId22"/>
    <p:sldId id="275" r:id="rId23"/>
    <p:sldId id="276" r:id="rId24"/>
    <p:sldId id="277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C80C1-AFCF-42A6-9FC5-2377C86D1671}" type="datetimeFigureOut">
              <a:rPr lang="ru-RU" smtClean="0"/>
              <a:t>15.06.2015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AEEEC9-B998-4EE7-A597-68FD2BE93E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311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980734D2-BD21-4A5C-B6A7-3B2583CF970C}" type="datetime1">
              <a:rPr lang="ru-RU" smtClean="0"/>
              <a:t>15.06.2015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11F02-80D1-491A-8BE4-5C10883FE38E}" type="datetime1">
              <a:rPr lang="ru-RU" smtClean="0"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C73C6-A8C3-42B5-BF33-F987BC3FA98E}" type="datetime1">
              <a:rPr lang="ru-RU" smtClean="0"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58C43-E811-4EA9-9493-DA589B430A9E}" type="datetime1">
              <a:rPr lang="ru-RU" smtClean="0"/>
              <a:t>15.06.2015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CF9184D-33E8-4F2E-968D-9C59C572B12E}" type="datetime1">
              <a:rPr lang="ru-RU" smtClean="0"/>
              <a:t>15.06.2015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69306338-1236-4229-B910-6EB722EA847E}" type="datetime1">
              <a:rPr lang="ru-RU" smtClean="0"/>
              <a:t>15.06.2015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778E3-C36F-483E-BED8-E9E3EA7E6514}" type="datetime1">
              <a:rPr lang="ru-RU" smtClean="0"/>
              <a:t>15.06.2015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3531D-1465-49A7-81BC-91B819A10665}" type="datetime1">
              <a:rPr lang="ru-RU" smtClean="0"/>
              <a:t>15.06.2015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445EF-5F85-4BF0-8356-A28A1AAE3908}" type="datetime1">
              <a:rPr lang="ru-RU" smtClean="0"/>
              <a:t>15.06.2015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2E2E4-3722-459E-B2B2-090EBA8DAC03}" type="datetime1">
              <a:rPr lang="ru-RU" smtClean="0"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C3237-C11D-4AE5-B038-7FD73F79C05E}" type="datetime1">
              <a:rPr lang="ru-RU" smtClean="0"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27CF494A-F38C-4B96-9C90-51E80F136BA7}" type="datetime1">
              <a:rPr lang="ru-RU" smtClean="0"/>
              <a:t>15.06.2015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1985_%D0%B3%D0%BE%D0%B4" TargetMode="External"/><Relationship Id="rId2" Type="http://schemas.openxmlformats.org/officeDocument/2006/relationships/hyperlink" Target="http://ru.wikipedia.org/wiki/1902_%D0%B3%D0%BE%D0%B4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484785"/>
            <a:ext cx="8591872" cy="2387128"/>
          </a:xfrm>
        </p:spPr>
        <p:txBody>
          <a:bodyPr>
            <a:normAutofit fontScale="90000"/>
          </a:bodyPr>
          <a:lstStyle/>
          <a:p>
            <a:r>
              <a:rPr lang="ru-RU" dirty="0"/>
              <a:t>Прогнозирование проектирование и моделирование в социальной работе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err="1" smtClean="0"/>
              <a:t>Тычкин</a:t>
            </a:r>
            <a:r>
              <a:rPr lang="ru-RU" dirty="0" smtClean="0"/>
              <a:t> П.Б.</a:t>
            </a:r>
            <a:endParaRPr lang="ru-RU" dirty="0"/>
          </a:p>
          <a:p>
            <a:r>
              <a:rPr lang="ru-RU" dirty="0" smtClean="0"/>
              <a:t>Доцент, к.ф.н. </a:t>
            </a:r>
            <a:r>
              <a:rPr lang="ru-RU" dirty="0"/>
              <a:t>кафедры </a:t>
            </a:r>
            <a:r>
              <a:rPr lang="ru-RU" dirty="0" smtClean="0"/>
              <a:t>философии</a:t>
            </a:r>
          </a:p>
          <a:p>
            <a:r>
              <a:rPr lang="ru-RU" dirty="0" smtClean="0"/>
              <a:t>Лекция 4.</a:t>
            </a:r>
            <a:endParaRPr lang="ru-RU" dirty="0"/>
          </a:p>
          <a:p>
            <a:r>
              <a:rPr lang="ru-RU" dirty="0" smtClean="0"/>
              <a:t>                            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24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>
                <a:effectLst/>
              </a:rPr>
              <a:t>Феноменологический подход в научном исследовании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429000"/>
            <a:ext cx="1544960" cy="2321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84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b="1" dirty="0"/>
              <a:t>(</a:t>
            </a:r>
            <a:r>
              <a:rPr lang="ru-RU" sz="3200" b="1" dirty="0" err="1"/>
              <a:t>Phenomenological</a:t>
            </a:r>
            <a:r>
              <a:rPr lang="ru-RU" sz="3200" b="1" dirty="0"/>
              <a:t> </a:t>
            </a:r>
            <a:r>
              <a:rPr lang="ru-RU" sz="3200" b="1" dirty="0" err="1"/>
              <a:t>perspective</a:t>
            </a:r>
            <a:r>
              <a:rPr lang="ru-RU" sz="3200" b="1" dirty="0" smtClean="0"/>
              <a:t>)—</a:t>
            </a:r>
          </a:p>
          <a:p>
            <a:endParaRPr lang="ru-RU" dirty="0"/>
          </a:p>
          <a:p>
            <a:pPr marL="109728" indent="0">
              <a:buNone/>
            </a:pPr>
            <a:r>
              <a:rPr lang="ru-RU" dirty="0" smtClean="0"/>
              <a:t>взгляд</a:t>
            </a:r>
            <a:r>
              <a:rPr lang="ru-RU" dirty="0"/>
              <a:t>, в соответствии с которым социальное </a:t>
            </a:r>
            <a:r>
              <a:rPr lang="ru-RU" dirty="0" smtClean="0"/>
              <a:t>поведение</a:t>
            </a:r>
          </a:p>
          <a:p>
            <a:pPr marL="109728" indent="0">
              <a:buNone/>
            </a:pPr>
            <a:r>
              <a:rPr lang="ru-RU" dirty="0" smtClean="0"/>
              <a:t>направляется </a:t>
            </a:r>
            <a:r>
              <a:rPr lang="ru-RU" dirty="0"/>
              <a:t>субъективной интерпретацией человеком событий </a:t>
            </a:r>
            <a:r>
              <a:rPr lang="ru-RU" dirty="0" smtClean="0"/>
              <a:t>окружающей среды.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92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 smtClean="0"/>
              <a:t>Фернан</a:t>
            </a:r>
            <a:r>
              <a:rPr lang="ru-RU" b="1" dirty="0" smtClean="0"/>
              <a:t> </a:t>
            </a:r>
            <a:r>
              <a:rPr lang="ru-RU" b="1" dirty="0" err="1" smtClean="0"/>
              <a:t>Бродель</a:t>
            </a:r>
            <a:r>
              <a:rPr lang="ru-RU" dirty="0" smtClean="0"/>
              <a:t> </a:t>
            </a:r>
            <a:r>
              <a:rPr lang="ru-RU" u="sng" dirty="0">
                <a:hlinkClick r:id="rId2" tooltip="1902 год"/>
              </a:rPr>
              <a:t>1902</a:t>
            </a:r>
            <a:r>
              <a:rPr lang="ru-RU" dirty="0"/>
              <a:t> — </a:t>
            </a:r>
            <a:r>
              <a:rPr lang="ru-RU" u="sng" dirty="0" smtClean="0">
                <a:hlinkClick r:id="rId3" tooltip="1985 год"/>
              </a:rPr>
              <a:t>1985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6059016" cy="4525963"/>
          </a:xfrm>
          <a:ln>
            <a:solidFill>
              <a:schemeClr val="accent1"/>
            </a:solidFill>
          </a:ln>
        </p:spPr>
        <p:txBody>
          <a:bodyPr/>
          <a:lstStyle/>
          <a:p>
            <a:pPr algn="just"/>
            <a:r>
              <a:rPr lang="ru-RU" dirty="0"/>
              <a:t>Произвел революцию в исторической науке своим предложением </a:t>
            </a:r>
            <a:r>
              <a:rPr lang="ru-RU" b="1" dirty="0"/>
              <a:t>учитывать экономические и географические факторы при анализе исторического процесса</a:t>
            </a:r>
            <a:r>
              <a:rPr lang="ru-RU" dirty="0"/>
              <a:t>. </a:t>
            </a:r>
            <a:endParaRPr lang="ru-RU" dirty="0" smtClean="0"/>
          </a:p>
          <a:p>
            <a:pPr algn="just"/>
            <a:r>
              <a:rPr lang="ru-RU" dirty="0" smtClean="0"/>
              <a:t>Заложил основы мир-системного </a:t>
            </a:r>
            <a:r>
              <a:rPr lang="ru-RU" dirty="0"/>
              <a:t>подхода. Яркий представитель французской историографической школы «Анналов», занимавшейся доскональным изучением исторических феноменов в социальных науках.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88224" y="2249424"/>
            <a:ext cx="2098576" cy="45259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204864"/>
            <a:ext cx="1905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899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41379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73728"/>
          </a:xfrm>
        </p:spPr>
        <p:txBody>
          <a:bodyPr/>
          <a:lstStyle/>
          <a:p>
            <a:r>
              <a:rPr lang="ru-RU" dirty="0"/>
              <a:t>Первоначально к подобным методам обращались при исследовании </a:t>
            </a:r>
            <a:r>
              <a:rPr lang="ru-RU" b="1" dirty="0"/>
              <a:t>динамики механических систем</a:t>
            </a:r>
            <a:r>
              <a:rPr lang="ru-RU" dirty="0"/>
              <a:t>, таких как самолет, полет ракеты в автоматическом режиме или открытые системы химического </a:t>
            </a:r>
            <a:r>
              <a:rPr lang="ru-RU" dirty="0" smtClean="0"/>
              <a:t>производства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302063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3645024"/>
            <a:ext cx="1296144" cy="2801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651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Деннис</a:t>
            </a:r>
            <a:r>
              <a:rPr lang="ru-RU" dirty="0"/>
              <a:t> </a:t>
            </a:r>
            <a:r>
              <a:rPr lang="ru-RU" dirty="0" err="1"/>
              <a:t>Медоуз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978896" cy="4525963"/>
          </a:xfrm>
        </p:spPr>
        <p:txBody>
          <a:bodyPr/>
          <a:lstStyle/>
          <a:p>
            <a:r>
              <a:rPr lang="ru-RU" sz="3200" dirty="0"/>
              <a:t>П</a:t>
            </a:r>
            <a:r>
              <a:rPr lang="ru-RU" sz="3200" dirty="0" smtClean="0"/>
              <a:t>оложил </a:t>
            </a:r>
            <a:r>
              <a:rPr lang="ru-RU" sz="3200" dirty="0"/>
              <a:t>начало принципиально новому направлению в науке — построению глобальных моделей развития цивилизации</a:t>
            </a:r>
            <a:r>
              <a:rPr lang="ru-RU" sz="3200" dirty="0" smtClean="0"/>
              <a:t>.</a:t>
            </a:r>
            <a:endParaRPr lang="ru-RU" sz="3200" dirty="0"/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12160" y="2249424"/>
            <a:ext cx="2674640" cy="4525963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348880"/>
            <a:ext cx="2552700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883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Система</a:t>
            </a:r>
            <a:r>
              <a:rPr lang="ru-RU" dirty="0" smtClean="0"/>
              <a:t> </a:t>
            </a:r>
            <a:r>
              <a:rPr lang="ru-RU" dirty="0"/>
              <a:t>(от др.-греч. </a:t>
            </a:r>
            <a:r>
              <a:rPr lang="ru-RU" dirty="0" err="1"/>
              <a:t>σύστημ</a:t>
            </a:r>
            <a:r>
              <a:rPr lang="ru-RU" dirty="0"/>
              <a:t>α (</a:t>
            </a:r>
            <a:r>
              <a:rPr lang="ru-RU" i="1" dirty="0"/>
              <a:t>systema</a:t>
            </a:r>
            <a:r>
              <a:rPr lang="ru-RU" dirty="0"/>
              <a:t>) — целое, составленное из частей, соединение) — </a:t>
            </a:r>
            <a:r>
              <a:rPr lang="ru-RU" dirty="0" smtClean="0"/>
              <a:t>множество</a:t>
            </a:r>
            <a:r>
              <a:rPr lang="ru-RU" dirty="0"/>
              <a:t> </a:t>
            </a:r>
            <a:r>
              <a:rPr lang="ru-RU" dirty="0" smtClean="0"/>
              <a:t>элементов</a:t>
            </a:r>
            <a:r>
              <a:rPr lang="ru-RU" dirty="0"/>
              <a:t>, находящихся в отношениях и связях друг с другом, которое образует определённую целостность, </a:t>
            </a:r>
            <a:r>
              <a:rPr lang="ru-RU" dirty="0" smtClean="0"/>
              <a:t>единство.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149080"/>
            <a:ext cx="2181225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876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9776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556792"/>
            <a:ext cx="4038600" cy="5218595"/>
          </a:xfrm>
        </p:spPr>
        <p:txBody>
          <a:bodyPr>
            <a:normAutofit/>
          </a:bodyPr>
          <a:lstStyle/>
          <a:p>
            <a:r>
              <a:rPr lang="ru-RU" sz="2400" dirty="0"/>
              <a:t>Термин «система» обозначает как реальные, так и абстрактные объекты и широко используется для образования других понятий, например </a:t>
            </a:r>
            <a:r>
              <a:rPr lang="ru-RU" sz="2400" i="1" dirty="0"/>
              <a:t>банковская </a:t>
            </a:r>
            <a:r>
              <a:rPr lang="ru-RU" sz="2400" i="1" dirty="0" smtClean="0"/>
              <a:t>система, информационная </a:t>
            </a:r>
            <a:r>
              <a:rPr lang="ru-RU" sz="2400" i="1" dirty="0"/>
              <a:t>система, кровеносная система, политическая система, система </a:t>
            </a:r>
            <a:r>
              <a:rPr lang="ru-RU" sz="2400" i="1" dirty="0" smtClean="0"/>
              <a:t>уравнений и </a:t>
            </a:r>
            <a:r>
              <a:rPr lang="ru-RU" sz="2400" i="1" dirty="0"/>
              <a:t>др.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60032" y="2249425"/>
            <a:ext cx="3826768" cy="3195800"/>
          </a:xfrm>
        </p:spPr>
        <p:txBody>
          <a:bodyPr>
            <a:normAutofit/>
          </a:bodyPr>
          <a:lstStyle/>
          <a:p>
            <a:r>
              <a:rPr lang="ru-RU" dirty="0"/>
              <a:t>Любой </a:t>
            </a:r>
            <a:r>
              <a:rPr lang="ru-RU" dirty="0" smtClean="0"/>
              <a:t>неэлементарный объект </a:t>
            </a:r>
            <a:r>
              <a:rPr lang="ru-RU" dirty="0"/>
              <a:t>можно рассмотреть как подсистему целого (к которому рассматриваемый объект относится), выделив в нём отдельные части и определив взаимодействия этих частей, служащих какой-либо функции.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69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34178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28800"/>
            <a:ext cx="4038600" cy="5146587"/>
          </a:xfrm>
        </p:spPr>
        <p:txBody>
          <a:bodyPr>
            <a:normAutofit/>
          </a:bodyPr>
          <a:lstStyle/>
          <a:p>
            <a:r>
              <a:rPr lang="ru-RU" sz="2400" dirty="0"/>
              <a:t>Понятие системы пришло из </a:t>
            </a:r>
            <a:r>
              <a:rPr lang="ru-RU" sz="2400" b="1" dirty="0" smtClean="0"/>
              <a:t>механики</a:t>
            </a:r>
            <a:r>
              <a:rPr lang="ru-RU" sz="2400" dirty="0" smtClean="0"/>
              <a:t>.</a:t>
            </a:r>
          </a:p>
          <a:p>
            <a:endParaRPr lang="ru-RU" sz="2400" dirty="0"/>
          </a:p>
          <a:p>
            <a:r>
              <a:rPr lang="ru-RU" sz="2800" b="1" dirty="0"/>
              <a:t>Солнечная </a:t>
            </a:r>
            <a:r>
              <a:rPr lang="ru-RU" sz="2800" b="1" dirty="0" smtClean="0"/>
              <a:t>система</a:t>
            </a:r>
          </a:p>
          <a:p>
            <a:endParaRPr lang="ru-RU" sz="2400" dirty="0"/>
          </a:p>
          <a:p>
            <a:r>
              <a:rPr lang="ru-RU" sz="2400" dirty="0"/>
              <a:t>описана </a:t>
            </a:r>
            <a:r>
              <a:rPr lang="ru-RU" sz="2400" b="1" dirty="0"/>
              <a:t>редукционистским</a:t>
            </a:r>
            <a:r>
              <a:rPr lang="ru-RU" sz="2400" dirty="0"/>
              <a:t> способом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384" y="2276872"/>
            <a:ext cx="392206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039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043608" y="1097281"/>
            <a:ext cx="7643192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/>
          <a:lstStyle/>
          <a:p>
            <a:r>
              <a:rPr lang="ru-RU" dirty="0"/>
              <a:t>Процесс </a:t>
            </a:r>
            <a:r>
              <a:rPr lang="ru-RU" b="1" dirty="0"/>
              <a:t>интеграции</a:t>
            </a:r>
            <a:r>
              <a:rPr lang="ru-RU" dirty="0"/>
              <a:t> (от лат. </a:t>
            </a:r>
            <a:r>
              <a:rPr lang="ru-RU" dirty="0" err="1"/>
              <a:t>integratio</a:t>
            </a:r>
            <a:r>
              <a:rPr lang="ru-RU" dirty="0"/>
              <a:t> – соединение, восстановление) представляет собой объединение в единое целое ранее разрозненных частей и элементов системы на основе их взаимозависимости и </a:t>
            </a:r>
            <a:r>
              <a:rPr lang="ru-RU" dirty="0" err="1"/>
              <a:t>взаимодополняемости</a:t>
            </a:r>
            <a:r>
              <a:rPr lang="ru-RU" dirty="0"/>
              <a:t> . </a:t>
            </a:r>
            <a:endParaRPr lang="ru-RU" dirty="0" smtClean="0"/>
          </a:p>
          <a:p>
            <a:r>
              <a:rPr lang="ru-RU" dirty="0" smtClean="0"/>
              <a:t>Интеграция </a:t>
            </a:r>
            <a:r>
              <a:rPr lang="ru-RU" dirty="0"/>
              <a:t>является сложным междисциплинарным научным понятием, употребляемым в целом ряде гуманитарных наук: философия, социология, психология, </a:t>
            </a:r>
            <a:r>
              <a:rPr lang="ru-RU" dirty="0" smtClean="0"/>
              <a:t>педагогика.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254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34178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28800"/>
            <a:ext cx="4038600" cy="5146587"/>
          </a:xfrm>
        </p:spPr>
        <p:txBody>
          <a:bodyPr>
            <a:normAutofit/>
          </a:bodyPr>
          <a:lstStyle/>
          <a:p>
            <a:r>
              <a:rPr lang="ru-RU" sz="2800" b="1" dirty="0"/>
              <a:t>Человечество</a:t>
            </a:r>
            <a:r>
              <a:rPr lang="ru-RU" sz="2800" dirty="0"/>
              <a:t> – представляет </a:t>
            </a:r>
            <a:r>
              <a:rPr lang="ru-RU" sz="2800" u="sng" dirty="0"/>
              <a:t>открытую систему</a:t>
            </a:r>
            <a:r>
              <a:rPr lang="ru-RU" sz="2800" dirty="0"/>
              <a:t>, по степени </a:t>
            </a:r>
            <a:r>
              <a:rPr lang="ru-RU" sz="2800" u="sng" dirty="0"/>
              <a:t>сложности</a:t>
            </a:r>
            <a:r>
              <a:rPr lang="ru-RU" sz="2800" dirty="0"/>
              <a:t> несравнимую с неорганическими или биологическими системами. </a:t>
            </a:r>
          </a:p>
          <a:p>
            <a:endParaRPr lang="ru-RU" sz="2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020" y="2348880"/>
            <a:ext cx="3895515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635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4000" dirty="0" smtClean="0"/>
              <a:t>В современных </a:t>
            </a:r>
            <a:r>
              <a:rPr lang="ru-RU" sz="4000" dirty="0"/>
              <a:t>исследованиях </a:t>
            </a:r>
            <a:r>
              <a:rPr lang="ru-RU" sz="4000" dirty="0" smtClean="0"/>
              <a:t>исторический </a:t>
            </a:r>
            <a:r>
              <a:rPr lang="ru-RU" sz="4000" dirty="0"/>
              <a:t>и обобщающий </a:t>
            </a:r>
            <a:r>
              <a:rPr lang="ru-RU" sz="4000" b="1" dirty="0"/>
              <a:t>(систематический) подход</a:t>
            </a:r>
            <a:r>
              <a:rPr lang="ru-RU" sz="4000" dirty="0"/>
              <a:t> стали превалирующими.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28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 smtClean="0"/>
              <a:t>Синергетика</a:t>
            </a:r>
            <a:r>
              <a:rPr lang="ru-RU" sz="2700" dirty="0" smtClean="0"/>
              <a:t> </a:t>
            </a:r>
            <a:r>
              <a:rPr lang="ru-RU" sz="2700" dirty="0"/>
              <a:t>(от др.-греч</a:t>
            </a:r>
            <a:r>
              <a:rPr lang="ru-RU" sz="2700" u="sng" dirty="0"/>
              <a:t>.</a:t>
            </a:r>
            <a:r>
              <a:rPr lang="ru-RU" sz="2700" dirty="0"/>
              <a:t> </a:t>
            </a:r>
            <a:r>
              <a:rPr lang="ru-RU" sz="2700" dirty="0" err="1" smtClean="0"/>
              <a:t>συν</a:t>
            </a:r>
            <a:r>
              <a:rPr lang="ru-RU" sz="2700" dirty="0" smtClean="0"/>
              <a:t>-</a:t>
            </a:r>
            <a:r>
              <a:rPr lang="ru-RU" sz="2700" dirty="0"/>
              <a:t> приставка со значением совместности и </a:t>
            </a:r>
            <a:r>
              <a:rPr lang="ru-RU" sz="2700" dirty="0" err="1"/>
              <a:t>ἔργον</a:t>
            </a:r>
            <a:r>
              <a:rPr lang="ru-RU" sz="2700" dirty="0"/>
              <a:t> </a:t>
            </a:r>
            <a:r>
              <a:rPr lang="ru-RU" sz="1800" dirty="0"/>
              <a:t>— </a:t>
            </a:r>
            <a:r>
              <a:rPr lang="ru-RU" sz="2700" dirty="0"/>
              <a:t>«деятельность») 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5410944" cy="4525963"/>
          </a:xfrm>
        </p:spPr>
        <p:txBody>
          <a:bodyPr>
            <a:normAutofit/>
          </a:bodyPr>
          <a:lstStyle/>
          <a:p>
            <a:r>
              <a:rPr lang="ru-RU" dirty="0" smtClean="0"/>
              <a:t>—</a:t>
            </a:r>
            <a:r>
              <a:rPr lang="ru-RU" u="sng" dirty="0" smtClean="0"/>
              <a:t>междисциплинарное</a:t>
            </a:r>
            <a:r>
              <a:rPr lang="ru-RU" dirty="0"/>
              <a:t> </a:t>
            </a:r>
            <a:r>
              <a:rPr lang="ru-RU" dirty="0" smtClean="0"/>
              <a:t>направление </a:t>
            </a:r>
            <a:r>
              <a:rPr lang="ru-RU" dirty="0"/>
              <a:t>научных исследований, задачей которого является изучение природных явлений и процессов на основе принципов </a:t>
            </a:r>
            <a:r>
              <a:rPr lang="ru-RU" b="1" dirty="0" err="1" smtClean="0"/>
              <a:t>самоорганизаци</a:t>
            </a:r>
            <a:r>
              <a:rPr lang="ru-RU" b="1" dirty="0" smtClean="0"/>
              <a:t> систем </a:t>
            </a:r>
            <a:r>
              <a:rPr lang="ru-RU" dirty="0" smtClean="0"/>
              <a:t>(состоящих </a:t>
            </a:r>
            <a:r>
              <a:rPr lang="ru-RU" dirty="0"/>
              <a:t>из </a:t>
            </a:r>
            <a:r>
              <a:rPr lang="ru-RU" i="1" dirty="0"/>
              <a:t>подсистем</a:t>
            </a:r>
            <a:r>
              <a:rPr lang="ru-RU" dirty="0"/>
              <a:t>).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Наука</a:t>
            </a:r>
            <a:r>
              <a:rPr lang="ru-RU" dirty="0"/>
              <a:t>, занимающаяся изучением процессов самоорганизации и возникновения, поддержания, устойчивости и распада структур самой различной природы.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940152" y="2249424"/>
            <a:ext cx="2746648" cy="4525963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229052"/>
            <a:ext cx="2735395" cy="4152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554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143000"/>
            <a:ext cx="7931224" cy="12576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61760"/>
          </a:xfrm>
        </p:spPr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r>
              <a:rPr lang="ru-RU" dirty="0" smtClean="0"/>
              <a:t>Основное </a:t>
            </a:r>
            <a:r>
              <a:rPr lang="ru-RU" dirty="0"/>
              <a:t>понятие синергетики — определение структуры как </a:t>
            </a:r>
            <a:r>
              <a:rPr lang="ru-RU" b="1" dirty="0"/>
              <a:t>состояния</a:t>
            </a:r>
            <a:r>
              <a:rPr lang="ru-RU" dirty="0"/>
              <a:t>, возникающего в результате многовариантного и неоднозначного поведения таких многоэлементных структур или многофакторных сред, которые не деградируют к стандартному для замкнутых систем усреднению термодинамического типа, а развиваются вследствие открытости, притока энергии извне, нелинейности внутренних процессов, появления особых режимов с обострением и наличия более одного устойчивого состояния. В обозначенных системах неприменимы ни второе начало термодинамики, ни теорема Пригожина о минимуме скорости производства энтропии, что может привести к образованию новых структур и систем, в том числе и более сложных, чем исходные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965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Интеграция наук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590320"/>
            <a:ext cx="5817540" cy="3329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5403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Феноменологический метод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3600" dirty="0"/>
              <a:t>через достигнутую полноту описания, углубляет наше восприятие, а, следовательно, обостряет наше предвидение развития событий, в значительной мере системно предопределенных.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7958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Для выработки контакта сторон и установления междисциплинарного сотрудничества применяется </a:t>
            </a:r>
            <a:r>
              <a:rPr lang="ru-RU" sz="4000" b="1" dirty="0"/>
              <a:t>моделирование</a:t>
            </a:r>
            <a:r>
              <a:rPr lang="ru-RU" sz="4000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07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24744"/>
            <a:ext cx="8229600" cy="1066800"/>
          </a:xfrm>
        </p:spPr>
        <p:txBody>
          <a:bodyPr>
            <a:normAutofit/>
          </a:bodyPr>
          <a:lstStyle/>
          <a:p>
            <a:r>
              <a:rPr lang="ru-RU" sz="3200" b="1" dirty="0"/>
              <a:t>Модель</a:t>
            </a:r>
            <a:r>
              <a:rPr lang="ru-RU" sz="3200" dirty="0"/>
              <a:t> (фр. </a:t>
            </a:r>
            <a:r>
              <a:rPr lang="fr-FR" sz="3200" i="1" dirty="0"/>
              <a:t>modèle</a:t>
            </a:r>
            <a:r>
              <a:rPr lang="ru-RU" sz="3200" dirty="0"/>
              <a:t>, от лат. </a:t>
            </a:r>
            <a:r>
              <a:rPr lang="la-Latn" sz="3200" i="1" dirty="0"/>
              <a:t>modulus</a:t>
            </a:r>
            <a:r>
              <a:rPr lang="ru-RU" sz="3200" dirty="0"/>
              <a:t> — «мера, аналог, образец</a:t>
            </a:r>
            <a:r>
              <a:rPr lang="ru-RU" sz="3200" dirty="0" smtClean="0"/>
              <a:t>»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204864"/>
            <a:ext cx="8229600" cy="4325112"/>
          </a:xfrm>
        </p:spPr>
        <p:txBody>
          <a:bodyPr>
            <a:normAutofit/>
          </a:bodyPr>
          <a:lstStyle/>
          <a:p>
            <a:r>
              <a:rPr lang="ru-RU" dirty="0"/>
              <a:t> — некоторый материальный или мысленно представляемый объект или явление, являющийся упрощённой версией моделируемого объекта или явления (</a:t>
            </a:r>
            <a:r>
              <a:rPr lang="ru-RU" sz="2400" dirty="0"/>
              <a:t>прототипа</a:t>
            </a:r>
            <a:r>
              <a:rPr lang="ru-RU" dirty="0"/>
              <a:t>) и в достаточной степени повторяющий свойства, существенные для целей конкретного моделирования (</a:t>
            </a:r>
            <a:r>
              <a:rPr lang="ru-RU" sz="2400" dirty="0"/>
              <a:t>опуская несущественные свойства, в которых он может отличаться от прототипа</a:t>
            </a:r>
            <a:r>
              <a:rPr lang="ru-RU" dirty="0"/>
              <a:t>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661248"/>
            <a:ext cx="1249747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88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Теория</a:t>
            </a:r>
            <a:r>
              <a:rPr lang="ru-RU" dirty="0"/>
              <a:t> (греч. </a:t>
            </a:r>
            <a:r>
              <a:rPr lang="el-GR" dirty="0"/>
              <a:t>θεωρία</a:t>
            </a:r>
            <a:r>
              <a:rPr lang="ru-RU" dirty="0"/>
              <a:t> — рассмотрение, исследование)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совокупность умозаключений, отражающая объективно существующие отношения и связи между явлениями объективной реальности.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04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3730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теория</a:t>
            </a:r>
            <a:r>
              <a:rPr lang="ru-RU" dirty="0"/>
              <a:t> — это интеллектуальная модель </a:t>
            </a:r>
            <a:r>
              <a:rPr lang="ru-RU" dirty="0" smtClean="0"/>
              <a:t>реальности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теории каждое умозаключение выводится из других умозаключений на основе некоторых правил логического вывода.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dirty="0"/>
              <a:t>Способность прогнозировать — следствие теоретических построений.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Теории </a:t>
            </a:r>
            <a:r>
              <a:rPr lang="ru-RU" dirty="0"/>
              <a:t>формулируются, разрабатываются и проверяются в соответствии с научным методом.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1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модель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Модель должна удовлетворять </a:t>
            </a:r>
            <a:r>
              <a:rPr lang="ru-RU" b="1" dirty="0"/>
              <a:t>общим требованиям</a:t>
            </a:r>
            <a:r>
              <a:rPr lang="ru-RU" dirty="0"/>
              <a:t>, которые в теоретической физике можно предъявлять к феноменологическому описанию сложных систем. 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Так модель должна быть </a:t>
            </a:r>
            <a:r>
              <a:rPr lang="ru-RU" b="1" dirty="0"/>
              <a:t>достаточно проста</a:t>
            </a:r>
            <a:r>
              <a:rPr lang="ru-RU" dirty="0"/>
              <a:t>, даже элементарна в своем формульном выражении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6183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Математическая модель</a:t>
            </a:r>
            <a:r>
              <a:rPr lang="ru-RU" sz="2800" dirty="0"/>
              <a:t> — это математическое представление реальности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/>
              <a:t>Математическое моделирование</a:t>
            </a:r>
            <a:r>
              <a:rPr lang="ru-RU" dirty="0"/>
              <a:t> — процесс построения и изучения математических моделей.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400" dirty="0"/>
              <a:t>Все естественные и общественные науки, использующие математический аппарат, по сути занимаются математическим моделированием: заменяют реальный объект его математической моделью и затем изучают последнюю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645024"/>
            <a:ext cx="17907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744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925960"/>
          </a:xfrm>
        </p:spPr>
        <p:txBody>
          <a:bodyPr/>
          <a:lstStyle/>
          <a:p>
            <a:r>
              <a:rPr lang="ru-RU" b="1" i="1" dirty="0"/>
              <a:t>Феноменологическая модель (</a:t>
            </a:r>
            <a:r>
              <a:rPr lang="ru-RU" b="1" dirty="0"/>
              <a:t>ведем себя так, как если бы</a:t>
            </a:r>
            <a:r>
              <a:rPr lang="ru-RU" b="1" i="1" dirty="0"/>
              <a:t>…)</a:t>
            </a:r>
            <a:br>
              <a:rPr lang="ru-RU" b="1" i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4618856" cy="3346387"/>
          </a:xfrm>
        </p:spPr>
        <p:txBody>
          <a:bodyPr>
            <a:normAutofit/>
          </a:bodyPr>
          <a:lstStyle/>
          <a:p>
            <a:pPr algn="just"/>
            <a:r>
              <a:rPr lang="ru-RU" sz="2800" dirty="0"/>
              <a:t>Феноменологическая </a:t>
            </a:r>
            <a:endParaRPr lang="ru-RU" sz="2800" dirty="0" smtClean="0"/>
          </a:p>
          <a:p>
            <a:pPr marL="109728" indent="0" algn="just">
              <a:buNone/>
            </a:pPr>
            <a:r>
              <a:rPr lang="ru-RU" sz="2800" dirty="0" smtClean="0"/>
              <a:t>модель </a:t>
            </a:r>
            <a:r>
              <a:rPr lang="ru-RU" sz="2800" dirty="0"/>
              <a:t>содержит механизм для описания явления.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20072" y="2852936"/>
            <a:ext cx="3466728" cy="392245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780928"/>
            <a:ext cx="3583285" cy="3583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478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9898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/>
              <a:t>Р</a:t>
            </a:r>
            <a:r>
              <a:rPr lang="ru-RU" sz="3600" dirty="0" smtClean="0"/>
              <a:t>азвитие человечества как демографической  системы.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441680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Эпоха А</a:t>
            </a:r>
            <a:r>
              <a:rPr lang="ru-RU" dirty="0" smtClean="0"/>
              <a:t> </a:t>
            </a:r>
            <a:r>
              <a:rPr lang="ru-RU" dirty="0"/>
              <a:t>– раннего антропогенеза длительностью </a:t>
            </a: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3 </a:t>
            </a:r>
            <a:r>
              <a:rPr lang="ru-RU" dirty="0"/>
              <a:t>млн лет, </a:t>
            </a:r>
          </a:p>
          <a:p>
            <a:r>
              <a:rPr lang="ru-RU" b="1" i="1" dirty="0"/>
              <a:t>Э</a:t>
            </a:r>
            <a:r>
              <a:rPr lang="ru-RU" b="1" i="1" dirty="0" smtClean="0"/>
              <a:t>поха </a:t>
            </a:r>
            <a:r>
              <a:rPr lang="ru-RU" b="1" i="1" dirty="0"/>
              <a:t>В </a:t>
            </a:r>
            <a:r>
              <a:rPr lang="ru-RU" dirty="0"/>
              <a:t>– взрывного развития, продолжающегося 1,6 млн лет </a:t>
            </a:r>
          </a:p>
          <a:p>
            <a:r>
              <a:rPr lang="ru-RU" b="1" i="1" dirty="0"/>
              <a:t>Э</a:t>
            </a:r>
            <a:r>
              <a:rPr lang="ru-RU" b="1" i="1" dirty="0" smtClean="0"/>
              <a:t>поха </a:t>
            </a:r>
            <a:r>
              <a:rPr lang="ru-RU" b="1" i="1" dirty="0"/>
              <a:t>С </a:t>
            </a:r>
            <a:r>
              <a:rPr lang="ru-RU" dirty="0"/>
              <a:t>– стабилизации населения мира. </a:t>
            </a:r>
            <a:endParaRPr lang="ru-RU" dirty="0" smtClean="0"/>
          </a:p>
          <a:p>
            <a:endParaRPr lang="ru-RU" dirty="0"/>
          </a:p>
          <a:p>
            <a:pPr algn="ctr"/>
            <a:r>
              <a:rPr lang="ru-RU" sz="2400" i="1" dirty="0"/>
              <a:t>Эпоха</a:t>
            </a:r>
            <a:r>
              <a:rPr lang="ru-RU" sz="2400" b="1" i="1" dirty="0"/>
              <a:t> А </a:t>
            </a:r>
            <a:r>
              <a:rPr lang="ru-RU" sz="2400" i="1" dirty="0"/>
              <a:t>длилась </a:t>
            </a:r>
            <a:r>
              <a:rPr lang="ru-RU" sz="2400" i="1" u="sng" dirty="0"/>
              <a:t>3 млн лет</a:t>
            </a:r>
            <a:r>
              <a:rPr lang="ru-RU" sz="2400" i="1" dirty="0"/>
              <a:t>, а демографический переход в начале эпохи </a:t>
            </a:r>
            <a:r>
              <a:rPr lang="ru-RU" sz="2400" b="1" i="1" dirty="0"/>
              <a:t>С</a:t>
            </a:r>
            <a:r>
              <a:rPr lang="ru-RU" sz="2400" i="1" dirty="0"/>
              <a:t> меньше </a:t>
            </a:r>
            <a:r>
              <a:rPr lang="ru-RU" sz="2400" i="1" u="sng" dirty="0"/>
              <a:t>100 лет</a:t>
            </a:r>
            <a:r>
              <a:rPr lang="ru-RU" sz="2400" i="1" dirty="0"/>
              <a:t>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11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118</TotalTime>
  <Words>599</Words>
  <Application>Microsoft Office PowerPoint</Application>
  <PresentationFormat>Экран (4:3)</PresentationFormat>
  <Paragraphs>93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Городская</vt:lpstr>
      <vt:lpstr>Прогнозирование проектирование и моделирование в социальной работе</vt:lpstr>
      <vt:lpstr>Феноменологический подход в научном исследовании</vt:lpstr>
      <vt:lpstr>Презентация PowerPoint</vt:lpstr>
      <vt:lpstr>Фернан Бродель 1902 — 1985</vt:lpstr>
      <vt:lpstr>Презентация PowerPoint</vt:lpstr>
      <vt:lpstr>Деннис Медоуз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Синергетика (от др.-греч. συν- приставка со значением совместности и ἔργον — «деятельность») </vt:lpstr>
      <vt:lpstr>Презентация PowerPoint</vt:lpstr>
      <vt:lpstr>Интеграция наук</vt:lpstr>
      <vt:lpstr>Феноменологический метод</vt:lpstr>
      <vt:lpstr>Презентация PowerPoint</vt:lpstr>
      <vt:lpstr>Модель (фр. modèle, от лат. modulus — «мера, аналог, образец»</vt:lpstr>
      <vt:lpstr>Теория (греч. θεωρία — рассмотрение, исследование) </vt:lpstr>
      <vt:lpstr> теория — это интеллектуальная модель реальности  </vt:lpstr>
      <vt:lpstr>модель</vt:lpstr>
      <vt:lpstr>Математическая модель — это математическое представление реальности</vt:lpstr>
      <vt:lpstr>Феноменологическая модель (ведем себя так, как если бы…) </vt:lpstr>
      <vt:lpstr>Развитие человечества как демографической  системы.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Прогнозирование проектирование и моделирование в социальной работе</dc:title>
  <dc:creator>Наташа</dc:creator>
  <cp:lastModifiedBy>Pavel B. Tychkin</cp:lastModifiedBy>
  <cp:revision>19</cp:revision>
  <dcterms:created xsi:type="dcterms:W3CDTF">2011-10-14T13:14:20Z</dcterms:created>
  <dcterms:modified xsi:type="dcterms:W3CDTF">2015-06-15T11:10:06Z</dcterms:modified>
</cp:coreProperties>
</file>