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8"/>
  </p:notesMasterIdLst>
  <p:sldIdLst>
    <p:sldId id="256" r:id="rId2"/>
    <p:sldId id="284" r:id="rId3"/>
    <p:sldId id="286" r:id="rId4"/>
    <p:sldId id="287" r:id="rId5"/>
    <p:sldId id="288" r:id="rId6"/>
    <p:sldId id="289" r:id="rId7"/>
    <p:sldId id="290" r:id="rId8"/>
    <p:sldId id="291" r:id="rId9"/>
    <p:sldId id="292" r:id="rId10"/>
    <p:sldId id="293" r:id="rId11"/>
    <p:sldId id="294" r:id="rId12"/>
    <p:sldId id="295" r:id="rId13"/>
    <p:sldId id="296" r:id="rId14"/>
    <p:sldId id="297" r:id="rId15"/>
    <p:sldId id="298" r:id="rId16"/>
    <p:sldId id="299" r:id="rId17"/>
    <p:sldId id="300" r:id="rId18"/>
    <p:sldId id="301" r:id="rId19"/>
    <p:sldId id="302" r:id="rId20"/>
    <p:sldId id="303" r:id="rId21"/>
    <p:sldId id="304" r:id="rId22"/>
    <p:sldId id="305" r:id="rId23"/>
    <p:sldId id="257" r:id="rId24"/>
    <p:sldId id="259" r:id="rId25"/>
    <p:sldId id="260" r:id="rId26"/>
    <p:sldId id="262" r:id="rId27"/>
    <p:sldId id="263" r:id="rId28"/>
    <p:sldId id="264" r:id="rId29"/>
    <p:sldId id="266" r:id="rId30"/>
    <p:sldId id="267" r:id="rId31"/>
    <p:sldId id="268" r:id="rId32"/>
    <p:sldId id="269" r:id="rId33"/>
    <p:sldId id="270" r:id="rId34"/>
    <p:sldId id="271" r:id="rId35"/>
    <p:sldId id="272" r:id="rId36"/>
    <p:sldId id="273" r:id="rId37"/>
    <p:sldId id="274" r:id="rId38"/>
    <p:sldId id="275" r:id="rId39"/>
    <p:sldId id="276" r:id="rId40"/>
    <p:sldId id="277" r:id="rId41"/>
    <p:sldId id="278" r:id="rId42"/>
    <p:sldId id="279" r:id="rId43"/>
    <p:sldId id="280" r:id="rId44"/>
    <p:sldId id="281" r:id="rId45"/>
    <p:sldId id="282" r:id="rId46"/>
    <p:sldId id="283" r:id="rId4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D79177-9A64-4B01-9F0D-FB77B0EEA2EA}" type="datetimeFigureOut">
              <a:rPr lang="ru-RU" smtClean="0"/>
              <a:pPr/>
              <a:t>15.06.2015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EDC4AF-F4E4-43FA-A3C1-074F8F6D4879}" type="slidenum">
              <a:rPr lang="ru-RU" smtClean="0"/>
              <a:pPr/>
              <a:t>‹#›</a:t>
            </a:fld>
            <a:endParaRPr lang="ru-RU"/>
          </a:p>
        </p:txBody>
      </p:sp>
    </p:spTree>
    <p:extLst>
      <p:ext uri="{BB962C8B-B14F-4D97-AF65-F5344CB8AC3E}">
        <p14:creationId xmlns:p14="http://schemas.microsoft.com/office/powerpoint/2010/main" val="912312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88CCD496-F69A-470F-928D-89AEDB580257}" type="datetime1">
              <a:rPr lang="ru-RU" smtClean="0"/>
              <a:pPr/>
              <a:t>15.06.2015</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F0B6C12-855F-48E4-8BEF-5AF6A6589E43}" type="datetime1">
              <a:rPr lang="ru-RU" smtClean="0"/>
              <a:pPr/>
              <a:t>15.06.2015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F6313765-2080-4200-A45E-9CB747467DF0}" type="datetime1">
              <a:rPr lang="ru-RU" smtClean="0"/>
              <a:pPr/>
              <a:t>15.06.2015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1F906B84-5688-4667-B714-9E12EC443212}" type="datetime1">
              <a:rPr lang="ru-RU" smtClean="0"/>
              <a:pPr/>
              <a:t>15.06.2015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B55F96F1-376C-4BF9-B9B3-D7BFBCB0FCD9}" type="datetime1">
              <a:rPr lang="ru-RU" smtClean="0"/>
              <a:pPr/>
              <a:t>15.06.2015</a:t>
            </a:fld>
            <a:endParaRPr lang="ru-RU"/>
          </a:p>
        </p:txBody>
      </p:sp>
      <p:sp>
        <p:nvSpPr>
          <p:cNvPr id="27" name="Номер слайда 26"/>
          <p:cNvSpPr>
            <a:spLocks noGrp="1"/>
          </p:cNvSpPr>
          <p:nvPr>
            <p:ph type="sldNum" sz="quarter" idx="11"/>
          </p:nvPr>
        </p:nvSpPr>
        <p:spPr/>
        <p:txBody>
          <a:bodyPr rtlCol="0"/>
          <a:lstStyle/>
          <a:p>
            <a:fld id="{B19B0651-EE4F-4900-A07F-96A6BFA9D0F0}" type="slidenum">
              <a:rPr lang="ru-RU" smtClean="0"/>
              <a:pPr/>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0E856409-F329-4C0C-BDB5-8B96E2193285}" type="datetime1">
              <a:rPr lang="ru-RU" smtClean="0"/>
              <a:pPr/>
              <a:t>15.06.2015</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615DEC5-F058-47D9-812A-8CE5865D4E45}" type="datetime1">
              <a:rPr lang="ru-RU" smtClean="0"/>
              <a:pPr/>
              <a:t>15.06.2015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2FADD5F9-DF79-4168-9AE7-ACD499A354CC}" type="datetime1">
              <a:rPr lang="ru-RU" smtClean="0"/>
              <a:pPr/>
              <a:t>15.06.2015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39407389-885C-4B53-B9C8-54CFA99D62BF}" type="datetime1">
              <a:rPr lang="ru-RU" smtClean="0"/>
              <a:pPr/>
              <a:t>15.06.2015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EE9F9D2-4462-4846-81A9-AA3A3D791BF2}" type="datetime1">
              <a:rPr lang="ru-RU" smtClean="0"/>
              <a:pPr/>
              <a:t>15.06.2015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11D4A66-5CA5-4097-816D-EC92AF468677}" type="datetime1">
              <a:rPr lang="ru-RU" smtClean="0"/>
              <a:pPr/>
              <a:t>15.06.2015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17F7769B-FD37-4096-AEDE-DD16350C00E5}" type="datetime1">
              <a:rPr lang="ru-RU" smtClean="0"/>
              <a:pPr/>
              <a:t>15.06.2015</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ru.wikipedia.org/wiki/%D0%94%D1%80%D0%B5%D0%B2%D0%BD%D0%B5%D0%B3%D1%80%D0%B5%D1%87%D0%B5%D1%81%D0%BA%D0%B8%D0%B9_%D1%8F%D0%B7%D1%8B%D0%BA"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hyperlink" Target="http://ru.wikipedia.org/wiki/%D0%94%D1%80%D0%B5%D0%B2%D0%BD%D0%B5%D0%B3%D1%80%D0%B5%D1%87%D0%B5%D1%81%D0%BA%D0%B8%D0%B9_%D1%8F%D0%B7%D1%8B%D0%BA" TargetMode="Externa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484785"/>
            <a:ext cx="7772400" cy="2115666"/>
          </a:xfrm>
        </p:spPr>
        <p:txBody>
          <a:bodyPr>
            <a:normAutofit fontScale="90000"/>
          </a:bodyPr>
          <a:lstStyle/>
          <a:p>
            <a:r>
              <a:rPr lang="ru-RU" dirty="0"/>
              <a:t>Прогнозирование проектирование и моделирование в социальной работе</a:t>
            </a:r>
          </a:p>
        </p:txBody>
      </p:sp>
      <p:sp>
        <p:nvSpPr>
          <p:cNvPr id="3" name="Подзаголовок 2"/>
          <p:cNvSpPr>
            <a:spLocks noGrp="1"/>
          </p:cNvSpPr>
          <p:nvPr>
            <p:ph type="subTitle" idx="1"/>
          </p:nvPr>
        </p:nvSpPr>
        <p:spPr/>
        <p:txBody>
          <a:bodyPr>
            <a:normAutofit/>
          </a:bodyPr>
          <a:lstStyle/>
          <a:p>
            <a:r>
              <a:rPr lang="ru-RU" dirty="0" err="1" smtClean="0"/>
              <a:t>Тычкин</a:t>
            </a:r>
            <a:r>
              <a:rPr lang="ru-RU" dirty="0" smtClean="0"/>
              <a:t> П.Б.</a:t>
            </a:r>
            <a:endParaRPr lang="ru-RU" dirty="0"/>
          </a:p>
          <a:p>
            <a:r>
              <a:rPr lang="ru-RU" dirty="0" smtClean="0"/>
              <a:t>Доцент, к.ф.н. </a:t>
            </a:r>
            <a:r>
              <a:rPr lang="ru-RU" dirty="0"/>
              <a:t>кафедры </a:t>
            </a:r>
            <a:r>
              <a:rPr lang="ru-RU" dirty="0" smtClean="0"/>
              <a:t>философии</a:t>
            </a:r>
          </a:p>
          <a:p>
            <a:r>
              <a:rPr lang="ru-RU" dirty="0" smtClean="0"/>
              <a:t>Лекция 2. </a:t>
            </a:r>
            <a:endParaRPr lang="ru-RU" dirty="0"/>
          </a:p>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1</a:t>
            </a:fld>
            <a:endParaRPr lang="ru-RU"/>
          </a:p>
        </p:txBody>
      </p:sp>
    </p:spTree>
    <p:extLst>
      <p:ext uri="{BB962C8B-B14F-4D97-AF65-F5344CB8AC3E}">
        <p14:creationId xmlns:p14="http://schemas.microsoft.com/office/powerpoint/2010/main" val="8250556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97768"/>
          </a:xfrm>
        </p:spPr>
        <p:txBody>
          <a:bodyPr>
            <a:normAutofit fontScale="90000"/>
          </a:bodyPr>
          <a:lstStyle/>
          <a:p>
            <a:endParaRPr lang="ru-RU" dirty="0"/>
          </a:p>
        </p:txBody>
      </p:sp>
      <p:sp>
        <p:nvSpPr>
          <p:cNvPr id="3" name="Объект 2"/>
          <p:cNvSpPr>
            <a:spLocks noGrp="1"/>
          </p:cNvSpPr>
          <p:nvPr>
            <p:ph idx="1"/>
          </p:nvPr>
        </p:nvSpPr>
        <p:spPr>
          <a:xfrm>
            <a:off x="899592" y="1628800"/>
            <a:ext cx="7787208" cy="4945736"/>
          </a:xfrm>
        </p:spPr>
        <p:txBody>
          <a:bodyPr/>
          <a:lstStyle/>
          <a:p>
            <a:r>
              <a:rPr lang="ru-RU" b="1" dirty="0"/>
              <a:t>Эвристика</a:t>
            </a:r>
            <a:r>
              <a:rPr lang="ru-RU" dirty="0"/>
              <a:t> (</a:t>
            </a:r>
            <a:r>
              <a:rPr lang="ru-RU" dirty="0">
                <a:hlinkClick r:id="rId2" action="ppaction://hlinkfile" tooltip="Древнегреческий язык"/>
              </a:rPr>
              <a:t>др.-греч.</a:t>
            </a:r>
            <a:r>
              <a:rPr lang="ru-RU" dirty="0"/>
              <a:t> </a:t>
            </a:r>
            <a:r>
              <a:rPr lang="ru-RU" dirty="0" err="1"/>
              <a:t>ευρίσκω</a:t>
            </a:r>
            <a:r>
              <a:rPr lang="ru-RU" dirty="0"/>
              <a:t> «отыскиваю», «открываю») </a:t>
            </a:r>
            <a:r>
              <a:rPr lang="ru-RU" dirty="0" smtClean="0"/>
              <a:t>—</a:t>
            </a:r>
          </a:p>
          <a:p>
            <a:r>
              <a:rPr lang="ru-RU" dirty="0" smtClean="0"/>
              <a:t> </a:t>
            </a:r>
            <a:r>
              <a:rPr lang="ru-RU" dirty="0"/>
              <a:t>наука, изучающая </a:t>
            </a:r>
            <a:r>
              <a:rPr lang="ru-RU" dirty="0" smtClean="0"/>
              <a:t>творческую деятельность</a:t>
            </a:r>
            <a:r>
              <a:rPr lang="ru-RU" dirty="0"/>
              <a:t>, методы, используемые при открытии новых концептов, идей и взаимосвязей между объектами и совокупностями объектов, а также методики процесса обучения. </a:t>
            </a:r>
          </a:p>
        </p:txBody>
      </p:sp>
      <p:sp>
        <p:nvSpPr>
          <p:cNvPr id="4" name="Номер слайда 3"/>
          <p:cNvSpPr>
            <a:spLocks noGrp="1"/>
          </p:cNvSpPr>
          <p:nvPr>
            <p:ph type="sldNum" sz="quarter" idx="12"/>
          </p:nvPr>
        </p:nvSpPr>
        <p:spPr/>
        <p:txBody>
          <a:bodyPr/>
          <a:lstStyle/>
          <a:p>
            <a:fld id="{B19B0651-EE4F-4900-A07F-96A6BFA9D0F0}" type="slidenum">
              <a:rPr lang="ru-RU" smtClean="0"/>
              <a:pPr/>
              <a:t>2</a:t>
            </a:fld>
            <a:endParaRPr lang="ru-RU"/>
          </a:p>
        </p:txBody>
      </p:sp>
    </p:spTree>
    <p:extLst>
      <p:ext uri="{BB962C8B-B14F-4D97-AF65-F5344CB8AC3E}">
        <p14:creationId xmlns:p14="http://schemas.microsoft.com/office/powerpoint/2010/main" val="36971845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413792"/>
          </a:xfrm>
        </p:spPr>
        <p:txBody>
          <a:bodyPr>
            <a:normAutofit fontScale="90000"/>
          </a:bodyPr>
          <a:lstStyle/>
          <a:p>
            <a:endParaRPr lang="ru-RU" dirty="0"/>
          </a:p>
        </p:txBody>
      </p:sp>
      <p:sp>
        <p:nvSpPr>
          <p:cNvPr id="3" name="Объект 2"/>
          <p:cNvSpPr>
            <a:spLocks noGrp="1"/>
          </p:cNvSpPr>
          <p:nvPr>
            <p:ph sz="half" idx="1"/>
          </p:nvPr>
        </p:nvSpPr>
        <p:spPr>
          <a:xfrm>
            <a:off x="457200" y="1772816"/>
            <a:ext cx="4038600" cy="5002571"/>
          </a:xfrm>
        </p:spPr>
        <p:txBody>
          <a:bodyPr/>
          <a:lstStyle/>
          <a:p>
            <a:r>
              <a:rPr lang="ru-RU" i="1" dirty="0"/>
              <a:t>Эвристические методы</a:t>
            </a:r>
            <a:r>
              <a:rPr lang="ru-RU" dirty="0"/>
              <a:t> (другое название </a:t>
            </a:r>
            <a:r>
              <a:rPr lang="ru-RU" i="1" dirty="0"/>
              <a:t>эвристики</a:t>
            </a:r>
            <a:r>
              <a:rPr lang="ru-RU" dirty="0"/>
              <a:t>) позволяют ускорить процесс решения задачи</a:t>
            </a:r>
            <a:r>
              <a:rPr lang="ru-RU" dirty="0" smtClean="0"/>
              <a:t>.</a:t>
            </a:r>
            <a:endParaRPr lang="ru-RU" dirty="0"/>
          </a:p>
          <a:p>
            <a:endParaRPr lang="ru-RU" dirty="0"/>
          </a:p>
        </p:txBody>
      </p:sp>
      <p:sp>
        <p:nvSpPr>
          <p:cNvPr id="4" name="Объект 3"/>
          <p:cNvSpPr>
            <a:spLocks noGrp="1"/>
          </p:cNvSpPr>
          <p:nvPr>
            <p:ph sz="half" idx="2"/>
          </p:nvPr>
        </p:nvSpPr>
        <p:spPr>
          <a:xfrm>
            <a:off x="5652120" y="2249424"/>
            <a:ext cx="3034680" cy="4525963"/>
          </a:xfrm>
        </p:spPr>
        <p:txBody>
          <a:bodyPr/>
          <a:lstStyle/>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pPr/>
              <a:t>3</a:t>
            </a:fld>
            <a:endParaRPr lang="ru-RU"/>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0760" y="2132856"/>
            <a:ext cx="2520280"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3645024"/>
            <a:ext cx="1562100" cy="150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91583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b="1" dirty="0"/>
              <a:t>Эвристикой</a:t>
            </a:r>
            <a:r>
              <a:rPr lang="ru-RU" dirty="0"/>
              <a:t>, в зависимости от контекста, называют</a:t>
            </a:r>
          </a:p>
          <a:p>
            <a:r>
              <a:rPr lang="ru-RU" dirty="0"/>
              <a:t>эвристический </a:t>
            </a:r>
            <a:r>
              <a:rPr lang="ru-RU" b="1" dirty="0"/>
              <a:t>алгоритм</a:t>
            </a:r>
            <a:r>
              <a:rPr lang="ru-RU" dirty="0"/>
              <a:t>, представляющий совокупность приёмов в поиске решения задачи, которые позволяют ограничить перебор;</a:t>
            </a:r>
          </a:p>
          <a:p>
            <a:r>
              <a:rPr lang="ru-RU" dirty="0"/>
              <a:t>способ </a:t>
            </a:r>
            <a:r>
              <a:rPr lang="ru-RU" b="1" dirty="0"/>
              <a:t>обучения</a:t>
            </a:r>
            <a:r>
              <a:rPr lang="ru-RU" dirty="0"/>
              <a:t>, берущий свои истоки от сократовской </a:t>
            </a:r>
            <a:r>
              <a:rPr lang="ru-RU" dirty="0" err="1"/>
              <a:t>майевтики</a:t>
            </a:r>
            <a:r>
              <a:rPr lang="ru-RU" dirty="0"/>
              <a:t>.</a:t>
            </a:r>
          </a:p>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4</a:t>
            </a:fld>
            <a:endParaRPr lang="ru-RU"/>
          </a:p>
        </p:txBody>
      </p:sp>
    </p:spTree>
    <p:extLst>
      <p:ext uri="{BB962C8B-B14F-4D97-AF65-F5344CB8AC3E}">
        <p14:creationId xmlns:p14="http://schemas.microsoft.com/office/powerpoint/2010/main" val="6955511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908720"/>
            <a:ext cx="8229600" cy="864096"/>
          </a:xfrm>
        </p:spPr>
        <p:txBody>
          <a:bodyPr>
            <a:normAutofit fontScale="90000"/>
          </a:bodyPr>
          <a:lstStyle/>
          <a:p>
            <a:r>
              <a:rPr lang="ru-RU" b="1" dirty="0" smtClean="0"/>
              <a:t/>
            </a:r>
            <a:br>
              <a:rPr lang="ru-RU" b="1" dirty="0" smtClean="0"/>
            </a:br>
            <a:r>
              <a:rPr lang="ru-RU" b="1" dirty="0" smtClean="0"/>
              <a:t>История </a:t>
            </a:r>
            <a:r>
              <a:rPr lang="ru-RU" b="1" dirty="0"/>
              <a:t>возникновения</a:t>
            </a:r>
            <a:br>
              <a:rPr lang="ru-RU" b="1" dirty="0"/>
            </a:br>
            <a:endParaRPr lang="ru-RU" dirty="0"/>
          </a:p>
        </p:txBody>
      </p:sp>
      <p:sp>
        <p:nvSpPr>
          <p:cNvPr id="3" name="Объект 2"/>
          <p:cNvSpPr>
            <a:spLocks noGrp="1"/>
          </p:cNvSpPr>
          <p:nvPr>
            <p:ph idx="1"/>
          </p:nvPr>
        </p:nvSpPr>
        <p:spPr>
          <a:xfrm>
            <a:off x="457200" y="1772816"/>
            <a:ext cx="8229600" cy="4801720"/>
          </a:xfrm>
        </p:spPr>
        <p:txBody>
          <a:bodyPr>
            <a:normAutofit fontScale="85000" lnSpcReduction="10000"/>
          </a:bodyPr>
          <a:lstStyle/>
          <a:p>
            <a:r>
              <a:rPr lang="ru-RU" dirty="0" smtClean="0"/>
              <a:t>В </a:t>
            </a:r>
            <a:r>
              <a:rPr lang="ru-RU" dirty="0"/>
              <a:t>Древней Греции под эвристикой понимали способ обучения, практикуемый </a:t>
            </a:r>
            <a:r>
              <a:rPr lang="ru-RU" b="1" dirty="0"/>
              <a:t>Сократом</a:t>
            </a:r>
            <a:r>
              <a:rPr lang="ru-RU" dirty="0"/>
              <a:t>, когда учитель приводит ученика к самостоятельному решению какой-либо задачи, задавая ему наводящие вопросы. </a:t>
            </a:r>
            <a:endParaRPr lang="ru-RU" dirty="0" smtClean="0"/>
          </a:p>
          <a:p>
            <a:r>
              <a:rPr lang="ru-RU" dirty="0" smtClean="0"/>
              <a:t>В </a:t>
            </a:r>
            <a:r>
              <a:rPr lang="ru-RU" dirty="0"/>
              <a:t>настоящее время эвристическими способами решения задач называют способы, позволяющие минимизировать перебор возможных решений, зачастую основанные на интуиции. </a:t>
            </a:r>
            <a:endParaRPr lang="ru-RU" dirty="0" smtClean="0"/>
          </a:p>
          <a:p>
            <a:r>
              <a:rPr lang="ru-RU" dirty="0" smtClean="0"/>
              <a:t>Значительный </a:t>
            </a:r>
            <a:r>
              <a:rPr lang="ru-RU" dirty="0"/>
              <a:t>интерес к исследованию эвристических методов возник в связи с возможностью решения ряда задач (распознавание объектов, доказательство теорем и т. д.), в которых человек не может дать точный алгоритм решения, с помощью технических устройств.</a:t>
            </a:r>
          </a:p>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5</a:t>
            </a:fld>
            <a:endParaRPr lang="ru-RU"/>
          </a:p>
        </p:txBody>
      </p:sp>
    </p:spTree>
    <p:extLst>
      <p:ext uri="{BB962C8B-B14F-4D97-AF65-F5344CB8AC3E}">
        <p14:creationId xmlns:p14="http://schemas.microsoft.com/office/powerpoint/2010/main" val="23423350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836712"/>
            <a:ext cx="8229600" cy="864096"/>
          </a:xfrm>
        </p:spPr>
        <p:txBody>
          <a:bodyPr>
            <a:normAutofit fontScale="90000"/>
          </a:bodyPr>
          <a:lstStyle/>
          <a:p>
            <a:r>
              <a:rPr lang="ru-RU" b="1" dirty="0" smtClean="0"/>
              <a:t/>
            </a:r>
            <a:br>
              <a:rPr lang="ru-RU" b="1" dirty="0" smtClean="0"/>
            </a:br>
            <a:r>
              <a:rPr lang="ru-RU" b="1" dirty="0" smtClean="0"/>
              <a:t>Эвристические </a:t>
            </a:r>
            <a:r>
              <a:rPr lang="ru-RU" b="1" dirty="0"/>
              <a:t>модели</a:t>
            </a:r>
            <a:br>
              <a:rPr lang="ru-RU" b="1" dirty="0"/>
            </a:br>
            <a:endParaRPr lang="ru-RU" dirty="0"/>
          </a:p>
        </p:txBody>
      </p:sp>
      <p:sp>
        <p:nvSpPr>
          <p:cNvPr id="3" name="Объект 2"/>
          <p:cNvSpPr>
            <a:spLocks noGrp="1"/>
          </p:cNvSpPr>
          <p:nvPr>
            <p:ph idx="1"/>
          </p:nvPr>
        </p:nvSpPr>
        <p:spPr>
          <a:xfrm>
            <a:off x="457200" y="1844824"/>
            <a:ext cx="8229600" cy="4729712"/>
          </a:xfrm>
        </p:spPr>
        <p:txBody>
          <a:bodyPr>
            <a:normAutofit fontScale="92500" lnSpcReduction="20000"/>
          </a:bodyPr>
          <a:lstStyle/>
          <a:p>
            <a:r>
              <a:rPr lang="ru-RU" dirty="0" smtClean="0"/>
              <a:t>Основным </a:t>
            </a:r>
            <a:r>
              <a:rPr lang="ru-RU" dirty="0"/>
              <a:t>назначением </a:t>
            </a:r>
            <a:r>
              <a:rPr lang="ru-RU" i="1" dirty="0"/>
              <a:t>эвристики</a:t>
            </a:r>
            <a:r>
              <a:rPr lang="ru-RU" dirty="0"/>
              <a:t> является построение моделей процессов решения какой-либо новой задачи. Существуют следующие </a:t>
            </a:r>
            <a:r>
              <a:rPr lang="ru-RU" b="1" dirty="0"/>
              <a:t>типы </a:t>
            </a:r>
            <a:r>
              <a:rPr lang="ru-RU" dirty="0"/>
              <a:t>таких </a:t>
            </a:r>
            <a:r>
              <a:rPr lang="ru-RU" b="1" dirty="0"/>
              <a:t>моделей</a:t>
            </a:r>
            <a:r>
              <a:rPr lang="ru-RU" dirty="0"/>
              <a:t>:</a:t>
            </a:r>
          </a:p>
          <a:p>
            <a:r>
              <a:rPr lang="ru-RU" b="1" dirty="0"/>
              <a:t>модель слепого поиска</a:t>
            </a:r>
            <a:r>
              <a:rPr lang="ru-RU" dirty="0"/>
              <a:t>, которая опирается на </a:t>
            </a:r>
            <a:r>
              <a:rPr lang="ru-RU" dirty="0" smtClean="0"/>
              <a:t>метод </a:t>
            </a:r>
            <a:r>
              <a:rPr lang="ru-RU" dirty="0"/>
              <a:t>проб и ошибок;</a:t>
            </a:r>
          </a:p>
          <a:p>
            <a:r>
              <a:rPr lang="ru-RU" b="1" dirty="0"/>
              <a:t>лабиринтная модель</a:t>
            </a:r>
            <a:r>
              <a:rPr lang="ru-RU" dirty="0"/>
              <a:t>, в которой решаемая задача рассматривается как лабиринт, а процесс поиска решения — как блуждание по лабиринту;</a:t>
            </a:r>
          </a:p>
          <a:p>
            <a:r>
              <a:rPr lang="ru-RU" b="1" dirty="0"/>
              <a:t>структурно-семантическая модель</a:t>
            </a:r>
            <a:r>
              <a:rPr lang="ru-RU" dirty="0"/>
              <a:t>, которая считается в настоящее время наиболее содержательной и которая отражает </a:t>
            </a:r>
            <a:r>
              <a:rPr lang="ru-RU" dirty="0" smtClean="0"/>
              <a:t>семантические отношения </a:t>
            </a:r>
            <a:r>
              <a:rPr lang="ru-RU" dirty="0"/>
              <a:t>между объектами, входящими в задачу.</a:t>
            </a:r>
          </a:p>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6</a:t>
            </a:fld>
            <a:endParaRPr lang="ru-RU"/>
          </a:p>
        </p:txBody>
      </p:sp>
    </p:spTree>
    <p:extLst>
      <p:ext uri="{BB962C8B-B14F-4D97-AF65-F5344CB8AC3E}">
        <p14:creationId xmlns:p14="http://schemas.microsoft.com/office/powerpoint/2010/main" val="9488486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r>
              <a:rPr lang="ru-RU" b="1" dirty="0"/>
              <a:t>МЕТОД ГИРЛЯНД СЛУЧАЙНОСТЕЙ И АССОЦИАЦИЙ</a:t>
            </a:r>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7</a:t>
            </a:fld>
            <a:endParaRPr lang="ru-RU"/>
          </a:p>
        </p:txBody>
      </p:sp>
    </p:spTree>
    <p:extLst>
      <p:ext uri="{BB962C8B-B14F-4D97-AF65-F5344CB8AC3E}">
        <p14:creationId xmlns:p14="http://schemas.microsoft.com/office/powerpoint/2010/main" val="11238764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97768"/>
          </a:xfrm>
        </p:spPr>
        <p:txBody>
          <a:bodyPr>
            <a:normAutofit fontScale="90000"/>
          </a:bodyPr>
          <a:lstStyle/>
          <a:p>
            <a:endParaRPr lang="ru-RU" dirty="0"/>
          </a:p>
        </p:txBody>
      </p:sp>
      <p:sp>
        <p:nvSpPr>
          <p:cNvPr id="3" name="Объект 2"/>
          <p:cNvSpPr>
            <a:spLocks noGrp="1"/>
          </p:cNvSpPr>
          <p:nvPr>
            <p:ph idx="1"/>
          </p:nvPr>
        </p:nvSpPr>
        <p:spPr>
          <a:xfrm>
            <a:off x="457200" y="1556792"/>
            <a:ext cx="8229600" cy="5017744"/>
          </a:xfrm>
        </p:spPr>
        <p:txBody>
          <a:bodyPr>
            <a:normAutofit/>
          </a:bodyPr>
          <a:lstStyle/>
          <a:p>
            <a:pPr algn="ctr"/>
            <a:r>
              <a:rPr lang="ru-RU" b="1" dirty="0" smtClean="0"/>
              <a:t> </a:t>
            </a:r>
            <a:r>
              <a:rPr lang="ru-RU" b="1" dirty="0"/>
              <a:t>А Л Г О Р И Т М </a:t>
            </a:r>
            <a:r>
              <a:rPr lang="ru-RU" dirty="0"/>
              <a:t> </a:t>
            </a:r>
          </a:p>
          <a:p>
            <a:r>
              <a:rPr lang="ru-RU" dirty="0"/>
              <a:t>	</a:t>
            </a:r>
            <a:r>
              <a:rPr lang="ru-RU" dirty="0" smtClean="0"/>
              <a:t>1. </a:t>
            </a:r>
            <a:r>
              <a:rPr lang="ru-RU" dirty="0"/>
              <a:t>Определение синонимов объекта.</a:t>
            </a:r>
          </a:p>
          <a:p>
            <a:r>
              <a:rPr lang="ru-RU" dirty="0"/>
              <a:t>	</a:t>
            </a:r>
            <a:r>
              <a:rPr lang="ru-RU" dirty="0" smtClean="0"/>
              <a:t>2. </a:t>
            </a:r>
            <a:r>
              <a:rPr lang="ru-RU" dirty="0"/>
              <a:t>Выбор случайных объектов.</a:t>
            </a:r>
          </a:p>
          <a:p>
            <a:r>
              <a:rPr lang="ru-RU" dirty="0"/>
              <a:t>	</a:t>
            </a:r>
            <a:r>
              <a:rPr lang="ru-RU" dirty="0" smtClean="0"/>
              <a:t>3. </a:t>
            </a:r>
            <a:r>
              <a:rPr lang="ru-RU" dirty="0"/>
              <a:t>Составление комбинаций из элементов гирлянды синонимов объекта и элементов гирлянды случайных объектов. Комбинации составляются из двух элементов путем попытки объединения каждого синонима рассматриваемого объекта с каждым случайным объектом.</a:t>
            </a:r>
          </a:p>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8</a:t>
            </a:fld>
            <a:endParaRPr lang="ru-RU"/>
          </a:p>
        </p:txBody>
      </p:sp>
    </p:spTree>
    <p:extLst>
      <p:ext uri="{BB962C8B-B14F-4D97-AF65-F5344CB8AC3E}">
        <p14:creationId xmlns:p14="http://schemas.microsoft.com/office/powerpoint/2010/main" val="829708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1143000"/>
            <a:ext cx="7787208" cy="341784"/>
          </a:xfrm>
        </p:spPr>
        <p:txBody>
          <a:bodyPr>
            <a:normAutofit fontScale="90000"/>
          </a:bodyPr>
          <a:lstStyle/>
          <a:p>
            <a:endParaRPr lang="ru-RU" dirty="0"/>
          </a:p>
        </p:txBody>
      </p:sp>
      <p:sp>
        <p:nvSpPr>
          <p:cNvPr id="3" name="Объект 2"/>
          <p:cNvSpPr>
            <a:spLocks noGrp="1"/>
          </p:cNvSpPr>
          <p:nvPr>
            <p:ph idx="1"/>
          </p:nvPr>
        </p:nvSpPr>
        <p:spPr>
          <a:xfrm>
            <a:off x="457200" y="1700808"/>
            <a:ext cx="8229600" cy="4873728"/>
          </a:xfrm>
        </p:spPr>
        <p:txBody>
          <a:bodyPr>
            <a:normAutofit fontScale="92500" lnSpcReduction="20000"/>
          </a:bodyPr>
          <a:lstStyle/>
          <a:p>
            <a:r>
              <a:rPr lang="ru-RU" dirty="0" smtClean="0"/>
              <a:t>4</a:t>
            </a:r>
            <a:r>
              <a:rPr lang="ru-RU" b="1" dirty="0" smtClean="0"/>
              <a:t>. </a:t>
            </a:r>
            <a:r>
              <a:rPr lang="ru-RU" b="1" dirty="0"/>
              <a:t>Составление перечня признаков случайных объектов.</a:t>
            </a:r>
          </a:p>
          <a:p>
            <a:r>
              <a:rPr lang="ru-RU" dirty="0"/>
              <a:t>Определяются признаки случайно выбранных объектов с возможно большим количеством </a:t>
            </a:r>
            <a:r>
              <a:rPr lang="ru-RU" dirty="0" smtClean="0"/>
              <a:t>признаков </a:t>
            </a:r>
            <a:r>
              <a:rPr lang="ru-RU" dirty="0"/>
              <a:t>в течение ограниченного времени (2-3 мин.). </a:t>
            </a:r>
            <a:endParaRPr lang="ru-RU" dirty="0" smtClean="0"/>
          </a:p>
          <a:p>
            <a:r>
              <a:rPr lang="ru-RU" dirty="0" smtClean="0"/>
              <a:t>Успех </a:t>
            </a:r>
            <a:r>
              <a:rPr lang="ru-RU" dirty="0"/>
              <a:t>поиска в значительной мере зависит от широты охвата признаков  случайных объектов, поэтому целесообразно перечислять как основные, так и второстепенные признаки. </a:t>
            </a:r>
            <a:endParaRPr lang="ru-RU" dirty="0" smtClean="0"/>
          </a:p>
          <a:p>
            <a:r>
              <a:rPr lang="ru-RU" dirty="0" smtClean="0"/>
              <a:t>Для </a:t>
            </a:r>
            <a:r>
              <a:rPr lang="ru-RU" dirty="0"/>
              <a:t>удобства составляется таблица признаков, в одном столбце которой указаны по порядку случайные объекты, а в другом (напротив) - признаки этих случайных объектов.</a:t>
            </a:r>
          </a:p>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9</a:t>
            </a:fld>
            <a:endParaRPr lang="ru-RU"/>
          </a:p>
        </p:txBody>
      </p:sp>
    </p:spTree>
    <p:extLst>
      <p:ext uri="{BB962C8B-B14F-4D97-AF65-F5344CB8AC3E}">
        <p14:creationId xmlns:p14="http://schemas.microsoft.com/office/powerpoint/2010/main" val="35684162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143000"/>
            <a:ext cx="7859216" cy="269776"/>
          </a:xfrm>
        </p:spPr>
        <p:txBody>
          <a:bodyPr>
            <a:normAutofit fontScale="90000"/>
          </a:bodyPr>
          <a:lstStyle/>
          <a:p>
            <a:endParaRPr lang="ru-RU" dirty="0"/>
          </a:p>
        </p:txBody>
      </p:sp>
      <p:sp>
        <p:nvSpPr>
          <p:cNvPr id="3" name="Объект 2"/>
          <p:cNvSpPr>
            <a:spLocks noGrp="1"/>
          </p:cNvSpPr>
          <p:nvPr>
            <p:ph idx="1"/>
          </p:nvPr>
        </p:nvSpPr>
        <p:spPr>
          <a:xfrm>
            <a:off x="457200" y="1628800"/>
            <a:ext cx="8229600" cy="4945736"/>
          </a:xfrm>
        </p:spPr>
        <p:txBody>
          <a:bodyPr>
            <a:normAutofit fontScale="85000" lnSpcReduction="20000"/>
          </a:bodyPr>
          <a:lstStyle/>
          <a:p>
            <a:r>
              <a:rPr lang="ru-RU" dirty="0" smtClean="0"/>
              <a:t>5. </a:t>
            </a:r>
            <a:r>
              <a:rPr lang="ru-RU" b="1" dirty="0"/>
              <a:t>Генерирование идей </a:t>
            </a:r>
            <a:r>
              <a:rPr lang="ru-RU" dirty="0"/>
              <a:t>путем поочередного присоединения к техническому объекту и его синонимам признаков случайно выбранных объектов.</a:t>
            </a:r>
          </a:p>
          <a:p>
            <a:r>
              <a:rPr lang="ru-RU" dirty="0" smtClean="0"/>
              <a:t>6. </a:t>
            </a:r>
            <a:r>
              <a:rPr lang="ru-RU" b="1" dirty="0"/>
              <a:t>Генерирование гирлянд ассоциаций</a:t>
            </a:r>
            <a:r>
              <a:rPr lang="ru-RU" dirty="0"/>
              <a:t>.</a:t>
            </a:r>
          </a:p>
          <a:p>
            <a:r>
              <a:rPr lang="ru-RU" dirty="0" smtClean="0"/>
              <a:t>Поочередно </a:t>
            </a:r>
            <a:r>
              <a:rPr lang="ru-RU" dirty="0"/>
              <a:t>из признаков случайных объектов, выявленных на четвертом шаге, генерируют гирлянды свободных ассоциаций. Для каждого из отдельных признаков они могут быть практически неограниченной длинны, поэтому генерирование следует ограничить по времени или количеству элементов гирлянды.</a:t>
            </a:r>
          </a:p>
          <a:p>
            <a:r>
              <a:rPr lang="ru-RU" dirty="0" smtClean="0"/>
              <a:t>Если </a:t>
            </a:r>
            <a:r>
              <a:rPr lang="ru-RU" dirty="0"/>
              <a:t>генерирование гирлянд ассоциаций проводится коллективно, то каждый член коллектива занимается этим самостоятельно.</a:t>
            </a:r>
          </a:p>
        </p:txBody>
      </p:sp>
      <p:sp>
        <p:nvSpPr>
          <p:cNvPr id="4" name="Номер слайда 3"/>
          <p:cNvSpPr>
            <a:spLocks noGrp="1"/>
          </p:cNvSpPr>
          <p:nvPr>
            <p:ph type="sldNum" sz="quarter" idx="12"/>
          </p:nvPr>
        </p:nvSpPr>
        <p:spPr/>
        <p:txBody>
          <a:bodyPr/>
          <a:lstStyle/>
          <a:p>
            <a:fld id="{B19B0651-EE4F-4900-A07F-96A6BFA9D0F0}" type="slidenum">
              <a:rPr lang="ru-RU" smtClean="0"/>
              <a:pPr/>
              <a:t>10</a:t>
            </a:fld>
            <a:endParaRPr lang="ru-RU"/>
          </a:p>
        </p:txBody>
      </p:sp>
    </p:spTree>
    <p:extLst>
      <p:ext uri="{BB962C8B-B14F-4D97-AF65-F5344CB8AC3E}">
        <p14:creationId xmlns:p14="http://schemas.microsoft.com/office/powerpoint/2010/main" val="38997998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1143000"/>
            <a:ext cx="7931224" cy="269776"/>
          </a:xfrm>
        </p:spPr>
        <p:txBody>
          <a:bodyPr>
            <a:normAutofit fontScale="90000"/>
          </a:bodyPr>
          <a:lstStyle/>
          <a:p>
            <a:endParaRPr lang="ru-RU" dirty="0"/>
          </a:p>
        </p:txBody>
      </p:sp>
      <p:sp>
        <p:nvSpPr>
          <p:cNvPr id="3" name="Объект 2"/>
          <p:cNvSpPr>
            <a:spLocks noGrp="1"/>
          </p:cNvSpPr>
          <p:nvPr>
            <p:ph idx="1"/>
          </p:nvPr>
        </p:nvSpPr>
        <p:spPr>
          <a:xfrm>
            <a:off x="457200" y="1700808"/>
            <a:ext cx="8229600" cy="4873728"/>
          </a:xfrm>
        </p:spPr>
        <p:txBody>
          <a:bodyPr>
            <a:normAutofit fontScale="92500" lnSpcReduction="10000"/>
          </a:bodyPr>
          <a:lstStyle/>
          <a:p>
            <a:r>
              <a:rPr lang="ru-RU" dirty="0" smtClean="0"/>
              <a:t>7. </a:t>
            </a:r>
            <a:r>
              <a:rPr lang="ru-RU" b="1" dirty="0"/>
              <a:t>Генерирование новых идей</a:t>
            </a:r>
            <a:r>
              <a:rPr lang="ru-RU" dirty="0"/>
              <a:t>.</a:t>
            </a:r>
          </a:p>
          <a:p>
            <a:r>
              <a:rPr lang="ru-RU" dirty="0"/>
              <a:t>		К элементам гирлянд синонимов технического объекта пытаются присоединить элементы гирлянд ассоциаций.</a:t>
            </a:r>
          </a:p>
          <a:p>
            <a:r>
              <a:rPr lang="ru-RU" dirty="0" smtClean="0"/>
              <a:t>8. </a:t>
            </a:r>
            <a:r>
              <a:rPr lang="ru-RU" b="1" dirty="0"/>
              <a:t>Выбор альтернативы.</a:t>
            </a:r>
          </a:p>
          <a:p>
            <a:r>
              <a:rPr lang="ru-RU" dirty="0"/>
              <a:t>		На этом шаге решается вопрос - продолжать генерирование гирлянд ассоциаций или их уже достаточно для отбора полезных идей. Если по предварительной оценке таких идей мало, можно продолжить создание гирлянд ассоциаций, начиная с какого-нибудь нового элемента гирлянд, созданных на шестом шаге и действуя подобным же образом.</a:t>
            </a:r>
          </a:p>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11</a:t>
            </a:fld>
            <a:endParaRPr lang="ru-RU"/>
          </a:p>
        </p:txBody>
      </p:sp>
    </p:spTree>
    <p:extLst>
      <p:ext uri="{BB962C8B-B14F-4D97-AF65-F5344CB8AC3E}">
        <p14:creationId xmlns:p14="http://schemas.microsoft.com/office/powerpoint/2010/main" val="27598307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1143000"/>
            <a:ext cx="7931224" cy="53752"/>
          </a:xfrm>
        </p:spPr>
        <p:txBody>
          <a:bodyPr>
            <a:normAutofit fontScale="90000"/>
          </a:bodyPr>
          <a:lstStyle/>
          <a:p>
            <a:endParaRPr lang="ru-RU" dirty="0"/>
          </a:p>
        </p:txBody>
      </p:sp>
      <p:sp>
        <p:nvSpPr>
          <p:cNvPr id="3" name="Объект 2"/>
          <p:cNvSpPr>
            <a:spLocks noGrp="1"/>
          </p:cNvSpPr>
          <p:nvPr>
            <p:ph idx="1"/>
          </p:nvPr>
        </p:nvSpPr>
        <p:spPr>
          <a:xfrm>
            <a:off x="457200" y="1340768"/>
            <a:ext cx="8229600" cy="5233768"/>
          </a:xfrm>
        </p:spPr>
        <p:txBody>
          <a:bodyPr>
            <a:normAutofit fontScale="92500" lnSpcReduction="20000"/>
          </a:bodyPr>
          <a:lstStyle/>
          <a:p>
            <a:endParaRPr lang="ru-RU" dirty="0" smtClean="0"/>
          </a:p>
          <a:p>
            <a:r>
              <a:rPr lang="ru-RU" dirty="0" smtClean="0"/>
              <a:t>9. </a:t>
            </a:r>
            <a:r>
              <a:rPr lang="ru-RU" dirty="0"/>
              <a:t>Оценка и выбор рациональных вариантов идей</a:t>
            </a:r>
            <a:r>
              <a:rPr lang="ru-RU" dirty="0" smtClean="0"/>
              <a:t>.</a:t>
            </a:r>
          </a:p>
          <a:p>
            <a:r>
              <a:rPr lang="ru-RU" dirty="0" smtClean="0"/>
              <a:t> </a:t>
            </a:r>
            <a:r>
              <a:rPr lang="ru-RU" dirty="0"/>
              <a:t>Среди множества нерациональных,  тривиальных и даже нелепых идей, как правило, всегда находятся оригинальные и рациональные. Если в течение короткого времени можно найти несколько десятков вариантов решения, то вполне удовлетворит положение, при котором </a:t>
            </a:r>
            <a:r>
              <a:rPr lang="ru-RU" dirty="0" smtClean="0"/>
              <a:t>хотя бы </a:t>
            </a:r>
            <a:r>
              <a:rPr lang="ru-RU" dirty="0"/>
              <a:t>5-6 вариантов окажутся рациональными.</a:t>
            </a:r>
          </a:p>
          <a:p>
            <a:endParaRPr lang="ru-RU" dirty="0"/>
          </a:p>
          <a:p>
            <a:r>
              <a:rPr lang="ru-RU" dirty="0" smtClean="0"/>
              <a:t>10. </a:t>
            </a:r>
            <a:r>
              <a:rPr lang="ru-RU" dirty="0"/>
              <a:t>Выбор оптимального </a:t>
            </a:r>
            <a:r>
              <a:rPr lang="ru-RU" dirty="0" smtClean="0"/>
              <a:t>варианта.</a:t>
            </a:r>
            <a:endParaRPr lang="ru-RU" dirty="0"/>
          </a:p>
          <a:p>
            <a:r>
              <a:rPr lang="ru-RU" dirty="0"/>
              <a:t/>
            </a:r>
            <a:br>
              <a:rPr lang="ru-RU" dirty="0"/>
            </a:br>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12</a:t>
            </a:fld>
            <a:endParaRPr lang="ru-RU"/>
          </a:p>
        </p:txBody>
      </p:sp>
    </p:spTree>
    <p:extLst>
      <p:ext uri="{BB962C8B-B14F-4D97-AF65-F5344CB8AC3E}">
        <p14:creationId xmlns:p14="http://schemas.microsoft.com/office/powerpoint/2010/main" val="11990180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Задача</a:t>
            </a:r>
            <a:endParaRPr lang="ru-RU" dirty="0"/>
          </a:p>
        </p:txBody>
      </p:sp>
      <p:sp>
        <p:nvSpPr>
          <p:cNvPr id="3" name="Объект 2"/>
          <p:cNvSpPr>
            <a:spLocks noGrp="1"/>
          </p:cNvSpPr>
          <p:nvPr>
            <p:ph sz="half" idx="1"/>
          </p:nvPr>
        </p:nvSpPr>
        <p:spPr>
          <a:xfrm>
            <a:off x="457200" y="2249424"/>
            <a:ext cx="4690864" cy="4525963"/>
          </a:xfrm>
        </p:spPr>
        <p:txBody>
          <a:bodyPr>
            <a:normAutofit/>
          </a:bodyPr>
          <a:lstStyle/>
          <a:p>
            <a:r>
              <a:rPr lang="ru-RU" sz="4800" dirty="0"/>
              <a:t>расширение ассортимента часового </a:t>
            </a:r>
            <a:r>
              <a:rPr lang="ru-RU" sz="4800" dirty="0" smtClean="0"/>
              <a:t>завода</a:t>
            </a:r>
            <a:endParaRPr lang="ru-RU" sz="4800" dirty="0"/>
          </a:p>
        </p:txBody>
      </p:sp>
      <p:sp>
        <p:nvSpPr>
          <p:cNvPr id="4" name="Объект 3"/>
          <p:cNvSpPr>
            <a:spLocks noGrp="1"/>
          </p:cNvSpPr>
          <p:nvPr>
            <p:ph sz="half" idx="2"/>
          </p:nvPr>
        </p:nvSpPr>
        <p:spPr>
          <a:xfrm>
            <a:off x="5508104" y="2249424"/>
            <a:ext cx="3178696" cy="4525963"/>
          </a:xfrm>
        </p:spPr>
        <p:txBody>
          <a:bodyPr/>
          <a:lstStyle/>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pPr/>
              <a:t>13</a:t>
            </a:fld>
            <a:endParaRPr lang="ru-RU"/>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764704"/>
            <a:ext cx="17145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2276872"/>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2120" y="4419997"/>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8560" y="4941168"/>
            <a:ext cx="1295400"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62405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1143000"/>
            <a:ext cx="7787208" cy="269776"/>
          </a:xfrm>
        </p:spPr>
        <p:txBody>
          <a:bodyPr>
            <a:normAutofit fontScale="90000"/>
          </a:bodyPr>
          <a:lstStyle/>
          <a:p>
            <a:endParaRPr lang="ru-RU" dirty="0"/>
          </a:p>
        </p:txBody>
      </p:sp>
      <p:sp>
        <p:nvSpPr>
          <p:cNvPr id="3" name="Объект 2"/>
          <p:cNvSpPr>
            <a:spLocks noGrp="1"/>
          </p:cNvSpPr>
          <p:nvPr>
            <p:ph sz="half" idx="1"/>
          </p:nvPr>
        </p:nvSpPr>
        <p:spPr>
          <a:xfrm>
            <a:off x="467544" y="1556792"/>
            <a:ext cx="3816424" cy="5218595"/>
          </a:xfrm>
        </p:spPr>
        <p:txBody>
          <a:bodyPr>
            <a:normAutofit/>
          </a:bodyPr>
          <a:lstStyle/>
          <a:p>
            <a:r>
              <a:rPr lang="ru-RU" sz="3200" dirty="0"/>
              <a:t>На первом шаге мы получим гирлянду синонимов слова часы: </a:t>
            </a:r>
            <a:endParaRPr lang="ru-RU" sz="3200" dirty="0" smtClean="0"/>
          </a:p>
          <a:p>
            <a:r>
              <a:rPr lang="ru-RU" sz="3200" dirty="0" smtClean="0"/>
              <a:t>Будильник</a:t>
            </a:r>
          </a:p>
          <a:p>
            <a:r>
              <a:rPr lang="ru-RU" sz="3200" dirty="0" smtClean="0"/>
              <a:t>Секундомер</a:t>
            </a:r>
          </a:p>
          <a:p>
            <a:r>
              <a:rPr lang="ru-RU" sz="3200" dirty="0"/>
              <a:t>Х</a:t>
            </a:r>
            <a:r>
              <a:rPr lang="ru-RU" sz="3200" dirty="0" smtClean="0"/>
              <a:t>ронометр</a:t>
            </a:r>
            <a:endParaRPr lang="ru-RU" sz="3200" dirty="0"/>
          </a:p>
        </p:txBody>
      </p:sp>
      <p:sp>
        <p:nvSpPr>
          <p:cNvPr id="4" name="Объект 3"/>
          <p:cNvSpPr>
            <a:spLocks noGrp="1"/>
          </p:cNvSpPr>
          <p:nvPr>
            <p:ph sz="half" idx="2"/>
          </p:nvPr>
        </p:nvSpPr>
        <p:spPr>
          <a:xfrm>
            <a:off x="4211960" y="1484784"/>
            <a:ext cx="4474840" cy="5290603"/>
          </a:xfrm>
        </p:spPr>
        <p:txBody>
          <a:bodyPr/>
          <a:lstStyle/>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pPr/>
              <a:t>14</a:t>
            </a:fld>
            <a:endParaRPr lang="ru-RU"/>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1556792"/>
            <a:ext cx="2162175" cy="211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60" y="1628800"/>
            <a:ext cx="1819275"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192" y="4293096"/>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23032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1143000"/>
            <a:ext cx="7715200" cy="125760"/>
          </a:xfrm>
        </p:spPr>
        <p:txBody>
          <a:bodyPr>
            <a:normAutofit fontScale="90000"/>
          </a:bodyPr>
          <a:lstStyle/>
          <a:p>
            <a:endParaRPr lang="ru-RU" dirty="0"/>
          </a:p>
        </p:txBody>
      </p:sp>
      <p:sp>
        <p:nvSpPr>
          <p:cNvPr id="3" name="Объект 2"/>
          <p:cNvSpPr>
            <a:spLocks noGrp="1"/>
          </p:cNvSpPr>
          <p:nvPr>
            <p:ph idx="1"/>
          </p:nvPr>
        </p:nvSpPr>
        <p:spPr>
          <a:xfrm>
            <a:off x="395536" y="1484784"/>
            <a:ext cx="8291264" cy="5089752"/>
          </a:xfrm>
        </p:spPr>
        <p:txBody>
          <a:bodyPr/>
          <a:lstStyle/>
          <a:p>
            <a:r>
              <a:rPr lang="ru-RU" dirty="0"/>
              <a:t>На втором шаге выберем </a:t>
            </a:r>
            <a:r>
              <a:rPr lang="ru-RU" b="1" dirty="0"/>
              <a:t>пять случайных объектов</a:t>
            </a:r>
            <a:r>
              <a:rPr lang="ru-RU" dirty="0"/>
              <a:t>, используя для этого орфографический словарь и генератор случайных </a:t>
            </a:r>
            <a:r>
              <a:rPr lang="ru-RU" dirty="0" smtClean="0"/>
              <a:t>чисел</a:t>
            </a:r>
            <a:r>
              <a:rPr lang="ru-RU" dirty="0"/>
              <a:t>. </a:t>
            </a:r>
          </a:p>
        </p:txBody>
      </p:sp>
      <p:sp>
        <p:nvSpPr>
          <p:cNvPr id="4" name="Номер слайда 3"/>
          <p:cNvSpPr>
            <a:spLocks noGrp="1"/>
          </p:cNvSpPr>
          <p:nvPr>
            <p:ph type="sldNum" sz="quarter" idx="12"/>
          </p:nvPr>
        </p:nvSpPr>
        <p:spPr/>
        <p:txBody>
          <a:bodyPr/>
          <a:lstStyle/>
          <a:p>
            <a:fld id="{B19B0651-EE4F-4900-A07F-96A6BFA9D0F0}" type="slidenum">
              <a:rPr lang="ru-RU" smtClean="0"/>
              <a:pPr/>
              <a:t>15</a:t>
            </a:fld>
            <a:endParaRPr lang="ru-RU"/>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2996952"/>
            <a:ext cx="1847850" cy="246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descr="http://t3.gstatic.com/images?q=tbn:ANd9GcRLAnKejBi8lI6WO3AgaaPC16RYp9qyl8Ux_JJYHmDwDyKwwM4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3501008"/>
            <a:ext cx="2781300" cy="1638300"/>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63454" y="3864318"/>
            <a:ext cx="1114425"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67460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5656" y="1143000"/>
            <a:ext cx="7211144" cy="269776"/>
          </a:xfrm>
        </p:spPr>
        <p:txBody>
          <a:bodyPr>
            <a:normAutofit fontScale="90000"/>
          </a:bodyPr>
          <a:lstStyle/>
          <a:p>
            <a:endParaRPr lang="ru-RU" dirty="0"/>
          </a:p>
        </p:txBody>
      </p:sp>
      <p:sp>
        <p:nvSpPr>
          <p:cNvPr id="3" name="Объект 2"/>
          <p:cNvSpPr>
            <a:spLocks noGrp="1"/>
          </p:cNvSpPr>
          <p:nvPr>
            <p:ph idx="1"/>
          </p:nvPr>
        </p:nvSpPr>
        <p:spPr>
          <a:xfrm>
            <a:off x="539552" y="1556792"/>
            <a:ext cx="8147248" cy="5017744"/>
          </a:xfrm>
        </p:spPr>
        <p:txBody>
          <a:bodyPr/>
          <a:lstStyle/>
          <a:p>
            <a:r>
              <a:rPr lang="ru-RU" dirty="0"/>
              <a:t>получилась следующая пятерка слов: </a:t>
            </a:r>
            <a:endParaRPr lang="ru-RU" dirty="0" smtClean="0"/>
          </a:p>
          <a:p>
            <a:r>
              <a:rPr lang="ru-RU" dirty="0" smtClean="0"/>
              <a:t>кассета </a:t>
            </a:r>
            <a:r>
              <a:rPr lang="ru-RU" dirty="0"/>
              <a:t>(82,2,17), </a:t>
            </a:r>
            <a:endParaRPr lang="ru-RU" dirty="0" smtClean="0"/>
          </a:p>
          <a:p>
            <a:r>
              <a:rPr lang="ru-RU" dirty="0" smtClean="0"/>
              <a:t>подснежник </a:t>
            </a:r>
            <a:r>
              <a:rPr lang="ru-RU" dirty="0"/>
              <a:t>(131,2,18), </a:t>
            </a:r>
            <a:endParaRPr lang="ru-RU" dirty="0" smtClean="0"/>
          </a:p>
          <a:p>
            <a:r>
              <a:rPr lang="ru-RU" dirty="0" smtClean="0"/>
              <a:t>транспарант </a:t>
            </a:r>
            <a:r>
              <a:rPr lang="ru-RU" dirty="0"/>
              <a:t>(173,1,8), </a:t>
            </a:r>
            <a:endParaRPr lang="ru-RU" dirty="0" smtClean="0"/>
          </a:p>
          <a:p>
            <a:r>
              <a:rPr lang="ru-RU" dirty="0" smtClean="0"/>
              <a:t>постель </a:t>
            </a:r>
            <a:r>
              <a:rPr lang="ru-RU" dirty="0"/>
              <a:t>(136,1,23), </a:t>
            </a:r>
            <a:endParaRPr lang="ru-RU" dirty="0" smtClean="0"/>
          </a:p>
          <a:p>
            <a:r>
              <a:rPr lang="ru-RU" dirty="0" smtClean="0"/>
              <a:t>войлок </a:t>
            </a:r>
            <a:r>
              <a:rPr lang="ru-RU" dirty="0"/>
              <a:t>(51,1,27</a:t>
            </a:r>
            <a:r>
              <a:rPr lang="ru-RU" dirty="0" smtClean="0"/>
              <a:t>).</a:t>
            </a:r>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16</a:t>
            </a:fld>
            <a:endParaRPr lang="ru-RU"/>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2852936"/>
            <a:ext cx="1924050" cy="237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5056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1143000"/>
            <a:ext cx="7499176" cy="53752"/>
          </a:xfrm>
        </p:spPr>
        <p:txBody>
          <a:bodyPr>
            <a:normAutofit fontScale="90000"/>
          </a:bodyPr>
          <a:lstStyle/>
          <a:p>
            <a:endParaRPr lang="ru-RU" dirty="0"/>
          </a:p>
        </p:txBody>
      </p:sp>
      <p:sp>
        <p:nvSpPr>
          <p:cNvPr id="3" name="Объект 2"/>
          <p:cNvSpPr>
            <a:spLocks noGrp="1"/>
          </p:cNvSpPr>
          <p:nvPr>
            <p:ph idx="1"/>
          </p:nvPr>
        </p:nvSpPr>
        <p:spPr>
          <a:xfrm>
            <a:off x="395536" y="1484784"/>
            <a:ext cx="8291264" cy="5089752"/>
          </a:xfrm>
        </p:spPr>
        <p:txBody>
          <a:bodyPr>
            <a:normAutofit lnSpcReduction="10000"/>
          </a:bodyPr>
          <a:lstStyle/>
          <a:p>
            <a:pPr algn="ctr"/>
            <a:r>
              <a:rPr lang="ru-RU" b="1" dirty="0"/>
              <a:t>комбинацию синонимов и случайных </a:t>
            </a:r>
            <a:r>
              <a:rPr lang="ru-RU" b="1" dirty="0" smtClean="0"/>
              <a:t>объектов</a:t>
            </a:r>
            <a:r>
              <a:rPr lang="ru-RU" dirty="0"/>
              <a:t>: </a:t>
            </a:r>
            <a:endParaRPr lang="ru-RU" dirty="0" smtClean="0"/>
          </a:p>
          <a:p>
            <a:pPr algn="ctr"/>
            <a:r>
              <a:rPr lang="ru-RU" dirty="0" smtClean="0"/>
              <a:t>часы </a:t>
            </a:r>
            <a:r>
              <a:rPr lang="ru-RU" dirty="0"/>
              <a:t>с кассетой, </a:t>
            </a:r>
            <a:endParaRPr lang="ru-RU" dirty="0" smtClean="0"/>
          </a:p>
          <a:p>
            <a:pPr algn="ctr"/>
            <a:r>
              <a:rPr lang="ru-RU" dirty="0" smtClean="0"/>
              <a:t>часы </a:t>
            </a:r>
            <a:r>
              <a:rPr lang="ru-RU" dirty="0"/>
              <a:t>с подснежником, </a:t>
            </a:r>
            <a:endParaRPr lang="ru-RU" dirty="0" smtClean="0"/>
          </a:p>
          <a:p>
            <a:pPr algn="ctr"/>
            <a:r>
              <a:rPr lang="ru-RU" dirty="0" smtClean="0"/>
              <a:t>часы </a:t>
            </a:r>
            <a:r>
              <a:rPr lang="ru-RU" dirty="0"/>
              <a:t>на транспаранте, </a:t>
            </a:r>
            <a:endParaRPr lang="ru-RU" dirty="0" smtClean="0"/>
          </a:p>
          <a:p>
            <a:pPr algn="ctr"/>
            <a:r>
              <a:rPr lang="ru-RU" dirty="0" smtClean="0"/>
              <a:t>часы </a:t>
            </a:r>
            <a:r>
              <a:rPr lang="ru-RU" dirty="0"/>
              <a:t>в постели, </a:t>
            </a:r>
            <a:endParaRPr lang="ru-RU" dirty="0" smtClean="0"/>
          </a:p>
          <a:p>
            <a:pPr algn="ctr"/>
            <a:r>
              <a:rPr lang="ru-RU" dirty="0" smtClean="0"/>
              <a:t>часы </a:t>
            </a:r>
            <a:r>
              <a:rPr lang="ru-RU" dirty="0"/>
              <a:t>в войлоке, </a:t>
            </a:r>
            <a:endParaRPr lang="ru-RU" dirty="0" smtClean="0"/>
          </a:p>
          <a:p>
            <a:pPr algn="ctr"/>
            <a:r>
              <a:rPr lang="ru-RU" dirty="0" smtClean="0"/>
              <a:t>будильник </a:t>
            </a:r>
            <a:r>
              <a:rPr lang="ru-RU" dirty="0"/>
              <a:t>с кассетой</a:t>
            </a:r>
            <a:r>
              <a:rPr lang="ru-RU" dirty="0" smtClean="0"/>
              <a:t>,</a:t>
            </a:r>
          </a:p>
          <a:p>
            <a:pPr algn="ctr"/>
            <a:r>
              <a:rPr lang="ru-RU" dirty="0" smtClean="0"/>
              <a:t> </a:t>
            </a:r>
            <a:r>
              <a:rPr lang="ru-RU" dirty="0"/>
              <a:t>будильник для постели</a:t>
            </a:r>
            <a:r>
              <a:rPr lang="ru-RU" dirty="0" smtClean="0"/>
              <a:t>,</a:t>
            </a:r>
          </a:p>
          <a:p>
            <a:pPr algn="ctr"/>
            <a:r>
              <a:rPr lang="ru-RU" dirty="0" smtClean="0"/>
              <a:t> </a:t>
            </a:r>
            <a:r>
              <a:rPr lang="ru-RU" dirty="0"/>
              <a:t>будильник с войлоком, </a:t>
            </a:r>
            <a:endParaRPr lang="ru-RU" dirty="0" smtClean="0"/>
          </a:p>
          <a:p>
            <a:pPr algn="ctr"/>
            <a:r>
              <a:rPr lang="ru-RU" dirty="0" smtClean="0"/>
              <a:t>секундомер </a:t>
            </a:r>
            <a:r>
              <a:rPr lang="ru-RU" dirty="0"/>
              <a:t>с кассетой и т.д.</a:t>
            </a:r>
          </a:p>
        </p:txBody>
      </p:sp>
      <p:sp>
        <p:nvSpPr>
          <p:cNvPr id="4" name="Номер слайда 3"/>
          <p:cNvSpPr>
            <a:spLocks noGrp="1"/>
          </p:cNvSpPr>
          <p:nvPr>
            <p:ph type="sldNum" sz="quarter" idx="12"/>
          </p:nvPr>
        </p:nvSpPr>
        <p:spPr/>
        <p:txBody>
          <a:bodyPr/>
          <a:lstStyle/>
          <a:p>
            <a:fld id="{B19B0651-EE4F-4900-A07F-96A6BFA9D0F0}" type="slidenum">
              <a:rPr lang="ru-RU" smtClean="0"/>
              <a:pPr/>
              <a:t>17</a:t>
            </a:fld>
            <a:endParaRPr lang="ru-RU"/>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420888"/>
            <a:ext cx="16002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6397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1143000"/>
            <a:ext cx="7427168" cy="53752"/>
          </a:xfrm>
        </p:spPr>
        <p:txBody>
          <a:bodyPr>
            <a:normAutofit fontScale="90000"/>
          </a:bodyPr>
          <a:lstStyle/>
          <a:p>
            <a:endParaRPr lang="ru-RU" dirty="0"/>
          </a:p>
        </p:txBody>
      </p:sp>
      <p:sp>
        <p:nvSpPr>
          <p:cNvPr id="3" name="Объект 2"/>
          <p:cNvSpPr>
            <a:spLocks noGrp="1"/>
          </p:cNvSpPr>
          <p:nvPr>
            <p:ph idx="1"/>
          </p:nvPr>
        </p:nvSpPr>
        <p:spPr>
          <a:xfrm>
            <a:off x="467544" y="1556792"/>
            <a:ext cx="8219256" cy="5017744"/>
          </a:xfrm>
        </p:spPr>
        <p:txBody>
          <a:bodyPr>
            <a:normAutofit fontScale="85000" lnSpcReduction="10000"/>
          </a:bodyPr>
          <a:lstStyle/>
          <a:p>
            <a:r>
              <a:rPr lang="ru-RU" dirty="0" smtClean="0"/>
              <a:t>¦</a:t>
            </a:r>
            <a:r>
              <a:rPr lang="ru-RU" b="1" dirty="0"/>
              <a:t>CЛУЧАЙНЫЙ ОБЪЕКТ¦                ПРИЗНАКИ                </a:t>
            </a:r>
            <a:r>
              <a:rPr lang="ru-RU" dirty="0"/>
              <a:t>¦ </a:t>
            </a:r>
            <a:r>
              <a:rPr lang="ru-RU" dirty="0" smtClean="0"/>
              <a:t>¦ </a:t>
            </a:r>
            <a:r>
              <a:rPr lang="ru-RU" dirty="0"/>
              <a:t>Кассета			¦ Пластмассовая, хрупкая, музыкальная.   ¦</a:t>
            </a:r>
          </a:p>
          <a:p>
            <a:r>
              <a:rPr lang="ru-RU" dirty="0"/>
              <a:t>¦----------------+----------------------------------------¦</a:t>
            </a:r>
          </a:p>
          <a:p>
            <a:r>
              <a:rPr lang="ru-RU" dirty="0"/>
              <a:t>¦ Подснежник		¦ Голубой, маленький, пахучий.           ¦</a:t>
            </a:r>
          </a:p>
          <a:p>
            <a:r>
              <a:rPr lang="ru-RU" dirty="0"/>
              <a:t>¦----------------+----------------------------------------¦</a:t>
            </a:r>
          </a:p>
          <a:p>
            <a:r>
              <a:rPr lang="ru-RU" dirty="0"/>
              <a:t>¦ Транспарант		¦ Большой, тяжелый, красочный.           ¦</a:t>
            </a:r>
          </a:p>
          <a:p>
            <a:r>
              <a:rPr lang="ru-RU" dirty="0"/>
              <a:t>¦----------------+----------------------------------------¦</a:t>
            </a:r>
          </a:p>
          <a:p>
            <a:r>
              <a:rPr lang="ru-RU" dirty="0"/>
              <a:t>¦ Постель			¦ Чистая, мягкая, теплая, широкая.       ¦</a:t>
            </a:r>
          </a:p>
          <a:p>
            <a:r>
              <a:rPr lang="ru-RU" dirty="0"/>
              <a:t>¦----------------+----------------------------------------¦</a:t>
            </a:r>
          </a:p>
          <a:p>
            <a:r>
              <a:rPr lang="ru-RU" dirty="0"/>
              <a:t>¦ Войлок			¦ Плотный, колючий, теплый.</a:t>
            </a:r>
          </a:p>
        </p:txBody>
      </p:sp>
      <p:sp>
        <p:nvSpPr>
          <p:cNvPr id="4" name="Номер слайда 3"/>
          <p:cNvSpPr>
            <a:spLocks noGrp="1"/>
          </p:cNvSpPr>
          <p:nvPr>
            <p:ph type="sldNum" sz="quarter" idx="12"/>
          </p:nvPr>
        </p:nvSpPr>
        <p:spPr/>
        <p:txBody>
          <a:bodyPr/>
          <a:lstStyle/>
          <a:p>
            <a:fld id="{B19B0651-EE4F-4900-A07F-96A6BFA9D0F0}" type="slidenum">
              <a:rPr lang="ru-RU" smtClean="0"/>
              <a:pPr/>
              <a:t>18</a:t>
            </a:fld>
            <a:endParaRPr lang="ru-RU"/>
          </a:p>
        </p:txBody>
      </p:sp>
    </p:spTree>
    <p:extLst>
      <p:ext uri="{BB962C8B-B14F-4D97-AF65-F5344CB8AC3E}">
        <p14:creationId xmlns:p14="http://schemas.microsoft.com/office/powerpoint/2010/main" val="29254459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143000"/>
            <a:ext cx="7859216" cy="197768"/>
          </a:xfrm>
        </p:spPr>
        <p:txBody>
          <a:bodyPr>
            <a:normAutofit fontScale="90000"/>
          </a:bodyPr>
          <a:lstStyle/>
          <a:p>
            <a:endParaRPr lang="ru-RU" dirty="0"/>
          </a:p>
        </p:txBody>
      </p:sp>
      <p:sp>
        <p:nvSpPr>
          <p:cNvPr id="3" name="Объект 2"/>
          <p:cNvSpPr>
            <a:spLocks noGrp="1"/>
          </p:cNvSpPr>
          <p:nvPr>
            <p:ph idx="1"/>
          </p:nvPr>
        </p:nvSpPr>
        <p:spPr>
          <a:xfrm>
            <a:off x="467544" y="1484784"/>
            <a:ext cx="8219256" cy="5089752"/>
          </a:xfrm>
        </p:spPr>
        <p:txBody>
          <a:bodyPr numCol="2">
            <a:normAutofit/>
          </a:bodyPr>
          <a:lstStyle/>
          <a:p>
            <a:r>
              <a:rPr lang="ru-RU" i="1" dirty="0"/>
              <a:t>Комбинируя модернизируемый предмет и его синоним с признаками случайных объектов получаем: </a:t>
            </a:r>
            <a:endParaRPr lang="ru-RU" i="1" dirty="0" smtClean="0"/>
          </a:p>
          <a:p>
            <a:r>
              <a:rPr lang="ru-RU" dirty="0" smtClean="0"/>
              <a:t>пластмассовые </a:t>
            </a:r>
            <a:r>
              <a:rPr lang="ru-RU" dirty="0"/>
              <a:t>часы, </a:t>
            </a:r>
            <a:endParaRPr lang="ru-RU" dirty="0" smtClean="0"/>
          </a:p>
          <a:p>
            <a:r>
              <a:rPr lang="ru-RU" dirty="0" smtClean="0"/>
              <a:t>хрупкий </a:t>
            </a:r>
            <a:r>
              <a:rPr lang="ru-RU" dirty="0"/>
              <a:t>будильник, </a:t>
            </a:r>
            <a:endParaRPr lang="ru-RU" dirty="0" smtClean="0"/>
          </a:p>
          <a:p>
            <a:r>
              <a:rPr lang="ru-RU" dirty="0" smtClean="0"/>
              <a:t>голубые </a:t>
            </a:r>
            <a:r>
              <a:rPr lang="ru-RU" dirty="0"/>
              <a:t>часы, </a:t>
            </a:r>
            <a:endParaRPr lang="ru-RU" dirty="0" smtClean="0"/>
          </a:p>
          <a:p>
            <a:r>
              <a:rPr lang="ru-RU" dirty="0" smtClean="0"/>
              <a:t>музыкальные </a:t>
            </a:r>
            <a:r>
              <a:rPr lang="ru-RU" dirty="0"/>
              <a:t>часы, </a:t>
            </a:r>
            <a:endParaRPr lang="ru-RU" dirty="0" smtClean="0"/>
          </a:p>
          <a:p>
            <a:endParaRPr lang="ru-RU" dirty="0" smtClean="0"/>
          </a:p>
          <a:p>
            <a:endParaRPr lang="ru-RU" dirty="0"/>
          </a:p>
          <a:p>
            <a:endParaRPr lang="ru-RU" dirty="0" smtClean="0"/>
          </a:p>
          <a:p>
            <a:r>
              <a:rPr lang="ru-RU" dirty="0" smtClean="0"/>
              <a:t>маленькие </a:t>
            </a:r>
            <a:r>
              <a:rPr lang="ru-RU" dirty="0"/>
              <a:t>часы, </a:t>
            </a:r>
            <a:endParaRPr lang="ru-RU" dirty="0" smtClean="0"/>
          </a:p>
          <a:p>
            <a:r>
              <a:rPr lang="ru-RU" dirty="0" smtClean="0"/>
              <a:t>будильник </a:t>
            </a:r>
            <a:r>
              <a:rPr lang="ru-RU" dirty="0"/>
              <a:t>с запахом, </a:t>
            </a:r>
            <a:endParaRPr lang="ru-RU" dirty="0" smtClean="0"/>
          </a:p>
          <a:p>
            <a:r>
              <a:rPr lang="ru-RU" dirty="0" smtClean="0"/>
              <a:t>большие </a:t>
            </a:r>
            <a:r>
              <a:rPr lang="ru-RU" dirty="0"/>
              <a:t>часы, </a:t>
            </a:r>
            <a:endParaRPr lang="ru-RU" dirty="0" smtClean="0"/>
          </a:p>
          <a:p>
            <a:r>
              <a:rPr lang="ru-RU" dirty="0" smtClean="0"/>
              <a:t>тяжелый </a:t>
            </a:r>
            <a:r>
              <a:rPr lang="ru-RU" dirty="0"/>
              <a:t>будильник, </a:t>
            </a:r>
            <a:endParaRPr lang="ru-RU" dirty="0" smtClean="0"/>
          </a:p>
          <a:p>
            <a:r>
              <a:rPr lang="ru-RU" dirty="0" smtClean="0"/>
              <a:t>красочный секундомер,</a:t>
            </a:r>
          </a:p>
          <a:p>
            <a:r>
              <a:rPr lang="ru-RU" dirty="0" smtClean="0"/>
              <a:t> </a:t>
            </a:r>
            <a:r>
              <a:rPr lang="ru-RU" dirty="0"/>
              <a:t>чистые часы,</a:t>
            </a:r>
          </a:p>
        </p:txBody>
      </p:sp>
      <p:sp>
        <p:nvSpPr>
          <p:cNvPr id="4" name="Номер слайда 3"/>
          <p:cNvSpPr>
            <a:spLocks noGrp="1"/>
          </p:cNvSpPr>
          <p:nvPr>
            <p:ph type="sldNum" sz="quarter" idx="12"/>
          </p:nvPr>
        </p:nvSpPr>
        <p:spPr/>
        <p:txBody>
          <a:bodyPr/>
          <a:lstStyle/>
          <a:p>
            <a:fld id="{B19B0651-EE4F-4900-A07F-96A6BFA9D0F0}" type="slidenum">
              <a:rPr lang="ru-RU" smtClean="0"/>
              <a:pPr/>
              <a:t>19</a:t>
            </a:fld>
            <a:endParaRPr lang="ru-RU"/>
          </a:p>
        </p:txBody>
      </p:sp>
    </p:spTree>
    <p:extLst>
      <p:ext uri="{BB962C8B-B14F-4D97-AF65-F5344CB8AC3E}">
        <p14:creationId xmlns:p14="http://schemas.microsoft.com/office/powerpoint/2010/main" val="23437978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1143000"/>
            <a:ext cx="7931224" cy="269776"/>
          </a:xfrm>
        </p:spPr>
        <p:txBody>
          <a:bodyPr>
            <a:normAutofit fontScale="90000"/>
          </a:bodyPr>
          <a:lstStyle/>
          <a:p>
            <a:endParaRPr lang="ru-RU" dirty="0"/>
          </a:p>
        </p:txBody>
      </p:sp>
      <p:sp>
        <p:nvSpPr>
          <p:cNvPr id="3" name="Объект 2"/>
          <p:cNvSpPr>
            <a:spLocks noGrp="1"/>
          </p:cNvSpPr>
          <p:nvPr>
            <p:ph idx="1"/>
          </p:nvPr>
        </p:nvSpPr>
        <p:spPr>
          <a:xfrm>
            <a:off x="395536" y="1556792"/>
            <a:ext cx="8291264" cy="5017744"/>
          </a:xfrm>
        </p:spPr>
        <p:txBody>
          <a:bodyPr>
            <a:normAutofit fontScale="85000" lnSpcReduction="10000"/>
          </a:bodyPr>
          <a:lstStyle/>
          <a:p>
            <a:r>
              <a:rPr lang="ru-RU" b="1" dirty="0"/>
              <a:t>На данном шаге будем генерировать гирлянды свободных ассоциаций основой которых будут признаки случайных </a:t>
            </a:r>
            <a:r>
              <a:rPr lang="ru-RU" b="1" dirty="0" smtClean="0"/>
              <a:t>объектов</a:t>
            </a:r>
            <a:r>
              <a:rPr lang="ru-RU" dirty="0" smtClean="0"/>
              <a:t>.</a:t>
            </a:r>
          </a:p>
          <a:p>
            <a:endParaRPr lang="ru-RU" dirty="0" smtClean="0"/>
          </a:p>
          <a:p>
            <a:r>
              <a:rPr lang="ru-RU" dirty="0"/>
              <a:t>Пластмассовый ¦ Пластмасса - ручка - бумага - </a:t>
            </a:r>
            <a:r>
              <a:rPr lang="ru-RU" dirty="0" smtClean="0"/>
              <a:t>огонь</a:t>
            </a:r>
            <a:endParaRPr lang="ru-RU" dirty="0"/>
          </a:p>
          <a:p>
            <a:r>
              <a:rPr lang="ru-RU" dirty="0" smtClean="0"/>
              <a:t>¦-----¦ </a:t>
            </a:r>
            <a:r>
              <a:rPr lang="ru-RU" dirty="0"/>
              <a:t>¦ Хрупкий¦ Стекло - стакан - вода - дождь	¦</a:t>
            </a:r>
          </a:p>
          <a:p>
            <a:r>
              <a:rPr lang="ru-RU" dirty="0" smtClean="0"/>
              <a:t>--------¦ </a:t>
            </a:r>
            <a:r>
              <a:rPr lang="ru-RU" dirty="0"/>
              <a:t>¦ Голубой¦ Небо - солнце - лето - жара	¦</a:t>
            </a:r>
          </a:p>
          <a:p>
            <a:r>
              <a:rPr lang="ru-RU" dirty="0" smtClean="0"/>
              <a:t>¦  ------¦ </a:t>
            </a:r>
            <a:r>
              <a:rPr lang="ru-RU" dirty="0"/>
              <a:t>¦ Пахучий¦ Духи - женщины - цветы - весна	</a:t>
            </a:r>
            <a:r>
              <a:rPr lang="ru-RU" dirty="0" smtClean="0"/>
              <a:t>¦</a:t>
            </a:r>
          </a:p>
          <a:p>
            <a:r>
              <a:rPr lang="ru-RU" dirty="0" smtClean="0"/>
              <a:t>¦---------------+--Тяжелый¦ Гиря - спорт - соревнования - призы	¦</a:t>
            </a:r>
          </a:p>
          <a:p>
            <a:r>
              <a:rPr lang="ru-RU" dirty="0" smtClean="0"/>
              <a:t>¦--------¦ </a:t>
            </a:r>
            <a:r>
              <a:rPr lang="ru-RU" dirty="0"/>
              <a:t>¦ Красочный¦ Журнал - компьютер - дискеты - программы</a:t>
            </a:r>
          </a:p>
        </p:txBody>
      </p:sp>
      <p:sp>
        <p:nvSpPr>
          <p:cNvPr id="4" name="Номер слайда 3"/>
          <p:cNvSpPr>
            <a:spLocks noGrp="1"/>
          </p:cNvSpPr>
          <p:nvPr>
            <p:ph type="sldNum" sz="quarter" idx="12"/>
          </p:nvPr>
        </p:nvSpPr>
        <p:spPr/>
        <p:txBody>
          <a:bodyPr/>
          <a:lstStyle/>
          <a:p>
            <a:fld id="{B19B0651-EE4F-4900-A07F-96A6BFA9D0F0}" type="slidenum">
              <a:rPr lang="ru-RU" smtClean="0"/>
              <a:pPr/>
              <a:t>20</a:t>
            </a:fld>
            <a:endParaRPr lang="ru-RU"/>
          </a:p>
        </p:txBody>
      </p:sp>
    </p:spTree>
    <p:extLst>
      <p:ext uri="{BB962C8B-B14F-4D97-AF65-F5344CB8AC3E}">
        <p14:creationId xmlns:p14="http://schemas.microsoft.com/office/powerpoint/2010/main" val="18127525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143000"/>
            <a:ext cx="8147248" cy="269776"/>
          </a:xfrm>
        </p:spPr>
        <p:txBody>
          <a:bodyPr>
            <a:normAutofit fontScale="90000"/>
          </a:bodyPr>
          <a:lstStyle/>
          <a:p>
            <a:endParaRPr lang="ru-RU" dirty="0"/>
          </a:p>
        </p:txBody>
      </p:sp>
      <p:sp>
        <p:nvSpPr>
          <p:cNvPr id="3" name="Объект 2"/>
          <p:cNvSpPr>
            <a:spLocks noGrp="1"/>
          </p:cNvSpPr>
          <p:nvPr>
            <p:ph idx="1"/>
          </p:nvPr>
        </p:nvSpPr>
        <p:spPr>
          <a:xfrm>
            <a:off x="395536" y="1628800"/>
            <a:ext cx="8291264" cy="4945736"/>
          </a:xfrm>
        </p:spPr>
        <p:txBody>
          <a:bodyPr numCol="2">
            <a:normAutofit fontScale="92500" lnSpcReduction="10000"/>
          </a:bodyPr>
          <a:lstStyle/>
          <a:p>
            <a:pPr algn="ctr"/>
            <a:r>
              <a:rPr lang="ru-RU" b="1" dirty="0"/>
              <a:t>Синтезируя гирлянду ассоциаций и синонимы модернизируемого предмета получим следующие комбинации: </a:t>
            </a:r>
            <a:endParaRPr lang="ru-RU" b="1" dirty="0" smtClean="0"/>
          </a:p>
          <a:p>
            <a:endParaRPr lang="ru-RU" dirty="0"/>
          </a:p>
          <a:p>
            <a:r>
              <a:rPr lang="ru-RU" dirty="0" smtClean="0"/>
              <a:t>часы </a:t>
            </a:r>
            <a:r>
              <a:rPr lang="ru-RU" dirty="0"/>
              <a:t>в ручке</a:t>
            </a:r>
            <a:r>
              <a:rPr lang="ru-RU" dirty="0" smtClean="0"/>
              <a:t>,</a:t>
            </a:r>
          </a:p>
          <a:p>
            <a:r>
              <a:rPr lang="ru-RU" dirty="0" smtClean="0"/>
              <a:t> </a:t>
            </a:r>
            <a:r>
              <a:rPr lang="ru-RU" dirty="0"/>
              <a:t>огненные часы, </a:t>
            </a:r>
            <a:endParaRPr lang="ru-RU" dirty="0" smtClean="0"/>
          </a:p>
          <a:p>
            <a:r>
              <a:rPr lang="ru-RU" dirty="0" smtClean="0"/>
              <a:t>стеклянные </a:t>
            </a:r>
            <a:r>
              <a:rPr lang="ru-RU" dirty="0"/>
              <a:t>часы</a:t>
            </a:r>
            <a:r>
              <a:rPr lang="ru-RU" dirty="0" smtClean="0"/>
              <a:t>,</a:t>
            </a:r>
          </a:p>
          <a:p>
            <a:endParaRPr lang="ru-RU" dirty="0" smtClean="0"/>
          </a:p>
          <a:p>
            <a:endParaRPr lang="ru-RU" dirty="0"/>
          </a:p>
          <a:p>
            <a:r>
              <a:rPr lang="ru-RU" dirty="0" smtClean="0"/>
              <a:t> </a:t>
            </a:r>
            <a:r>
              <a:rPr lang="ru-RU" dirty="0"/>
              <a:t>водные часы, </a:t>
            </a:r>
            <a:endParaRPr lang="ru-RU" dirty="0" smtClean="0"/>
          </a:p>
          <a:p>
            <a:r>
              <a:rPr lang="ru-RU" dirty="0" smtClean="0"/>
              <a:t>солнечные </a:t>
            </a:r>
            <a:r>
              <a:rPr lang="ru-RU" dirty="0"/>
              <a:t>часы, </a:t>
            </a:r>
            <a:endParaRPr lang="ru-RU" dirty="0" smtClean="0"/>
          </a:p>
          <a:p>
            <a:r>
              <a:rPr lang="ru-RU" dirty="0" smtClean="0"/>
              <a:t>часы </a:t>
            </a:r>
            <a:r>
              <a:rPr lang="ru-RU" dirty="0"/>
              <a:t>в духах, </a:t>
            </a:r>
            <a:endParaRPr lang="ru-RU" dirty="0" smtClean="0"/>
          </a:p>
          <a:p>
            <a:r>
              <a:rPr lang="ru-RU" dirty="0" smtClean="0"/>
              <a:t>женские </a:t>
            </a:r>
            <a:r>
              <a:rPr lang="ru-RU" dirty="0"/>
              <a:t>часы, </a:t>
            </a:r>
            <a:endParaRPr lang="ru-RU" dirty="0" smtClean="0"/>
          </a:p>
          <a:p>
            <a:r>
              <a:rPr lang="ru-RU" dirty="0" smtClean="0"/>
              <a:t>цветные </a:t>
            </a:r>
            <a:r>
              <a:rPr lang="ru-RU" dirty="0"/>
              <a:t>часы, </a:t>
            </a:r>
            <a:endParaRPr lang="ru-RU" dirty="0" smtClean="0"/>
          </a:p>
          <a:p>
            <a:r>
              <a:rPr lang="ru-RU" dirty="0" smtClean="0"/>
              <a:t>спортивные </a:t>
            </a:r>
            <a:r>
              <a:rPr lang="ru-RU" dirty="0"/>
              <a:t>часы, </a:t>
            </a:r>
            <a:endParaRPr lang="ru-RU" dirty="0" smtClean="0"/>
          </a:p>
          <a:p>
            <a:r>
              <a:rPr lang="ru-RU" dirty="0" smtClean="0"/>
              <a:t>призовые </a:t>
            </a:r>
            <a:r>
              <a:rPr lang="ru-RU" dirty="0"/>
              <a:t>часы, </a:t>
            </a:r>
            <a:endParaRPr lang="ru-RU" dirty="0" smtClean="0"/>
          </a:p>
          <a:p>
            <a:r>
              <a:rPr lang="ru-RU" dirty="0" smtClean="0"/>
              <a:t>стеклянный </a:t>
            </a:r>
            <a:r>
              <a:rPr lang="ru-RU" dirty="0"/>
              <a:t>будильник, </a:t>
            </a:r>
            <a:endParaRPr lang="ru-RU" dirty="0" smtClean="0"/>
          </a:p>
          <a:p>
            <a:r>
              <a:rPr lang="ru-RU" dirty="0" smtClean="0"/>
              <a:t>водный </a:t>
            </a:r>
            <a:r>
              <a:rPr lang="ru-RU" dirty="0"/>
              <a:t>будильник,</a:t>
            </a:r>
          </a:p>
        </p:txBody>
      </p:sp>
      <p:sp>
        <p:nvSpPr>
          <p:cNvPr id="4" name="Номер слайда 3"/>
          <p:cNvSpPr>
            <a:spLocks noGrp="1"/>
          </p:cNvSpPr>
          <p:nvPr>
            <p:ph type="sldNum" sz="quarter" idx="12"/>
          </p:nvPr>
        </p:nvSpPr>
        <p:spPr/>
        <p:txBody>
          <a:bodyPr/>
          <a:lstStyle/>
          <a:p>
            <a:fld id="{B19B0651-EE4F-4900-A07F-96A6BFA9D0F0}" type="slidenum">
              <a:rPr lang="ru-RU" smtClean="0"/>
              <a:pPr/>
              <a:t>21</a:t>
            </a:fld>
            <a:endParaRPr lang="ru-RU"/>
          </a:p>
        </p:txBody>
      </p:sp>
    </p:spTree>
    <p:extLst>
      <p:ext uri="{BB962C8B-B14F-4D97-AF65-F5344CB8AC3E}">
        <p14:creationId xmlns:p14="http://schemas.microsoft.com/office/powerpoint/2010/main" val="34270724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143000"/>
            <a:ext cx="8147248" cy="125760"/>
          </a:xfrm>
        </p:spPr>
        <p:txBody>
          <a:bodyPr>
            <a:normAutofit fontScale="90000"/>
          </a:bodyPr>
          <a:lstStyle/>
          <a:p>
            <a:endParaRPr lang="ru-RU" dirty="0"/>
          </a:p>
        </p:txBody>
      </p:sp>
      <p:sp>
        <p:nvSpPr>
          <p:cNvPr id="3" name="Объект 2"/>
          <p:cNvSpPr>
            <a:spLocks noGrp="1"/>
          </p:cNvSpPr>
          <p:nvPr>
            <p:ph idx="1"/>
          </p:nvPr>
        </p:nvSpPr>
        <p:spPr>
          <a:xfrm>
            <a:off x="395536" y="1556792"/>
            <a:ext cx="8291264" cy="5017744"/>
          </a:xfrm>
        </p:spPr>
        <p:txBody>
          <a:bodyPr>
            <a:normAutofit fontScale="85000" lnSpcReduction="20000"/>
          </a:bodyPr>
          <a:lstStyle/>
          <a:p>
            <a:r>
              <a:rPr lang="ru-RU" dirty="0"/>
              <a:t>Выбирая из множества идей только рациональные и отсеивая те решения, которые уже воплощены в жизнь </a:t>
            </a:r>
            <a:endParaRPr lang="ru-RU" dirty="0" smtClean="0"/>
          </a:p>
          <a:p>
            <a:r>
              <a:rPr lang="ru-RU" dirty="0" smtClean="0"/>
              <a:t>(</a:t>
            </a:r>
            <a:r>
              <a:rPr lang="ru-RU" i="1" dirty="0"/>
              <a:t>будильник с кассетой, часы с музыкой, женские часы, подводные часы, спортивные часы,  часы в ручке </a:t>
            </a:r>
            <a:r>
              <a:rPr lang="ru-RU" dirty="0"/>
              <a:t>и т.д.), </a:t>
            </a:r>
            <a:endParaRPr lang="ru-RU" dirty="0" smtClean="0"/>
          </a:p>
          <a:p>
            <a:endParaRPr lang="ru-RU" dirty="0" smtClean="0"/>
          </a:p>
          <a:p>
            <a:r>
              <a:rPr lang="ru-RU" dirty="0" smtClean="0"/>
              <a:t>получим </a:t>
            </a:r>
            <a:r>
              <a:rPr lang="ru-RU" dirty="0"/>
              <a:t>следующие комбинации:</a:t>
            </a:r>
          </a:p>
          <a:p>
            <a:pPr algn="ctr"/>
            <a:r>
              <a:rPr lang="ru-RU" dirty="0" smtClean="0"/>
              <a:t>Будильник </a:t>
            </a:r>
            <a:r>
              <a:rPr lang="ru-RU" dirty="0"/>
              <a:t>с запахом, </a:t>
            </a:r>
            <a:endParaRPr lang="ru-RU" dirty="0" smtClean="0"/>
          </a:p>
          <a:p>
            <a:pPr algn="ctr"/>
            <a:r>
              <a:rPr lang="ru-RU" dirty="0" smtClean="0"/>
              <a:t>часы </a:t>
            </a:r>
            <a:r>
              <a:rPr lang="ru-RU" dirty="0"/>
              <a:t>в духах, </a:t>
            </a:r>
            <a:endParaRPr lang="ru-RU" dirty="0" smtClean="0"/>
          </a:p>
          <a:p>
            <a:pPr algn="ctr"/>
            <a:r>
              <a:rPr lang="ru-RU" dirty="0" smtClean="0"/>
              <a:t>солнечные </a:t>
            </a:r>
            <a:r>
              <a:rPr lang="ru-RU" dirty="0"/>
              <a:t>часы</a:t>
            </a:r>
            <a:r>
              <a:rPr lang="ru-RU" dirty="0" smtClean="0"/>
              <a:t>,</a:t>
            </a:r>
          </a:p>
          <a:p>
            <a:pPr algn="ctr"/>
            <a:r>
              <a:rPr lang="ru-RU" dirty="0" smtClean="0"/>
              <a:t> </a:t>
            </a:r>
            <a:r>
              <a:rPr lang="ru-RU" dirty="0"/>
              <a:t>теплые часы, </a:t>
            </a:r>
            <a:endParaRPr lang="ru-RU" dirty="0" smtClean="0"/>
          </a:p>
          <a:p>
            <a:pPr algn="ctr"/>
            <a:r>
              <a:rPr lang="ru-RU" dirty="0" smtClean="0"/>
              <a:t>стеклянные </a:t>
            </a:r>
            <a:r>
              <a:rPr lang="ru-RU" dirty="0"/>
              <a:t>часы, </a:t>
            </a:r>
            <a:endParaRPr lang="ru-RU" dirty="0" smtClean="0"/>
          </a:p>
          <a:p>
            <a:pPr algn="ctr"/>
            <a:r>
              <a:rPr lang="ru-RU" dirty="0" smtClean="0"/>
              <a:t>призовые </a:t>
            </a:r>
            <a:r>
              <a:rPr lang="ru-RU" dirty="0"/>
              <a:t>часы, </a:t>
            </a:r>
            <a:endParaRPr lang="ru-RU" dirty="0" smtClean="0"/>
          </a:p>
          <a:p>
            <a:pPr algn="ctr"/>
            <a:r>
              <a:rPr lang="ru-RU" dirty="0" smtClean="0"/>
              <a:t>компьютерный </a:t>
            </a:r>
            <a:r>
              <a:rPr lang="ru-RU" dirty="0"/>
              <a:t>секундомер.</a:t>
            </a:r>
          </a:p>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22</a:t>
            </a:fld>
            <a:endParaRPr lang="ru-RU"/>
          </a:p>
        </p:txBody>
      </p:sp>
    </p:spTree>
    <p:extLst>
      <p:ext uri="{BB962C8B-B14F-4D97-AF65-F5344CB8AC3E}">
        <p14:creationId xmlns:p14="http://schemas.microsoft.com/office/powerpoint/2010/main" val="7195463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
            </a:r>
            <a:br>
              <a:rPr lang="ru-RU" b="1" dirty="0"/>
            </a:br>
            <a:endParaRPr lang="ru-RU" dirty="0"/>
          </a:p>
        </p:txBody>
      </p:sp>
      <p:sp>
        <p:nvSpPr>
          <p:cNvPr id="3" name="Объект 2"/>
          <p:cNvSpPr>
            <a:spLocks noGrp="1"/>
          </p:cNvSpPr>
          <p:nvPr>
            <p:ph idx="1"/>
          </p:nvPr>
        </p:nvSpPr>
        <p:spPr>
          <a:xfrm>
            <a:off x="457200" y="1196752"/>
            <a:ext cx="8229600" cy="5377784"/>
          </a:xfrm>
        </p:spPr>
        <p:txBody>
          <a:bodyPr/>
          <a:lstStyle/>
          <a:p>
            <a:r>
              <a:rPr lang="ru-RU" sz="4400" b="1" dirty="0" smtClean="0"/>
              <a:t>1. Экспертные </a:t>
            </a:r>
            <a:r>
              <a:rPr lang="ru-RU" sz="4400" b="1" dirty="0"/>
              <a:t>методы </a:t>
            </a:r>
            <a:r>
              <a:rPr lang="ru-RU" sz="4400" b="1" dirty="0" smtClean="0"/>
              <a:t>прогнозирования.</a:t>
            </a:r>
          </a:p>
          <a:p>
            <a:endParaRPr lang="ru-RU" sz="4400" b="1" dirty="0" smtClean="0"/>
          </a:p>
          <a:p>
            <a:r>
              <a:rPr lang="ru-RU" sz="4400" b="1" dirty="0" smtClean="0"/>
              <a:t>2. </a:t>
            </a:r>
            <a:r>
              <a:rPr lang="ru-RU" sz="4400" b="1" dirty="0"/>
              <a:t>Методы </a:t>
            </a:r>
            <a:r>
              <a:rPr lang="ru-RU" sz="4400" b="1" dirty="0" smtClean="0"/>
              <a:t>верификации.</a:t>
            </a:r>
            <a:endParaRPr lang="ru-RU" sz="4400" b="1" dirty="0"/>
          </a:p>
          <a:p>
            <a:endParaRPr lang="ru-RU" sz="4400" b="1" dirty="0" smtClean="0"/>
          </a:p>
          <a:p>
            <a:endParaRPr lang="ru-RU" b="1" dirty="0"/>
          </a:p>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23</a:t>
            </a:fld>
            <a:endParaRPr lang="ru-RU"/>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4149080"/>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72147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half" idx="1"/>
          </p:nvPr>
        </p:nvSpPr>
        <p:spPr/>
        <p:txBody>
          <a:bodyPr/>
          <a:lstStyle/>
          <a:p>
            <a:r>
              <a:rPr lang="ru-RU" b="1" dirty="0"/>
              <a:t>Эксперт</a:t>
            </a:r>
            <a:r>
              <a:rPr lang="ru-RU" dirty="0"/>
              <a:t> – квалифицированный специалист, привлекаемый для формирования оценок относительно объекта прогнозирования</a:t>
            </a:r>
            <a:r>
              <a:rPr lang="ru-RU" dirty="0" smtClean="0"/>
              <a:t>.</a:t>
            </a:r>
          </a:p>
          <a:p>
            <a:endParaRPr lang="ru-RU" dirty="0"/>
          </a:p>
          <a:p>
            <a:r>
              <a:rPr lang="ru-RU" b="1" dirty="0"/>
              <a:t>Экспертная группа </a:t>
            </a:r>
            <a:r>
              <a:rPr lang="ru-RU" dirty="0"/>
              <a:t>– коллектив экспертов, сформированный по определенным правилам.</a:t>
            </a:r>
          </a:p>
        </p:txBody>
      </p:sp>
      <p:sp>
        <p:nvSpPr>
          <p:cNvPr id="4" name="Объект 3"/>
          <p:cNvSpPr>
            <a:spLocks noGrp="1"/>
          </p:cNvSpPr>
          <p:nvPr>
            <p:ph sz="half" idx="2"/>
          </p:nvPr>
        </p:nvSpPr>
        <p:spPr/>
        <p:txBody>
          <a:bodyPr/>
          <a:lstStyle/>
          <a:p>
            <a:r>
              <a:rPr lang="ru-RU" sz="2800" dirty="0"/>
              <a:t>Суждение эксперта или экспертной группы относительно поставленной задачи прогноза называется </a:t>
            </a:r>
            <a:r>
              <a:rPr lang="ru-RU" sz="2800" b="1" dirty="0"/>
              <a:t>экспертной </a:t>
            </a:r>
            <a:r>
              <a:rPr lang="ru-RU" sz="2800" b="1" dirty="0" smtClean="0"/>
              <a:t>оценкой</a:t>
            </a:r>
            <a:endParaRPr lang="ru-RU" sz="2800" dirty="0"/>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pPr/>
              <a:t>24</a:t>
            </a:fld>
            <a:endParaRPr lang="ru-RU"/>
          </a:p>
        </p:txBody>
      </p:sp>
    </p:spTree>
    <p:extLst>
      <p:ext uri="{BB962C8B-B14F-4D97-AF65-F5344CB8AC3E}">
        <p14:creationId xmlns:p14="http://schemas.microsoft.com/office/powerpoint/2010/main" val="14128227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компетентность экспертной группы</a:t>
            </a:r>
            <a:r>
              <a:rPr lang="ru-RU" dirty="0"/>
              <a:t> </a:t>
            </a:r>
          </a:p>
        </p:txBody>
      </p:sp>
      <p:sp>
        <p:nvSpPr>
          <p:cNvPr id="3" name="Объект 2"/>
          <p:cNvSpPr>
            <a:spLocks noGrp="1"/>
          </p:cNvSpPr>
          <p:nvPr>
            <p:ph idx="1"/>
          </p:nvPr>
        </p:nvSpPr>
        <p:spPr/>
        <p:txBody>
          <a:bodyPr/>
          <a:lstStyle/>
          <a:p>
            <a:r>
              <a:rPr lang="ru-RU" dirty="0" smtClean="0"/>
              <a:t>это её </a:t>
            </a:r>
            <a:r>
              <a:rPr lang="ru-RU" dirty="0"/>
              <a:t>способность создавать достоверные оценки относительно объекта прогнозирования, адекватные мнению генеральной совокупности экспертов; количественная мера компетентности экспертной группы определяется на основе обобщения коэффициентов компетентности отдельных экспертов, входящих в группу.</a:t>
            </a:r>
          </a:p>
        </p:txBody>
      </p:sp>
      <p:sp>
        <p:nvSpPr>
          <p:cNvPr id="4" name="Номер слайда 3"/>
          <p:cNvSpPr>
            <a:spLocks noGrp="1"/>
          </p:cNvSpPr>
          <p:nvPr>
            <p:ph type="sldNum" sz="quarter" idx="12"/>
          </p:nvPr>
        </p:nvSpPr>
        <p:spPr/>
        <p:txBody>
          <a:bodyPr/>
          <a:lstStyle/>
          <a:p>
            <a:fld id="{B19B0651-EE4F-4900-A07F-96A6BFA9D0F0}" type="slidenum">
              <a:rPr lang="ru-RU" smtClean="0"/>
              <a:pPr/>
              <a:t>25</a:t>
            </a:fld>
            <a:endParaRPr lang="ru-RU"/>
          </a:p>
        </p:txBody>
      </p:sp>
    </p:spTree>
    <p:extLst>
      <p:ext uri="{BB962C8B-B14F-4D97-AF65-F5344CB8AC3E}">
        <p14:creationId xmlns:p14="http://schemas.microsoft.com/office/powerpoint/2010/main" val="38406384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980728"/>
            <a:ext cx="8229600" cy="792088"/>
          </a:xfrm>
        </p:spPr>
        <p:txBody>
          <a:bodyPr>
            <a:normAutofit/>
          </a:bodyPr>
          <a:lstStyle/>
          <a:p>
            <a:r>
              <a:rPr lang="ru-RU" sz="3200" b="1" dirty="0"/>
              <a:t>Экспертный метод </a:t>
            </a:r>
            <a:r>
              <a:rPr lang="ru-RU" sz="3200" b="1" dirty="0" smtClean="0"/>
              <a:t>прогнозирования</a:t>
            </a:r>
            <a:endParaRPr lang="ru-RU" sz="3200" dirty="0"/>
          </a:p>
        </p:txBody>
      </p:sp>
      <p:sp>
        <p:nvSpPr>
          <p:cNvPr id="3" name="Объект 2"/>
          <p:cNvSpPr>
            <a:spLocks noGrp="1"/>
          </p:cNvSpPr>
          <p:nvPr>
            <p:ph sz="half" idx="1"/>
          </p:nvPr>
        </p:nvSpPr>
        <p:spPr>
          <a:xfrm>
            <a:off x="457200" y="2249424"/>
            <a:ext cx="4474840" cy="4525963"/>
          </a:xfrm>
        </p:spPr>
        <p:txBody>
          <a:bodyPr>
            <a:normAutofit fontScale="85000" lnSpcReduction="20000"/>
          </a:bodyPr>
          <a:lstStyle/>
          <a:p>
            <a:r>
              <a:rPr lang="ru-RU" sz="3600" dirty="0"/>
              <a:t>метод прогнозирования, базирующийся на экспертной информации.</a:t>
            </a:r>
            <a:r>
              <a:rPr lang="ru-RU" dirty="0"/>
              <a:t/>
            </a:r>
            <a:br>
              <a:rPr lang="ru-RU" dirty="0"/>
            </a:br>
            <a:endParaRPr lang="ru-RU" dirty="0"/>
          </a:p>
        </p:txBody>
      </p:sp>
      <p:sp>
        <p:nvSpPr>
          <p:cNvPr id="4" name="Объект 3"/>
          <p:cNvSpPr>
            <a:spLocks noGrp="1"/>
          </p:cNvSpPr>
          <p:nvPr>
            <p:ph sz="half" idx="2"/>
          </p:nvPr>
        </p:nvSpPr>
        <p:spPr>
          <a:xfrm>
            <a:off x="5364088" y="1988840"/>
            <a:ext cx="3322712" cy="4786547"/>
          </a:xfrm>
        </p:spPr>
        <p:txBody>
          <a:bodyPr>
            <a:normAutofit fontScale="85000" lnSpcReduction="20000"/>
          </a:bodyPr>
          <a:lstStyle/>
          <a:p>
            <a:r>
              <a:rPr lang="ru-RU" b="1" i="1" dirty="0"/>
              <a:t>Этапы экспертного оценивания</a:t>
            </a:r>
          </a:p>
          <a:p>
            <a:r>
              <a:rPr lang="ru-RU" dirty="0"/>
              <a:t>Постановка цели исследования.</a:t>
            </a:r>
          </a:p>
          <a:p>
            <a:r>
              <a:rPr lang="ru-RU" dirty="0"/>
              <a:t>Выбор формы исследования, определение бюджета проекта.</a:t>
            </a:r>
          </a:p>
          <a:p>
            <a:r>
              <a:rPr lang="ru-RU" dirty="0"/>
              <a:t>Подготовка информационных материалов, бланков анкет, модератора процедуры.</a:t>
            </a:r>
          </a:p>
          <a:p>
            <a:r>
              <a:rPr lang="ru-RU" dirty="0"/>
              <a:t>Подбор экспертов.</a:t>
            </a:r>
          </a:p>
          <a:p>
            <a:r>
              <a:rPr lang="ru-RU" dirty="0"/>
              <a:t>Проведение экспертизы.</a:t>
            </a:r>
          </a:p>
          <a:p>
            <a:r>
              <a:rPr lang="ru-RU" dirty="0"/>
              <a:t>Статистический анализ результатов.</a:t>
            </a:r>
          </a:p>
          <a:p>
            <a:r>
              <a:rPr lang="ru-RU" dirty="0"/>
              <a:t>Подготовка отчета с результатами экспертного оценивания.</a:t>
            </a:r>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pPr/>
              <a:t>26</a:t>
            </a:fld>
            <a:endParaRPr lang="ru-RU"/>
          </a:p>
        </p:txBody>
      </p:sp>
    </p:spTree>
    <p:extLst>
      <p:ext uri="{BB962C8B-B14F-4D97-AF65-F5344CB8AC3E}">
        <p14:creationId xmlns:p14="http://schemas.microsoft.com/office/powerpoint/2010/main" val="16494843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b="1" i="1" dirty="0"/>
              <a:t>Экспертные методы прогнозирования</a:t>
            </a:r>
            <a:r>
              <a:rPr lang="ru-RU" b="1" i="1" dirty="0"/>
              <a:t/>
            </a:r>
            <a:br>
              <a:rPr lang="ru-RU" b="1" i="1" dirty="0"/>
            </a:br>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27</a:t>
            </a:fld>
            <a:endParaRPr lang="ru-RU"/>
          </a:p>
        </p:txBody>
      </p:sp>
      <p:sp>
        <p:nvSpPr>
          <p:cNvPr id="6" name="Объект 5"/>
          <p:cNvSpPr>
            <a:spLocks noGrp="1"/>
          </p:cNvSpPr>
          <p:nvPr>
            <p:ph idx="1"/>
          </p:nvPr>
        </p:nvSpPr>
        <p:spPr/>
        <p:txBody>
          <a:bodyPr numCol="2">
            <a:normAutofit fontScale="92500"/>
          </a:bodyPr>
          <a:lstStyle/>
          <a:p>
            <a:pPr fontAlgn="t"/>
            <a:r>
              <a:rPr lang="ru-RU" dirty="0"/>
              <a:t>Дельфийский</a:t>
            </a:r>
          </a:p>
          <a:p>
            <a:pPr fontAlgn="t"/>
            <a:r>
              <a:rPr lang="ru-RU" dirty="0"/>
              <a:t>Индивидуальной экспертной оценки</a:t>
            </a:r>
          </a:p>
          <a:p>
            <a:pPr fontAlgn="t"/>
            <a:r>
              <a:rPr lang="ru-RU" dirty="0"/>
              <a:t>Интервью</a:t>
            </a:r>
          </a:p>
          <a:p>
            <a:pPr fontAlgn="t"/>
            <a:r>
              <a:rPr lang="ru-RU" dirty="0"/>
              <a:t>Коллективной генерации идей</a:t>
            </a:r>
          </a:p>
          <a:p>
            <a:pPr fontAlgn="t"/>
            <a:r>
              <a:rPr lang="ru-RU" dirty="0"/>
              <a:t>Коллективной экспертной оценки</a:t>
            </a:r>
          </a:p>
          <a:p>
            <a:pPr fontAlgn="t"/>
            <a:r>
              <a:rPr lang="ru-RU" dirty="0" smtClean="0"/>
              <a:t>Матричный</a:t>
            </a:r>
          </a:p>
          <a:p>
            <a:pPr fontAlgn="t"/>
            <a:endParaRPr lang="ru-RU" dirty="0"/>
          </a:p>
          <a:p>
            <a:pPr fontAlgn="t"/>
            <a:r>
              <a:rPr lang="ru-RU" dirty="0" smtClean="0"/>
              <a:t>Морфологической матрицы</a:t>
            </a:r>
            <a:endParaRPr lang="ru-RU" dirty="0"/>
          </a:p>
          <a:p>
            <a:pPr fontAlgn="t"/>
            <a:r>
              <a:rPr lang="ru-RU" dirty="0"/>
              <a:t>Морфологический</a:t>
            </a:r>
          </a:p>
          <a:p>
            <a:pPr fontAlgn="t"/>
            <a:r>
              <a:rPr lang="ru-RU" dirty="0"/>
              <a:t>Построения прогнозного сценария</a:t>
            </a:r>
          </a:p>
          <a:p>
            <a:pPr fontAlgn="t"/>
            <a:r>
              <a:rPr lang="ru-RU" dirty="0"/>
              <a:t>Эвристического прогнозирования</a:t>
            </a:r>
          </a:p>
          <a:p>
            <a:pPr fontAlgn="t"/>
            <a:r>
              <a:rPr lang="ru-RU" dirty="0"/>
              <a:t>Экспертных комиссий</a:t>
            </a:r>
          </a:p>
          <a:p>
            <a:endParaRPr lang="ru-RU" dirty="0"/>
          </a:p>
        </p:txBody>
      </p:sp>
    </p:spTree>
    <p:extLst>
      <p:ext uri="{BB962C8B-B14F-4D97-AF65-F5344CB8AC3E}">
        <p14:creationId xmlns:p14="http://schemas.microsoft.com/office/powerpoint/2010/main" val="31427426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a:t>Метод комиссий</a:t>
            </a:r>
            <a:endParaRPr lang="ru-RU" dirty="0"/>
          </a:p>
        </p:txBody>
      </p:sp>
      <p:sp>
        <p:nvSpPr>
          <p:cNvPr id="3" name="Объект 2"/>
          <p:cNvSpPr>
            <a:spLocks noGrp="1"/>
          </p:cNvSpPr>
          <p:nvPr>
            <p:ph idx="1"/>
          </p:nvPr>
        </p:nvSpPr>
        <p:spPr/>
        <p:txBody>
          <a:bodyPr/>
          <a:lstStyle/>
          <a:p>
            <a:r>
              <a:rPr lang="ru-RU" dirty="0" smtClean="0"/>
              <a:t>единое мнение </a:t>
            </a:r>
            <a:r>
              <a:rPr lang="ru-RU" dirty="0"/>
              <a:t>по обсуждаемому кругу </a:t>
            </a:r>
            <a:r>
              <a:rPr lang="ru-RU" dirty="0" smtClean="0"/>
              <a:t>вопросов</a:t>
            </a:r>
          </a:p>
          <a:p>
            <a:r>
              <a:rPr lang="ru-RU" dirty="0"/>
              <a:t>проблема должна быть сформулирована четко и </a:t>
            </a:r>
            <a:r>
              <a:rPr lang="ru-RU" dirty="0" smtClean="0"/>
              <a:t>лаконично</a:t>
            </a:r>
          </a:p>
          <a:p>
            <a:r>
              <a:rPr lang="ru-RU" dirty="0"/>
              <a:t>большую роль </a:t>
            </a:r>
            <a:r>
              <a:rPr lang="ru-RU"/>
              <a:t>играют </a:t>
            </a:r>
            <a:r>
              <a:rPr lang="ru-RU" smtClean="0"/>
              <a:t> </a:t>
            </a:r>
            <a:r>
              <a:rPr lang="ru-RU" dirty="0"/>
              <a:t>психологические </a:t>
            </a:r>
            <a:r>
              <a:rPr lang="ru-RU" dirty="0" smtClean="0"/>
              <a:t>факторы</a:t>
            </a:r>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28</a:t>
            </a:fld>
            <a:endParaRPr lang="ru-RU"/>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4797152"/>
            <a:ext cx="2286000" cy="188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23325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i="1" dirty="0"/>
              <a:t>метод мозговой атаки</a:t>
            </a:r>
            <a:br>
              <a:rPr lang="ru-RU" b="1" i="1" dirty="0"/>
            </a:br>
            <a:r>
              <a:rPr lang="ru-RU" b="1" i="1" dirty="0"/>
              <a:t>мозговой штурм</a:t>
            </a:r>
            <a:endParaRPr lang="ru-RU" dirty="0"/>
          </a:p>
        </p:txBody>
      </p:sp>
      <p:sp>
        <p:nvSpPr>
          <p:cNvPr id="3" name="Объект 2"/>
          <p:cNvSpPr>
            <a:spLocks noGrp="1"/>
          </p:cNvSpPr>
          <p:nvPr>
            <p:ph sz="half" idx="1"/>
          </p:nvPr>
        </p:nvSpPr>
        <p:spPr/>
        <p:txBody>
          <a:bodyPr/>
          <a:lstStyle/>
          <a:p>
            <a:r>
              <a:rPr lang="ru-RU" dirty="0"/>
              <a:t>абсолютное исключение в ходе решения проблемы критики и какой-либо оценки высказываемых идей</a:t>
            </a:r>
          </a:p>
          <a:p>
            <a:r>
              <a:rPr lang="ru-RU" dirty="0"/>
              <a:t>генерирование новых идей</a:t>
            </a:r>
          </a:p>
          <a:p>
            <a:r>
              <a:rPr lang="ru-RU" dirty="0"/>
              <a:t>анализ и оценка предложенных идей</a:t>
            </a:r>
          </a:p>
          <a:p>
            <a:r>
              <a:rPr lang="ru-RU" dirty="0"/>
              <a:t>способствует развитию творческого мышления участников экспертизы</a:t>
            </a:r>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pPr/>
              <a:t>29</a:t>
            </a:fld>
            <a:endParaRPr lang="ru-RU"/>
          </a:p>
        </p:txBody>
      </p:sp>
      <p:pic>
        <p:nvPicPr>
          <p:cNvPr id="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99992" y="2060848"/>
            <a:ext cx="4038600" cy="2948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75925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i="1" dirty="0"/>
              <a:t>Метод суда</a:t>
            </a:r>
            <a:r>
              <a:rPr lang="ru-RU" dirty="0"/>
              <a:t> </a:t>
            </a:r>
          </a:p>
        </p:txBody>
      </p:sp>
      <p:sp>
        <p:nvSpPr>
          <p:cNvPr id="3" name="Объект 2"/>
          <p:cNvSpPr>
            <a:spLocks noGrp="1"/>
          </p:cNvSpPr>
          <p:nvPr>
            <p:ph sz="half" idx="1"/>
          </p:nvPr>
        </p:nvSpPr>
        <p:spPr/>
        <p:txBody>
          <a:bodyPr>
            <a:normAutofit/>
          </a:bodyPr>
          <a:lstStyle/>
          <a:p>
            <a:r>
              <a:rPr lang="ru-RU" sz="2800" dirty="0"/>
              <a:t>организация работы коллектива экспертов осуществляется в соответствии с правилами ведения судебного процесса. </a:t>
            </a:r>
          </a:p>
        </p:txBody>
      </p:sp>
      <p:sp>
        <p:nvSpPr>
          <p:cNvPr id="4" name="Объект 3"/>
          <p:cNvSpPr>
            <a:spLocks noGrp="1"/>
          </p:cNvSpPr>
          <p:nvPr>
            <p:ph sz="half" idx="2"/>
          </p:nvPr>
        </p:nvSpPr>
        <p:spPr/>
        <p:txBody>
          <a:bodyPr/>
          <a:lstStyle/>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pPr/>
              <a:t>30</a:t>
            </a:fld>
            <a:endParaRPr lang="ru-RU"/>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2564904"/>
            <a:ext cx="3267447"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38354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836712"/>
            <a:ext cx="8229600" cy="936104"/>
          </a:xfrm>
        </p:spPr>
        <p:txBody>
          <a:bodyPr/>
          <a:lstStyle/>
          <a:p>
            <a:pPr algn="ctr"/>
            <a:r>
              <a:rPr lang="ru-RU" b="1" i="1" dirty="0"/>
              <a:t>Метод </a:t>
            </a:r>
            <a:r>
              <a:rPr lang="ru-RU" b="1" i="1" dirty="0" err="1"/>
              <a:t>Дельфи</a:t>
            </a:r>
            <a:r>
              <a:rPr lang="ru-RU" dirty="0"/>
              <a:t> </a:t>
            </a:r>
          </a:p>
        </p:txBody>
      </p:sp>
      <p:sp>
        <p:nvSpPr>
          <p:cNvPr id="3" name="Объект 2"/>
          <p:cNvSpPr>
            <a:spLocks noGrp="1"/>
          </p:cNvSpPr>
          <p:nvPr>
            <p:ph sz="half" idx="1"/>
          </p:nvPr>
        </p:nvSpPr>
        <p:spPr>
          <a:xfrm>
            <a:off x="457200" y="1628800"/>
            <a:ext cx="4402832" cy="5146587"/>
          </a:xfrm>
        </p:spPr>
        <p:txBody>
          <a:bodyPr/>
          <a:lstStyle/>
          <a:p>
            <a:r>
              <a:rPr lang="ru-RU" dirty="0"/>
              <a:t>О. </a:t>
            </a:r>
            <a:r>
              <a:rPr lang="ru-RU" dirty="0" err="1" smtClean="0"/>
              <a:t>Хелмер</a:t>
            </a:r>
            <a:r>
              <a:rPr lang="ru-RU" dirty="0" smtClean="0"/>
              <a:t>, </a:t>
            </a:r>
            <a:r>
              <a:rPr lang="ru-RU" dirty="0"/>
              <a:t>Н. </a:t>
            </a:r>
            <a:r>
              <a:rPr lang="ru-RU" dirty="0" err="1"/>
              <a:t>Долки</a:t>
            </a:r>
            <a:r>
              <a:rPr lang="ru-RU" dirty="0"/>
              <a:t> </a:t>
            </a:r>
            <a:r>
              <a:rPr lang="ru-RU" dirty="0" smtClean="0"/>
              <a:t> </a:t>
            </a:r>
            <a:r>
              <a:rPr lang="ru-RU" dirty="0"/>
              <a:t>Т. </a:t>
            </a:r>
            <a:r>
              <a:rPr lang="ru-RU" dirty="0" smtClean="0"/>
              <a:t>Гордон</a:t>
            </a:r>
          </a:p>
          <a:p>
            <a:r>
              <a:rPr lang="ru-RU" dirty="0"/>
              <a:t>1) анонимность индивидуальных опросов, достигаемая за счет специальных анкет</a:t>
            </a:r>
            <a:r>
              <a:rPr lang="ru-RU" dirty="0" smtClean="0"/>
              <a:t>;</a:t>
            </a:r>
          </a:p>
          <a:p>
            <a:r>
              <a:rPr lang="ru-RU" dirty="0" smtClean="0"/>
              <a:t> </a:t>
            </a:r>
            <a:r>
              <a:rPr lang="ru-RU" dirty="0"/>
              <a:t>2) регулируемая (организатором экспертизы) обратная связь, осуществляемая за счет проведения нескольких туров опроса; </a:t>
            </a:r>
            <a:endParaRPr lang="ru-RU" dirty="0" smtClean="0"/>
          </a:p>
          <a:p>
            <a:r>
              <a:rPr lang="ru-RU" dirty="0" smtClean="0"/>
              <a:t>3</a:t>
            </a:r>
            <a:r>
              <a:rPr lang="ru-RU" dirty="0"/>
              <a:t>) групповой отчет, получаемый с помощью статистических методов.</a:t>
            </a:r>
          </a:p>
        </p:txBody>
      </p:sp>
      <p:sp>
        <p:nvSpPr>
          <p:cNvPr id="4" name="Объект 3"/>
          <p:cNvSpPr>
            <a:spLocks noGrp="1"/>
          </p:cNvSpPr>
          <p:nvPr>
            <p:ph sz="half" idx="2"/>
          </p:nvPr>
        </p:nvSpPr>
        <p:spPr>
          <a:xfrm>
            <a:off x="4921414" y="2249424"/>
            <a:ext cx="3765386" cy="4525963"/>
          </a:xfrm>
        </p:spPr>
        <p:txBody>
          <a:bodyPr/>
          <a:lstStyle/>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pPr/>
              <a:t>31</a:t>
            </a:fld>
            <a:endParaRPr lang="ru-RU"/>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1414" y="2276872"/>
            <a:ext cx="3672021"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55853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a:effectLst/>
              </a:rPr>
              <a:t>Методы верификации</a:t>
            </a:r>
            <a:br>
              <a:rPr lang="ru-RU" dirty="0">
                <a:effectLst/>
              </a:rPr>
            </a:br>
            <a:endParaRPr lang="ru-RU" dirty="0"/>
          </a:p>
        </p:txBody>
      </p:sp>
      <p:sp>
        <p:nvSpPr>
          <p:cNvPr id="3" name="Текст 2"/>
          <p:cNvSpPr>
            <a:spLocks noGrp="1"/>
          </p:cNvSpPr>
          <p:nvPr>
            <p:ph type="body" idx="1"/>
          </p:nvPr>
        </p:nvSpPr>
        <p:spPr/>
        <p:txBody>
          <a:bodyPr/>
          <a:lstStyle/>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32</a:t>
            </a:fld>
            <a:endParaRPr lang="ru-RU"/>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3990" y="3140968"/>
            <a:ext cx="2310098"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42041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i="1" dirty="0"/>
              <a:t>Методы верификации прогнозов</a:t>
            </a:r>
            <a:br>
              <a:rPr lang="ru-RU" b="1" i="1" dirty="0"/>
            </a:br>
            <a:r>
              <a:rPr lang="ru-RU" b="1" i="1" dirty="0" smtClean="0"/>
              <a:t>		     </a:t>
            </a:r>
            <a:r>
              <a:rPr lang="ru-RU" sz="3600" b="1" dirty="0" smtClean="0"/>
              <a:t>верификация</a:t>
            </a:r>
            <a:endParaRPr lang="ru-RU" sz="3600"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33</a:t>
            </a:fld>
            <a:endParaRPr lang="ru-RU"/>
          </a:p>
        </p:txBody>
      </p:sp>
      <p:sp>
        <p:nvSpPr>
          <p:cNvPr id="7" name="Объект 6"/>
          <p:cNvSpPr>
            <a:spLocks noGrp="1"/>
          </p:cNvSpPr>
          <p:nvPr>
            <p:ph idx="1"/>
          </p:nvPr>
        </p:nvSpPr>
        <p:spPr/>
        <p:txBody>
          <a:bodyPr/>
          <a:lstStyle/>
          <a:p>
            <a:pPr algn="ctr" fontAlgn="t"/>
            <a:r>
              <a:rPr lang="ru-RU" dirty="0"/>
              <a:t>Инверсная</a:t>
            </a:r>
          </a:p>
          <a:p>
            <a:pPr algn="ctr" fontAlgn="t"/>
            <a:r>
              <a:rPr lang="ru-RU" dirty="0"/>
              <a:t>Консеквентная</a:t>
            </a:r>
          </a:p>
          <a:p>
            <a:pPr algn="ctr" fontAlgn="t"/>
            <a:r>
              <a:rPr lang="ru-RU" dirty="0"/>
              <a:t>Косвенная</a:t>
            </a:r>
          </a:p>
          <a:p>
            <a:pPr algn="ctr" fontAlgn="t"/>
            <a:r>
              <a:rPr lang="ru-RU" dirty="0"/>
              <a:t>Оппонентом</a:t>
            </a:r>
          </a:p>
          <a:p>
            <a:pPr algn="ctr" fontAlgn="t"/>
            <a:r>
              <a:rPr lang="ru-RU" dirty="0"/>
              <a:t>Повторным опросом</a:t>
            </a:r>
          </a:p>
          <a:p>
            <a:pPr algn="ctr" fontAlgn="t"/>
            <a:r>
              <a:rPr lang="ru-RU" dirty="0"/>
              <a:t>Прямая</a:t>
            </a:r>
          </a:p>
          <a:p>
            <a:pPr algn="ctr" fontAlgn="t"/>
            <a:r>
              <a:rPr lang="ru-RU" dirty="0"/>
              <a:t>Учетом ошибок</a:t>
            </a:r>
          </a:p>
          <a:p>
            <a:pPr algn="ctr" fontAlgn="t"/>
            <a:r>
              <a:rPr lang="ru-RU" dirty="0"/>
              <a:t>Экспертом</a:t>
            </a:r>
          </a:p>
          <a:p>
            <a:endParaRPr lang="ru-RU" dirty="0"/>
          </a:p>
        </p:txBody>
      </p:sp>
    </p:spTree>
    <p:extLst>
      <p:ext uri="{BB962C8B-B14F-4D97-AF65-F5344CB8AC3E}">
        <p14:creationId xmlns:p14="http://schemas.microsoft.com/office/powerpoint/2010/main" val="28753861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a:effectLst/>
              </a:rPr>
              <a:t>СОЦИАЛЬНОЕ ПРОЕКТИРОВАНИЕ</a:t>
            </a:r>
            <a:br>
              <a:rPr lang="ru-RU" dirty="0">
                <a:effectLst/>
              </a:rPr>
            </a:br>
            <a:r>
              <a:rPr lang="ru-RU" dirty="0">
                <a:effectLst/>
              </a:rPr>
              <a:t> </a:t>
            </a:r>
            <a:br>
              <a:rPr lang="ru-RU" dirty="0">
                <a:effectLst/>
              </a:rPr>
            </a:br>
            <a:endParaRPr lang="ru-RU" dirty="0"/>
          </a:p>
        </p:txBody>
      </p:sp>
      <p:sp>
        <p:nvSpPr>
          <p:cNvPr id="3" name="Текст 2"/>
          <p:cNvSpPr>
            <a:spLocks noGrp="1"/>
          </p:cNvSpPr>
          <p:nvPr>
            <p:ph type="body" idx="1"/>
          </p:nvPr>
        </p:nvSpPr>
        <p:spPr/>
        <p:txBody>
          <a:bodyPr/>
          <a:lstStyle/>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34</a:t>
            </a:fld>
            <a:endParaRPr lang="ru-RU"/>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8887" y="2634969"/>
            <a:ext cx="4086225"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17014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проектирование</a:t>
            </a:r>
            <a:endParaRPr lang="ru-RU" dirty="0"/>
          </a:p>
        </p:txBody>
      </p:sp>
      <p:sp>
        <p:nvSpPr>
          <p:cNvPr id="3" name="Объект 2"/>
          <p:cNvSpPr>
            <a:spLocks noGrp="1"/>
          </p:cNvSpPr>
          <p:nvPr>
            <p:ph idx="1"/>
          </p:nvPr>
        </p:nvSpPr>
        <p:spPr/>
        <p:txBody>
          <a:bodyPr numCol="2"/>
          <a:lstStyle/>
          <a:p>
            <a:r>
              <a:rPr lang="ru-RU" b="1" dirty="0" smtClean="0"/>
              <a:t>– это принятие решений в условиях неопределенности</a:t>
            </a:r>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35</a:t>
            </a:fld>
            <a:endParaRPr lang="ru-RU"/>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1628800"/>
            <a:ext cx="4106531"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01632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Социальное проектирование</a:t>
            </a:r>
            <a:endParaRPr lang="ru-RU" dirty="0"/>
          </a:p>
        </p:txBody>
      </p:sp>
      <p:sp>
        <p:nvSpPr>
          <p:cNvPr id="3" name="Объект 2"/>
          <p:cNvSpPr>
            <a:spLocks noGrp="1"/>
          </p:cNvSpPr>
          <p:nvPr>
            <p:ph idx="1"/>
          </p:nvPr>
        </p:nvSpPr>
        <p:spPr/>
        <p:txBody>
          <a:bodyPr/>
          <a:lstStyle/>
          <a:p>
            <a:pPr algn="ctr"/>
            <a:r>
              <a:rPr lang="ru-RU" sz="4000" dirty="0"/>
              <a:t>проектирование социальных объектов, </a:t>
            </a:r>
            <a:endParaRPr lang="ru-RU" sz="4000" dirty="0" smtClean="0"/>
          </a:p>
          <a:p>
            <a:pPr algn="ctr"/>
            <a:r>
              <a:rPr lang="ru-RU" sz="4000" dirty="0" smtClean="0"/>
              <a:t>социальных </a:t>
            </a:r>
            <a:r>
              <a:rPr lang="ru-RU" sz="4000" dirty="0"/>
              <a:t>качеств, </a:t>
            </a:r>
            <a:endParaRPr lang="ru-RU" sz="4000" dirty="0" smtClean="0"/>
          </a:p>
          <a:p>
            <a:pPr algn="ctr"/>
            <a:r>
              <a:rPr lang="ru-RU" sz="4000" dirty="0" smtClean="0"/>
              <a:t>социальных </a:t>
            </a:r>
            <a:r>
              <a:rPr lang="ru-RU" sz="4000" dirty="0"/>
              <a:t>процессов и отношений. </a:t>
            </a:r>
          </a:p>
          <a:p>
            <a:pPr marL="109728" indent="0" algn="ctr">
              <a:buNone/>
            </a:pPr>
            <a:endParaRPr lang="ru-RU" sz="4000" dirty="0"/>
          </a:p>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36</a:t>
            </a:fld>
            <a:endParaRPr lang="ru-RU"/>
          </a:p>
        </p:txBody>
      </p:sp>
    </p:spTree>
    <p:extLst>
      <p:ext uri="{BB962C8B-B14F-4D97-AF65-F5344CB8AC3E}">
        <p14:creationId xmlns:p14="http://schemas.microsoft.com/office/powerpoint/2010/main" val="363217027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Специфика социального проектирования</a:t>
            </a:r>
          </a:p>
        </p:txBody>
      </p:sp>
      <p:sp>
        <p:nvSpPr>
          <p:cNvPr id="3" name="Объект 2"/>
          <p:cNvSpPr>
            <a:spLocks noGrp="1"/>
          </p:cNvSpPr>
          <p:nvPr>
            <p:ph idx="1"/>
          </p:nvPr>
        </p:nvSpPr>
        <p:spPr/>
        <p:txBody>
          <a:bodyPr numCol="2">
            <a:normAutofit/>
          </a:bodyPr>
          <a:lstStyle/>
          <a:p>
            <a:r>
              <a:rPr lang="ru-RU" sz="2400" dirty="0"/>
              <a:t>противоречивость социального объекта;</a:t>
            </a:r>
          </a:p>
          <a:p>
            <a:r>
              <a:rPr lang="ru-RU" sz="2400" dirty="0" smtClean="0"/>
              <a:t>-</a:t>
            </a:r>
            <a:r>
              <a:rPr lang="ru-RU" sz="2400" dirty="0" err="1" smtClean="0"/>
              <a:t>многовекторность</a:t>
            </a:r>
            <a:r>
              <a:rPr lang="ru-RU" sz="2400" dirty="0" smtClean="0"/>
              <a:t> </a:t>
            </a:r>
            <a:r>
              <a:rPr lang="ru-RU" sz="2400" dirty="0"/>
              <a:t>развития социального объекта;</a:t>
            </a:r>
          </a:p>
          <a:p>
            <a:r>
              <a:rPr lang="ru-RU" sz="2400" dirty="0" smtClean="0"/>
              <a:t>принципиальная </a:t>
            </a:r>
            <a:r>
              <a:rPr lang="ru-RU" sz="2400" dirty="0" err="1" smtClean="0"/>
              <a:t>неформализуемость</a:t>
            </a:r>
            <a:r>
              <a:rPr lang="ru-RU" sz="2400" dirty="0" smtClean="0"/>
              <a:t>;</a:t>
            </a:r>
            <a:endParaRPr lang="ru-RU" sz="2400" dirty="0"/>
          </a:p>
          <a:p>
            <a:r>
              <a:rPr lang="ru-RU" sz="2400" dirty="0" smtClean="0"/>
              <a:t>многофакторность </a:t>
            </a:r>
            <a:r>
              <a:rPr lang="ru-RU" sz="2400" dirty="0"/>
              <a:t>бытия социального объекта </a:t>
            </a:r>
            <a:endParaRPr lang="ru-RU" sz="2400" dirty="0" smtClean="0"/>
          </a:p>
          <a:p>
            <a:endParaRPr lang="ru-RU" dirty="0"/>
          </a:p>
          <a:p>
            <a:r>
              <a:rPr lang="ru-RU" dirty="0" smtClean="0"/>
              <a:t> </a:t>
            </a:r>
            <a:r>
              <a:rPr lang="ru-RU" dirty="0"/>
              <a:t>наличие множества субъективных составляющих </a:t>
            </a:r>
            <a:r>
              <a:rPr lang="ru-RU" dirty="0" smtClean="0"/>
              <a:t>в </a:t>
            </a:r>
            <a:r>
              <a:rPr lang="ru-RU" dirty="0"/>
              <a:t>развитии социального объекта.</a:t>
            </a:r>
          </a:p>
          <a:p>
            <a:pPr marL="109728" indent="0">
              <a:buNone/>
            </a:pPr>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37</a:t>
            </a:fld>
            <a:endParaRPr lang="ru-RU"/>
          </a:p>
        </p:txBody>
      </p:sp>
    </p:spTree>
    <p:extLst>
      <p:ext uri="{BB962C8B-B14F-4D97-AF65-F5344CB8AC3E}">
        <p14:creationId xmlns:p14="http://schemas.microsoft.com/office/powerpoint/2010/main" val="411247418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412776"/>
            <a:ext cx="8229600" cy="1066800"/>
          </a:xfrm>
        </p:spPr>
        <p:txBody>
          <a:bodyPr>
            <a:normAutofit fontScale="90000"/>
          </a:bodyPr>
          <a:lstStyle/>
          <a:p>
            <a:r>
              <a:rPr lang="ru-RU" sz="3600" b="1" i="1" dirty="0"/>
              <a:t>Системные основания проектирования</a:t>
            </a:r>
            <a:r>
              <a:rPr lang="ru-RU" b="1" i="1" dirty="0"/>
              <a:t/>
            </a:r>
            <a:br>
              <a:rPr lang="ru-RU" b="1" i="1" dirty="0"/>
            </a:br>
            <a:endParaRPr lang="ru-RU" dirty="0"/>
          </a:p>
        </p:txBody>
      </p:sp>
      <p:sp>
        <p:nvSpPr>
          <p:cNvPr id="3" name="Объект 2"/>
          <p:cNvSpPr>
            <a:spLocks noGrp="1"/>
          </p:cNvSpPr>
          <p:nvPr>
            <p:ph idx="1"/>
          </p:nvPr>
        </p:nvSpPr>
        <p:spPr>
          <a:xfrm>
            <a:off x="457200" y="2780928"/>
            <a:ext cx="8229600" cy="3793608"/>
          </a:xfrm>
        </p:spPr>
        <p:txBody>
          <a:bodyPr/>
          <a:lstStyle/>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38</a:t>
            </a:fld>
            <a:endParaRPr lang="ru-RU"/>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420888"/>
            <a:ext cx="8640960"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00958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half" idx="1"/>
          </p:nvPr>
        </p:nvSpPr>
        <p:spPr/>
        <p:txBody>
          <a:bodyPr>
            <a:normAutofit/>
          </a:bodyPr>
          <a:lstStyle/>
          <a:p>
            <a:r>
              <a:rPr lang="ru-RU" sz="2400" b="1" dirty="0"/>
              <a:t>система</a:t>
            </a:r>
            <a:r>
              <a:rPr lang="ru-RU" sz="2400" dirty="0"/>
              <a:t> – это множество взаимодействующих элементов, находящихся в отношениях и связях, составляющих целостное образование и даже целостный организм. </a:t>
            </a:r>
          </a:p>
        </p:txBody>
      </p:sp>
      <p:sp>
        <p:nvSpPr>
          <p:cNvPr id="4" name="Объект 3"/>
          <p:cNvSpPr>
            <a:spLocks noGrp="1"/>
          </p:cNvSpPr>
          <p:nvPr>
            <p:ph sz="half" idx="2"/>
          </p:nvPr>
        </p:nvSpPr>
        <p:spPr/>
        <p:txBody>
          <a:bodyPr/>
          <a:lstStyle/>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pPr/>
              <a:t>39</a:t>
            </a:fld>
            <a:endParaRPr lang="ru-RU"/>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3370" y="2564904"/>
            <a:ext cx="3719116"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875269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система</a:t>
            </a:r>
            <a:endParaRPr lang="ru-RU" dirty="0"/>
          </a:p>
        </p:txBody>
      </p:sp>
      <p:sp>
        <p:nvSpPr>
          <p:cNvPr id="3" name="Объект 2"/>
          <p:cNvSpPr>
            <a:spLocks noGrp="1"/>
          </p:cNvSpPr>
          <p:nvPr>
            <p:ph sz="half" idx="1"/>
          </p:nvPr>
        </p:nvSpPr>
        <p:spPr/>
        <p:txBody>
          <a:bodyPr/>
          <a:lstStyle/>
          <a:p>
            <a:r>
              <a:rPr lang="ru-RU" dirty="0"/>
              <a:t>(от </a:t>
            </a:r>
            <a:r>
              <a:rPr lang="ru-RU" dirty="0">
                <a:hlinkClick r:id="rId2" action="ppaction://hlinkfile" tooltip="Древнегреческий язык"/>
              </a:rPr>
              <a:t>др.-греч.</a:t>
            </a:r>
            <a:r>
              <a:rPr lang="ru-RU" dirty="0"/>
              <a:t> </a:t>
            </a:r>
            <a:r>
              <a:rPr lang="ru-RU" dirty="0" err="1"/>
              <a:t>σύστημ</a:t>
            </a:r>
            <a:r>
              <a:rPr lang="ru-RU" dirty="0"/>
              <a:t>α (</a:t>
            </a:r>
            <a:r>
              <a:rPr lang="ru-RU" i="1" dirty="0"/>
              <a:t>systema</a:t>
            </a:r>
            <a:r>
              <a:rPr lang="ru-RU" dirty="0"/>
              <a:t>) — целое, составленное из частей, </a:t>
            </a:r>
            <a:r>
              <a:rPr lang="ru-RU" dirty="0" smtClean="0"/>
              <a:t>соединение.</a:t>
            </a:r>
          </a:p>
          <a:p>
            <a:r>
              <a:rPr lang="ru-RU" b="1" dirty="0" smtClean="0"/>
              <a:t>элемент</a:t>
            </a:r>
            <a:r>
              <a:rPr lang="ru-RU" dirty="0" smtClean="0"/>
              <a:t> </a:t>
            </a:r>
          </a:p>
          <a:p>
            <a:pPr marL="109728" indent="0">
              <a:buNone/>
            </a:pPr>
            <a:r>
              <a:rPr lang="ru-RU" dirty="0" smtClean="0"/>
              <a:t>объект</a:t>
            </a:r>
            <a:r>
              <a:rPr lang="ru-RU" dirty="0"/>
              <a:t>, представляющий собой предел членения в рамках качества </a:t>
            </a:r>
            <a:r>
              <a:rPr lang="ru-RU" dirty="0" smtClean="0"/>
              <a:t>системы</a:t>
            </a:r>
            <a:endParaRPr lang="ru-RU" dirty="0"/>
          </a:p>
        </p:txBody>
      </p:sp>
      <p:sp>
        <p:nvSpPr>
          <p:cNvPr id="4" name="Объект 3"/>
          <p:cNvSpPr>
            <a:spLocks noGrp="1"/>
          </p:cNvSpPr>
          <p:nvPr>
            <p:ph sz="half" idx="2"/>
          </p:nvPr>
        </p:nvSpPr>
        <p:spPr/>
        <p:txBody>
          <a:bodyPr/>
          <a:lstStyle/>
          <a:p>
            <a:r>
              <a:rPr lang="ru-RU" b="1" dirty="0" smtClean="0"/>
              <a:t>Структура</a:t>
            </a:r>
          </a:p>
          <a:p>
            <a:pPr marL="109728" indent="0">
              <a:buNone/>
            </a:pPr>
            <a:r>
              <a:rPr lang="ru-RU" dirty="0" smtClean="0"/>
              <a:t> </a:t>
            </a:r>
            <a:r>
              <a:rPr lang="ru-RU" dirty="0"/>
              <a:t>относительно устойчивый, упорядоченный способ связи элементов, придающий их взаимодействию целостный характер</a:t>
            </a:r>
          </a:p>
        </p:txBody>
      </p:sp>
      <p:sp>
        <p:nvSpPr>
          <p:cNvPr id="5" name="Номер слайда 4"/>
          <p:cNvSpPr>
            <a:spLocks noGrp="1"/>
          </p:cNvSpPr>
          <p:nvPr>
            <p:ph type="sldNum" sz="quarter" idx="12"/>
          </p:nvPr>
        </p:nvSpPr>
        <p:spPr/>
        <p:txBody>
          <a:bodyPr/>
          <a:lstStyle/>
          <a:p>
            <a:fld id="{B19B0651-EE4F-4900-A07F-96A6BFA9D0F0}" type="slidenum">
              <a:rPr lang="ru-RU" smtClean="0"/>
              <a:pPr/>
              <a:t>40</a:t>
            </a:fld>
            <a:endParaRPr lang="ru-RU"/>
          </a:p>
        </p:txBody>
      </p:sp>
    </p:spTree>
    <p:extLst>
      <p:ext uri="{BB962C8B-B14F-4D97-AF65-F5344CB8AC3E}">
        <p14:creationId xmlns:p14="http://schemas.microsoft.com/office/powerpoint/2010/main" val="54010882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система</a:t>
            </a:r>
            <a:endParaRPr lang="ru-RU" dirty="0"/>
          </a:p>
        </p:txBody>
      </p:sp>
      <p:sp>
        <p:nvSpPr>
          <p:cNvPr id="3" name="Объект 2"/>
          <p:cNvSpPr>
            <a:spLocks noGrp="1"/>
          </p:cNvSpPr>
          <p:nvPr>
            <p:ph sz="half" idx="1"/>
          </p:nvPr>
        </p:nvSpPr>
        <p:spPr/>
        <p:txBody>
          <a:bodyPr/>
          <a:lstStyle/>
          <a:p>
            <a:r>
              <a:rPr lang="ru-RU" b="1" dirty="0" smtClean="0"/>
              <a:t>Естественные</a:t>
            </a:r>
          </a:p>
          <a:p>
            <a:r>
              <a:rPr lang="ru-RU" dirty="0" smtClean="0"/>
              <a:t>Природные</a:t>
            </a:r>
          </a:p>
          <a:p>
            <a:endParaRPr lang="ru-RU" dirty="0"/>
          </a:p>
        </p:txBody>
      </p:sp>
      <p:sp>
        <p:nvSpPr>
          <p:cNvPr id="4" name="Объект 3"/>
          <p:cNvSpPr>
            <a:spLocks noGrp="1"/>
          </p:cNvSpPr>
          <p:nvPr>
            <p:ph sz="half" idx="2"/>
          </p:nvPr>
        </p:nvSpPr>
        <p:spPr/>
        <p:txBody>
          <a:bodyPr/>
          <a:lstStyle/>
          <a:p>
            <a:r>
              <a:rPr lang="ru-RU" b="1" dirty="0" smtClean="0"/>
              <a:t>Искусственные</a:t>
            </a:r>
            <a:endParaRPr lang="ru-RU" b="1" dirty="0"/>
          </a:p>
          <a:p>
            <a:r>
              <a:rPr lang="ru-RU" dirty="0"/>
              <a:t>социальные, созданные человеком</a:t>
            </a:r>
            <a:r>
              <a:rPr lang="ru-RU" dirty="0" smtClean="0"/>
              <a:t>.</a:t>
            </a:r>
          </a:p>
          <a:p>
            <a:endParaRPr lang="ru-RU" dirty="0"/>
          </a:p>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pPr/>
              <a:t>41</a:t>
            </a:fld>
            <a:endParaRPr lang="ru-RU"/>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938" y="3212976"/>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3789040"/>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23215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effectLst/>
              </a:rPr>
              <a:t>линейные и нелинейные по поведению системы.</a:t>
            </a:r>
            <a:endParaRPr lang="ru-RU" dirty="0"/>
          </a:p>
        </p:txBody>
      </p:sp>
      <p:sp>
        <p:nvSpPr>
          <p:cNvPr id="3" name="Текст 2"/>
          <p:cNvSpPr>
            <a:spLocks noGrp="1"/>
          </p:cNvSpPr>
          <p:nvPr>
            <p:ph type="body" idx="1"/>
          </p:nvPr>
        </p:nvSpPr>
        <p:spPr/>
        <p:txBody>
          <a:bodyPr/>
          <a:lstStyle/>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42</a:t>
            </a:fld>
            <a:endParaRPr lang="ru-RU"/>
          </a:p>
        </p:txBody>
      </p:sp>
    </p:spTree>
    <p:extLst>
      <p:ext uri="{BB962C8B-B14F-4D97-AF65-F5344CB8AC3E}">
        <p14:creationId xmlns:p14="http://schemas.microsoft.com/office/powerpoint/2010/main" val="125449920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2383904"/>
          </a:xfrm>
        </p:spPr>
        <p:txBody>
          <a:bodyPr/>
          <a:lstStyle/>
          <a:p>
            <a:r>
              <a:rPr lang="ru-RU" i="1" dirty="0">
                <a:effectLst/>
              </a:rPr>
              <a:t>Самоорганизация, как принцип развития нелинейных систем</a:t>
            </a:r>
            <a:br>
              <a:rPr lang="ru-RU" i="1" dirty="0">
                <a:effectLst/>
              </a:rPr>
            </a:br>
            <a:endParaRPr lang="ru-RU" dirty="0"/>
          </a:p>
        </p:txBody>
      </p:sp>
      <p:sp>
        <p:nvSpPr>
          <p:cNvPr id="3" name="Текст 2"/>
          <p:cNvSpPr>
            <a:spLocks noGrp="1"/>
          </p:cNvSpPr>
          <p:nvPr>
            <p:ph type="body" idx="1"/>
          </p:nvPr>
        </p:nvSpPr>
        <p:spPr/>
        <p:txBody>
          <a:bodyPr/>
          <a:lstStyle/>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43</a:t>
            </a:fld>
            <a:endParaRPr lang="ru-RU"/>
          </a:p>
        </p:txBody>
      </p:sp>
    </p:spTree>
    <p:extLst>
      <p:ext uri="{BB962C8B-B14F-4D97-AF65-F5344CB8AC3E}">
        <p14:creationId xmlns:p14="http://schemas.microsoft.com/office/powerpoint/2010/main" val="36001444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В системе преодолевается порог развития, происходит внезапные </a:t>
            </a:r>
            <a:r>
              <a:rPr lang="ru-RU" b="1" dirty="0"/>
              <a:t>бифуркации,</a:t>
            </a:r>
            <a:r>
              <a:rPr lang="ru-RU" dirty="0"/>
              <a:t> переходы в новое состояние организации системы, после чего наступает следующая стадия эволюции, </a:t>
            </a:r>
            <a:r>
              <a:rPr lang="ru-RU" b="1" dirty="0"/>
              <a:t>пока развитие не приведет к новому порогу и переходу в новое состояние.</a:t>
            </a:r>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44</a:t>
            </a:fld>
            <a:endParaRPr lang="ru-RU"/>
          </a:p>
        </p:txBody>
      </p:sp>
    </p:spTree>
    <p:extLst>
      <p:ext uri="{BB962C8B-B14F-4D97-AF65-F5344CB8AC3E}">
        <p14:creationId xmlns:p14="http://schemas.microsoft.com/office/powerpoint/2010/main" val="334619696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Самоорганизация систем</a:t>
            </a:r>
            <a:endParaRPr lang="ru-RU" dirty="0"/>
          </a:p>
        </p:txBody>
      </p:sp>
      <p:sp>
        <p:nvSpPr>
          <p:cNvPr id="3" name="Объект 2"/>
          <p:cNvSpPr>
            <a:spLocks noGrp="1"/>
          </p:cNvSpPr>
          <p:nvPr>
            <p:ph idx="1"/>
          </p:nvPr>
        </p:nvSpPr>
        <p:spPr/>
        <p:txBody>
          <a:bodyPr>
            <a:normAutofit/>
          </a:bodyPr>
          <a:lstStyle/>
          <a:p>
            <a:r>
              <a:rPr lang="ru-RU" dirty="0"/>
              <a:t>устойчиво функционирующая </a:t>
            </a:r>
            <a:r>
              <a:rPr lang="ru-RU" dirty="0" smtClean="0"/>
              <a:t>структура</a:t>
            </a:r>
          </a:p>
          <a:p>
            <a:r>
              <a:rPr lang="ru-RU" b="1" u="sng" dirty="0"/>
              <a:t>симметрия в </a:t>
            </a:r>
            <a:r>
              <a:rPr lang="ru-RU" b="1" u="sng" dirty="0" smtClean="0"/>
              <a:t>развитии</a:t>
            </a:r>
          </a:p>
          <a:p>
            <a:r>
              <a:rPr lang="ru-RU" dirty="0"/>
              <a:t>Самоорганизация является принципом развития нелинейных </a:t>
            </a:r>
            <a:r>
              <a:rPr lang="ru-RU" dirty="0" smtClean="0"/>
              <a:t>систем</a:t>
            </a:r>
          </a:p>
          <a:p>
            <a:endParaRPr lang="ru-RU" dirty="0"/>
          </a:p>
          <a:p>
            <a:r>
              <a:rPr lang="ru-RU" sz="2000" dirty="0"/>
              <a:t>Открытость системы одновременно вынуждает и способствует накоплению системой самых различных ресурсов, при помощи которых система может противостоять неожиданным изменениям в окружающем ее мире. </a:t>
            </a:r>
          </a:p>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45</a:t>
            </a:fld>
            <a:endParaRPr lang="ru-RU"/>
          </a:p>
        </p:txBody>
      </p:sp>
    </p:spTree>
    <p:extLst>
      <p:ext uri="{BB962C8B-B14F-4D97-AF65-F5344CB8AC3E}">
        <p14:creationId xmlns:p14="http://schemas.microsoft.com/office/powerpoint/2010/main" val="133124231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b="1"/>
              <a:t>Параметр</a:t>
            </a:r>
            <a:r>
              <a:rPr lang="ru-RU"/>
              <a:t> </a:t>
            </a:r>
            <a:r>
              <a:rPr lang="ru-RU" smtClean="0"/>
              <a:t>–</a:t>
            </a:r>
          </a:p>
          <a:p>
            <a:r>
              <a:rPr lang="ru-RU" smtClean="0"/>
              <a:t> </a:t>
            </a:r>
            <a:r>
              <a:rPr lang="ru-RU" dirty="0"/>
              <a:t>это основное свойство системы; системное свойство, которое играет важную роль в поведении системы</a:t>
            </a:r>
            <a:r>
              <a:rPr lang="ru-RU" u="sng" dirty="0"/>
              <a:t>.</a:t>
            </a:r>
            <a:endParaRPr lang="ru-RU" dirty="0"/>
          </a:p>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46</a:t>
            </a:fld>
            <a:endParaRPr lang="ru-RU"/>
          </a:p>
        </p:txBody>
      </p:sp>
    </p:spTree>
    <p:extLst>
      <p:ext uri="{BB962C8B-B14F-4D97-AF65-F5344CB8AC3E}">
        <p14:creationId xmlns:p14="http://schemas.microsoft.com/office/powerpoint/2010/main" val="189574681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408</TotalTime>
  <Words>1326</Words>
  <Application>Microsoft Office PowerPoint</Application>
  <PresentationFormat>Экран (4:3)</PresentationFormat>
  <Paragraphs>267</Paragraphs>
  <Slides>46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46</vt:i4>
      </vt:variant>
    </vt:vector>
  </HeadingPairs>
  <TitlesOfParts>
    <vt:vector size="47" baseType="lpstr">
      <vt:lpstr>Городская</vt:lpstr>
      <vt:lpstr>Прогнозирование проектирование и моделирование в социальной работе</vt:lpstr>
      <vt:lpstr>Презентация PowerPoint</vt:lpstr>
      <vt:lpstr>Презентация PowerPoint</vt:lpstr>
      <vt:lpstr>Презентация PowerPoint</vt:lpstr>
      <vt:lpstr> История возникновения </vt:lpstr>
      <vt:lpstr> Эвристические модели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Задача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vt:lpstr>
      <vt:lpstr>Презентация PowerPoint</vt:lpstr>
      <vt:lpstr>компетентность экспертной группы </vt:lpstr>
      <vt:lpstr>Экспертный метод прогнозирования</vt:lpstr>
      <vt:lpstr>Экспертные методы прогнозирования </vt:lpstr>
      <vt:lpstr>Метод комиссий</vt:lpstr>
      <vt:lpstr>метод мозговой атаки мозговой штурм</vt:lpstr>
      <vt:lpstr>Метод суда </vt:lpstr>
      <vt:lpstr>Метод Дельфи </vt:lpstr>
      <vt:lpstr>Методы верификации </vt:lpstr>
      <vt:lpstr>Методы верификации прогнозов        верификация</vt:lpstr>
      <vt:lpstr>СОЦИАЛЬНОЕ ПРОЕКТИРОВАНИЕ   </vt:lpstr>
      <vt:lpstr>проектирование</vt:lpstr>
      <vt:lpstr>Социальное проектирование</vt:lpstr>
      <vt:lpstr>Специфика социального проектирования</vt:lpstr>
      <vt:lpstr>Системные основания проектирования </vt:lpstr>
      <vt:lpstr>Презентация PowerPoint</vt:lpstr>
      <vt:lpstr>система</vt:lpstr>
      <vt:lpstr>система</vt:lpstr>
      <vt:lpstr>линейные и нелинейные по поведению системы.</vt:lpstr>
      <vt:lpstr>Самоорганизация, как принцип развития нелинейных систем </vt:lpstr>
      <vt:lpstr>Презентация PowerPoint</vt:lpstr>
      <vt:lpstr>Самоорганизация систем</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Прогнозирование проектирование и моделирование в социальной работе</dc:title>
  <dc:creator>Наташа</dc:creator>
  <cp:lastModifiedBy>Pavel B. Tychkin</cp:lastModifiedBy>
  <cp:revision>23</cp:revision>
  <dcterms:created xsi:type="dcterms:W3CDTF">2011-10-12T10:00:21Z</dcterms:created>
  <dcterms:modified xsi:type="dcterms:W3CDTF">2015-06-15T11:10:24Z</dcterms:modified>
</cp:coreProperties>
</file>