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2" r:id="rId7"/>
    <p:sldId id="266" r:id="rId8"/>
    <p:sldId id="268" r:id="rId9"/>
    <p:sldId id="269" r:id="rId10"/>
    <p:sldId id="270" r:id="rId11"/>
    <p:sldId id="271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5" r:id="rId22"/>
    <p:sldId id="288" r:id="rId23"/>
    <p:sldId id="289" r:id="rId24"/>
    <p:sldId id="290" r:id="rId25"/>
    <p:sldId id="291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3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5F091-A0EB-47DC-9A66-7941A66A88AD}" type="datetimeFigureOut">
              <a:rPr lang="ru-RU" smtClean="0"/>
              <a:t>15.06.2015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AB315-6219-4C2F-97D6-9E26AB102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269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9F6E-36F0-4B3F-8BD2-03F0DD480745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1C0A-F237-448B-8F2F-4B4DEF1352F6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7FCC-6EC1-4E4E-B46A-503EECC74652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BBB-7117-4529-864A-87018CE3F4E4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5453-6DCD-434F-B6A3-C295158BE998}" type="datetime1">
              <a:rPr lang="ru-RU" smtClean="0"/>
              <a:t>15.06.2015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03E5-4C48-4505-8CEA-C60C412E23CA}" type="datetime1">
              <a:rPr lang="ru-RU" smtClean="0"/>
              <a:t>15.06.2015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457B9-88DA-40FA-8D93-4B48481E0D75}" type="datetime1">
              <a:rPr lang="ru-RU" smtClean="0"/>
              <a:t>15.06.2015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3CEF-8EA1-44B0-B18B-5A043546A938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50B0-9AC5-4BF7-9898-741F1B50D73A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4EB-5A67-493E-B3C6-126951E98730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F778-319A-4ACF-B8B2-0431A0FF31A5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36F7317-0B33-422B-8174-5B4F19421AF0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Прогнозирование проектирование и моделирование в социальной работе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3284984"/>
            <a:ext cx="3886200" cy="1825625"/>
          </a:xfrm>
        </p:spPr>
        <p:txBody>
          <a:bodyPr/>
          <a:lstStyle/>
          <a:p>
            <a:r>
              <a:rPr lang="ru-RU" dirty="0" err="1" smtClean="0"/>
              <a:t>Тычкин</a:t>
            </a:r>
            <a:r>
              <a:rPr lang="ru-RU" dirty="0" smtClean="0"/>
              <a:t> П.Б.</a:t>
            </a:r>
            <a:endParaRPr lang="ru-RU" dirty="0" smtClean="0"/>
          </a:p>
          <a:p>
            <a:r>
              <a:rPr lang="ru-RU" dirty="0" smtClean="0"/>
              <a:t>Доцент, к.ф.н.  кафедры философии</a:t>
            </a:r>
          </a:p>
          <a:p>
            <a:r>
              <a:rPr lang="ru-RU" dirty="0" smtClean="0"/>
              <a:t>Лекция 1.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12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57018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ТЕОРЕТИЧЕСКИЕ И МЕТОДОЛОГИЧЕСКИЕ</a:t>
            </a:r>
            <a:br>
              <a:rPr lang="ru-RU" b="1" dirty="0"/>
            </a:br>
            <a:r>
              <a:rPr lang="ru-RU" b="1" dirty="0"/>
              <a:t>ОСНОВЫ СОЦИАЛЬНОГО ПРОГНОЗИРОВАНИЯ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988839"/>
            <a:ext cx="7630616" cy="3345161"/>
          </a:xfrm>
        </p:spPr>
        <p:txBody>
          <a:bodyPr/>
          <a:lstStyle/>
          <a:p>
            <a:r>
              <a:rPr lang="ru-RU" b="1" i="1" dirty="0" smtClean="0"/>
              <a:t>1.Понятия </a:t>
            </a:r>
            <a:r>
              <a:rPr lang="ru-RU" b="1" i="1" dirty="0"/>
              <a:t>прогнозирования и </a:t>
            </a:r>
            <a:r>
              <a:rPr lang="ru-RU" b="1" i="1" dirty="0" smtClean="0"/>
              <a:t>планирования.</a:t>
            </a:r>
          </a:p>
          <a:p>
            <a:r>
              <a:rPr lang="ru-RU" b="1" i="1" dirty="0" smtClean="0"/>
              <a:t>2. </a:t>
            </a:r>
            <a:r>
              <a:rPr lang="ru-RU" b="1" i="1" dirty="0"/>
              <a:t>Основы </a:t>
            </a:r>
            <a:r>
              <a:rPr lang="ru-RU" b="1" i="1" dirty="0" smtClean="0"/>
              <a:t>прогностики.</a:t>
            </a:r>
          </a:p>
          <a:p>
            <a:r>
              <a:rPr lang="ru-RU" b="1" i="1" dirty="0" smtClean="0"/>
              <a:t>3. Параметры прогнозов.</a:t>
            </a:r>
          </a:p>
          <a:p>
            <a:r>
              <a:rPr lang="ru-RU" b="1" dirty="0" smtClean="0"/>
              <a:t>4. Объект прогнозирования.</a:t>
            </a:r>
          </a:p>
          <a:p>
            <a:r>
              <a:rPr lang="ru-RU" b="1" dirty="0" smtClean="0"/>
              <a:t>5. Аппарат прогнозирования.</a:t>
            </a:r>
            <a:endParaRPr lang="ru-RU" b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10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35416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Понятия прогнозирования и планирования</a:t>
            </a:r>
            <a:br>
              <a:rPr lang="ru-RU" b="1" i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844823"/>
            <a:ext cx="7772400" cy="3489177"/>
          </a:xfrm>
        </p:spPr>
        <p:txBody>
          <a:bodyPr/>
          <a:lstStyle/>
          <a:p>
            <a:r>
              <a:rPr lang="ru-RU" b="1" dirty="0"/>
              <a:t>План</a:t>
            </a:r>
            <a:r>
              <a:rPr lang="ru-RU" dirty="0"/>
              <a:t> – это система целей развития социального объекта,</a:t>
            </a:r>
          </a:p>
          <a:p>
            <a:r>
              <a:rPr lang="ru-RU" dirty="0"/>
              <a:t> а также указание на:</a:t>
            </a:r>
          </a:p>
          <a:p>
            <a:r>
              <a:rPr lang="ru-RU" dirty="0"/>
              <a:t> 1) этапы и способы достижения целей,</a:t>
            </a:r>
          </a:p>
          <a:p>
            <a:r>
              <a:rPr lang="ru-RU" dirty="0"/>
              <a:t> 2) распределение ресурсов,</a:t>
            </a:r>
          </a:p>
          <a:p>
            <a:r>
              <a:rPr lang="ru-RU" dirty="0"/>
              <a:t> 3) определение ожидаемых результатов и способов их использования.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70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Процесс разработки плана, а также научную дисциплину о закономерностях разработки планов называют </a:t>
            </a:r>
            <a:r>
              <a:rPr lang="ru-RU" sz="3600" u="sng" dirty="0"/>
              <a:t>планированием.</a:t>
            </a:r>
          </a:p>
          <a:p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861048"/>
            <a:ext cx="215265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231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6421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Предполагается </a:t>
            </a:r>
            <a:r>
              <a:rPr lang="ru-RU" dirty="0"/>
              <a:t>соответствие проектов </a:t>
            </a:r>
            <a:r>
              <a:rPr lang="ru-RU" b="1" dirty="0"/>
              <a:t>критерию эффективной точки</a:t>
            </a:r>
            <a:r>
              <a:rPr lang="ru-RU" dirty="0"/>
              <a:t>.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2276871"/>
            <a:ext cx="7772400" cy="3057129"/>
          </a:xfrm>
        </p:spPr>
        <p:txBody>
          <a:bodyPr/>
          <a:lstStyle/>
          <a:p>
            <a:r>
              <a:rPr lang="ru-RU" sz="2400" b="1" dirty="0"/>
              <a:t>Эффективная точка</a:t>
            </a:r>
            <a:r>
              <a:rPr lang="ru-RU" sz="2400" dirty="0"/>
              <a:t> – это такое состояние, при котором, с точки зрения данного критерия, план не может быть далее улучшен без того, чтобы при этом он не был ухудшен с точки зрения другого критерия.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933056"/>
            <a:ext cx="3333750" cy="2097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253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800" b="1" u="sng" dirty="0"/>
              <a:t>Прогноз</a:t>
            </a:r>
            <a:r>
              <a:rPr lang="ru-RU" sz="2800" u="sng" dirty="0"/>
              <a:t> </a:t>
            </a:r>
            <a:r>
              <a:rPr lang="ru-RU" sz="2800" dirty="0"/>
              <a:t>– это научно обоснованное суждение о возможных состояниях объекта в будущем и/или об альтернативных путях и сроках их достижения. </a:t>
            </a:r>
          </a:p>
          <a:p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Процесс разработки прогнозов называется </a:t>
            </a:r>
            <a:r>
              <a:rPr lang="ru-RU" sz="2800" b="1" dirty="0"/>
              <a:t>прогнозированием</a:t>
            </a:r>
            <a:r>
              <a:rPr lang="ru-RU" sz="2800" dirty="0"/>
              <a:t>, а научная дисциплина о закономерностях разработки прогнозов – </a:t>
            </a:r>
            <a:r>
              <a:rPr lang="ru-RU" sz="2800" b="1" u="sng" dirty="0"/>
              <a:t>прогностикой</a:t>
            </a:r>
            <a:endParaRPr lang="ru-RU" sz="2800" u="sng" dirty="0"/>
          </a:p>
        </p:txBody>
      </p:sp>
    </p:spTree>
    <p:extLst>
      <p:ext uri="{BB962C8B-B14F-4D97-AF65-F5344CB8AC3E}">
        <p14:creationId xmlns:p14="http://schemas.microsoft.com/office/powerpoint/2010/main" val="55131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348880"/>
            <a:ext cx="7772400" cy="1362075"/>
          </a:xfrm>
        </p:spPr>
        <p:txBody>
          <a:bodyPr/>
          <a:lstStyle/>
          <a:p>
            <a:r>
              <a:rPr lang="ru-RU" b="1" i="1" dirty="0"/>
              <a:t>Основы прогностики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2133600"/>
            <a:ext cx="8171185" cy="1500187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068960"/>
            <a:ext cx="4314825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518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/>
              <a:t>Теория предвидения,</a:t>
            </a:r>
            <a:r>
              <a:rPr lang="ru-RU" sz="2400" dirty="0"/>
              <a:t> являющаяся одной из краеугольных в теории познания, включает следующие научные области</a:t>
            </a:r>
            <a:r>
              <a:rPr lang="ru-RU" sz="2400" dirty="0" smtClean="0"/>
              <a:t>:</a:t>
            </a:r>
          </a:p>
          <a:p>
            <a:endParaRPr lang="ru-RU" sz="2400" dirty="0"/>
          </a:p>
          <a:p>
            <a:pPr algn="ctr"/>
            <a:r>
              <a:rPr lang="ru-RU" sz="2400" dirty="0"/>
              <a:t> 1) теорию прогностики;</a:t>
            </a:r>
          </a:p>
          <a:p>
            <a:pPr algn="ctr"/>
            <a:r>
              <a:rPr lang="ru-RU" sz="2400" dirty="0"/>
              <a:t> 2)теорию диагностики; </a:t>
            </a:r>
            <a:endParaRPr lang="ru-RU" sz="2400" dirty="0" smtClean="0"/>
          </a:p>
          <a:p>
            <a:pPr algn="ctr"/>
            <a:r>
              <a:rPr lang="ru-RU" sz="2400" dirty="0" smtClean="0"/>
              <a:t>3)теорию </a:t>
            </a:r>
            <a:r>
              <a:rPr lang="ru-RU" sz="2400" dirty="0"/>
              <a:t>эвристики; </a:t>
            </a:r>
          </a:p>
          <a:p>
            <a:pPr algn="ctr"/>
            <a:r>
              <a:rPr lang="ru-RU" sz="2400" dirty="0"/>
              <a:t>4) теорию предсказаний.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2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Понятийный </a:t>
            </a:r>
            <a:r>
              <a:rPr lang="ru-RU" dirty="0"/>
              <a:t>аппарат прогностики, как науки, включает: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1</a:t>
            </a:r>
            <a:r>
              <a:rPr lang="ru-RU" dirty="0"/>
              <a:t>)</a:t>
            </a:r>
            <a:r>
              <a:rPr lang="ru-RU" b="1" dirty="0"/>
              <a:t> </a:t>
            </a:r>
            <a:r>
              <a:rPr lang="ru-RU" sz="2400" b="1" dirty="0"/>
              <a:t>основы прогнозирования</a:t>
            </a:r>
            <a:r>
              <a:rPr lang="ru-RU" sz="2400" b="1" dirty="0" smtClean="0"/>
              <a:t>: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 </a:t>
            </a:r>
            <a:r>
              <a:rPr lang="ru-RU" sz="2400" dirty="0"/>
              <a:t>а) основные понятия;</a:t>
            </a:r>
          </a:p>
          <a:p>
            <a:r>
              <a:rPr lang="ru-RU" sz="2400" dirty="0"/>
              <a:t> б) принципы прогнозирования;</a:t>
            </a:r>
          </a:p>
          <a:p>
            <a:r>
              <a:rPr lang="ru-RU" sz="2400" dirty="0"/>
              <a:t> в) виды и назначение прогнозов;</a:t>
            </a:r>
          </a:p>
          <a:p>
            <a:r>
              <a:rPr lang="ru-RU" sz="2400" dirty="0"/>
              <a:t> г) параметры прогнозов;</a:t>
            </a:r>
          </a:p>
          <a:p>
            <a:r>
              <a:rPr lang="ru-RU" sz="2400" dirty="0"/>
              <a:t> д) этапы прогнозирования;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32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/>
              <a:t>2)</a:t>
            </a:r>
            <a:r>
              <a:rPr lang="ru-RU" sz="2800" b="1" dirty="0"/>
              <a:t> объект прогнозирования</a:t>
            </a:r>
            <a:r>
              <a:rPr lang="ru-RU" sz="2800" b="1" dirty="0" smtClean="0"/>
              <a:t>:</a:t>
            </a:r>
            <a:endParaRPr lang="ru-RU" sz="2800" b="1" dirty="0"/>
          </a:p>
          <a:p>
            <a:pPr algn="ctr"/>
            <a:endParaRPr lang="ru-RU" sz="2800" dirty="0"/>
          </a:p>
          <a:p>
            <a:r>
              <a:rPr lang="ru-RU" sz="2800" dirty="0"/>
              <a:t> а) характеристики объекта прогнозирования;</a:t>
            </a:r>
          </a:p>
          <a:p>
            <a:r>
              <a:rPr lang="ru-RU" sz="2800" dirty="0"/>
              <a:t> б) исходную информацию об объекте прогнозирования;</a:t>
            </a:r>
          </a:p>
          <a:p>
            <a:r>
              <a:rPr lang="ru-RU" sz="2800" dirty="0"/>
              <a:t> в) анализ объекта прогнозирования;</a:t>
            </a:r>
          </a:p>
          <a:p>
            <a:pPr marL="6858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87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3</a:t>
            </a:r>
            <a:r>
              <a:rPr lang="ru-RU" sz="2800" dirty="0"/>
              <a:t>) </a:t>
            </a:r>
            <a:r>
              <a:rPr lang="ru-RU" sz="2800" b="1" dirty="0"/>
              <a:t>аппарат прогнозирования</a:t>
            </a:r>
            <a:r>
              <a:rPr lang="ru-RU" sz="2800" b="1" dirty="0" smtClean="0"/>
              <a:t>:</a:t>
            </a:r>
          </a:p>
          <a:p>
            <a:pPr algn="ctr"/>
            <a:endParaRPr lang="ru-RU" sz="2800" dirty="0"/>
          </a:p>
          <a:p>
            <a:r>
              <a:rPr lang="ru-RU" sz="2800" dirty="0"/>
              <a:t> а) фактографические методы;</a:t>
            </a:r>
          </a:p>
          <a:p>
            <a:r>
              <a:rPr lang="ru-RU" sz="2800" dirty="0"/>
              <a:t> б) экспертные методы;</a:t>
            </a:r>
          </a:p>
          <a:p>
            <a:r>
              <a:rPr lang="ru-RU" sz="2800" dirty="0"/>
              <a:t> в) методы верификации.</a:t>
            </a:r>
          </a:p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77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204864"/>
            <a:ext cx="77724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ОСНОВЫ ПРОГНОЗИРОВАНИЯ</a:t>
            </a:r>
            <a:br>
              <a:rPr lang="ru-RU" b="1" dirty="0"/>
            </a:br>
            <a:r>
              <a:rPr lang="ru-RU" b="1" dirty="0"/>
              <a:t> </a:t>
            </a:r>
            <a:br>
              <a:rPr lang="ru-RU" b="1" dirty="0"/>
            </a:br>
            <a:r>
              <a:rPr lang="ru-RU" b="1" dirty="0"/>
              <a:t>Основные понятия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18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836712"/>
            <a:ext cx="7772400" cy="4497289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/>
              <a:t>1)</a:t>
            </a:r>
            <a:r>
              <a:rPr lang="ru-RU" sz="2400" b="1" dirty="0"/>
              <a:t> Вариант прогноза -</a:t>
            </a:r>
            <a:r>
              <a:rPr lang="ru-RU" sz="2400" dirty="0"/>
              <a:t> один из прогнозов, составляющих группу возможных прогнозов объекта прогнозирования</a:t>
            </a:r>
            <a:r>
              <a:rPr lang="ru-RU" sz="2400" dirty="0" smtClean="0"/>
              <a:t>.</a:t>
            </a:r>
          </a:p>
          <a:p>
            <a:r>
              <a:rPr lang="ru-RU" sz="2400" b="1" dirty="0" smtClean="0"/>
              <a:t> </a:t>
            </a:r>
            <a:endParaRPr lang="ru-RU" sz="2400" dirty="0"/>
          </a:p>
          <a:p>
            <a:r>
              <a:rPr lang="ru-RU" sz="2400" dirty="0"/>
              <a:t>2) </a:t>
            </a:r>
            <a:r>
              <a:rPr lang="ru-RU" sz="2400" b="1" dirty="0"/>
              <a:t>Метод прогнозирования -</a:t>
            </a:r>
            <a:r>
              <a:rPr lang="ru-RU" sz="2400" dirty="0"/>
              <a:t> способ исследования объекта прогнозирования, направленный на разработку прогноза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r>
              <a:rPr lang="ru-RU" sz="2400" dirty="0"/>
              <a:t> 3)</a:t>
            </a:r>
            <a:r>
              <a:rPr lang="ru-RU" sz="2400" b="1" dirty="0"/>
              <a:t> Методика прогнозирования - </a:t>
            </a:r>
            <a:r>
              <a:rPr lang="ru-RU" sz="2400" dirty="0"/>
              <a:t>совокупность методов и правил разработки прогнозов конкретных объектов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r>
              <a:rPr lang="ru-RU" sz="2400" dirty="0"/>
              <a:t> 4)</a:t>
            </a:r>
            <a:r>
              <a:rPr lang="ru-RU" sz="2400" b="1" dirty="0"/>
              <a:t> Объект прогнозирования -</a:t>
            </a:r>
            <a:r>
              <a:rPr lang="ru-RU" sz="2400" dirty="0"/>
              <a:t> процессы, явления и события, на которые направлена деятельность субъекта прогнозирования.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98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4900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908720"/>
            <a:ext cx="7772400" cy="4425281"/>
          </a:xfrm>
        </p:spPr>
        <p:txBody>
          <a:bodyPr/>
          <a:lstStyle/>
          <a:p>
            <a:pPr algn="ctr"/>
            <a:r>
              <a:rPr lang="ru-RU" sz="2800" dirty="0"/>
              <a:t>В зависимости от природы объекта различают</a:t>
            </a:r>
            <a:r>
              <a:rPr lang="ru-RU" sz="2800" dirty="0" smtClean="0"/>
              <a:t>:</a:t>
            </a:r>
          </a:p>
          <a:p>
            <a:pPr marL="68580" indent="0" algn="ctr">
              <a:buNone/>
            </a:pPr>
            <a:endParaRPr lang="ru-RU" sz="2800" dirty="0" smtClean="0"/>
          </a:p>
          <a:p>
            <a:pPr algn="ctr"/>
            <a:endParaRPr lang="ru-RU" sz="2800" dirty="0"/>
          </a:p>
          <a:p>
            <a:r>
              <a:rPr lang="ru-RU" sz="2800" dirty="0"/>
              <a:t> социальные,</a:t>
            </a:r>
          </a:p>
          <a:p>
            <a:r>
              <a:rPr lang="ru-RU" sz="2800" dirty="0"/>
              <a:t> научно-технические,</a:t>
            </a:r>
          </a:p>
          <a:p>
            <a:r>
              <a:rPr lang="ru-RU" sz="2800" dirty="0"/>
              <a:t> экономические,</a:t>
            </a:r>
          </a:p>
          <a:p>
            <a:r>
              <a:rPr lang="ru-RU" sz="2800" dirty="0"/>
              <a:t> экологические и другие </a:t>
            </a:r>
            <a:r>
              <a:rPr lang="ru-RU" sz="2800" dirty="0" smtClean="0"/>
              <a:t>объекты.</a:t>
            </a:r>
            <a:endParaRPr lang="ru-RU" sz="28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48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2800" dirty="0"/>
              <a:t>в зависимости </a:t>
            </a:r>
            <a:r>
              <a:rPr lang="ru-RU" sz="2800" u="sng" dirty="0"/>
              <a:t>от возможности воздействия на него субъекта прогнозирования</a:t>
            </a:r>
            <a:r>
              <a:rPr lang="ru-RU" sz="2800" dirty="0"/>
              <a:t> </a:t>
            </a:r>
            <a:r>
              <a:rPr lang="ru-RU" sz="2800" dirty="0" smtClean="0"/>
              <a:t>– </a:t>
            </a:r>
          </a:p>
          <a:p>
            <a:endParaRPr lang="ru-RU" sz="2800" dirty="0"/>
          </a:p>
          <a:p>
            <a:r>
              <a:rPr lang="ru-RU" sz="2800" dirty="0" smtClean="0"/>
              <a:t>управляемые 	и 	неуправляемые    объекты</a:t>
            </a:r>
            <a:r>
              <a:rPr lang="ru-RU" sz="2800" dirty="0"/>
              <a:t>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89040"/>
            <a:ext cx="167640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573016"/>
            <a:ext cx="1358652" cy="156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54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/>
              <a:t>Потребитель прогноза -</a:t>
            </a:r>
            <a:r>
              <a:rPr lang="ru-RU" sz="2400" dirty="0"/>
              <a:t> организация, предприятие, учреждение или отдельное лицо, использующее </a:t>
            </a:r>
            <a:r>
              <a:rPr lang="ru-RU" sz="2400" dirty="0" smtClean="0"/>
              <a:t>результаты </a:t>
            </a:r>
            <a:r>
              <a:rPr lang="ru-RU" sz="2400" dirty="0"/>
              <a:t>прогнозов, а также в ряде случаев формулирующее задание на прогноз.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56992"/>
            <a:ext cx="2642094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712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Прием прогнозирования - </a:t>
            </a:r>
            <a:r>
              <a:rPr lang="ru-RU" sz="2400" dirty="0"/>
              <a:t>одна или несколько математических или логических и других операций, направленных на получение конкретного результата в процессе разработки прогноза </a:t>
            </a:r>
          </a:p>
          <a:p>
            <a:pPr algn="ctr"/>
            <a:r>
              <a:rPr lang="ru-RU" sz="2400" dirty="0" smtClean="0"/>
              <a:t>например: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а) вычисление средневзвешенного значения оценок экспертов; </a:t>
            </a:r>
            <a:endParaRPr lang="ru-RU" sz="2400" dirty="0" smtClean="0"/>
          </a:p>
          <a:p>
            <a:r>
              <a:rPr lang="ru-RU" sz="2400" dirty="0" smtClean="0"/>
              <a:t>б</a:t>
            </a:r>
            <a:r>
              <a:rPr lang="ru-RU" sz="2400" dirty="0"/>
              <a:t>) определение компетентности эксперта; </a:t>
            </a:r>
            <a:endParaRPr lang="ru-RU" sz="2400" dirty="0" smtClean="0"/>
          </a:p>
          <a:p>
            <a:r>
              <a:rPr lang="ru-RU" sz="2400" dirty="0" smtClean="0"/>
              <a:t>в</a:t>
            </a:r>
            <a:r>
              <a:rPr lang="ru-RU" sz="2400" dirty="0"/>
              <a:t>) сглаживание и выравнивание динамического </a:t>
            </a:r>
            <a:r>
              <a:rPr lang="ru-RU" sz="2400" dirty="0" smtClean="0"/>
              <a:t>ряда.</a:t>
            </a:r>
            <a:r>
              <a:rPr lang="ru-RU" sz="2400" b="1" dirty="0" smtClean="0"/>
              <a:t> 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06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Прогнозная модель -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/>
              <a:t>модель </a:t>
            </a:r>
            <a:r>
              <a:rPr lang="ru-RU" sz="2800" dirty="0"/>
              <a:t>объекта прогнозирования, исследование которой позволяет получить информацию о возможных состояниях объекта в будущем и/или путях и сроках их осуществления. </a:t>
            </a:r>
            <a:endParaRPr lang="ru-RU" sz="2800" dirty="0" smtClean="0"/>
          </a:p>
          <a:p>
            <a:pPr algn="just"/>
            <a:endParaRPr lang="ru-RU" sz="2800" dirty="0" smtClean="0"/>
          </a:p>
          <a:p>
            <a:pPr algn="just"/>
            <a:r>
              <a:rPr lang="ru-RU" sz="2400" dirty="0" smtClean="0"/>
              <a:t>Прогнозная </a:t>
            </a:r>
            <a:r>
              <a:rPr lang="ru-RU" sz="2400" dirty="0"/>
              <a:t>модель в виде графика называется </a:t>
            </a:r>
            <a:r>
              <a:rPr lang="ru-RU" sz="2400" u="sng" dirty="0"/>
              <a:t>«граф-моделью объекта прогнозирования» </a:t>
            </a:r>
            <a:r>
              <a:rPr lang="ru-RU" sz="2400" dirty="0"/>
              <a:t>или </a:t>
            </a:r>
            <a:endParaRPr lang="ru-RU" sz="2400" dirty="0" smtClean="0"/>
          </a:p>
          <a:p>
            <a:pPr algn="just"/>
            <a:r>
              <a:rPr lang="ru-RU" sz="2400" u="sng" dirty="0" smtClean="0"/>
              <a:t>«</a:t>
            </a:r>
            <a:r>
              <a:rPr lang="ru-RU" sz="2400" u="sng" dirty="0"/>
              <a:t>граф-моделью».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2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4000" b="1" dirty="0" smtClean="0"/>
              <a:t>Прогнозный </a:t>
            </a:r>
            <a:r>
              <a:rPr lang="ru-RU" sz="4000" b="1" dirty="0"/>
              <a:t>фон </a:t>
            </a:r>
            <a:r>
              <a:rPr lang="ru-RU" sz="4000" b="1" dirty="0" smtClean="0"/>
              <a:t>– </a:t>
            </a:r>
          </a:p>
          <a:p>
            <a:pPr algn="just"/>
            <a:r>
              <a:rPr lang="ru-RU" sz="4000" dirty="0" smtClean="0"/>
              <a:t>совокупность </a:t>
            </a:r>
            <a:r>
              <a:rPr lang="ru-RU" sz="4000" dirty="0"/>
              <a:t>внешних по отношению к объекту прогнозирования условий (факторов), существенных для решения задачи прогноза.</a:t>
            </a:r>
          </a:p>
          <a:p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02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4000" b="1" dirty="0" smtClean="0"/>
              <a:t>Система </a:t>
            </a:r>
            <a:r>
              <a:rPr lang="ru-RU" sz="4000" b="1" dirty="0"/>
              <a:t>прогнозирования</a:t>
            </a:r>
            <a:r>
              <a:rPr lang="ru-RU" sz="4000" dirty="0"/>
              <a:t> - система методов прогнозирования и средств их реализации, функционирующая в соответствии с основными принципами прогнозирования.</a:t>
            </a:r>
          </a:p>
          <a:p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49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b="1" u="sng" dirty="0"/>
              <a:t>Средствами реализации</a:t>
            </a:r>
            <a:r>
              <a:rPr lang="ru-RU" sz="2800" u="sng" dirty="0"/>
              <a:t> </a:t>
            </a:r>
            <a:r>
              <a:rPr lang="ru-RU" sz="2800" dirty="0"/>
              <a:t>являются экспертная группа, организационные мероприятия, технические средства и </a:t>
            </a:r>
            <a:r>
              <a:rPr lang="ru-RU" sz="2800" dirty="0" err="1"/>
              <a:t>т.д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499992" y="1536192"/>
            <a:ext cx="3958208" cy="3877056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Системы прогнозирования могут быть </a:t>
            </a:r>
            <a:r>
              <a:rPr lang="ru-RU" sz="2800" u="sng" dirty="0"/>
              <a:t>автоматизированными</a:t>
            </a:r>
            <a:r>
              <a:rPr lang="ru-RU" sz="2800" dirty="0"/>
              <a:t> и </a:t>
            </a:r>
            <a:r>
              <a:rPr lang="ru-RU" sz="2800" u="sng" dirty="0"/>
              <a:t>неавтоматизированными </a:t>
            </a:r>
            <a:r>
              <a:rPr lang="ru-RU" sz="2800" dirty="0"/>
              <a:t>и разрабатываться на различных уровнях управления.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858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endParaRPr lang="ru-RU" dirty="0"/>
          </a:p>
          <a:p>
            <a:r>
              <a:rPr lang="ru-RU" b="1" dirty="0" smtClean="0"/>
              <a:t> </a:t>
            </a:r>
            <a:r>
              <a:rPr lang="ru-RU" sz="2400" b="1" dirty="0"/>
              <a:t>Субъект прогнозирования -</a:t>
            </a:r>
            <a:r>
              <a:rPr lang="ru-RU" sz="2400" dirty="0"/>
              <a:t> организация, предприятие, учреждение или отдельное лицо, разрабатывающее данный прогноз. </a:t>
            </a:r>
          </a:p>
          <a:p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sz="2400" b="1" dirty="0"/>
              <a:t>Этап прогнозирования -</a:t>
            </a:r>
            <a:r>
              <a:rPr lang="ru-RU" sz="2400" dirty="0"/>
              <a:t> часть процесса разработки прогнозов, характеризующаяся своими задачами, методами и результатами.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475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060848"/>
            <a:ext cx="77724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Принципы прогнозирования</a:t>
            </a:r>
            <a:br>
              <a:rPr lang="ru-RU" b="1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6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85800" y="836712"/>
            <a:ext cx="3657600" cy="482453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вариантность - </a:t>
            </a:r>
            <a:r>
              <a:rPr lang="ru-RU" i="1" dirty="0"/>
              <a:t> </a:t>
            </a:r>
            <a:r>
              <a:rPr lang="ru-RU" dirty="0"/>
              <a:t>разработка нескольких вариантов прогноза, исходя из особенностей рабочей гипотезы, постановки цели (в нормативном прогнозировании) и вариантов прогнозного фона; </a:t>
            </a:r>
            <a:endParaRPr lang="ru-RU" dirty="0" smtClean="0"/>
          </a:p>
          <a:p>
            <a:r>
              <a:rPr lang="ru-RU" b="1" dirty="0" err="1"/>
              <a:t>верифицируемость</a:t>
            </a:r>
            <a:r>
              <a:rPr lang="ru-RU" b="1" dirty="0"/>
              <a:t> -</a:t>
            </a:r>
            <a:r>
              <a:rPr lang="ru-RU" dirty="0"/>
              <a:t> проверка достоверности, точности и обоснованности прогнозов; 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/>
              <a:t>согласованность -</a:t>
            </a:r>
            <a:r>
              <a:rPr lang="ru-RU" dirty="0"/>
              <a:t> принцип прогнозирования, требующий согласования нормативных и поисковых прогнозов различной природы и различного периода упреждения.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800600" y="764704"/>
            <a:ext cx="3657600" cy="4968552"/>
          </a:xfrm>
        </p:spPr>
        <p:txBody>
          <a:bodyPr>
            <a:normAutofit/>
          </a:bodyPr>
          <a:lstStyle/>
          <a:p>
            <a:r>
              <a:rPr lang="ru-RU" b="1" dirty="0"/>
              <a:t>непрерывность -</a:t>
            </a:r>
            <a:r>
              <a:rPr lang="ru-RU" dirty="0"/>
              <a:t> принцип прогнозирования, требующий корректировки прогнозов по мере необходимости при поступлении новых данных об объекте прогнозирования; </a:t>
            </a:r>
            <a:endParaRPr lang="ru-RU" dirty="0" smtClean="0"/>
          </a:p>
          <a:p>
            <a:r>
              <a:rPr lang="ru-RU" b="1" dirty="0"/>
              <a:t>рентабельность -</a:t>
            </a:r>
            <a:r>
              <a:rPr lang="ru-RU" dirty="0"/>
              <a:t> превышение экономического эффекта от использования прогноза над затратами на его разработку; </a:t>
            </a:r>
            <a:endParaRPr lang="ru-RU" dirty="0" smtClean="0"/>
          </a:p>
          <a:p>
            <a:r>
              <a:rPr lang="ru-RU" b="1" dirty="0"/>
              <a:t>системность -</a:t>
            </a:r>
            <a:r>
              <a:rPr lang="ru-RU" dirty="0"/>
              <a:t> взаимная увязка всех прогнозируемых показателей, а также параметров прогнозов; </a:t>
            </a:r>
          </a:p>
        </p:txBody>
      </p:sp>
    </p:spTree>
    <p:extLst>
      <p:ext uri="{BB962C8B-B14F-4D97-AF65-F5344CB8AC3E}">
        <p14:creationId xmlns:p14="http://schemas.microsoft.com/office/powerpoint/2010/main" val="388029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060848"/>
            <a:ext cx="7772400" cy="1362075"/>
          </a:xfrm>
        </p:spPr>
        <p:txBody>
          <a:bodyPr/>
          <a:lstStyle/>
          <a:p>
            <a:pPr algn="ctr"/>
            <a:r>
              <a:rPr lang="ru-RU" b="1" dirty="0"/>
              <a:t>Виды и назначение прогнозов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483" y="3717032"/>
            <a:ext cx="1733550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308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Вид прогноза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fontAlgn="t"/>
            <a:r>
              <a:rPr lang="ru-RU" dirty="0" smtClean="0"/>
              <a:t>Поисковый</a:t>
            </a:r>
            <a:endParaRPr lang="ru-RU" dirty="0"/>
          </a:p>
          <a:p>
            <a:pPr fontAlgn="t"/>
            <a:r>
              <a:rPr lang="ru-RU" dirty="0"/>
              <a:t>Нормативный</a:t>
            </a:r>
          </a:p>
          <a:p>
            <a:pPr fontAlgn="t"/>
            <a:r>
              <a:rPr lang="ru-RU" dirty="0"/>
              <a:t>Комплексный</a:t>
            </a:r>
          </a:p>
          <a:p>
            <a:pPr fontAlgn="t"/>
            <a:r>
              <a:rPr lang="ru-RU" dirty="0"/>
              <a:t>Количественный</a:t>
            </a:r>
          </a:p>
          <a:p>
            <a:pPr fontAlgn="t"/>
            <a:r>
              <a:rPr lang="ru-RU" dirty="0"/>
              <a:t>Качественный</a:t>
            </a:r>
          </a:p>
          <a:p>
            <a:pPr fontAlgn="t"/>
            <a:r>
              <a:rPr lang="ru-RU" dirty="0"/>
              <a:t>Системный</a:t>
            </a:r>
          </a:p>
          <a:p>
            <a:pPr fontAlgn="t"/>
            <a:r>
              <a:rPr lang="ru-RU" dirty="0"/>
              <a:t>Интервальный</a:t>
            </a:r>
          </a:p>
          <a:p>
            <a:pPr fontAlgn="t"/>
            <a:r>
              <a:rPr lang="ru-RU" dirty="0"/>
              <a:t>Точечный</a:t>
            </a:r>
          </a:p>
          <a:p>
            <a:pPr fontAlgn="t"/>
            <a:r>
              <a:rPr lang="ru-RU" dirty="0"/>
              <a:t>Оперативный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62500" lnSpcReduction="20000"/>
          </a:bodyPr>
          <a:lstStyle/>
          <a:p>
            <a:pPr fontAlgn="t"/>
            <a:r>
              <a:rPr lang="ru-RU" dirty="0"/>
              <a:t>Краткосрочный</a:t>
            </a:r>
          </a:p>
          <a:p>
            <a:pPr fontAlgn="t"/>
            <a:r>
              <a:rPr lang="ru-RU" dirty="0"/>
              <a:t>Среднесрочный</a:t>
            </a:r>
          </a:p>
          <a:p>
            <a:pPr fontAlgn="t"/>
            <a:r>
              <a:rPr lang="ru-RU" dirty="0"/>
              <a:t>Долгосрочный</a:t>
            </a:r>
          </a:p>
          <a:p>
            <a:pPr fontAlgn="t"/>
            <a:r>
              <a:rPr lang="ru-RU" dirty="0"/>
              <a:t>Дальнесрочный</a:t>
            </a:r>
          </a:p>
          <a:p>
            <a:pPr fontAlgn="t"/>
            <a:r>
              <a:rPr lang="ru-RU" dirty="0"/>
              <a:t>Одномерный</a:t>
            </a:r>
          </a:p>
          <a:p>
            <a:pPr fontAlgn="t"/>
            <a:r>
              <a:rPr lang="ru-RU" dirty="0"/>
              <a:t>Многомерный</a:t>
            </a:r>
          </a:p>
          <a:p>
            <a:pPr fontAlgn="t"/>
            <a:r>
              <a:rPr lang="ru-RU" dirty="0"/>
              <a:t>Локальный</a:t>
            </a:r>
          </a:p>
          <a:p>
            <a:pPr fontAlgn="t"/>
            <a:r>
              <a:rPr lang="ru-RU" dirty="0"/>
              <a:t>Региональный</a:t>
            </a:r>
          </a:p>
          <a:p>
            <a:pPr fontAlgn="t"/>
            <a:r>
              <a:rPr lang="ru-RU" dirty="0"/>
              <a:t>Межрегиональный</a:t>
            </a:r>
          </a:p>
          <a:p>
            <a:pPr fontAlgn="t"/>
            <a:r>
              <a:rPr lang="ru-RU" dirty="0"/>
              <a:t>Общегосударственный</a:t>
            </a:r>
          </a:p>
          <a:p>
            <a:pPr fontAlgn="t"/>
            <a:r>
              <a:rPr lang="ru-RU" dirty="0"/>
              <a:t>Межгосударственный</a:t>
            </a:r>
          </a:p>
          <a:p>
            <a:pPr fontAlgn="t"/>
            <a:r>
              <a:rPr lang="ru-RU" dirty="0"/>
              <a:t>Глобальный</a:t>
            </a:r>
          </a:p>
          <a:p>
            <a:pPr fontAlgn="t"/>
            <a:r>
              <a:rPr lang="ru-RU" dirty="0"/>
              <a:t>Отраслевой</a:t>
            </a:r>
          </a:p>
          <a:p>
            <a:pPr fontAlgn="t"/>
            <a:r>
              <a:rPr lang="ru-RU" dirty="0"/>
              <a:t>Межотраслевой</a:t>
            </a:r>
          </a:p>
          <a:p>
            <a:pPr fontAlgn="t"/>
            <a:r>
              <a:rPr lang="ru-RU" dirty="0"/>
              <a:t>Территориально-производственный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276872"/>
            <a:ext cx="7772400" cy="1362075"/>
          </a:xfrm>
        </p:spPr>
        <p:txBody>
          <a:bodyPr/>
          <a:lstStyle/>
          <a:p>
            <a:pPr algn="ctr"/>
            <a:r>
              <a:rPr lang="ru-RU" b="1" dirty="0"/>
              <a:t>Параметры прогнозов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12976"/>
            <a:ext cx="3456383" cy="2184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694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Достоверность прогноза -</a:t>
            </a:r>
            <a:r>
              <a:rPr lang="ru-RU" dirty="0"/>
              <a:t> оценка вероятности осуществления прогноза для заданного доверительного интервала. </a:t>
            </a:r>
            <a:endParaRPr lang="ru-RU" dirty="0" smtClean="0"/>
          </a:p>
          <a:p>
            <a:endParaRPr lang="ru-RU" dirty="0"/>
          </a:p>
          <a:p>
            <a:r>
              <a:rPr lang="ru-RU" b="1" dirty="0" smtClean="0"/>
              <a:t> </a:t>
            </a:r>
            <a:r>
              <a:rPr lang="ru-RU" b="1" dirty="0"/>
              <a:t>Источник ошибки прогноза - </a:t>
            </a:r>
            <a:r>
              <a:rPr lang="ru-RU" dirty="0"/>
              <a:t>фактор, обусловливающий появление ошибки </a:t>
            </a:r>
            <a:r>
              <a:rPr lang="ru-RU" dirty="0" smtClean="0"/>
              <a:t>прогноза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Обоснованность </a:t>
            </a:r>
            <a:r>
              <a:rPr lang="ru-RU" b="1" dirty="0"/>
              <a:t>прогноза - </a:t>
            </a:r>
            <a:r>
              <a:rPr lang="ru-RU" dirty="0"/>
              <a:t>степень соответствия методов и исходной информации объекту, целям и задачам прогнозирования. 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 Ошибка </a:t>
            </a:r>
            <a:r>
              <a:rPr lang="ru-RU" b="1" dirty="0"/>
              <a:t>прогноза -</a:t>
            </a:r>
            <a:r>
              <a:rPr lang="ru-RU" dirty="0"/>
              <a:t> апостериорная </a:t>
            </a:r>
            <a:r>
              <a:rPr lang="ru-RU" dirty="0" smtClean="0"/>
              <a:t>величина </a:t>
            </a:r>
            <a:r>
              <a:rPr lang="ru-RU" dirty="0"/>
              <a:t>отклонения прогноза от действительного состояния объекта или путей и сроков его осуществления.</a:t>
            </a:r>
            <a:r>
              <a:rPr lang="ru-RU" b="1" dirty="0"/>
              <a:t>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88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Период </a:t>
            </a:r>
            <a:r>
              <a:rPr lang="ru-RU" b="1" dirty="0"/>
              <a:t>основания прогноза</a:t>
            </a:r>
            <a:r>
              <a:rPr lang="ru-RU" dirty="0"/>
              <a:t> - промежуток времени, на базе которого строится ретроспекция. </a:t>
            </a:r>
          </a:p>
          <a:p>
            <a:endParaRPr lang="ru-RU" b="1" dirty="0" smtClean="0"/>
          </a:p>
          <a:p>
            <a:r>
              <a:rPr lang="ru-RU" b="1" dirty="0" smtClean="0"/>
              <a:t>Период </a:t>
            </a:r>
            <a:r>
              <a:rPr lang="ru-RU" b="1" dirty="0"/>
              <a:t>упреждения</a:t>
            </a:r>
            <a:r>
              <a:rPr lang="ru-RU" dirty="0"/>
              <a:t> - промежуток времени от настоящего в будущее, на который разрабатывается </a:t>
            </a:r>
            <a:r>
              <a:rPr lang="ru-RU" dirty="0" smtClean="0"/>
              <a:t>прогноз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b="1" dirty="0" smtClean="0"/>
              <a:t>Прогнозный </a:t>
            </a:r>
            <a:r>
              <a:rPr lang="ru-RU" b="1" dirty="0"/>
              <a:t>горизонт -</a:t>
            </a:r>
            <a:r>
              <a:rPr lang="ru-RU" dirty="0"/>
              <a:t> максимально возможный период упреждения прогноза. </a:t>
            </a:r>
          </a:p>
          <a:p>
            <a:endParaRPr lang="ru-RU" b="1" dirty="0" smtClean="0"/>
          </a:p>
          <a:p>
            <a:endParaRPr lang="ru-RU" b="1" dirty="0"/>
          </a:p>
          <a:p>
            <a:r>
              <a:rPr lang="ru-RU" b="1" dirty="0" smtClean="0"/>
              <a:t>Точность </a:t>
            </a:r>
            <a:r>
              <a:rPr lang="ru-RU" b="1" dirty="0"/>
              <a:t>прогноза -</a:t>
            </a:r>
            <a:r>
              <a:rPr lang="ru-RU" dirty="0"/>
              <a:t> оценка доверительного интервала прогноза для заданной вероятности его осуществления.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5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7772400" cy="1362075"/>
          </a:xfrm>
        </p:spPr>
        <p:txBody>
          <a:bodyPr/>
          <a:lstStyle/>
          <a:p>
            <a:pPr algn="ctr"/>
            <a:r>
              <a:rPr lang="ru-RU" b="1" dirty="0"/>
              <a:t>Этапы прогнозирования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789040"/>
            <a:ext cx="15240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713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486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85800" y="836712"/>
            <a:ext cx="3657600" cy="4576536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1) </a:t>
            </a:r>
            <a:r>
              <a:rPr lang="ru-RU" b="1" dirty="0" err="1"/>
              <a:t>Предпрогнозная</a:t>
            </a:r>
            <a:r>
              <a:rPr lang="ru-RU" b="1" dirty="0"/>
              <a:t> ориентация -</a:t>
            </a:r>
            <a:r>
              <a:rPr lang="ru-RU" dirty="0"/>
              <a:t> совокупность работ, предшествующих разработке задания на прогноз и включающих: </a:t>
            </a:r>
            <a:endParaRPr lang="ru-RU" dirty="0" smtClean="0"/>
          </a:p>
          <a:p>
            <a:r>
              <a:rPr lang="ru-RU" dirty="0" smtClean="0"/>
              <a:t>а</a:t>
            </a:r>
            <a:r>
              <a:rPr lang="ru-RU" dirty="0"/>
              <a:t>) определение объекта; б) цели и задачи прогнозирования; </a:t>
            </a:r>
            <a:endParaRPr lang="ru-RU" dirty="0" smtClean="0"/>
          </a:p>
          <a:p>
            <a:r>
              <a:rPr lang="ru-RU" dirty="0" smtClean="0"/>
              <a:t>в</a:t>
            </a:r>
            <a:r>
              <a:rPr lang="ru-RU" dirty="0"/>
              <a:t>) период основания и </a:t>
            </a:r>
            <a:endParaRPr lang="ru-RU" dirty="0" smtClean="0"/>
          </a:p>
          <a:p>
            <a:r>
              <a:rPr lang="ru-RU" dirty="0" smtClean="0"/>
              <a:t>г</a:t>
            </a:r>
            <a:r>
              <a:rPr lang="ru-RU" dirty="0"/>
              <a:t>) период упреждения прогноза. </a:t>
            </a:r>
            <a:endParaRPr lang="ru-RU" dirty="0" smtClean="0"/>
          </a:p>
          <a:p>
            <a:endParaRPr lang="ru-RU" dirty="0"/>
          </a:p>
          <a:p>
            <a:r>
              <a:rPr lang="ru-RU" b="1" dirty="0" smtClean="0"/>
              <a:t>2</a:t>
            </a:r>
            <a:r>
              <a:rPr lang="ru-RU" b="1" dirty="0"/>
              <a:t>) Разработка задания на прогноз,</a:t>
            </a:r>
            <a:r>
              <a:rPr lang="ru-RU" dirty="0"/>
              <a:t> т. е. такого документа, который определяет цели и задачи прогноза и регламентирует порядок его разработки.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800600" y="692696"/>
            <a:ext cx="3657600" cy="525658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3)</a:t>
            </a:r>
            <a:r>
              <a:rPr lang="ru-RU" b="1" dirty="0"/>
              <a:t> Прогнозная ретроспекция -</a:t>
            </a:r>
            <a:r>
              <a:rPr lang="ru-RU" dirty="0"/>
              <a:t> исследование истории развития объекта прогнозирования и прогнозного фона с целью получения их систематизированного описания.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4</a:t>
            </a:r>
            <a:r>
              <a:rPr lang="ru-RU" dirty="0"/>
              <a:t>)</a:t>
            </a:r>
            <a:r>
              <a:rPr lang="ru-RU" b="1" dirty="0"/>
              <a:t> Прогнозный диагноз -</a:t>
            </a:r>
            <a:r>
              <a:rPr lang="ru-RU" dirty="0"/>
              <a:t> исследование систематизированного описания объекта прогнозирования и прогнозного фона с целью выявления тенденции их развития и выбора (разработки) моделей и методов прогнозирования.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524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/>
              <a:t>5)</a:t>
            </a:r>
            <a:r>
              <a:rPr lang="ru-RU" sz="2400" b="1" dirty="0"/>
              <a:t> Прогнозная </a:t>
            </a:r>
            <a:r>
              <a:rPr lang="ru-RU" sz="2400" b="1" dirty="0" err="1"/>
              <a:t>проспекция</a:t>
            </a:r>
            <a:r>
              <a:rPr lang="ru-RU" sz="2400" b="1" dirty="0"/>
              <a:t> -</a:t>
            </a:r>
            <a:r>
              <a:rPr lang="ru-RU" sz="2400" dirty="0"/>
              <a:t> разработка прогноза по результатам прогнозного диагноза.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6</a:t>
            </a:r>
            <a:r>
              <a:rPr lang="ru-RU" sz="2400" dirty="0"/>
              <a:t>)</a:t>
            </a:r>
            <a:r>
              <a:rPr lang="ru-RU" sz="2400" b="1" dirty="0"/>
              <a:t> Верификация прогноза -</a:t>
            </a:r>
            <a:r>
              <a:rPr lang="ru-RU" sz="2400" dirty="0"/>
              <a:t> оценка достоверности и точности прогноза или проверка </a:t>
            </a:r>
            <a:r>
              <a:rPr lang="ru-RU" sz="2400" dirty="0" smtClean="0"/>
              <a:t>его</a:t>
            </a:r>
            <a:r>
              <a:rPr lang="ru-RU" sz="2400" dirty="0"/>
              <a:t> обоснованности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7</a:t>
            </a:r>
            <a:r>
              <a:rPr lang="ru-RU" sz="2400" dirty="0"/>
              <a:t>)</a:t>
            </a:r>
            <a:r>
              <a:rPr lang="ru-RU" sz="2400" b="1" dirty="0"/>
              <a:t> Корректировка прогноза - </a:t>
            </a:r>
            <a:r>
              <a:rPr lang="ru-RU" sz="2400" dirty="0"/>
              <a:t>уточнение прогноза на основании его верификации и/или дополнительных данных.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8</a:t>
            </a:r>
            <a:r>
              <a:rPr lang="ru-RU" sz="2400" dirty="0"/>
              <a:t>)</a:t>
            </a:r>
            <a:r>
              <a:rPr lang="ru-RU" sz="2400" b="1" dirty="0"/>
              <a:t> Синтез прогнозов - </a:t>
            </a:r>
            <a:r>
              <a:rPr lang="ru-RU" sz="2400" dirty="0"/>
              <a:t>разработка системного прогноза.</a:t>
            </a:r>
          </a:p>
        </p:txBody>
      </p:sp>
    </p:spTree>
    <p:extLst>
      <p:ext uri="{BB962C8B-B14F-4D97-AF65-F5344CB8AC3E}">
        <p14:creationId xmlns:p14="http://schemas.microsoft.com/office/powerpoint/2010/main" val="294252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ОБЪЕКТ ПРОГНОЗИРОВАНИЯ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 </a:t>
            </a:r>
          </a:p>
          <a:p>
            <a:pPr algn="ctr"/>
            <a:r>
              <a:rPr lang="ru-RU" b="1" dirty="0" smtClean="0"/>
              <a:t>Характеристики </a:t>
            </a:r>
            <a:r>
              <a:rPr lang="ru-RU" b="1" dirty="0"/>
              <a:t>объекта прогнозирования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76672"/>
            <a:ext cx="1143000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466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85800" y="764704"/>
            <a:ext cx="3657600" cy="4648544"/>
          </a:xfrm>
        </p:spPr>
        <p:txBody>
          <a:bodyPr>
            <a:noAutofit/>
          </a:bodyPr>
          <a:lstStyle/>
          <a:p>
            <a:r>
              <a:rPr lang="ru-RU" sz="2400" dirty="0"/>
              <a:t>1)</a:t>
            </a:r>
            <a:r>
              <a:rPr lang="ru-RU" sz="2400" b="1" dirty="0"/>
              <a:t> Базисное значение переменной объекта прогнозирования</a:t>
            </a:r>
            <a:r>
              <a:rPr lang="ru-RU" sz="2400" dirty="0"/>
              <a:t> - значение переменной объекта прогнозирования на этапе диагноза, разделяющее период основания прогноза от периода упреждения.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800600" y="620688"/>
            <a:ext cx="3657600" cy="532859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2)</a:t>
            </a:r>
            <a:r>
              <a:rPr lang="ru-RU" b="1" dirty="0"/>
              <a:t> Генеральная определительная таблица</a:t>
            </a:r>
            <a:r>
              <a:rPr lang="ru-RU" dirty="0"/>
              <a:t> - иерархическая система взвешенных характеристик объекта прогнозирования и их значений, позволяющая преобразовывать его качественное описание в обобщенную количественную оценку.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) </a:t>
            </a:r>
            <a:r>
              <a:rPr lang="ru-RU" b="1" dirty="0"/>
              <a:t>Динамический ряд -</a:t>
            </a:r>
            <a:r>
              <a:rPr lang="ru-RU" dirty="0"/>
              <a:t> временная последовательность ретроспективных и перспективных значений переменной объекта прогнозирования.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133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774632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85800" y="836712"/>
            <a:ext cx="3657600" cy="457653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4)</a:t>
            </a:r>
            <a:r>
              <a:rPr lang="ru-RU" b="1" dirty="0" smtClean="0"/>
              <a:t> </a:t>
            </a:r>
            <a:r>
              <a:rPr lang="ru-RU" b="1" dirty="0"/>
              <a:t>Значащая переменная объекта прогнозирования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/>
              <a:t>т. е. такая переменная, которая является существенной для описания объекта в соответствии с задачей прогнозирования), </a:t>
            </a:r>
            <a:endParaRPr lang="ru-RU" dirty="0" smtClean="0"/>
          </a:p>
          <a:p>
            <a:pPr marL="68580" indent="0">
              <a:buNone/>
            </a:pPr>
            <a:r>
              <a:rPr lang="ru-RU" dirty="0" smtClean="0"/>
              <a:t>в </a:t>
            </a:r>
            <a:r>
              <a:rPr lang="ru-RU" dirty="0"/>
              <a:t>т. ч</a:t>
            </a:r>
            <a:r>
              <a:rPr lang="ru-RU" dirty="0" smtClean="0"/>
              <a:t>.:</a:t>
            </a:r>
          </a:p>
          <a:p>
            <a:r>
              <a:rPr lang="ru-RU" dirty="0" smtClean="0"/>
              <a:t> </a:t>
            </a:r>
            <a:r>
              <a:rPr lang="ru-RU" dirty="0"/>
              <a:t>а)</a:t>
            </a:r>
            <a:r>
              <a:rPr lang="ru-RU" b="1" dirty="0"/>
              <a:t> </a:t>
            </a:r>
            <a:r>
              <a:rPr lang="ru-RU" sz="2200" b="1" dirty="0"/>
              <a:t>эндогенная</a:t>
            </a:r>
            <a:r>
              <a:rPr lang="ru-RU" dirty="0"/>
              <a:t> (отражающая его собственные свойства) </a:t>
            </a:r>
            <a:r>
              <a:rPr lang="ru-RU" dirty="0" smtClean="0"/>
              <a:t>и</a:t>
            </a:r>
          </a:p>
          <a:p>
            <a:pPr marL="68580" indent="0"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б</a:t>
            </a:r>
            <a:r>
              <a:rPr lang="ru-RU" dirty="0"/>
              <a:t>)</a:t>
            </a:r>
            <a:r>
              <a:rPr lang="ru-RU" b="1" dirty="0"/>
              <a:t> </a:t>
            </a:r>
            <a:r>
              <a:rPr lang="ru-RU" sz="2200" b="1" dirty="0"/>
              <a:t>экзогенная</a:t>
            </a:r>
            <a:r>
              <a:rPr lang="ru-RU" dirty="0"/>
              <a:t> (обусловленная влиянием некоторой совокупности внешних переменных).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800600" y="764704"/>
            <a:ext cx="3657600" cy="4648544"/>
          </a:xfrm>
        </p:spPr>
        <p:txBody>
          <a:bodyPr>
            <a:normAutofit fontScale="92500"/>
          </a:bodyPr>
          <a:lstStyle/>
          <a:p>
            <a:r>
              <a:rPr lang="ru-RU" dirty="0"/>
              <a:t>5)</a:t>
            </a:r>
            <a:r>
              <a:rPr lang="ru-RU" b="1" dirty="0"/>
              <a:t> Мерность объекта прогнозирования</a:t>
            </a:r>
            <a:r>
              <a:rPr lang="ru-RU" dirty="0"/>
              <a:t> - число значащих переменных объекта прогнозирования в его описании.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6</a:t>
            </a:r>
            <a:r>
              <a:rPr lang="ru-RU" dirty="0"/>
              <a:t>)</a:t>
            </a:r>
            <a:r>
              <a:rPr lang="ru-RU" b="1" dirty="0"/>
              <a:t> Параметр объекта прогнозирования</a:t>
            </a:r>
            <a:r>
              <a:rPr lang="ru-RU" dirty="0"/>
              <a:t> - количественная характеристика объекта прогнозирования, которая является постоянной или принимается за постоянную в течение периода основания и периода упреждения прогноза.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89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414592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85800" y="908720"/>
            <a:ext cx="3657600" cy="450452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7)</a:t>
            </a:r>
            <a:r>
              <a:rPr lang="ru-RU" b="1" dirty="0"/>
              <a:t> </a:t>
            </a:r>
            <a:r>
              <a:rPr lang="ru-RU" sz="2200" b="1" dirty="0"/>
              <a:t>Регулярная составляющая динамического </a:t>
            </a:r>
            <a:r>
              <a:rPr lang="ru-RU" sz="2200" b="1" dirty="0" smtClean="0"/>
              <a:t>ряда</a:t>
            </a:r>
          </a:p>
          <a:p>
            <a:pPr marL="68580" indent="0">
              <a:buNone/>
            </a:pPr>
            <a:r>
              <a:rPr lang="ru-RU" dirty="0" smtClean="0"/>
              <a:t> </a:t>
            </a:r>
            <a:r>
              <a:rPr lang="ru-RU" dirty="0"/>
              <a:t>- плавно изменяющаяся последовательность ретроспективных и перспективных значений переменной, представленной динамическим рядом, отражающая основную тенденцию ее развития. </a:t>
            </a:r>
            <a:endParaRPr lang="ru-RU" dirty="0" smtClean="0"/>
          </a:p>
          <a:p>
            <a:endParaRPr lang="ru-RU" dirty="0"/>
          </a:p>
          <a:p>
            <a:r>
              <a:rPr lang="ru-RU" sz="2200" dirty="0" smtClean="0"/>
              <a:t>8</a:t>
            </a:r>
            <a:r>
              <a:rPr lang="ru-RU" sz="2200" dirty="0"/>
              <a:t>)</a:t>
            </a:r>
            <a:r>
              <a:rPr lang="ru-RU" sz="2200" b="1" dirty="0"/>
              <a:t> Сложность объекта прогнозирования</a:t>
            </a:r>
            <a:r>
              <a:rPr lang="ru-RU" sz="2200" dirty="0"/>
              <a:t> </a:t>
            </a:r>
            <a:r>
              <a:rPr lang="ru-RU" sz="2200" dirty="0" smtClean="0"/>
              <a:t>– </a:t>
            </a:r>
          </a:p>
          <a:p>
            <a:pPr marL="68580" indent="0">
              <a:buNone/>
            </a:pPr>
            <a:r>
              <a:rPr lang="ru-RU" dirty="0" smtClean="0"/>
              <a:t>характеристика </a:t>
            </a:r>
            <a:r>
              <a:rPr lang="ru-RU" dirty="0"/>
              <a:t>объекта прогнозирования, определяющая разнообразие его элементов, свойств, отношений.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788024" y="836712"/>
            <a:ext cx="3670176" cy="5328592"/>
          </a:xfrm>
        </p:spPr>
        <p:txBody>
          <a:bodyPr>
            <a:noAutofit/>
          </a:bodyPr>
          <a:lstStyle/>
          <a:p>
            <a:r>
              <a:rPr lang="ru-RU" sz="2400" dirty="0"/>
              <a:t>9)</a:t>
            </a:r>
            <a:r>
              <a:rPr lang="ru-RU" sz="2400" b="1" dirty="0"/>
              <a:t> Случайная составляющая динамического ряда</a:t>
            </a:r>
            <a:r>
              <a:rPr lang="ru-RU" sz="2400" dirty="0"/>
              <a:t> </a:t>
            </a:r>
            <a:r>
              <a:rPr lang="ru-RU" dirty="0"/>
              <a:t>- составляющая динамического ряда, отражающая влияние на него случайных воздействий и ошибок измерения. </a:t>
            </a:r>
            <a:endParaRPr lang="ru-RU" dirty="0" smtClean="0"/>
          </a:p>
          <a:p>
            <a:endParaRPr lang="ru-RU" dirty="0"/>
          </a:p>
          <a:p>
            <a:r>
              <a:rPr lang="ru-RU" sz="2400" dirty="0" smtClean="0"/>
              <a:t>10</a:t>
            </a:r>
            <a:r>
              <a:rPr lang="ru-RU" sz="2400" dirty="0"/>
              <a:t>)</a:t>
            </a:r>
            <a:r>
              <a:rPr lang="ru-RU" sz="2400" b="1" dirty="0"/>
              <a:t> Структура объекта прогнозирования</a:t>
            </a:r>
            <a:r>
              <a:rPr lang="ru-RU" sz="2400" dirty="0"/>
              <a:t> - способ внутренней организации и связей элементов объекта </a:t>
            </a:r>
            <a:r>
              <a:rPr lang="ru-RU" sz="2400" dirty="0" smtClean="0"/>
              <a:t>прогнозирования.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5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2348881"/>
            <a:ext cx="7772400" cy="264698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Исходная информация об объекте прогнозирования</a:t>
            </a:r>
            <a:br>
              <a:rPr lang="ru-RU" b="1" dirty="0"/>
            </a:br>
            <a:r>
              <a:rPr lang="ru-RU" b="1" dirty="0"/>
              <a:t>и закономерность ее дисконтирования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27355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80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фактографическая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(</a:t>
            </a:r>
            <a:r>
              <a:rPr lang="ru-RU" sz="2800" dirty="0"/>
              <a:t>полученной из источника, содержащего фактические данные, необходимые для решения задачи прогноза, например, данные бухгалтерского отчета и т. п</a:t>
            </a:r>
            <a:r>
              <a:rPr lang="ru-RU" sz="2800" dirty="0" smtClean="0"/>
              <a:t>.),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включая опережающую информацию (научную и техническую информацию, </a:t>
            </a:r>
            <a:endParaRPr lang="ru-RU" sz="2800" dirty="0" smtClean="0"/>
          </a:p>
          <a:p>
            <a:r>
              <a:rPr lang="ru-RU" sz="2800" b="1" dirty="0" smtClean="0"/>
              <a:t>опережающую </a:t>
            </a:r>
            <a:r>
              <a:rPr lang="ru-RU" sz="2800" dirty="0"/>
              <a:t>реализацию новшеств в общественной практике; сюда относятся – заявки на изобретения и открытия, авторские свидетельства, патенты и т. п.);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8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Экспертная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 Совокупность </a:t>
            </a:r>
            <a:r>
              <a:rPr lang="ru-RU" dirty="0"/>
              <a:t>данных об объекте прогнозирования, организованных в систему в соответствии с целью и методами прогнозирования, образует </a:t>
            </a:r>
            <a:r>
              <a:rPr lang="ru-RU" b="1" dirty="0"/>
              <a:t>информационный массив прогнозирования</a:t>
            </a:r>
            <a:r>
              <a:rPr lang="ru-RU" dirty="0"/>
              <a:t>, качество которого может быть охарактеризовано посредством двух показателей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r>
              <a:rPr lang="ru-RU" dirty="0"/>
              <a:t>1) </a:t>
            </a:r>
            <a:r>
              <a:rPr lang="ru-RU" b="1" dirty="0"/>
              <a:t>полноты исходной </a:t>
            </a:r>
            <a:r>
              <a:rPr lang="ru-RU" b="1" dirty="0" smtClean="0"/>
              <a:t>информации</a:t>
            </a:r>
          </a:p>
          <a:p>
            <a:pPr marL="68580" indent="0">
              <a:buNone/>
            </a:pPr>
            <a:r>
              <a:rPr lang="ru-RU" dirty="0" smtClean="0"/>
              <a:t> </a:t>
            </a:r>
            <a:r>
              <a:rPr lang="ru-RU" dirty="0"/>
              <a:t>(степени обеспеченности задач прогноза достоверной исходной информацией), </a:t>
            </a:r>
            <a:endParaRPr lang="ru-RU" dirty="0" smtClean="0"/>
          </a:p>
          <a:p>
            <a:pPr marL="68580" indent="0">
              <a:buNone/>
            </a:pP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) </a:t>
            </a:r>
            <a:r>
              <a:rPr lang="ru-RU" b="1" dirty="0"/>
              <a:t>информативности переменной объекта прогнозирования</a:t>
            </a:r>
            <a:r>
              <a:rPr lang="ru-RU" dirty="0"/>
              <a:t> </a:t>
            </a:r>
          </a:p>
          <a:p>
            <a:pPr marL="68580" indent="0">
              <a:buNone/>
            </a:pPr>
            <a:r>
              <a:rPr lang="ru-RU" dirty="0" smtClean="0"/>
              <a:t>количества </a:t>
            </a:r>
            <a:r>
              <a:rPr lang="ru-RU" dirty="0"/>
              <a:t>информации об объекте прогнозирования, содержащейся в значениях переменной с точки зрения задачи прогноза; под </a:t>
            </a:r>
            <a:r>
              <a:rPr lang="ru-RU" b="1" dirty="0"/>
              <a:t>количеством информации</a:t>
            </a:r>
            <a:r>
              <a:rPr lang="ru-RU" dirty="0"/>
              <a:t> понимается мера уменьшения неопределенности ситуации, вследствие того, что становится известным исход другой ситуации).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7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628800"/>
            <a:ext cx="7772400" cy="3367063"/>
          </a:xfrm>
        </p:spPr>
        <p:txBody>
          <a:bodyPr>
            <a:normAutofit/>
          </a:bodyPr>
          <a:lstStyle/>
          <a:p>
            <a:r>
              <a:rPr lang="ru-RU" b="1" dirty="0"/>
              <a:t>Анализ объекта прогнозирования, его горизонта и фона</a:t>
            </a:r>
            <a:br>
              <a:rPr lang="ru-RU" b="1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41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1)</a:t>
            </a:r>
            <a:r>
              <a:rPr lang="ru-RU" b="1" dirty="0"/>
              <a:t> специфичности</a:t>
            </a:r>
            <a:r>
              <a:rPr lang="ru-RU" dirty="0"/>
              <a:t> (учете в процессе анализа специфики объекта прогнозирования),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)</a:t>
            </a:r>
            <a:r>
              <a:rPr lang="ru-RU" b="1" dirty="0"/>
              <a:t> оптимизации</a:t>
            </a:r>
            <a:r>
              <a:rPr lang="ru-RU" dirty="0"/>
              <a:t> (рационального использования размерностей, шкал измерения характеристик объекта прогнозирования, в соответствии с заданием на прогноз),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sz="2800" dirty="0" smtClean="0"/>
          </a:p>
          <a:p>
            <a:r>
              <a:rPr lang="ru-RU" sz="2800" dirty="0" smtClean="0"/>
              <a:t>3</a:t>
            </a:r>
            <a:r>
              <a:rPr lang="ru-RU" sz="2800" dirty="0"/>
              <a:t>)</a:t>
            </a:r>
            <a:r>
              <a:rPr lang="ru-RU" sz="2800" b="1" dirty="0"/>
              <a:t> непрерывности анализа</a:t>
            </a:r>
            <a:r>
              <a:rPr lang="ru-RU" sz="2800" dirty="0"/>
              <a:t> (проведения аналитических исследований на всех этапах разработки прогноза).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11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Анализу, в соответствии с заданием на прогноз, подлежат: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/>
              <a:t>1</a:t>
            </a:r>
            <a:r>
              <a:rPr lang="ru-RU" sz="2800" dirty="0"/>
              <a:t>)</a:t>
            </a:r>
            <a:r>
              <a:rPr lang="ru-RU" sz="2800" b="1" dirty="0"/>
              <a:t> структура объекта прогнозирования</a:t>
            </a:r>
            <a:r>
              <a:rPr lang="ru-RU" sz="2800" dirty="0"/>
              <a:t> (состав и взаимосвязи элементов объекта прогнозирования</a:t>
            </a:r>
            <a:r>
              <a:rPr lang="ru-RU" sz="2800" dirty="0" smtClean="0"/>
              <a:t>);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2)</a:t>
            </a:r>
            <a:r>
              <a:rPr lang="ru-RU" sz="2800" b="1" dirty="0"/>
              <a:t> динамика объекта прогнозирования</a:t>
            </a:r>
            <a:r>
              <a:rPr lang="ru-RU" sz="2800" dirty="0"/>
              <a:t> (выявление и оценка характеристик его развития), </a:t>
            </a:r>
            <a:endParaRPr lang="ru-RU" sz="2800" dirty="0" smtClean="0"/>
          </a:p>
          <a:p>
            <a:r>
              <a:rPr lang="ru-RU" sz="2800" dirty="0" smtClean="0"/>
              <a:t>3</a:t>
            </a:r>
            <a:r>
              <a:rPr lang="ru-RU" sz="2800" dirty="0"/>
              <a:t>)</a:t>
            </a:r>
            <a:r>
              <a:rPr lang="ru-RU" sz="2800" b="1" dirty="0"/>
              <a:t> адекватность прогнозной</a:t>
            </a:r>
            <a:r>
              <a:rPr lang="ru-RU" sz="2800" dirty="0"/>
              <a:t> </a:t>
            </a:r>
            <a:r>
              <a:rPr lang="ru-RU" sz="2800" b="1" dirty="0"/>
              <a:t>модели</a:t>
            </a:r>
            <a:r>
              <a:rPr lang="ru-RU" sz="2800" dirty="0"/>
              <a:t> (степень соответствия прогнозной модели объекту прогнозирования по достоверности и точности).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91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132856"/>
            <a:ext cx="7772400" cy="1362075"/>
          </a:xfrm>
        </p:spPr>
        <p:txBody>
          <a:bodyPr/>
          <a:lstStyle/>
          <a:p>
            <a:pPr algn="ctr"/>
            <a:r>
              <a:rPr lang="ru-RU" dirty="0"/>
              <a:t>АППАРАТ ПРОГНОЗИРОВАНИЯ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43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3861048"/>
            <a:ext cx="19050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970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Фактографический метод прогнозирования</a:t>
            </a:r>
            <a:r>
              <a:rPr lang="ru-RU" sz="3600" dirty="0"/>
              <a:t> – это метод, базирующийся на фактографической информации.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4574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/>
              <a:t>Фактографические методы прогнозирования</a:t>
            </a:r>
            <a:br>
              <a:rPr lang="ru-RU" b="1"/>
            </a:b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45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fontAlgn="t"/>
            <a:r>
              <a:rPr lang="ru-RU" dirty="0" err="1"/>
              <a:t>Авторегрессионный</a:t>
            </a:r>
            <a:r>
              <a:rPr lang="ru-RU" dirty="0"/>
              <a:t> </a:t>
            </a:r>
          </a:p>
          <a:p>
            <a:pPr fontAlgn="t"/>
            <a:r>
              <a:rPr lang="ru-RU" dirty="0"/>
              <a:t>Гармонических весов</a:t>
            </a:r>
          </a:p>
          <a:p>
            <a:pPr fontAlgn="t"/>
            <a:r>
              <a:rPr lang="ru-RU" dirty="0"/>
              <a:t>Группового учета аргументов</a:t>
            </a:r>
          </a:p>
          <a:p>
            <a:pPr fontAlgn="t"/>
            <a:r>
              <a:rPr lang="ru-RU" dirty="0"/>
              <a:t>(прогнозной) Интерполяции</a:t>
            </a:r>
          </a:p>
          <a:p>
            <a:pPr fontAlgn="t"/>
            <a:r>
              <a:rPr lang="ru-RU" dirty="0"/>
              <a:t>Исторической аналогии</a:t>
            </a:r>
          </a:p>
          <a:p>
            <a:pPr fontAlgn="t"/>
            <a:r>
              <a:rPr lang="ru-RU" dirty="0"/>
              <a:t>Математической аналогии</a:t>
            </a:r>
          </a:p>
          <a:p>
            <a:pPr fontAlgn="t"/>
            <a:r>
              <a:rPr lang="ru-RU" dirty="0"/>
              <a:t>Опережающей информации</a:t>
            </a:r>
          </a:p>
          <a:p>
            <a:pPr fontAlgn="t"/>
            <a:r>
              <a:rPr lang="ru-RU" dirty="0"/>
              <a:t>Патентный</a:t>
            </a:r>
          </a:p>
          <a:p>
            <a:pPr fontAlgn="t"/>
            <a:r>
              <a:rPr lang="ru-RU" dirty="0"/>
              <a:t>Прогнозирования по функции с гибкой структурой</a:t>
            </a:r>
          </a:p>
          <a:p>
            <a:pPr fontAlgn="t"/>
            <a:r>
              <a:rPr lang="ru-RU" dirty="0"/>
              <a:t>Публикационный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fontAlgn="t"/>
            <a:r>
              <a:rPr lang="ru-RU" dirty="0"/>
              <a:t>Регрессионный</a:t>
            </a:r>
          </a:p>
          <a:p>
            <a:pPr fontAlgn="t"/>
            <a:r>
              <a:rPr lang="ru-RU" dirty="0"/>
              <a:t>Статистический</a:t>
            </a:r>
          </a:p>
          <a:p>
            <a:pPr fontAlgn="t"/>
            <a:r>
              <a:rPr lang="ru-RU" dirty="0"/>
              <a:t>Факторный</a:t>
            </a:r>
          </a:p>
          <a:p>
            <a:pPr fontAlgn="t"/>
            <a:r>
              <a:rPr lang="ru-RU" dirty="0"/>
              <a:t>Цепей Маркова</a:t>
            </a:r>
          </a:p>
          <a:p>
            <a:pPr fontAlgn="t"/>
            <a:r>
              <a:rPr lang="ru-RU" dirty="0" err="1"/>
              <a:t>Цитатно</a:t>
            </a:r>
            <a:r>
              <a:rPr lang="ru-RU" dirty="0"/>
              <a:t>-индексный</a:t>
            </a:r>
          </a:p>
          <a:p>
            <a:pPr fontAlgn="t"/>
            <a:r>
              <a:rPr lang="ru-RU" dirty="0"/>
              <a:t>Экспоненциального сглаживания</a:t>
            </a:r>
          </a:p>
          <a:p>
            <a:pPr fontAlgn="t"/>
            <a:r>
              <a:rPr lang="ru-RU" dirty="0"/>
              <a:t>Экстраполяции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4220680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TC101859862[[fn=Поп-музыка]]</Template>
  <TotalTime>142</TotalTime>
  <Words>1434</Words>
  <Application>Microsoft Office PowerPoint</Application>
  <PresentationFormat>Экран (4:3)</PresentationFormat>
  <Paragraphs>263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Urban Pop</vt:lpstr>
      <vt:lpstr>Прогнозирование проектирование и моделирование в социальной работе</vt:lpstr>
      <vt:lpstr>ТЕОРЕТИЧЕСКИЕ И МЕТОДОЛОГИЧЕСКИЕ ОСНОВЫ СОЦИАЛЬНОГО ПРОГНОЗИРОВАНИЯ</vt:lpstr>
      <vt:lpstr>Понятия прогнозирования и планирования </vt:lpstr>
      <vt:lpstr>Презентация PowerPoint</vt:lpstr>
      <vt:lpstr> Предполагается соответствие проектов критерию эффективной точки.  </vt:lpstr>
      <vt:lpstr>Презентация PowerPoint</vt:lpstr>
      <vt:lpstr>Основы прогностики</vt:lpstr>
      <vt:lpstr>Презентация PowerPoint</vt:lpstr>
      <vt:lpstr> Понятийный аппарат прогностики, как науки, включает: </vt:lpstr>
      <vt:lpstr>Презентация PowerPoint</vt:lpstr>
      <vt:lpstr>Презентация PowerPoint</vt:lpstr>
      <vt:lpstr>ОСНОВЫ ПРОГНОЗИРОВАНИЯ   Основные понятия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Прогнозная модель -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Принципы прогнозирования   </vt:lpstr>
      <vt:lpstr>Презентация PowerPoint</vt:lpstr>
      <vt:lpstr>Виды и назначение прогнозов </vt:lpstr>
      <vt:lpstr>Вид прогноза </vt:lpstr>
      <vt:lpstr>Параметры прогнозов </vt:lpstr>
      <vt:lpstr>Презентация PowerPoint</vt:lpstr>
      <vt:lpstr>Презентация PowerPoint</vt:lpstr>
      <vt:lpstr>Этапы прогнозирования</vt:lpstr>
      <vt:lpstr>Презентация PowerPoint</vt:lpstr>
      <vt:lpstr>Презентация PowerPoint</vt:lpstr>
      <vt:lpstr>ОБЪЕКТ ПРОГНОЗИРОВАНИЯ </vt:lpstr>
      <vt:lpstr>Презентация PowerPoint</vt:lpstr>
      <vt:lpstr>Презентация PowerPoint</vt:lpstr>
      <vt:lpstr>Презентация PowerPoint</vt:lpstr>
      <vt:lpstr>Исходная информация об объекте прогнозирования и закономерность ее дисконтирования </vt:lpstr>
      <vt:lpstr>фактографическая</vt:lpstr>
      <vt:lpstr>Экспертная </vt:lpstr>
      <vt:lpstr>Анализ объекта прогнозирования, его горизонта и фона   </vt:lpstr>
      <vt:lpstr>Презентация PowerPoint</vt:lpstr>
      <vt:lpstr>Анализу, в соответствии с заданием на прогноз, подлежат:</vt:lpstr>
      <vt:lpstr>АППАРАТ ПРОГНОЗИРОВАНИЯ</vt:lpstr>
      <vt:lpstr>Презентация PowerPoint</vt:lpstr>
      <vt:lpstr>Фактографические методы прогнозирования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Прогнозирование проектирование и моделирование в социальной работе</dc:title>
  <dc:creator>Наташа</dc:creator>
  <cp:lastModifiedBy>Pavel B. Tychkin</cp:lastModifiedBy>
  <cp:revision>20</cp:revision>
  <dcterms:created xsi:type="dcterms:W3CDTF">2011-10-12T03:47:43Z</dcterms:created>
  <dcterms:modified xsi:type="dcterms:W3CDTF">2015-06-15T11:10:54Z</dcterms:modified>
</cp:coreProperties>
</file>