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  <p:sldId id="274" r:id="rId20"/>
  </p:sldIdLst>
  <p:sldSz cx="12192000" cy="6858000"/>
  <p:notesSz cx="6791325" cy="9872663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96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55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35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1F8E33-EEFB-436C-A056-CB0F54036B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2" r="42219"/>
          <a:stretch/>
        </p:blipFill>
        <p:spPr>
          <a:xfrm>
            <a:off x="6934199" y="3293"/>
            <a:ext cx="5256767" cy="685532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92419" y="1596829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92418" y="3762437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Дополнительное название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659102" y="6184619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592554" y="4681135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ct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ФИО выступающего,</a:t>
            </a:r>
          </a:p>
          <a:p>
            <a:pPr lvl="0"/>
            <a:r>
              <a:rPr lang="ru-RU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18" y="551874"/>
            <a:ext cx="2295536" cy="4963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9201" y="551874"/>
            <a:ext cx="2476501" cy="48612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1D3654D-5D19-471C-ADB1-A939F6D6ACF3}"/>
              </a:ext>
            </a:extLst>
          </p:cNvPr>
          <p:cNvSpPr/>
          <p:nvPr userDrawn="1"/>
        </p:nvSpPr>
        <p:spPr>
          <a:xfrm>
            <a:off x="6940716" y="-8364"/>
            <a:ext cx="5250250" cy="6863071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2000"/>
                  <a:lumOff val="8000"/>
                  <a:alpha val="33000"/>
                </a:schemeClr>
              </a:gs>
              <a:gs pos="8000">
                <a:srgbClr val="0096AA">
                  <a:lumMod val="68000"/>
                  <a:alpha val="31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36676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54890" y="289997"/>
            <a:ext cx="2322453" cy="45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36676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099F5AD-F17C-4C1C-8F01-50DECC9920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54890" y="289997"/>
            <a:ext cx="2322453" cy="45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985D1B2-89E1-473B-B50C-5D278F5227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54890" y="289997"/>
            <a:ext cx="2322453" cy="45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4882610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368F0A8-77FB-408D-9520-2972DED7B0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495" y="289997"/>
            <a:ext cx="2322453" cy="45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66761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1422737-EF6C-4E3A-B6D7-0E1F79A733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54890" y="289997"/>
            <a:ext cx="2322453" cy="45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74381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82855C3-AEFC-4104-8AB3-AE4B05964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54890" y="289997"/>
            <a:ext cx="2322453" cy="45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5564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77325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379A054-38C1-4417-BA6C-2AF4CB7FC5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54890" y="289997"/>
            <a:ext cx="2322453" cy="45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0A1CE09-19C0-4019-8416-5DF7DAE38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6485" y="298386"/>
            <a:ext cx="2322453" cy="45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1C4EB88-1F41-4EB1-AC2F-DE52C36819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54890" y="289997"/>
            <a:ext cx="2322453" cy="45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52DE7AC-2C3F-4244-B8E0-2460B033A1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54890" y="289997"/>
            <a:ext cx="2322453" cy="45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90025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91798F-EC63-43A5-982A-7292EA1EB4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54890" y="289997"/>
            <a:ext cx="2322453" cy="45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1D7A8A-009E-44AD-A5B6-35E6F3F6F5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54890" y="289997"/>
            <a:ext cx="2322453" cy="45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763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</a:t>
            </a:r>
          </a:p>
          <a:p>
            <a:pPr lvl="4"/>
            <a:r>
              <a:rPr lang="ru-RU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8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9" r:id="rId15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Производственные фонды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err="1"/>
              <a:t>Демочкина</a:t>
            </a:r>
            <a:r>
              <a:rPr lang="ru-RU" dirty="0"/>
              <a:t> Евгения 3Н31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A5529A-B639-5E0D-3023-3031FE3BD3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9A62CE-167E-09D7-E430-22D3D714BF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2263" y="1395760"/>
            <a:ext cx="10055844" cy="463065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/>
              <a:t>Основные производственные фонды </a:t>
            </a:r>
            <a:r>
              <a:rPr lang="ru-RU" sz="2400" dirty="0"/>
              <a:t>– средства труда, участвующие в процессе производства длительное время и сохраняющие при этом свою натуральную форму. Стоимость их переносится на готовую продукцию частями, по мере утраты потребительской стоимости.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b="1" dirty="0"/>
              <a:t>Примеры производственных фондов:</a:t>
            </a:r>
          </a:p>
          <a:p>
            <a:r>
              <a:rPr lang="ru-RU" sz="2400" dirty="0"/>
              <a:t>Инструменты плотника</a:t>
            </a:r>
          </a:p>
          <a:p>
            <a:r>
              <a:rPr lang="ru-RU" sz="2400" dirty="0"/>
              <a:t>Станки для обработки материала</a:t>
            </a:r>
          </a:p>
          <a:p>
            <a:r>
              <a:rPr lang="ru-RU" sz="2400" dirty="0"/>
              <a:t>Земля для посевов</a:t>
            </a:r>
          </a:p>
          <a:p>
            <a:r>
              <a:rPr lang="ru-RU" sz="2400" dirty="0"/>
              <a:t>Автомобиль для таксиста</a:t>
            </a: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125043381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AE4002E-FBD0-616C-B3FA-2432BC89A0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C496F86-0D5F-E423-1C62-6C938ED68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стоимостной оценки основных фондов</a:t>
            </a:r>
            <a:endParaRPr lang="LID4096" dirty="0"/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7FEE3179-A942-0007-76DF-BCEDFAA2DC14}"/>
              </a:ext>
            </a:extLst>
          </p:cNvPr>
          <p:cNvSpPr txBox="1">
            <a:spLocks/>
          </p:cNvSpPr>
          <p:nvPr/>
        </p:nvSpPr>
        <p:spPr>
          <a:xfrm>
            <a:off x="838200" y="2129857"/>
            <a:ext cx="10551695" cy="46306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b="1" dirty="0"/>
              <a:t>Первоначальная стоимость основных фондов </a:t>
            </a:r>
            <a:r>
              <a:rPr lang="ru-RU" sz="2400" dirty="0"/>
              <a:t>– это сумма затрат на изготовление или приобретение фондов, их доставку и монтаж.</a:t>
            </a:r>
          </a:p>
          <a:p>
            <a:pPr algn="just"/>
            <a:r>
              <a:rPr lang="ru-RU" sz="2400" b="1" dirty="0"/>
              <a:t>Восстановительная стоимость </a:t>
            </a:r>
            <a:r>
              <a:rPr lang="ru-RU" sz="2400" dirty="0"/>
              <a:t>– это стоимость фондов на момент последней их переоценки.</a:t>
            </a:r>
          </a:p>
          <a:p>
            <a:pPr algn="just"/>
            <a:r>
              <a:rPr lang="ru-RU" sz="2400" b="1" dirty="0"/>
              <a:t>Остаточная стоимость</a:t>
            </a:r>
            <a:r>
              <a:rPr lang="ru-RU" sz="2400" dirty="0"/>
              <a:t> – разность между первоначальной или восстановительной стоимостью основных фондов и суммой их износа.</a:t>
            </a:r>
          </a:p>
          <a:p>
            <a:pPr algn="just"/>
            <a:r>
              <a:rPr lang="ru-RU" sz="2400" b="1" dirty="0"/>
              <a:t>Ликвидационная стоимость</a:t>
            </a:r>
            <a:r>
              <a:rPr lang="ru-RU" sz="2400" dirty="0"/>
              <a:t> – это стоимость реализации изношенных и снятых с производства основных фондов.</a:t>
            </a: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379625907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682D2D5-BD37-5EA0-33F2-B65769B25B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1132D7A-A5B1-4F3B-2EC1-7C07648BF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износа</a:t>
            </a:r>
            <a:endParaRPr lang="LID4096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6A096F-751F-FDD1-A228-FF7A9CE01C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2420270"/>
            <a:ext cx="10441731" cy="3253215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/>
              <a:t>Физический износ</a:t>
            </a:r>
            <a:r>
              <a:rPr lang="ru-RU" sz="2400" dirty="0"/>
              <a:t> – материальный износ основных производственных фондов под воздействием процесса труда, сил природы.</a:t>
            </a:r>
          </a:p>
          <a:p>
            <a:pPr algn="just"/>
            <a:r>
              <a:rPr lang="ru-RU" sz="2400" b="1" dirty="0"/>
              <a:t>Моральный износ </a:t>
            </a:r>
            <a:r>
              <a:rPr lang="ru-RU" sz="2400" dirty="0"/>
              <a:t>– потеря  экономической эффективности использования фондов задолго до наступления их полного физического износа</a:t>
            </a: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179816804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223F6F2-672D-EC7C-B5C9-47CC6F3DB5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600647-5C80-7513-6145-8C9FDBDC51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625" y="4156975"/>
            <a:ext cx="6026435" cy="32532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/>
              <a:t>Т </a:t>
            </a:r>
            <a:r>
              <a:rPr lang="ru-RU" sz="2400" dirty="0"/>
              <a:t>–  срок полезного использования объекта</a:t>
            </a:r>
            <a:endParaRPr lang="LID4096" sz="2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F171DE-366A-0F39-810B-2151F3E58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2" y="3388590"/>
            <a:ext cx="4079542" cy="252994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535763-81B8-11AE-23D5-8E09B0745B43}"/>
              </a:ext>
            </a:extLst>
          </p:cNvPr>
          <p:cNvSpPr/>
          <p:nvPr/>
        </p:nvSpPr>
        <p:spPr>
          <a:xfrm>
            <a:off x="4985436" y="4616059"/>
            <a:ext cx="404712" cy="3896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5222B2A-6EC5-2A9E-2C77-49258BFEC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541" y="5393946"/>
            <a:ext cx="410145" cy="389637"/>
          </a:xfrm>
          <a:prstGeom prst="rect">
            <a:avLst/>
          </a:prstGeom>
        </p:spPr>
      </p:pic>
      <p:sp>
        <p:nvSpPr>
          <p:cNvPr id="9" name="Текст 3">
            <a:extLst>
              <a:ext uri="{FF2B5EF4-FFF2-40B4-BE49-F238E27FC236}">
                <a16:creationId xmlns:a16="http://schemas.microsoft.com/office/drawing/2014/main" id="{6D4F058C-A11E-074C-0032-CB6EB95B1A23}"/>
              </a:ext>
            </a:extLst>
          </p:cNvPr>
          <p:cNvSpPr txBox="1">
            <a:spLocks/>
          </p:cNvSpPr>
          <p:nvPr/>
        </p:nvSpPr>
        <p:spPr>
          <a:xfrm>
            <a:off x="844766" y="1722439"/>
            <a:ext cx="10328560" cy="166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anose="05000000000000000000" pitchFamily="2" charset="2"/>
              <a:buNone/>
            </a:pPr>
            <a:r>
              <a:rPr lang="ru-RU" sz="2400" b="1" dirty="0"/>
              <a:t>Амортизация</a:t>
            </a:r>
            <a:r>
              <a:rPr lang="ru-RU" sz="2400" dirty="0"/>
              <a:t> – процесс переноса стоимости фондов по частям на стоимость готовой продукции в течение всего их срока службы.</a:t>
            </a: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369881554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83B5C50-AFB7-34CB-B204-74A0D7F344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</a:t>
            </a:fld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6CF27A0-D3CB-57E9-9FFA-B36CFF512C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653" y="1398900"/>
            <a:ext cx="11153274" cy="13362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/>
              <a:t>Абсолютное изменение стоимости фондов </a:t>
            </a:r>
            <a:r>
              <a:rPr lang="ru-RU" sz="2400" dirty="0"/>
              <a:t>–</a:t>
            </a:r>
            <a:r>
              <a:rPr lang="ru-RU" sz="2400" b="1" dirty="0"/>
              <a:t> </a:t>
            </a:r>
            <a:r>
              <a:rPr lang="ru-RU" sz="2400" dirty="0"/>
              <a:t>показывает абсолютный размер изменения стоимости ОФ на начало и конец года. </a:t>
            </a:r>
            <a:endParaRPr lang="LID4096" sz="2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533A02-2401-EC3C-9BA3-E1A893CC7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11" y="3329468"/>
            <a:ext cx="6289069" cy="2129632"/>
          </a:xfrm>
          <a:prstGeom prst="rect">
            <a:avLst/>
          </a:prstGeom>
        </p:spPr>
      </p:pic>
      <p:sp>
        <p:nvSpPr>
          <p:cNvPr id="9" name="Текст 3">
            <a:extLst>
              <a:ext uri="{FF2B5EF4-FFF2-40B4-BE49-F238E27FC236}">
                <a16:creationId xmlns:a16="http://schemas.microsoft.com/office/drawing/2014/main" id="{E146A3A0-B59B-4D9F-5299-CC1254C09F23}"/>
              </a:ext>
            </a:extLst>
          </p:cNvPr>
          <p:cNvSpPr txBox="1">
            <a:spLocks/>
          </p:cNvSpPr>
          <p:nvPr/>
        </p:nvSpPr>
        <p:spPr>
          <a:xfrm>
            <a:off x="6468980" y="3511037"/>
            <a:ext cx="5578425" cy="2988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anose="05000000000000000000" pitchFamily="2" charset="2"/>
              <a:buNone/>
            </a:pPr>
            <a:r>
              <a:rPr lang="ru-RU" sz="2400" b="1" dirty="0"/>
              <a:t>∆Ф</a:t>
            </a:r>
            <a:r>
              <a:rPr lang="ru-RU" sz="2400" dirty="0"/>
              <a:t> – абсолютное изменение стоимости фондов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ru-RU" sz="2400" b="1" dirty="0" err="1"/>
              <a:t>Фк</a:t>
            </a:r>
            <a:r>
              <a:rPr lang="ru-RU" sz="2400" dirty="0"/>
              <a:t> – стоимость фондов на конец года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ru-RU" sz="2400" b="1" dirty="0" err="1"/>
              <a:t>Фн</a:t>
            </a:r>
            <a:r>
              <a:rPr lang="ru-RU" sz="2400" dirty="0"/>
              <a:t> – стоимость фондов на начало года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295581782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E1143AE-F07F-9DE8-86E5-57F397CFAE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2F5EA42-07B3-D846-7AB2-83DA5592B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47" y="160848"/>
            <a:ext cx="8366760" cy="1579005"/>
          </a:xfrm>
        </p:spPr>
        <p:txBody>
          <a:bodyPr/>
          <a:lstStyle/>
          <a:p>
            <a:r>
              <a:rPr lang="ru-RU" dirty="0"/>
              <a:t> Показатели динамики</a:t>
            </a:r>
            <a:endParaRPr lang="LID4096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27E095E-2859-2D13-318B-BB9142FF66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53717" y="1746990"/>
            <a:ext cx="10666093" cy="639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Темп роста                                          Темп прироста</a:t>
            </a:r>
            <a:endParaRPr lang="LID4096" sz="24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EA0086-A49F-77D8-6781-C59995711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25" y="2443071"/>
            <a:ext cx="4919514" cy="189036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618477E-8570-6468-A894-CAD418B08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579" y="2400485"/>
            <a:ext cx="5076925" cy="1975540"/>
          </a:xfrm>
          <a:prstGeom prst="rect">
            <a:avLst/>
          </a:prstGeom>
        </p:spPr>
      </p:pic>
      <p:sp>
        <p:nvSpPr>
          <p:cNvPr id="10" name="Текст 3">
            <a:extLst>
              <a:ext uri="{FF2B5EF4-FFF2-40B4-BE49-F238E27FC236}">
                <a16:creationId xmlns:a16="http://schemas.microsoft.com/office/drawing/2014/main" id="{F49850CD-855D-EC45-67B9-9BDCE1B45043}"/>
              </a:ext>
            </a:extLst>
          </p:cNvPr>
          <p:cNvSpPr txBox="1">
            <a:spLocks/>
          </p:cNvSpPr>
          <p:nvPr/>
        </p:nvSpPr>
        <p:spPr>
          <a:xfrm>
            <a:off x="2309020" y="4703286"/>
            <a:ext cx="8025043" cy="19755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∆Ф</a:t>
            </a:r>
            <a:r>
              <a:rPr lang="ru-RU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– абсолютное изменение стоимости фондов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Фк</a:t>
            </a:r>
            <a:r>
              <a:rPr lang="ru-RU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– стоимость фондов на конец года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Фн</a:t>
            </a:r>
            <a:r>
              <a:rPr lang="ru-RU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– стоимость фондов на начало года</a:t>
            </a:r>
          </a:p>
        </p:txBody>
      </p:sp>
    </p:spTree>
    <p:extLst>
      <p:ext uri="{BB962C8B-B14F-4D97-AF65-F5344CB8AC3E}">
        <p14:creationId xmlns:p14="http://schemas.microsoft.com/office/powerpoint/2010/main" val="121755889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0F00D2B-640A-5EAB-0CD9-E453869689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A6DD288-2965-3B9E-CD70-EA5E4627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11" y="405327"/>
            <a:ext cx="8366760" cy="1579005"/>
          </a:xfrm>
        </p:spPr>
        <p:txBody>
          <a:bodyPr/>
          <a:lstStyle/>
          <a:p>
            <a:r>
              <a:rPr lang="ru-RU" dirty="0"/>
              <a:t>Коэффициент обновления</a:t>
            </a:r>
            <a:endParaRPr lang="LID4096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D64E85-104A-3638-84C4-1976E98A70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41442" y="3589421"/>
            <a:ext cx="5523510" cy="16938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 err="1"/>
              <a:t>Фввед</a:t>
            </a:r>
            <a:r>
              <a:rPr lang="ru-RU" sz="2400" dirty="0"/>
              <a:t> – стоимость введенных в действие новых фондов </a:t>
            </a:r>
          </a:p>
          <a:p>
            <a:pPr marL="0" indent="0" algn="just">
              <a:buNone/>
            </a:pPr>
            <a:r>
              <a:rPr lang="ru-RU" sz="2400" b="1" dirty="0" err="1"/>
              <a:t>Фк</a:t>
            </a:r>
            <a:r>
              <a:rPr lang="ru-RU" sz="2400" dirty="0"/>
              <a:t> -  стоимость фондов на конец года </a:t>
            </a:r>
            <a:endParaRPr lang="LID4096" sz="2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E0EA8A5-BE11-A51B-ABBD-F728ADB0E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58" y="3297189"/>
            <a:ext cx="6216943" cy="2397211"/>
          </a:xfrm>
          <a:prstGeom prst="rect">
            <a:avLst/>
          </a:prstGeom>
        </p:spPr>
      </p:pic>
      <p:sp>
        <p:nvSpPr>
          <p:cNvPr id="7" name="Текст 3">
            <a:extLst>
              <a:ext uri="{FF2B5EF4-FFF2-40B4-BE49-F238E27FC236}">
                <a16:creationId xmlns:a16="http://schemas.microsoft.com/office/drawing/2014/main" id="{F228BDBF-F3DE-A2F2-F03E-44D7E9332AE7}"/>
              </a:ext>
            </a:extLst>
          </p:cNvPr>
          <p:cNvSpPr txBox="1">
            <a:spLocks/>
          </p:cNvSpPr>
          <p:nvPr/>
        </p:nvSpPr>
        <p:spPr>
          <a:xfrm>
            <a:off x="500615" y="1802393"/>
            <a:ext cx="10797347" cy="10396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anose="05000000000000000000" pitchFamily="2" charset="2"/>
              <a:buNone/>
            </a:pPr>
            <a:r>
              <a:rPr lang="ru-RU" sz="2400" dirty="0"/>
              <a:t>Характеризует долю новых основных фондов в их общем объеме за данный период (в нашем случае год)</a:t>
            </a: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375268991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20C891B-DDD9-1662-D2A4-77D78026B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CEB77C2-43F5-B7F2-7C6E-F8DD16930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Коэффициент выбытия</a:t>
            </a:r>
            <a:endParaRPr lang="LID4096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7894EB5-E12E-7E6B-40EC-504DF95140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871" y="3055102"/>
            <a:ext cx="4992129" cy="19338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err="1">
                <a:latin typeface="+mj-lt"/>
              </a:rPr>
              <a:t>Фвыб</a:t>
            </a:r>
            <a:r>
              <a:rPr lang="ru-RU" sz="2400" dirty="0">
                <a:latin typeface="+mj-lt"/>
              </a:rPr>
              <a:t> - </a:t>
            </a:r>
            <a:r>
              <a:rPr lang="ru-RU" sz="2400" dirty="0">
                <a:effectLst/>
                <a:latin typeface="+mj-lt"/>
                <a:ea typeface="Aptos" panose="020B0004020202020204" pitchFamily="34" charset="0"/>
              </a:rPr>
              <a:t>стоимость выбывших фондов</a:t>
            </a:r>
          </a:p>
          <a:p>
            <a:pPr marL="0" indent="0">
              <a:buNone/>
            </a:pPr>
            <a:r>
              <a:rPr lang="ru-RU" sz="2400" b="1" dirty="0" err="1">
                <a:latin typeface="+mj-lt"/>
              </a:rPr>
              <a:t>Фн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dirty="0">
                <a:latin typeface="+mj-lt"/>
              </a:rPr>
              <a:t>- </a:t>
            </a:r>
            <a:r>
              <a:rPr lang="ru-RU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стоимость фондов на начало года</a:t>
            </a:r>
            <a:endParaRPr lang="LID4096" sz="2400" dirty="0">
              <a:latin typeface="+mj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6DC4F6-1B48-83BD-7A4D-43B4415CD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29" y="2767263"/>
            <a:ext cx="6849012" cy="208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5799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07A412E-8999-BFFB-975D-00F596898D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10</a:t>
            </a:fld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FF188A7-9B37-0D35-0402-17E9393F96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57715" y="939787"/>
            <a:ext cx="10721592" cy="92587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/>
              <a:t>  </a:t>
            </a:r>
            <a:r>
              <a:rPr lang="ru-RU" sz="2400" b="1" dirty="0"/>
              <a:t>Коэффициент физического                Коэффициент годности</a:t>
            </a:r>
          </a:p>
          <a:p>
            <a:pPr marL="0" indent="0">
              <a:buNone/>
            </a:pPr>
            <a:r>
              <a:rPr lang="ru-RU" sz="2400" b="1" dirty="0"/>
              <a:t>                износа</a:t>
            </a:r>
            <a:endParaRPr lang="LID4096" sz="2400" b="1" dirty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99104FAA-D8C7-AC1C-A852-996873822776}"/>
              </a:ext>
            </a:extLst>
          </p:cNvPr>
          <p:cNvSpPr txBox="1">
            <a:spLocks/>
          </p:cNvSpPr>
          <p:nvPr/>
        </p:nvSpPr>
        <p:spPr>
          <a:xfrm>
            <a:off x="529389" y="4992334"/>
            <a:ext cx="4026569" cy="17790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anose="05000000000000000000" pitchFamily="2" charset="2"/>
              <a:buNone/>
            </a:pPr>
            <a:r>
              <a:rPr lang="ru-RU" sz="2400" b="1" dirty="0" err="1"/>
              <a:t>Ки.ф</a:t>
            </a:r>
            <a:r>
              <a:rPr lang="ru-RU" sz="2400" b="1" dirty="0"/>
              <a:t>.</a:t>
            </a:r>
            <a:r>
              <a:rPr lang="ru-RU" sz="2400" dirty="0"/>
              <a:t> – коэффициент физического износа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ru-RU" sz="2400" b="1" dirty="0"/>
              <a:t>И</a:t>
            </a:r>
            <a:r>
              <a:rPr lang="ru-RU" sz="2400" dirty="0"/>
              <a:t> – сумма износа фондов за период эксплуатации</a:t>
            </a:r>
            <a:endParaRPr lang="LID4096" sz="24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E3A918B-3ABC-70A9-8A1C-00B45BC13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15" y="2278325"/>
            <a:ext cx="4128902" cy="164373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026B0A8-9985-0BF6-4C6E-24A379BBF7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025"/>
          <a:stretch/>
        </p:blipFill>
        <p:spPr>
          <a:xfrm>
            <a:off x="8258900" y="1668010"/>
            <a:ext cx="3933100" cy="142272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EC96A3-7596-0E57-5801-ED229D16E5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102" t="1424" r="-1" b="-1424"/>
          <a:stretch/>
        </p:blipFill>
        <p:spPr>
          <a:xfrm>
            <a:off x="8285747" y="2801683"/>
            <a:ext cx="3434955" cy="1422728"/>
          </a:xfrm>
          <a:prstGeom prst="rect">
            <a:avLst/>
          </a:prstGeom>
        </p:spPr>
      </p:pic>
      <p:sp>
        <p:nvSpPr>
          <p:cNvPr id="16" name="Текст 3">
            <a:extLst>
              <a:ext uri="{FF2B5EF4-FFF2-40B4-BE49-F238E27FC236}">
                <a16:creationId xmlns:a16="http://schemas.microsoft.com/office/drawing/2014/main" id="{DD9C5B61-55EF-6127-5D49-CC87072DC0F0}"/>
              </a:ext>
            </a:extLst>
          </p:cNvPr>
          <p:cNvSpPr txBox="1">
            <a:spLocks/>
          </p:cNvSpPr>
          <p:nvPr/>
        </p:nvSpPr>
        <p:spPr>
          <a:xfrm>
            <a:off x="6120062" y="2054457"/>
            <a:ext cx="2138838" cy="925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ru-RU" sz="2400" dirty="0"/>
              <a:t>  </a:t>
            </a:r>
            <a:r>
              <a:rPr lang="ru-RU" sz="2400" b="1" dirty="0"/>
              <a:t>1 способ</a:t>
            </a:r>
            <a:endParaRPr lang="LID4096" sz="2400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83D278-0245-8A38-FE50-B215F1450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653" y="3902159"/>
            <a:ext cx="3913971" cy="70719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52F1AAB-EE6A-5A56-0148-F6B89F792855}"/>
              </a:ext>
            </a:extLst>
          </p:cNvPr>
          <p:cNvSpPr/>
          <p:nvPr/>
        </p:nvSpPr>
        <p:spPr>
          <a:xfrm>
            <a:off x="4061270" y="3758451"/>
            <a:ext cx="4211053" cy="9946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7" name="Текст 3">
            <a:extLst>
              <a:ext uri="{FF2B5EF4-FFF2-40B4-BE49-F238E27FC236}">
                <a16:creationId xmlns:a16="http://schemas.microsoft.com/office/drawing/2014/main" id="{8729E3C8-ED40-0385-1D0F-03B7BC92D15F}"/>
              </a:ext>
            </a:extLst>
          </p:cNvPr>
          <p:cNvSpPr txBox="1">
            <a:spLocks/>
          </p:cNvSpPr>
          <p:nvPr/>
        </p:nvSpPr>
        <p:spPr>
          <a:xfrm>
            <a:off x="6133486" y="3014245"/>
            <a:ext cx="2138838" cy="925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ru-RU" sz="2400" dirty="0"/>
              <a:t>  </a:t>
            </a:r>
            <a:r>
              <a:rPr lang="ru-RU" sz="2400" b="1" dirty="0"/>
              <a:t>2 способ</a:t>
            </a:r>
            <a:endParaRPr lang="LID4096" sz="2400" b="1" dirty="0"/>
          </a:p>
        </p:txBody>
      </p:sp>
      <p:sp>
        <p:nvSpPr>
          <p:cNvPr id="18" name="Текст 3">
            <a:extLst>
              <a:ext uri="{FF2B5EF4-FFF2-40B4-BE49-F238E27FC236}">
                <a16:creationId xmlns:a16="http://schemas.microsoft.com/office/drawing/2014/main" id="{189F4409-D666-55BA-F193-7E4731832176}"/>
              </a:ext>
            </a:extLst>
          </p:cNvPr>
          <p:cNvSpPr txBox="1">
            <a:spLocks/>
          </p:cNvSpPr>
          <p:nvPr/>
        </p:nvSpPr>
        <p:spPr>
          <a:xfrm>
            <a:off x="7034463" y="4917426"/>
            <a:ext cx="4026569" cy="17790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anose="05000000000000000000" pitchFamily="2" charset="2"/>
              <a:buNone/>
            </a:pPr>
            <a:r>
              <a:rPr lang="ru-RU" sz="2400" b="1" dirty="0" err="1"/>
              <a:t>Кг.ф</a:t>
            </a:r>
            <a:r>
              <a:rPr lang="ru-RU" sz="2400" b="1" dirty="0"/>
              <a:t>.</a:t>
            </a:r>
            <a:r>
              <a:rPr lang="ru-RU" sz="2400" dirty="0"/>
              <a:t> – коэффициент годности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ru-RU" sz="2400" b="1" dirty="0" err="1"/>
              <a:t>Пс</a:t>
            </a:r>
            <a:r>
              <a:rPr lang="ru-RU" sz="2400" dirty="0"/>
              <a:t> – первоначальная или восстановительная стоимость фондов</a:t>
            </a:r>
          </a:p>
        </p:txBody>
      </p:sp>
    </p:spTree>
    <p:extLst>
      <p:ext uri="{BB962C8B-B14F-4D97-AF65-F5344CB8AC3E}">
        <p14:creationId xmlns:p14="http://schemas.microsoft.com/office/powerpoint/2010/main" val="162503871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3D308D-581E-427C-A3AB-52A23F1CE5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11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C89E3FC-89A4-A1D5-FB78-1F2FE3C9A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47" y="289997"/>
            <a:ext cx="8539213" cy="1579005"/>
          </a:xfrm>
        </p:spPr>
        <p:txBody>
          <a:bodyPr>
            <a:normAutofit/>
          </a:bodyPr>
          <a:lstStyle/>
          <a:p>
            <a:r>
              <a:rPr lang="ru-RU" dirty="0"/>
              <a:t>фондоемкость и фондоотдача</a:t>
            </a:r>
            <a:endParaRPr lang="LID4096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E34E91-3194-FDFD-4448-1C7502866D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9547" y="2354862"/>
            <a:ext cx="11012906" cy="421314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/>
              <a:t>Фондоемкость</a:t>
            </a:r>
            <a:r>
              <a:rPr lang="ru-RU" sz="2400" dirty="0"/>
              <a:t> — показатель, который отражает долю стоимости основных средств в доходах предприятия. Чем выше значение, тем менее эффективно компания использует производственные активы.</a:t>
            </a:r>
          </a:p>
          <a:p>
            <a:pPr marL="0" indent="0" algn="just">
              <a:buNone/>
            </a:pPr>
            <a:r>
              <a:rPr lang="ru-RU" sz="2400" b="1" dirty="0"/>
              <a:t>Фондоотдача</a:t>
            </a:r>
            <a:r>
              <a:rPr lang="ru-RU" sz="2400" dirty="0"/>
              <a:t> — зеркальный показатель. Отражает, насколько эффективно компания использует основные средства, сколько прибыли получит на каждый рубль, вложенный в основной фонд. Если показатель растет, значит основные средства используют эффективно. </a:t>
            </a: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396848253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C07427E-C956-2E21-F8B8-57DF792A27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12</a:t>
            </a:fld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C4489D-BCC0-8E57-686F-3D15C1494E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8688" y="1594102"/>
            <a:ext cx="11002328" cy="7801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      Фондоемкость                                       Фондоотдача</a:t>
            </a:r>
            <a:endParaRPr lang="LID4096" sz="2400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C5AB05-D1B3-F4DD-1DE0-5111D5D76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270" y="2529126"/>
            <a:ext cx="3391551" cy="190086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9EC1D03-27C2-FA0A-E043-062C20D76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062" y="2259215"/>
            <a:ext cx="3289220" cy="2055763"/>
          </a:xfrm>
          <a:prstGeom prst="rect">
            <a:avLst/>
          </a:prstGeom>
        </p:spPr>
      </p:pic>
      <p:sp>
        <p:nvSpPr>
          <p:cNvPr id="9" name="Текст 3">
            <a:extLst>
              <a:ext uri="{FF2B5EF4-FFF2-40B4-BE49-F238E27FC236}">
                <a16:creationId xmlns:a16="http://schemas.microsoft.com/office/drawing/2014/main" id="{8077EA0E-987E-3762-D5B2-4D39E44A46B6}"/>
              </a:ext>
            </a:extLst>
          </p:cNvPr>
          <p:cNvSpPr txBox="1">
            <a:spLocks/>
          </p:cNvSpPr>
          <p:nvPr/>
        </p:nvSpPr>
        <p:spPr>
          <a:xfrm>
            <a:off x="4122821" y="4598785"/>
            <a:ext cx="5741796" cy="1900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2400" b="1" dirty="0"/>
              <a:t>m</a:t>
            </a:r>
            <a:r>
              <a:rPr lang="ru-RU" sz="2400" b="1" dirty="0"/>
              <a:t> </a:t>
            </a:r>
            <a:r>
              <a:rPr lang="ru-RU" sz="2400" dirty="0"/>
              <a:t>- фондоемкость </a:t>
            </a: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f </a:t>
            </a:r>
            <a:r>
              <a:rPr lang="en-US" sz="2400" dirty="0"/>
              <a:t>– </a:t>
            </a:r>
            <a:r>
              <a:rPr lang="ru-RU" sz="2400" dirty="0"/>
              <a:t>фондоотдача</a:t>
            </a:r>
          </a:p>
          <a:p>
            <a:pPr marL="0" indent="0">
              <a:buNone/>
            </a:pPr>
            <a:r>
              <a:rPr lang="ru-RU" sz="2400" b="1" dirty="0"/>
              <a:t>ПС </a:t>
            </a:r>
            <a:r>
              <a:rPr lang="ru-RU" sz="2400" dirty="0"/>
              <a:t>- стоимость фондов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sz="2400" b="1" dirty="0"/>
              <a:t>Q </a:t>
            </a:r>
            <a:r>
              <a:rPr lang="ru-RU" sz="2400" dirty="0"/>
              <a:t>- выручка</a:t>
            </a:r>
            <a:endParaRPr lang="LID4096" sz="2400" b="1" dirty="0"/>
          </a:p>
        </p:txBody>
      </p:sp>
    </p:spTree>
    <p:extLst>
      <p:ext uri="{BB962C8B-B14F-4D97-AF65-F5344CB8AC3E}">
        <p14:creationId xmlns:p14="http://schemas.microsoft.com/office/powerpoint/2010/main" val="370002076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8555761-C316-284A-CA57-CFBB46C4B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13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5AC5D1F-8DB7-9A67-B7E2-117A973E9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Фондовооруженность</a:t>
            </a:r>
            <a:endParaRPr lang="LID4096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8EAF47-0630-2C3B-8EA9-440D5DD79D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989" y="1869002"/>
            <a:ext cx="10896600" cy="170838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Отражение объема основных фондов, приходящихся на одного работника в процессе производства продукции. Чем выше обеспеченность одного работника усовершенствованной техникой, тем лучше используется труд одного  работника.</a:t>
            </a:r>
            <a:endParaRPr lang="ru-RU" sz="2400" dirty="0"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ID4096" sz="2400" dirty="0">
              <a:latin typeface="+mj-lt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F817CE8-3EA7-F79B-D0F4-1E936B480601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07787" y="3458741"/>
            <a:ext cx="4014864" cy="313355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AA0F700-DCF2-B8AE-DD1B-4B5F5A5DDB77}"/>
              </a:ext>
            </a:extLst>
          </p:cNvPr>
          <p:cNvSpPr/>
          <p:nvPr/>
        </p:nvSpPr>
        <p:spPr>
          <a:xfrm>
            <a:off x="4211053" y="5382126"/>
            <a:ext cx="882315" cy="1002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563E0801-A7DC-8668-0815-84A40B28AE28}"/>
              </a:ext>
            </a:extLst>
          </p:cNvPr>
          <p:cNvSpPr txBox="1">
            <a:spLocks/>
          </p:cNvSpPr>
          <p:nvPr/>
        </p:nvSpPr>
        <p:spPr>
          <a:xfrm>
            <a:off x="4070684" y="5156394"/>
            <a:ext cx="1163052" cy="1210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anose="05000000000000000000" pitchFamily="2" charset="2"/>
              <a:buNone/>
            </a:pPr>
            <a:r>
              <a:rPr lang="ru-RU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lang="LID4096" sz="6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79F0B075-E24F-6578-D494-FDD3995EFF5C}"/>
              </a:ext>
            </a:extLst>
          </p:cNvPr>
          <p:cNvSpPr txBox="1">
            <a:spLocks/>
          </p:cNvSpPr>
          <p:nvPr/>
        </p:nvSpPr>
        <p:spPr>
          <a:xfrm>
            <a:off x="6096000" y="4312602"/>
            <a:ext cx="5895474" cy="19518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anose="05000000000000000000" pitchFamily="2" charset="2"/>
              <a:buNone/>
            </a:pPr>
            <a:r>
              <a:rPr lang="ru-RU" sz="2400" b="1" dirty="0">
                <a:latin typeface="+mj-lt"/>
              </a:rPr>
              <a:t>ФВ</a:t>
            </a:r>
            <a:r>
              <a:rPr lang="ru-RU" sz="2400" dirty="0">
                <a:latin typeface="+mj-lt"/>
              </a:rPr>
              <a:t> – фондовооруженность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ru-RU" sz="2400" b="1" dirty="0">
                <a:latin typeface="+mj-lt"/>
              </a:rPr>
              <a:t>Ф</a:t>
            </a:r>
            <a:r>
              <a:rPr lang="ru-RU" sz="2400" dirty="0">
                <a:latin typeface="+mj-lt"/>
              </a:rPr>
              <a:t> – среднегодовая стоимость фондов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ru-RU" sz="2400" b="1" dirty="0">
                <a:latin typeface="+mj-lt"/>
              </a:rPr>
              <a:t>Ч</a:t>
            </a:r>
            <a:r>
              <a:rPr lang="en-US" sz="2400" dirty="0">
                <a:latin typeface="+mj-lt"/>
              </a:rPr>
              <a:t> – </a:t>
            </a:r>
            <a:r>
              <a:rPr lang="ru-RU" sz="2400" dirty="0">
                <a:latin typeface="+mj-lt"/>
              </a:rPr>
              <a:t>среднесписочная численность персонала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F99F52E-E154-1F1B-FDF7-E7B663D578E1}"/>
              </a:ext>
            </a:extLst>
          </p:cNvPr>
          <p:cNvCxnSpPr>
            <a:cxnSpLocks/>
          </p:cNvCxnSpPr>
          <p:nvPr/>
        </p:nvCxnSpPr>
        <p:spPr>
          <a:xfrm>
            <a:off x="6146133" y="4722941"/>
            <a:ext cx="334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50526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190A2B3-414A-8FF2-794C-7065CC7196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14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EF0DFA5-BABE-AB98-23F2-1FD769E78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10" y="0"/>
            <a:ext cx="9477849" cy="1579005"/>
          </a:xfrm>
        </p:spPr>
        <p:txBody>
          <a:bodyPr/>
          <a:lstStyle/>
          <a:p>
            <a:r>
              <a:rPr lang="ru-RU" dirty="0"/>
              <a:t>Статистика оборотного капитала</a:t>
            </a:r>
            <a:endParaRPr lang="LID4096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D9E4D21-8494-FC69-5D39-2E71246EA0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7558" y="1355342"/>
            <a:ext cx="11053011" cy="550265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900" b="1" dirty="0"/>
              <a:t>Оборотные средства </a:t>
            </a:r>
            <a:r>
              <a:rPr lang="ru-RU" sz="1900" dirty="0"/>
              <a:t>– оборотные или текущие активы предприятия, обслуживающие процесс текущей хозяйственной деятельности и участвующие одновременно в производстве и реализации продукции. Сумма оборотных фондов (капитала в производстве) и фондов обращения (капитала в обращении).</a:t>
            </a:r>
          </a:p>
          <a:p>
            <a:pPr marL="0" indent="0" algn="just">
              <a:buNone/>
            </a:pPr>
            <a:endParaRPr lang="ru-RU" sz="1900" dirty="0"/>
          </a:p>
          <a:p>
            <a:pPr marL="0" indent="0" algn="just">
              <a:buNone/>
            </a:pPr>
            <a:r>
              <a:rPr lang="ru-RU" sz="1900" b="1" dirty="0"/>
              <a:t>Пример оборотных фондов:</a:t>
            </a:r>
          </a:p>
          <a:p>
            <a:pPr algn="just"/>
            <a:r>
              <a:rPr lang="ru-RU" sz="1900" dirty="0"/>
              <a:t>сырье и основные материалы</a:t>
            </a:r>
          </a:p>
          <a:p>
            <a:pPr algn="just"/>
            <a:r>
              <a:rPr lang="ru-RU" sz="1900" dirty="0"/>
              <a:t>животные на выращивании и откорме</a:t>
            </a:r>
          </a:p>
          <a:p>
            <a:pPr algn="just"/>
            <a:r>
              <a:rPr lang="ru-RU" sz="1900" dirty="0"/>
              <a:t>тара и тарные материалы</a:t>
            </a:r>
          </a:p>
          <a:p>
            <a:pPr algn="just"/>
            <a:r>
              <a:rPr lang="ru-RU" sz="1900" dirty="0"/>
              <a:t>топливо</a:t>
            </a:r>
          </a:p>
          <a:p>
            <a:pPr algn="just"/>
            <a:r>
              <a:rPr lang="ru-RU" sz="1900" dirty="0"/>
              <a:t>запчасти для ремонтов и замены</a:t>
            </a:r>
          </a:p>
          <a:p>
            <a:pPr marL="0" indent="0" algn="just">
              <a:buNone/>
            </a:pPr>
            <a:r>
              <a:rPr lang="ru-RU" sz="1900" dirty="0"/>
              <a:t>  износившихся деталей машин и</a:t>
            </a:r>
          </a:p>
          <a:p>
            <a:pPr marL="0" indent="0" algn="just">
              <a:buNone/>
            </a:pPr>
            <a:r>
              <a:rPr lang="ru-RU" sz="1900" dirty="0"/>
              <a:t>  оборудования</a:t>
            </a:r>
          </a:p>
          <a:p>
            <a:pPr algn="just"/>
            <a:r>
              <a:rPr lang="ru-RU" sz="1900" dirty="0"/>
              <a:t>возвратные отходы производства</a:t>
            </a:r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226F5868-0488-E6EE-6BE7-7156A9CB34E6}"/>
              </a:ext>
            </a:extLst>
          </p:cNvPr>
          <p:cNvSpPr txBox="1">
            <a:spLocks/>
          </p:cNvSpPr>
          <p:nvPr/>
        </p:nvSpPr>
        <p:spPr>
          <a:xfrm>
            <a:off x="5813204" y="2934347"/>
            <a:ext cx="5777218" cy="40279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ru-RU" sz="1900" b="1" i="0" dirty="0">
                <a:solidFill>
                  <a:srgbClr val="212529"/>
                </a:solidFill>
                <a:effectLst/>
              </a:rPr>
              <a:t>Пример фондов обращения:</a:t>
            </a:r>
          </a:p>
          <a:p>
            <a:pPr algn="just"/>
            <a:r>
              <a:rPr lang="ru-RU" sz="1900" b="0" i="0" dirty="0">
                <a:solidFill>
                  <a:srgbClr val="212529"/>
                </a:solidFill>
                <a:effectLst/>
              </a:rPr>
              <a:t>Деньги от реализации готовой продукции (готовая продукция)</a:t>
            </a:r>
          </a:p>
          <a:p>
            <a:pPr algn="just"/>
            <a:r>
              <a:rPr lang="ru-RU" sz="1900" b="0" i="0" dirty="0">
                <a:solidFill>
                  <a:srgbClr val="212529"/>
                </a:solidFill>
                <a:effectLst/>
              </a:rPr>
              <a:t>Денежные средства на расчетном счете и в кассе предприятия</a:t>
            </a:r>
          </a:p>
          <a:p>
            <a:pPr algn="just"/>
            <a:r>
              <a:rPr lang="ru-RU" sz="1900" b="0" i="0" dirty="0">
                <a:solidFill>
                  <a:srgbClr val="212529"/>
                </a:solidFill>
                <a:effectLst/>
              </a:rPr>
              <a:t>Налог на добавленную стоимость по приобретенным ценностям</a:t>
            </a:r>
          </a:p>
          <a:p>
            <a:pPr algn="just"/>
            <a:r>
              <a:rPr lang="ru-RU" sz="1900" b="0" i="0" dirty="0">
                <a:solidFill>
                  <a:srgbClr val="212529"/>
                </a:solidFill>
                <a:effectLst/>
              </a:rPr>
              <a:t>Дебиторская задолженность</a:t>
            </a:r>
          </a:p>
          <a:p>
            <a:pPr algn="just"/>
            <a:r>
              <a:rPr lang="ru-RU" sz="1900" b="0" i="0" dirty="0">
                <a:solidFill>
                  <a:srgbClr val="212529"/>
                </a:solidFill>
                <a:effectLst/>
              </a:rPr>
              <a:t>Краткосрочные фин. вложения (депозиты, покупка ценные бумаги, займы другим организациям)</a:t>
            </a:r>
          </a:p>
        </p:txBody>
      </p:sp>
    </p:spTree>
    <p:extLst>
      <p:ext uri="{BB962C8B-B14F-4D97-AF65-F5344CB8AC3E}">
        <p14:creationId xmlns:p14="http://schemas.microsoft.com/office/powerpoint/2010/main" val="199164514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29EF27B-BD39-FB46-061C-4C9DE9EA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15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04BD26C-CD87-69CE-E4EB-371725CE7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0" dirty="0">
                <a:solidFill>
                  <a:srgbClr val="212529"/>
                </a:solidFill>
                <a:effectLst/>
                <a:latin typeface="+mj-lt"/>
              </a:rPr>
              <a:t>Показатели использования оборотных средств</a:t>
            </a:r>
            <a:endParaRPr lang="LID4096" dirty="0">
              <a:latin typeface="+mj-lt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030F91D-BEE6-AF64-2C95-ED52DB655E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599" y="2011196"/>
            <a:ext cx="10796337" cy="87638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2400" b="1" dirty="0"/>
              <a:t>Число оборотов оборотных средств в год (коэффициент оборачиваемости) </a:t>
            </a:r>
            <a:r>
              <a:rPr lang="ru-RU" sz="2400" dirty="0"/>
              <a:t>– показывает сколько раз в течение года обернется среднегодовой остаток ОС.</a:t>
            </a:r>
            <a:endParaRPr lang="LID4096" sz="2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6B60A0-DAF5-802F-05DB-7808985F9304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1122947" y="3354747"/>
            <a:ext cx="3840911" cy="2793389"/>
          </a:xfrm>
          <a:prstGeom prst="rect">
            <a:avLst/>
          </a:prstGeom>
        </p:spPr>
      </p:pic>
      <p:sp>
        <p:nvSpPr>
          <p:cNvPr id="7" name="Текст 3">
            <a:extLst>
              <a:ext uri="{FF2B5EF4-FFF2-40B4-BE49-F238E27FC236}">
                <a16:creationId xmlns:a16="http://schemas.microsoft.com/office/drawing/2014/main" id="{722D8181-554D-935A-9FF2-461CA3B01FDC}"/>
              </a:ext>
            </a:extLst>
          </p:cNvPr>
          <p:cNvSpPr txBox="1">
            <a:spLocks/>
          </p:cNvSpPr>
          <p:nvPr/>
        </p:nvSpPr>
        <p:spPr>
          <a:xfrm>
            <a:off x="5343196" y="3489157"/>
            <a:ext cx="6062740" cy="2658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anose="05000000000000000000" pitchFamily="2" charset="2"/>
              <a:buNone/>
            </a:pPr>
            <a:r>
              <a:rPr lang="en-US" sz="2400" b="1" dirty="0">
                <a:latin typeface="+mj-lt"/>
              </a:rPr>
              <a:t>n </a:t>
            </a:r>
            <a:r>
              <a:rPr lang="en-US" sz="2400" dirty="0">
                <a:latin typeface="+mj-lt"/>
              </a:rPr>
              <a:t>–</a:t>
            </a:r>
            <a:r>
              <a:rPr lang="ru-RU" sz="2400" dirty="0">
                <a:latin typeface="+mj-lt"/>
              </a:rPr>
              <a:t> число оборотов оборотных средств в год </a:t>
            </a:r>
            <a:endParaRPr lang="en-US" sz="2400" dirty="0">
              <a:latin typeface="+mj-lt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ru-RU" sz="2400" b="1" dirty="0">
                <a:latin typeface="+mj-lt"/>
              </a:rPr>
              <a:t>РП </a:t>
            </a:r>
            <a:r>
              <a:rPr lang="ru-RU" sz="2400" dirty="0">
                <a:latin typeface="+mj-lt"/>
              </a:rPr>
              <a:t>– </a:t>
            </a:r>
            <a:r>
              <a:rPr lang="ru-RU" sz="2400" b="0" i="0" dirty="0">
                <a:solidFill>
                  <a:srgbClr val="212529"/>
                </a:solidFill>
                <a:effectLst/>
                <a:latin typeface="+mj-lt"/>
              </a:rPr>
              <a:t>объем реализованной продукции</a:t>
            </a:r>
            <a:endParaRPr lang="ru-RU" sz="2400" dirty="0">
              <a:latin typeface="+mj-lt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ru-RU" sz="2400" b="1" dirty="0">
                <a:latin typeface="+mj-lt"/>
              </a:rPr>
              <a:t>Оос </a:t>
            </a:r>
            <a:r>
              <a:rPr lang="ru-RU" sz="2400" dirty="0">
                <a:latin typeface="+mj-lt"/>
              </a:rPr>
              <a:t>– </a:t>
            </a:r>
            <a:r>
              <a:rPr lang="ru-RU" sz="2400" b="0" i="0" dirty="0">
                <a:solidFill>
                  <a:srgbClr val="212529"/>
                </a:solidFill>
                <a:effectLst/>
                <a:latin typeface="+mj-lt"/>
              </a:rPr>
              <a:t>среднегодовой остаток ОС</a:t>
            </a:r>
            <a:endParaRPr lang="ru-RU" sz="2400" dirty="0">
              <a:latin typeface="+mj-lt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9646477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94EB654-9C09-0438-E68F-B1020E9472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16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FB703F3-35D3-50BD-3B5C-8F17A4536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42" y="450418"/>
            <a:ext cx="9012455" cy="1579005"/>
          </a:xfrm>
        </p:spPr>
        <p:txBody>
          <a:bodyPr/>
          <a:lstStyle/>
          <a:p>
            <a:r>
              <a:rPr lang="ru-RU" dirty="0"/>
              <a:t>Коэффициент закрепления оборотных средств</a:t>
            </a:r>
            <a:endParaRPr lang="LID4096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A944645-F488-F16C-AFF8-E99174530D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3874" y="2167606"/>
            <a:ext cx="10483516" cy="126139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/>
              <a:t>Величина, обратная коэффициенту оборачиваемости. Он характеризует средний остаток оборотных средств, приходящийся на один рубль выручки от реализации.</a:t>
            </a:r>
            <a:endParaRPr lang="LID4096" sz="2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226D7F-09E7-D62D-6780-65CEE72F953A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1371600" y="4062445"/>
            <a:ext cx="3592528" cy="1966181"/>
          </a:xfrm>
          <a:prstGeom prst="rect">
            <a:avLst/>
          </a:prstGeom>
        </p:spPr>
      </p:pic>
      <p:sp>
        <p:nvSpPr>
          <p:cNvPr id="7" name="Текст 3">
            <a:extLst>
              <a:ext uri="{FF2B5EF4-FFF2-40B4-BE49-F238E27FC236}">
                <a16:creationId xmlns:a16="http://schemas.microsoft.com/office/drawing/2014/main" id="{63E2AB9C-448E-25D2-B2D2-8DD763529798}"/>
              </a:ext>
            </a:extLst>
          </p:cNvPr>
          <p:cNvSpPr txBox="1">
            <a:spLocks/>
          </p:cNvSpPr>
          <p:nvPr/>
        </p:nvSpPr>
        <p:spPr>
          <a:xfrm>
            <a:off x="5511638" y="3967710"/>
            <a:ext cx="6062740" cy="2658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anose="05000000000000000000" pitchFamily="2" charset="2"/>
              <a:buNone/>
            </a:pPr>
            <a:r>
              <a:rPr lang="en-US" sz="2400" b="1" dirty="0">
                <a:latin typeface="+mj-lt"/>
              </a:rPr>
              <a:t>K</a:t>
            </a:r>
            <a:r>
              <a:rPr lang="ru-RU" sz="2400" b="1" dirty="0">
                <a:latin typeface="+mj-lt"/>
              </a:rPr>
              <a:t>з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–</a:t>
            </a:r>
            <a:r>
              <a:rPr lang="ru-RU" sz="2400" dirty="0">
                <a:latin typeface="+mj-lt"/>
              </a:rPr>
              <a:t> коэффициент закрепления оборотных средств</a:t>
            </a:r>
            <a:endParaRPr lang="en-US" sz="2400" dirty="0">
              <a:latin typeface="+mj-lt"/>
            </a:endParaRPr>
          </a:p>
          <a:p>
            <a:pPr marL="0" indent="0" algn="just">
              <a:buNone/>
            </a:pPr>
            <a:r>
              <a:rPr lang="ru-RU" sz="2400" b="1" dirty="0">
                <a:latin typeface="+mj-lt"/>
              </a:rPr>
              <a:t>Оос </a:t>
            </a:r>
            <a:r>
              <a:rPr lang="ru-RU" sz="2400" dirty="0">
                <a:latin typeface="+mj-lt"/>
              </a:rPr>
              <a:t>– </a:t>
            </a:r>
            <a:r>
              <a:rPr lang="ru-RU" sz="2400" b="0" i="0" dirty="0">
                <a:solidFill>
                  <a:srgbClr val="212529"/>
                </a:solidFill>
                <a:effectLst/>
                <a:latin typeface="+mj-lt"/>
              </a:rPr>
              <a:t>среднегодовой остаток ОС</a:t>
            </a:r>
          </a:p>
          <a:p>
            <a:pPr marL="0" indent="0" algn="just">
              <a:buNone/>
            </a:pPr>
            <a:r>
              <a:rPr lang="ru-RU" sz="2400" b="1" dirty="0">
                <a:latin typeface="+mj-lt"/>
              </a:rPr>
              <a:t>РП </a:t>
            </a:r>
            <a:r>
              <a:rPr lang="ru-RU" sz="2400" dirty="0">
                <a:latin typeface="+mj-lt"/>
              </a:rPr>
              <a:t>– </a:t>
            </a:r>
            <a:r>
              <a:rPr lang="ru-RU" sz="2400" dirty="0">
                <a:solidFill>
                  <a:srgbClr val="212529"/>
                </a:solidFill>
                <a:latin typeface="+mj-lt"/>
              </a:rPr>
              <a:t>объем реализованной продукции</a:t>
            </a:r>
            <a:endParaRPr lang="ru-RU" sz="2400" dirty="0">
              <a:latin typeface="+mj-lt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ru-RU" sz="2400" dirty="0">
              <a:latin typeface="+mj-lt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0651053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F9370D6-F765-B860-9FDB-125FB76968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17</a:t>
            </a:fld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0EE9701-8280-2FA6-81D2-D07993B057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5984" y="1457744"/>
            <a:ext cx="10680032" cy="12533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212529"/>
                </a:solidFill>
                <a:effectLst/>
                <a:latin typeface="+mj-lt"/>
              </a:rPr>
              <a:t>Продолжительность одного оборота в днях</a:t>
            </a:r>
            <a:r>
              <a:rPr lang="ru-RU" sz="2400" b="0" dirty="0">
                <a:solidFill>
                  <a:srgbClr val="212529"/>
                </a:solidFill>
                <a:effectLst/>
                <a:latin typeface="+mj-lt"/>
              </a:rPr>
              <a:t> показывает, за какое время совершается один оборот </a:t>
            </a:r>
            <a:r>
              <a:rPr lang="ru-RU" sz="2400" dirty="0">
                <a:solidFill>
                  <a:srgbClr val="212529"/>
                </a:solidFill>
                <a:latin typeface="+mj-lt"/>
              </a:rPr>
              <a:t>оборотных средств</a:t>
            </a:r>
            <a:endParaRPr lang="LID4096" sz="2400" dirty="0">
              <a:latin typeface="+mj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1B4C33-AF19-4006-0194-5114D0E2F5D4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2204106" y="2582781"/>
            <a:ext cx="3036202" cy="3308680"/>
          </a:xfrm>
          <a:prstGeom prst="rect">
            <a:avLst/>
          </a:prstGeom>
        </p:spPr>
      </p:pic>
      <p:sp>
        <p:nvSpPr>
          <p:cNvPr id="6" name="Текст 3">
            <a:extLst>
              <a:ext uri="{FF2B5EF4-FFF2-40B4-BE49-F238E27FC236}">
                <a16:creationId xmlns:a16="http://schemas.microsoft.com/office/drawing/2014/main" id="{8D23E83F-DF12-B071-ADA7-36CCC86A3F2C}"/>
              </a:ext>
            </a:extLst>
          </p:cNvPr>
          <p:cNvSpPr txBox="1">
            <a:spLocks/>
          </p:cNvSpPr>
          <p:nvPr/>
        </p:nvSpPr>
        <p:spPr>
          <a:xfrm>
            <a:off x="5916666" y="3429000"/>
            <a:ext cx="5519350" cy="2563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anose="05000000000000000000" pitchFamily="2" charset="2"/>
              <a:buNone/>
            </a:pPr>
            <a:r>
              <a:rPr lang="en-US" sz="2400" b="1" dirty="0">
                <a:latin typeface="+mj-lt"/>
              </a:rPr>
              <a:t>t </a:t>
            </a:r>
            <a:r>
              <a:rPr lang="en-US" sz="2400" dirty="0">
                <a:latin typeface="+mj-lt"/>
              </a:rPr>
              <a:t>–</a:t>
            </a:r>
            <a:r>
              <a:rPr lang="ru-RU" sz="2400" dirty="0">
                <a:latin typeface="+mj-lt"/>
              </a:rPr>
              <a:t> продолжительность одного оборота в днях</a:t>
            </a:r>
            <a:endParaRPr lang="en-US" sz="2400" dirty="0">
              <a:latin typeface="+mj-lt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en-US" sz="2400" b="1" dirty="0">
                <a:latin typeface="+mj-lt"/>
              </a:rPr>
              <a:t>D </a:t>
            </a:r>
            <a:r>
              <a:rPr lang="en-US" sz="2400" dirty="0">
                <a:latin typeface="+mj-lt"/>
              </a:rPr>
              <a:t>–</a:t>
            </a:r>
            <a:r>
              <a:rPr lang="ru-RU" sz="2400" dirty="0">
                <a:latin typeface="+mj-lt"/>
              </a:rPr>
              <a:t> количество дней в отчетном  периоде</a:t>
            </a:r>
            <a:endParaRPr lang="en-US" sz="2400" b="1" dirty="0">
              <a:latin typeface="+mj-lt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en-US" sz="2400" b="1" dirty="0">
                <a:latin typeface="+mj-lt"/>
              </a:rPr>
              <a:t>n </a:t>
            </a:r>
            <a:r>
              <a:rPr lang="en-US" sz="2400" dirty="0">
                <a:latin typeface="+mj-lt"/>
              </a:rPr>
              <a:t>- </a:t>
            </a:r>
            <a:r>
              <a:rPr lang="ru-RU" sz="2400" dirty="0">
                <a:latin typeface="+mj-lt"/>
              </a:rPr>
              <a:t>число оборотов</a:t>
            </a:r>
            <a:endParaRPr lang="LID4096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806118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28A98E8-A8DD-3A98-3F3E-C69EDD8317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18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E172EFC-CCC3-6081-6385-946FD46EF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281976"/>
            <a:ext cx="8229600" cy="1579005"/>
          </a:xfrm>
        </p:spPr>
        <p:txBody>
          <a:bodyPr/>
          <a:lstStyle/>
          <a:p>
            <a:r>
              <a:rPr lang="ru-RU" dirty="0"/>
              <a:t>Экономический эффект в результате ускорения оборачиваемости</a:t>
            </a:r>
            <a:endParaRPr lang="LID4096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1E6E50-DECF-7108-70B8-AB7ADD7B7D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5049" y="2195680"/>
            <a:ext cx="9967612" cy="908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+mj-lt"/>
              </a:rPr>
              <a:t>Он выражается в относительном высвобождении средств из оборота, а также в увеличении суммы прибыли.</a:t>
            </a:r>
            <a:endParaRPr lang="LID4096" sz="2400" dirty="0">
              <a:latin typeface="+mj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C72AC0-45DC-454D-1681-17B7D91EAA6A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839518" y="3753854"/>
            <a:ext cx="4560530" cy="1833864"/>
          </a:xfrm>
          <a:prstGeom prst="rect">
            <a:avLst/>
          </a:prstGeom>
        </p:spPr>
      </p:pic>
      <p:sp>
        <p:nvSpPr>
          <p:cNvPr id="9" name="Текст 3">
            <a:extLst>
              <a:ext uri="{FF2B5EF4-FFF2-40B4-BE49-F238E27FC236}">
                <a16:creationId xmlns:a16="http://schemas.microsoft.com/office/drawing/2014/main" id="{0E71318E-63C1-53BF-04DB-B0A5AADF6091}"/>
              </a:ext>
            </a:extLst>
          </p:cNvPr>
          <p:cNvSpPr txBox="1">
            <a:spLocks/>
          </p:cNvSpPr>
          <p:nvPr/>
        </p:nvSpPr>
        <p:spPr>
          <a:xfrm>
            <a:off x="5509028" y="3429000"/>
            <a:ext cx="6073372" cy="31282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anose="05000000000000000000" pitchFamily="2" charset="2"/>
              <a:buNone/>
            </a:pPr>
            <a:r>
              <a:rPr lang="ru-RU" sz="2400" b="1" dirty="0">
                <a:latin typeface="+mj-lt"/>
              </a:rPr>
              <a:t>Э</a:t>
            </a:r>
            <a:r>
              <a:rPr lang="ru-RU" sz="2400" dirty="0">
                <a:latin typeface="+mj-lt"/>
              </a:rPr>
              <a:t> – Экономический эффект в результате ускорения оборачиваемости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ru-RU" sz="2400" b="1" dirty="0">
                <a:latin typeface="+mj-lt"/>
              </a:rPr>
              <a:t>РП</a:t>
            </a:r>
            <a:r>
              <a:rPr lang="ru-RU" sz="2400" dirty="0">
                <a:latin typeface="+mj-lt"/>
              </a:rPr>
              <a:t> – </a:t>
            </a:r>
            <a:r>
              <a:rPr lang="ru-RU" sz="2400" b="0" i="0" dirty="0">
                <a:solidFill>
                  <a:srgbClr val="212529"/>
                </a:solidFill>
                <a:effectLst/>
                <a:latin typeface="+mj-lt"/>
              </a:rPr>
              <a:t>объем реализованной продукции</a:t>
            </a:r>
            <a:endParaRPr lang="ru-RU" sz="2400" dirty="0">
              <a:latin typeface="+mj-lt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en-US" sz="2400" b="1" dirty="0">
                <a:latin typeface="+mj-lt"/>
              </a:rPr>
              <a:t>D</a:t>
            </a:r>
            <a:r>
              <a:rPr lang="en-US" sz="2400" dirty="0">
                <a:latin typeface="+mj-lt"/>
              </a:rPr>
              <a:t> –</a:t>
            </a:r>
            <a:r>
              <a:rPr lang="ru-RU" sz="2400" dirty="0">
                <a:latin typeface="+mj-lt"/>
              </a:rPr>
              <a:t> количество дней в отчетном  периоде</a:t>
            </a:r>
            <a:endParaRPr lang="en-US" sz="2400" dirty="0">
              <a:latin typeface="+mj-lt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en-US" sz="2400" b="1" dirty="0">
                <a:latin typeface="+mj-lt"/>
              </a:rPr>
              <a:t>t₀</a:t>
            </a:r>
            <a:r>
              <a:rPr lang="en-US" sz="2400" dirty="0">
                <a:latin typeface="+mj-lt"/>
              </a:rPr>
              <a:t> -</a:t>
            </a:r>
            <a:r>
              <a:rPr lang="ru-RU" sz="2400" dirty="0">
                <a:latin typeface="+mj-lt"/>
              </a:rPr>
              <a:t> </a:t>
            </a:r>
            <a:r>
              <a:rPr lang="ru-RU" sz="24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число дней до снижения количества дней одного оборота оборотных средств</a:t>
            </a:r>
            <a:endParaRPr lang="en-US" sz="2400" dirty="0">
              <a:latin typeface="+mj-lt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en-US" sz="2400" b="1" dirty="0">
                <a:latin typeface="+mj-lt"/>
              </a:rPr>
              <a:t>t₁</a:t>
            </a:r>
            <a:r>
              <a:rPr lang="en-US" sz="2400" dirty="0">
                <a:latin typeface="+mj-lt"/>
              </a:rPr>
              <a:t> -</a:t>
            </a:r>
            <a:r>
              <a:rPr lang="ru-RU" sz="2400" dirty="0">
                <a:latin typeface="+mj-lt"/>
              </a:rPr>
              <a:t> </a:t>
            </a:r>
            <a:r>
              <a:rPr lang="ru-RU" sz="24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число дней после ускорения оборачиваемости оборотных средств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5489021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73F3C94-E399-4AEE-4280-D883BDB706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19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CC442AE-5215-FAB3-3C2C-4F7C0B879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495" y="2639497"/>
            <a:ext cx="6481010" cy="1579005"/>
          </a:xfrm>
        </p:spPr>
        <p:txBody>
          <a:bodyPr>
            <a:noAutofit/>
          </a:bodyPr>
          <a:lstStyle/>
          <a:p>
            <a:r>
              <a:rPr lang="ru-RU" sz="7200" dirty="0"/>
              <a:t>Спасибо за внимание</a:t>
            </a:r>
            <a:endParaRPr lang="LID4096" sz="7200" dirty="0"/>
          </a:p>
        </p:txBody>
      </p:sp>
    </p:spTree>
    <p:extLst>
      <p:ext uri="{BB962C8B-B14F-4D97-AF65-F5344CB8AC3E}">
        <p14:creationId xmlns:p14="http://schemas.microsoft.com/office/powerpoint/2010/main" val="2889263452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9"/>
  <p:tag name="AS_OS" val="Unix 5.15.0.1022"/>
  <p:tag name="AS_RELEASE_DATE" val="2022.10.14"/>
  <p:tag name="AS_TITLE" val="Aspose.Slides for .NET5"/>
  <p:tag name="AS_VERSION" val="22.10"/>
</p:tagLst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0096AA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Verdana"/>
        <a:cs typeface="Arial"/>
      </a:majorFont>
      <a:minorFont>
        <a:latin typeface="Verdana"/>
        <a:ea typeface="Verdana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6647DB22-6940-438F-B420-8DF0DF214DCD}" vid="{E45467E3-37FF-41E7-B663-0B8F679CE8C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789</Words>
  <Application>Microsoft Office PowerPoint</Application>
  <PresentationFormat>Широкоэкранный</PresentationFormat>
  <Paragraphs>115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Open Sans</vt:lpstr>
      <vt:lpstr>Times New Roman</vt:lpstr>
      <vt:lpstr>Verdana</vt:lpstr>
      <vt:lpstr>Wingdings</vt:lpstr>
      <vt:lpstr>Тема Office</vt:lpstr>
      <vt:lpstr>Производственные фонды</vt:lpstr>
      <vt:lpstr>Презентация PowerPoint</vt:lpstr>
      <vt:lpstr>Виды стоимостной оценки основных фондов</vt:lpstr>
      <vt:lpstr>Виды износа</vt:lpstr>
      <vt:lpstr>Презентация PowerPoint</vt:lpstr>
      <vt:lpstr>Презентация PowerPoint</vt:lpstr>
      <vt:lpstr> Показатели динамики</vt:lpstr>
      <vt:lpstr>Коэффициент обновления</vt:lpstr>
      <vt:lpstr>Коэффициент выбытия</vt:lpstr>
      <vt:lpstr>Презентация PowerPoint</vt:lpstr>
      <vt:lpstr>фондоемкость и фондоотдача</vt:lpstr>
      <vt:lpstr>Презентация PowerPoint</vt:lpstr>
      <vt:lpstr>Фондовооруженность</vt:lpstr>
      <vt:lpstr>Статистика оборотного капитала</vt:lpstr>
      <vt:lpstr>Показатели использования оборотных средств</vt:lpstr>
      <vt:lpstr>Коэффициент закрепления оборотных средств</vt:lpstr>
      <vt:lpstr>Презентация PowerPoint</vt:lpstr>
      <vt:lpstr>Экономический эффект в результате ускорения оборачиваемости</vt:lpstr>
      <vt:lpstr>Спасибо за внимание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Фадеев Александр Сергеевич</dc:creator>
  <cp:lastModifiedBy>wind fox</cp:lastModifiedBy>
  <cp:revision>7</cp:revision>
  <cp:lastPrinted>2021-08-02T01:21:27Z</cp:lastPrinted>
  <dcterms:created xsi:type="dcterms:W3CDTF">2022-10-31T07:21:57Z</dcterms:created>
  <dcterms:modified xsi:type="dcterms:W3CDTF">2025-04-13T18:36:59Z</dcterms:modified>
</cp:coreProperties>
</file>