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682" r:id="rId3"/>
    <p:sldId id="818" r:id="rId4"/>
    <p:sldId id="817" r:id="rId5"/>
    <p:sldId id="690" r:id="rId6"/>
    <p:sldId id="806" r:id="rId7"/>
    <p:sldId id="258" r:id="rId8"/>
    <p:sldId id="815" r:id="rId9"/>
    <p:sldId id="816" r:id="rId10"/>
    <p:sldId id="82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CFEE"/>
    <a:srgbClr val="D434B6"/>
    <a:srgbClr val="25A7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2021" autoAdjust="0"/>
  </p:normalViewPr>
  <p:slideViewPr>
    <p:cSldViewPr snapToGrid="0">
      <p:cViewPr varScale="1">
        <p:scale>
          <a:sx n="99" d="100"/>
          <a:sy n="99" d="100"/>
        </p:scale>
        <p:origin x="7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56E1D-D696-427E-91DE-4415275514B0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36BFD-C860-4358-8BCA-687AB7159E7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63BAB-A562-468F-8F65-EF0F15DB7984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0D7AD-3D71-4684-9EE4-ABC034B403B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log.gov.ru/rn77/service/mp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3048" y="227"/>
            <a:ext cx="12188952" cy="45518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5342" y="637953"/>
            <a:ext cx="8272458" cy="3359797"/>
          </a:xfrm>
        </p:spPr>
        <p:txBody>
          <a:bodyPr>
            <a:normAutofit fontScale="90000"/>
          </a:bodyPr>
          <a:lstStyle/>
          <a:p>
            <a:r>
              <a:rPr lang="ru-RU" sz="6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изменения </a:t>
            </a:r>
            <a:br>
              <a:rPr lang="ru-RU" sz="6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2025 года</a:t>
            </a:r>
            <a:br>
              <a:rPr lang="ru-RU" sz="6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br>
              <a:rPr lang="ru-RU" sz="6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2026 года</a:t>
            </a:r>
          </a:p>
        </p:txBody>
      </p:sp>
      <p:sp>
        <p:nvSpPr>
          <p:cNvPr id="23" name="Freeform 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8727747" y="4208147"/>
            <a:ext cx="339126" cy="1938528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" name="Freeform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8728739" y="4098333"/>
            <a:ext cx="201857" cy="1874520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-3048" y="4098334"/>
            <a:ext cx="893301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9066873" y="4377267"/>
            <a:ext cx="3122079" cy="1773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202" y="25691"/>
            <a:ext cx="11642475" cy="1325563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налогообложения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налогов, сборов, пошлин и других платежей, взимаемых в установленном порядке</a:t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351629" y="1185684"/>
            <a:ext cx="10050583" cy="5316901"/>
            <a:chOff x="408354" y="1038707"/>
            <a:chExt cx="10050583" cy="5316901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08354" y="1038707"/>
              <a:ext cx="10050583" cy="2513071"/>
              <a:chOff x="338386" y="1340768"/>
              <a:chExt cx="8482086" cy="2513071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2411760" y="1340768"/>
                <a:ext cx="4752528" cy="64807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Система налогообложения</a:t>
                </a:r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338386" y="2276872"/>
                <a:ext cx="3873574" cy="75608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Общая система налогообложения (ОСН)</a:t>
                </a: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4644008" y="2276872"/>
                <a:ext cx="4176464" cy="75608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Специальные режимы</a:t>
                </a:r>
              </a:p>
            </p:txBody>
          </p:sp>
          <p:cxnSp>
            <p:nvCxnSpPr>
              <p:cNvPr id="9" name="Соединительная линия уступом 8"/>
              <p:cNvCxnSpPr>
                <a:stCxn id="5" idx="1"/>
              </p:cNvCxnSpPr>
              <p:nvPr/>
            </p:nvCxnSpPr>
            <p:spPr>
              <a:xfrm rot="10800000" flipV="1">
                <a:off x="2206880" y="1664804"/>
                <a:ext cx="204880" cy="612068"/>
              </a:xfrm>
              <a:prstGeom prst="bentConnector2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Соединительная линия уступом 9"/>
              <p:cNvCxnSpPr>
                <a:stCxn id="5" idx="3"/>
              </p:cNvCxnSpPr>
              <p:nvPr/>
            </p:nvCxnSpPr>
            <p:spPr>
              <a:xfrm>
                <a:off x="7164288" y="1664804"/>
                <a:ext cx="201272" cy="612068"/>
              </a:xfrm>
              <a:prstGeom prst="bentConnector2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Прямоугольник 10"/>
              <p:cNvSpPr/>
              <p:nvPr/>
            </p:nvSpPr>
            <p:spPr>
              <a:xfrm>
                <a:off x="3318919" y="3165717"/>
                <a:ext cx="4839369" cy="68812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Упрощенная система налогообложения (УСН)</a:t>
                </a:r>
              </a:p>
            </p:txBody>
          </p:sp>
        </p:grpSp>
        <p:sp>
          <p:nvSpPr>
            <p:cNvPr id="22" name="Прямоугольник 21"/>
            <p:cNvSpPr/>
            <p:nvPr/>
          </p:nvSpPr>
          <p:spPr>
            <a:xfrm>
              <a:off x="3933294" y="5153495"/>
              <a:ext cx="5741009" cy="5180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Налог на профессиональный доход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933294" y="5777658"/>
              <a:ext cx="5741009" cy="57795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Единый сельскохозяйственный налог</a:t>
              </a:r>
            </a:p>
          </p:txBody>
        </p:sp>
        <p:cxnSp>
          <p:nvCxnSpPr>
            <p:cNvPr id="26" name="Прямая соединительная линия 25"/>
            <p:cNvCxnSpPr>
              <a:cxnSpLocks/>
            </p:cNvCxnSpPr>
            <p:nvPr/>
          </p:nvCxnSpPr>
          <p:spPr>
            <a:xfrm flipH="1">
              <a:off x="10106351" y="2760903"/>
              <a:ext cx="6750" cy="334644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>
              <a:cxnSpLocks/>
              <a:stCxn id="11" idx="3"/>
            </p:cNvCxnSpPr>
            <p:nvPr/>
          </p:nvCxnSpPr>
          <p:spPr>
            <a:xfrm>
              <a:off x="9674303" y="3207717"/>
              <a:ext cx="438798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9617642" y="3935560"/>
              <a:ext cx="495459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>
              <a:cxnSpLocks/>
            </p:cNvCxnSpPr>
            <p:nvPr/>
          </p:nvCxnSpPr>
          <p:spPr>
            <a:xfrm>
              <a:off x="9667553" y="5482307"/>
              <a:ext cx="438798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9674303" y="6107348"/>
              <a:ext cx="432048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Прямоугольник 22"/>
            <p:cNvSpPr/>
            <p:nvPr/>
          </p:nvSpPr>
          <p:spPr>
            <a:xfrm>
              <a:off x="3933294" y="4466854"/>
              <a:ext cx="5741009" cy="58050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Патентная система налогообложения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088829F-2852-5536-4328-5E9881711928}"/>
              </a:ext>
            </a:extLst>
          </p:cNvPr>
          <p:cNvSpPr txBox="1"/>
          <p:nvPr/>
        </p:nvSpPr>
        <p:spPr>
          <a:xfrm>
            <a:off x="288461" y="6143229"/>
            <a:ext cx="61649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Calibri" panose="020F0502020204030204" pitchFamily="34" charset="0"/>
                <a:hlinkClick r:id="rId2"/>
              </a:rPr>
              <a:t>https://www.nalog.gov.ru/rn77/service/mp/</a:t>
            </a: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6915C52-E130-CAFC-DC2C-744B94E02F65}"/>
              </a:ext>
            </a:extLst>
          </p:cNvPr>
          <p:cNvSpPr/>
          <p:nvPr/>
        </p:nvSpPr>
        <p:spPr>
          <a:xfrm>
            <a:off x="4883319" y="3805384"/>
            <a:ext cx="5734259" cy="6881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Автоматизированная упрощенная система налогообложения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B3B79C3-36F7-2DFF-9263-1A7D4A38401A}"/>
              </a:ext>
            </a:extLst>
          </p:cNvPr>
          <p:cNvCxnSpPr/>
          <p:nvPr/>
        </p:nvCxnSpPr>
        <p:spPr>
          <a:xfrm>
            <a:off x="10560917" y="4867326"/>
            <a:ext cx="495459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F1206-D802-F115-3A9E-99FE24213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867661A-90F5-E9E0-3269-6D8F39EB2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349" y="0"/>
            <a:ext cx="8229600" cy="864096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налоговый режим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B0D240C0-ED1B-5259-0C80-B5FA5A130B2F}"/>
              </a:ext>
            </a:extLst>
          </p:cNvPr>
          <p:cNvGraphicFramePr>
            <a:graphicFrameLocks noGrp="1"/>
          </p:cNvGraphicFramePr>
          <p:nvPr/>
        </p:nvGraphicFramePr>
        <p:xfrm>
          <a:off x="771097" y="921519"/>
          <a:ext cx="1063484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7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Юридические лица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 предприниматели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добавленную стоимость (НДС)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(НДФЛ)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юридических лиц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Объект 1">
            <a:extLst>
              <a:ext uri="{FF2B5EF4-FFF2-40B4-BE49-F238E27FC236}">
                <a16:creationId xmlns:a16="http://schemas.microsoft.com/office/drawing/2014/main" id="{5556E952-2232-DCF7-7AF5-BFB6B29B4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316" y="3309378"/>
            <a:ext cx="10904621" cy="3548622"/>
          </a:xfrm>
        </p:spPr>
        <p:txBody>
          <a:bodyPr>
            <a:normAutofit fontScale="87500" lnSpcReduction="20000"/>
          </a:bodyPr>
          <a:lstStyle/>
          <a:p>
            <a:pPr marL="109855" indent="0">
              <a:spcBef>
                <a:spcPts val="1200"/>
              </a:spcBef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применения ОСН</a:t>
            </a:r>
          </a:p>
          <a:p>
            <a:pPr>
              <a:spcBef>
                <a:spcPts val="120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работников больше 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120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 за год (202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год)  больше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млн. руб. (рассчитывается кассовым методом) ;</a:t>
            </a:r>
          </a:p>
          <a:p>
            <a:pPr>
              <a:spcBef>
                <a:spcPts val="120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остаточная стоимость основных средств в течение года превысила отметку в 200 млн. руб.;</a:t>
            </a:r>
          </a:p>
          <a:p>
            <a:pPr>
              <a:spcBef>
                <a:spcPts val="120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участия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юр.лиц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УК 25% и более;</a:t>
            </a:r>
          </a:p>
          <a:p>
            <a:pPr>
              <a:spcBef>
                <a:spcPts val="120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филиалы.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346.12 НК РФ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E0800B-66C8-EC47-61E8-145C2B95F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1949" y="5632598"/>
            <a:ext cx="1140051" cy="1225402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AA069C9-C6A9-DA62-6E27-9E2110CAF17D}"/>
              </a:ext>
            </a:extLst>
          </p:cNvPr>
          <p:cNvCxnSpPr/>
          <p:nvPr/>
        </p:nvCxnSpPr>
        <p:spPr>
          <a:xfrm>
            <a:off x="682069" y="837831"/>
            <a:ext cx="10135011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049024-A722-1364-6BA4-DA00939E7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860"/>
            <a:ext cx="2355313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31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9FC4D-DAD6-75CE-59E9-1C7091CBF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ED304F9-AFF0-46F0-FD21-9123D42CF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2334" y="-135276"/>
            <a:ext cx="10181999" cy="94293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Упрощенная система налогообложения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A441537-984E-45AF-3D4B-EABB1000F2AA}"/>
              </a:ext>
            </a:extLst>
          </p:cNvPr>
          <p:cNvCxnSpPr/>
          <p:nvPr/>
        </p:nvCxnSpPr>
        <p:spPr>
          <a:xfrm>
            <a:off x="682069" y="861982"/>
            <a:ext cx="10135011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7C0F3A7-3B09-F3B1-CEF0-9A8733297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011"/>
            <a:ext cx="2355313" cy="646331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75D0FE63-AE31-ADC4-1D68-3502EA9AB8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565387"/>
              </p:ext>
            </p:extLst>
          </p:nvPr>
        </p:nvGraphicFramePr>
        <p:xfrm>
          <a:off x="933867" y="1130019"/>
          <a:ext cx="10324266" cy="3332946"/>
        </p:xfrm>
        <a:graphic>
          <a:graphicData uri="http://schemas.openxmlformats.org/drawingml/2006/table">
            <a:tbl>
              <a:tblPr/>
              <a:tblGrid>
                <a:gridCol w="3467378">
                  <a:extLst>
                    <a:ext uri="{9D8B030D-6E8A-4147-A177-3AD203B41FA5}">
                      <a16:colId xmlns:a16="http://schemas.microsoft.com/office/drawing/2014/main" val="877902179"/>
                    </a:ext>
                  </a:extLst>
                </a:gridCol>
                <a:gridCol w="3428444">
                  <a:extLst>
                    <a:ext uri="{9D8B030D-6E8A-4147-A177-3AD203B41FA5}">
                      <a16:colId xmlns:a16="http://schemas.microsoft.com/office/drawing/2014/main" val="2452574963"/>
                    </a:ext>
                  </a:extLst>
                </a:gridCol>
                <a:gridCol w="3428444">
                  <a:extLst>
                    <a:ext uri="{9D8B030D-6E8A-4147-A177-3AD203B41FA5}">
                      <a16:colId xmlns:a16="http://schemas.microsoft.com/office/drawing/2014/main" val="1567312268"/>
                    </a:ext>
                  </a:extLst>
                </a:gridCol>
              </a:tblGrid>
              <a:tr h="698781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555555"/>
                          </a:solidFill>
                          <a:effectLst/>
                          <a:latin typeface="Arial" panose="020B0604020202020204" pitchFamily="34" charset="0"/>
                        </a:rPr>
                        <a:t>Лимиты</a:t>
                      </a:r>
                    </a:p>
                  </a:txBody>
                  <a:tcPr marL="142875" marR="142875" marT="142875" marB="142875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555555"/>
                          </a:solidFill>
                          <a:effectLst/>
                          <a:latin typeface="Arial" panose="020B0604020202020204" pitchFamily="34" charset="0"/>
                        </a:rPr>
                        <a:t>В 2024 году</a:t>
                      </a:r>
                    </a:p>
                  </a:txBody>
                  <a:tcPr marL="142875" marR="142875" marT="142875" marB="142875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555555"/>
                          </a:solidFill>
                          <a:effectLst/>
                          <a:latin typeface="Arial" panose="020B0604020202020204" pitchFamily="34" charset="0"/>
                        </a:rPr>
                        <a:t>В 2025 году</a:t>
                      </a:r>
                    </a:p>
                  </a:txBody>
                  <a:tcPr marL="142875" marR="142875" marT="142875" marB="142875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535379"/>
                  </a:ext>
                </a:extLst>
              </a:tr>
              <a:tr h="610457">
                <a:tc>
                  <a:txBody>
                    <a:bodyPr/>
                    <a:lstStyle/>
                    <a:p>
                      <a:pPr fontAlgn="ctr"/>
                      <a:r>
                        <a:rPr lang="ru-RU">
                          <a:effectLst/>
                          <a:latin typeface="Arial" panose="020B0604020202020204" pitchFamily="34" charset="0"/>
                        </a:rPr>
                        <a:t>Максимальный годовой доход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dirty="0">
                          <a:effectLst/>
                          <a:latin typeface="Arial" panose="020B0604020202020204" pitchFamily="34" charset="0"/>
                        </a:rPr>
                        <a:t>265,8 млн рублей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dirty="0">
                          <a:effectLst/>
                          <a:latin typeface="Arial" panose="020B0604020202020204" pitchFamily="34" charset="0"/>
                        </a:rPr>
                        <a:t>450 млн рублей 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796747"/>
                  </a:ext>
                </a:extLst>
              </a:tr>
              <a:tr h="1011854">
                <a:tc>
                  <a:txBody>
                    <a:bodyPr/>
                    <a:lstStyle/>
                    <a:p>
                      <a:pPr fontAlgn="ctr"/>
                      <a:r>
                        <a:rPr lang="ru-RU">
                          <a:effectLst/>
                          <a:latin typeface="Arial" panose="020B0604020202020204" pitchFamily="34" charset="0"/>
                        </a:rPr>
                        <a:t>Средняя численность работников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dirty="0">
                          <a:effectLst/>
                          <a:latin typeface="Arial" panose="020B0604020202020204" pitchFamily="34" charset="0"/>
                        </a:rPr>
                        <a:t>130 человек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dirty="0">
                          <a:effectLst/>
                          <a:latin typeface="Arial" panose="020B0604020202020204" pitchFamily="34" charset="0"/>
                        </a:rPr>
                        <a:t>130 человек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041645"/>
                  </a:ext>
                </a:extLst>
              </a:tr>
              <a:tr h="1011854">
                <a:tc>
                  <a:txBody>
                    <a:bodyPr/>
                    <a:lstStyle/>
                    <a:p>
                      <a:pPr fontAlgn="ctr"/>
                      <a:r>
                        <a:rPr lang="ru-RU" dirty="0">
                          <a:effectLst/>
                          <a:latin typeface="Arial" panose="020B0604020202020204" pitchFamily="34" charset="0"/>
                        </a:rPr>
                        <a:t>Балансовая стоимость основных средств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  <a:latin typeface="Arial" panose="020B0604020202020204" pitchFamily="34" charset="0"/>
                        </a:rPr>
                        <a:t>150 млн рублей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dirty="0">
                          <a:effectLst/>
                          <a:latin typeface="Arial" panose="020B0604020202020204" pitchFamily="34" charset="0"/>
                        </a:rPr>
                        <a:t>200 млн рублей</a:t>
                      </a:r>
                    </a:p>
                  </a:txBody>
                  <a:tcPr marL="95250" marR="95250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031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208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75520" y="170880"/>
            <a:ext cx="8229600" cy="953864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расчета НДС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775520" y="1052736"/>
            <a:ext cx="8760020" cy="857060"/>
            <a:chOff x="251520" y="1321456"/>
            <a:chExt cx="8760020" cy="85706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2483768" y="1448540"/>
              <a:ext cx="936104" cy="5596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51520" y="1458436"/>
              <a:ext cx="2304256" cy="72008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Исходящий НДС 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347864" y="1448540"/>
              <a:ext cx="2368648" cy="72008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Входящий НДС 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868144" y="1321456"/>
              <a:ext cx="936104" cy="6673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804248" y="1458436"/>
              <a:ext cx="2207292" cy="72008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НДС к уплате </a:t>
              </a:r>
            </a:p>
          </p:txBody>
        </p:sp>
      </p:grpSp>
      <p:sp>
        <p:nvSpPr>
          <p:cNvPr id="10" name="Заголовок 2"/>
          <p:cNvSpPr txBox="1"/>
          <p:nvPr/>
        </p:nvSpPr>
        <p:spPr>
          <a:xfrm>
            <a:off x="1981200" y="1996961"/>
            <a:ext cx="8229600" cy="833816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расчета НДС на ОСНО</a:t>
            </a:r>
          </a:p>
        </p:txBody>
      </p:sp>
      <p:grpSp>
        <p:nvGrpSpPr>
          <p:cNvPr id="44" name="Группа 43"/>
          <p:cNvGrpSpPr/>
          <p:nvPr/>
        </p:nvGrpSpPr>
        <p:grpSpPr>
          <a:xfrm>
            <a:off x="1676178" y="2996952"/>
            <a:ext cx="8760020" cy="3505912"/>
            <a:chOff x="217264" y="3235456"/>
            <a:chExt cx="8760020" cy="3505912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3563888" y="6381328"/>
              <a:ext cx="2304256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baseline="-25000" dirty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НДС=60-20=40 руб.</a:t>
              </a:r>
            </a:p>
          </p:txBody>
        </p:sp>
        <p:grpSp>
          <p:nvGrpSpPr>
            <p:cNvPr id="43" name="Группа 42"/>
            <p:cNvGrpSpPr/>
            <p:nvPr/>
          </p:nvGrpSpPr>
          <p:grpSpPr>
            <a:xfrm>
              <a:off x="217264" y="3235456"/>
              <a:ext cx="8760020" cy="3217880"/>
              <a:chOff x="217264" y="3235456"/>
              <a:chExt cx="8760020" cy="3217880"/>
            </a:xfrm>
          </p:grpSpPr>
          <p:grpSp>
            <p:nvGrpSpPr>
              <p:cNvPr id="11" name="Группа 10"/>
              <p:cNvGrpSpPr/>
              <p:nvPr/>
            </p:nvGrpSpPr>
            <p:grpSpPr>
              <a:xfrm>
                <a:off x="217264" y="4276164"/>
                <a:ext cx="8760020" cy="729976"/>
                <a:chOff x="251520" y="1448540"/>
                <a:chExt cx="8760020" cy="729976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251520" y="1458436"/>
                  <a:ext cx="1978472" cy="720080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2400" dirty="0">
                      <a:solidFill>
                        <a:schemeClr val="tx2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Поставщик</a:t>
                  </a:r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7198544" y="1458436"/>
                  <a:ext cx="1812996" cy="720080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2400" dirty="0">
                      <a:solidFill>
                        <a:schemeClr val="tx2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Покупатель</a:t>
                  </a:r>
                </a:p>
              </p:txBody>
            </p:sp>
            <p:sp>
              <p:nvSpPr>
                <p:cNvPr id="14" name="Прямоугольник 13"/>
                <p:cNvSpPr/>
                <p:nvPr/>
              </p:nvSpPr>
              <p:spPr>
                <a:xfrm>
                  <a:off x="3347864" y="1448540"/>
                  <a:ext cx="2698552" cy="720080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2400" dirty="0">
                      <a:solidFill>
                        <a:schemeClr val="tx2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Налогоплательщик</a:t>
                  </a:r>
                </a:p>
              </p:txBody>
            </p:sp>
          </p:grpSp>
          <p:cxnSp>
            <p:nvCxnSpPr>
              <p:cNvPr id="19" name="Соединительная линия уступом 18"/>
              <p:cNvCxnSpPr/>
              <p:nvPr/>
            </p:nvCxnSpPr>
            <p:spPr>
              <a:xfrm rot="5400000" flipH="1" flipV="1">
                <a:off x="2550828" y="3268052"/>
                <a:ext cx="9896" cy="3456384"/>
              </a:xfrm>
              <a:prstGeom prst="bentConnector3">
                <a:avLst>
                  <a:gd name="adj1" fmla="val -4897251"/>
                </a:avLst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Соединительная линия уступом 24"/>
              <p:cNvCxnSpPr/>
              <p:nvPr/>
            </p:nvCxnSpPr>
            <p:spPr>
              <a:xfrm rot="5400000" flipH="1" flipV="1">
                <a:off x="6655284" y="3329676"/>
                <a:ext cx="9896" cy="3456384"/>
              </a:xfrm>
              <a:prstGeom prst="bentConnector3">
                <a:avLst>
                  <a:gd name="adj1" fmla="val -4897251"/>
                </a:avLst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Стрелка вниз 26"/>
              <p:cNvSpPr/>
              <p:nvPr/>
            </p:nvSpPr>
            <p:spPr>
              <a:xfrm>
                <a:off x="4532188" y="5001192"/>
                <a:ext cx="255836" cy="948088"/>
              </a:xfrm>
              <a:prstGeom prst="down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1" name="Соединительная линия уступом 30"/>
              <p:cNvCxnSpPr/>
              <p:nvPr/>
            </p:nvCxnSpPr>
            <p:spPr>
              <a:xfrm rot="16200000" flipH="1" flipV="1">
                <a:off x="2550828" y="2552920"/>
                <a:ext cx="9896" cy="3456384"/>
              </a:xfrm>
              <a:prstGeom prst="bentConnector3">
                <a:avLst>
                  <a:gd name="adj1" fmla="val -6375667"/>
                </a:avLst>
              </a:prstGeom>
              <a:ln w="254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Прямоугольник 27"/>
              <p:cNvSpPr/>
              <p:nvPr/>
            </p:nvSpPr>
            <p:spPr>
              <a:xfrm>
                <a:off x="1403648" y="3284984"/>
                <a:ext cx="2520280" cy="602320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НДС входящий</a:t>
                </a:r>
              </a:p>
            </p:txBody>
          </p:sp>
          <p:cxnSp>
            <p:nvCxnSpPr>
              <p:cNvPr id="37" name="Соединительная линия уступом 36"/>
              <p:cNvCxnSpPr/>
              <p:nvPr/>
            </p:nvCxnSpPr>
            <p:spPr>
              <a:xfrm rot="16200000" flipH="1" flipV="1">
                <a:off x="6799300" y="2543024"/>
                <a:ext cx="9896" cy="3456384"/>
              </a:xfrm>
              <a:prstGeom prst="bentConnector3">
                <a:avLst>
                  <a:gd name="adj1" fmla="val -6375667"/>
                </a:avLst>
              </a:prstGeom>
              <a:ln w="254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Прямоугольник 37"/>
              <p:cNvSpPr/>
              <p:nvPr/>
            </p:nvSpPr>
            <p:spPr>
              <a:xfrm>
                <a:off x="1583668" y="5668284"/>
                <a:ext cx="2304256" cy="3600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b="1" baseline="-25000" dirty="0">
                    <a:solidFill>
                      <a:schemeClr val="tx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120 руб. (вкл. НДС)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123728" y="5301208"/>
                <a:ext cx="1224136" cy="36707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Товар</a:t>
                </a:r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5716512" y="5668284"/>
                <a:ext cx="2304256" cy="3600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b="1" baseline="-25000" dirty="0">
                    <a:solidFill>
                      <a:schemeClr val="tx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360 руб. (вкл. НДС)</a:t>
                </a: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419872" y="6021288"/>
                <a:ext cx="2486024" cy="432048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НДС к уплате</a:t>
                </a:r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5961888" y="5291528"/>
                <a:ext cx="1224136" cy="36707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Товар</a:t>
                </a:r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5603638" y="3837776"/>
                <a:ext cx="2304256" cy="3600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b="1" baseline="-25000" dirty="0">
                    <a:solidFill>
                      <a:schemeClr val="tx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НДС=60 руб.</a:t>
                </a:r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5410102" y="3235456"/>
                <a:ext cx="2520280" cy="602320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НДС исходящий</a:t>
                </a:r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1530356" y="3933056"/>
                <a:ext cx="2304256" cy="264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b="1" baseline="-25000" dirty="0">
                    <a:solidFill>
                      <a:schemeClr val="tx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НДС=20 руб.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13797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A0D3C-7837-48D2-E187-30269F256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6B432C0-34A8-AF52-29C6-AFB99D35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4389" y="-72960"/>
            <a:ext cx="10181999" cy="94293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НДС на УСН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0B7D0A2-9923-186A-C596-43FB02958171}"/>
              </a:ext>
            </a:extLst>
          </p:cNvPr>
          <p:cNvCxnSpPr/>
          <p:nvPr/>
        </p:nvCxnSpPr>
        <p:spPr>
          <a:xfrm>
            <a:off x="682069" y="861982"/>
            <a:ext cx="10135011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1BB4A43-A72E-4B42-500D-76FCD5DDA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011"/>
            <a:ext cx="2355313" cy="646331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E46051E-0722-BA09-BF8B-CF7D542DE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561607"/>
              </p:ext>
            </p:extLst>
          </p:nvPr>
        </p:nvGraphicFramePr>
        <p:xfrm>
          <a:off x="933651" y="1078031"/>
          <a:ext cx="10285332" cy="4891206"/>
        </p:xfrm>
        <a:graphic>
          <a:graphicData uri="http://schemas.openxmlformats.org/drawingml/2006/table">
            <a:tbl>
              <a:tblPr/>
              <a:tblGrid>
                <a:gridCol w="3428444">
                  <a:extLst>
                    <a:ext uri="{9D8B030D-6E8A-4147-A177-3AD203B41FA5}">
                      <a16:colId xmlns:a16="http://schemas.microsoft.com/office/drawing/2014/main" val="877902179"/>
                    </a:ext>
                  </a:extLst>
                </a:gridCol>
                <a:gridCol w="3428444">
                  <a:extLst>
                    <a:ext uri="{9D8B030D-6E8A-4147-A177-3AD203B41FA5}">
                      <a16:colId xmlns:a16="http://schemas.microsoft.com/office/drawing/2014/main" val="2452574963"/>
                    </a:ext>
                  </a:extLst>
                </a:gridCol>
                <a:gridCol w="3428444">
                  <a:extLst>
                    <a:ext uri="{9D8B030D-6E8A-4147-A177-3AD203B41FA5}">
                      <a16:colId xmlns:a16="http://schemas.microsoft.com/office/drawing/2014/main" val="1567312268"/>
                    </a:ext>
                  </a:extLst>
                </a:gridCol>
              </a:tblGrid>
              <a:tr h="1305159">
                <a:tc>
                  <a:txBody>
                    <a:bodyPr/>
                    <a:lstStyle/>
                    <a:p>
                      <a:pPr fontAlgn="ctr"/>
                      <a:r>
                        <a:rPr lang="ru-RU" sz="2400" b="1" dirty="0">
                          <a:effectLst/>
                        </a:rPr>
                        <a:t>Доходы по УСН за 2024</a:t>
                      </a:r>
                    </a:p>
                  </a:txBody>
                  <a:tcPr marL="142875" marR="142875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dirty="0">
                          <a:effectLst/>
                        </a:rPr>
                        <a:t>Ставка НДС или освобождение в 2025</a:t>
                      </a:r>
                    </a:p>
                  </a:txBody>
                  <a:tcPr marL="142875" marR="142875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dirty="0">
                          <a:effectLst/>
                        </a:rPr>
                        <a:t>Право на вычет входящего НДС</a:t>
                      </a:r>
                    </a:p>
                  </a:txBody>
                  <a:tcPr marL="142875" marR="142875" marT="95250" marB="95250"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535379"/>
                  </a:ext>
                </a:extLst>
              </a:tr>
              <a:tr h="610457">
                <a:tc>
                  <a:txBody>
                    <a:bodyPr/>
                    <a:lstStyle/>
                    <a:p>
                      <a:pPr fontAlgn="t"/>
                      <a:r>
                        <a:rPr lang="ru-RU" sz="2400" dirty="0">
                          <a:effectLst/>
                        </a:rPr>
                        <a:t>0–60 млн рублей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dirty="0">
                          <a:effectLst/>
                        </a:rPr>
                        <a:t>Освобождение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dirty="0">
                          <a:effectLst/>
                        </a:rPr>
                        <a:t>Нет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796747"/>
                  </a:ext>
                </a:extLst>
              </a:tr>
              <a:tr h="1011854">
                <a:tc>
                  <a:txBody>
                    <a:bodyPr/>
                    <a:lstStyle/>
                    <a:p>
                      <a:pPr fontAlgn="t"/>
                      <a:r>
                        <a:rPr lang="ru-RU" sz="2400">
                          <a:effectLst/>
                        </a:rPr>
                        <a:t>От 60 до 250 млн рублей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>
                          <a:effectLst/>
                        </a:rPr>
                        <a:t>5%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dirty="0">
                          <a:effectLst/>
                        </a:rPr>
                        <a:t>Нет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041645"/>
                  </a:ext>
                </a:extLst>
              </a:tr>
              <a:tr h="1011854">
                <a:tc>
                  <a:txBody>
                    <a:bodyPr/>
                    <a:lstStyle/>
                    <a:p>
                      <a:pPr fontAlgn="t"/>
                      <a:r>
                        <a:rPr lang="ru-RU" sz="2400">
                          <a:effectLst/>
                        </a:rPr>
                        <a:t>От 250 до 450 млн рублей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dirty="0">
                          <a:effectLst/>
                        </a:rPr>
                        <a:t>7%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dirty="0">
                          <a:effectLst/>
                        </a:rPr>
                        <a:t>Нет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308320"/>
                  </a:ext>
                </a:extLst>
              </a:tr>
              <a:tr h="951882">
                <a:tc>
                  <a:txBody>
                    <a:bodyPr/>
                    <a:lstStyle/>
                    <a:p>
                      <a:pPr fontAlgn="t"/>
                      <a:r>
                        <a:rPr lang="ru-RU" sz="2400">
                          <a:effectLst/>
                        </a:rPr>
                        <a:t>Свыше 60 млн рублей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>
                          <a:effectLst/>
                        </a:rPr>
                        <a:t>10 или 20%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dirty="0">
                          <a:effectLst/>
                        </a:rPr>
                        <a:t>Да</a:t>
                      </a:r>
                    </a:p>
                  </a:txBody>
                  <a:tcPr marL="142875" marR="142875" marT="95250" marB="95250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879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46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568" y="188636"/>
            <a:ext cx="11324628" cy="113573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НДС на упрощенной системе налогообложения</a:t>
            </a:r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E330022-F68F-D3B1-C2CF-48A08837E3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56839"/>
              </p:ext>
            </p:extLst>
          </p:nvPr>
        </p:nvGraphicFramePr>
        <p:xfrm>
          <a:off x="670705" y="1277659"/>
          <a:ext cx="10515601" cy="4046258"/>
        </p:xfrm>
        <a:graphic>
          <a:graphicData uri="http://schemas.openxmlformats.org/drawingml/2006/table">
            <a:tbl>
              <a:tblPr/>
              <a:tblGrid>
                <a:gridCol w="1922091">
                  <a:extLst>
                    <a:ext uri="{9D8B030D-6E8A-4147-A177-3AD203B41FA5}">
                      <a16:colId xmlns:a16="http://schemas.microsoft.com/office/drawing/2014/main" val="3844745242"/>
                    </a:ext>
                  </a:extLst>
                </a:gridCol>
                <a:gridCol w="1999716">
                  <a:extLst>
                    <a:ext uri="{9D8B030D-6E8A-4147-A177-3AD203B41FA5}">
                      <a16:colId xmlns:a16="http://schemas.microsoft.com/office/drawing/2014/main" val="699550123"/>
                    </a:ext>
                  </a:extLst>
                </a:gridCol>
                <a:gridCol w="2000793">
                  <a:extLst>
                    <a:ext uri="{9D8B030D-6E8A-4147-A177-3AD203B41FA5}">
                      <a16:colId xmlns:a16="http://schemas.microsoft.com/office/drawing/2014/main" val="270511794"/>
                    </a:ext>
                  </a:extLst>
                </a:gridCol>
                <a:gridCol w="2121803">
                  <a:extLst>
                    <a:ext uri="{9D8B030D-6E8A-4147-A177-3AD203B41FA5}">
                      <a16:colId xmlns:a16="http://schemas.microsoft.com/office/drawing/2014/main" val="3828950360"/>
                    </a:ext>
                  </a:extLst>
                </a:gridCol>
                <a:gridCol w="2471198">
                  <a:extLst>
                    <a:ext uri="{9D8B030D-6E8A-4147-A177-3AD203B41FA5}">
                      <a16:colId xmlns:a16="http://schemas.microsoft.com/office/drawing/2014/main" val="2083734803"/>
                    </a:ext>
                  </a:extLst>
                </a:gridCol>
              </a:tblGrid>
              <a:tr h="723938">
                <a:tc rowSpan="2">
                  <a:txBody>
                    <a:bodyPr/>
                    <a:lstStyle/>
                    <a:p>
                      <a:pPr algn="ctr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Системы налогообложения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ase" latinLnBrk="0"/>
                      <a:r>
                        <a:rPr lang="ru-RU" sz="1800" b="1" u="none" strike="noStrike" dirty="0">
                          <a:effectLst/>
                          <a:latin typeface="var(--stk-f_family)"/>
                        </a:rPr>
                        <a:t>ИП</a:t>
                      </a:r>
                      <a:endParaRPr lang="ru-RU" sz="1800" u="none" strike="noStrike" dirty="0">
                        <a:effectLst/>
                        <a:latin typeface="var(--stk-f_family)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ase" latinLnBrk="0"/>
                      <a:r>
                        <a:rPr lang="ru-RU" sz="1800" b="1" u="none" strike="noStrike" dirty="0">
                          <a:effectLst/>
                          <a:latin typeface="var(--stk-f_family)"/>
                        </a:rPr>
                        <a:t>ООО</a:t>
                      </a:r>
                      <a:endParaRPr lang="ru-RU" sz="1800" u="none" strike="noStrike" dirty="0">
                        <a:effectLst/>
                        <a:latin typeface="var(--stk-f_family)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212673"/>
                  </a:ext>
                </a:extLst>
              </a:tr>
              <a:tr h="1173480">
                <a:tc vMerge="1">
                  <a:txBody>
                    <a:bodyPr/>
                    <a:lstStyle/>
                    <a:p>
                      <a:pPr algn="ctr" fontAlgn="base" latinLnBrk="0"/>
                      <a:endParaRPr lang="ru-RU" sz="1800" u="none" strike="noStrike" dirty="0">
                        <a:effectLst/>
                        <a:latin typeface="var(--stk-f_family)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ru-RU" sz="1800" b="1" u="none" strike="noStrike" dirty="0">
                          <a:effectLst/>
                          <a:latin typeface="var(--stk-f_family)"/>
                        </a:rPr>
                        <a:t>с доходами</a:t>
                      </a:r>
                    </a:p>
                    <a:p>
                      <a:pPr algn="ctr" fontAlgn="base" latinLnBrk="0"/>
                      <a:r>
                        <a:rPr lang="ru-RU" sz="1800" b="1" u="none" strike="noStrike" dirty="0">
                          <a:effectLst/>
                          <a:latin typeface="var(--stk-f_family)"/>
                        </a:rPr>
                        <a:t>от 60 до 250 млн рублей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ru-RU" sz="1800" b="1" u="none" strike="noStrike" dirty="0">
                          <a:effectLst/>
                          <a:latin typeface="var(--stk-f_family)"/>
                        </a:rPr>
                        <a:t>с доходами от 250 до 450 млн рублей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ru-RU" sz="1800" b="1" u="none" strike="noStrike" dirty="0">
                          <a:effectLst/>
                          <a:latin typeface="var(--stk-f_family)"/>
                        </a:rPr>
                        <a:t>с доходами от 60 до 250 млн рублей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ru-RU" sz="1800" b="1" u="none" strike="noStrike" dirty="0">
                          <a:effectLst/>
                          <a:latin typeface="var(--stk-f_family)"/>
                        </a:rPr>
                        <a:t>с доходами </a:t>
                      </a:r>
                    </a:p>
                    <a:p>
                      <a:pPr algn="ctr" fontAlgn="base" latinLnBrk="0"/>
                      <a:r>
                        <a:rPr lang="ru-RU" sz="1800" b="1" u="none" strike="noStrike" dirty="0">
                          <a:effectLst/>
                          <a:latin typeface="var(--stk-f_family)"/>
                        </a:rPr>
                        <a:t>от 250 до 450 млн рублей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276975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УСН «Доходы»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6% с доходов + НДС 5% или 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6% с доходов + НДС 7% или 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6% с доходов + </a:t>
                      </a:r>
                    </a:p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НДС 5% или 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6% с доходов +</a:t>
                      </a:r>
                    </a:p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НДС 7% или 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392583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>
                          <a:effectLst/>
                          <a:latin typeface="var(--stk-f_family)"/>
                        </a:rPr>
                        <a:t>УСН «Доходы минус расходы»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15% с прибыли + НДС 5% или 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15% с прибыли + НДС 7% или 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15% с прибыли + </a:t>
                      </a:r>
                    </a:p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НДС 5% или 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15% с прибыли + </a:t>
                      </a:r>
                    </a:p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НДС 7% или 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560667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ОСНО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от 13% НДФЛ + НДС 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от 13% НДФЛ + НДС 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20% налога на прибыль + НДС 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ru-RU" sz="1800" u="none" strike="noStrike" dirty="0">
                          <a:effectLst/>
                          <a:latin typeface="var(--stk-f_family)"/>
                        </a:rPr>
                        <a:t>20% налога на прибыль + НДС 20%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97709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0EAE4-66B3-22A9-7E88-B4631A134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DBA3900-5D9B-BCCB-07B7-B93CEBA80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4389" y="-72960"/>
            <a:ext cx="10181999" cy="94293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прибыль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EC240D2-559F-A1C1-D252-D6F4AFFACD85}"/>
              </a:ext>
            </a:extLst>
          </p:cNvPr>
          <p:cNvCxnSpPr/>
          <p:nvPr/>
        </p:nvCxnSpPr>
        <p:spPr>
          <a:xfrm>
            <a:off x="682069" y="861982"/>
            <a:ext cx="10135011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B7EF52D-8267-118C-4D7D-6408365D3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011"/>
            <a:ext cx="2355313" cy="646331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5EE8D0B7-F988-18A6-96F8-1F72E8DC10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872527"/>
              </p:ext>
            </p:extLst>
          </p:nvPr>
        </p:nvGraphicFramePr>
        <p:xfrm>
          <a:off x="933867" y="1688284"/>
          <a:ext cx="10324266" cy="3057759"/>
        </p:xfrm>
        <a:graphic>
          <a:graphicData uri="http://schemas.openxmlformats.org/drawingml/2006/table">
            <a:tbl>
              <a:tblPr/>
              <a:tblGrid>
                <a:gridCol w="3467378">
                  <a:extLst>
                    <a:ext uri="{9D8B030D-6E8A-4147-A177-3AD203B41FA5}">
                      <a16:colId xmlns:a16="http://schemas.microsoft.com/office/drawing/2014/main" val="877902179"/>
                    </a:ext>
                  </a:extLst>
                </a:gridCol>
                <a:gridCol w="3428444">
                  <a:extLst>
                    <a:ext uri="{9D8B030D-6E8A-4147-A177-3AD203B41FA5}">
                      <a16:colId xmlns:a16="http://schemas.microsoft.com/office/drawing/2014/main" val="2452574963"/>
                    </a:ext>
                  </a:extLst>
                </a:gridCol>
                <a:gridCol w="3428444">
                  <a:extLst>
                    <a:ext uri="{9D8B030D-6E8A-4147-A177-3AD203B41FA5}">
                      <a16:colId xmlns:a16="http://schemas.microsoft.com/office/drawing/2014/main" val="1567312268"/>
                    </a:ext>
                  </a:extLst>
                </a:gridCol>
              </a:tblGrid>
              <a:tr h="13051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dirty="0">
                          <a:effectLst/>
                        </a:rPr>
                        <a:t>Изменения</a:t>
                      </a:r>
                    </a:p>
                  </a:txBody>
                  <a:tcPr marL="142875" marR="1428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dirty="0">
                          <a:effectLst/>
                        </a:rPr>
                        <a:t>2024 год</a:t>
                      </a:r>
                    </a:p>
                  </a:txBody>
                  <a:tcPr marL="142875" marR="1428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dirty="0">
                          <a:effectLst/>
                        </a:rPr>
                        <a:t>2025 год</a:t>
                      </a:r>
                    </a:p>
                  </a:txBody>
                  <a:tcPr marL="142875" marR="142875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535379"/>
                  </a:ext>
                </a:extLst>
              </a:tr>
              <a:tr h="610457">
                <a:tc>
                  <a:txBody>
                    <a:bodyPr/>
                    <a:lstStyle/>
                    <a:p>
                      <a:pPr fontAlgn="t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Повысили основную ставку налога на прибыль</a:t>
                      </a:r>
                      <a:endParaRPr lang="ru-RU" sz="1800" dirty="0">
                        <a:effectLst/>
                      </a:endParaRPr>
                    </a:p>
                  </a:txBody>
                  <a:tcPr marL="142875" marR="142875" marT="95250" marB="952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</a:rPr>
                        <a:t>20%</a:t>
                      </a:r>
                    </a:p>
                  </a:txBody>
                  <a:tcPr marL="142875" marR="142875" marT="95250" marB="952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</a:rPr>
                        <a:t>25%</a:t>
                      </a:r>
                    </a:p>
                  </a:txBody>
                  <a:tcPr marL="142875" marR="142875" marT="95250" marB="952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796747"/>
                  </a:ext>
                </a:extLst>
              </a:tr>
              <a:tr h="1011854"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effectLst/>
                        </a:rPr>
                        <a:t>Для ИТ-компаний установили льготную ставку </a:t>
                      </a:r>
                    </a:p>
                    <a:p>
                      <a:pPr fontAlgn="t"/>
                      <a:r>
                        <a:rPr lang="ru-RU" sz="1800">
                          <a:effectLst/>
                        </a:rPr>
                        <a:t>в размере 5 </a:t>
                      </a:r>
                      <a:r>
                        <a:rPr lang="ru-RU" sz="1800" dirty="0">
                          <a:effectLst/>
                        </a:rPr>
                        <a:t>процентов</a:t>
                      </a:r>
                    </a:p>
                  </a:txBody>
                  <a:tcPr marL="142875" marR="142875" marT="95250" marB="952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</a:rPr>
                        <a:t>0%</a:t>
                      </a:r>
                    </a:p>
                  </a:txBody>
                  <a:tcPr marL="142875" marR="142875" marT="95250" marB="952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effectLst/>
                        </a:rPr>
                        <a:t>5%</a:t>
                      </a:r>
                    </a:p>
                  </a:txBody>
                  <a:tcPr marL="142875" marR="142875" marT="95250" marB="952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041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9860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4D1D1-3223-4A88-E414-499C017CC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A73068-F555-319B-492F-AC8814CE0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945" y="212424"/>
            <a:ext cx="8514347" cy="4968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Ставки НДФЛ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AD9A294-B19F-B9FC-1971-A31AB877F495}"/>
              </a:ext>
            </a:extLst>
          </p:cNvPr>
          <p:cNvCxnSpPr/>
          <p:nvPr/>
        </p:nvCxnSpPr>
        <p:spPr>
          <a:xfrm>
            <a:off x="682069" y="861982"/>
            <a:ext cx="10135011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30AB72-5B18-F23B-65AD-D6CC773AD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011"/>
            <a:ext cx="2355313" cy="646331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91F9FBB0-A1DF-8CA0-57EC-ED9678827D7E}"/>
              </a:ext>
            </a:extLst>
          </p:cNvPr>
          <p:cNvGraphicFramePr>
            <a:graphicFrameLocks noGrp="1"/>
          </p:cNvGraphicFramePr>
          <p:nvPr/>
        </p:nvGraphicFramePr>
        <p:xfrm>
          <a:off x="605067" y="1476350"/>
          <a:ext cx="987684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8423">
                  <a:extLst>
                    <a:ext uri="{9D8B030D-6E8A-4147-A177-3AD203B41FA5}">
                      <a16:colId xmlns:a16="http://schemas.microsoft.com/office/drawing/2014/main" val="1770704243"/>
                    </a:ext>
                  </a:extLst>
                </a:gridCol>
                <a:gridCol w="4938423">
                  <a:extLst>
                    <a:ext uri="{9D8B030D-6E8A-4147-A177-3AD203B41FA5}">
                      <a16:colId xmlns:a16="http://schemas.microsoft.com/office/drawing/2014/main" val="1908483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Доходы, млн. руб. в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Ставка налога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87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до 2,4 </a:t>
                      </a:r>
                      <a:r>
                        <a:rPr lang="ru-RU" dirty="0" err="1"/>
                        <a:t>млн.руб.и</a:t>
                      </a:r>
                      <a:r>
                        <a:rPr lang="ru-RU" dirty="0"/>
                        <a:t> менее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67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от 2,4 </a:t>
                      </a:r>
                      <a:r>
                        <a:rPr lang="ru-RU" dirty="0" err="1"/>
                        <a:t>млн.руб</a:t>
                      </a:r>
                      <a:r>
                        <a:rPr lang="ru-RU" dirty="0"/>
                        <a:t>. до 5 </a:t>
                      </a:r>
                      <a:r>
                        <a:rPr lang="ru-RU" dirty="0" err="1"/>
                        <a:t>млн.руб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312тыс.руб.+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15% </a:t>
                      </a:r>
                      <a:r>
                        <a:rPr lang="ru-RU" dirty="0"/>
                        <a:t>с дохода сверх 2,4млн руб.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32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от 5 </a:t>
                      </a:r>
                      <a:r>
                        <a:rPr lang="ru-RU" dirty="0" err="1"/>
                        <a:t>млн.руб</a:t>
                      </a:r>
                      <a:r>
                        <a:rPr lang="ru-RU" dirty="0"/>
                        <a:t>. до 20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702тыс.руб.+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18%</a:t>
                      </a:r>
                      <a:r>
                        <a:rPr lang="ru-RU" dirty="0"/>
                        <a:t> с дохода сверх 5млн руб.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16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от 20 </a:t>
                      </a:r>
                      <a:r>
                        <a:rPr lang="ru-RU" dirty="0" err="1"/>
                        <a:t>млн.руб</a:t>
                      </a:r>
                      <a:r>
                        <a:rPr lang="ru-RU" dirty="0"/>
                        <a:t>. до 50млн.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3402тыс.руб.+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20%</a:t>
                      </a:r>
                      <a:r>
                        <a:rPr lang="ru-RU" dirty="0"/>
                        <a:t> с дохода сверх 20млн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12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Более 50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9402тыс.руб.+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22%</a:t>
                      </a:r>
                      <a:r>
                        <a:rPr lang="ru-RU" dirty="0"/>
                        <a:t> с дохода сверх 50млн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56999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64AD0641-2B65-D250-6552-8A6F127A809B}"/>
              </a:ext>
            </a:extLst>
          </p:cNvPr>
          <p:cNvSpPr txBox="1"/>
          <p:nvPr/>
        </p:nvSpPr>
        <p:spPr>
          <a:xfrm>
            <a:off x="605067" y="4004456"/>
            <a:ext cx="98768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 дивидендам, доходам от продажи имущества или долей в уставном капитале будет действовать ставка НДФЛ в 13% до 2,4 млн рублей и 15% с дохода выше 2,4 млн рублей.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A0ADE0-D24B-B202-8264-9A02C6489C0C}"/>
              </a:ext>
            </a:extLst>
          </p:cNvPr>
          <p:cNvSpPr txBox="1"/>
          <p:nvPr/>
        </p:nvSpPr>
        <p:spPr>
          <a:xfrm>
            <a:off x="682069" y="5050452"/>
            <a:ext cx="112880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Действуют новые размеры стандартных вычетов для работников с детьми: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вычет на второго ребёнка — 2 800 рублей вместо 1 400 рублей;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вычет на третьего и последующих детей — 6 000 рублей вместо 3 000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2162827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B338B-6F98-80B4-469A-5E11F6E19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E5990FA-57A7-53D7-00C9-8464ABB3F195}"/>
              </a:ext>
            </a:extLst>
          </p:cNvPr>
          <p:cNvSpPr txBox="1"/>
          <p:nvPr/>
        </p:nvSpPr>
        <p:spPr>
          <a:xfrm>
            <a:off x="1765970" y="631757"/>
            <a:ext cx="8603077" cy="532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57" b="1" dirty="0">
                <a:solidFill>
                  <a:schemeClr val="accent5">
                    <a:lumMod val="25000"/>
                  </a:schemeClr>
                </a:solidFill>
                <a:cs typeface="Times New Roman" panose="02020603050405020304" pitchFamily="18" charset="0"/>
              </a:rPr>
              <a:t>Налоговые изменения с 1 января 2026 года</a:t>
            </a:r>
            <a:endParaRPr lang="ru-RU" sz="2857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854D38-7FA3-BE0B-589E-7120744B4913}"/>
              </a:ext>
            </a:extLst>
          </p:cNvPr>
          <p:cNvSpPr txBox="1"/>
          <p:nvPr/>
        </p:nvSpPr>
        <p:spPr>
          <a:xfrm>
            <a:off x="1637795" y="1574073"/>
            <a:ext cx="6335662" cy="385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5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Базовая ставка НДС увеличивается с 20 до 22%</a:t>
            </a:r>
            <a:endParaRPr lang="ru-RU" sz="1905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7" name="Google Shape;433;p29">
            <a:extLst>
              <a:ext uri="{FF2B5EF4-FFF2-40B4-BE49-F238E27FC236}">
                <a16:creationId xmlns:a16="http://schemas.microsoft.com/office/drawing/2014/main" id="{8FC9CBD7-091B-0187-C57F-CB221313EB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37795" y="98260"/>
            <a:ext cx="1652389" cy="4522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7DBC02EE-4552-5671-7E62-D7DC48DC4E70}"/>
              </a:ext>
            </a:extLst>
          </p:cNvPr>
          <p:cNvCxnSpPr/>
          <p:nvPr/>
        </p:nvCxnSpPr>
        <p:spPr>
          <a:xfrm>
            <a:off x="1584703" y="1344110"/>
            <a:ext cx="7600561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397EC10-E6DB-AAD9-62F0-31DF41389867}"/>
              </a:ext>
            </a:extLst>
          </p:cNvPr>
          <p:cNvSpPr txBox="1"/>
          <p:nvPr/>
        </p:nvSpPr>
        <p:spPr>
          <a:xfrm>
            <a:off x="2959339" y="1905669"/>
            <a:ext cx="7708242" cy="825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87" dirty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</a:rPr>
              <a:t>Льготная ставка в </a:t>
            </a:r>
            <a:r>
              <a:rPr lang="ru-RU" sz="1587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10%</a:t>
            </a:r>
            <a:r>
              <a:rPr lang="ru-RU" sz="1587" dirty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</a:rPr>
              <a:t> сохраняется для социально значимых товаров и услуг – продуктов питания, детских товаров, медикаментов, образовательных и медицинских услуг</a:t>
            </a:r>
            <a:endParaRPr lang="ru-RU" sz="1587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2DAA24-2E82-E3F7-F308-749636A3B287}"/>
              </a:ext>
            </a:extLst>
          </p:cNvPr>
          <p:cNvSpPr txBox="1"/>
          <p:nvPr/>
        </p:nvSpPr>
        <p:spPr>
          <a:xfrm>
            <a:off x="1637795" y="3018067"/>
            <a:ext cx="8799139" cy="106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905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Единый тариф страховых взносов – 30% </a:t>
            </a:r>
          </a:p>
          <a:p>
            <a:pPr>
              <a:lnSpc>
                <a:spcPct val="120000"/>
              </a:lnSpc>
            </a:pPr>
            <a:r>
              <a:rPr lang="ru-RU" sz="1905" dirty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</a:rPr>
              <a:t>(22% – пенсионное страхование, </a:t>
            </a:r>
            <a:r>
              <a:rPr lang="ru-RU" sz="1587" dirty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</a:rPr>
              <a:t>2,9% – социальное, 5,1% – медицинское)</a:t>
            </a:r>
          </a:p>
          <a:p>
            <a:pPr>
              <a:lnSpc>
                <a:spcPct val="120000"/>
              </a:lnSpc>
            </a:pPr>
            <a:r>
              <a:rPr lang="ru-RU" sz="1587" dirty="0">
                <a:solidFill>
                  <a:schemeClr val="accent5">
                    <a:lumMod val="25000"/>
                  </a:schemeClr>
                </a:solidFill>
              </a:rPr>
              <a:t>льгота 15% для малого и среднего предпринимательства отменяется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17100A-162F-2C9A-7CEC-A06ED3FADB98}"/>
              </a:ext>
            </a:extLst>
          </p:cNvPr>
          <p:cNvSpPr txBox="1"/>
          <p:nvPr/>
        </p:nvSpPr>
        <p:spPr>
          <a:xfrm>
            <a:off x="1584703" y="4395779"/>
            <a:ext cx="9451452" cy="721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None/>
            </a:pPr>
            <a:r>
              <a:rPr lang="ru-RU" sz="1905" b="1" dirty="0">
                <a:solidFill>
                  <a:schemeClr val="accent5">
                    <a:lumMod val="50000"/>
                  </a:schemeClr>
                </a:solidFill>
              </a:rPr>
              <a:t>Порог доходов </a:t>
            </a:r>
            <a:r>
              <a:rPr lang="ru-RU" sz="1905" dirty="0">
                <a:solidFill>
                  <a:schemeClr val="accent5">
                    <a:lumMod val="50000"/>
                  </a:schemeClr>
                </a:solidFill>
              </a:rPr>
              <a:t>для налогоплательщиков, применяющих УСН, </a:t>
            </a:r>
          </a:p>
          <a:p>
            <a:pPr>
              <a:lnSpc>
                <a:spcPct val="110000"/>
              </a:lnSpc>
              <a:buNone/>
            </a:pPr>
            <a:r>
              <a:rPr lang="ru-RU" sz="1905" dirty="0">
                <a:solidFill>
                  <a:schemeClr val="accent5">
                    <a:lumMod val="50000"/>
                  </a:schemeClr>
                </a:solidFill>
              </a:rPr>
              <a:t>при превышении которого возникает обязанность по уплате НДС </a:t>
            </a:r>
            <a:r>
              <a:rPr lang="ru-RU" sz="1905" b="1" dirty="0">
                <a:solidFill>
                  <a:schemeClr val="accent5">
                    <a:lumMod val="50000"/>
                  </a:schemeClr>
                </a:solidFill>
              </a:rPr>
              <a:t>20 млн руб.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D47D0D1-6914-8917-93BF-9E0668913900}"/>
              </a:ext>
            </a:extLst>
          </p:cNvPr>
          <p:cNvSpPr txBox="1"/>
          <p:nvPr/>
        </p:nvSpPr>
        <p:spPr>
          <a:xfrm>
            <a:off x="1584704" y="5340016"/>
            <a:ext cx="7107841" cy="1124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</a:pPr>
            <a:r>
              <a:rPr lang="ru-RU" sz="1905" b="1" dirty="0">
                <a:solidFill>
                  <a:schemeClr val="accent5">
                    <a:lumMod val="50000"/>
                  </a:schemeClr>
                </a:solidFill>
              </a:rPr>
              <a:t>Патентная система налогообложения для ИП </a:t>
            </a:r>
          </a:p>
          <a:p>
            <a:pPr marL="453514" indent="-453514">
              <a:lnSpc>
                <a:spcPct val="120000"/>
              </a:lnSpc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905" dirty="0">
                <a:solidFill>
                  <a:schemeClr val="accent5">
                    <a:lumMod val="25000"/>
                  </a:schemeClr>
                </a:solidFill>
              </a:rPr>
              <a:t>лимит дохода снижается с 60 до 10 млн руб. </a:t>
            </a:r>
          </a:p>
          <a:p>
            <a:pPr marL="453514" indent="-453514">
              <a:lnSpc>
                <a:spcPct val="120000"/>
              </a:lnSpc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905" dirty="0">
                <a:solidFill>
                  <a:schemeClr val="accent5">
                    <a:lumMod val="25000"/>
                  </a:schemeClr>
                </a:solidFill>
              </a:rPr>
              <a:t>отменяется для отдельных отраслей</a:t>
            </a:r>
          </a:p>
        </p:txBody>
      </p:sp>
    </p:spTree>
    <p:extLst>
      <p:ext uri="{BB962C8B-B14F-4D97-AF65-F5344CB8AC3E}">
        <p14:creationId xmlns:p14="http://schemas.microsoft.com/office/powerpoint/2010/main" val="7547624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2232</TotalTime>
  <Words>833</Words>
  <Application>Microsoft Office PowerPoint</Application>
  <PresentationFormat>Широкоэкранный</PresentationFormat>
  <Paragraphs>144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var(--stk-f_family)</vt:lpstr>
      <vt:lpstr>Wingdings</vt:lpstr>
      <vt:lpstr>Тема Office</vt:lpstr>
      <vt:lpstr>Налоговые изменения  с 1 января 2025 года и с 1 января 2026 года</vt:lpstr>
      <vt:lpstr>Система налогообложения – совокупность налогов, сборов, пошлин и других платежей, взимаемых в установленном порядке </vt:lpstr>
      <vt:lpstr>Общий налоговый режим</vt:lpstr>
      <vt:lpstr>Упрощенная система налогообложения</vt:lpstr>
      <vt:lpstr>Формула расчета НДС</vt:lpstr>
      <vt:lpstr>НДС на УСН</vt:lpstr>
      <vt:lpstr>НДС на упрощенной системе налогообложения</vt:lpstr>
      <vt:lpstr>Налог на прибыль</vt:lpstr>
      <vt:lpstr>Ставки НДФЛ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Инженерное предпринимательство</dc:title>
  <dc:creator>36264</dc:creator>
  <cp:lastModifiedBy>Калашникова Татьяна Владимировна</cp:lastModifiedBy>
  <cp:revision>227</cp:revision>
  <dcterms:created xsi:type="dcterms:W3CDTF">2020-09-04T18:08:00Z</dcterms:created>
  <dcterms:modified xsi:type="dcterms:W3CDTF">2025-12-02T07:34:14Z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AA19B70F4A7149E3B28CE697EF530AB0</vt:lpwstr>
  </property>
  <property fmtid="{D5CDD505-2E9C-101B-9397-08002B2CF9AE}" pid="3" name="KSOProductBuildVer">
    <vt:lpwstr>1049-11.2.0.11513</vt:lpwstr>
  </property>
</Properties>
</file>