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2"/>
  </p:notesMasterIdLst>
  <p:sldIdLst>
    <p:sldId id="459" r:id="rId2"/>
    <p:sldId id="303" r:id="rId3"/>
    <p:sldId id="420" r:id="rId4"/>
    <p:sldId id="258" r:id="rId5"/>
    <p:sldId id="424" r:id="rId6"/>
    <p:sldId id="259" r:id="rId7"/>
    <p:sldId id="423" r:id="rId8"/>
    <p:sldId id="267" r:id="rId9"/>
    <p:sldId id="292" r:id="rId10"/>
    <p:sldId id="351" r:id="rId11"/>
    <p:sldId id="273" r:id="rId12"/>
    <p:sldId id="275" r:id="rId13"/>
    <p:sldId id="335" r:id="rId14"/>
    <p:sldId id="274" r:id="rId15"/>
    <p:sldId id="276" r:id="rId16"/>
    <p:sldId id="278" r:id="rId17"/>
    <p:sldId id="286" r:id="rId18"/>
    <p:sldId id="287" r:id="rId19"/>
    <p:sldId id="288" r:id="rId20"/>
    <p:sldId id="427" r:id="rId21"/>
    <p:sldId id="352" r:id="rId22"/>
    <p:sldId id="445" r:id="rId23"/>
    <p:sldId id="444" r:id="rId24"/>
    <p:sldId id="289" r:id="rId25"/>
    <p:sldId id="290" r:id="rId26"/>
    <p:sldId id="282" r:id="rId27"/>
    <p:sldId id="293" r:id="rId28"/>
    <p:sldId id="353" r:id="rId29"/>
    <p:sldId id="336" r:id="rId30"/>
    <p:sldId id="279" r:id="rId31"/>
    <p:sldId id="294" r:id="rId32"/>
    <p:sldId id="337" r:id="rId33"/>
    <p:sldId id="295" r:id="rId34"/>
    <p:sldId id="296" r:id="rId35"/>
    <p:sldId id="297" r:id="rId36"/>
    <p:sldId id="338" r:id="rId37"/>
    <p:sldId id="298" r:id="rId38"/>
    <p:sldId id="299" r:id="rId39"/>
    <p:sldId id="428" r:id="rId40"/>
    <p:sldId id="280" r:id="rId41"/>
    <p:sldId id="300" r:id="rId42"/>
    <p:sldId id="301" r:id="rId43"/>
    <p:sldId id="302" r:id="rId44"/>
    <p:sldId id="304" r:id="rId45"/>
    <p:sldId id="429" r:id="rId46"/>
    <p:sldId id="306" r:id="rId47"/>
    <p:sldId id="308" r:id="rId48"/>
    <p:sldId id="460" r:id="rId49"/>
    <p:sldId id="339" r:id="rId50"/>
    <p:sldId id="425" r:id="rId51"/>
    <p:sldId id="309" r:id="rId52"/>
    <p:sldId id="340" r:id="rId53"/>
    <p:sldId id="311" r:id="rId54"/>
    <p:sldId id="310" r:id="rId55"/>
    <p:sldId id="430" r:id="rId56"/>
    <p:sldId id="312" r:id="rId57"/>
    <p:sldId id="341" r:id="rId58"/>
    <p:sldId id="354" r:id="rId59"/>
    <p:sldId id="342" r:id="rId60"/>
    <p:sldId id="313" r:id="rId61"/>
    <p:sldId id="431" r:id="rId62"/>
    <p:sldId id="334" r:id="rId63"/>
    <p:sldId id="356" r:id="rId64"/>
    <p:sldId id="357" r:id="rId65"/>
    <p:sldId id="355" r:id="rId66"/>
    <p:sldId id="448" r:id="rId67"/>
    <p:sldId id="362" r:id="rId68"/>
    <p:sldId id="439" r:id="rId69"/>
    <p:sldId id="392" r:id="rId70"/>
    <p:sldId id="393" r:id="rId71"/>
    <p:sldId id="440" r:id="rId72"/>
    <p:sldId id="453" r:id="rId73"/>
    <p:sldId id="454" r:id="rId74"/>
    <p:sldId id="364" r:id="rId75"/>
    <p:sldId id="397" r:id="rId76"/>
    <p:sldId id="396" r:id="rId77"/>
    <p:sldId id="365" r:id="rId78"/>
    <p:sldId id="400" r:id="rId79"/>
    <p:sldId id="366" r:id="rId80"/>
    <p:sldId id="401" r:id="rId81"/>
    <p:sldId id="368" r:id="rId82"/>
    <p:sldId id="402" r:id="rId83"/>
    <p:sldId id="403" r:id="rId84"/>
    <p:sldId id="419" r:id="rId85"/>
    <p:sldId id="369" r:id="rId86"/>
    <p:sldId id="435" r:id="rId87"/>
    <p:sldId id="404" r:id="rId88"/>
    <p:sldId id="370" r:id="rId89"/>
    <p:sldId id="405" r:id="rId90"/>
    <p:sldId id="406" r:id="rId91"/>
    <p:sldId id="371" r:id="rId92"/>
    <p:sldId id="410" r:id="rId93"/>
    <p:sldId id="412" r:id="rId94"/>
    <p:sldId id="411" r:id="rId95"/>
    <p:sldId id="413" r:id="rId96"/>
    <p:sldId id="372" r:id="rId97"/>
    <p:sldId id="409" r:id="rId98"/>
    <p:sldId id="418" r:id="rId99"/>
    <p:sldId id="414" r:id="rId100"/>
    <p:sldId id="373" r:id="rId101"/>
    <p:sldId id="408" r:id="rId102"/>
    <p:sldId id="432" r:id="rId103"/>
    <p:sldId id="433" r:id="rId104"/>
    <p:sldId id="374" r:id="rId105"/>
    <p:sldId id="407" r:id="rId106"/>
    <p:sldId id="434" r:id="rId107"/>
    <p:sldId id="375" r:id="rId108"/>
    <p:sldId id="416" r:id="rId109"/>
    <p:sldId id="415" r:id="rId110"/>
    <p:sldId id="417" r:id="rId1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0" autoAdjust="0"/>
    <p:restoredTop sz="88876" autoAdjust="0"/>
  </p:normalViewPr>
  <p:slideViewPr>
    <p:cSldViewPr>
      <p:cViewPr varScale="1">
        <p:scale>
          <a:sx n="99" d="100"/>
          <a:sy n="99" d="100"/>
        </p:scale>
        <p:origin x="184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40B130-23DD-4806-8B6E-098BF55D8A4F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0D18FB-6734-4C36-B358-6AFA7109EC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117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Кафедры</a:t>
            </a:r>
            <a:r>
              <a:rPr lang="ru-RU" baseline="0" dirty="0" smtClean="0"/>
              <a:t> «Программная инженерия»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5DB755-04E3-4B17-B424-F10A77879DA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340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The core of a Web application is its server-side logic. This logic may be comprised of many distinct layers. A typical example is a three-layered architecture comprising presentation, business, and data layers, as shown in Figure.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A Web application will normally access data stored on a remote database server.</a:t>
            </a:r>
          </a:p>
          <a:p>
            <a:pPr>
              <a:defRPr/>
            </a:pPr>
            <a:r>
              <a:rPr lang="en-US" dirty="0" smtClean="0"/>
              <a:t>It may also consume services exposed by other applications, including S+S hosted services and Web services.</a:t>
            </a:r>
          </a:p>
          <a:p>
            <a:pPr>
              <a:defRPr/>
            </a:pPr>
            <a:r>
              <a:rPr lang="en-US" dirty="0" smtClean="0"/>
              <a:t>Consider using Web applications if: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/>
              <a:t> Your application does not require the rich UI and media support offered by a rich Internet application.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/>
              <a:t> You want the simplicity of a Web-based deployment model.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/>
              <a:t> Your user interface must be platform independent.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/>
              <a:t> Your application must be available over the Internet.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/>
              <a:t> You want to minimize client-side dependencies and resource consumption, such as disk or processor usage.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en-US" dirty="0" smtClean="0"/>
              <a:t>To learn how to design a Web application, see Chapter 21, “Designing Web Applications.”</a:t>
            </a:r>
            <a:endParaRPr lang="ru-RU" dirty="0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4385F1-AAF2-4CE0-A3EE-234D9900D22F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0D18FB-6734-4C36-B358-6AFA7109ECB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617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0D18FB-6734-4C36-B358-6AFA7109ECBD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+mj-lt"/>
              <a:buNone/>
            </a:pPr>
            <a:endParaRPr lang="en-US" baseline="0" dirty="0" smtClean="0"/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0D18FB-6734-4C36-B358-6AFA7109ECBD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0000FF"/>
                </a:solidFill>
              </a:rPr>
              <a:t>OOHDM</a:t>
            </a:r>
            <a:r>
              <a:rPr lang="en-US" dirty="0" smtClean="0"/>
              <a:t> – Object-Oriented Hypermedia Design Method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smtClean="0"/>
              <a:t>один из первых методов разработки для </a:t>
            </a:r>
            <a:r>
              <a:rPr lang="en-US" dirty="0" smtClean="0"/>
              <a:t>web.</a:t>
            </a:r>
            <a:endParaRPr lang="ru-RU" dirty="0" smtClean="0"/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address these problems, different design methods have been proposed: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HDM</a:t>
            </a:r>
            <a:r>
              <a:rPr lang="en-US" dirty="0" smtClean="0">
                <a:solidFill>
                  <a:srgbClr val="0000FF"/>
                </a:solidFill>
              </a:rPr>
              <a:t>OOHDM</a:t>
            </a:r>
            <a:r>
              <a:rPr lang="en-US" dirty="0" smtClean="0"/>
              <a:t> – Object-Oriented Hypermedia Design Method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smtClean="0"/>
              <a:t>один из первых методов разработки для </a:t>
            </a:r>
            <a:r>
              <a:rPr lang="en-US" dirty="0" smtClean="0"/>
              <a:t>web.</a:t>
            </a:r>
            <a:endParaRPr lang="ru-RU" dirty="0" smtClean="0"/>
          </a:p>
          <a:p>
            <a:pPr marL="228600" indent="-228600">
              <a:buAutoNum type="arabicPeriod"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its successors HDM2 and OOHDM ,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RMM ,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W3DT,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SOHDM,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WEBML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WSDM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0D18FB-6734-4C36-B358-6AFA7109ECBD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Который связывает обычный </a:t>
            </a:r>
            <a:r>
              <a:rPr lang="en-US" dirty="0" smtClean="0"/>
              <a:t>HTTP </a:t>
            </a:r>
            <a:r>
              <a:rPr lang="ru-RU" dirty="0" smtClean="0"/>
              <a:t>журнал с дополнительными данными о</a:t>
            </a:r>
          </a:p>
          <a:p>
            <a:pPr marL="228600" indent="-228600">
              <a:buAutoNum type="arabicPeriod"/>
            </a:pPr>
            <a:r>
              <a:rPr lang="ru-RU" dirty="0" smtClean="0"/>
              <a:t>Элементы</a:t>
            </a:r>
            <a:r>
              <a:rPr lang="ru-RU" baseline="0" dirty="0" smtClean="0"/>
              <a:t> и пути связывания использованные пользователями;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Объекты БД опубликованные в просматриваемых страницах.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BF46E-FEE5-41E8-947B-CBD148101D0A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Который связывает обычный </a:t>
            </a:r>
            <a:r>
              <a:rPr lang="en-US" dirty="0" smtClean="0"/>
              <a:t>HTTP </a:t>
            </a:r>
            <a:r>
              <a:rPr lang="ru-RU" dirty="0" smtClean="0"/>
              <a:t>журнал с дополнительными данными о</a:t>
            </a:r>
          </a:p>
          <a:p>
            <a:pPr marL="228600" indent="-228600">
              <a:buAutoNum type="arabicPeriod"/>
            </a:pPr>
            <a:r>
              <a:rPr lang="ru-RU" dirty="0" smtClean="0"/>
              <a:t>Элементы</a:t>
            </a:r>
            <a:r>
              <a:rPr lang="ru-RU" baseline="0" dirty="0" smtClean="0"/>
              <a:t> и пути связывания использованные пользователями;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Объекты БД опубликованные в просматриваемых страницах.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BF46E-FEE5-41E8-947B-CBD148101D0A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WDSM uses the requirements of the intended users to drive the web site design process. This makes the Audience Modeling phase of WSDM a crucial phase in the design process.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0D18FB-6734-4C36-B358-6AFA7109ECBD}" type="slidenum">
              <a:rPr lang="ru-RU" smtClean="0"/>
              <a:pPr/>
              <a:t>42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63475E-6CA9-43D4-B751-103C3068EB5F}" type="slidenum">
              <a:rPr lang="en-US"/>
              <a:pPr/>
              <a:t>48</a:t>
            </a:fld>
            <a:endParaRPr lang="en-US"/>
          </a:p>
        </p:txBody>
      </p:sp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179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8C9FB-0B26-463C-B872-E77992A19267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C5879-1E6B-40EF-9AC7-0A45775741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8C9FB-0B26-463C-B872-E77992A19267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C5879-1E6B-40EF-9AC7-0A45775741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8C9FB-0B26-463C-B872-E77992A19267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C5879-1E6B-40EF-9AC7-0A45775741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8C9FB-0B26-463C-B872-E77992A19267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C5879-1E6B-40EF-9AC7-0A45775741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8C9FB-0B26-463C-B872-E77992A19267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C5879-1E6B-40EF-9AC7-0A45775741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8C9FB-0B26-463C-B872-E77992A19267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C5879-1E6B-40EF-9AC7-0A45775741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8C9FB-0B26-463C-B872-E77992A19267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C5879-1E6B-40EF-9AC7-0A45775741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8C9FB-0B26-463C-B872-E77992A19267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C5879-1E6B-40EF-9AC7-0A45775741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8C9FB-0B26-463C-B872-E77992A19267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C5879-1E6B-40EF-9AC7-0A45775741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8C9FB-0B26-463C-B872-E77992A19267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C5879-1E6B-40EF-9AC7-0A45775741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8C9FB-0B26-463C-B872-E77992A19267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C5879-1E6B-40EF-9AC7-0A45775741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8C9FB-0B26-463C-B872-E77992A19267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C5879-1E6B-40EF-9AC7-0A45775741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122363"/>
            <a:ext cx="9144000" cy="1685005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Проектирование и разработка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-приложений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949280"/>
            <a:ext cx="9144000" cy="50405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Проф. каф. «Программная инженерия» Тузовский А.Ф.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-2506" y="3616036"/>
            <a:ext cx="9146506" cy="18911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Лекция : </a:t>
            </a:r>
          </a:p>
          <a:p>
            <a:r>
              <a:rPr lang="ru-RU" dirty="0" smtClean="0"/>
              <a:t>Проектирование </a:t>
            </a:r>
            <a:r>
              <a:rPr lang="en-US" dirty="0" smtClean="0"/>
              <a:t>web-</a:t>
            </a:r>
            <a:r>
              <a:rPr lang="ru-RU" dirty="0" smtClean="0"/>
              <a:t>приложений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352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96908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Проблемы разработки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-приложений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96136" y="1484784"/>
            <a:ext cx="3563888" cy="1868788"/>
          </a:xfrm>
        </p:spPr>
        <p:txBody>
          <a:bodyPr>
            <a:noAutofit/>
          </a:bodyPr>
          <a:lstStyle/>
          <a:p>
            <a:r>
              <a:rPr lang="ru-RU" sz="1600" dirty="0" smtClean="0"/>
              <a:t>Как можно смоделировать </a:t>
            </a:r>
            <a:r>
              <a:rPr lang="en-US" sz="1600" dirty="0" smtClean="0"/>
              <a:t>web </a:t>
            </a:r>
            <a:r>
              <a:rPr lang="ru-RU" sz="1600" dirty="0" smtClean="0"/>
              <a:t>приложение</a:t>
            </a:r>
            <a:r>
              <a:rPr lang="en-US" sz="1600" dirty="0" smtClean="0"/>
              <a:t>?</a:t>
            </a:r>
          </a:p>
          <a:p>
            <a:r>
              <a:rPr lang="ru-RU" sz="1600" dirty="0" smtClean="0"/>
              <a:t>Какие проверенные решения существуют?</a:t>
            </a:r>
          </a:p>
          <a:p>
            <a:r>
              <a:rPr lang="ru-RU" sz="1600" dirty="0" smtClean="0"/>
              <a:t>Какие абстракции можно использовать?</a:t>
            </a:r>
          </a:p>
          <a:p>
            <a:r>
              <a:rPr lang="ru-RU" sz="1600" dirty="0" smtClean="0"/>
              <a:t>….</a:t>
            </a:r>
            <a:endParaRPr lang="ru-RU" sz="16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35714" t="62887" r="32143" b="15000"/>
          <a:stretch>
            <a:fillRect/>
          </a:stretch>
        </p:blipFill>
        <p:spPr bwMode="auto">
          <a:xfrm>
            <a:off x="382914" y="3933977"/>
            <a:ext cx="6519195" cy="2803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35714" t="14286" r="32739" b="46189"/>
          <a:stretch>
            <a:fillRect/>
          </a:stretch>
        </p:blipFill>
        <p:spPr bwMode="auto">
          <a:xfrm>
            <a:off x="2749780" y="1214422"/>
            <a:ext cx="2410206" cy="1887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Прямая со стрелкой 6"/>
          <p:cNvCxnSpPr/>
          <p:nvPr/>
        </p:nvCxnSpPr>
        <p:spPr>
          <a:xfrm rot="5400000" flipH="1" flipV="1">
            <a:off x="3229306" y="3485810"/>
            <a:ext cx="828000" cy="1588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Типичная структура </a:t>
            </a:r>
            <a:br>
              <a:rPr lang="ru-RU" smtClean="0"/>
            </a:br>
            <a:r>
              <a:rPr lang="en-US" smtClean="0"/>
              <a:t>web</a:t>
            </a:r>
            <a:r>
              <a:rPr lang="ru-RU" smtClean="0"/>
              <a:t>-приложений</a:t>
            </a: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3" cstate="print"/>
          <a:srcRect l="27232" t="12857" r="19196" b="5714"/>
          <a:stretch>
            <a:fillRect/>
          </a:stretch>
        </p:blipFill>
        <p:spPr bwMode="auto">
          <a:xfrm>
            <a:off x="2000250" y="1428750"/>
            <a:ext cx="5715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dirty="0" smtClean="0"/>
              <a:t>Разработка любого ПО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Разработка ПО – это творческий процесс, который ведут к созданию новых программных продуктов и систем.</a:t>
            </a:r>
          </a:p>
          <a:p>
            <a:r>
              <a:rPr lang="ru-RU" dirty="0" smtClean="0"/>
              <a:t>Процесс разработки ПО – это не единый монолитный блок работ, который </a:t>
            </a:r>
          </a:p>
          <a:p>
            <a:pPr lvl="1"/>
            <a:r>
              <a:rPr lang="ru-RU" dirty="0" smtClean="0"/>
              <a:t>принимает на входе некоторые идеи о новом приложении, </a:t>
            </a:r>
          </a:p>
          <a:p>
            <a:pPr lvl="1"/>
            <a:r>
              <a:rPr lang="ru-RU" dirty="0" smtClean="0"/>
              <a:t>в качестве результата выдает решение (продукт), полностью соответствующее данной идеи.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Процесс разработки обычного ПО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340768"/>
            <a:ext cx="8938320" cy="551723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Процесс разработки ПО обычно делится на набор базовых работ с хорошо определенными границами и смыслом: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Понимание проблемы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Планирование решения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Выполнение плана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Проверка точности полученного результата 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Доработка с целью удаления возможных ошибок или неточностей.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988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011222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виды деятельности в процессе разработки ПО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500174"/>
            <a:ext cx="8938320" cy="5357826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lnSpc>
                <a:spcPct val="130000"/>
              </a:lnSpc>
              <a:buFont typeface="+mj-lt"/>
              <a:buAutoNum type="arabicPeriod"/>
            </a:pPr>
            <a:r>
              <a:rPr lang="ru-RU" b="1" i="1" dirty="0" smtClean="0"/>
              <a:t>Определение требований к программной системе </a:t>
            </a:r>
            <a:r>
              <a:rPr lang="ru-RU" i="1" dirty="0" smtClean="0"/>
              <a:t>(инжиниринг требований)</a:t>
            </a:r>
          </a:p>
          <a:p>
            <a:pPr lvl="1">
              <a:lnSpc>
                <a:spcPct val="130000"/>
              </a:lnSpc>
            </a:pPr>
            <a:r>
              <a:rPr lang="ru-RU" dirty="0" smtClean="0"/>
              <a:t>для понимания решаемой проблемы.</a:t>
            </a:r>
          </a:p>
          <a:p>
            <a:pPr marL="514350" indent="-514350">
              <a:lnSpc>
                <a:spcPct val="130000"/>
              </a:lnSpc>
              <a:buFont typeface="+mj-lt"/>
              <a:buAutoNum type="arabicPeriod"/>
            </a:pPr>
            <a:r>
              <a:rPr lang="ru-RU" b="1" i="1" dirty="0" smtClean="0"/>
              <a:t>Проектирование</a:t>
            </a:r>
            <a:endParaRPr lang="ru-RU" dirty="0"/>
          </a:p>
          <a:p>
            <a:pPr lvl="1">
              <a:lnSpc>
                <a:spcPct val="130000"/>
              </a:lnSpc>
            </a:pPr>
            <a:r>
              <a:rPr lang="ru-RU" dirty="0" smtClean="0"/>
              <a:t>для планирования решения проблемы.</a:t>
            </a:r>
          </a:p>
          <a:p>
            <a:pPr marL="514350" indent="-514350">
              <a:lnSpc>
                <a:spcPct val="130000"/>
              </a:lnSpc>
              <a:buFont typeface="+mj-lt"/>
              <a:buAutoNum type="arabicPeriod"/>
            </a:pPr>
            <a:r>
              <a:rPr lang="ru-RU" b="1" i="1" dirty="0" smtClean="0"/>
              <a:t>Реализация</a:t>
            </a:r>
            <a:r>
              <a:rPr lang="ru-RU" dirty="0"/>
              <a:t> </a:t>
            </a:r>
            <a:r>
              <a:rPr lang="ru-RU" dirty="0" smtClean="0"/>
              <a:t>(конструирование)</a:t>
            </a:r>
            <a:endParaRPr lang="ru-RU" dirty="0"/>
          </a:p>
          <a:p>
            <a:pPr lvl="1">
              <a:lnSpc>
                <a:spcPct val="130000"/>
              </a:lnSpc>
            </a:pPr>
            <a:r>
              <a:rPr lang="ru-RU" dirty="0" smtClean="0"/>
              <a:t>преобразование плана в работающий программный код.</a:t>
            </a:r>
          </a:p>
          <a:p>
            <a:pPr marL="514350" indent="-514350">
              <a:lnSpc>
                <a:spcPct val="130000"/>
              </a:lnSpc>
              <a:buFont typeface="+mj-lt"/>
              <a:buAutoNum type="arabicPeriod"/>
            </a:pPr>
            <a:r>
              <a:rPr lang="ru-RU" b="1" i="1" dirty="0" smtClean="0"/>
              <a:t>Проверка и оценка качества</a:t>
            </a:r>
            <a:r>
              <a:rPr lang="ru-RU" dirty="0" smtClean="0"/>
              <a:t>, </a:t>
            </a:r>
          </a:p>
          <a:p>
            <a:pPr lvl="1">
              <a:lnSpc>
                <a:spcPct val="130000"/>
              </a:lnSpc>
            </a:pPr>
            <a:r>
              <a:rPr lang="ru-RU" dirty="0" smtClean="0"/>
              <a:t>для выявления ошибок</a:t>
            </a:r>
            <a:r>
              <a:rPr lang="en-US" dirty="0" smtClean="0"/>
              <a:t> </a:t>
            </a:r>
            <a:r>
              <a:rPr lang="ru-RU" dirty="0" smtClean="0"/>
              <a:t>кодирования (программного кода) или не согласованностей между определенными  требованиями и их реализацией.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011222"/>
          </a:xfrm>
        </p:spPr>
        <p:txBody>
          <a:bodyPr>
            <a:no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Основные виды деятельности в процессе разработки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ПО (2)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500174"/>
            <a:ext cx="8938320" cy="5357826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ru-RU" b="1" i="1" dirty="0" smtClean="0"/>
              <a:t>Развертывание</a:t>
            </a:r>
            <a:r>
              <a:rPr lang="ru-RU" dirty="0"/>
              <a:t> </a:t>
            </a:r>
            <a:endParaRPr lang="ru-RU" dirty="0" smtClean="0"/>
          </a:p>
          <a:p>
            <a:pPr lvl="1"/>
            <a:r>
              <a:rPr lang="ru-RU" dirty="0" smtClean="0"/>
              <a:t>предоставление пользователям возможности работать с созданным ПО.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ru-RU" b="1" i="1" dirty="0" smtClean="0"/>
              <a:t>Поддержка</a:t>
            </a:r>
            <a:r>
              <a:rPr lang="ru-RU" dirty="0"/>
              <a:t> </a:t>
            </a:r>
            <a:endParaRPr lang="ru-RU" dirty="0" smtClean="0"/>
          </a:p>
          <a:p>
            <a:pPr lvl="1"/>
            <a:r>
              <a:rPr lang="ru-RU" dirty="0" smtClean="0"/>
              <a:t>отслеживание работающей системы и сохранение ее работоспособности.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ru-RU" b="1" i="1" dirty="0" smtClean="0"/>
              <a:t>Развитие</a:t>
            </a:r>
            <a:r>
              <a:rPr lang="ru-RU" dirty="0"/>
              <a:t> </a:t>
            </a:r>
            <a:endParaRPr lang="ru-RU" dirty="0" smtClean="0"/>
          </a:p>
          <a:p>
            <a:pPr lvl="1"/>
            <a:r>
              <a:rPr lang="ru-RU" dirty="0" smtClean="0"/>
              <a:t>разновидность поддержки</a:t>
            </a:r>
            <a:endParaRPr lang="ru-RU" dirty="0"/>
          </a:p>
          <a:p>
            <a:pPr lvl="1"/>
            <a:r>
              <a:rPr lang="ru-RU" dirty="0" smtClean="0"/>
              <a:t>улучшение разработанного решения, </a:t>
            </a:r>
          </a:p>
          <a:p>
            <a:pPr lvl="1"/>
            <a:r>
              <a:rPr lang="ru-RU" dirty="0" smtClean="0"/>
              <a:t>предоставление новых входных данных для процесса разработки в форме новых требований.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9779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Участники разработки ПО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аналитик приложений (</a:t>
            </a:r>
            <a:r>
              <a:rPr lang="en-US" dirty="0" smtClean="0"/>
              <a:t>application analyst</a:t>
            </a:r>
            <a:r>
              <a:rPr lang="ru-RU" dirty="0" smtClean="0"/>
              <a:t>)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архитектор данных</a:t>
            </a:r>
            <a:r>
              <a:rPr lang="en-US" dirty="0" smtClean="0"/>
              <a:t>;</a:t>
            </a:r>
          </a:p>
          <a:p>
            <a:r>
              <a:rPr lang="ru-RU" dirty="0" smtClean="0"/>
              <a:t>архитектор приложения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программист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err="1" smtClean="0"/>
              <a:t>тестеровщик</a:t>
            </a:r>
            <a:r>
              <a:rPr lang="ru-RU" dirty="0" smtClean="0"/>
              <a:t>;</a:t>
            </a:r>
          </a:p>
          <a:p>
            <a:r>
              <a:rPr lang="ru-RU" dirty="0" smtClean="0"/>
              <a:t>администратор приложения</a:t>
            </a:r>
            <a:r>
              <a:rPr lang="en-US" dirty="0" smtClean="0"/>
              <a:t>;</a:t>
            </a:r>
          </a:p>
          <a:p>
            <a:r>
              <a:rPr lang="ru-RU" dirty="0" smtClean="0"/>
              <a:t>пользователи.</a:t>
            </a:r>
            <a:endParaRPr lang="en-US" dirty="0" smtClean="0"/>
          </a:p>
          <a:p>
            <a:endParaRPr lang="en-US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</a:pPr>
            <a:r>
              <a:rPr lang="en-US" dirty="0" smtClean="0"/>
              <a:t>Web </a:t>
            </a:r>
            <a:r>
              <a:rPr lang="ru-RU" dirty="0" smtClean="0"/>
              <a:t>приложения должны развертываться (</a:t>
            </a:r>
            <a:r>
              <a:rPr lang="en-US" dirty="0" smtClean="0"/>
              <a:t>deployed</a:t>
            </a:r>
            <a:r>
              <a:rPr lang="ru-RU" dirty="0" smtClean="0"/>
              <a:t>) очень быстро</a:t>
            </a:r>
          </a:p>
          <a:p>
            <a:pPr>
              <a:lnSpc>
                <a:spcPct val="130000"/>
              </a:lnSpc>
            </a:pPr>
            <a:r>
              <a:rPr lang="ru-RU" dirty="0" smtClean="0"/>
              <a:t>требования к ним могут меняться в ходе этапа разработки (</a:t>
            </a:r>
            <a:r>
              <a:rPr lang="en-US" dirty="0" smtClean="0"/>
              <a:t>development phase</a:t>
            </a:r>
            <a:r>
              <a:rPr lang="ru-RU" dirty="0" smtClean="0"/>
              <a:t>);</a:t>
            </a:r>
          </a:p>
          <a:p>
            <a:pPr>
              <a:lnSpc>
                <a:spcPct val="130000"/>
              </a:lnSpc>
            </a:pPr>
            <a:r>
              <a:rPr lang="ru-RU" dirty="0" smtClean="0"/>
              <a:t>документы (которые очень много используются в модели Водопада) часто заменяются на реальные  прототипы приложения;</a:t>
            </a:r>
          </a:p>
          <a:p>
            <a:pPr>
              <a:lnSpc>
                <a:spcPct val="130000"/>
              </a:lnSpc>
            </a:pPr>
            <a:r>
              <a:rPr lang="ru-RU" dirty="0" smtClean="0"/>
              <a:t>конечные пользователи могут очень рано подключаться к тестированию и развитию </a:t>
            </a:r>
            <a:r>
              <a:rPr lang="en-US" dirty="0" smtClean="0"/>
              <a:t>web</a:t>
            </a:r>
            <a:r>
              <a:rPr lang="ru-RU" dirty="0" smtClean="0"/>
              <a:t>-приложения.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Особенности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-приложений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Особенности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-приложений (2)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</a:pPr>
            <a:r>
              <a:rPr lang="ru-RU" sz="2000" dirty="0" smtClean="0"/>
              <a:t>При разработке обычных приложений создается только одна конечная версия приложения</a:t>
            </a:r>
          </a:p>
          <a:p>
            <a:pPr lvl="1">
              <a:lnSpc>
                <a:spcPct val="130000"/>
              </a:lnSpc>
            </a:pPr>
            <a:r>
              <a:rPr lang="ru-RU" sz="2000" dirty="0" smtClean="0"/>
              <a:t>удовлетворяющая всем требованиям пользователей.</a:t>
            </a:r>
          </a:p>
          <a:p>
            <a:pPr>
              <a:lnSpc>
                <a:spcPct val="130000"/>
              </a:lnSpc>
            </a:pPr>
            <a:r>
              <a:rPr lang="ru-RU" sz="2000" dirty="0"/>
              <a:t>При разработке </a:t>
            </a:r>
            <a:r>
              <a:rPr lang="en-US" sz="2000" dirty="0" smtClean="0"/>
              <a:t>web-</a:t>
            </a:r>
            <a:r>
              <a:rPr lang="ru-RU" sz="2000" dirty="0" smtClean="0"/>
              <a:t>приложений в </a:t>
            </a:r>
            <a:r>
              <a:rPr lang="en-US" sz="2000" dirty="0" smtClean="0"/>
              <a:t>web-</a:t>
            </a:r>
            <a:r>
              <a:rPr lang="ru-RU" sz="2000" dirty="0" smtClean="0"/>
              <a:t>сети</a:t>
            </a:r>
            <a:r>
              <a:rPr lang="en-US" sz="2000" dirty="0" smtClean="0"/>
              <a:t> </a:t>
            </a:r>
            <a:r>
              <a:rPr lang="ru-RU" sz="2000" dirty="0" smtClean="0"/>
              <a:t>часто публикуются версии, которое еще не удовлетворяют всем заданным требованиям.</a:t>
            </a:r>
          </a:p>
          <a:p>
            <a:pPr>
              <a:lnSpc>
                <a:spcPct val="130000"/>
              </a:lnSpc>
            </a:pPr>
            <a:r>
              <a:rPr lang="ru-RU" sz="2000" dirty="0" smtClean="0"/>
              <a:t>Важными становятся ранние отзывы пользователей </a:t>
            </a:r>
          </a:p>
          <a:p>
            <a:pPr>
              <a:lnSpc>
                <a:spcPct val="130000"/>
              </a:lnSpc>
            </a:pPr>
            <a:r>
              <a:rPr lang="ru-RU" sz="2000" dirty="0" smtClean="0"/>
              <a:t>Развитие (</a:t>
            </a:r>
            <a:r>
              <a:rPr lang="en-US" sz="2000" dirty="0" smtClean="0"/>
              <a:t>evolution</a:t>
            </a:r>
            <a:r>
              <a:rPr lang="ru-RU" sz="2000" dirty="0" smtClean="0"/>
              <a:t>) </a:t>
            </a:r>
            <a:r>
              <a:rPr lang="en-US" sz="2000" dirty="0" smtClean="0"/>
              <a:t>web-</a:t>
            </a:r>
            <a:r>
              <a:rPr lang="ru-RU" sz="2000" dirty="0" smtClean="0"/>
              <a:t>приложения</a:t>
            </a:r>
            <a:r>
              <a:rPr lang="en-US" sz="2000" dirty="0" smtClean="0"/>
              <a:t> </a:t>
            </a:r>
            <a:r>
              <a:rPr lang="ru-RU" sz="2000" dirty="0" smtClean="0"/>
              <a:t>рассматривается в качестве реальной возможности для улучшения, </a:t>
            </a:r>
          </a:p>
          <a:p>
            <a:pPr lvl="1">
              <a:lnSpc>
                <a:spcPct val="130000"/>
              </a:lnSpc>
            </a:pPr>
            <a:r>
              <a:rPr lang="ru-RU" sz="2000" dirty="0" smtClean="0"/>
              <a:t>а не как дополнительная трата времени на доводки приложения до рабочего состояния. </a:t>
            </a:r>
          </a:p>
          <a:p>
            <a:pPr>
              <a:lnSpc>
                <a:spcPct val="130000"/>
              </a:lnSpc>
            </a:pPr>
            <a:r>
              <a:rPr lang="ru-RU" sz="2000" dirty="0" smtClean="0"/>
              <a:t>Цикл развития становится все более важным.</a:t>
            </a:r>
            <a:endParaRPr lang="ru-RU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Специфические для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-сети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процессы разработки ПО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600200"/>
            <a:ext cx="8938320" cy="52578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40000"/>
              </a:lnSpc>
            </a:pPr>
            <a:r>
              <a:rPr lang="en-US" dirty="0" smtClean="0"/>
              <a:t>Web</a:t>
            </a:r>
            <a:r>
              <a:rPr lang="ru-RU" dirty="0" smtClean="0"/>
              <a:t>-приложения являются специальным видом обычных программных приложений.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Web-</a:t>
            </a:r>
            <a:r>
              <a:rPr lang="ru-RU" dirty="0" smtClean="0"/>
              <a:t>инженерия может рассматриваться в качестве специальной разновидности программной инженерии. </a:t>
            </a:r>
          </a:p>
          <a:p>
            <a:pPr>
              <a:lnSpc>
                <a:spcPct val="140000"/>
              </a:lnSpc>
            </a:pPr>
            <a:r>
              <a:rPr lang="ru-RU" dirty="0" smtClean="0"/>
              <a:t>Разработка приложений для </a:t>
            </a:r>
            <a:r>
              <a:rPr lang="en-US" dirty="0" smtClean="0"/>
              <a:t>Web </a:t>
            </a:r>
            <a:r>
              <a:rPr lang="ru-RU" dirty="0" smtClean="0"/>
              <a:t>предполагает следованию нескольким хорошо определенным правилам и соглашениям</a:t>
            </a:r>
          </a:p>
          <a:p>
            <a:pPr lvl="1">
              <a:lnSpc>
                <a:spcPct val="140000"/>
              </a:lnSpc>
            </a:pPr>
            <a:r>
              <a:rPr lang="ru-RU" dirty="0" smtClean="0"/>
              <a:t>они предоставляют стабильно работающую, устойчивую и масштабируемую среду разработки и выполнения.</a:t>
            </a:r>
          </a:p>
          <a:p>
            <a:pPr>
              <a:lnSpc>
                <a:spcPct val="140000"/>
              </a:lnSpc>
            </a:pPr>
            <a:r>
              <a:rPr lang="ru-RU" dirty="0" smtClean="0"/>
              <a:t>Существуют </a:t>
            </a:r>
            <a:r>
              <a:rPr lang="ru-RU" b="1" i="1" dirty="0" smtClean="0"/>
              <a:t>специальные процессы разработки</a:t>
            </a:r>
            <a:r>
              <a:rPr lang="ru-RU" dirty="0" smtClean="0"/>
              <a:t>, которые учитывают специфические возможности </a:t>
            </a:r>
            <a:r>
              <a:rPr lang="en-US" dirty="0" smtClean="0"/>
              <a:t>web </a:t>
            </a:r>
            <a:r>
              <a:rPr lang="ru-RU" dirty="0" smtClean="0"/>
              <a:t>приложений. </a:t>
            </a:r>
          </a:p>
          <a:p>
            <a:pPr lvl="1">
              <a:lnSpc>
                <a:spcPct val="140000"/>
              </a:lnSpc>
            </a:pPr>
            <a:r>
              <a:rPr lang="ru-RU" dirty="0" smtClean="0"/>
              <a:t>Например:</a:t>
            </a:r>
            <a:r>
              <a:rPr lang="en-US" dirty="0" smtClean="0"/>
              <a:t> </a:t>
            </a:r>
            <a:r>
              <a:rPr lang="ru-RU" dirty="0"/>
              <a:t>м</a:t>
            </a:r>
            <a:r>
              <a:rPr lang="ru-RU" dirty="0" smtClean="0"/>
              <a:t>одель </a:t>
            </a:r>
            <a:r>
              <a:rPr lang="ru-RU" dirty="0" err="1" smtClean="0"/>
              <a:t>он-лайн</a:t>
            </a:r>
            <a:r>
              <a:rPr lang="ru-RU" dirty="0" smtClean="0"/>
              <a:t> развития (</a:t>
            </a:r>
            <a:r>
              <a:rPr lang="en-US" dirty="0"/>
              <a:t>o</a:t>
            </a:r>
            <a:r>
              <a:rPr lang="en-US" dirty="0" smtClean="0"/>
              <a:t>n-line evolution model</a:t>
            </a:r>
            <a:r>
              <a:rPr lang="ru-RU" dirty="0" smtClean="0"/>
              <a:t>).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Модель жизненного цикла современных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-приложений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57850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cs typeface="Arial" panose="020B0604020202020204" pitchFamily="34" charset="0"/>
              </a:rPr>
              <a:t>Модель жизненного цикла </a:t>
            </a:r>
            <a:r>
              <a:rPr lang="en-US" dirty="0" err="1" smtClean="0">
                <a:cs typeface="Arial" panose="020B0604020202020204" pitchFamily="34" charset="0"/>
              </a:rPr>
              <a:t>WebApp</a:t>
            </a:r>
            <a:r>
              <a:rPr lang="en-US" dirty="0" smtClean="0">
                <a:cs typeface="Arial" panose="020B0604020202020204" pitchFamily="34" charset="0"/>
              </a:rPr>
              <a:t> </a:t>
            </a:r>
            <a:r>
              <a:rPr lang="ru-RU" dirty="0" smtClean="0">
                <a:cs typeface="Arial" panose="020B0604020202020204" pitchFamily="34" charset="0"/>
              </a:rPr>
              <a:t>включает о</a:t>
            </a:r>
            <a:r>
              <a:rPr lang="ru-RU" dirty="0" smtClean="0"/>
              <a:t>сновные виды деятельности</a:t>
            </a:r>
            <a:endParaRPr lang="ru-RU" baseline="0" dirty="0" smtClean="0"/>
          </a:p>
          <a:p>
            <a:pPr marL="628650" lvl="1" indent="-228600">
              <a:buFont typeface="+mj-lt"/>
              <a:buAutoNum type="arabicPeriod"/>
            </a:pPr>
            <a:r>
              <a:rPr lang="ru-RU" baseline="0" dirty="0" smtClean="0"/>
              <a:t> </a:t>
            </a:r>
            <a:r>
              <a:rPr lang="ru-RU" dirty="0" smtClean="0"/>
              <a:t>анализ требований</a:t>
            </a:r>
            <a:r>
              <a:rPr lang="ru-RU" baseline="0" dirty="0" smtClean="0"/>
              <a:t> (</a:t>
            </a:r>
            <a:r>
              <a:rPr lang="en-US" dirty="0"/>
              <a:t>requirements analysis</a:t>
            </a:r>
            <a:r>
              <a:rPr lang="ru-RU" baseline="0" dirty="0" smtClean="0"/>
              <a:t>)</a:t>
            </a:r>
          </a:p>
          <a:p>
            <a:pPr marL="628650" lvl="1" indent="-228600">
              <a:buFont typeface="+mj-lt"/>
              <a:buAutoNum type="arabicPeriod"/>
            </a:pPr>
            <a:r>
              <a:rPr lang="ru-RU" baseline="0" dirty="0" smtClean="0"/>
              <a:t> проектирование (</a:t>
            </a:r>
            <a:r>
              <a:rPr lang="en-US" baseline="0" dirty="0" smtClean="0"/>
              <a:t>design</a:t>
            </a:r>
            <a:r>
              <a:rPr lang="ru-RU" baseline="0" dirty="0" smtClean="0"/>
              <a:t>)</a:t>
            </a:r>
            <a:endParaRPr lang="en-US" baseline="0" dirty="0" smtClean="0"/>
          </a:p>
          <a:p>
            <a:pPr marL="628650" lvl="1" indent="-228600">
              <a:buFont typeface="+mj-lt"/>
              <a:buAutoNum type="arabicPeriod"/>
            </a:pPr>
            <a:r>
              <a:rPr lang="en-US" baseline="0" dirty="0" smtClean="0"/>
              <a:t> </a:t>
            </a:r>
            <a:r>
              <a:rPr lang="ru-RU" baseline="0" dirty="0" smtClean="0"/>
              <a:t>реализация (</a:t>
            </a:r>
            <a:r>
              <a:rPr lang="en-US" dirty="0"/>
              <a:t>Implementation</a:t>
            </a:r>
            <a:r>
              <a:rPr lang="ru-RU" baseline="0" dirty="0" smtClean="0"/>
              <a:t>)</a:t>
            </a:r>
          </a:p>
          <a:p>
            <a:pPr marL="628650" lvl="1" indent="-228600">
              <a:buFont typeface="+mj-lt"/>
              <a:buAutoNum type="arabicPeriod"/>
            </a:pPr>
            <a:r>
              <a:rPr lang="ru-RU" baseline="0" dirty="0" smtClean="0"/>
              <a:t> тестирование и оценка (</a:t>
            </a:r>
            <a:r>
              <a:rPr lang="en-US" dirty="0"/>
              <a:t>Testing and</a:t>
            </a:r>
            <a:r>
              <a:rPr lang="ru-RU" dirty="0"/>
              <a:t> </a:t>
            </a:r>
            <a:r>
              <a:rPr lang="en-US" dirty="0"/>
              <a:t>evaluation</a:t>
            </a:r>
            <a:r>
              <a:rPr lang="ru-RU" baseline="0" dirty="0" smtClean="0"/>
              <a:t>)</a:t>
            </a:r>
          </a:p>
          <a:p>
            <a:pPr marL="628650" lvl="1" indent="-228600">
              <a:buFont typeface="+mj-lt"/>
              <a:buAutoNum type="arabicPeriod"/>
            </a:pPr>
            <a:r>
              <a:rPr lang="ru-RU" baseline="0" dirty="0" smtClean="0"/>
              <a:t> поддержка и развитие (</a:t>
            </a:r>
            <a:r>
              <a:rPr lang="en-US" dirty="0"/>
              <a:t>Maintenance</a:t>
            </a:r>
            <a:r>
              <a:rPr lang="ru-RU" dirty="0"/>
              <a:t> </a:t>
            </a:r>
            <a:r>
              <a:rPr lang="en-US" dirty="0"/>
              <a:t>and evolution</a:t>
            </a:r>
            <a:r>
              <a:rPr lang="ru-RU" baseline="0" dirty="0" smtClean="0"/>
              <a:t>)</a:t>
            </a:r>
          </a:p>
          <a:p>
            <a:r>
              <a:rPr lang="ru-RU" dirty="0"/>
              <a:t>С</a:t>
            </a:r>
            <a:r>
              <a:rPr lang="ru-RU" baseline="0" dirty="0" smtClean="0"/>
              <a:t>емь переходов между этими видами работ.</a:t>
            </a:r>
          </a:p>
          <a:p>
            <a:r>
              <a:rPr lang="ru-RU" baseline="0" dirty="0" smtClean="0"/>
              <a:t>В общем виде, работы в модели он-</a:t>
            </a:r>
            <a:r>
              <a:rPr lang="ru-RU" baseline="0" dirty="0" err="1" smtClean="0"/>
              <a:t>лайн</a:t>
            </a:r>
            <a:r>
              <a:rPr lang="ru-RU" baseline="0" dirty="0" smtClean="0"/>
              <a:t> развития (МОР) очень сильно напоминают виды деятельности в обычном процессе разработки ПО.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Основное отличие разработки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web-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приложений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12776"/>
            <a:ext cx="8820472" cy="5445248"/>
          </a:xfrm>
        </p:spPr>
        <p:txBody>
          <a:bodyPr>
            <a:normAutofit fontScale="70000" lnSpcReduction="20000"/>
          </a:bodyPr>
          <a:lstStyle/>
          <a:p>
            <a:pPr marL="228600" indent="-228600">
              <a:lnSpc>
                <a:spcPct val="130000"/>
              </a:lnSpc>
            </a:pPr>
            <a:r>
              <a:rPr lang="ru-RU" sz="3400" baseline="0" dirty="0" smtClean="0"/>
              <a:t>Основное </a:t>
            </a:r>
            <a:r>
              <a:rPr lang="ru-RU" sz="3400" dirty="0" smtClean="0"/>
              <a:t>отличие разработки </a:t>
            </a:r>
            <a:r>
              <a:rPr lang="en-US" sz="3400" dirty="0" smtClean="0"/>
              <a:t>web-</a:t>
            </a:r>
            <a:r>
              <a:rPr lang="ru-RU" sz="3400" dirty="0" smtClean="0"/>
              <a:t>приложений – </a:t>
            </a:r>
            <a:r>
              <a:rPr lang="ru-RU" sz="3400" baseline="0" dirty="0" smtClean="0"/>
              <a:t>понимание </a:t>
            </a:r>
            <a:r>
              <a:rPr lang="en-US" sz="3400" baseline="0" dirty="0" smtClean="0"/>
              <a:t>“</a:t>
            </a:r>
            <a:r>
              <a:rPr lang="ru-RU" sz="3400" baseline="0" dirty="0" smtClean="0"/>
              <a:t>развертывания</a:t>
            </a:r>
            <a:r>
              <a:rPr lang="en-US" sz="3400" baseline="0" dirty="0" smtClean="0"/>
              <a:t>”</a:t>
            </a:r>
            <a:r>
              <a:rPr lang="ru-RU" sz="3400" baseline="0" dirty="0" smtClean="0"/>
              <a:t> (</a:t>
            </a:r>
            <a:r>
              <a:rPr lang="en-US" sz="3400" baseline="0" dirty="0" smtClean="0"/>
              <a:t>deployment</a:t>
            </a:r>
            <a:r>
              <a:rPr lang="ru-RU" sz="3400" baseline="0" dirty="0" smtClean="0"/>
              <a:t>)</a:t>
            </a:r>
            <a:r>
              <a:rPr lang="en-US" sz="3400" baseline="0" dirty="0" smtClean="0"/>
              <a:t> </a:t>
            </a:r>
            <a:r>
              <a:rPr lang="ru-RU" sz="3400" baseline="0" dirty="0" smtClean="0"/>
              <a:t>не как вида деятельности (работ), а как перехода между работами.</a:t>
            </a:r>
          </a:p>
          <a:p>
            <a:pPr marL="228600" indent="-228600">
              <a:lnSpc>
                <a:spcPct val="130000"/>
              </a:lnSpc>
            </a:pPr>
            <a:r>
              <a:rPr lang="ru-RU" sz="3400" baseline="0" dirty="0" smtClean="0"/>
              <a:t>В </a:t>
            </a:r>
            <a:r>
              <a:rPr lang="en-US" sz="3400" baseline="0" dirty="0" smtClean="0"/>
              <a:t>Web</a:t>
            </a:r>
            <a:r>
              <a:rPr lang="ru-RU" sz="3400" baseline="0" dirty="0" smtClean="0"/>
              <a:t>-сети развертывание приложений для его пользователей действительно не является большой работой в связи с </a:t>
            </a:r>
          </a:p>
          <a:p>
            <a:pPr marL="628650" lvl="1" indent="-228600">
              <a:lnSpc>
                <a:spcPct val="130000"/>
              </a:lnSpc>
            </a:pPr>
            <a:r>
              <a:rPr lang="ru-RU" sz="3400" baseline="0" dirty="0" smtClean="0"/>
              <a:t>централизованной архитектурой обычных </a:t>
            </a:r>
            <a:r>
              <a:rPr lang="en-US" sz="3400" baseline="0" dirty="0" smtClean="0"/>
              <a:t>web </a:t>
            </a:r>
            <a:r>
              <a:rPr lang="ru-RU" sz="3400" baseline="0" dirty="0" smtClean="0"/>
              <a:t>приложений</a:t>
            </a:r>
            <a:r>
              <a:rPr lang="ru-RU" sz="3400" dirty="0"/>
              <a:t>;</a:t>
            </a:r>
            <a:endParaRPr lang="ru-RU" sz="3400" baseline="0" dirty="0" smtClean="0"/>
          </a:p>
          <a:p>
            <a:pPr marL="628650" lvl="1" indent="-228600">
              <a:lnSpc>
                <a:spcPct val="130000"/>
              </a:lnSpc>
            </a:pPr>
            <a:r>
              <a:rPr lang="ru-RU" sz="3400" baseline="0" dirty="0" smtClean="0"/>
              <a:t>отсутствием специального кода приложения на стороне пользователей;</a:t>
            </a:r>
          </a:p>
          <a:p>
            <a:pPr marL="628650" lvl="1" indent="-228600">
              <a:lnSpc>
                <a:spcPct val="130000"/>
              </a:lnSpc>
            </a:pPr>
            <a:r>
              <a:rPr lang="ru-RU" sz="3400" baseline="0" dirty="0" smtClean="0"/>
              <a:t>использованием браузера в качестве</a:t>
            </a:r>
            <a:r>
              <a:rPr lang="ru-RU" sz="3400" dirty="0" smtClean="0"/>
              <a:t> среды выполнения.</a:t>
            </a:r>
            <a:endParaRPr lang="ru-RU" sz="3400" dirty="0"/>
          </a:p>
          <a:p>
            <a:pPr marL="228600" indent="-228600">
              <a:lnSpc>
                <a:spcPct val="130000"/>
              </a:lnSpc>
            </a:pPr>
            <a:r>
              <a:rPr lang="ru-RU" sz="3800" baseline="0" dirty="0" smtClean="0"/>
              <a:t>Работа по развертыванию </a:t>
            </a:r>
            <a:r>
              <a:rPr lang="en-US" sz="3800" baseline="0" dirty="0" smtClean="0"/>
              <a:t>web</a:t>
            </a:r>
            <a:r>
              <a:rPr lang="ru-RU" sz="3800" baseline="0" dirty="0" smtClean="0"/>
              <a:t>-при</a:t>
            </a:r>
            <a:r>
              <a:rPr lang="ru-RU" sz="3800" dirty="0" smtClean="0"/>
              <a:t>ложения в  значительной степени облегчается и ускоряется.</a:t>
            </a:r>
            <a:endParaRPr lang="ru-RU" sz="3800" baseline="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Модель жизненного цикла современных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-приложений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 l="14286" t="14286" r="16517" b="15714"/>
          <a:stretch>
            <a:fillRect/>
          </a:stretch>
        </p:blipFill>
        <p:spPr bwMode="auto">
          <a:xfrm>
            <a:off x="9972600" y="1704181"/>
            <a:ext cx="7072394" cy="4471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72" y="1820859"/>
            <a:ext cx="7704856" cy="4848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6512" y="274638"/>
            <a:ext cx="9180512" cy="634082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Циклы в модели разработки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WebApp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7688" y="1484784"/>
            <a:ext cx="8866312" cy="5373216"/>
          </a:xfrm>
        </p:spPr>
        <p:txBody>
          <a:bodyPr>
            <a:normAutofit fontScale="92500" lnSpcReduction="10000"/>
          </a:bodyPr>
          <a:lstStyle/>
          <a:p>
            <a:pPr marL="571500" indent="-514350">
              <a:buFont typeface="+mj-lt"/>
              <a:buAutoNum type="arabicPeriod"/>
            </a:pPr>
            <a:r>
              <a:rPr lang="ru-RU" dirty="0" smtClean="0"/>
              <a:t>циклом </a:t>
            </a:r>
            <a:r>
              <a:rPr lang="ru-RU" dirty="0"/>
              <a:t>построения и </a:t>
            </a:r>
            <a:r>
              <a:rPr lang="ru-RU" dirty="0" smtClean="0"/>
              <a:t>тестирования связан с </a:t>
            </a:r>
            <a:r>
              <a:rPr lang="ru-RU" b="1" i="1" dirty="0"/>
              <a:t>постепенной</a:t>
            </a:r>
            <a:r>
              <a:rPr lang="ru-RU" dirty="0"/>
              <a:t> </a:t>
            </a:r>
            <a:r>
              <a:rPr lang="ru-RU" b="1" i="1" dirty="0"/>
              <a:t>разработкой</a:t>
            </a:r>
            <a:r>
              <a:rPr lang="ru-RU" dirty="0"/>
              <a:t>  приложения, который выполняется в режиме </a:t>
            </a:r>
            <a:r>
              <a:rPr lang="en-US" dirty="0"/>
              <a:t>off</a:t>
            </a:r>
            <a:r>
              <a:rPr lang="ru-RU" dirty="0" smtClean="0"/>
              <a:t>-</a:t>
            </a:r>
            <a:r>
              <a:rPr lang="ru-RU" dirty="0" err="1" smtClean="0"/>
              <a:t>лайн</a:t>
            </a:r>
            <a:r>
              <a:rPr lang="ru-RU" dirty="0" smtClean="0"/>
              <a:t>:</a:t>
            </a:r>
          </a:p>
          <a:p>
            <a:pPr lvl="1"/>
            <a:r>
              <a:rPr lang="ru-RU" dirty="0" smtClean="0"/>
              <a:t>«проектирование</a:t>
            </a:r>
            <a:r>
              <a:rPr lang="ru-RU" dirty="0"/>
              <a:t>» (</a:t>
            </a:r>
            <a:r>
              <a:rPr lang="en-US" dirty="0"/>
              <a:t>design</a:t>
            </a:r>
            <a:r>
              <a:rPr lang="ru-RU" dirty="0" smtClean="0"/>
              <a:t>);</a:t>
            </a:r>
          </a:p>
          <a:p>
            <a:pPr lvl="1"/>
            <a:r>
              <a:rPr lang="ru-RU" dirty="0" smtClean="0"/>
              <a:t>«реализация»;</a:t>
            </a:r>
          </a:p>
          <a:p>
            <a:pPr lvl="1"/>
            <a:r>
              <a:rPr lang="ru-RU" dirty="0" smtClean="0"/>
              <a:t>«</a:t>
            </a:r>
            <a:r>
              <a:rPr lang="ru-RU" dirty="0"/>
              <a:t>тестирование и </a:t>
            </a:r>
            <a:r>
              <a:rPr lang="ru-RU" dirty="0" smtClean="0"/>
              <a:t>развитие».</a:t>
            </a:r>
          </a:p>
          <a:p>
            <a:pPr marL="571500" indent="-514350">
              <a:buFont typeface="+mj-lt"/>
              <a:buAutoNum type="arabicPeriod"/>
            </a:pPr>
            <a:r>
              <a:rPr lang="ru-RU" dirty="0" smtClean="0"/>
              <a:t>цикл развития </a:t>
            </a:r>
            <a:r>
              <a:rPr lang="ru-RU" dirty="0"/>
              <a:t>связан с </a:t>
            </a:r>
            <a:r>
              <a:rPr lang="ru-RU" b="1" i="1" dirty="0"/>
              <a:t>постепенным развитием </a:t>
            </a:r>
            <a:r>
              <a:rPr lang="ru-RU" dirty="0"/>
              <a:t>приложения, которое выполняется со временем, пока приложение находится в режиме </a:t>
            </a:r>
            <a:r>
              <a:rPr lang="ru-RU" dirty="0" smtClean="0"/>
              <a:t>он-</a:t>
            </a:r>
            <a:r>
              <a:rPr lang="ru-RU" dirty="0" err="1" smtClean="0"/>
              <a:t>лайн</a:t>
            </a:r>
            <a:r>
              <a:rPr lang="ru-RU" dirty="0" smtClean="0"/>
              <a:t>:</a:t>
            </a:r>
          </a:p>
          <a:p>
            <a:pPr lvl="1"/>
            <a:r>
              <a:rPr lang="ru-RU" dirty="0" smtClean="0"/>
              <a:t>«анализ требований»;</a:t>
            </a:r>
          </a:p>
          <a:p>
            <a:pPr lvl="1"/>
            <a:r>
              <a:rPr lang="ru-RU" dirty="0" smtClean="0"/>
              <a:t>«поддержка и развитие».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12500" t="25714" r="17410" b="16428"/>
          <a:stretch>
            <a:fillRect/>
          </a:stretch>
        </p:blipFill>
        <p:spPr bwMode="auto">
          <a:xfrm>
            <a:off x="428596" y="1214422"/>
            <a:ext cx="8215370" cy="4238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42844" y="5429264"/>
            <a:ext cx="9001156" cy="12969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Уровень совершенства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web-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приложения увеличивается, в результате объединения постепенной разработки и непрерывного развития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Программирование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340768"/>
            <a:ext cx="9036496" cy="551723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В </a:t>
            </a:r>
            <a:r>
              <a:rPr lang="en-US" dirty="0" smtClean="0"/>
              <a:t>off-line </a:t>
            </a:r>
            <a:r>
              <a:rPr lang="ru-RU" dirty="0" smtClean="0"/>
              <a:t>режиме, разработка выполняется в </a:t>
            </a:r>
            <a:r>
              <a:rPr lang="en-US" dirty="0" smtClean="0"/>
              <a:t>Visual Studio </a:t>
            </a:r>
            <a:r>
              <a:rPr lang="ru-RU" dirty="0" smtClean="0"/>
              <a:t>без использования реального </a:t>
            </a:r>
            <a:r>
              <a:rPr lang="en-US" dirty="0" smtClean="0"/>
              <a:t>web-</a:t>
            </a:r>
            <a:r>
              <a:rPr lang="ru-RU" dirty="0" smtClean="0"/>
              <a:t>сервера</a:t>
            </a:r>
            <a:endParaRPr lang="en-US" dirty="0" smtClean="0"/>
          </a:p>
          <a:p>
            <a:pPr lvl="1"/>
            <a:r>
              <a:rPr lang="ru-RU" dirty="0" smtClean="0"/>
              <a:t>используется отладочный сервер</a:t>
            </a:r>
          </a:p>
          <a:p>
            <a:r>
              <a:rPr lang="ru-RU" dirty="0" smtClean="0"/>
              <a:t>Затем выполняется перенос </a:t>
            </a:r>
            <a:r>
              <a:rPr lang="en-US" dirty="0" smtClean="0"/>
              <a:t>web-</a:t>
            </a:r>
            <a:r>
              <a:rPr lang="ru-RU" dirty="0" smtClean="0"/>
              <a:t>приложения под управление реального </a:t>
            </a:r>
            <a:r>
              <a:rPr lang="en-US" dirty="0" smtClean="0"/>
              <a:t>web</a:t>
            </a:r>
            <a:r>
              <a:rPr lang="ru-RU" dirty="0" smtClean="0"/>
              <a:t>-сервера</a:t>
            </a:r>
          </a:p>
          <a:p>
            <a:pPr lvl="1"/>
            <a:r>
              <a:rPr lang="ru-RU" dirty="0" smtClean="0"/>
              <a:t>виртуальный каталог;</a:t>
            </a:r>
          </a:p>
          <a:p>
            <a:pPr lvl="1"/>
            <a:r>
              <a:rPr lang="ru-RU" dirty="0"/>
              <a:t>ф</a:t>
            </a:r>
            <a:r>
              <a:rPr lang="ru-RU" dirty="0" smtClean="0"/>
              <a:t>айлы настройки;</a:t>
            </a:r>
          </a:p>
          <a:p>
            <a:pPr lvl="1"/>
            <a:r>
              <a:rPr lang="ru-RU" dirty="0"/>
              <a:t>у</a:t>
            </a:r>
            <a:r>
              <a:rPr lang="ru-RU" dirty="0" smtClean="0"/>
              <a:t>правление </a:t>
            </a:r>
            <a:r>
              <a:rPr lang="en-US" dirty="0" smtClean="0"/>
              <a:t>web-</a:t>
            </a:r>
            <a:r>
              <a:rPr lang="ru-RU" dirty="0" smtClean="0"/>
              <a:t>сервером.</a:t>
            </a:r>
          </a:p>
          <a:p>
            <a:r>
              <a:rPr lang="ru-RU" dirty="0" smtClean="0"/>
              <a:t> Используя </a:t>
            </a:r>
            <a:r>
              <a:rPr lang="en-US" dirty="0" smtClean="0"/>
              <a:t>Visual Studio </a:t>
            </a:r>
            <a:r>
              <a:rPr lang="ru-RU" dirty="0" smtClean="0"/>
              <a:t>можно работать с </a:t>
            </a:r>
            <a:r>
              <a:rPr lang="en-US" dirty="0" smtClean="0"/>
              <a:t>web-</a:t>
            </a:r>
            <a:r>
              <a:rPr lang="ru-RU" dirty="0" smtClean="0"/>
              <a:t>приложением, которое развернуто в </a:t>
            </a:r>
            <a:r>
              <a:rPr lang="en-US" dirty="0" smtClean="0"/>
              <a:t>web</a:t>
            </a:r>
            <a:r>
              <a:rPr lang="ru-RU" dirty="0" smtClean="0"/>
              <a:t>-сервере. 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Специфические участники разработки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WebApp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700808"/>
            <a:ext cx="8938320" cy="5157192"/>
          </a:xfrm>
        </p:spPr>
        <p:txBody>
          <a:bodyPr/>
          <a:lstStyle/>
          <a:p>
            <a:r>
              <a:rPr lang="ru-RU" dirty="0" smtClean="0"/>
              <a:t>Графический дизайнер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graphic designer</a:t>
            </a:r>
          </a:p>
          <a:p>
            <a:r>
              <a:rPr lang="en-US" dirty="0" smtClean="0"/>
              <a:t>Web-</a:t>
            </a:r>
            <a:r>
              <a:rPr lang="ru-RU" dirty="0" smtClean="0"/>
              <a:t>мастер </a:t>
            </a:r>
            <a:endParaRPr lang="en-US" dirty="0" smtClean="0"/>
          </a:p>
          <a:p>
            <a:pPr lvl="1"/>
            <a:r>
              <a:rPr lang="en-US" dirty="0" smtClean="0"/>
              <a:t>webmaster</a:t>
            </a:r>
          </a:p>
          <a:p>
            <a:r>
              <a:rPr lang="ru-RU" dirty="0" smtClean="0"/>
              <a:t>Автор контента </a:t>
            </a:r>
            <a:endParaRPr lang="en-US" dirty="0" smtClean="0"/>
          </a:p>
          <a:p>
            <a:pPr lvl="1"/>
            <a:r>
              <a:rPr lang="en-US" dirty="0" smtClean="0"/>
              <a:t>content author</a:t>
            </a:r>
          </a:p>
          <a:p>
            <a:r>
              <a:rPr lang="ru-RU" dirty="0" smtClean="0"/>
              <a:t>Менеджер контента </a:t>
            </a:r>
            <a:endParaRPr lang="en-US" dirty="0" smtClean="0"/>
          </a:p>
          <a:p>
            <a:pPr lvl="1"/>
            <a:r>
              <a:rPr lang="en-US" dirty="0" smtClean="0"/>
              <a:t>content manager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0609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Графический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web-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дизайнер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Графический дизайнер отвечает за разработку дизайна (</a:t>
            </a:r>
            <a:r>
              <a:rPr lang="en-US" dirty="0" smtClean="0"/>
              <a:t>presentation design</a:t>
            </a:r>
            <a:r>
              <a:rPr lang="ru-RU" dirty="0" smtClean="0"/>
              <a:t>) страниц </a:t>
            </a:r>
            <a:r>
              <a:rPr lang="en-US" dirty="0" smtClean="0"/>
              <a:t>web-</a:t>
            </a:r>
            <a:r>
              <a:rPr lang="ru-RU" dirty="0" smtClean="0"/>
              <a:t>приложения</a:t>
            </a:r>
            <a:r>
              <a:rPr lang="en-US" dirty="0" smtClean="0"/>
              <a:t>. </a:t>
            </a:r>
            <a:endParaRPr lang="ru-RU" dirty="0" smtClean="0"/>
          </a:p>
          <a:p>
            <a:r>
              <a:rPr lang="ru-RU" dirty="0" smtClean="0"/>
              <a:t>Графический внешний вид </a:t>
            </a:r>
            <a:r>
              <a:rPr lang="en-US" dirty="0" smtClean="0"/>
              <a:t>web</a:t>
            </a:r>
            <a:r>
              <a:rPr lang="ru-RU" dirty="0" smtClean="0"/>
              <a:t>-приложения очень важен</a:t>
            </a:r>
            <a:endParaRPr lang="en-US" dirty="0" smtClean="0"/>
          </a:p>
          <a:p>
            <a:pPr lvl="1"/>
            <a:r>
              <a:rPr lang="ru-RU" dirty="0" smtClean="0"/>
              <a:t>как для удобства использования, </a:t>
            </a:r>
            <a:endParaRPr lang="en-US" dirty="0" smtClean="0"/>
          </a:p>
          <a:p>
            <a:pPr lvl="1"/>
            <a:r>
              <a:rPr lang="ru-RU" dirty="0" smtClean="0"/>
              <a:t>так и для привлечения пользователей.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dirty="0" smtClean="0"/>
              <a:t>Работа </a:t>
            </a:r>
            <a:r>
              <a:rPr lang="en-US" dirty="0" smtClean="0"/>
              <a:t>web-</a:t>
            </a:r>
            <a:r>
              <a:rPr lang="ru-RU" dirty="0" smtClean="0"/>
              <a:t>дизайнера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628800"/>
            <a:ext cx="8938320" cy="52292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Работы дизайнера заключается в определении графического внешнего вида приложения</a:t>
            </a:r>
            <a:r>
              <a:rPr lang="en-US" dirty="0" smtClean="0"/>
              <a:t>:</a:t>
            </a:r>
            <a:r>
              <a:rPr lang="ru-RU" dirty="0" smtClean="0"/>
              <a:t> </a:t>
            </a:r>
            <a:endParaRPr lang="en-US" dirty="0" smtClean="0"/>
          </a:p>
          <a:p>
            <a:pPr lvl="1"/>
            <a:r>
              <a:rPr lang="ru-RU" dirty="0" smtClean="0"/>
              <a:t>структурирование контента и графики (</a:t>
            </a:r>
            <a:r>
              <a:rPr lang="en-US" dirty="0" smtClean="0"/>
              <a:t>images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r>
              <a:rPr lang="ru-RU" dirty="0" smtClean="0"/>
              <a:t>в схемы страницы (</a:t>
            </a:r>
            <a:r>
              <a:rPr lang="en-US" dirty="0" smtClean="0"/>
              <a:t>layouts</a:t>
            </a:r>
            <a:r>
              <a:rPr lang="ru-RU" dirty="0" smtClean="0"/>
              <a:t>)</a:t>
            </a:r>
            <a:r>
              <a:rPr lang="en-US" dirty="0"/>
              <a:t>;</a:t>
            </a:r>
            <a:endParaRPr lang="en-US" dirty="0" smtClean="0"/>
          </a:p>
          <a:p>
            <a:pPr lvl="1"/>
            <a:r>
              <a:rPr lang="ru-RU" dirty="0" smtClean="0"/>
              <a:t>выбор подходящих свойств стилей </a:t>
            </a:r>
          </a:p>
          <a:p>
            <a:pPr lvl="2"/>
            <a:r>
              <a:rPr lang="ru-RU" dirty="0" smtClean="0"/>
              <a:t>например, шрифты, цвета, и размеры изображений.</a:t>
            </a:r>
          </a:p>
          <a:p>
            <a:r>
              <a:rPr lang="ru-RU" dirty="0"/>
              <a:t>Работа </a:t>
            </a:r>
            <a:r>
              <a:rPr lang="ru-RU" dirty="0" smtClean="0"/>
              <a:t>дизайнера </a:t>
            </a:r>
            <a:r>
              <a:rPr lang="ru-RU" dirty="0"/>
              <a:t>выполняется на основе </a:t>
            </a:r>
          </a:p>
          <a:p>
            <a:pPr lvl="1"/>
            <a:r>
              <a:rPr lang="ru-RU" dirty="0"/>
              <a:t>нефункциональных требований, связанных с корпоративными графическими особенностями заказчика;</a:t>
            </a:r>
          </a:p>
          <a:p>
            <a:pPr lvl="1"/>
            <a:r>
              <a:rPr lang="ru-RU" dirty="0"/>
              <a:t>известных стандартов взаимодействия в пользователями.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440931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Средства дизайнера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 smtClean="0"/>
              <a:t>Дизайнер должны уметь работать с программными инструментами оформления и разработки графических интерфейсов прототипов страниц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Microsoft </a:t>
            </a:r>
            <a:r>
              <a:rPr lang="en-US" dirty="0"/>
              <a:t>Expression Studio — </a:t>
            </a:r>
            <a:r>
              <a:rPr lang="ru-RU" dirty="0"/>
              <a:t>пакет программ компании </a:t>
            </a:r>
            <a:r>
              <a:rPr lang="en-US" dirty="0"/>
              <a:t>Microsoft, </a:t>
            </a:r>
            <a:r>
              <a:rPr lang="ru-RU" dirty="0"/>
              <a:t>предназначенных для разработчиков и дизайнеров.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В </a:t>
            </a:r>
            <a:r>
              <a:rPr lang="ru-RU" dirty="0"/>
              <a:t>состав </a:t>
            </a:r>
            <a:r>
              <a:rPr lang="en-US" dirty="0"/>
              <a:t>Microsoft Expression Studio </a:t>
            </a:r>
            <a:r>
              <a:rPr lang="ru-RU" dirty="0"/>
              <a:t>входят продукты:</a:t>
            </a:r>
            <a:endParaRPr lang="en-US" dirty="0" smtClean="0"/>
          </a:p>
          <a:p>
            <a:pPr lvl="1">
              <a:lnSpc>
                <a:spcPct val="120000"/>
              </a:lnSpc>
            </a:pPr>
            <a:r>
              <a:rPr lang="ru-RU" dirty="0" smtClean="0"/>
              <a:t>Microsoft </a:t>
            </a:r>
            <a:r>
              <a:rPr lang="ru-RU" dirty="0" err="1"/>
              <a:t>Expression</a:t>
            </a:r>
            <a:r>
              <a:rPr lang="ru-RU" dirty="0"/>
              <a:t> Web — визуальный редактор </a:t>
            </a:r>
            <a:r>
              <a:rPr lang="ru-RU" dirty="0" smtClean="0"/>
              <a:t>HTML</a:t>
            </a:r>
            <a:r>
              <a:rPr lang="en-US" dirty="0"/>
              <a:t>;</a:t>
            </a:r>
            <a:endParaRPr lang="ru-RU" dirty="0"/>
          </a:p>
          <a:p>
            <a:pPr lvl="1">
              <a:lnSpc>
                <a:spcPct val="120000"/>
              </a:lnSpc>
            </a:pPr>
            <a:r>
              <a:rPr lang="ru-RU" dirty="0"/>
              <a:t>Microsoft </a:t>
            </a:r>
            <a:r>
              <a:rPr lang="ru-RU" dirty="0" err="1"/>
              <a:t>Expression</a:t>
            </a:r>
            <a:r>
              <a:rPr lang="ru-RU" dirty="0"/>
              <a:t> </a:t>
            </a:r>
            <a:r>
              <a:rPr lang="ru-RU" dirty="0" err="1"/>
              <a:t>Blend</a:t>
            </a:r>
            <a:r>
              <a:rPr lang="ru-RU" dirty="0"/>
              <a:t> — WYSIWYG-инструмент для проектирования пользовательского интерфейса приложений, создаваемых на основе </a:t>
            </a:r>
            <a:r>
              <a:rPr lang="ru-RU" dirty="0" err="1"/>
              <a:t>Windows</a:t>
            </a:r>
            <a:r>
              <a:rPr lang="ru-RU" dirty="0"/>
              <a:t> </a:t>
            </a:r>
            <a:r>
              <a:rPr lang="ru-RU" dirty="0" err="1"/>
              <a:t>Presentation</a:t>
            </a:r>
            <a:r>
              <a:rPr lang="ru-RU" dirty="0"/>
              <a:t> </a:t>
            </a:r>
            <a:r>
              <a:rPr lang="ru-RU" dirty="0" err="1"/>
              <a:t>Foundation</a:t>
            </a:r>
            <a:r>
              <a:rPr lang="ru-RU" dirty="0"/>
              <a:t>. </a:t>
            </a:r>
            <a:endParaRPr lang="en-US" dirty="0" smtClean="0"/>
          </a:p>
          <a:p>
            <a:pPr lvl="2">
              <a:lnSpc>
                <a:spcPct val="120000"/>
              </a:lnSpc>
            </a:pPr>
            <a:r>
              <a:rPr lang="ru-RU" dirty="0" smtClean="0"/>
              <a:t>эффективный </a:t>
            </a:r>
            <a:r>
              <a:rPr lang="ru-RU" dirty="0"/>
              <a:t>визуальный редактор для формата XAML</a:t>
            </a:r>
            <a:r>
              <a:rPr lang="ru-RU" dirty="0" smtClean="0"/>
              <a:t>.</a:t>
            </a:r>
            <a:endParaRPr lang="en-US" dirty="0" smtClean="0"/>
          </a:p>
          <a:p>
            <a:pPr lvl="2">
              <a:lnSpc>
                <a:spcPct val="120000"/>
              </a:lnSpc>
            </a:pPr>
            <a:r>
              <a:rPr lang="ru-RU" dirty="0" smtClean="0"/>
              <a:t>инструмент прототипирования </a:t>
            </a:r>
            <a:r>
              <a:rPr lang="en-US" dirty="0" smtClean="0"/>
              <a:t>Sketch</a:t>
            </a:r>
            <a:r>
              <a:rPr lang="en-US" dirty="0"/>
              <a:t>F</a:t>
            </a:r>
            <a:r>
              <a:rPr lang="en-US" dirty="0" smtClean="0"/>
              <a:t>low</a:t>
            </a:r>
            <a:endParaRPr lang="ru-RU" dirty="0"/>
          </a:p>
          <a:p>
            <a:pPr lvl="1">
              <a:lnSpc>
                <a:spcPct val="120000"/>
              </a:lnSpc>
            </a:pPr>
            <a:r>
              <a:rPr lang="ru-RU" dirty="0"/>
              <a:t>Microsoft </a:t>
            </a:r>
            <a:r>
              <a:rPr lang="ru-RU" dirty="0" err="1"/>
              <a:t>Expression</a:t>
            </a:r>
            <a:r>
              <a:rPr lang="ru-RU" dirty="0"/>
              <a:t> </a:t>
            </a:r>
            <a:r>
              <a:rPr lang="ru-RU" dirty="0" err="1"/>
              <a:t>Design</a:t>
            </a:r>
            <a:r>
              <a:rPr lang="ru-RU" dirty="0"/>
              <a:t> — профессиональный инструмент для графического дизайна и подготовки иллюстраций, который позволяет создавать элементы пользовательского интерфейса для настольных и </a:t>
            </a:r>
            <a:r>
              <a:rPr lang="ru-RU" dirty="0" err="1" smtClean="0"/>
              <a:t>web</a:t>
            </a:r>
            <a:r>
              <a:rPr lang="ru-RU" dirty="0" smtClean="0"/>
              <a:t>-приложений</a:t>
            </a:r>
            <a:r>
              <a:rPr lang="en-US" dirty="0" smtClean="0"/>
              <a:t>;</a:t>
            </a:r>
            <a:endParaRPr lang="ru-RU" dirty="0"/>
          </a:p>
          <a:p>
            <a:pPr lvl="1">
              <a:lnSpc>
                <a:spcPct val="120000"/>
              </a:lnSpc>
            </a:pPr>
            <a:r>
              <a:rPr lang="ru-RU" dirty="0"/>
              <a:t>Microsoft </a:t>
            </a:r>
            <a:r>
              <a:rPr lang="ru-RU" dirty="0" err="1"/>
              <a:t>Expression</a:t>
            </a:r>
            <a:r>
              <a:rPr lang="ru-RU" dirty="0"/>
              <a:t> </a:t>
            </a:r>
            <a:r>
              <a:rPr lang="ru-RU" dirty="0" err="1"/>
              <a:t>Media</a:t>
            </a:r>
            <a:r>
              <a:rPr lang="ru-RU" dirty="0"/>
              <a:t> — Специальное приложение для создания каталогов </a:t>
            </a:r>
            <a:r>
              <a:rPr lang="ru-RU" dirty="0" err="1" smtClean="0"/>
              <a:t>медиафайлов</a:t>
            </a:r>
            <a:r>
              <a:rPr lang="en-US" dirty="0" smtClean="0"/>
              <a:t>;</a:t>
            </a:r>
            <a:endParaRPr lang="ru-RU" dirty="0"/>
          </a:p>
          <a:p>
            <a:pPr lvl="1">
              <a:lnSpc>
                <a:spcPct val="120000"/>
              </a:lnSpc>
            </a:pPr>
            <a:r>
              <a:rPr lang="ru-RU" dirty="0"/>
              <a:t>Microsoft </a:t>
            </a:r>
            <a:r>
              <a:rPr lang="ru-RU" dirty="0" err="1"/>
              <a:t>Expression</a:t>
            </a:r>
            <a:r>
              <a:rPr lang="ru-RU" dirty="0"/>
              <a:t> </a:t>
            </a:r>
            <a:r>
              <a:rPr lang="ru-RU" dirty="0" err="1"/>
              <a:t>Encoder</a:t>
            </a:r>
            <a:r>
              <a:rPr lang="ru-RU" dirty="0"/>
              <a:t> — средство кодирования видео.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/>
              <a:t>Пример </a:t>
            </a:r>
            <a:r>
              <a:rPr lang="ru-RU" dirty="0" smtClean="0"/>
              <a:t>ручного </a:t>
            </a:r>
            <a:r>
              <a:rPr lang="ru-RU" dirty="0"/>
              <a:t>прототипа, </a:t>
            </a:r>
            <a:r>
              <a:rPr lang="ru-RU" dirty="0" smtClean="0"/>
              <a:t>показывающего форму </a:t>
            </a:r>
            <a:r>
              <a:rPr lang="ru-RU" dirty="0"/>
              <a:t>входа в систему</a:t>
            </a:r>
            <a:br>
              <a:rPr lang="ru-RU" dirty="0"/>
            </a:br>
            <a:endParaRPr lang="ru-RU" dirty="0"/>
          </a:p>
        </p:txBody>
      </p:sp>
      <p:pic>
        <p:nvPicPr>
          <p:cNvPr id="5122" name="Picture 2" descr="https://habrastorage.org/getpro/habr/post_images/6c9/c70/a51/6c9c70a51378ecfc0af1c14f89e3a38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0" y="2733116"/>
            <a:ext cx="4762500" cy="287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habrastorage.org/getpro/habr/post_images/1ea/591/45b/1ea59145bce7469c2c691f52fd05e61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579" y="4263260"/>
            <a:ext cx="4762500" cy="258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58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dirty="0" smtClean="0"/>
              <a:t>Прототипирование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Созданию </a:t>
            </a:r>
            <a:r>
              <a:rPr lang="ru-RU" dirty="0"/>
              <a:t>прототипов с помощью </a:t>
            </a:r>
            <a:r>
              <a:rPr lang="ru-RU" dirty="0" err="1"/>
              <a:t>Expression</a:t>
            </a:r>
            <a:r>
              <a:rPr lang="ru-RU" dirty="0"/>
              <a:t> </a:t>
            </a:r>
            <a:r>
              <a:rPr lang="ru-RU" dirty="0" err="1"/>
              <a:t>Blend</a:t>
            </a:r>
            <a:r>
              <a:rPr lang="ru-RU" dirty="0"/>
              <a:t> и </a:t>
            </a:r>
            <a:r>
              <a:rPr lang="ru-RU" dirty="0" err="1" smtClean="0"/>
              <a:t>SketchFlow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098" name="Picture 2" descr="http://img-fotki.yandex.ru/get/5404/kichinsky.7/0_382c3_94e0587c_or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636912"/>
            <a:ext cx="5688632" cy="3463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6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Web-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мастер (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webmaster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Отвечает за поддержку и частично развитие </a:t>
            </a:r>
            <a:r>
              <a:rPr lang="en-US" dirty="0" smtClean="0"/>
              <a:t>web</a:t>
            </a:r>
            <a:r>
              <a:rPr lang="ru-RU" dirty="0" smtClean="0"/>
              <a:t>-приложений. </a:t>
            </a:r>
          </a:p>
          <a:p>
            <a:r>
              <a:rPr lang="en-US" dirty="0" err="1" smtClean="0"/>
              <a:t>WebApp</a:t>
            </a:r>
            <a:r>
              <a:rPr lang="en-US" dirty="0" smtClean="0"/>
              <a:t> </a:t>
            </a:r>
            <a:r>
              <a:rPr lang="ru-RU" dirty="0" smtClean="0"/>
              <a:t>обычно включает возможность связаться с </a:t>
            </a:r>
            <a:r>
              <a:rPr lang="en-US" dirty="0" smtClean="0"/>
              <a:t>web</a:t>
            </a:r>
            <a:r>
              <a:rPr lang="ru-RU" dirty="0" smtClean="0"/>
              <a:t>-мастером</a:t>
            </a:r>
          </a:p>
          <a:p>
            <a:pPr lvl="1"/>
            <a:r>
              <a:rPr lang="ru-RU" dirty="0" smtClean="0"/>
              <a:t>например</a:t>
            </a:r>
            <a:r>
              <a:rPr lang="ru-RU" dirty="0"/>
              <a:t>, на странице контактов или в нижней части </a:t>
            </a:r>
            <a:r>
              <a:rPr lang="ru-RU" dirty="0" smtClean="0"/>
              <a:t>страниц;</a:t>
            </a:r>
          </a:p>
          <a:p>
            <a:pPr lvl="1"/>
            <a:r>
              <a:rPr lang="ru-RU" dirty="0" smtClean="0"/>
              <a:t>чтобы сообщить о не работающих ссылках или других проблемах работы </a:t>
            </a:r>
            <a:r>
              <a:rPr lang="en-US" dirty="0" smtClean="0"/>
              <a:t>web</a:t>
            </a:r>
            <a:r>
              <a:rPr lang="ru-RU" dirty="0" smtClean="0"/>
              <a:t>-приложения. 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340768"/>
            <a:ext cx="8938320" cy="5517232"/>
          </a:xfrm>
        </p:spPr>
        <p:txBody>
          <a:bodyPr/>
          <a:lstStyle/>
          <a:p>
            <a:r>
              <a:rPr lang="ru-RU" dirty="0"/>
              <a:t>Менеджер контента (</a:t>
            </a:r>
            <a:r>
              <a:rPr lang="en-US" dirty="0"/>
              <a:t>content manager</a:t>
            </a:r>
            <a:r>
              <a:rPr lang="ru-RU" dirty="0"/>
              <a:t>)</a:t>
            </a:r>
          </a:p>
          <a:p>
            <a:pPr lvl="1"/>
            <a:r>
              <a:rPr lang="ru-RU" dirty="0"/>
              <a:t>отвечает за сбор контента, оценку контента, обеспечение качества и конечную публикацию.</a:t>
            </a:r>
          </a:p>
          <a:p>
            <a:r>
              <a:rPr lang="ru-RU" dirty="0" smtClean="0"/>
              <a:t>Автор контента (</a:t>
            </a:r>
            <a:r>
              <a:rPr lang="en-US" dirty="0" smtClean="0"/>
              <a:t>content author</a:t>
            </a:r>
            <a:r>
              <a:rPr lang="ru-RU" dirty="0" smtClean="0"/>
              <a:t>)</a:t>
            </a:r>
            <a:endParaRPr lang="en-US" dirty="0" smtClean="0"/>
          </a:p>
          <a:p>
            <a:pPr lvl="1"/>
            <a:r>
              <a:rPr lang="ru-RU" dirty="0"/>
              <a:t>с</a:t>
            </a:r>
            <a:r>
              <a:rPr lang="ru-RU" dirty="0" smtClean="0"/>
              <a:t>оздает новый контент </a:t>
            </a:r>
          </a:p>
          <a:p>
            <a:pPr lvl="2"/>
            <a:r>
              <a:rPr lang="ru-RU" dirty="0" smtClean="0"/>
              <a:t>например: новые статьи, документацию, фотографии, сообщения блогов и т.п. </a:t>
            </a:r>
          </a:p>
          <a:p>
            <a:pPr lvl="1"/>
            <a:r>
              <a:rPr lang="ru-RU" dirty="0" smtClean="0"/>
              <a:t>добавляет и публикует его в </a:t>
            </a:r>
            <a:r>
              <a:rPr lang="en-US" dirty="0" smtClean="0"/>
              <a:t>web</a:t>
            </a:r>
            <a:r>
              <a:rPr lang="ru-RU" dirty="0" smtClean="0"/>
              <a:t> приложении.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Примеры специфических для Web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App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методов разработки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/>
          <a:lstStyle/>
          <a:p>
            <a:r>
              <a:rPr lang="ru-RU" dirty="0" smtClean="0"/>
              <a:t>Наиболее известными методами разработки </a:t>
            </a:r>
            <a:r>
              <a:rPr lang="en-US" dirty="0" smtClean="0"/>
              <a:t>web</a:t>
            </a:r>
            <a:r>
              <a:rPr lang="ru-RU" dirty="0" smtClean="0"/>
              <a:t>-приложений являются</a:t>
            </a:r>
            <a:r>
              <a:rPr lang="en-US" dirty="0" smtClean="0"/>
              <a:t>: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err="1" smtClean="0">
                <a:solidFill>
                  <a:srgbClr val="0000FF"/>
                </a:solidFill>
              </a:rPr>
              <a:t>WebML</a:t>
            </a:r>
            <a:r>
              <a:rPr lang="en-US" dirty="0" smtClean="0"/>
              <a:t> </a:t>
            </a:r>
            <a:r>
              <a:rPr lang="ru-RU" dirty="0" smtClean="0"/>
              <a:t>– </a:t>
            </a:r>
            <a:r>
              <a:rPr lang="en-US" dirty="0" smtClean="0"/>
              <a:t>Web </a:t>
            </a:r>
            <a:r>
              <a:rPr lang="en-US" dirty="0"/>
              <a:t>Modeling </a:t>
            </a:r>
            <a:r>
              <a:rPr lang="en-US" dirty="0" smtClean="0"/>
              <a:t>Language</a:t>
            </a:r>
            <a:r>
              <a:rPr lang="ru-RU" dirty="0" smtClean="0"/>
              <a:t> и метод разработки</a:t>
            </a:r>
            <a:r>
              <a:rPr lang="en-US" dirty="0" smtClean="0"/>
              <a:t>;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>
                <a:solidFill>
                  <a:srgbClr val="0000FF"/>
                </a:solidFill>
              </a:rPr>
              <a:t>WSDM</a:t>
            </a:r>
            <a:r>
              <a:rPr lang="en-US" dirty="0" smtClean="0"/>
              <a:t> – </a:t>
            </a:r>
            <a:r>
              <a:rPr lang="en-US" dirty="0"/>
              <a:t>Web Site Design </a:t>
            </a:r>
            <a:r>
              <a:rPr lang="en-US" dirty="0" smtClean="0"/>
              <a:t>Method</a:t>
            </a:r>
          </a:p>
          <a:p>
            <a:pPr lvl="2"/>
            <a:r>
              <a:rPr lang="ru-RU" dirty="0" smtClean="0"/>
              <a:t>один из первых методов разработки для </a:t>
            </a:r>
            <a:r>
              <a:rPr lang="en-US" dirty="0" smtClean="0"/>
              <a:t>web.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Метод разработки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WebApp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WebML</a:t>
            </a:r>
            <a:r>
              <a:rPr lang="en-US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4"/>
            <a:ext cx="8892480" cy="5373216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WebML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/>
              <a:t>основан на моделях (</a:t>
            </a:r>
            <a:r>
              <a:rPr lang="en-US" dirty="0" smtClean="0"/>
              <a:t>model driven</a:t>
            </a:r>
            <a:r>
              <a:rPr lang="ru-RU" dirty="0" smtClean="0"/>
              <a:t>);</a:t>
            </a:r>
          </a:p>
          <a:p>
            <a:r>
              <a:rPr lang="ru-RU" dirty="0" smtClean="0"/>
              <a:t>включает набор понятий, обозначений и методик для создания активно использующих данные </a:t>
            </a:r>
            <a:r>
              <a:rPr lang="en-US" dirty="0" smtClean="0"/>
              <a:t>web</a:t>
            </a:r>
            <a:r>
              <a:rPr lang="ru-RU" dirty="0" smtClean="0"/>
              <a:t>-приложений;</a:t>
            </a:r>
          </a:p>
          <a:p>
            <a:r>
              <a:rPr lang="ru-RU" dirty="0" smtClean="0"/>
              <a:t>может применяться командами разработчиков для поддержки всех видов работ жизненного цикла приложений</a:t>
            </a:r>
          </a:p>
          <a:p>
            <a:pPr lvl="1"/>
            <a:r>
              <a:rPr lang="ru-RU" dirty="0" smtClean="0"/>
              <a:t>от анализа до развертывания и развития.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060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4"/>
            <a:ext cx="8856984" cy="5373216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WebML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/>
              <a:t>о</a:t>
            </a:r>
            <a:r>
              <a:rPr lang="ru-RU" dirty="0" smtClean="0"/>
              <a:t>бъединяет традиционные приемы хорошо известные разработчикам:</a:t>
            </a:r>
          </a:p>
          <a:p>
            <a:pPr lvl="1"/>
            <a:r>
              <a:rPr lang="ru-RU" dirty="0" smtClean="0"/>
              <a:t>сценарии использования (</a:t>
            </a:r>
            <a:r>
              <a:rPr lang="en-US" dirty="0" smtClean="0"/>
              <a:t>Use Cases</a:t>
            </a:r>
            <a:r>
              <a:rPr lang="ru-RU" dirty="0" smtClean="0"/>
              <a:t>),</a:t>
            </a:r>
          </a:p>
          <a:p>
            <a:pPr lvl="1"/>
            <a:r>
              <a:rPr lang="ru-RU" dirty="0"/>
              <a:t>к</a:t>
            </a:r>
            <a:r>
              <a:rPr lang="ru-RU" dirty="0" smtClean="0"/>
              <a:t>онцептуальное проектирование данных с моделью </a:t>
            </a:r>
            <a:r>
              <a:rPr lang="en-US" dirty="0" smtClean="0"/>
              <a:t>ER</a:t>
            </a:r>
            <a:r>
              <a:rPr lang="ru-RU" dirty="0" smtClean="0"/>
              <a:t> (</a:t>
            </a:r>
            <a:r>
              <a:rPr lang="en-US" dirty="0" smtClean="0"/>
              <a:t>Entity-Relationship</a:t>
            </a:r>
            <a:r>
              <a:rPr lang="ru-RU" dirty="0" smtClean="0"/>
              <a:t>),</a:t>
            </a:r>
          </a:p>
          <a:p>
            <a:pPr>
              <a:buNone/>
            </a:pPr>
            <a:r>
              <a:rPr lang="ru-RU" dirty="0" smtClean="0"/>
              <a:t>	с новыми понятиями и методами для проектирования гипертекстов</a:t>
            </a:r>
            <a:r>
              <a:rPr lang="en-US" dirty="0" smtClean="0"/>
              <a:t> (</a:t>
            </a:r>
            <a:r>
              <a:rPr lang="ru-RU" dirty="0" smtClean="0"/>
              <a:t>важными для </a:t>
            </a:r>
            <a:r>
              <a:rPr lang="en-US" dirty="0" smtClean="0"/>
              <a:t>web-</a:t>
            </a:r>
            <a:r>
              <a:rPr lang="ru-RU" dirty="0" smtClean="0"/>
              <a:t>приложений</a:t>
            </a:r>
            <a:r>
              <a:rPr lang="en-US" dirty="0" smtClean="0"/>
              <a:t>)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8892480" cy="5301208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WebML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ru-RU" dirty="0" smtClean="0"/>
              <a:t>процесс является итеративным и инкрементальным</a:t>
            </a:r>
          </a:p>
          <a:p>
            <a:pPr lvl="1"/>
            <a:r>
              <a:rPr lang="ru-RU" dirty="0" smtClean="0"/>
              <a:t>разные этапы повторяются и совершенствуются до получения результатов, которые полностью соответствуют требованиям к приложению. </a:t>
            </a:r>
          </a:p>
          <a:p>
            <a:r>
              <a:rPr lang="ru-RU" dirty="0" smtClean="0"/>
              <a:t>Жизненный цикл продукта проходит несколько итераций</a:t>
            </a:r>
          </a:p>
          <a:p>
            <a:pPr lvl="1"/>
            <a:r>
              <a:rPr lang="ru-RU" dirty="0" smtClean="0"/>
              <a:t>на каждом создаются прототипы (частичные версии) приложения. </a:t>
            </a:r>
          </a:p>
          <a:p>
            <a:r>
              <a:rPr lang="ru-RU" dirty="0" smtClean="0"/>
              <a:t>На каждой итерации, </a:t>
            </a:r>
          </a:p>
          <a:p>
            <a:pPr lvl="1"/>
            <a:r>
              <a:rPr lang="ru-RU" dirty="0" smtClean="0"/>
              <a:t>текущая версия приложения проверяется и оценивается, </a:t>
            </a:r>
          </a:p>
          <a:p>
            <a:pPr lvl="1"/>
            <a:r>
              <a:rPr lang="ru-RU" dirty="0" smtClean="0"/>
              <a:t>затем расширяется или модифицируется, чтобы удовлетворять, как имеющимся и вновь появившимся требованиям. </a:t>
            </a: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Этапы модели разработки </a:t>
            </a:r>
            <a:r>
              <a:rPr lang="en-US" dirty="0" err="1" smtClean="0">
                <a:solidFill>
                  <a:srgbClr val="0000FF"/>
                </a:solidFill>
              </a:rPr>
              <a:t>WebML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17857" t="11428" r="15178" b="22143"/>
          <a:stretch>
            <a:fillRect/>
          </a:stretch>
        </p:blipFill>
        <p:spPr bwMode="auto">
          <a:xfrm>
            <a:off x="9468544" y="1483814"/>
            <a:ext cx="8296026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8385083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Анализ требований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3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WebML</a:t>
            </a:r>
            <a:endParaRPr lang="ru-RU" sz="3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17638"/>
            <a:ext cx="8938320" cy="544036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 smtClean="0"/>
              <a:t>Выявление </a:t>
            </a:r>
            <a:r>
              <a:rPr lang="ru-RU" i="1" dirty="0" smtClean="0"/>
              <a:t>групп пользователей</a:t>
            </a:r>
            <a:r>
              <a:rPr lang="ru-RU" dirty="0" smtClean="0"/>
              <a:t>, для которых разрабатывается приложение. </a:t>
            </a:r>
          </a:p>
          <a:p>
            <a:pPr lvl="1">
              <a:lnSpc>
                <a:spcPct val="120000"/>
              </a:lnSpc>
            </a:pPr>
            <a:r>
              <a:rPr lang="ru-RU" dirty="0" smtClean="0"/>
              <a:t>каждая группа описывает пользователей, имеющих один и тот же профиль, или выполняющих одинаковые виды деятельности с одинаковыми правами доступа к одним и тем же классам информации.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Спецификация </a:t>
            </a:r>
            <a:r>
              <a:rPr lang="ru-RU" i="1" dirty="0" smtClean="0"/>
              <a:t>функциональных требований</a:t>
            </a:r>
            <a:r>
              <a:rPr lang="ru-RU" dirty="0" smtClean="0"/>
              <a:t>, которые связаны с функциями, предоставляемыми пользователям. </a:t>
            </a:r>
          </a:p>
          <a:p>
            <a:pPr lvl="1">
              <a:lnSpc>
                <a:spcPct val="120000"/>
              </a:lnSpc>
            </a:pPr>
            <a:r>
              <a:rPr lang="ru-RU" dirty="0" smtClean="0"/>
              <a:t>для каждой группы пользователей  выявляются и описываются релевантные виды работ, которые  должны выполняться приложением; </a:t>
            </a:r>
          </a:p>
          <a:p>
            <a:pPr lvl="1">
              <a:lnSpc>
                <a:spcPct val="120000"/>
              </a:lnSpc>
            </a:pPr>
            <a:r>
              <a:rPr lang="ru-RU" dirty="0" smtClean="0"/>
              <a:t>каждый вид работ является согласованным набором элементарных задач.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340768"/>
            <a:ext cx="8938320" cy="551723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 smtClean="0"/>
              <a:t>Выявляются </a:t>
            </a:r>
            <a:r>
              <a:rPr lang="ru-RU" i="1" dirty="0" smtClean="0"/>
              <a:t>базовые информационные объекты</a:t>
            </a:r>
            <a:r>
              <a:rPr lang="ru-RU" dirty="0"/>
              <a:t> </a:t>
            </a:r>
            <a:r>
              <a:rPr lang="ru-RU" dirty="0" smtClean="0"/>
              <a:t>(информационные активы) </a:t>
            </a:r>
          </a:p>
          <a:p>
            <a:pPr lvl="1">
              <a:lnSpc>
                <a:spcPct val="120000"/>
              </a:lnSpc>
            </a:pPr>
            <a:r>
              <a:rPr lang="ru-RU" dirty="0" smtClean="0"/>
              <a:t>к которым </a:t>
            </a:r>
            <a:r>
              <a:rPr lang="ru-RU" dirty="0"/>
              <a:t> </a:t>
            </a:r>
            <a:r>
              <a:rPr lang="ru-RU" dirty="0" smtClean="0"/>
              <a:t>пользователям предоставляется доступ </a:t>
            </a:r>
          </a:p>
          <a:p>
            <a:pPr lvl="1">
              <a:lnSpc>
                <a:spcPct val="120000"/>
              </a:lnSpc>
            </a:pPr>
            <a:r>
              <a:rPr lang="ru-RU" dirty="0" smtClean="0"/>
              <a:t>которыми они могут манипулировать.    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Выполняется разделение </a:t>
            </a:r>
            <a:r>
              <a:rPr lang="en-US" dirty="0" smtClean="0"/>
              <a:t>web</a:t>
            </a:r>
            <a:r>
              <a:rPr lang="ru-RU" dirty="0" smtClean="0"/>
              <a:t>-приложения на представления сайта (</a:t>
            </a:r>
            <a:r>
              <a:rPr lang="en-US" dirty="0" smtClean="0"/>
              <a:t>site views)</a:t>
            </a:r>
            <a:r>
              <a:rPr lang="ru-RU" dirty="0" smtClean="0"/>
              <a:t>, </a:t>
            </a:r>
          </a:p>
          <a:p>
            <a:pPr lvl="1">
              <a:lnSpc>
                <a:spcPct val="120000"/>
              </a:lnSpc>
            </a:pPr>
            <a:r>
              <a:rPr lang="ru-RU" dirty="0" smtClean="0"/>
              <a:t>разные гипертексты удовлетворяющие хорошо описанному набору функциональных  требований и требований пользователей. 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Для каждой группы пользователей создается,  по крайней мере, одно представление сайта, поддерживающее функции, выявленные для данной группы. </a:t>
            </a:r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онцептуальные схемы </a:t>
            </a:r>
            <a:r>
              <a:rPr lang="en-US" sz="36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WebML</a:t>
            </a:r>
            <a:endParaRPr lang="ru-RU" sz="3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Проектирование приложения выполняется с помощью специальных концептуальных схем </a:t>
            </a:r>
            <a:r>
              <a:rPr lang="en-US" dirty="0" err="1" smtClean="0">
                <a:solidFill>
                  <a:srgbClr val="0000FF"/>
                </a:solidFill>
              </a:rPr>
              <a:t>WebML</a:t>
            </a:r>
            <a:endParaRPr lang="ru-RU" dirty="0" smtClean="0"/>
          </a:p>
          <a:p>
            <a:pPr lvl="1"/>
            <a:r>
              <a:rPr lang="ru-RU" dirty="0" smtClean="0"/>
              <a:t>они описывают структуру прикладной области и компоненты навигации на высоком уровне абстрактности, независимо от особенностей реализации.</a:t>
            </a:r>
          </a:p>
          <a:p>
            <a:r>
              <a:rPr lang="ru-RU" dirty="0" smtClean="0"/>
              <a:t>Проектирование </a:t>
            </a:r>
            <a:r>
              <a:rPr lang="en-US" dirty="0" smtClean="0"/>
              <a:t>web</a:t>
            </a:r>
            <a:r>
              <a:rPr lang="ru-RU" dirty="0" smtClean="0"/>
              <a:t>-приложения включает два вида работ:</a:t>
            </a:r>
          </a:p>
          <a:p>
            <a:pPr lvl="1"/>
            <a:r>
              <a:rPr lang="ru-RU" dirty="0" smtClean="0"/>
              <a:t>проектирование данных (</a:t>
            </a:r>
            <a:r>
              <a:rPr lang="en-US" dirty="0" smtClean="0"/>
              <a:t>data design</a:t>
            </a:r>
            <a:r>
              <a:rPr lang="ru-RU" dirty="0" smtClean="0"/>
              <a:t>)</a:t>
            </a:r>
            <a:r>
              <a:rPr lang="en-US" dirty="0" smtClean="0"/>
              <a:t>: </a:t>
            </a:r>
            <a:endParaRPr lang="ru-RU" dirty="0" smtClean="0"/>
          </a:p>
          <a:p>
            <a:pPr lvl="2"/>
            <a:r>
              <a:rPr lang="ru-RU" dirty="0" smtClean="0"/>
              <a:t>преобразование базовых информационных объектов,  выявленных в ходе анализа требований, в полную и согласованную схему данных.</a:t>
            </a:r>
          </a:p>
          <a:p>
            <a:pPr lvl="1"/>
            <a:r>
              <a:rPr lang="ru-RU" dirty="0" smtClean="0"/>
              <a:t>проектирование гипертекста (</a:t>
            </a:r>
            <a:r>
              <a:rPr lang="en-US" dirty="0" smtClean="0"/>
              <a:t>hypertext design</a:t>
            </a:r>
            <a:r>
              <a:rPr lang="ru-RU" dirty="0" smtClean="0"/>
              <a:t>): </a:t>
            </a:r>
          </a:p>
          <a:p>
            <a:pPr lvl="2"/>
            <a:r>
              <a:rPr lang="ru-RU" dirty="0" smtClean="0"/>
              <a:t>создание схем представлений (</a:t>
            </a:r>
            <a:r>
              <a:rPr lang="en-US" dirty="0" smtClean="0"/>
              <a:t>site view schemas</a:t>
            </a:r>
            <a:r>
              <a:rPr lang="ru-RU" dirty="0" smtClean="0"/>
              <a:t>) на основе ранее описанной схемы данных. </a:t>
            </a:r>
          </a:p>
          <a:p>
            <a:r>
              <a:rPr lang="ru-RU" dirty="0" smtClean="0"/>
              <a:t>Отличительной особенностью подхода </a:t>
            </a:r>
            <a:r>
              <a:rPr lang="en-US" dirty="0" err="1" smtClean="0"/>
              <a:t>WebML</a:t>
            </a:r>
            <a:r>
              <a:rPr lang="en-US" dirty="0" smtClean="0"/>
              <a:t> </a:t>
            </a:r>
            <a:r>
              <a:rPr lang="ru-RU" dirty="0" smtClean="0"/>
              <a:t>является упор на концептуальное моделирование спецификаций гипертекста.</a:t>
            </a:r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/>
          <a:lstStyle/>
          <a:p>
            <a:r>
              <a:rPr lang="ru-RU" dirty="0" smtClean="0"/>
              <a:t>Инструментальная поддержка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Специальные инструменты в значительной степени помогают проектировщикам создавать базы данных и </a:t>
            </a:r>
            <a:r>
              <a:rPr lang="en-US" dirty="0"/>
              <a:t>w</a:t>
            </a:r>
            <a:r>
              <a:rPr lang="en-US" dirty="0" smtClean="0"/>
              <a:t>eb-</a:t>
            </a:r>
            <a:r>
              <a:rPr lang="ru-RU" dirty="0" smtClean="0"/>
              <a:t>приложения</a:t>
            </a:r>
            <a:endParaRPr lang="ru-RU" dirty="0"/>
          </a:p>
          <a:p>
            <a:pPr lvl="1"/>
            <a:r>
              <a:rPr lang="ru-RU" dirty="0" smtClean="0"/>
              <a:t>например</a:t>
            </a:r>
            <a:r>
              <a:rPr lang="ru-RU" dirty="0"/>
              <a:t>, </a:t>
            </a:r>
            <a:r>
              <a:rPr lang="en-US" dirty="0" err="1">
                <a:solidFill>
                  <a:srgbClr val="0000FF"/>
                </a:solidFill>
              </a:rPr>
              <a:t>WebRatio</a:t>
            </a:r>
            <a:r>
              <a:rPr lang="en-US" dirty="0">
                <a:solidFill>
                  <a:srgbClr val="0000FF"/>
                </a:solidFill>
              </a:rPr>
              <a:t> CASE</a:t>
            </a:r>
            <a:r>
              <a:rPr lang="en-US" dirty="0"/>
              <a:t> </a:t>
            </a:r>
            <a:r>
              <a:rPr lang="en-US" dirty="0" smtClean="0">
                <a:solidFill>
                  <a:srgbClr val="0000FF"/>
                </a:solidFill>
              </a:rPr>
              <a:t>Tool</a:t>
            </a:r>
            <a:r>
              <a:rPr lang="ru-RU" dirty="0" smtClean="0"/>
              <a:t>.</a:t>
            </a:r>
          </a:p>
          <a:p>
            <a:r>
              <a:rPr lang="ru-RU" dirty="0" smtClean="0"/>
              <a:t>Они предоставляют визуальную среду для рисования концептуальных схем данных и гипертекстов. </a:t>
            </a:r>
          </a:p>
          <a:p>
            <a:r>
              <a:rPr lang="ru-RU" dirty="0" smtClean="0"/>
              <a:t>Полученные визуальные описания сохраняются в виде </a:t>
            </a:r>
            <a:r>
              <a:rPr lang="en-US" dirty="0" smtClean="0"/>
              <a:t>XML </a:t>
            </a:r>
            <a:r>
              <a:rPr lang="ru-RU" dirty="0" smtClean="0"/>
              <a:t>документов, </a:t>
            </a:r>
          </a:p>
          <a:p>
            <a:pPr lvl="1"/>
            <a:r>
              <a:rPr lang="ru-RU" dirty="0" smtClean="0"/>
              <a:t>они используются в качестве входных данных для </a:t>
            </a:r>
            <a:r>
              <a:rPr lang="en-US" dirty="0" err="1" smtClean="0">
                <a:solidFill>
                  <a:srgbClr val="0000FF"/>
                </a:solidFill>
              </a:rPr>
              <a:t>WebML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ru-RU" dirty="0" smtClean="0"/>
              <a:t>генераторов кода</a:t>
            </a:r>
            <a:r>
              <a:rPr lang="en-US" dirty="0" smtClean="0"/>
              <a:t>.</a:t>
            </a:r>
            <a:r>
              <a:rPr lang="ru-RU" dirty="0" smtClean="0"/>
              <a:t>  </a:t>
            </a:r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dirty="0" smtClean="0"/>
              <a:t>Тестирование и оценка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357298"/>
            <a:ext cx="8929718" cy="550070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30000"/>
              </a:lnSpc>
            </a:pPr>
            <a:r>
              <a:rPr lang="ru-RU" dirty="0" smtClean="0"/>
              <a:t>Систематическое тестирование разрабатываемого приложения, благодаря доступности концептуальной модели и возможности преобразования модели для генерирования кода. </a:t>
            </a:r>
          </a:p>
          <a:p>
            <a:pPr>
              <a:lnSpc>
                <a:spcPct val="130000"/>
              </a:lnSpc>
            </a:pPr>
            <a:r>
              <a:rPr lang="ru-RU" dirty="0" smtClean="0"/>
              <a:t>Основное внимание перенесено с проверки конкретных </a:t>
            </a:r>
            <a:r>
              <a:rPr lang="en-US" dirty="0" smtClean="0"/>
              <a:t>web</a:t>
            </a:r>
            <a:r>
              <a:rPr lang="ru-RU" dirty="0" smtClean="0"/>
              <a:t>-приложений к оценке правильности работы генератора кода. </a:t>
            </a:r>
          </a:p>
          <a:p>
            <a:pPr lvl="1">
              <a:lnSpc>
                <a:spcPct val="130000"/>
              </a:lnSpc>
            </a:pPr>
            <a:r>
              <a:rPr lang="ru-RU" dirty="0" smtClean="0"/>
              <a:t>Если гарантировать, что генератор кода создает правильную реализацию для всех правильно составленных и имеющих смысл концептуальных схем (т.е., комбинаций моделирующих конструкций), </a:t>
            </a:r>
          </a:p>
          <a:p>
            <a:pPr lvl="1">
              <a:lnSpc>
                <a:spcPct val="130000"/>
              </a:lnSpc>
            </a:pPr>
            <a:r>
              <a:rPr lang="ru-RU" dirty="0" smtClean="0"/>
              <a:t>то тестирование </a:t>
            </a:r>
            <a:r>
              <a:rPr lang="en-US" dirty="0" smtClean="0"/>
              <a:t>web</a:t>
            </a:r>
            <a:r>
              <a:rPr lang="ru-RU" dirty="0" smtClean="0"/>
              <a:t>-приложений сводится к проверки правильности описания концептуальных схем.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Тестирование и оценка (2)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357298"/>
            <a:ext cx="8715436" cy="550070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Включает инновационные методы оценки качества разработанных </a:t>
            </a:r>
            <a:r>
              <a:rPr lang="en-US" dirty="0" smtClean="0"/>
              <a:t>web</a:t>
            </a:r>
            <a:r>
              <a:rPr lang="ru-RU" dirty="0" smtClean="0"/>
              <a:t>-приложений. </a:t>
            </a:r>
          </a:p>
          <a:p>
            <a:r>
              <a:rPr lang="ru-RU" dirty="0" smtClean="0"/>
              <a:t>Имеется среда для управляемого моделью (</a:t>
            </a:r>
            <a:r>
              <a:rPr lang="en-US" dirty="0" smtClean="0"/>
              <a:t>model-driven</a:t>
            </a:r>
            <a:r>
              <a:rPr lang="ru-RU" dirty="0" smtClean="0"/>
              <a:t>) автоматического оценивания качества. </a:t>
            </a:r>
          </a:p>
          <a:p>
            <a:r>
              <a:rPr lang="ru-RU" dirty="0" smtClean="0"/>
              <a:t>Она поддерживает:</a:t>
            </a:r>
          </a:p>
          <a:p>
            <a:pPr lvl="1"/>
            <a:r>
              <a:rPr lang="ru-RU" i="1" dirty="0" smtClean="0"/>
              <a:t>Статический</a:t>
            </a:r>
            <a:r>
              <a:rPr lang="ru-RU" dirty="0" smtClean="0"/>
              <a:t> анализ концептуальных схем (выполняется во время компиляции) . </a:t>
            </a:r>
          </a:p>
          <a:p>
            <a:pPr lvl="2"/>
            <a:r>
              <a:rPr lang="ru-RU" dirty="0" smtClean="0"/>
              <a:t>Основан на обнаружении в концептуальной схеме шаблонов проектирования и на их автоматической оценке относительно атрибутов качества записанных в виде правил.</a:t>
            </a:r>
          </a:p>
          <a:p>
            <a:pPr lvl="1"/>
            <a:r>
              <a:rPr lang="ru-RU" i="1" dirty="0" smtClean="0"/>
              <a:t>Динамический</a:t>
            </a:r>
            <a:r>
              <a:rPr lang="ru-RU" dirty="0" smtClean="0"/>
              <a:t> (во время выполнения) сбор данных об использовании приложения для автоматического анализа и сравнения с навигацией заданной концептуально схемой. </a:t>
            </a:r>
          </a:p>
          <a:p>
            <a:pPr lvl="2"/>
            <a:r>
              <a:rPr lang="ru-RU" dirty="0" smtClean="0"/>
              <a:t>автоматическая проверке и анализ усовершенствованного </a:t>
            </a:r>
            <a:r>
              <a:rPr lang="en-US" dirty="0" smtClean="0"/>
              <a:t>web</a:t>
            </a:r>
            <a:r>
              <a:rPr lang="ru-RU" dirty="0" smtClean="0"/>
              <a:t>-журнала (концептуальный </a:t>
            </a:r>
            <a:r>
              <a:rPr lang="en-US" dirty="0" smtClean="0"/>
              <a:t>w</a:t>
            </a:r>
            <a:r>
              <a:rPr lang="ru-RU" dirty="0" smtClean="0"/>
              <a:t>е</a:t>
            </a:r>
            <a:r>
              <a:rPr lang="en-US" dirty="0" smtClean="0"/>
              <a:t>b </a:t>
            </a:r>
            <a:r>
              <a:rPr lang="ru-RU" dirty="0" smtClean="0"/>
              <a:t>журнал)</a:t>
            </a:r>
          </a:p>
          <a:p>
            <a:pPr lvl="1"/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Поддержка и развитие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/>
          <a:lstStyle/>
          <a:p>
            <a:r>
              <a:rPr lang="ru-RU" dirty="0" smtClean="0"/>
              <a:t>Также использует концептуальную модель приложения.</a:t>
            </a:r>
          </a:p>
          <a:p>
            <a:r>
              <a:rPr lang="ru-RU" dirty="0" smtClean="0"/>
              <a:t>Запросы на изменения могут фактически преобразованы в изменения на концептуальном уровне (в модели данных или в модели гипертекста).</a:t>
            </a:r>
          </a:p>
          <a:p>
            <a:r>
              <a:rPr lang="ru-RU" dirty="0" smtClean="0"/>
              <a:t>Затем изменения на концептуальном уровне преобразуются в реализацию.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Метод разработки </a:t>
            </a:r>
            <a:r>
              <a:rPr lang="en-US" dirty="0" smtClean="0"/>
              <a:t>web-</a:t>
            </a:r>
            <a:r>
              <a:rPr lang="ru-RU" dirty="0" smtClean="0"/>
              <a:t>приложений </a:t>
            </a:r>
            <a:r>
              <a:rPr lang="en-US" dirty="0" smtClean="0">
                <a:solidFill>
                  <a:srgbClr val="0000FF"/>
                </a:solidFill>
              </a:rPr>
              <a:t>WSDM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Разработан в 1998 для создания информационных киосков. </a:t>
            </a:r>
          </a:p>
          <a:p>
            <a:r>
              <a:rPr lang="ru-RU" dirty="0" smtClean="0"/>
              <a:t>Постепенно развился до полного метода проектирования приложений для (семантического) </a:t>
            </a:r>
            <a:r>
              <a:rPr lang="en-US" dirty="0" smtClean="0"/>
              <a:t>Web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Поддерживает, как основные, так и дополнительные задачи проектирования </a:t>
            </a:r>
          </a:p>
          <a:p>
            <a:pPr lvl="1"/>
            <a:r>
              <a:rPr lang="ru-RU" dirty="0" smtClean="0"/>
              <a:t>локализация (настройка на разные языки), </a:t>
            </a:r>
          </a:p>
          <a:p>
            <a:pPr lvl="1"/>
            <a:r>
              <a:rPr lang="ru-RU" dirty="0" smtClean="0"/>
              <a:t>доступность, </a:t>
            </a:r>
          </a:p>
          <a:p>
            <a:pPr lvl="1"/>
            <a:r>
              <a:rPr lang="ru-RU" dirty="0" smtClean="0"/>
              <a:t>семантическое аннотирование, </a:t>
            </a:r>
          </a:p>
          <a:p>
            <a:pPr lvl="1"/>
            <a:r>
              <a:rPr lang="ru-RU" dirty="0" err="1" smtClean="0"/>
              <a:t>адаптируемость</a:t>
            </a:r>
            <a:r>
              <a:rPr lang="ru-RU" dirty="0" smtClean="0"/>
              <a:t> </a:t>
            </a:r>
          </a:p>
          <a:p>
            <a:pPr lvl="1"/>
            <a:r>
              <a:rPr lang="ru-RU" dirty="0" smtClean="0"/>
              <a:t>и т.п.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/>
          <a:lstStyle/>
          <a:p>
            <a:r>
              <a:rPr lang="ru-RU" dirty="0" smtClean="0"/>
              <a:t>Метод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WSDM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680" y="1412776"/>
            <a:ext cx="8938320" cy="5445224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WSDM</a:t>
            </a:r>
            <a:r>
              <a:rPr lang="en-US" dirty="0"/>
              <a:t> </a:t>
            </a:r>
            <a:r>
              <a:rPr lang="ru-RU" dirty="0"/>
              <a:t>является многошаговым методом проектирования </a:t>
            </a:r>
            <a:r>
              <a:rPr lang="en-US" dirty="0"/>
              <a:t>web</a:t>
            </a:r>
            <a:r>
              <a:rPr lang="ru-RU" dirty="0"/>
              <a:t>-приложений, </a:t>
            </a:r>
            <a:endParaRPr lang="ru-RU" dirty="0" smtClean="0"/>
          </a:p>
          <a:p>
            <a:r>
              <a:rPr lang="en-US" dirty="0">
                <a:solidFill>
                  <a:srgbClr val="0000FF"/>
                </a:solidFill>
              </a:rPr>
              <a:t>WSDM</a:t>
            </a:r>
            <a:r>
              <a:rPr lang="en-US" dirty="0"/>
              <a:t> </a:t>
            </a:r>
            <a:r>
              <a:rPr lang="ru-RU" dirty="0" smtClean="0"/>
              <a:t>включает:</a:t>
            </a:r>
            <a:endParaRPr lang="ru-RU" dirty="0"/>
          </a:p>
          <a:p>
            <a:pPr lvl="1"/>
            <a:r>
              <a:rPr lang="ru-RU" dirty="0" smtClean="0"/>
              <a:t>методологию;</a:t>
            </a:r>
            <a:endParaRPr lang="ru-RU" dirty="0"/>
          </a:p>
          <a:p>
            <a:pPr lvl="1"/>
            <a:r>
              <a:rPr lang="ru-RU" dirty="0" smtClean="0"/>
              <a:t>ориентированность </a:t>
            </a:r>
            <a:r>
              <a:rPr lang="ru-RU" dirty="0"/>
              <a:t>на аудиторию(</a:t>
            </a:r>
            <a:r>
              <a:rPr lang="en-US" dirty="0"/>
              <a:t>audience-driven</a:t>
            </a:r>
            <a:r>
              <a:rPr lang="ru-RU" dirty="0" smtClean="0"/>
              <a:t>);</a:t>
            </a:r>
            <a:endParaRPr lang="ru-RU" dirty="0"/>
          </a:p>
          <a:p>
            <a:pPr lvl="1"/>
            <a:r>
              <a:rPr lang="ru-RU" dirty="0" smtClean="0"/>
              <a:t>технологии </a:t>
            </a:r>
            <a:r>
              <a:rPr lang="en-US" dirty="0"/>
              <a:t>Semantic Web.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34751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Этапы модели разработки </a:t>
            </a:r>
            <a:r>
              <a:rPr lang="en-US" dirty="0" smtClean="0">
                <a:solidFill>
                  <a:srgbClr val="0000FF"/>
                </a:solidFill>
              </a:rPr>
              <a:t>WSDM</a:t>
            </a:r>
            <a:endParaRPr lang="ru-RU" dirty="0">
              <a:solidFill>
                <a:srgbClr val="0000FF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27232" t="10714" r="24107" b="10714"/>
          <a:stretch>
            <a:fillRect/>
          </a:stretch>
        </p:blipFill>
        <p:spPr bwMode="auto">
          <a:xfrm>
            <a:off x="9468544" y="1052736"/>
            <a:ext cx="5309142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6840760" cy="5290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/>
          <a:lstStyle/>
          <a:p>
            <a:r>
              <a:rPr lang="ru-RU" dirty="0" smtClean="0"/>
              <a:t>Методология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en-US" dirty="0" smtClean="0"/>
              <a:t>WSDM </a:t>
            </a:r>
            <a:r>
              <a:rPr lang="ru-RU" dirty="0" smtClean="0"/>
              <a:t>также предлагает проектировщикам помощь – как получить конкретные экземпляры таких разных моделей, </a:t>
            </a:r>
          </a:p>
          <a:p>
            <a:pPr lvl="1"/>
            <a:r>
              <a:rPr lang="ru-RU" dirty="0" smtClean="0"/>
              <a:t>чтобы разработать хорошо структурированное, согласованное и удобное в использовании </a:t>
            </a:r>
            <a:r>
              <a:rPr lang="en-US" dirty="0" smtClean="0"/>
              <a:t>web </a:t>
            </a:r>
            <a:r>
              <a:rPr lang="ru-RU" dirty="0" smtClean="0"/>
              <a:t>приложение.</a:t>
            </a:r>
          </a:p>
          <a:p>
            <a:r>
              <a:rPr lang="en-US" dirty="0" smtClean="0"/>
              <a:t>WSDM </a:t>
            </a:r>
            <a:r>
              <a:rPr lang="ru-RU" dirty="0" smtClean="0"/>
              <a:t>предлагает проектировщикам руководства и методики</a:t>
            </a:r>
          </a:p>
          <a:p>
            <a:pPr lvl="1"/>
            <a:r>
              <a:rPr lang="ru-RU" dirty="0" smtClean="0"/>
              <a:t>предоставляет явный и систематический способ описания </a:t>
            </a:r>
            <a:r>
              <a:rPr lang="en-US" dirty="0" smtClean="0"/>
              <a:t>web</a:t>
            </a:r>
            <a:r>
              <a:rPr lang="ru-RU" dirty="0" smtClean="0"/>
              <a:t>-приложений.</a:t>
            </a:r>
            <a:endParaRPr lang="ru-RU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Autofit/>
          </a:bodyPr>
          <a:lstStyle/>
          <a:p>
            <a:r>
              <a:rPr lang="ru-RU" sz="3600" dirty="0" smtClean="0"/>
              <a:t>Ориентированность на аудиторию</a:t>
            </a:r>
            <a:br>
              <a:rPr lang="ru-RU" sz="3600" dirty="0" smtClean="0"/>
            </a:br>
            <a:r>
              <a:rPr lang="ru-RU" sz="3600" dirty="0" smtClean="0"/>
              <a:t>(</a:t>
            </a:r>
            <a:r>
              <a:rPr lang="en-US" sz="3600" dirty="0" smtClean="0"/>
              <a:t>audience-driven</a:t>
            </a:r>
            <a:r>
              <a:rPr lang="ru-RU" sz="3600" dirty="0" smtClean="0"/>
              <a:t>)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WSDM</a:t>
            </a:r>
            <a:r>
              <a:rPr lang="en-US" dirty="0" smtClean="0"/>
              <a:t> </a:t>
            </a:r>
            <a:r>
              <a:rPr lang="ru-RU" dirty="0" smtClean="0"/>
              <a:t>признает важность пользователей.</a:t>
            </a:r>
          </a:p>
          <a:p>
            <a:r>
              <a:rPr lang="ru-RU" dirty="0" smtClean="0"/>
              <a:t>В качестве начального этапа разработки выполняется анализ </a:t>
            </a:r>
          </a:p>
          <a:p>
            <a:pPr lvl="1"/>
            <a:r>
              <a:rPr lang="ru-RU" dirty="0" smtClean="0"/>
              <a:t>разных типов пользователей (называемых - аудиторией) и </a:t>
            </a:r>
          </a:p>
          <a:p>
            <a:pPr lvl="1"/>
            <a:r>
              <a:rPr lang="ru-RU" dirty="0" smtClean="0"/>
              <a:t>их требований и характеристик.</a:t>
            </a:r>
          </a:p>
          <a:p>
            <a:r>
              <a:rPr lang="ru-RU" dirty="0" smtClean="0"/>
              <a:t>Результаты данного анализа далее используется для управления ходом проектирования.  </a:t>
            </a:r>
            <a:endParaRPr lang="ru-RU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Формальное описание миссии</a:t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en-US" dirty="0" smtClean="0"/>
              <a:t>mission statement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600200"/>
            <a:ext cx="8938320" cy="52578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/>
              <a:t>Миссия формулируется на естественном языке.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Целью – задать границы проектирования путем выявления </a:t>
            </a:r>
          </a:p>
          <a:p>
            <a:pPr lvl="1">
              <a:lnSpc>
                <a:spcPct val="120000"/>
              </a:lnSpc>
            </a:pPr>
            <a:r>
              <a:rPr lang="ru-RU" dirty="0" smtClean="0"/>
              <a:t>цели </a:t>
            </a:r>
            <a:r>
              <a:rPr lang="en-US" dirty="0" smtClean="0"/>
              <a:t>web </a:t>
            </a:r>
            <a:r>
              <a:rPr lang="ru-RU" dirty="0" smtClean="0"/>
              <a:t>сайта</a:t>
            </a:r>
            <a:r>
              <a:rPr lang="en-US" dirty="0"/>
              <a:t>;</a:t>
            </a:r>
            <a:endParaRPr lang="ru-RU" dirty="0" smtClean="0"/>
          </a:p>
          <a:p>
            <a:pPr lvl="1">
              <a:lnSpc>
                <a:spcPct val="120000"/>
              </a:lnSpc>
            </a:pPr>
            <a:r>
              <a:rPr lang="ru-RU" dirty="0" smtClean="0"/>
              <a:t>его тем (областей работы)</a:t>
            </a:r>
            <a:r>
              <a:rPr lang="en-US" dirty="0" smtClean="0"/>
              <a:t>;</a:t>
            </a:r>
            <a:endParaRPr lang="ru-RU" dirty="0" smtClean="0"/>
          </a:p>
          <a:p>
            <a:pPr lvl="1">
              <a:lnSpc>
                <a:spcPct val="120000"/>
              </a:lnSpc>
            </a:pPr>
            <a:r>
              <a:rPr lang="ru-RU" dirty="0" smtClean="0"/>
              <a:t>целевых пользователей. 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Описанная миссия гарантирует, что </a:t>
            </a:r>
          </a:p>
          <a:p>
            <a:pPr lvl="1">
              <a:lnSpc>
                <a:spcPct val="120000"/>
              </a:lnSpc>
            </a:pPr>
            <a:r>
              <a:rPr lang="ru-RU" dirty="0" smtClean="0"/>
              <a:t>вся требуемая информация и функциональность будет создана</a:t>
            </a:r>
            <a:r>
              <a:rPr lang="en-US" dirty="0"/>
              <a:t>;</a:t>
            </a:r>
            <a:endParaRPr lang="ru-RU" dirty="0" smtClean="0"/>
          </a:p>
          <a:p>
            <a:pPr lvl="1">
              <a:lnSpc>
                <a:spcPct val="120000"/>
              </a:lnSpc>
            </a:pPr>
            <a:r>
              <a:rPr lang="ru-RU" dirty="0" smtClean="0"/>
              <a:t>все пользователи, для которых разрабатывается данное </a:t>
            </a:r>
            <a:r>
              <a:rPr lang="en-US" dirty="0" smtClean="0"/>
              <a:t>web-</a:t>
            </a:r>
            <a:r>
              <a:rPr lang="ru-RU" dirty="0" smtClean="0"/>
              <a:t>приложение будут поддержаны.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После завершения процесса проектирования миссия используется для проверки того, были ли достигнуты все сформулированные цели разработки </a:t>
            </a:r>
            <a:r>
              <a:rPr lang="en-US" dirty="0" smtClean="0"/>
              <a:t>web</a:t>
            </a:r>
            <a:r>
              <a:rPr lang="ru-RU" dirty="0" smtClean="0"/>
              <a:t>-приложения.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Autofit/>
          </a:bodyPr>
          <a:lstStyle/>
          <a:p>
            <a:r>
              <a:rPr lang="ru-RU" sz="3600" dirty="0" smtClean="0"/>
              <a:t>Моделирование аудитории</a:t>
            </a:r>
            <a:br>
              <a:rPr lang="ru-RU" sz="3600" dirty="0" smtClean="0"/>
            </a:br>
            <a:r>
              <a:rPr lang="ru-RU" sz="2800" dirty="0" smtClean="0"/>
              <a:t>(</a:t>
            </a:r>
            <a:r>
              <a:rPr lang="en-US" sz="2800" dirty="0" smtClean="0"/>
              <a:t>audience modeling</a:t>
            </a:r>
            <a:r>
              <a:rPr lang="ru-RU" sz="2800" dirty="0" smtClean="0"/>
              <a:t>)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4016" y="1484784"/>
            <a:ext cx="8999984" cy="5373216"/>
          </a:xfrm>
        </p:spPr>
        <p:txBody>
          <a:bodyPr>
            <a:noAutofit/>
          </a:bodyPr>
          <a:lstStyle/>
          <a:p>
            <a:r>
              <a:rPr lang="ru-RU" sz="2800" dirty="0" smtClean="0"/>
              <a:t>Учитывается, что разные посетители </a:t>
            </a:r>
            <a:r>
              <a:rPr lang="en-US" sz="2800" dirty="0" smtClean="0"/>
              <a:t>web</a:t>
            </a:r>
            <a:r>
              <a:rPr lang="ru-RU" sz="2800" dirty="0" smtClean="0"/>
              <a:t>-приложения могут иметь разные потребности и цели.</a:t>
            </a:r>
          </a:p>
          <a:p>
            <a:r>
              <a:rPr lang="ru-RU" sz="2800" dirty="0" smtClean="0"/>
              <a:t>Это требует специальной поддержки, более учитывающей их потребности.</a:t>
            </a:r>
          </a:p>
          <a:p>
            <a:r>
              <a:rPr lang="ru-RU" sz="2800" dirty="0" smtClean="0"/>
              <a:t>Целевые пользователи, неформально описанные при определении миссии, </a:t>
            </a:r>
          </a:p>
          <a:p>
            <a:pPr lvl="1"/>
            <a:r>
              <a:rPr lang="ru-RU" sz="2400" dirty="0" smtClean="0"/>
              <a:t>уточняются и </a:t>
            </a:r>
          </a:p>
          <a:p>
            <a:pPr lvl="1"/>
            <a:r>
              <a:rPr lang="ru-RU" sz="2400" dirty="0" smtClean="0"/>
              <a:t>классифицируются на классы аудитории (пользователей).</a:t>
            </a:r>
          </a:p>
          <a:p>
            <a:r>
              <a:rPr lang="ru-RU" sz="2800" dirty="0" smtClean="0"/>
              <a:t>Класс аудитории – это группа посетителей, которые имеют одинаковые требования к информации и  функциям.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Иерархия аудитории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4016" y="1484784"/>
            <a:ext cx="8999984" cy="537321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 классе аудитории выделяются подклассы, которые имеют  (одинаковые или) некоторые дополнительные требования в сравнении со всем данным классом. </a:t>
            </a:r>
          </a:p>
          <a:p>
            <a:r>
              <a:rPr lang="ru-RU" sz="2800" dirty="0" smtClean="0"/>
              <a:t>Задается отношение частичного порядка в виде описания иерархической структуры</a:t>
            </a:r>
          </a:p>
          <a:p>
            <a:pPr lvl="1"/>
            <a:r>
              <a:rPr lang="ru-RU" sz="2400" dirty="0" smtClean="0"/>
              <a:t>называется иерархией классов аудитории.  </a:t>
            </a:r>
          </a:p>
          <a:p>
            <a:r>
              <a:rPr lang="ru-RU" sz="2800" dirty="0" smtClean="0"/>
              <a:t>В ходе описания аудиторий, для участников каждого класса аудиторий выявляются </a:t>
            </a:r>
          </a:p>
          <a:p>
            <a:pPr lvl="1"/>
            <a:r>
              <a:rPr lang="ru-RU" sz="2400" dirty="0" smtClean="0"/>
              <a:t>его характеристики, </a:t>
            </a:r>
          </a:p>
          <a:p>
            <a:pPr lvl="1"/>
            <a:r>
              <a:rPr lang="ru-RU" sz="2400" dirty="0" smtClean="0"/>
              <a:t>навигация</a:t>
            </a:r>
            <a:r>
              <a:rPr lang="en-US" sz="2400" dirty="0"/>
              <a:t>,</a:t>
            </a:r>
            <a:endParaRPr lang="ru-RU" sz="2400" dirty="0" smtClean="0"/>
          </a:p>
          <a:p>
            <a:pPr lvl="1"/>
            <a:r>
              <a:rPr lang="ru-RU" sz="2400" dirty="0" smtClean="0"/>
              <a:t>требования к удобству использования.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282309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72841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Иерархия классов аудитории</a:t>
            </a:r>
            <a:endParaRPr lang="ru-RU" sz="4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857496"/>
            <a:ext cx="6475636" cy="400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23528" y="1340768"/>
            <a:ext cx="8640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ru-RU" sz="2000" dirty="0" smtClean="0"/>
              <a:t>Класс аудитории «</a:t>
            </a:r>
            <a:r>
              <a:rPr lang="en-US" sz="2000" dirty="0" smtClean="0"/>
              <a:t>visitors</a:t>
            </a:r>
            <a:r>
              <a:rPr lang="ru-RU" sz="2000" dirty="0" smtClean="0"/>
              <a:t>»</a:t>
            </a:r>
            <a:r>
              <a:rPr lang="en-US" sz="2000" dirty="0" smtClean="0"/>
              <a:t> </a:t>
            </a:r>
            <a:r>
              <a:rPr lang="ru-RU" sz="2000" dirty="0" smtClean="0"/>
              <a:t>всегда является вершиной иерархии классов аудиторий. </a:t>
            </a:r>
          </a:p>
          <a:p>
            <a:pPr lvl="1">
              <a:buFont typeface="Arial" pitchFamily="34" charset="0"/>
              <a:buChar char="•"/>
            </a:pPr>
            <a:r>
              <a:rPr lang="ru-RU" sz="2000" dirty="0" smtClean="0"/>
              <a:t> Пример иерархии классов аудитории для системы поддержки работы конференции</a:t>
            </a:r>
            <a:r>
              <a:rPr lang="en-US" sz="2000" dirty="0" smtClean="0"/>
              <a:t> (Conference Review System)</a:t>
            </a:r>
            <a:endParaRPr lang="ru-RU" sz="2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Концептуальное проектирование </a:t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en-US" dirty="0" smtClean="0"/>
              <a:t>conceptual design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628800"/>
            <a:ext cx="8938320" cy="5229200"/>
          </a:xfrm>
        </p:spPr>
        <p:txBody>
          <a:bodyPr>
            <a:normAutofit/>
          </a:bodyPr>
          <a:lstStyle/>
          <a:p>
            <a:r>
              <a:rPr lang="ru-RU" dirty="0" smtClean="0"/>
              <a:t>Этап концептуального проектирования делится на два под</a:t>
            </a:r>
            <a:r>
              <a:rPr lang="en-US" dirty="0" smtClean="0"/>
              <a:t>-</a:t>
            </a:r>
            <a:r>
              <a:rPr lang="ru-RU" dirty="0" smtClean="0"/>
              <a:t>этапа: </a:t>
            </a:r>
          </a:p>
          <a:p>
            <a:pPr lvl="1"/>
            <a:r>
              <a:rPr lang="ru-RU" dirty="0" smtClean="0"/>
              <a:t>моделирование задач и информации</a:t>
            </a:r>
            <a:r>
              <a:rPr lang="en-US" dirty="0" smtClean="0"/>
              <a:t>;</a:t>
            </a:r>
          </a:p>
          <a:p>
            <a:pPr lvl="1"/>
            <a:r>
              <a:rPr lang="ru-RU" dirty="0" smtClean="0"/>
              <a:t>моделирование навигации.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ru-RU" dirty="0" smtClean="0"/>
              <a:t>На под</a:t>
            </a:r>
            <a:r>
              <a:rPr lang="en-US" dirty="0" smtClean="0"/>
              <a:t>-</a:t>
            </a:r>
            <a:r>
              <a:rPr lang="ru-RU" dirty="0" smtClean="0"/>
              <a:t>этапе моделирования задач и информации, проектировщик </a:t>
            </a:r>
            <a:endParaRPr lang="en-US" dirty="0" smtClean="0"/>
          </a:p>
          <a:p>
            <a:pPr marL="742950" lvl="2" indent="-342900"/>
            <a:r>
              <a:rPr lang="ru-RU" dirty="0" smtClean="0"/>
              <a:t>моделирует задачи, которые должны быть выполнены разными классами аудитории,</a:t>
            </a:r>
            <a:endParaRPr lang="en-US" dirty="0" smtClean="0"/>
          </a:p>
          <a:p>
            <a:pPr marL="742950" lvl="2" indent="-342900"/>
            <a:r>
              <a:rPr lang="ru-RU" dirty="0" smtClean="0"/>
              <a:t>выявляет используемый контент и функциональность.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ru-RU" dirty="0" smtClean="0"/>
              <a:t>Для каждого выявленного ранее требования описывается модель задач.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048000" y="1876897"/>
            <a:ext cx="969352" cy="903287"/>
            <a:chOff x="1968" y="1111"/>
            <a:chExt cx="567" cy="569"/>
          </a:xfrm>
        </p:grpSpPr>
        <p:sp>
          <p:nvSpPr>
            <p:cNvPr id="197635" name="Oval 3"/>
            <p:cNvSpPr>
              <a:spLocks noChangeArrowheads="1"/>
            </p:cNvSpPr>
            <p:nvPr/>
          </p:nvSpPr>
          <p:spPr bwMode="auto">
            <a:xfrm>
              <a:off x="1968" y="1632"/>
              <a:ext cx="48" cy="4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cxnSp>
          <p:nvCxnSpPr>
            <p:cNvPr id="197636" name="AutoShape 4"/>
            <p:cNvCxnSpPr>
              <a:cxnSpLocks noChangeShapeType="1"/>
              <a:stCxn id="197642" idx="1"/>
              <a:endCxn id="197635" idx="6"/>
            </p:cNvCxnSpPr>
            <p:nvPr/>
          </p:nvCxnSpPr>
          <p:spPr bwMode="auto">
            <a:xfrm rot="10800000" flipV="1">
              <a:off x="2016" y="1111"/>
              <a:ext cx="519" cy="545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</p:grpSp>
      <p:sp>
        <p:nvSpPr>
          <p:cNvPr id="197637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Концептуальное проектирование в </a:t>
            </a:r>
            <a:r>
              <a:rPr lang="en-US" dirty="0" smtClean="0"/>
              <a:t>WSDM</a:t>
            </a:r>
            <a:endParaRPr lang="en-US" dirty="0"/>
          </a:p>
        </p:txBody>
      </p:sp>
      <p:sp>
        <p:nvSpPr>
          <p:cNvPr id="1976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3048000" y="1484784"/>
            <a:ext cx="2668683" cy="762000"/>
            <a:chOff x="2016" y="864"/>
            <a:chExt cx="1585" cy="480"/>
          </a:xfrm>
        </p:grpSpPr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2592" y="864"/>
              <a:ext cx="1009" cy="480"/>
              <a:chOff x="3119" y="1008"/>
              <a:chExt cx="1153" cy="528"/>
            </a:xfrm>
          </p:grpSpPr>
          <p:sp>
            <p:nvSpPr>
              <p:cNvPr id="197641" name="AutoShape 9"/>
              <p:cNvSpPr>
                <a:spLocks noChangeArrowheads="1"/>
              </p:cNvSpPr>
              <p:nvPr/>
            </p:nvSpPr>
            <p:spPr bwMode="auto">
              <a:xfrm>
                <a:off x="3120" y="1008"/>
                <a:ext cx="1152" cy="528"/>
              </a:xfrm>
              <a:prstGeom prst="foldedCorner">
                <a:avLst>
                  <a:gd name="adj" fmla="val 12500"/>
                </a:avLst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97642" name="Text Box 10"/>
              <p:cNvSpPr txBox="1">
                <a:spLocks noChangeArrowheads="1"/>
              </p:cNvSpPr>
              <p:nvPr/>
            </p:nvSpPr>
            <p:spPr bwMode="auto">
              <a:xfrm>
                <a:off x="3119" y="1034"/>
                <a:ext cx="896" cy="4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ru-RU" sz="1000" dirty="0" smtClean="0">
                    <a:latin typeface="Helvetica" charset="0"/>
                  </a:rPr>
                  <a:t>Описание миссии</a:t>
                </a:r>
                <a:r>
                  <a:rPr lang="en-US" sz="1000" dirty="0" smtClean="0">
                    <a:latin typeface="Helvetica" charset="0"/>
                  </a:rPr>
                  <a:t>:</a:t>
                </a:r>
                <a:endParaRPr lang="en-US" sz="1000" dirty="0">
                  <a:latin typeface="Helvetica" charset="0"/>
                </a:endParaRPr>
              </a:p>
              <a:p>
                <a:pPr marL="176213" lvl="1" eaLnBrk="0" hangingPunct="0">
                  <a:buClr>
                    <a:schemeClr val="tx2"/>
                  </a:buClr>
                  <a:buFontTx/>
                  <a:buChar char="•"/>
                </a:pPr>
                <a:r>
                  <a:rPr lang="en-US" sz="1000" dirty="0">
                    <a:solidFill>
                      <a:schemeClr val="tx2"/>
                    </a:solidFill>
                    <a:latin typeface="Helvetica" charset="0"/>
                  </a:rPr>
                  <a:t> purpose</a:t>
                </a:r>
              </a:p>
              <a:p>
                <a:pPr marL="176213" lvl="1" eaLnBrk="0" hangingPunct="0">
                  <a:buClr>
                    <a:schemeClr val="tx2"/>
                  </a:buClr>
                  <a:buFontTx/>
                  <a:buChar char="•"/>
                </a:pPr>
                <a:r>
                  <a:rPr lang="en-US" sz="1000" dirty="0">
                    <a:solidFill>
                      <a:schemeClr val="tx2"/>
                    </a:solidFill>
                    <a:latin typeface="Helvetica" charset="0"/>
                  </a:rPr>
                  <a:t> target audience</a:t>
                </a:r>
              </a:p>
              <a:p>
                <a:pPr marL="176213" lvl="1" eaLnBrk="0" hangingPunct="0">
                  <a:buClr>
                    <a:schemeClr val="tx2"/>
                  </a:buClr>
                  <a:buFontTx/>
                  <a:buChar char="•"/>
                </a:pPr>
                <a:r>
                  <a:rPr lang="en-US" sz="1000" dirty="0">
                    <a:solidFill>
                      <a:schemeClr val="tx2"/>
                    </a:solidFill>
                    <a:latin typeface="Helvetica" charset="0"/>
                  </a:rPr>
                  <a:t> subject</a:t>
                </a:r>
              </a:p>
            </p:txBody>
          </p:sp>
        </p:grpSp>
        <p:sp>
          <p:nvSpPr>
            <p:cNvPr id="197643" name="Line 11"/>
            <p:cNvSpPr>
              <a:spLocks noChangeShapeType="1"/>
            </p:cNvSpPr>
            <p:nvPr/>
          </p:nvSpPr>
          <p:spPr bwMode="auto">
            <a:xfrm>
              <a:off x="2016" y="1104"/>
              <a:ext cx="576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7239000" y="2780184"/>
            <a:ext cx="1460500" cy="1524000"/>
            <a:chOff x="3448" y="2448"/>
            <a:chExt cx="920" cy="960"/>
          </a:xfrm>
        </p:grpSpPr>
        <p:sp>
          <p:nvSpPr>
            <p:cNvPr id="197645" name="AutoShape 13"/>
            <p:cNvSpPr>
              <a:spLocks noChangeArrowheads="1"/>
            </p:cNvSpPr>
            <p:nvPr/>
          </p:nvSpPr>
          <p:spPr bwMode="auto">
            <a:xfrm>
              <a:off x="3552" y="2544"/>
              <a:ext cx="816" cy="864"/>
            </a:xfrm>
            <a:prstGeom prst="foldedCorner">
              <a:avLst>
                <a:gd name="adj" fmla="val 12500"/>
              </a:avLst>
            </a:prstGeom>
            <a:solidFill>
              <a:srgbClr val="EAEAEA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7646" name="AutoShape 14"/>
            <p:cNvSpPr>
              <a:spLocks noChangeArrowheads="1"/>
            </p:cNvSpPr>
            <p:nvPr/>
          </p:nvSpPr>
          <p:spPr bwMode="auto">
            <a:xfrm>
              <a:off x="3504" y="2496"/>
              <a:ext cx="816" cy="864"/>
            </a:xfrm>
            <a:prstGeom prst="foldedCorner">
              <a:avLst>
                <a:gd name="adj" fmla="val 12500"/>
              </a:avLst>
            </a:prstGeom>
            <a:solidFill>
              <a:srgbClr val="EAEAEA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7647" name="AutoShape 15"/>
            <p:cNvSpPr>
              <a:spLocks noChangeArrowheads="1"/>
            </p:cNvSpPr>
            <p:nvPr/>
          </p:nvSpPr>
          <p:spPr bwMode="auto">
            <a:xfrm>
              <a:off x="3456" y="2448"/>
              <a:ext cx="816" cy="864"/>
            </a:xfrm>
            <a:prstGeom prst="foldedCorner">
              <a:avLst>
                <a:gd name="adj" fmla="val 12500"/>
              </a:avLst>
            </a:prstGeom>
            <a:solidFill>
              <a:srgbClr val="EAEAEA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7648" name="Text Box 16"/>
            <p:cNvSpPr txBox="1">
              <a:spLocks noChangeArrowheads="1"/>
            </p:cNvSpPr>
            <p:nvPr/>
          </p:nvSpPr>
          <p:spPr bwMode="auto">
            <a:xfrm>
              <a:off x="3448" y="2448"/>
              <a:ext cx="872" cy="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ru-RU" sz="1200" dirty="0" smtClean="0">
                  <a:latin typeface="Helvetica" charset="0"/>
                </a:rPr>
                <a:t>Класс аудитории</a:t>
              </a:r>
              <a:endParaRPr lang="en-US" sz="1200" dirty="0">
                <a:latin typeface="Helvetica" charset="0"/>
              </a:endParaRPr>
            </a:p>
            <a:p>
              <a:pPr eaLnBrk="0" hangingPunct="0"/>
              <a:r>
                <a:rPr lang="en-US" sz="1200" dirty="0">
                  <a:latin typeface="Helvetica" charset="0"/>
                </a:rPr>
                <a:t>Description</a:t>
              </a:r>
            </a:p>
            <a:p>
              <a:pPr eaLnBrk="0" hangingPunct="0">
                <a:buFontTx/>
                <a:buChar char="•"/>
              </a:pPr>
              <a:r>
                <a:rPr lang="en-US" sz="1200" dirty="0">
                  <a:latin typeface="Helvetica" charset="0"/>
                </a:rPr>
                <a:t> Requirements:</a:t>
              </a:r>
              <a:endParaRPr lang="en-US" sz="1200" dirty="0">
                <a:latin typeface="Times" charset="0"/>
              </a:endParaRPr>
            </a:p>
            <a:p>
              <a:pPr eaLnBrk="0" hangingPunct="0"/>
              <a:r>
                <a:rPr lang="en-US" sz="1200" dirty="0">
                  <a:latin typeface="Times" charset="0"/>
                </a:rPr>
                <a:t>    Information</a:t>
              </a:r>
            </a:p>
            <a:p>
              <a:pPr eaLnBrk="0" hangingPunct="0"/>
              <a:r>
                <a:rPr lang="en-US" sz="1200" dirty="0">
                  <a:latin typeface="Times" charset="0"/>
                </a:rPr>
                <a:t>    Functional</a:t>
              </a:r>
            </a:p>
            <a:p>
              <a:pPr eaLnBrk="0" hangingPunct="0"/>
              <a:r>
                <a:rPr lang="en-US" sz="1200" dirty="0">
                  <a:latin typeface="Times" charset="0"/>
                </a:rPr>
                <a:t>    Usability</a:t>
              </a:r>
              <a:endParaRPr lang="en-US" sz="1200" dirty="0">
                <a:latin typeface="Helvetica" charset="0"/>
              </a:endParaRPr>
            </a:p>
            <a:p>
              <a:pPr eaLnBrk="0" hangingPunct="0">
                <a:buFontTx/>
                <a:buChar char="•"/>
              </a:pPr>
              <a:r>
                <a:rPr lang="en-US" sz="1200" dirty="0">
                  <a:latin typeface="Helvetica" charset="0"/>
                </a:rPr>
                <a:t> Characteristics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6174605" y="1560984"/>
            <a:ext cx="2681624" cy="1143000"/>
            <a:chOff x="3061" y="1200"/>
            <a:chExt cx="2144" cy="939"/>
          </a:xfrm>
        </p:grpSpPr>
        <p:sp>
          <p:nvSpPr>
            <p:cNvPr id="197650" name="AutoShape 18"/>
            <p:cNvSpPr>
              <a:spLocks noChangeArrowheads="1"/>
            </p:cNvSpPr>
            <p:nvPr/>
          </p:nvSpPr>
          <p:spPr bwMode="auto">
            <a:xfrm>
              <a:off x="3120" y="1200"/>
              <a:ext cx="1584" cy="939"/>
            </a:xfrm>
            <a:prstGeom prst="foldedCorner">
              <a:avLst>
                <a:gd name="adj" fmla="val 12500"/>
              </a:avLst>
            </a:prstGeom>
            <a:solidFill>
              <a:srgbClr val="EAEAEA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7651" name="Text Box 19"/>
            <p:cNvSpPr txBox="1">
              <a:spLocks noChangeArrowheads="1"/>
            </p:cNvSpPr>
            <p:nvPr/>
          </p:nvSpPr>
          <p:spPr bwMode="auto">
            <a:xfrm>
              <a:off x="3061" y="1200"/>
              <a:ext cx="2144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ru-RU" sz="1200" dirty="0" smtClean="0">
                  <a:latin typeface="Helvetica" charset="0"/>
                </a:rPr>
                <a:t>Иерархия классов аудиторий</a:t>
              </a:r>
              <a:endParaRPr lang="en-US" sz="2400" dirty="0">
                <a:solidFill>
                  <a:schemeClr val="tx2"/>
                </a:solidFill>
                <a:latin typeface="Times" charset="0"/>
              </a:endParaRPr>
            </a:p>
          </p:txBody>
        </p:sp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3371" y="1358"/>
              <a:ext cx="1219" cy="720"/>
              <a:chOff x="1709" y="1488"/>
              <a:chExt cx="1864" cy="1402"/>
            </a:xfrm>
          </p:grpSpPr>
          <p:grpSp>
            <p:nvGrpSpPr>
              <p:cNvPr id="8" name="Group 21"/>
              <p:cNvGrpSpPr>
                <a:grpSpLocks/>
              </p:cNvGrpSpPr>
              <p:nvPr/>
            </p:nvGrpSpPr>
            <p:grpSpPr bwMode="auto">
              <a:xfrm>
                <a:off x="2672" y="1488"/>
                <a:ext cx="138" cy="240"/>
                <a:chOff x="2384" y="2736"/>
                <a:chExt cx="1056" cy="1360"/>
              </a:xfrm>
            </p:grpSpPr>
            <p:sp>
              <p:nvSpPr>
                <p:cNvPr id="197654" name="Oval 22"/>
                <p:cNvSpPr>
                  <a:spLocks noChangeArrowheads="1"/>
                </p:cNvSpPr>
                <p:nvPr/>
              </p:nvSpPr>
              <p:spPr bwMode="auto">
                <a:xfrm>
                  <a:off x="2688" y="2736"/>
                  <a:ext cx="432" cy="384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97655" name="Line 23"/>
                <p:cNvSpPr>
                  <a:spLocks noChangeShapeType="1"/>
                </p:cNvSpPr>
                <p:nvPr/>
              </p:nvSpPr>
              <p:spPr bwMode="auto">
                <a:xfrm>
                  <a:off x="2912" y="3120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grpSp>
              <p:nvGrpSpPr>
                <p:cNvPr id="9" name="Group 24"/>
                <p:cNvGrpSpPr>
                  <a:grpSpLocks/>
                </p:cNvGrpSpPr>
                <p:nvPr/>
              </p:nvGrpSpPr>
              <p:grpSpPr bwMode="auto">
                <a:xfrm>
                  <a:off x="2384" y="3608"/>
                  <a:ext cx="528" cy="480"/>
                  <a:chOff x="2400" y="3600"/>
                  <a:chExt cx="528" cy="480"/>
                </a:xfrm>
              </p:grpSpPr>
              <p:sp>
                <p:nvSpPr>
                  <p:cNvPr id="197657" name="Line 2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496" y="3600"/>
                    <a:ext cx="432" cy="48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97658" name="Line 2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400" y="4080"/>
                    <a:ext cx="9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" name="Group 27"/>
                <p:cNvGrpSpPr>
                  <a:grpSpLocks/>
                </p:cNvGrpSpPr>
                <p:nvPr/>
              </p:nvGrpSpPr>
              <p:grpSpPr bwMode="auto">
                <a:xfrm>
                  <a:off x="2912" y="3616"/>
                  <a:ext cx="528" cy="480"/>
                  <a:chOff x="3024" y="3648"/>
                  <a:chExt cx="528" cy="480"/>
                </a:xfrm>
              </p:grpSpPr>
              <p:sp>
                <p:nvSpPr>
                  <p:cNvPr id="197660" name="Line 28"/>
                  <p:cNvSpPr>
                    <a:spLocks noChangeShapeType="1"/>
                  </p:cNvSpPr>
                  <p:nvPr/>
                </p:nvSpPr>
                <p:spPr bwMode="auto">
                  <a:xfrm>
                    <a:off x="3024" y="3648"/>
                    <a:ext cx="432" cy="48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97661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3456" y="4128"/>
                    <a:ext cx="9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97662" name="Line 30"/>
                <p:cNvSpPr>
                  <a:spLocks noChangeShapeType="1"/>
                </p:cNvSpPr>
                <p:nvPr/>
              </p:nvSpPr>
              <p:spPr bwMode="auto">
                <a:xfrm>
                  <a:off x="2640" y="3264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1" name="Group 31"/>
              <p:cNvGrpSpPr>
                <a:grpSpLocks/>
              </p:cNvGrpSpPr>
              <p:nvPr/>
            </p:nvGrpSpPr>
            <p:grpSpPr bwMode="auto">
              <a:xfrm>
                <a:off x="2425" y="2249"/>
                <a:ext cx="138" cy="240"/>
                <a:chOff x="2384" y="2736"/>
                <a:chExt cx="1056" cy="1360"/>
              </a:xfrm>
            </p:grpSpPr>
            <p:sp>
              <p:nvSpPr>
                <p:cNvPr id="197664" name="Oval 32"/>
                <p:cNvSpPr>
                  <a:spLocks noChangeArrowheads="1"/>
                </p:cNvSpPr>
                <p:nvPr/>
              </p:nvSpPr>
              <p:spPr bwMode="auto">
                <a:xfrm>
                  <a:off x="2688" y="2736"/>
                  <a:ext cx="432" cy="384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97665" name="Line 33"/>
                <p:cNvSpPr>
                  <a:spLocks noChangeShapeType="1"/>
                </p:cNvSpPr>
                <p:nvPr/>
              </p:nvSpPr>
              <p:spPr bwMode="auto">
                <a:xfrm>
                  <a:off x="2912" y="3120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grpSp>
              <p:nvGrpSpPr>
                <p:cNvPr id="12" name="Group 34"/>
                <p:cNvGrpSpPr>
                  <a:grpSpLocks/>
                </p:cNvGrpSpPr>
                <p:nvPr/>
              </p:nvGrpSpPr>
              <p:grpSpPr bwMode="auto">
                <a:xfrm>
                  <a:off x="2384" y="3608"/>
                  <a:ext cx="528" cy="480"/>
                  <a:chOff x="2400" y="3600"/>
                  <a:chExt cx="528" cy="480"/>
                </a:xfrm>
              </p:grpSpPr>
              <p:sp>
                <p:nvSpPr>
                  <p:cNvPr id="197667" name="Line 3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496" y="3600"/>
                    <a:ext cx="432" cy="48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97668" name="Line 3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400" y="4080"/>
                    <a:ext cx="9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" name="Group 37"/>
                <p:cNvGrpSpPr>
                  <a:grpSpLocks/>
                </p:cNvGrpSpPr>
                <p:nvPr/>
              </p:nvGrpSpPr>
              <p:grpSpPr bwMode="auto">
                <a:xfrm>
                  <a:off x="2912" y="3616"/>
                  <a:ext cx="528" cy="480"/>
                  <a:chOff x="3024" y="3648"/>
                  <a:chExt cx="528" cy="480"/>
                </a:xfrm>
              </p:grpSpPr>
              <p:sp>
                <p:nvSpPr>
                  <p:cNvPr id="197670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3024" y="3648"/>
                    <a:ext cx="432" cy="48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97671" name="Line 39"/>
                  <p:cNvSpPr>
                    <a:spLocks noChangeShapeType="1"/>
                  </p:cNvSpPr>
                  <p:nvPr/>
                </p:nvSpPr>
                <p:spPr bwMode="auto">
                  <a:xfrm>
                    <a:off x="3456" y="4128"/>
                    <a:ext cx="9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97672" name="Line 40"/>
                <p:cNvSpPr>
                  <a:spLocks noChangeShapeType="1"/>
                </p:cNvSpPr>
                <p:nvPr/>
              </p:nvSpPr>
              <p:spPr bwMode="auto">
                <a:xfrm>
                  <a:off x="2640" y="3264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4" name="Group 41"/>
              <p:cNvGrpSpPr>
                <a:grpSpLocks/>
              </p:cNvGrpSpPr>
              <p:nvPr/>
            </p:nvGrpSpPr>
            <p:grpSpPr bwMode="auto">
              <a:xfrm>
                <a:off x="1709" y="2202"/>
                <a:ext cx="138" cy="240"/>
                <a:chOff x="2384" y="2736"/>
                <a:chExt cx="1056" cy="1360"/>
              </a:xfrm>
            </p:grpSpPr>
            <p:sp>
              <p:nvSpPr>
                <p:cNvPr id="197674" name="Oval 42"/>
                <p:cNvSpPr>
                  <a:spLocks noChangeArrowheads="1"/>
                </p:cNvSpPr>
                <p:nvPr/>
              </p:nvSpPr>
              <p:spPr bwMode="auto">
                <a:xfrm>
                  <a:off x="2688" y="2736"/>
                  <a:ext cx="432" cy="384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97675" name="Line 43"/>
                <p:cNvSpPr>
                  <a:spLocks noChangeShapeType="1"/>
                </p:cNvSpPr>
                <p:nvPr/>
              </p:nvSpPr>
              <p:spPr bwMode="auto">
                <a:xfrm>
                  <a:off x="2912" y="3120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grpSp>
              <p:nvGrpSpPr>
                <p:cNvPr id="15" name="Group 44"/>
                <p:cNvGrpSpPr>
                  <a:grpSpLocks/>
                </p:cNvGrpSpPr>
                <p:nvPr/>
              </p:nvGrpSpPr>
              <p:grpSpPr bwMode="auto">
                <a:xfrm>
                  <a:off x="2384" y="3608"/>
                  <a:ext cx="528" cy="480"/>
                  <a:chOff x="2400" y="3600"/>
                  <a:chExt cx="528" cy="480"/>
                </a:xfrm>
              </p:grpSpPr>
              <p:sp>
                <p:nvSpPr>
                  <p:cNvPr id="197677" name="Line 4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496" y="3600"/>
                    <a:ext cx="432" cy="48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97678" name="Line 4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400" y="4080"/>
                    <a:ext cx="9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6" name="Group 47"/>
                <p:cNvGrpSpPr>
                  <a:grpSpLocks/>
                </p:cNvGrpSpPr>
                <p:nvPr/>
              </p:nvGrpSpPr>
              <p:grpSpPr bwMode="auto">
                <a:xfrm>
                  <a:off x="2912" y="3616"/>
                  <a:ext cx="528" cy="480"/>
                  <a:chOff x="3024" y="3648"/>
                  <a:chExt cx="528" cy="480"/>
                </a:xfrm>
              </p:grpSpPr>
              <p:sp>
                <p:nvSpPr>
                  <p:cNvPr id="197680" name="Line 48"/>
                  <p:cNvSpPr>
                    <a:spLocks noChangeShapeType="1"/>
                  </p:cNvSpPr>
                  <p:nvPr/>
                </p:nvSpPr>
                <p:spPr bwMode="auto">
                  <a:xfrm>
                    <a:off x="3024" y="3648"/>
                    <a:ext cx="432" cy="48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97681" name="Line 49"/>
                  <p:cNvSpPr>
                    <a:spLocks noChangeShapeType="1"/>
                  </p:cNvSpPr>
                  <p:nvPr/>
                </p:nvSpPr>
                <p:spPr bwMode="auto">
                  <a:xfrm>
                    <a:off x="3456" y="4128"/>
                    <a:ext cx="9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97682" name="Line 50"/>
                <p:cNvSpPr>
                  <a:spLocks noChangeShapeType="1"/>
                </p:cNvSpPr>
                <p:nvPr/>
              </p:nvSpPr>
              <p:spPr bwMode="auto">
                <a:xfrm>
                  <a:off x="2640" y="3264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7" name="Group 51"/>
              <p:cNvGrpSpPr>
                <a:grpSpLocks/>
              </p:cNvGrpSpPr>
              <p:nvPr/>
            </p:nvGrpSpPr>
            <p:grpSpPr bwMode="auto">
              <a:xfrm>
                <a:off x="3435" y="2251"/>
                <a:ext cx="138" cy="241"/>
                <a:chOff x="2384" y="2736"/>
                <a:chExt cx="1056" cy="1360"/>
              </a:xfrm>
            </p:grpSpPr>
            <p:sp>
              <p:nvSpPr>
                <p:cNvPr id="197684" name="Oval 52"/>
                <p:cNvSpPr>
                  <a:spLocks noChangeArrowheads="1"/>
                </p:cNvSpPr>
                <p:nvPr/>
              </p:nvSpPr>
              <p:spPr bwMode="auto">
                <a:xfrm>
                  <a:off x="2688" y="2736"/>
                  <a:ext cx="432" cy="384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97685" name="Line 53"/>
                <p:cNvSpPr>
                  <a:spLocks noChangeShapeType="1"/>
                </p:cNvSpPr>
                <p:nvPr/>
              </p:nvSpPr>
              <p:spPr bwMode="auto">
                <a:xfrm>
                  <a:off x="2912" y="3120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grpSp>
              <p:nvGrpSpPr>
                <p:cNvPr id="18" name="Group 54"/>
                <p:cNvGrpSpPr>
                  <a:grpSpLocks/>
                </p:cNvGrpSpPr>
                <p:nvPr/>
              </p:nvGrpSpPr>
              <p:grpSpPr bwMode="auto">
                <a:xfrm>
                  <a:off x="2384" y="3608"/>
                  <a:ext cx="528" cy="480"/>
                  <a:chOff x="2400" y="3600"/>
                  <a:chExt cx="528" cy="480"/>
                </a:xfrm>
              </p:grpSpPr>
              <p:sp>
                <p:nvSpPr>
                  <p:cNvPr id="197687" name="Line 5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496" y="3600"/>
                    <a:ext cx="432" cy="48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97688" name="Line 5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400" y="4080"/>
                    <a:ext cx="9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9" name="Group 57"/>
                <p:cNvGrpSpPr>
                  <a:grpSpLocks/>
                </p:cNvGrpSpPr>
                <p:nvPr/>
              </p:nvGrpSpPr>
              <p:grpSpPr bwMode="auto">
                <a:xfrm>
                  <a:off x="2912" y="3616"/>
                  <a:ext cx="528" cy="480"/>
                  <a:chOff x="3024" y="3648"/>
                  <a:chExt cx="528" cy="480"/>
                </a:xfrm>
              </p:grpSpPr>
              <p:sp>
                <p:nvSpPr>
                  <p:cNvPr id="197690" name="Line 58"/>
                  <p:cNvSpPr>
                    <a:spLocks noChangeShapeType="1"/>
                  </p:cNvSpPr>
                  <p:nvPr/>
                </p:nvSpPr>
                <p:spPr bwMode="auto">
                  <a:xfrm>
                    <a:off x="3024" y="3648"/>
                    <a:ext cx="432" cy="48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97691" name="Line 59"/>
                  <p:cNvSpPr>
                    <a:spLocks noChangeShapeType="1"/>
                  </p:cNvSpPr>
                  <p:nvPr/>
                </p:nvSpPr>
                <p:spPr bwMode="auto">
                  <a:xfrm>
                    <a:off x="3456" y="4128"/>
                    <a:ext cx="9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97692" name="Line 60"/>
                <p:cNvSpPr>
                  <a:spLocks noChangeShapeType="1"/>
                </p:cNvSpPr>
                <p:nvPr/>
              </p:nvSpPr>
              <p:spPr bwMode="auto">
                <a:xfrm>
                  <a:off x="2640" y="3264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197693" name="Line 61"/>
              <p:cNvSpPr>
                <a:spLocks noChangeShapeType="1"/>
              </p:cNvSpPr>
              <p:nvPr/>
            </p:nvSpPr>
            <p:spPr bwMode="auto">
              <a:xfrm flipV="1">
                <a:off x="1776" y="2064"/>
                <a:ext cx="1728" cy="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cxnSp>
            <p:nvCxnSpPr>
              <p:cNvPr id="197694" name="AutoShape 62"/>
              <p:cNvCxnSpPr>
                <a:cxnSpLocks noChangeShapeType="1"/>
                <a:stCxn id="197693" idx="0"/>
                <a:endCxn id="197674" idx="0"/>
              </p:cNvCxnSpPr>
              <p:nvPr/>
            </p:nvCxnSpPr>
            <p:spPr bwMode="auto">
              <a:xfrm>
                <a:off x="1776" y="2072"/>
                <a:ext cx="1" cy="13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</p:cxnSp>
          <p:cxnSp>
            <p:nvCxnSpPr>
              <p:cNvPr id="197695" name="AutoShape 63"/>
              <p:cNvCxnSpPr>
                <a:cxnSpLocks noChangeShapeType="1"/>
                <a:stCxn id="197693" idx="1"/>
                <a:endCxn id="197684" idx="0"/>
              </p:cNvCxnSpPr>
              <p:nvPr/>
            </p:nvCxnSpPr>
            <p:spPr bwMode="auto">
              <a:xfrm>
                <a:off x="3503" y="2065"/>
                <a:ext cx="0" cy="18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</p:cxnSp>
          <p:sp>
            <p:nvSpPr>
              <p:cNvPr id="197696" name="Line 64"/>
              <p:cNvSpPr>
                <a:spLocks noChangeShapeType="1"/>
              </p:cNvSpPr>
              <p:nvPr/>
            </p:nvSpPr>
            <p:spPr bwMode="auto">
              <a:xfrm flipV="1">
                <a:off x="2728" y="1782"/>
                <a:ext cx="3" cy="2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97697" name="Line 65"/>
              <p:cNvSpPr>
                <a:spLocks noChangeShapeType="1"/>
              </p:cNvSpPr>
              <p:nvPr/>
            </p:nvSpPr>
            <p:spPr bwMode="auto">
              <a:xfrm flipV="1">
                <a:off x="2503" y="2084"/>
                <a:ext cx="0" cy="1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20" name="Group 66"/>
              <p:cNvGrpSpPr>
                <a:grpSpLocks/>
              </p:cNvGrpSpPr>
              <p:nvPr/>
            </p:nvGrpSpPr>
            <p:grpSpPr bwMode="auto">
              <a:xfrm>
                <a:off x="3428" y="2583"/>
                <a:ext cx="129" cy="240"/>
                <a:chOff x="2384" y="2736"/>
                <a:chExt cx="1056" cy="1360"/>
              </a:xfrm>
            </p:grpSpPr>
            <p:sp>
              <p:nvSpPr>
                <p:cNvPr id="197699" name="Oval 67"/>
                <p:cNvSpPr>
                  <a:spLocks noChangeArrowheads="1"/>
                </p:cNvSpPr>
                <p:nvPr/>
              </p:nvSpPr>
              <p:spPr bwMode="auto">
                <a:xfrm>
                  <a:off x="2688" y="2736"/>
                  <a:ext cx="432" cy="384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97700" name="Line 68"/>
                <p:cNvSpPr>
                  <a:spLocks noChangeShapeType="1"/>
                </p:cNvSpPr>
                <p:nvPr/>
              </p:nvSpPr>
              <p:spPr bwMode="auto">
                <a:xfrm>
                  <a:off x="2912" y="3120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grpSp>
              <p:nvGrpSpPr>
                <p:cNvPr id="21" name="Group 69"/>
                <p:cNvGrpSpPr>
                  <a:grpSpLocks/>
                </p:cNvGrpSpPr>
                <p:nvPr/>
              </p:nvGrpSpPr>
              <p:grpSpPr bwMode="auto">
                <a:xfrm>
                  <a:off x="2384" y="3608"/>
                  <a:ext cx="528" cy="480"/>
                  <a:chOff x="2400" y="3600"/>
                  <a:chExt cx="528" cy="480"/>
                </a:xfrm>
              </p:grpSpPr>
              <p:sp>
                <p:nvSpPr>
                  <p:cNvPr id="197702" name="Line 7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496" y="3600"/>
                    <a:ext cx="432" cy="48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97703" name="Line 7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400" y="4080"/>
                    <a:ext cx="9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22" name="Group 72"/>
                <p:cNvGrpSpPr>
                  <a:grpSpLocks/>
                </p:cNvGrpSpPr>
                <p:nvPr/>
              </p:nvGrpSpPr>
              <p:grpSpPr bwMode="auto">
                <a:xfrm>
                  <a:off x="2912" y="3616"/>
                  <a:ext cx="528" cy="480"/>
                  <a:chOff x="3024" y="3648"/>
                  <a:chExt cx="528" cy="480"/>
                </a:xfrm>
              </p:grpSpPr>
              <p:sp>
                <p:nvSpPr>
                  <p:cNvPr id="197705" name="Line 73"/>
                  <p:cNvSpPr>
                    <a:spLocks noChangeShapeType="1"/>
                  </p:cNvSpPr>
                  <p:nvPr/>
                </p:nvSpPr>
                <p:spPr bwMode="auto">
                  <a:xfrm>
                    <a:off x="3024" y="3648"/>
                    <a:ext cx="432" cy="48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97706" name="Line 74"/>
                  <p:cNvSpPr>
                    <a:spLocks noChangeShapeType="1"/>
                  </p:cNvSpPr>
                  <p:nvPr/>
                </p:nvSpPr>
                <p:spPr bwMode="auto">
                  <a:xfrm>
                    <a:off x="3456" y="4128"/>
                    <a:ext cx="9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97707" name="Line 75"/>
                <p:cNvSpPr>
                  <a:spLocks noChangeShapeType="1"/>
                </p:cNvSpPr>
                <p:nvPr/>
              </p:nvSpPr>
              <p:spPr bwMode="auto">
                <a:xfrm>
                  <a:off x="2640" y="3264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cxnSp>
            <p:nvCxnSpPr>
              <p:cNvPr id="197708" name="AutoShape 76"/>
              <p:cNvCxnSpPr>
                <a:cxnSpLocks noChangeShapeType="1"/>
                <a:stCxn id="197699" idx="0"/>
              </p:cNvCxnSpPr>
              <p:nvPr/>
            </p:nvCxnSpPr>
            <p:spPr bwMode="auto">
              <a:xfrm flipV="1">
                <a:off x="3492" y="2477"/>
                <a:ext cx="1" cy="10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grpSp>
            <p:nvGrpSpPr>
              <p:cNvPr id="23" name="Group 77"/>
              <p:cNvGrpSpPr>
                <a:grpSpLocks/>
              </p:cNvGrpSpPr>
              <p:nvPr/>
            </p:nvGrpSpPr>
            <p:grpSpPr bwMode="auto">
              <a:xfrm>
                <a:off x="2422" y="2650"/>
                <a:ext cx="129" cy="240"/>
                <a:chOff x="2384" y="2736"/>
                <a:chExt cx="1056" cy="1360"/>
              </a:xfrm>
            </p:grpSpPr>
            <p:sp>
              <p:nvSpPr>
                <p:cNvPr id="197710" name="Oval 78"/>
                <p:cNvSpPr>
                  <a:spLocks noChangeArrowheads="1"/>
                </p:cNvSpPr>
                <p:nvPr/>
              </p:nvSpPr>
              <p:spPr bwMode="auto">
                <a:xfrm>
                  <a:off x="2688" y="2736"/>
                  <a:ext cx="432" cy="384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97711" name="Line 79"/>
                <p:cNvSpPr>
                  <a:spLocks noChangeShapeType="1"/>
                </p:cNvSpPr>
                <p:nvPr/>
              </p:nvSpPr>
              <p:spPr bwMode="auto">
                <a:xfrm>
                  <a:off x="2912" y="3120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grpSp>
              <p:nvGrpSpPr>
                <p:cNvPr id="24" name="Group 80"/>
                <p:cNvGrpSpPr>
                  <a:grpSpLocks/>
                </p:cNvGrpSpPr>
                <p:nvPr/>
              </p:nvGrpSpPr>
              <p:grpSpPr bwMode="auto">
                <a:xfrm>
                  <a:off x="2384" y="3608"/>
                  <a:ext cx="528" cy="480"/>
                  <a:chOff x="2400" y="3600"/>
                  <a:chExt cx="528" cy="480"/>
                </a:xfrm>
              </p:grpSpPr>
              <p:sp>
                <p:nvSpPr>
                  <p:cNvPr id="197713" name="Line 8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496" y="3600"/>
                    <a:ext cx="432" cy="48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97714" name="Line 8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400" y="4080"/>
                    <a:ext cx="9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25" name="Group 83"/>
                <p:cNvGrpSpPr>
                  <a:grpSpLocks/>
                </p:cNvGrpSpPr>
                <p:nvPr/>
              </p:nvGrpSpPr>
              <p:grpSpPr bwMode="auto">
                <a:xfrm>
                  <a:off x="2912" y="3616"/>
                  <a:ext cx="528" cy="480"/>
                  <a:chOff x="3024" y="3648"/>
                  <a:chExt cx="528" cy="480"/>
                </a:xfrm>
              </p:grpSpPr>
              <p:sp>
                <p:nvSpPr>
                  <p:cNvPr id="197716" name="Line 84"/>
                  <p:cNvSpPr>
                    <a:spLocks noChangeShapeType="1"/>
                  </p:cNvSpPr>
                  <p:nvPr/>
                </p:nvSpPr>
                <p:spPr bwMode="auto">
                  <a:xfrm>
                    <a:off x="3024" y="3648"/>
                    <a:ext cx="432" cy="48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97717" name="Line 85"/>
                  <p:cNvSpPr>
                    <a:spLocks noChangeShapeType="1"/>
                  </p:cNvSpPr>
                  <p:nvPr/>
                </p:nvSpPr>
                <p:spPr bwMode="auto">
                  <a:xfrm>
                    <a:off x="3456" y="4128"/>
                    <a:ext cx="9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97718" name="Line 86"/>
                <p:cNvSpPr>
                  <a:spLocks noChangeShapeType="1"/>
                </p:cNvSpPr>
                <p:nvPr/>
              </p:nvSpPr>
              <p:spPr bwMode="auto">
                <a:xfrm>
                  <a:off x="2640" y="3264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cxnSp>
            <p:nvCxnSpPr>
              <p:cNvPr id="197719" name="AutoShape 87"/>
              <p:cNvCxnSpPr>
                <a:cxnSpLocks noChangeShapeType="1"/>
                <a:stCxn id="197710" idx="0"/>
              </p:cNvCxnSpPr>
              <p:nvPr/>
            </p:nvCxnSpPr>
            <p:spPr bwMode="auto">
              <a:xfrm flipV="1">
                <a:off x="2486" y="2503"/>
                <a:ext cx="1" cy="14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</p:grpSp>
      </p:grpSp>
      <p:sp>
        <p:nvSpPr>
          <p:cNvPr id="197720" name="Line 88"/>
          <p:cNvSpPr>
            <a:spLocks noChangeShapeType="1"/>
          </p:cNvSpPr>
          <p:nvPr/>
        </p:nvSpPr>
        <p:spPr bwMode="auto">
          <a:xfrm flipV="1">
            <a:off x="3200400" y="2246784"/>
            <a:ext cx="3048000" cy="5334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7721" name="Line 89"/>
          <p:cNvSpPr>
            <a:spLocks noChangeShapeType="1"/>
          </p:cNvSpPr>
          <p:nvPr/>
        </p:nvSpPr>
        <p:spPr bwMode="auto">
          <a:xfrm>
            <a:off x="3200400" y="2780184"/>
            <a:ext cx="4038600" cy="6096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6" name="Group 90"/>
          <p:cNvGrpSpPr>
            <a:grpSpLocks/>
          </p:cNvGrpSpPr>
          <p:nvPr/>
        </p:nvGrpSpPr>
        <p:grpSpPr bwMode="auto">
          <a:xfrm>
            <a:off x="3505200" y="3999384"/>
            <a:ext cx="5216525" cy="2749550"/>
            <a:chOff x="2592" y="2448"/>
            <a:chExt cx="2902" cy="1732"/>
          </a:xfrm>
        </p:grpSpPr>
        <p:grpSp>
          <p:nvGrpSpPr>
            <p:cNvPr id="27" name="Group 91"/>
            <p:cNvGrpSpPr>
              <a:grpSpLocks/>
            </p:cNvGrpSpPr>
            <p:nvPr/>
          </p:nvGrpSpPr>
          <p:grpSpPr bwMode="auto">
            <a:xfrm>
              <a:off x="3216" y="2736"/>
              <a:ext cx="2278" cy="1444"/>
              <a:chOff x="3216" y="2736"/>
              <a:chExt cx="2278" cy="1444"/>
            </a:xfrm>
          </p:grpSpPr>
          <p:grpSp>
            <p:nvGrpSpPr>
              <p:cNvPr id="28" name="Group 92"/>
              <p:cNvGrpSpPr>
                <a:grpSpLocks/>
              </p:cNvGrpSpPr>
              <p:nvPr/>
            </p:nvGrpSpPr>
            <p:grpSpPr bwMode="auto">
              <a:xfrm>
                <a:off x="4130" y="3072"/>
                <a:ext cx="1364" cy="1108"/>
                <a:chOff x="3636" y="2684"/>
                <a:chExt cx="1364" cy="1108"/>
              </a:xfrm>
            </p:grpSpPr>
            <p:sp>
              <p:nvSpPr>
                <p:cNvPr id="197725" name="AutoShape 93"/>
                <p:cNvSpPr>
                  <a:spLocks noChangeArrowheads="1"/>
                </p:cNvSpPr>
                <p:nvPr/>
              </p:nvSpPr>
              <p:spPr bwMode="auto">
                <a:xfrm>
                  <a:off x="3880" y="2824"/>
                  <a:ext cx="1120" cy="968"/>
                </a:xfrm>
                <a:prstGeom prst="foldedCorner">
                  <a:avLst>
                    <a:gd name="adj" fmla="val 12500"/>
                  </a:avLst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dist="107763" dir="2700000" algn="ctr" rotWithShape="0">
                    <a:schemeClr val="bg2"/>
                  </a:outerShdw>
                </a:effectLst>
              </p:spPr>
              <p:txBody>
                <a:bodyPr wrap="none" anchor="ctr"/>
                <a:lstStyle/>
                <a:p>
                  <a:pPr eaLnBrk="0" hangingPunct="0"/>
                  <a:endParaRPr lang="nl-NL" sz="2400">
                    <a:latin typeface="Times" charset="0"/>
                  </a:endParaRPr>
                </a:p>
              </p:txBody>
            </p:sp>
            <p:sp>
              <p:nvSpPr>
                <p:cNvPr id="197726" name="AutoShape 94"/>
                <p:cNvSpPr>
                  <a:spLocks noChangeArrowheads="1"/>
                </p:cNvSpPr>
                <p:nvPr/>
              </p:nvSpPr>
              <p:spPr bwMode="auto">
                <a:xfrm>
                  <a:off x="3720" y="2752"/>
                  <a:ext cx="1224" cy="968"/>
                </a:xfrm>
                <a:prstGeom prst="foldedCorner">
                  <a:avLst>
                    <a:gd name="adj" fmla="val 12500"/>
                  </a:avLst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dist="107763" dir="2700000" algn="ctr" rotWithShape="0">
                    <a:schemeClr val="bg2"/>
                  </a:outerShdw>
                </a:effectLst>
              </p:spPr>
              <p:txBody>
                <a:bodyPr wrap="none" anchor="ctr"/>
                <a:lstStyle/>
                <a:p>
                  <a:pPr eaLnBrk="0" hangingPunct="0"/>
                  <a:endParaRPr lang="nl-NL" sz="2400">
                    <a:latin typeface="Times" charset="0"/>
                  </a:endParaRPr>
                </a:p>
              </p:txBody>
            </p:sp>
            <p:sp>
              <p:nvSpPr>
                <p:cNvPr id="197727" name="AutoShape 95"/>
                <p:cNvSpPr>
                  <a:spLocks noChangeArrowheads="1"/>
                </p:cNvSpPr>
                <p:nvPr/>
              </p:nvSpPr>
              <p:spPr bwMode="auto">
                <a:xfrm>
                  <a:off x="3664" y="2688"/>
                  <a:ext cx="1224" cy="968"/>
                </a:xfrm>
                <a:prstGeom prst="foldedCorner">
                  <a:avLst>
                    <a:gd name="adj" fmla="val 12500"/>
                  </a:avLst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dist="107763" dir="2700000" algn="ctr" rotWithShape="0">
                    <a:schemeClr val="bg2"/>
                  </a:outerShdw>
                </a:effectLst>
              </p:spPr>
              <p:txBody>
                <a:bodyPr wrap="none" anchor="ctr"/>
                <a:lstStyle/>
                <a:p>
                  <a:pPr eaLnBrk="0" hangingPunct="0"/>
                  <a:endParaRPr lang="nl-NL" sz="2400">
                    <a:latin typeface="Times" charset="0"/>
                  </a:endParaRPr>
                </a:p>
              </p:txBody>
            </p:sp>
            <p:sp>
              <p:nvSpPr>
                <p:cNvPr id="197728" name="Text Box 96"/>
                <p:cNvSpPr txBox="1">
                  <a:spLocks noChangeArrowheads="1"/>
                </p:cNvSpPr>
                <p:nvPr/>
              </p:nvSpPr>
              <p:spPr bwMode="auto">
                <a:xfrm>
                  <a:off x="3636" y="2684"/>
                  <a:ext cx="671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eaLnBrk="0" hangingPunct="0"/>
                  <a:r>
                    <a:rPr lang="en-US" sz="1000" b="1">
                      <a:latin typeface="Helvetica" charset="0"/>
                    </a:rPr>
                    <a:t>Object Chunk</a:t>
                  </a:r>
                  <a:r>
                    <a:rPr lang="en-US" sz="1000">
                      <a:latin typeface="Helvetica" charset="0"/>
                    </a:rPr>
                    <a:t> C1</a:t>
                  </a:r>
                  <a:endParaRPr lang="en-US" sz="1200">
                    <a:latin typeface="Helvetica" charset="0"/>
                  </a:endParaRPr>
                </a:p>
              </p:txBody>
            </p:sp>
            <p:graphicFrame>
              <p:nvGraphicFramePr>
                <p:cNvPr id="197729" name="Object 97"/>
                <p:cNvGraphicFramePr>
                  <a:graphicFrameLocks noChangeAspect="1"/>
                </p:cNvGraphicFramePr>
                <p:nvPr/>
              </p:nvGraphicFramePr>
              <p:xfrm>
                <a:off x="3703" y="2801"/>
                <a:ext cx="1145" cy="80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101" r:id="rId4" imgW="5701643" imgH="4826933" progId="">
                        <p:embed/>
                      </p:oleObj>
                    </mc:Choice>
                    <mc:Fallback>
                      <p:oleObj r:id="rId4" imgW="5701643" imgH="4826933" progId="">
                        <p:embed/>
                        <p:pic>
                          <p:nvPicPr>
                            <p:cNvPr id="197729" name="Object 97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703" y="2801"/>
                              <a:ext cx="1145" cy="808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29" name="Group 98"/>
              <p:cNvGrpSpPr>
                <a:grpSpLocks/>
              </p:cNvGrpSpPr>
              <p:nvPr/>
            </p:nvGrpSpPr>
            <p:grpSpPr bwMode="auto">
              <a:xfrm>
                <a:off x="3216" y="2736"/>
                <a:ext cx="1344" cy="840"/>
                <a:chOff x="2712" y="2504"/>
                <a:chExt cx="1344" cy="840"/>
              </a:xfrm>
            </p:grpSpPr>
            <p:sp>
              <p:nvSpPr>
                <p:cNvPr id="197731" name="Rectangle 99"/>
                <p:cNvSpPr>
                  <a:spLocks noChangeArrowheads="1"/>
                </p:cNvSpPr>
                <p:nvPr/>
              </p:nvSpPr>
              <p:spPr bwMode="auto">
                <a:xfrm>
                  <a:off x="2712" y="2504"/>
                  <a:ext cx="1344" cy="84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97732" name="Rectangle 100"/>
                <p:cNvSpPr>
                  <a:spLocks noChangeArrowheads="1"/>
                </p:cNvSpPr>
                <p:nvPr/>
              </p:nvSpPr>
              <p:spPr bwMode="auto">
                <a:xfrm>
                  <a:off x="2748" y="2676"/>
                  <a:ext cx="323" cy="171"/>
                </a:xfrm>
                <a:prstGeom prst="rect">
                  <a:avLst/>
                </a:prstGeom>
                <a:noFill/>
                <a:ln w="38100" cmpd="dbl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97733" name="Text Box 101"/>
                <p:cNvSpPr txBox="1">
                  <a:spLocks noChangeArrowheads="1"/>
                </p:cNvSpPr>
                <p:nvPr/>
              </p:nvSpPr>
              <p:spPr bwMode="auto">
                <a:xfrm>
                  <a:off x="2749" y="2716"/>
                  <a:ext cx="260" cy="13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eaLnBrk="0" hangingPunct="0"/>
                  <a:r>
                    <a:rPr lang="nl-NL" sz="800">
                      <a:latin typeface="Times" charset="0"/>
                    </a:rPr>
                    <a:t>Visitor</a:t>
                  </a:r>
                </a:p>
              </p:txBody>
            </p:sp>
            <p:sp>
              <p:nvSpPr>
                <p:cNvPr id="197734" name="Rectangle 102"/>
                <p:cNvSpPr>
                  <a:spLocks noChangeArrowheads="1"/>
                </p:cNvSpPr>
                <p:nvPr/>
              </p:nvSpPr>
              <p:spPr bwMode="auto">
                <a:xfrm>
                  <a:off x="3438" y="2736"/>
                  <a:ext cx="323" cy="145"/>
                </a:xfrm>
                <a:prstGeom prst="rect">
                  <a:avLst/>
                </a:prstGeom>
                <a:noFill/>
                <a:ln w="38100" cmpd="dbl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97735" name="Text Box 103"/>
                <p:cNvSpPr txBox="1">
                  <a:spLocks noChangeArrowheads="1"/>
                </p:cNvSpPr>
                <p:nvPr/>
              </p:nvSpPr>
              <p:spPr bwMode="auto">
                <a:xfrm>
                  <a:off x="3424" y="2752"/>
                  <a:ext cx="316" cy="13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eaLnBrk="0" hangingPunct="0"/>
                  <a:r>
                    <a:rPr lang="nl-NL" sz="800">
                      <a:latin typeface="Times" charset="0"/>
                    </a:rPr>
                    <a:t>PC-Chair</a:t>
                  </a:r>
                </a:p>
              </p:txBody>
            </p:sp>
            <p:sp>
              <p:nvSpPr>
                <p:cNvPr id="197736" name="Rectangle 104"/>
                <p:cNvSpPr>
                  <a:spLocks noChangeArrowheads="1"/>
                </p:cNvSpPr>
                <p:nvPr/>
              </p:nvSpPr>
              <p:spPr bwMode="auto">
                <a:xfrm>
                  <a:off x="3445" y="2549"/>
                  <a:ext cx="321" cy="145"/>
                </a:xfrm>
                <a:prstGeom prst="rect">
                  <a:avLst/>
                </a:prstGeom>
                <a:noFill/>
                <a:ln w="38100" cmpd="dbl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97737" name="Text Box 105"/>
                <p:cNvSpPr txBox="1">
                  <a:spLocks noChangeArrowheads="1"/>
                </p:cNvSpPr>
                <p:nvPr/>
              </p:nvSpPr>
              <p:spPr bwMode="auto">
                <a:xfrm>
                  <a:off x="3438" y="2553"/>
                  <a:ext cx="263" cy="13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eaLnBrk="0" hangingPunct="0"/>
                  <a:r>
                    <a:rPr lang="nl-NL" sz="800">
                      <a:latin typeface="Times" charset="0"/>
                    </a:rPr>
                    <a:t>Author</a:t>
                  </a:r>
                </a:p>
              </p:txBody>
            </p:sp>
            <p:sp>
              <p:nvSpPr>
                <p:cNvPr id="197738" name="Rectangle 106"/>
                <p:cNvSpPr>
                  <a:spLocks noChangeArrowheads="1"/>
                </p:cNvSpPr>
                <p:nvPr/>
              </p:nvSpPr>
              <p:spPr bwMode="auto">
                <a:xfrm>
                  <a:off x="3445" y="2938"/>
                  <a:ext cx="322" cy="145"/>
                </a:xfrm>
                <a:prstGeom prst="rect">
                  <a:avLst/>
                </a:prstGeom>
                <a:noFill/>
                <a:ln w="38100" cmpd="dbl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97739" name="Text Box 107"/>
                <p:cNvSpPr txBox="1">
                  <a:spLocks noChangeArrowheads="1"/>
                </p:cNvSpPr>
                <p:nvPr/>
              </p:nvSpPr>
              <p:spPr bwMode="auto">
                <a:xfrm>
                  <a:off x="3444" y="2944"/>
                  <a:ext cx="299" cy="13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eaLnBrk="0" hangingPunct="0"/>
                  <a:r>
                    <a:rPr lang="nl-NL" sz="800">
                      <a:latin typeface="Times" charset="0"/>
                    </a:rPr>
                    <a:t>Reviewe</a:t>
                  </a:r>
                </a:p>
              </p:txBody>
            </p:sp>
            <p:sp>
              <p:nvSpPr>
                <p:cNvPr id="197740" name="Rectangle 108"/>
                <p:cNvSpPr>
                  <a:spLocks noChangeArrowheads="1"/>
                </p:cNvSpPr>
                <p:nvPr/>
              </p:nvSpPr>
              <p:spPr bwMode="auto">
                <a:xfrm>
                  <a:off x="3696" y="3168"/>
                  <a:ext cx="322" cy="145"/>
                </a:xfrm>
                <a:prstGeom prst="rect">
                  <a:avLst/>
                </a:prstGeom>
                <a:noFill/>
                <a:ln w="38100" cmpd="dbl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97741" name="Text Box 109"/>
                <p:cNvSpPr txBox="1">
                  <a:spLocks noChangeArrowheads="1"/>
                </p:cNvSpPr>
                <p:nvPr/>
              </p:nvSpPr>
              <p:spPr bwMode="auto">
                <a:xfrm>
                  <a:off x="3649" y="3168"/>
                  <a:ext cx="381" cy="13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eaLnBrk="0" hangingPunct="0"/>
                  <a:r>
                    <a:rPr lang="nl-NL" sz="800">
                      <a:latin typeface="Times" charset="0"/>
                    </a:rPr>
                    <a:t>PC-Member</a:t>
                  </a:r>
                </a:p>
              </p:txBody>
            </p:sp>
            <p:cxnSp>
              <p:nvCxnSpPr>
                <p:cNvPr id="197742" name="AutoShape 110"/>
                <p:cNvCxnSpPr>
                  <a:cxnSpLocks noChangeShapeType="1"/>
                  <a:stCxn id="197732" idx="3"/>
                  <a:endCxn id="197734" idx="1"/>
                </p:cNvCxnSpPr>
                <p:nvPr/>
              </p:nvCxnSpPr>
              <p:spPr bwMode="auto">
                <a:xfrm>
                  <a:off x="3083" y="2762"/>
                  <a:ext cx="343" cy="47"/>
                </a:xfrm>
                <a:prstGeom prst="bentConnector3">
                  <a:avLst>
                    <a:gd name="adj1" fmla="val 49856"/>
                  </a:avLst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197743" name="AutoShape 111"/>
                <p:cNvCxnSpPr>
                  <a:cxnSpLocks noChangeShapeType="1"/>
                  <a:stCxn id="197732" idx="3"/>
                  <a:endCxn id="197737" idx="1"/>
                </p:cNvCxnSpPr>
                <p:nvPr/>
              </p:nvCxnSpPr>
              <p:spPr bwMode="auto">
                <a:xfrm flipV="1">
                  <a:off x="3083" y="2621"/>
                  <a:ext cx="355" cy="141"/>
                </a:xfrm>
                <a:prstGeom prst="bentConnector3">
                  <a:avLst>
                    <a:gd name="adj1" fmla="val 48171"/>
                  </a:avLst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197744" name="AutoShape 112"/>
                <p:cNvCxnSpPr>
                  <a:cxnSpLocks noChangeShapeType="1"/>
                  <a:stCxn id="197732" idx="3"/>
                  <a:endCxn id="197738" idx="1"/>
                </p:cNvCxnSpPr>
                <p:nvPr/>
              </p:nvCxnSpPr>
              <p:spPr bwMode="auto">
                <a:xfrm>
                  <a:off x="3078" y="2761"/>
                  <a:ext cx="359" cy="250"/>
                </a:xfrm>
                <a:prstGeom prst="bentConnector3">
                  <a:avLst>
                    <a:gd name="adj1" fmla="val 49912"/>
                  </a:avLst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197745" name="AutoShape 113"/>
                <p:cNvCxnSpPr>
                  <a:cxnSpLocks noChangeShapeType="1"/>
                  <a:stCxn id="197739" idx="2"/>
                  <a:endCxn id="197741" idx="0"/>
                </p:cNvCxnSpPr>
                <p:nvPr/>
              </p:nvCxnSpPr>
              <p:spPr bwMode="auto">
                <a:xfrm rot="16200000" flipH="1">
                  <a:off x="3693" y="2997"/>
                  <a:ext cx="89" cy="253"/>
                </a:xfrm>
                <a:prstGeom prst="bentConnector3">
                  <a:avLst>
                    <a:gd name="adj1" fmla="val 49440"/>
                  </a:avLst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 type="triangle" w="med" len="med"/>
                </a:ln>
                <a:effectLst/>
              </p:spPr>
            </p:cxnSp>
          </p:grpSp>
        </p:grpSp>
        <p:grpSp>
          <p:nvGrpSpPr>
            <p:cNvPr id="30" name="Group 114"/>
            <p:cNvGrpSpPr>
              <a:grpSpLocks/>
            </p:cNvGrpSpPr>
            <p:nvPr/>
          </p:nvGrpSpPr>
          <p:grpSpPr bwMode="auto">
            <a:xfrm>
              <a:off x="2592" y="2448"/>
              <a:ext cx="2592" cy="672"/>
              <a:chOff x="2592" y="2448"/>
              <a:chExt cx="2592" cy="672"/>
            </a:xfrm>
          </p:grpSpPr>
          <p:sp>
            <p:nvSpPr>
              <p:cNvPr id="197747" name="Line 115"/>
              <p:cNvSpPr>
                <a:spLocks noChangeShapeType="1"/>
              </p:cNvSpPr>
              <p:nvPr/>
            </p:nvSpPr>
            <p:spPr bwMode="auto">
              <a:xfrm>
                <a:off x="2592" y="2448"/>
                <a:ext cx="624" cy="672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97748" name="Line 116"/>
              <p:cNvSpPr>
                <a:spLocks noChangeShapeType="1"/>
              </p:cNvSpPr>
              <p:nvPr/>
            </p:nvSpPr>
            <p:spPr bwMode="auto">
              <a:xfrm>
                <a:off x="2592" y="2448"/>
                <a:ext cx="2592" cy="624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97749" name="Line 117"/>
          <p:cNvSpPr>
            <a:spLocks noChangeShapeType="1"/>
          </p:cNvSpPr>
          <p:nvPr/>
        </p:nvSpPr>
        <p:spPr bwMode="auto">
          <a:xfrm flipH="1">
            <a:off x="3505200" y="2399184"/>
            <a:ext cx="27432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7750" name="Line 118"/>
          <p:cNvSpPr>
            <a:spLocks noChangeShapeType="1"/>
          </p:cNvSpPr>
          <p:nvPr/>
        </p:nvSpPr>
        <p:spPr bwMode="auto">
          <a:xfrm flipH="1">
            <a:off x="3505200" y="3237384"/>
            <a:ext cx="3810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1" name="Group 119"/>
          <p:cNvGrpSpPr>
            <a:grpSpLocks/>
          </p:cNvGrpSpPr>
          <p:nvPr/>
        </p:nvGrpSpPr>
        <p:grpSpPr bwMode="auto">
          <a:xfrm>
            <a:off x="609600" y="1713384"/>
            <a:ext cx="3475038" cy="4440238"/>
            <a:chOff x="396" y="1068"/>
            <a:chExt cx="2189" cy="2797"/>
          </a:xfrm>
        </p:grpSpPr>
        <p:sp>
          <p:nvSpPr>
            <p:cNvPr id="197752" name="Freeform 120"/>
            <p:cNvSpPr>
              <a:spLocks/>
            </p:cNvSpPr>
            <p:nvPr/>
          </p:nvSpPr>
          <p:spPr bwMode="auto">
            <a:xfrm>
              <a:off x="765" y="2302"/>
              <a:ext cx="1344" cy="432"/>
            </a:xfrm>
            <a:custGeom>
              <a:avLst/>
              <a:gdLst/>
              <a:ahLst/>
              <a:cxnLst>
                <a:cxn ang="0">
                  <a:pos x="2076" y="432"/>
                </a:cxn>
                <a:cxn ang="0">
                  <a:pos x="2086" y="432"/>
                </a:cxn>
                <a:cxn ang="0">
                  <a:pos x="2101" y="427"/>
                </a:cxn>
                <a:cxn ang="0">
                  <a:pos x="2111" y="422"/>
                </a:cxn>
                <a:cxn ang="0">
                  <a:pos x="2120" y="417"/>
                </a:cxn>
                <a:cxn ang="0">
                  <a:pos x="2130" y="407"/>
                </a:cxn>
                <a:cxn ang="0">
                  <a:pos x="2135" y="397"/>
                </a:cxn>
                <a:cxn ang="0">
                  <a:pos x="2145" y="383"/>
                </a:cxn>
                <a:cxn ang="0">
                  <a:pos x="2145" y="373"/>
                </a:cxn>
                <a:cxn ang="0">
                  <a:pos x="2145" y="358"/>
                </a:cxn>
                <a:cxn ang="0">
                  <a:pos x="2145" y="69"/>
                </a:cxn>
                <a:cxn ang="0">
                  <a:pos x="2145" y="59"/>
                </a:cxn>
                <a:cxn ang="0">
                  <a:pos x="2145" y="45"/>
                </a:cxn>
                <a:cxn ang="0">
                  <a:pos x="2135" y="35"/>
                </a:cxn>
                <a:cxn ang="0">
                  <a:pos x="2130" y="25"/>
                </a:cxn>
                <a:cxn ang="0">
                  <a:pos x="2120" y="15"/>
                </a:cxn>
                <a:cxn ang="0">
                  <a:pos x="2111" y="10"/>
                </a:cxn>
                <a:cxn ang="0">
                  <a:pos x="2101" y="0"/>
                </a:cxn>
                <a:cxn ang="0">
                  <a:pos x="2086" y="0"/>
                </a:cxn>
                <a:cxn ang="0">
                  <a:pos x="2076" y="0"/>
                </a:cxn>
                <a:cxn ang="0">
                  <a:pos x="74" y="0"/>
                </a:cxn>
                <a:cxn ang="0">
                  <a:pos x="64" y="0"/>
                </a:cxn>
                <a:cxn ang="0">
                  <a:pos x="49" y="0"/>
                </a:cxn>
                <a:cxn ang="0">
                  <a:pos x="39" y="10"/>
                </a:cxn>
                <a:cxn ang="0">
                  <a:pos x="29" y="15"/>
                </a:cxn>
                <a:cxn ang="0">
                  <a:pos x="19" y="25"/>
                </a:cxn>
                <a:cxn ang="0">
                  <a:pos x="10" y="35"/>
                </a:cxn>
                <a:cxn ang="0">
                  <a:pos x="5" y="45"/>
                </a:cxn>
                <a:cxn ang="0">
                  <a:pos x="5" y="59"/>
                </a:cxn>
                <a:cxn ang="0">
                  <a:pos x="0" y="69"/>
                </a:cxn>
                <a:cxn ang="0">
                  <a:pos x="0" y="358"/>
                </a:cxn>
                <a:cxn ang="0">
                  <a:pos x="5" y="373"/>
                </a:cxn>
                <a:cxn ang="0">
                  <a:pos x="5" y="383"/>
                </a:cxn>
                <a:cxn ang="0">
                  <a:pos x="10" y="397"/>
                </a:cxn>
                <a:cxn ang="0">
                  <a:pos x="19" y="407"/>
                </a:cxn>
                <a:cxn ang="0">
                  <a:pos x="29" y="417"/>
                </a:cxn>
                <a:cxn ang="0">
                  <a:pos x="39" y="422"/>
                </a:cxn>
                <a:cxn ang="0">
                  <a:pos x="49" y="427"/>
                </a:cxn>
                <a:cxn ang="0">
                  <a:pos x="64" y="432"/>
                </a:cxn>
                <a:cxn ang="0">
                  <a:pos x="74" y="432"/>
                </a:cxn>
                <a:cxn ang="0">
                  <a:pos x="2076" y="432"/>
                </a:cxn>
                <a:cxn ang="0">
                  <a:pos x="2076" y="432"/>
                </a:cxn>
              </a:cxnLst>
              <a:rect l="0" t="0" r="r" b="b"/>
              <a:pathLst>
                <a:path w="2145" h="432">
                  <a:moveTo>
                    <a:pt x="2076" y="432"/>
                  </a:moveTo>
                  <a:lnTo>
                    <a:pt x="2086" y="432"/>
                  </a:lnTo>
                  <a:lnTo>
                    <a:pt x="2101" y="427"/>
                  </a:lnTo>
                  <a:lnTo>
                    <a:pt x="2111" y="422"/>
                  </a:lnTo>
                  <a:lnTo>
                    <a:pt x="2120" y="417"/>
                  </a:lnTo>
                  <a:lnTo>
                    <a:pt x="2130" y="407"/>
                  </a:lnTo>
                  <a:lnTo>
                    <a:pt x="2135" y="397"/>
                  </a:lnTo>
                  <a:lnTo>
                    <a:pt x="2145" y="383"/>
                  </a:lnTo>
                  <a:lnTo>
                    <a:pt x="2145" y="373"/>
                  </a:lnTo>
                  <a:lnTo>
                    <a:pt x="2145" y="358"/>
                  </a:lnTo>
                  <a:lnTo>
                    <a:pt x="2145" y="69"/>
                  </a:lnTo>
                  <a:lnTo>
                    <a:pt x="2145" y="59"/>
                  </a:lnTo>
                  <a:lnTo>
                    <a:pt x="2145" y="45"/>
                  </a:lnTo>
                  <a:lnTo>
                    <a:pt x="2135" y="35"/>
                  </a:lnTo>
                  <a:lnTo>
                    <a:pt x="2130" y="25"/>
                  </a:lnTo>
                  <a:lnTo>
                    <a:pt x="2120" y="15"/>
                  </a:lnTo>
                  <a:lnTo>
                    <a:pt x="2111" y="10"/>
                  </a:lnTo>
                  <a:lnTo>
                    <a:pt x="2101" y="0"/>
                  </a:lnTo>
                  <a:lnTo>
                    <a:pt x="2086" y="0"/>
                  </a:lnTo>
                  <a:lnTo>
                    <a:pt x="2076" y="0"/>
                  </a:lnTo>
                  <a:lnTo>
                    <a:pt x="74" y="0"/>
                  </a:lnTo>
                  <a:lnTo>
                    <a:pt x="64" y="0"/>
                  </a:lnTo>
                  <a:lnTo>
                    <a:pt x="49" y="0"/>
                  </a:lnTo>
                  <a:lnTo>
                    <a:pt x="39" y="10"/>
                  </a:lnTo>
                  <a:lnTo>
                    <a:pt x="29" y="15"/>
                  </a:lnTo>
                  <a:lnTo>
                    <a:pt x="19" y="25"/>
                  </a:lnTo>
                  <a:lnTo>
                    <a:pt x="10" y="35"/>
                  </a:lnTo>
                  <a:lnTo>
                    <a:pt x="5" y="45"/>
                  </a:lnTo>
                  <a:lnTo>
                    <a:pt x="5" y="59"/>
                  </a:lnTo>
                  <a:lnTo>
                    <a:pt x="0" y="69"/>
                  </a:lnTo>
                  <a:lnTo>
                    <a:pt x="0" y="358"/>
                  </a:lnTo>
                  <a:lnTo>
                    <a:pt x="5" y="373"/>
                  </a:lnTo>
                  <a:lnTo>
                    <a:pt x="5" y="383"/>
                  </a:lnTo>
                  <a:lnTo>
                    <a:pt x="10" y="397"/>
                  </a:lnTo>
                  <a:lnTo>
                    <a:pt x="19" y="407"/>
                  </a:lnTo>
                  <a:lnTo>
                    <a:pt x="29" y="417"/>
                  </a:lnTo>
                  <a:lnTo>
                    <a:pt x="39" y="422"/>
                  </a:lnTo>
                  <a:lnTo>
                    <a:pt x="49" y="427"/>
                  </a:lnTo>
                  <a:lnTo>
                    <a:pt x="64" y="432"/>
                  </a:lnTo>
                  <a:lnTo>
                    <a:pt x="74" y="432"/>
                  </a:lnTo>
                  <a:lnTo>
                    <a:pt x="2076" y="432"/>
                  </a:lnTo>
                  <a:lnTo>
                    <a:pt x="2076" y="432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9C9C9C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97753" name="Rectangle 121"/>
            <p:cNvSpPr>
              <a:spLocks noChangeArrowheads="1"/>
            </p:cNvSpPr>
            <p:nvPr/>
          </p:nvSpPr>
          <p:spPr bwMode="auto">
            <a:xfrm>
              <a:off x="1190" y="2324"/>
              <a:ext cx="581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800" b="1">
                  <a:solidFill>
                    <a:srgbClr val="000000"/>
                  </a:solidFill>
                  <a:latin typeface="Arial" charset="0"/>
                </a:rPr>
                <a:t>Conceptual Design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197754" name="Freeform 122"/>
            <p:cNvSpPr>
              <a:spLocks/>
            </p:cNvSpPr>
            <p:nvPr/>
          </p:nvSpPr>
          <p:spPr bwMode="auto">
            <a:xfrm>
              <a:off x="1040" y="1112"/>
              <a:ext cx="945" cy="220"/>
            </a:xfrm>
            <a:custGeom>
              <a:avLst/>
              <a:gdLst/>
              <a:ahLst/>
              <a:cxnLst>
                <a:cxn ang="0">
                  <a:pos x="876" y="220"/>
                </a:cxn>
                <a:cxn ang="0">
                  <a:pos x="886" y="215"/>
                </a:cxn>
                <a:cxn ang="0">
                  <a:pos x="901" y="215"/>
                </a:cxn>
                <a:cxn ang="0">
                  <a:pos x="911" y="210"/>
                </a:cxn>
                <a:cxn ang="0">
                  <a:pos x="920" y="201"/>
                </a:cxn>
                <a:cxn ang="0">
                  <a:pos x="930" y="191"/>
                </a:cxn>
                <a:cxn ang="0">
                  <a:pos x="935" y="181"/>
                </a:cxn>
                <a:cxn ang="0">
                  <a:pos x="940" y="171"/>
                </a:cxn>
                <a:cxn ang="0">
                  <a:pos x="945" y="157"/>
                </a:cxn>
                <a:cxn ang="0">
                  <a:pos x="945" y="147"/>
                </a:cxn>
                <a:cxn ang="0">
                  <a:pos x="945" y="73"/>
                </a:cxn>
                <a:cxn ang="0">
                  <a:pos x="945" y="59"/>
                </a:cxn>
                <a:cxn ang="0">
                  <a:pos x="940" y="49"/>
                </a:cxn>
                <a:cxn ang="0">
                  <a:pos x="935" y="39"/>
                </a:cxn>
                <a:cxn ang="0">
                  <a:pos x="930" y="24"/>
                </a:cxn>
                <a:cxn ang="0">
                  <a:pos x="920" y="19"/>
                </a:cxn>
                <a:cxn ang="0">
                  <a:pos x="911" y="10"/>
                </a:cxn>
                <a:cxn ang="0">
                  <a:pos x="901" y="5"/>
                </a:cxn>
                <a:cxn ang="0">
                  <a:pos x="886" y="0"/>
                </a:cxn>
                <a:cxn ang="0">
                  <a:pos x="876" y="0"/>
                </a:cxn>
                <a:cxn ang="0">
                  <a:pos x="74" y="0"/>
                </a:cxn>
                <a:cxn ang="0">
                  <a:pos x="59" y="0"/>
                </a:cxn>
                <a:cxn ang="0">
                  <a:pos x="50" y="5"/>
                </a:cxn>
                <a:cxn ang="0">
                  <a:pos x="40" y="10"/>
                </a:cxn>
                <a:cxn ang="0">
                  <a:pos x="25" y="19"/>
                </a:cxn>
                <a:cxn ang="0">
                  <a:pos x="20" y="24"/>
                </a:cxn>
                <a:cxn ang="0">
                  <a:pos x="10" y="39"/>
                </a:cxn>
                <a:cxn ang="0">
                  <a:pos x="5" y="49"/>
                </a:cxn>
                <a:cxn ang="0">
                  <a:pos x="0" y="59"/>
                </a:cxn>
                <a:cxn ang="0">
                  <a:pos x="0" y="73"/>
                </a:cxn>
                <a:cxn ang="0">
                  <a:pos x="0" y="147"/>
                </a:cxn>
                <a:cxn ang="0">
                  <a:pos x="0" y="157"/>
                </a:cxn>
                <a:cxn ang="0">
                  <a:pos x="5" y="171"/>
                </a:cxn>
                <a:cxn ang="0">
                  <a:pos x="10" y="181"/>
                </a:cxn>
                <a:cxn ang="0">
                  <a:pos x="20" y="191"/>
                </a:cxn>
                <a:cxn ang="0">
                  <a:pos x="25" y="201"/>
                </a:cxn>
                <a:cxn ang="0">
                  <a:pos x="40" y="210"/>
                </a:cxn>
                <a:cxn ang="0">
                  <a:pos x="50" y="215"/>
                </a:cxn>
                <a:cxn ang="0">
                  <a:pos x="59" y="215"/>
                </a:cxn>
                <a:cxn ang="0">
                  <a:pos x="74" y="220"/>
                </a:cxn>
                <a:cxn ang="0">
                  <a:pos x="876" y="220"/>
                </a:cxn>
                <a:cxn ang="0">
                  <a:pos x="876" y="220"/>
                </a:cxn>
              </a:cxnLst>
              <a:rect l="0" t="0" r="r" b="b"/>
              <a:pathLst>
                <a:path w="945" h="220">
                  <a:moveTo>
                    <a:pt x="876" y="220"/>
                  </a:moveTo>
                  <a:lnTo>
                    <a:pt x="886" y="215"/>
                  </a:lnTo>
                  <a:lnTo>
                    <a:pt x="901" y="215"/>
                  </a:lnTo>
                  <a:lnTo>
                    <a:pt x="911" y="210"/>
                  </a:lnTo>
                  <a:lnTo>
                    <a:pt x="920" y="201"/>
                  </a:lnTo>
                  <a:lnTo>
                    <a:pt x="930" y="191"/>
                  </a:lnTo>
                  <a:lnTo>
                    <a:pt x="935" y="181"/>
                  </a:lnTo>
                  <a:lnTo>
                    <a:pt x="940" y="171"/>
                  </a:lnTo>
                  <a:lnTo>
                    <a:pt x="945" y="157"/>
                  </a:lnTo>
                  <a:lnTo>
                    <a:pt x="945" y="147"/>
                  </a:lnTo>
                  <a:lnTo>
                    <a:pt x="945" y="73"/>
                  </a:lnTo>
                  <a:lnTo>
                    <a:pt x="945" y="59"/>
                  </a:lnTo>
                  <a:lnTo>
                    <a:pt x="940" y="49"/>
                  </a:lnTo>
                  <a:lnTo>
                    <a:pt x="935" y="39"/>
                  </a:lnTo>
                  <a:lnTo>
                    <a:pt x="930" y="24"/>
                  </a:lnTo>
                  <a:lnTo>
                    <a:pt x="920" y="19"/>
                  </a:lnTo>
                  <a:lnTo>
                    <a:pt x="911" y="10"/>
                  </a:lnTo>
                  <a:lnTo>
                    <a:pt x="901" y="5"/>
                  </a:lnTo>
                  <a:lnTo>
                    <a:pt x="886" y="0"/>
                  </a:lnTo>
                  <a:lnTo>
                    <a:pt x="876" y="0"/>
                  </a:lnTo>
                  <a:lnTo>
                    <a:pt x="74" y="0"/>
                  </a:lnTo>
                  <a:lnTo>
                    <a:pt x="59" y="0"/>
                  </a:lnTo>
                  <a:lnTo>
                    <a:pt x="50" y="5"/>
                  </a:lnTo>
                  <a:lnTo>
                    <a:pt x="40" y="10"/>
                  </a:lnTo>
                  <a:lnTo>
                    <a:pt x="25" y="19"/>
                  </a:lnTo>
                  <a:lnTo>
                    <a:pt x="20" y="24"/>
                  </a:lnTo>
                  <a:lnTo>
                    <a:pt x="10" y="39"/>
                  </a:lnTo>
                  <a:lnTo>
                    <a:pt x="5" y="49"/>
                  </a:lnTo>
                  <a:lnTo>
                    <a:pt x="0" y="59"/>
                  </a:lnTo>
                  <a:lnTo>
                    <a:pt x="0" y="73"/>
                  </a:lnTo>
                  <a:lnTo>
                    <a:pt x="0" y="147"/>
                  </a:lnTo>
                  <a:lnTo>
                    <a:pt x="0" y="157"/>
                  </a:lnTo>
                  <a:lnTo>
                    <a:pt x="5" y="171"/>
                  </a:lnTo>
                  <a:lnTo>
                    <a:pt x="10" y="181"/>
                  </a:lnTo>
                  <a:lnTo>
                    <a:pt x="20" y="191"/>
                  </a:lnTo>
                  <a:lnTo>
                    <a:pt x="25" y="201"/>
                  </a:lnTo>
                  <a:lnTo>
                    <a:pt x="40" y="210"/>
                  </a:lnTo>
                  <a:lnTo>
                    <a:pt x="50" y="215"/>
                  </a:lnTo>
                  <a:lnTo>
                    <a:pt x="59" y="215"/>
                  </a:lnTo>
                  <a:lnTo>
                    <a:pt x="74" y="220"/>
                  </a:lnTo>
                  <a:lnTo>
                    <a:pt x="876" y="220"/>
                  </a:lnTo>
                  <a:lnTo>
                    <a:pt x="876" y="220"/>
                  </a:lnTo>
                  <a:close/>
                </a:path>
              </a:pathLst>
            </a:custGeom>
            <a:solidFill>
              <a:srgbClr val="9A9A9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755" name="Freeform 123"/>
            <p:cNvSpPr>
              <a:spLocks/>
            </p:cNvSpPr>
            <p:nvPr/>
          </p:nvSpPr>
          <p:spPr bwMode="auto">
            <a:xfrm>
              <a:off x="996" y="1068"/>
              <a:ext cx="945" cy="220"/>
            </a:xfrm>
            <a:custGeom>
              <a:avLst/>
              <a:gdLst/>
              <a:ahLst/>
              <a:cxnLst>
                <a:cxn ang="0">
                  <a:pos x="876" y="220"/>
                </a:cxn>
                <a:cxn ang="0">
                  <a:pos x="886" y="215"/>
                </a:cxn>
                <a:cxn ang="0">
                  <a:pos x="900" y="215"/>
                </a:cxn>
                <a:cxn ang="0">
                  <a:pos x="910" y="210"/>
                </a:cxn>
                <a:cxn ang="0">
                  <a:pos x="920" y="201"/>
                </a:cxn>
                <a:cxn ang="0">
                  <a:pos x="930" y="191"/>
                </a:cxn>
                <a:cxn ang="0">
                  <a:pos x="935" y="181"/>
                </a:cxn>
                <a:cxn ang="0">
                  <a:pos x="945" y="171"/>
                </a:cxn>
                <a:cxn ang="0">
                  <a:pos x="945" y="156"/>
                </a:cxn>
                <a:cxn ang="0">
                  <a:pos x="945" y="147"/>
                </a:cxn>
                <a:cxn ang="0">
                  <a:pos x="945" y="73"/>
                </a:cxn>
                <a:cxn ang="0">
                  <a:pos x="945" y="63"/>
                </a:cxn>
                <a:cxn ang="0">
                  <a:pos x="945" y="49"/>
                </a:cxn>
                <a:cxn ang="0">
                  <a:pos x="935" y="39"/>
                </a:cxn>
                <a:cxn ang="0">
                  <a:pos x="930" y="29"/>
                </a:cxn>
                <a:cxn ang="0">
                  <a:pos x="920" y="19"/>
                </a:cxn>
                <a:cxn ang="0">
                  <a:pos x="910" y="9"/>
                </a:cxn>
                <a:cxn ang="0">
                  <a:pos x="900" y="5"/>
                </a:cxn>
                <a:cxn ang="0">
                  <a:pos x="886" y="5"/>
                </a:cxn>
                <a:cxn ang="0">
                  <a:pos x="876" y="0"/>
                </a:cxn>
                <a:cxn ang="0">
                  <a:pos x="74" y="0"/>
                </a:cxn>
                <a:cxn ang="0">
                  <a:pos x="59" y="5"/>
                </a:cxn>
                <a:cxn ang="0">
                  <a:pos x="49" y="5"/>
                </a:cxn>
                <a:cxn ang="0">
                  <a:pos x="39" y="9"/>
                </a:cxn>
                <a:cxn ang="0">
                  <a:pos x="30" y="19"/>
                </a:cxn>
                <a:cxn ang="0">
                  <a:pos x="20" y="29"/>
                </a:cxn>
                <a:cxn ang="0">
                  <a:pos x="10" y="39"/>
                </a:cxn>
                <a:cxn ang="0">
                  <a:pos x="5" y="49"/>
                </a:cxn>
                <a:cxn ang="0">
                  <a:pos x="5" y="63"/>
                </a:cxn>
                <a:cxn ang="0">
                  <a:pos x="0" y="73"/>
                </a:cxn>
                <a:cxn ang="0">
                  <a:pos x="0" y="147"/>
                </a:cxn>
                <a:cxn ang="0">
                  <a:pos x="5" y="156"/>
                </a:cxn>
                <a:cxn ang="0">
                  <a:pos x="5" y="171"/>
                </a:cxn>
                <a:cxn ang="0">
                  <a:pos x="10" y="181"/>
                </a:cxn>
                <a:cxn ang="0">
                  <a:pos x="20" y="191"/>
                </a:cxn>
                <a:cxn ang="0">
                  <a:pos x="30" y="201"/>
                </a:cxn>
                <a:cxn ang="0">
                  <a:pos x="39" y="210"/>
                </a:cxn>
                <a:cxn ang="0">
                  <a:pos x="49" y="215"/>
                </a:cxn>
                <a:cxn ang="0">
                  <a:pos x="59" y="215"/>
                </a:cxn>
                <a:cxn ang="0">
                  <a:pos x="74" y="220"/>
                </a:cxn>
                <a:cxn ang="0">
                  <a:pos x="876" y="220"/>
                </a:cxn>
                <a:cxn ang="0">
                  <a:pos x="876" y="220"/>
                </a:cxn>
              </a:cxnLst>
              <a:rect l="0" t="0" r="r" b="b"/>
              <a:pathLst>
                <a:path w="945" h="220">
                  <a:moveTo>
                    <a:pt x="876" y="220"/>
                  </a:moveTo>
                  <a:lnTo>
                    <a:pt x="886" y="215"/>
                  </a:lnTo>
                  <a:lnTo>
                    <a:pt x="900" y="215"/>
                  </a:lnTo>
                  <a:lnTo>
                    <a:pt x="910" y="210"/>
                  </a:lnTo>
                  <a:lnTo>
                    <a:pt x="920" y="201"/>
                  </a:lnTo>
                  <a:lnTo>
                    <a:pt x="930" y="191"/>
                  </a:lnTo>
                  <a:lnTo>
                    <a:pt x="935" y="181"/>
                  </a:lnTo>
                  <a:lnTo>
                    <a:pt x="945" y="171"/>
                  </a:lnTo>
                  <a:lnTo>
                    <a:pt x="945" y="156"/>
                  </a:lnTo>
                  <a:lnTo>
                    <a:pt x="945" y="147"/>
                  </a:lnTo>
                  <a:lnTo>
                    <a:pt x="945" y="73"/>
                  </a:lnTo>
                  <a:lnTo>
                    <a:pt x="945" y="63"/>
                  </a:lnTo>
                  <a:lnTo>
                    <a:pt x="945" y="49"/>
                  </a:lnTo>
                  <a:lnTo>
                    <a:pt x="935" y="39"/>
                  </a:lnTo>
                  <a:lnTo>
                    <a:pt x="930" y="29"/>
                  </a:lnTo>
                  <a:lnTo>
                    <a:pt x="920" y="19"/>
                  </a:lnTo>
                  <a:lnTo>
                    <a:pt x="910" y="9"/>
                  </a:lnTo>
                  <a:lnTo>
                    <a:pt x="900" y="5"/>
                  </a:lnTo>
                  <a:lnTo>
                    <a:pt x="886" y="5"/>
                  </a:lnTo>
                  <a:lnTo>
                    <a:pt x="876" y="0"/>
                  </a:lnTo>
                  <a:lnTo>
                    <a:pt x="74" y="0"/>
                  </a:lnTo>
                  <a:lnTo>
                    <a:pt x="59" y="5"/>
                  </a:lnTo>
                  <a:lnTo>
                    <a:pt x="49" y="5"/>
                  </a:lnTo>
                  <a:lnTo>
                    <a:pt x="39" y="9"/>
                  </a:lnTo>
                  <a:lnTo>
                    <a:pt x="30" y="19"/>
                  </a:lnTo>
                  <a:lnTo>
                    <a:pt x="20" y="29"/>
                  </a:lnTo>
                  <a:lnTo>
                    <a:pt x="10" y="39"/>
                  </a:lnTo>
                  <a:lnTo>
                    <a:pt x="5" y="49"/>
                  </a:lnTo>
                  <a:lnTo>
                    <a:pt x="5" y="63"/>
                  </a:lnTo>
                  <a:lnTo>
                    <a:pt x="0" y="73"/>
                  </a:lnTo>
                  <a:lnTo>
                    <a:pt x="0" y="147"/>
                  </a:lnTo>
                  <a:lnTo>
                    <a:pt x="5" y="156"/>
                  </a:lnTo>
                  <a:lnTo>
                    <a:pt x="5" y="171"/>
                  </a:lnTo>
                  <a:lnTo>
                    <a:pt x="10" y="181"/>
                  </a:lnTo>
                  <a:lnTo>
                    <a:pt x="20" y="191"/>
                  </a:lnTo>
                  <a:lnTo>
                    <a:pt x="30" y="201"/>
                  </a:lnTo>
                  <a:lnTo>
                    <a:pt x="39" y="210"/>
                  </a:lnTo>
                  <a:lnTo>
                    <a:pt x="49" y="215"/>
                  </a:lnTo>
                  <a:lnTo>
                    <a:pt x="59" y="215"/>
                  </a:lnTo>
                  <a:lnTo>
                    <a:pt x="74" y="220"/>
                  </a:lnTo>
                  <a:lnTo>
                    <a:pt x="876" y="220"/>
                  </a:lnTo>
                  <a:lnTo>
                    <a:pt x="876" y="220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756" name="Rectangle 124"/>
            <p:cNvSpPr>
              <a:spLocks noChangeArrowheads="1"/>
            </p:cNvSpPr>
            <p:nvPr/>
          </p:nvSpPr>
          <p:spPr bwMode="auto">
            <a:xfrm>
              <a:off x="1200" y="1104"/>
              <a:ext cx="56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800" b="1">
                  <a:solidFill>
                    <a:srgbClr val="000000"/>
                  </a:solidFill>
                  <a:latin typeface="Arial" charset="0"/>
                </a:rPr>
                <a:t>Mission statement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197757" name="Rectangle 125"/>
            <p:cNvSpPr>
              <a:spLocks noChangeArrowheads="1"/>
            </p:cNvSpPr>
            <p:nvPr/>
          </p:nvSpPr>
          <p:spPr bwMode="auto">
            <a:xfrm>
              <a:off x="1278" y="1177"/>
              <a:ext cx="40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800" b="1">
                  <a:solidFill>
                    <a:srgbClr val="000000"/>
                  </a:solidFill>
                  <a:latin typeface="Arial" charset="0"/>
                </a:rPr>
                <a:t>Specification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197758" name="Freeform 126"/>
            <p:cNvSpPr>
              <a:spLocks/>
            </p:cNvSpPr>
            <p:nvPr/>
          </p:nvSpPr>
          <p:spPr bwMode="auto">
            <a:xfrm>
              <a:off x="1040" y="1548"/>
              <a:ext cx="945" cy="578"/>
            </a:xfrm>
            <a:custGeom>
              <a:avLst/>
              <a:gdLst/>
              <a:ahLst/>
              <a:cxnLst>
                <a:cxn ang="0">
                  <a:pos x="876" y="578"/>
                </a:cxn>
                <a:cxn ang="0">
                  <a:pos x="886" y="578"/>
                </a:cxn>
                <a:cxn ang="0">
                  <a:pos x="901" y="573"/>
                </a:cxn>
                <a:cxn ang="0">
                  <a:pos x="911" y="568"/>
                </a:cxn>
                <a:cxn ang="0">
                  <a:pos x="920" y="563"/>
                </a:cxn>
                <a:cxn ang="0">
                  <a:pos x="930" y="554"/>
                </a:cxn>
                <a:cxn ang="0">
                  <a:pos x="935" y="544"/>
                </a:cxn>
                <a:cxn ang="0">
                  <a:pos x="940" y="529"/>
                </a:cxn>
                <a:cxn ang="0">
                  <a:pos x="945" y="519"/>
                </a:cxn>
                <a:cxn ang="0">
                  <a:pos x="945" y="505"/>
                </a:cxn>
                <a:cxn ang="0">
                  <a:pos x="945" y="73"/>
                </a:cxn>
                <a:cxn ang="0">
                  <a:pos x="945" y="59"/>
                </a:cxn>
                <a:cxn ang="0">
                  <a:pos x="940" y="49"/>
                </a:cxn>
                <a:cxn ang="0">
                  <a:pos x="935" y="34"/>
                </a:cxn>
                <a:cxn ang="0">
                  <a:pos x="930" y="24"/>
                </a:cxn>
                <a:cxn ang="0">
                  <a:pos x="920" y="15"/>
                </a:cxn>
                <a:cxn ang="0">
                  <a:pos x="911" y="10"/>
                </a:cxn>
                <a:cxn ang="0">
                  <a:pos x="901" y="5"/>
                </a:cxn>
                <a:cxn ang="0">
                  <a:pos x="886" y="0"/>
                </a:cxn>
                <a:cxn ang="0">
                  <a:pos x="876" y="0"/>
                </a:cxn>
                <a:cxn ang="0">
                  <a:pos x="74" y="0"/>
                </a:cxn>
                <a:cxn ang="0">
                  <a:pos x="59" y="0"/>
                </a:cxn>
                <a:cxn ang="0">
                  <a:pos x="50" y="5"/>
                </a:cxn>
                <a:cxn ang="0">
                  <a:pos x="40" y="10"/>
                </a:cxn>
                <a:cxn ang="0">
                  <a:pos x="25" y="15"/>
                </a:cxn>
                <a:cxn ang="0">
                  <a:pos x="20" y="24"/>
                </a:cxn>
                <a:cxn ang="0">
                  <a:pos x="10" y="34"/>
                </a:cxn>
                <a:cxn ang="0">
                  <a:pos x="5" y="49"/>
                </a:cxn>
                <a:cxn ang="0">
                  <a:pos x="0" y="59"/>
                </a:cxn>
                <a:cxn ang="0">
                  <a:pos x="0" y="73"/>
                </a:cxn>
                <a:cxn ang="0">
                  <a:pos x="0" y="505"/>
                </a:cxn>
                <a:cxn ang="0">
                  <a:pos x="0" y="519"/>
                </a:cxn>
                <a:cxn ang="0">
                  <a:pos x="5" y="529"/>
                </a:cxn>
                <a:cxn ang="0">
                  <a:pos x="10" y="544"/>
                </a:cxn>
                <a:cxn ang="0">
                  <a:pos x="20" y="554"/>
                </a:cxn>
                <a:cxn ang="0">
                  <a:pos x="25" y="563"/>
                </a:cxn>
                <a:cxn ang="0">
                  <a:pos x="40" y="568"/>
                </a:cxn>
                <a:cxn ang="0">
                  <a:pos x="50" y="573"/>
                </a:cxn>
                <a:cxn ang="0">
                  <a:pos x="59" y="578"/>
                </a:cxn>
                <a:cxn ang="0">
                  <a:pos x="74" y="578"/>
                </a:cxn>
                <a:cxn ang="0">
                  <a:pos x="876" y="578"/>
                </a:cxn>
                <a:cxn ang="0">
                  <a:pos x="876" y="578"/>
                </a:cxn>
              </a:cxnLst>
              <a:rect l="0" t="0" r="r" b="b"/>
              <a:pathLst>
                <a:path w="945" h="578">
                  <a:moveTo>
                    <a:pt x="876" y="578"/>
                  </a:moveTo>
                  <a:lnTo>
                    <a:pt x="886" y="578"/>
                  </a:lnTo>
                  <a:lnTo>
                    <a:pt x="901" y="573"/>
                  </a:lnTo>
                  <a:lnTo>
                    <a:pt x="911" y="568"/>
                  </a:lnTo>
                  <a:lnTo>
                    <a:pt x="920" y="563"/>
                  </a:lnTo>
                  <a:lnTo>
                    <a:pt x="930" y="554"/>
                  </a:lnTo>
                  <a:lnTo>
                    <a:pt x="935" y="544"/>
                  </a:lnTo>
                  <a:lnTo>
                    <a:pt x="940" y="529"/>
                  </a:lnTo>
                  <a:lnTo>
                    <a:pt x="945" y="519"/>
                  </a:lnTo>
                  <a:lnTo>
                    <a:pt x="945" y="505"/>
                  </a:lnTo>
                  <a:lnTo>
                    <a:pt x="945" y="73"/>
                  </a:lnTo>
                  <a:lnTo>
                    <a:pt x="945" y="59"/>
                  </a:lnTo>
                  <a:lnTo>
                    <a:pt x="940" y="49"/>
                  </a:lnTo>
                  <a:lnTo>
                    <a:pt x="935" y="34"/>
                  </a:lnTo>
                  <a:lnTo>
                    <a:pt x="930" y="24"/>
                  </a:lnTo>
                  <a:lnTo>
                    <a:pt x="920" y="15"/>
                  </a:lnTo>
                  <a:lnTo>
                    <a:pt x="911" y="10"/>
                  </a:lnTo>
                  <a:lnTo>
                    <a:pt x="901" y="5"/>
                  </a:lnTo>
                  <a:lnTo>
                    <a:pt x="886" y="0"/>
                  </a:lnTo>
                  <a:lnTo>
                    <a:pt x="876" y="0"/>
                  </a:lnTo>
                  <a:lnTo>
                    <a:pt x="74" y="0"/>
                  </a:lnTo>
                  <a:lnTo>
                    <a:pt x="59" y="0"/>
                  </a:lnTo>
                  <a:lnTo>
                    <a:pt x="50" y="5"/>
                  </a:lnTo>
                  <a:lnTo>
                    <a:pt x="40" y="10"/>
                  </a:lnTo>
                  <a:lnTo>
                    <a:pt x="25" y="15"/>
                  </a:lnTo>
                  <a:lnTo>
                    <a:pt x="20" y="24"/>
                  </a:lnTo>
                  <a:lnTo>
                    <a:pt x="10" y="34"/>
                  </a:lnTo>
                  <a:lnTo>
                    <a:pt x="5" y="49"/>
                  </a:lnTo>
                  <a:lnTo>
                    <a:pt x="0" y="59"/>
                  </a:lnTo>
                  <a:lnTo>
                    <a:pt x="0" y="73"/>
                  </a:lnTo>
                  <a:lnTo>
                    <a:pt x="0" y="505"/>
                  </a:lnTo>
                  <a:lnTo>
                    <a:pt x="0" y="519"/>
                  </a:lnTo>
                  <a:lnTo>
                    <a:pt x="5" y="529"/>
                  </a:lnTo>
                  <a:lnTo>
                    <a:pt x="10" y="544"/>
                  </a:lnTo>
                  <a:lnTo>
                    <a:pt x="20" y="554"/>
                  </a:lnTo>
                  <a:lnTo>
                    <a:pt x="25" y="563"/>
                  </a:lnTo>
                  <a:lnTo>
                    <a:pt x="40" y="568"/>
                  </a:lnTo>
                  <a:lnTo>
                    <a:pt x="50" y="573"/>
                  </a:lnTo>
                  <a:lnTo>
                    <a:pt x="59" y="578"/>
                  </a:lnTo>
                  <a:lnTo>
                    <a:pt x="74" y="578"/>
                  </a:lnTo>
                  <a:lnTo>
                    <a:pt x="876" y="578"/>
                  </a:lnTo>
                  <a:lnTo>
                    <a:pt x="876" y="578"/>
                  </a:lnTo>
                  <a:close/>
                </a:path>
              </a:pathLst>
            </a:custGeom>
            <a:solidFill>
              <a:srgbClr val="9A9A9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759" name="Freeform 127"/>
            <p:cNvSpPr>
              <a:spLocks/>
            </p:cNvSpPr>
            <p:nvPr/>
          </p:nvSpPr>
          <p:spPr bwMode="auto">
            <a:xfrm>
              <a:off x="996" y="1504"/>
              <a:ext cx="945" cy="578"/>
            </a:xfrm>
            <a:custGeom>
              <a:avLst/>
              <a:gdLst/>
              <a:ahLst/>
              <a:cxnLst>
                <a:cxn ang="0">
                  <a:pos x="876" y="578"/>
                </a:cxn>
                <a:cxn ang="0">
                  <a:pos x="886" y="578"/>
                </a:cxn>
                <a:cxn ang="0">
                  <a:pos x="900" y="573"/>
                </a:cxn>
                <a:cxn ang="0">
                  <a:pos x="910" y="568"/>
                </a:cxn>
                <a:cxn ang="0">
                  <a:pos x="920" y="563"/>
                </a:cxn>
                <a:cxn ang="0">
                  <a:pos x="930" y="553"/>
                </a:cxn>
                <a:cxn ang="0">
                  <a:pos x="935" y="544"/>
                </a:cxn>
                <a:cxn ang="0">
                  <a:pos x="945" y="529"/>
                </a:cxn>
                <a:cxn ang="0">
                  <a:pos x="945" y="519"/>
                </a:cxn>
                <a:cxn ang="0">
                  <a:pos x="945" y="504"/>
                </a:cxn>
                <a:cxn ang="0">
                  <a:pos x="945" y="73"/>
                </a:cxn>
                <a:cxn ang="0">
                  <a:pos x="945" y="59"/>
                </a:cxn>
                <a:cxn ang="0">
                  <a:pos x="945" y="49"/>
                </a:cxn>
                <a:cxn ang="0">
                  <a:pos x="935" y="34"/>
                </a:cxn>
                <a:cxn ang="0">
                  <a:pos x="930" y="24"/>
                </a:cxn>
                <a:cxn ang="0">
                  <a:pos x="920" y="19"/>
                </a:cxn>
                <a:cxn ang="0">
                  <a:pos x="910" y="10"/>
                </a:cxn>
                <a:cxn ang="0">
                  <a:pos x="900" y="5"/>
                </a:cxn>
                <a:cxn ang="0">
                  <a:pos x="886" y="0"/>
                </a:cxn>
                <a:cxn ang="0">
                  <a:pos x="876" y="0"/>
                </a:cxn>
                <a:cxn ang="0">
                  <a:pos x="74" y="0"/>
                </a:cxn>
                <a:cxn ang="0">
                  <a:pos x="59" y="0"/>
                </a:cxn>
                <a:cxn ang="0">
                  <a:pos x="49" y="5"/>
                </a:cxn>
                <a:cxn ang="0">
                  <a:pos x="39" y="10"/>
                </a:cxn>
                <a:cxn ang="0">
                  <a:pos x="30" y="19"/>
                </a:cxn>
                <a:cxn ang="0">
                  <a:pos x="20" y="24"/>
                </a:cxn>
                <a:cxn ang="0">
                  <a:pos x="10" y="34"/>
                </a:cxn>
                <a:cxn ang="0">
                  <a:pos x="5" y="49"/>
                </a:cxn>
                <a:cxn ang="0">
                  <a:pos x="5" y="59"/>
                </a:cxn>
                <a:cxn ang="0">
                  <a:pos x="0" y="73"/>
                </a:cxn>
                <a:cxn ang="0">
                  <a:pos x="0" y="504"/>
                </a:cxn>
                <a:cxn ang="0">
                  <a:pos x="5" y="519"/>
                </a:cxn>
                <a:cxn ang="0">
                  <a:pos x="5" y="529"/>
                </a:cxn>
                <a:cxn ang="0">
                  <a:pos x="10" y="544"/>
                </a:cxn>
                <a:cxn ang="0">
                  <a:pos x="20" y="553"/>
                </a:cxn>
                <a:cxn ang="0">
                  <a:pos x="30" y="563"/>
                </a:cxn>
                <a:cxn ang="0">
                  <a:pos x="39" y="568"/>
                </a:cxn>
                <a:cxn ang="0">
                  <a:pos x="49" y="573"/>
                </a:cxn>
                <a:cxn ang="0">
                  <a:pos x="59" y="578"/>
                </a:cxn>
                <a:cxn ang="0">
                  <a:pos x="74" y="578"/>
                </a:cxn>
                <a:cxn ang="0">
                  <a:pos x="876" y="578"/>
                </a:cxn>
                <a:cxn ang="0">
                  <a:pos x="876" y="578"/>
                </a:cxn>
              </a:cxnLst>
              <a:rect l="0" t="0" r="r" b="b"/>
              <a:pathLst>
                <a:path w="945" h="578">
                  <a:moveTo>
                    <a:pt x="876" y="578"/>
                  </a:moveTo>
                  <a:lnTo>
                    <a:pt x="886" y="578"/>
                  </a:lnTo>
                  <a:lnTo>
                    <a:pt x="900" y="573"/>
                  </a:lnTo>
                  <a:lnTo>
                    <a:pt x="910" y="568"/>
                  </a:lnTo>
                  <a:lnTo>
                    <a:pt x="920" y="563"/>
                  </a:lnTo>
                  <a:lnTo>
                    <a:pt x="930" y="553"/>
                  </a:lnTo>
                  <a:lnTo>
                    <a:pt x="935" y="544"/>
                  </a:lnTo>
                  <a:lnTo>
                    <a:pt x="945" y="529"/>
                  </a:lnTo>
                  <a:lnTo>
                    <a:pt x="945" y="519"/>
                  </a:lnTo>
                  <a:lnTo>
                    <a:pt x="945" y="504"/>
                  </a:lnTo>
                  <a:lnTo>
                    <a:pt x="945" y="73"/>
                  </a:lnTo>
                  <a:lnTo>
                    <a:pt x="945" y="59"/>
                  </a:lnTo>
                  <a:lnTo>
                    <a:pt x="945" y="49"/>
                  </a:lnTo>
                  <a:lnTo>
                    <a:pt x="935" y="34"/>
                  </a:lnTo>
                  <a:lnTo>
                    <a:pt x="930" y="24"/>
                  </a:lnTo>
                  <a:lnTo>
                    <a:pt x="920" y="19"/>
                  </a:lnTo>
                  <a:lnTo>
                    <a:pt x="910" y="10"/>
                  </a:lnTo>
                  <a:lnTo>
                    <a:pt x="900" y="5"/>
                  </a:lnTo>
                  <a:lnTo>
                    <a:pt x="886" y="0"/>
                  </a:lnTo>
                  <a:lnTo>
                    <a:pt x="876" y="0"/>
                  </a:lnTo>
                  <a:lnTo>
                    <a:pt x="74" y="0"/>
                  </a:lnTo>
                  <a:lnTo>
                    <a:pt x="59" y="0"/>
                  </a:lnTo>
                  <a:lnTo>
                    <a:pt x="49" y="5"/>
                  </a:lnTo>
                  <a:lnTo>
                    <a:pt x="39" y="10"/>
                  </a:lnTo>
                  <a:lnTo>
                    <a:pt x="30" y="19"/>
                  </a:lnTo>
                  <a:lnTo>
                    <a:pt x="20" y="24"/>
                  </a:lnTo>
                  <a:lnTo>
                    <a:pt x="10" y="34"/>
                  </a:lnTo>
                  <a:lnTo>
                    <a:pt x="5" y="49"/>
                  </a:lnTo>
                  <a:lnTo>
                    <a:pt x="5" y="59"/>
                  </a:lnTo>
                  <a:lnTo>
                    <a:pt x="0" y="73"/>
                  </a:lnTo>
                  <a:lnTo>
                    <a:pt x="0" y="504"/>
                  </a:lnTo>
                  <a:lnTo>
                    <a:pt x="5" y="519"/>
                  </a:lnTo>
                  <a:lnTo>
                    <a:pt x="5" y="529"/>
                  </a:lnTo>
                  <a:lnTo>
                    <a:pt x="10" y="544"/>
                  </a:lnTo>
                  <a:lnTo>
                    <a:pt x="20" y="553"/>
                  </a:lnTo>
                  <a:lnTo>
                    <a:pt x="30" y="563"/>
                  </a:lnTo>
                  <a:lnTo>
                    <a:pt x="39" y="568"/>
                  </a:lnTo>
                  <a:lnTo>
                    <a:pt x="49" y="573"/>
                  </a:lnTo>
                  <a:lnTo>
                    <a:pt x="59" y="578"/>
                  </a:lnTo>
                  <a:lnTo>
                    <a:pt x="74" y="578"/>
                  </a:lnTo>
                  <a:lnTo>
                    <a:pt x="876" y="578"/>
                  </a:lnTo>
                  <a:lnTo>
                    <a:pt x="876" y="578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760" name="Rectangle 128"/>
            <p:cNvSpPr>
              <a:spLocks noChangeArrowheads="1"/>
            </p:cNvSpPr>
            <p:nvPr/>
          </p:nvSpPr>
          <p:spPr bwMode="auto">
            <a:xfrm>
              <a:off x="1185" y="1525"/>
              <a:ext cx="588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800" b="1">
                  <a:solidFill>
                    <a:srgbClr val="000000"/>
                  </a:solidFill>
                  <a:latin typeface="Arial" charset="0"/>
                </a:rPr>
                <a:t>Audience Modeling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197761" name="Freeform 129"/>
            <p:cNvSpPr>
              <a:spLocks/>
            </p:cNvSpPr>
            <p:nvPr/>
          </p:nvSpPr>
          <p:spPr bwMode="auto">
            <a:xfrm>
              <a:off x="1203" y="1612"/>
              <a:ext cx="536" cy="181"/>
            </a:xfrm>
            <a:custGeom>
              <a:avLst/>
              <a:gdLst/>
              <a:ahLst/>
              <a:cxnLst>
                <a:cxn ang="0">
                  <a:pos x="462" y="181"/>
                </a:cxn>
                <a:cxn ang="0">
                  <a:pos x="477" y="181"/>
                </a:cxn>
                <a:cxn ang="0">
                  <a:pos x="487" y="176"/>
                </a:cxn>
                <a:cxn ang="0">
                  <a:pos x="502" y="171"/>
                </a:cxn>
                <a:cxn ang="0">
                  <a:pos x="511" y="166"/>
                </a:cxn>
                <a:cxn ang="0">
                  <a:pos x="521" y="156"/>
                </a:cxn>
                <a:cxn ang="0">
                  <a:pos x="526" y="147"/>
                </a:cxn>
                <a:cxn ang="0">
                  <a:pos x="531" y="132"/>
                </a:cxn>
                <a:cxn ang="0">
                  <a:pos x="536" y="122"/>
                </a:cxn>
                <a:cxn ang="0">
                  <a:pos x="536" y="107"/>
                </a:cxn>
                <a:cxn ang="0">
                  <a:pos x="536" y="73"/>
                </a:cxn>
                <a:cxn ang="0">
                  <a:pos x="536" y="58"/>
                </a:cxn>
                <a:cxn ang="0">
                  <a:pos x="531" y="49"/>
                </a:cxn>
                <a:cxn ang="0">
                  <a:pos x="526" y="39"/>
                </a:cxn>
                <a:cxn ang="0">
                  <a:pos x="521" y="24"/>
                </a:cxn>
                <a:cxn ang="0">
                  <a:pos x="511" y="19"/>
                </a:cxn>
                <a:cxn ang="0">
                  <a:pos x="502" y="9"/>
                </a:cxn>
                <a:cxn ang="0">
                  <a:pos x="487" y="4"/>
                </a:cxn>
                <a:cxn ang="0">
                  <a:pos x="477" y="0"/>
                </a:cxn>
                <a:cxn ang="0">
                  <a:pos x="462" y="0"/>
                </a:cxn>
                <a:cxn ang="0">
                  <a:pos x="74" y="0"/>
                </a:cxn>
                <a:cxn ang="0">
                  <a:pos x="59" y="0"/>
                </a:cxn>
                <a:cxn ang="0">
                  <a:pos x="44" y="4"/>
                </a:cxn>
                <a:cxn ang="0">
                  <a:pos x="34" y="9"/>
                </a:cxn>
                <a:cxn ang="0">
                  <a:pos x="24" y="19"/>
                </a:cxn>
                <a:cxn ang="0">
                  <a:pos x="14" y="24"/>
                </a:cxn>
                <a:cxn ang="0">
                  <a:pos x="10" y="39"/>
                </a:cxn>
                <a:cxn ang="0">
                  <a:pos x="5" y="49"/>
                </a:cxn>
                <a:cxn ang="0">
                  <a:pos x="0" y="58"/>
                </a:cxn>
                <a:cxn ang="0">
                  <a:pos x="0" y="73"/>
                </a:cxn>
                <a:cxn ang="0">
                  <a:pos x="0" y="107"/>
                </a:cxn>
                <a:cxn ang="0">
                  <a:pos x="0" y="122"/>
                </a:cxn>
                <a:cxn ang="0">
                  <a:pos x="5" y="132"/>
                </a:cxn>
                <a:cxn ang="0">
                  <a:pos x="10" y="147"/>
                </a:cxn>
                <a:cxn ang="0">
                  <a:pos x="14" y="156"/>
                </a:cxn>
                <a:cxn ang="0">
                  <a:pos x="24" y="166"/>
                </a:cxn>
                <a:cxn ang="0">
                  <a:pos x="34" y="171"/>
                </a:cxn>
                <a:cxn ang="0">
                  <a:pos x="44" y="176"/>
                </a:cxn>
                <a:cxn ang="0">
                  <a:pos x="59" y="181"/>
                </a:cxn>
                <a:cxn ang="0">
                  <a:pos x="74" y="181"/>
                </a:cxn>
                <a:cxn ang="0">
                  <a:pos x="462" y="181"/>
                </a:cxn>
                <a:cxn ang="0">
                  <a:pos x="462" y="181"/>
                </a:cxn>
              </a:cxnLst>
              <a:rect l="0" t="0" r="r" b="b"/>
              <a:pathLst>
                <a:path w="536" h="181">
                  <a:moveTo>
                    <a:pt x="462" y="181"/>
                  </a:moveTo>
                  <a:lnTo>
                    <a:pt x="477" y="181"/>
                  </a:lnTo>
                  <a:lnTo>
                    <a:pt x="487" y="176"/>
                  </a:lnTo>
                  <a:lnTo>
                    <a:pt x="502" y="171"/>
                  </a:lnTo>
                  <a:lnTo>
                    <a:pt x="511" y="166"/>
                  </a:lnTo>
                  <a:lnTo>
                    <a:pt x="521" y="156"/>
                  </a:lnTo>
                  <a:lnTo>
                    <a:pt x="526" y="147"/>
                  </a:lnTo>
                  <a:lnTo>
                    <a:pt x="531" y="132"/>
                  </a:lnTo>
                  <a:lnTo>
                    <a:pt x="536" y="122"/>
                  </a:lnTo>
                  <a:lnTo>
                    <a:pt x="536" y="107"/>
                  </a:lnTo>
                  <a:lnTo>
                    <a:pt x="536" y="73"/>
                  </a:lnTo>
                  <a:lnTo>
                    <a:pt x="536" y="58"/>
                  </a:lnTo>
                  <a:lnTo>
                    <a:pt x="531" y="49"/>
                  </a:lnTo>
                  <a:lnTo>
                    <a:pt x="526" y="39"/>
                  </a:lnTo>
                  <a:lnTo>
                    <a:pt x="521" y="24"/>
                  </a:lnTo>
                  <a:lnTo>
                    <a:pt x="511" y="19"/>
                  </a:lnTo>
                  <a:lnTo>
                    <a:pt x="502" y="9"/>
                  </a:lnTo>
                  <a:lnTo>
                    <a:pt x="487" y="4"/>
                  </a:lnTo>
                  <a:lnTo>
                    <a:pt x="477" y="0"/>
                  </a:lnTo>
                  <a:lnTo>
                    <a:pt x="462" y="0"/>
                  </a:lnTo>
                  <a:lnTo>
                    <a:pt x="74" y="0"/>
                  </a:lnTo>
                  <a:lnTo>
                    <a:pt x="59" y="0"/>
                  </a:lnTo>
                  <a:lnTo>
                    <a:pt x="44" y="4"/>
                  </a:lnTo>
                  <a:lnTo>
                    <a:pt x="34" y="9"/>
                  </a:lnTo>
                  <a:lnTo>
                    <a:pt x="24" y="19"/>
                  </a:lnTo>
                  <a:lnTo>
                    <a:pt x="14" y="24"/>
                  </a:lnTo>
                  <a:lnTo>
                    <a:pt x="10" y="39"/>
                  </a:lnTo>
                  <a:lnTo>
                    <a:pt x="5" y="49"/>
                  </a:lnTo>
                  <a:lnTo>
                    <a:pt x="0" y="58"/>
                  </a:lnTo>
                  <a:lnTo>
                    <a:pt x="0" y="73"/>
                  </a:lnTo>
                  <a:lnTo>
                    <a:pt x="0" y="107"/>
                  </a:lnTo>
                  <a:lnTo>
                    <a:pt x="0" y="122"/>
                  </a:lnTo>
                  <a:lnTo>
                    <a:pt x="5" y="132"/>
                  </a:lnTo>
                  <a:lnTo>
                    <a:pt x="10" y="147"/>
                  </a:lnTo>
                  <a:lnTo>
                    <a:pt x="14" y="156"/>
                  </a:lnTo>
                  <a:lnTo>
                    <a:pt x="24" y="166"/>
                  </a:lnTo>
                  <a:lnTo>
                    <a:pt x="34" y="171"/>
                  </a:lnTo>
                  <a:lnTo>
                    <a:pt x="44" y="176"/>
                  </a:lnTo>
                  <a:lnTo>
                    <a:pt x="59" y="181"/>
                  </a:lnTo>
                  <a:lnTo>
                    <a:pt x="74" y="181"/>
                  </a:lnTo>
                  <a:lnTo>
                    <a:pt x="462" y="181"/>
                  </a:lnTo>
                  <a:lnTo>
                    <a:pt x="462" y="181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762" name="Rectangle 130"/>
            <p:cNvSpPr>
              <a:spLocks noChangeArrowheads="1"/>
            </p:cNvSpPr>
            <p:nvPr/>
          </p:nvSpPr>
          <p:spPr bwMode="auto">
            <a:xfrm>
              <a:off x="1342" y="1628"/>
              <a:ext cx="269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800">
                  <a:solidFill>
                    <a:srgbClr val="000000"/>
                  </a:solidFill>
                  <a:latin typeface="Arial" charset="0"/>
                </a:rPr>
                <a:t>Audience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197763" name="Rectangle 131"/>
            <p:cNvSpPr>
              <a:spLocks noChangeArrowheads="1"/>
            </p:cNvSpPr>
            <p:nvPr/>
          </p:nvSpPr>
          <p:spPr bwMode="auto">
            <a:xfrm>
              <a:off x="1288" y="1702"/>
              <a:ext cx="378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800">
                  <a:solidFill>
                    <a:srgbClr val="000000"/>
                  </a:solidFill>
                  <a:latin typeface="Arial" charset="0"/>
                </a:rPr>
                <a:t>Classification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197764" name="Freeform 132"/>
            <p:cNvSpPr>
              <a:spLocks/>
            </p:cNvSpPr>
            <p:nvPr/>
          </p:nvSpPr>
          <p:spPr bwMode="auto">
            <a:xfrm>
              <a:off x="1203" y="1866"/>
              <a:ext cx="536" cy="182"/>
            </a:xfrm>
            <a:custGeom>
              <a:avLst/>
              <a:gdLst/>
              <a:ahLst/>
              <a:cxnLst>
                <a:cxn ang="0">
                  <a:pos x="462" y="182"/>
                </a:cxn>
                <a:cxn ang="0">
                  <a:pos x="477" y="182"/>
                </a:cxn>
                <a:cxn ang="0">
                  <a:pos x="487" y="177"/>
                </a:cxn>
                <a:cxn ang="0">
                  <a:pos x="502" y="172"/>
                </a:cxn>
                <a:cxn ang="0">
                  <a:pos x="511" y="162"/>
                </a:cxn>
                <a:cxn ang="0">
                  <a:pos x="521" y="157"/>
                </a:cxn>
                <a:cxn ang="0">
                  <a:pos x="526" y="142"/>
                </a:cxn>
                <a:cxn ang="0">
                  <a:pos x="531" y="133"/>
                </a:cxn>
                <a:cxn ang="0">
                  <a:pos x="536" y="123"/>
                </a:cxn>
                <a:cxn ang="0">
                  <a:pos x="536" y="108"/>
                </a:cxn>
                <a:cxn ang="0">
                  <a:pos x="536" y="74"/>
                </a:cxn>
                <a:cxn ang="0">
                  <a:pos x="536" y="59"/>
                </a:cxn>
                <a:cxn ang="0">
                  <a:pos x="531" y="49"/>
                </a:cxn>
                <a:cxn ang="0">
                  <a:pos x="526" y="35"/>
                </a:cxn>
                <a:cxn ang="0">
                  <a:pos x="521" y="25"/>
                </a:cxn>
                <a:cxn ang="0">
                  <a:pos x="511" y="15"/>
                </a:cxn>
                <a:cxn ang="0">
                  <a:pos x="502" y="10"/>
                </a:cxn>
                <a:cxn ang="0">
                  <a:pos x="487" y="5"/>
                </a:cxn>
                <a:cxn ang="0">
                  <a:pos x="477" y="0"/>
                </a:cxn>
                <a:cxn ang="0">
                  <a:pos x="462" y="0"/>
                </a:cxn>
                <a:cxn ang="0">
                  <a:pos x="74" y="0"/>
                </a:cxn>
                <a:cxn ang="0">
                  <a:pos x="59" y="0"/>
                </a:cxn>
                <a:cxn ang="0">
                  <a:pos x="44" y="5"/>
                </a:cxn>
                <a:cxn ang="0">
                  <a:pos x="34" y="10"/>
                </a:cxn>
                <a:cxn ang="0">
                  <a:pos x="24" y="15"/>
                </a:cxn>
                <a:cxn ang="0">
                  <a:pos x="14" y="25"/>
                </a:cxn>
                <a:cxn ang="0">
                  <a:pos x="10" y="35"/>
                </a:cxn>
                <a:cxn ang="0">
                  <a:pos x="5" y="49"/>
                </a:cxn>
                <a:cxn ang="0">
                  <a:pos x="0" y="59"/>
                </a:cxn>
                <a:cxn ang="0">
                  <a:pos x="0" y="74"/>
                </a:cxn>
                <a:cxn ang="0">
                  <a:pos x="0" y="108"/>
                </a:cxn>
                <a:cxn ang="0">
                  <a:pos x="0" y="123"/>
                </a:cxn>
                <a:cxn ang="0">
                  <a:pos x="5" y="133"/>
                </a:cxn>
                <a:cxn ang="0">
                  <a:pos x="10" y="142"/>
                </a:cxn>
                <a:cxn ang="0">
                  <a:pos x="14" y="157"/>
                </a:cxn>
                <a:cxn ang="0">
                  <a:pos x="24" y="162"/>
                </a:cxn>
                <a:cxn ang="0">
                  <a:pos x="34" y="172"/>
                </a:cxn>
                <a:cxn ang="0">
                  <a:pos x="44" y="177"/>
                </a:cxn>
                <a:cxn ang="0">
                  <a:pos x="59" y="182"/>
                </a:cxn>
                <a:cxn ang="0">
                  <a:pos x="74" y="182"/>
                </a:cxn>
                <a:cxn ang="0">
                  <a:pos x="462" y="182"/>
                </a:cxn>
                <a:cxn ang="0">
                  <a:pos x="462" y="182"/>
                </a:cxn>
              </a:cxnLst>
              <a:rect l="0" t="0" r="r" b="b"/>
              <a:pathLst>
                <a:path w="536" h="182">
                  <a:moveTo>
                    <a:pt x="462" y="182"/>
                  </a:moveTo>
                  <a:lnTo>
                    <a:pt x="477" y="182"/>
                  </a:lnTo>
                  <a:lnTo>
                    <a:pt x="487" y="177"/>
                  </a:lnTo>
                  <a:lnTo>
                    <a:pt x="502" y="172"/>
                  </a:lnTo>
                  <a:lnTo>
                    <a:pt x="511" y="162"/>
                  </a:lnTo>
                  <a:lnTo>
                    <a:pt x="521" y="157"/>
                  </a:lnTo>
                  <a:lnTo>
                    <a:pt x="526" y="142"/>
                  </a:lnTo>
                  <a:lnTo>
                    <a:pt x="531" y="133"/>
                  </a:lnTo>
                  <a:lnTo>
                    <a:pt x="536" y="123"/>
                  </a:lnTo>
                  <a:lnTo>
                    <a:pt x="536" y="108"/>
                  </a:lnTo>
                  <a:lnTo>
                    <a:pt x="536" y="74"/>
                  </a:lnTo>
                  <a:lnTo>
                    <a:pt x="536" y="59"/>
                  </a:lnTo>
                  <a:lnTo>
                    <a:pt x="531" y="49"/>
                  </a:lnTo>
                  <a:lnTo>
                    <a:pt x="526" y="35"/>
                  </a:lnTo>
                  <a:lnTo>
                    <a:pt x="521" y="25"/>
                  </a:lnTo>
                  <a:lnTo>
                    <a:pt x="511" y="15"/>
                  </a:lnTo>
                  <a:lnTo>
                    <a:pt x="502" y="10"/>
                  </a:lnTo>
                  <a:lnTo>
                    <a:pt x="487" y="5"/>
                  </a:lnTo>
                  <a:lnTo>
                    <a:pt x="477" y="0"/>
                  </a:lnTo>
                  <a:lnTo>
                    <a:pt x="462" y="0"/>
                  </a:lnTo>
                  <a:lnTo>
                    <a:pt x="74" y="0"/>
                  </a:lnTo>
                  <a:lnTo>
                    <a:pt x="59" y="0"/>
                  </a:lnTo>
                  <a:lnTo>
                    <a:pt x="44" y="5"/>
                  </a:lnTo>
                  <a:lnTo>
                    <a:pt x="34" y="10"/>
                  </a:lnTo>
                  <a:lnTo>
                    <a:pt x="24" y="15"/>
                  </a:lnTo>
                  <a:lnTo>
                    <a:pt x="14" y="25"/>
                  </a:lnTo>
                  <a:lnTo>
                    <a:pt x="10" y="35"/>
                  </a:lnTo>
                  <a:lnTo>
                    <a:pt x="5" y="49"/>
                  </a:lnTo>
                  <a:lnTo>
                    <a:pt x="0" y="59"/>
                  </a:lnTo>
                  <a:lnTo>
                    <a:pt x="0" y="74"/>
                  </a:lnTo>
                  <a:lnTo>
                    <a:pt x="0" y="108"/>
                  </a:lnTo>
                  <a:lnTo>
                    <a:pt x="0" y="123"/>
                  </a:lnTo>
                  <a:lnTo>
                    <a:pt x="5" y="133"/>
                  </a:lnTo>
                  <a:lnTo>
                    <a:pt x="10" y="142"/>
                  </a:lnTo>
                  <a:lnTo>
                    <a:pt x="14" y="157"/>
                  </a:lnTo>
                  <a:lnTo>
                    <a:pt x="24" y="162"/>
                  </a:lnTo>
                  <a:lnTo>
                    <a:pt x="34" y="172"/>
                  </a:lnTo>
                  <a:lnTo>
                    <a:pt x="44" y="177"/>
                  </a:lnTo>
                  <a:lnTo>
                    <a:pt x="59" y="182"/>
                  </a:lnTo>
                  <a:lnTo>
                    <a:pt x="74" y="182"/>
                  </a:lnTo>
                  <a:lnTo>
                    <a:pt x="462" y="182"/>
                  </a:lnTo>
                  <a:lnTo>
                    <a:pt x="462" y="182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765" name="Rectangle 133"/>
            <p:cNvSpPr>
              <a:spLocks noChangeArrowheads="1"/>
            </p:cNvSpPr>
            <p:nvPr/>
          </p:nvSpPr>
          <p:spPr bwMode="auto">
            <a:xfrm>
              <a:off x="1254" y="1883"/>
              <a:ext cx="447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800">
                  <a:solidFill>
                    <a:srgbClr val="000000"/>
                  </a:solidFill>
                  <a:latin typeface="Arial" charset="0"/>
                </a:rPr>
                <a:t>Audience Class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197766" name="Rectangle 134"/>
            <p:cNvSpPr>
              <a:spLocks noChangeArrowheads="1"/>
            </p:cNvSpPr>
            <p:nvPr/>
          </p:nvSpPr>
          <p:spPr bwMode="auto">
            <a:xfrm>
              <a:off x="1244" y="1956"/>
              <a:ext cx="468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800">
                  <a:solidFill>
                    <a:srgbClr val="000000"/>
                  </a:solidFill>
                  <a:latin typeface="Arial" charset="0"/>
                </a:rPr>
                <a:t>Characterization</a:t>
              </a:r>
              <a:endParaRPr lang="en-US" sz="2400">
                <a:latin typeface="Times" charset="0"/>
              </a:endParaRPr>
            </a:p>
          </p:txBody>
        </p:sp>
        <p:grpSp>
          <p:nvGrpSpPr>
            <p:cNvPr id="197794" name="Group 135"/>
            <p:cNvGrpSpPr>
              <a:grpSpLocks/>
            </p:cNvGrpSpPr>
            <p:nvPr/>
          </p:nvGrpSpPr>
          <p:grpSpPr bwMode="auto">
            <a:xfrm>
              <a:off x="1491" y="2445"/>
              <a:ext cx="551" cy="215"/>
              <a:chOff x="1872" y="2640"/>
              <a:chExt cx="551" cy="215"/>
            </a:xfrm>
          </p:grpSpPr>
          <p:sp>
            <p:nvSpPr>
              <p:cNvPr id="197768" name="Freeform 136"/>
              <p:cNvSpPr>
                <a:spLocks/>
              </p:cNvSpPr>
              <p:nvPr/>
            </p:nvSpPr>
            <p:spPr bwMode="auto">
              <a:xfrm>
                <a:off x="1872" y="2640"/>
                <a:ext cx="551" cy="215"/>
              </a:xfrm>
              <a:custGeom>
                <a:avLst/>
                <a:gdLst/>
                <a:ahLst/>
                <a:cxnLst>
                  <a:cxn ang="0">
                    <a:pos x="477" y="215"/>
                  </a:cxn>
                  <a:cxn ang="0">
                    <a:pos x="492" y="215"/>
                  </a:cxn>
                  <a:cxn ang="0">
                    <a:pos x="502" y="215"/>
                  </a:cxn>
                  <a:cxn ang="0">
                    <a:pos x="517" y="205"/>
                  </a:cxn>
                  <a:cxn ang="0">
                    <a:pos x="526" y="200"/>
                  </a:cxn>
                  <a:cxn ang="0">
                    <a:pos x="536" y="191"/>
                  </a:cxn>
                  <a:cxn ang="0">
                    <a:pos x="541" y="181"/>
                  </a:cxn>
                  <a:cxn ang="0">
                    <a:pos x="546" y="171"/>
                  </a:cxn>
                  <a:cxn ang="0">
                    <a:pos x="551" y="156"/>
                  </a:cxn>
                  <a:cxn ang="0">
                    <a:pos x="551" y="146"/>
                  </a:cxn>
                  <a:cxn ang="0">
                    <a:pos x="551" y="73"/>
                  </a:cxn>
                  <a:cxn ang="0">
                    <a:pos x="551" y="58"/>
                  </a:cxn>
                  <a:cxn ang="0">
                    <a:pos x="546" y="48"/>
                  </a:cxn>
                  <a:cxn ang="0">
                    <a:pos x="541" y="39"/>
                  </a:cxn>
                  <a:cxn ang="0">
                    <a:pos x="536" y="24"/>
                  </a:cxn>
                  <a:cxn ang="0">
                    <a:pos x="526" y="19"/>
                  </a:cxn>
                  <a:cxn ang="0">
                    <a:pos x="517" y="9"/>
                  </a:cxn>
                  <a:cxn ang="0">
                    <a:pos x="502" y="4"/>
                  </a:cxn>
                  <a:cxn ang="0">
                    <a:pos x="492" y="0"/>
                  </a:cxn>
                  <a:cxn ang="0">
                    <a:pos x="477" y="0"/>
                  </a:cxn>
                  <a:cxn ang="0">
                    <a:pos x="69" y="0"/>
                  </a:cxn>
                  <a:cxn ang="0">
                    <a:pos x="59" y="0"/>
                  </a:cxn>
                  <a:cxn ang="0">
                    <a:pos x="44" y="4"/>
                  </a:cxn>
                  <a:cxn ang="0">
                    <a:pos x="34" y="9"/>
                  </a:cxn>
                  <a:cxn ang="0">
                    <a:pos x="24" y="19"/>
                  </a:cxn>
                  <a:cxn ang="0">
                    <a:pos x="15" y="24"/>
                  </a:cxn>
                  <a:cxn ang="0">
                    <a:pos x="10" y="39"/>
                  </a:cxn>
                  <a:cxn ang="0">
                    <a:pos x="5" y="48"/>
                  </a:cxn>
                  <a:cxn ang="0">
                    <a:pos x="0" y="58"/>
                  </a:cxn>
                  <a:cxn ang="0">
                    <a:pos x="0" y="73"/>
                  </a:cxn>
                  <a:cxn ang="0">
                    <a:pos x="0" y="146"/>
                  </a:cxn>
                  <a:cxn ang="0">
                    <a:pos x="0" y="156"/>
                  </a:cxn>
                  <a:cxn ang="0">
                    <a:pos x="5" y="171"/>
                  </a:cxn>
                  <a:cxn ang="0">
                    <a:pos x="10" y="181"/>
                  </a:cxn>
                  <a:cxn ang="0">
                    <a:pos x="15" y="191"/>
                  </a:cxn>
                  <a:cxn ang="0">
                    <a:pos x="24" y="200"/>
                  </a:cxn>
                  <a:cxn ang="0">
                    <a:pos x="34" y="205"/>
                  </a:cxn>
                  <a:cxn ang="0">
                    <a:pos x="44" y="215"/>
                  </a:cxn>
                  <a:cxn ang="0">
                    <a:pos x="59" y="215"/>
                  </a:cxn>
                  <a:cxn ang="0">
                    <a:pos x="69" y="215"/>
                  </a:cxn>
                  <a:cxn ang="0">
                    <a:pos x="477" y="215"/>
                  </a:cxn>
                  <a:cxn ang="0">
                    <a:pos x="477" y="215"/>
                  </a:cxn>
                </a:cxnLst>
                <a:rect l="0" t="0" r="r" b="b"/>
                <a:pathLst>
                  <a:path w="551" h="215">
                    <a:moveTo>
                      <a:pt x="477" y="215"/>
                    </a:moveTo>
                    <a:lnTo>
                      <a:pt x="492" y="215"/>
                    </a:lnTo>
                    <a:lnTo>
                      <a:pt x="502" y="215"/>
                    </a:lnTo>
                    <a:lnTo>
                      <a:pt x="517" y="205"/>
                    </a:lnTo>
                    <a:lnTo>
                      <a:pt x="526" y="200"/>
                    </a:lnTo>
                    <a:lnTo>
                      <a:pt x="536" y="191"/>
                    </a:lnTo>
                    <a:lnTo>
                      <a:pt x="541" y="181"/>
                    </a:lnTo>
                    <a:lnTo>
                      <a:pt x="546" y="171"/>
                    </a:lnTo>
                    <a:lnTo>
                      <a:pt x="551" y="156"/>
                    </a:lnTo>
                    <a:lnTo>
                      <a:pt x="551" y="146"/>
                    </a:lnTo>
                    <a:lnTo>
                      <a:pt x="551" y="73"/>
                    </a:lnTo>
                    <a:lnTo>
                      <a:pt x="551" y="58"/>
                    </a:lnTo>
                    <a:lnTo>
                      <a:pt x="546" y="48"/>
                    </a:lnTo>
                    <a:lnTo>
                      <a:pt x="541" y="39"/>
                    </a:lnTo>
                    <a:lnTo>
                      <a:pt x="536" y="24"/>
                    </a:lnTo>
                    <a:lnTo>
                      <a:pt x="526" y="19"/>
                    </a:lnTo>
                    <a:lnTo>
                      <a:pt x="517" y="9"/>
                    </a:lnTo>
                    <a:lnTo>
                      <a:pt x="502" y="4"/>
                    </a:lnTo>
                    <a:lnTo>
                      <a:pt x="492" y="0"/>
                    </a:lnTo>
                    <a:lnTo>
                      <a:pt x="477" y="0"/>
                    </a:lnTo>
                    <a:lnTo>
                      <a:pt x="69" y="0"/>
                    </a:lnTo>
                    <a:lnTo>
                      <a:pt x="59" y="0"/>
                    </a:lnTo>
                    <a:lnTo>
                      <a:pt x="44" y="4"/>
                    </a:lnTo>
                    <a:lnTo>
                      <a:pt x="34" y="9"/>
                    </a:lnTo>
                    <a:lnTo>
                      <a:pt x="24" y="19"/>
                    </a:lnTo>
                    <a:lnTo>
                      <a:pt x="15" y="24"/>
                    </a:lnTo>
                    <a:lnTo>
                      <a:pt x="10" y="39"/>
                    </a:lnTo>
                    <a:lnTo>
                      <a:pt x="5" y="48"/>
                    </a:lnTo>
                    <a:lnTo>
                      <a:pt x="0" y="58"/>
                    </a:lnTo>
                    <a:lnTo>
                      <a:pt x="0" y="73"/>
                    </a:lnTo>
                    <a:lnTo>
                      <a:pt x="0" y="146"/>
                    </a:lnTo>
                    <a:lnTo>
                      <a:pt x="0" y="156"/>
                    </a:lnTo>
                    <a:lnTo>
                      <a:pt x="5" y="171"/>
                    </a:lnTo>
                    <a:lnTo>
                      <a:pt x="10" y="181"/>
                    </a:lnTo>
                    <a:lnTo>
                      <a:pt x="15" y="191"/>
                    </a:lnTo>
                    <a:lnTo>
                      <a:pt x="24" y="200"/>
                    </a:lnTo>
                    <a:lnTo>
                      <a:pt x="34" y="205"/>
                    </a:lnTo>
                    <a:lnTo>
                      <a:pt x="44" y="215"/>
                    </a:lnTo>
                    <a:lnTo>
                      <a:pt x="59" y="215"/>
                    </a:lnTo>
                    <a:lnTo>
                      <a:pt x="69" y="215"/>
                    </a:lnTo>
                    <a:lnTo>
                      <a:pt x="477" y="215"/>
                    </a:lnTo>
                    <a:lnTo>
                      <a:pt x="477" y="215"/>
                    </a:lnTo>
                    <a:close/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7769" name="Rectangle 137"/>
              <p:cNvSpPr>
                <a:spLocks noChangeArrowheads="1"/>
              </p:cNvSpPr>
              <p:nvPr/>
            </p:nvSpPr>
            <p:spPr bwMode="auto">
              <a:xfrm>
                <a:off x="1980" y="2676"/>
                <a:ext cx="354" cy="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800">
                    <a:solidFill>
                      <a:srgbClr val="000000"/>
                    </a:solidFill>
                    <a:latin typeface="Arial" charset="0"/>
                  </a:rPr>
                  <a:t>Navigational</a:t>
                </a:r>
                <a:endParaRPr lang="en-US" sz="2400">
                  <a:latin typeface="Times" charset="0"/>
                </a:endParaRPr>
              </a:p>
            </p:txBody>
          </p:sp>
          <p:sp>
            <p:nvSpPr>
              <p:cNvPr id="197770" name="Rectangle 138"/>
              <p:cNvSpPr>
                <a:spLocks noChangeArrowheads="1"/>
              </p:cNvSpPr>
              <p:nvPr/>
            </p:nvSpPr>
            <p:spPr bwMode="auto">
              <a:xfrm>
                <a:off x="2054" y="2749"/>
                <a:ext cx="200" cy="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800">
                    <a:solidFill>
                      <a:srgbClr val="000000"/>
                    </a:solidFill>
                    <a:latin typeface="Arial" charset="0"/>
                  </a:rPr>
                  <a:t>Design</a:t>
                </a:r>
                <a:endParaRPr lang="en-US" sz="2400">
                  <a:latin typeface="Times" charset="0"/>
                </a:endParaRPr>
              </a:p>
            </p:txBody>
          </p:sp>
        </p:grpSp>
        <p:grpSp>
          <p:nvGrpSpPr>
            <p:cNvPr id="197795" name="Group 139"/>
            <p:cNvGrpSpPr>
              <a:grpSpLocks/>
            </p:cNvGrpSpPr>
            <p:nvPr/>
          </p:nvGrpSpPr>
          <p:grpSpPr bwMode="auto">
            <a:xfrm>
              <a:off x="813" y="2445"/>
              <a:ext cx="551" cy="215"/>
              <a:chOff x="507" y="2640"/>
              <a:chExt cx="551" cy="215"/>
            </a:xfrm>
          </p:grpSpPr>
          <p:sp>
            <p:nvSpPr>
              <p:cNvPr id="197772" name="Freeform 140"/>
              <p:cNvSpPr>
                <a:spLocks/>
              </p:cNvSpPr>
              <p:nvPr/>
            </p:nvSpPr>
            <p:spPr bwMode="auto">
              <a:xfrm>
                <a:off x="507" y="2640"/>
                <a:ext cx="551" cy="215"/>
              </a:xfrm>
              <a:custGeom>
                <a:avLst/>
                <a:gdLst/>
                <a:ahLst/>
                <a:cxnLst>
                  <a:cxn ang="0">
                    <a:pos x="477" y="215"/>
                  </a:cxn>
                  <a:cxn ang="0">
                    <a:pos x="492" y="215"/>
                  </a:cxn>
                  <a:cxn ang="0">
                    <a:pos x="502" y="215"/>
                  </a:cxn>
                  <a:cxn ang="0">
                    <a:pos x="517" y="205"/>
                  </a:cxn>
                  <a:cxn ang="0">
                    <a:pos x="526" y="200"/>
                  </a:cxn>
                  <a:cxn ang="0">
                    <a:pos x="536" y="191"/>
                  </a:cxn>
                  <a:cxn ang="0">
                    <a:pos x="541" y="181"/>
                  </a:cxn>
                  <a:cxn ang="0">
                    <a:pos x="546" y="171"/>
                  </a:cxn>
                  <a:cxn ang="0">
                    <a:pos x="551" y="156"/>
                  </a:cxn>
                  <a:cxn ang="0">
                    <a:pos x="551" y="146"/>
                  </a:cxn>
                  <a:cxn ang="0">
                    <a:pos x="551" y="73"/>
                  </a:cxn>
                  <a:cxn ang="0">
                    <a:pos x="551" y="58"/>
                  </a:cxn>
                  <a:cxn ang="0">
                    <a:pos x="546" y="48"/>
                  </a:cxn>
                  <a:cxn ang="0">
                    <a:pos x="541" y="39"/>
                  </a:cxn>
                  <a:cxn ang="0">
                    <a:pos x="536" y="24"/>
                  </a:cxn>
                  <a:cxn ang="0">
                    <a:pos x="526" y="19"/>
                  </a:cxn>
                  <a:cxn ang="0">
                    <a:pos x="517" y="9"/>
                  </a:cxn>
                  <a:cxn ang="0">
                    <a:pos x="502" y="4"/>
                  </a:cxn>
                  <a:cxn ang="0">
                    <a:pos x="492" y="0"/>
                  </a:cxn>
                  <a:cxn ang="0">
                    <a:pos x="477" y="0"/>
                  </a:cxn>
                  <a:cxn ang="0">
                    <a:pos x="74" y="0"/>
                  </a:cxn>
                  <a:cxn ang="0">
                    <a:pos x="59" y="0"/>
                  </a:cxn>
                  <a:cxn ang="0">
                    <a:pos x="44" y="4"/>
                  </a:cxn>
                  <a:cxn ang="0">
                    <a:pos x="34" y="9"/>
                  </a:cxn>
                  <a:cxn ang="0">
                    <a:pos x="25" y="19"/>
                  </a:cxn>
                  <a:cxn ang="0">
                    <a:pos x="15" y="24"/>
                  </a:cxn>
                  <a:cxn ang="0">
                    <a:pos x="10" y="39"/>
                  </a:cxn>
                  <a:cxn ang="0">
                    <a:pos x="5" y="48"/>
                  </a:cxn>
                  <a:cxn ang="0">
                    <a:pos x="0" y="58"/>
                  </a:cxn>
                  <a:cxn ang="0">
                    <a:pos x="0" y="73"/>
                  </a:cxn>
                  <a:cxn ang="0">
                    <a:pos x="0" y="146"/>
                  </a:cxn>
                  <a:cxn ang="0">
                    <a:pos x="0" y="156"/>
                  </a:cxn>
                  <a:cxn ang="0">
                    <a:pos x="5" y="171"/>
                  </a:cxn>
                  <a:cxn ang="0">
                    <a:pos x="10" y="181"/>
                  </a:cxn>
                  <a:cxn ang="0">
                    <a:pos x="15" y="191"/>
                  </a:cxn>
                  <a:cxn ang="0">
                    <a:pos x="25" y="200"/>
                  </a:cxn>
                  <a:cxn ang="0">
                    <a:pos x="34" y="205"/>
                  </a:cxn>
                  <a:cxn ang="0">
                    <a:pos x="44" y="215"/>
                  </a:cxn>
                  <a:cxn ang="0">
                    <a:pos x="59" y="215"/>
                  </a:cxn>
                  <a:cxn ang="0">
                    <a:pos x="74" y="215"/>
                  </a:cxn>
                  <a:cxn ang="0">
                    <a:pos x="477" y="215"/>
                  </a:cxn>
                  <a:cxn ang="0">
                    <a:pos x="477" y="215"/>
                  </a:cxn>
                </a:cxnLst>
                <a:rect l="0" t="0" r="r" b="b"/>
                <a:pathLst>
                  <a:path w="551" h="215">
                    <a:moveTo>
                      <a:pt x="477" y="215"/>
                    </a:moveTo>
                    <a:lnTo>
                      <a:pt x="492" y="215"/>
                    </a:lnTo>
                    <a:lnTo>
                      <a:pt x="502" y="215"/>
                    </a:lnTo>
                    <a:lnTo>
                      <a:pt x="517" y="205"/>
                    </a:lnTo>
                    <a:lnTo>
                      <a:pt x="526" y="200"/>
                    </a:lnTo>
                    <a:lnTo>
                      <a:pt x="536" y="191"/>
                    </a:lnTo>
                    <a:lnTo>
                      <a:pt x="541" y="181"/>
                    </a:lnTo>
                    <a:lnTo>
                      <a:pt x="546" y="171"/>
                    </a:lnTo>
                    <a:lnTo>
                      <a:pt x="551" y="156"/>
                    </a:lnTo>
                    <a:lnTo>
                      <a:pt x="551" y="146"/>
                    </a:lnTo>
                    <a:lnTo>
                      <a:pt x="551" y="73"/>
                    </a:lnTo>
                    <a:lnTo>
                      <a:pt x="551" y="58"/>
                    </a:lnTo>
                    <a:lnTo>
                      <a:pt x="546" y="48"/>
                    </a:lnTo>
                    <a:lnTo>
                      <a:pt x="541" y="39"/>
                    </a:lnTo>
                    <a:lnTo>
                      <a:pt x="536" y="24"/>
                    </a:lnTo>
                    <a:lnTo>
                      <a:pt x="526" y="19"/>
                    </a:lnTo>
                    <a:lnTo>
                      <a:pt x="517" y="9"/>
                    </a:lnTo>
                    <a:lnTo>
                      <a:pt x="502" y="4"/>
                    </a:lnTo>
                    <a:lnTo>
                      <a:pt x="492" y="0"/>
                    </a:lnTo>
                    <a:lnTo>
                      <a:pt x="477" y="0"/>
                    </a:lnTo>
                    <a:lnTo>
                      <a:pt x="74" y="0"/>
                    </a:lnTo>
                    <a:lnTo>
                      <a:pt x="59" y="0"/>
                    </a:lnTo>
                    <a:lnTo>
                      <a:pt x="44" y="4"/>
                    </a:lnTo>
                    <a:lnTo>
                      <a:pt x="34" y="9"/>
                    </a:lnTo>
                    <a:lnTo>
                      <a:pt x="25" y="19"/>
                    </a:lnTo>
                    <a:lnTo>
                      <a:pt x="15" y="24"/>
                    </a:lnTo>
                    <a:lnTo>
                      <a:pt x="10" y="39"/>
                    </a:lnTo>
                    <a:lnTo>
                      <a:pt x="5" y="48"/>
                    </a:lnTo>
                    <a:lnTo>
                      <a:pt x="0" y="58"/>
                    </a:lnTo>
                    <a:lnTo>
                      <a:pt x="0" y="73"/>
                    </a:lnTo>
                    <a:lnTo>
                      <a:pt x="0" y="146"/>
                    </a:lnTo>
                    <a:lnTo>
                      <a:pt x="0" y="156"/>
                    </a:lnTo>
                    <a:lnTo>
                      <a:pt x="5" y="171"/>
                    </a:lnTo>
                    <a:lnTo>
                      <a:pt x="10" y="181"/>
                    </a:lnTo>
                    <a:lnTo>
                      <a:pt x="15" y="191"/>
                    </a:lnTo>
                    <a:lnTo>
                      <a:pt x="25" y="200"/>
                    </a:lnTo>
                    <a:lnTo>
                      <a:pt x="34" y="205"/>
                    </a:lnTo>
                    <a:lnTo>
                      <a:pt x="44" y="215"/>
                    </a:lnTo>
                    <a:lnTo>
                      <a:pt x="59" y="215"/>
                    </a:lnTo>
                    <a:lnTo>
                      <a:pt x="74" y="215"/>
                    </a:lnTo>
                    <a:lnTo>
                      <a:pt x="477" y="215"/>
                    </a:lnTo>
                    <a:lnTo>
                      <a:pt x="477" y="215"/>
                    </a:lnTo>
                    <a:close/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7773" name="Rectangle 141"/>
              <p:cNvSpPr>
                <a:spLocks noChangeArrowheads="1"/>
              </p:cNvSpPr>
              <p:nvPr/>
            </p:nvSpPr>
            <p:spPr bwMode="auto">
              <a:xfrm>
                <a:off x="581" y="2704"/>
                <a:ext cx="418" cy="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800">
                    <a:solidFill>
                      <a:srgbClr val="000000"/>
                    </a:solidFill>
                    <a:latin typeface="Arial" charset="0"/>
                  </a:rPr>
                  <a:t>Task Modeling</a:t>
                </a:r>
                <a:endParaRPr lang="en-US" sz="2400">
                  <a:latin typeface="Times" charset="0"/>
                </a:endParaRPr>
              </a:p>
            </p:txBody>
          </p:sp>
        </p:grpSp>
        <p:sp>
          <p:nvSpPr>
            <p:cNvPr id="197774" name="Freeform 142"/>
            <p:cNvSpPr>
              <a:spLocks/>
            </p:cNvSpPr>
            <p:nvPr/>
          </p:nvSpPr>
          <p:spPr bwMode="auto">
            <a:xfrm>
              <a:off x="440" y="2993"/>
              <a:ext cx="2145" cy="436"/>
            </a:xfrm>
            <a:custGeom>
              <a:avLst/>
              <a:gdLst/>
              <a:ahLst/>
              <a:cxnLst>
                <a:cxn ang="0">
                  <a:pos x="2076" y="436"/>
                </a:cxn>
                <a:cxn ang="0">
                  <a:pos x="2086" y="436"/>
                </a:cxn>
                <a:cxn ang="0">
                  <a:pos x="2101" y="431"/>
                </a:cxn>
                <a:cxn ang="0">
                  <a:pos x="2111" y="427"/>
                </a:cxn>
                <a:cxn ang="0">
                  <a:pos x="2121" y="422"/>
                </a:cxn>
                <a:cxn ang="0">
                  <a:pos x="2131" y="412"/>
                </a:cxn>
                <a:cxn ang="0">
                  <a:pos x="2135" y="402"/>
                </a:cxn>
                <a:cxn ang="0">
                  <a:pos x="2140" y="387"/>
                </a:cxn>
                <a:cxn ang="0">
                  <a:pos x="2145" y="378"/>
                </a:cxn>
                <a:cxn ang="0">
                  <a:pos x="2145" y="363"/>
                </a:cxn>
                <a:cxn ang="0">
                  <a:pos x="2145" y="74"/>
                </a:cxn>
                <a:cxn ang="0">
                  <a:pos x="2145" y="64"/>
                </a:cxn>
                <a:cxn ang="0">
                  <a:pos x="2140" y="49"/>
                </a:cxn>
                <a:cxn ang="0">
                  <a:pos x="2135" y="39"/>
                </a:cxn>
                <a:cxn ang="0">
                  <a:pos x="2131" y="30"/>
                </a:cxn>
                <a:cxn ang="0">
                  <a:pos x="2121" y="20"/>
                </a:cxn>
                <a:cxn ang="0">
                  <a:pos x="2111" y="10"/>
                </a:cxn>
                <a:cxn ang="0">
                  <a:pos x="2101" y="5"/>
                </a:cxn>
                <a:cxn ang="0">
                  <a:pos x="2086" y="5"/>
                </a:cxn>
                <a:cxn ang="0">
                  <a:pos x="2076" y="0"/>
                </a:cxn>
                <a:cxn ang="0">
                  <a:pos x="74" y="0"/>
                </a:cxn>
                <a:cxn ang="0">
                  <a:pos x="59" y="5"/>
                </a:cxn>
                <a:cxn ang="0">
                  <a:pos x="49" y="5"/>
                </a:cxn>
                <a:cxn ang="0">
                  <a:pos x="39" y="10"/>
                </a:cxn>
                <a:cxn ang="0">
                  <a:pos x="25" y="20"/>
                </a:cxn>
                <a:cxn ang="0">
                  <a:pos x="20" y="30"/>
                </a:cxn>
                <a:cxn ang="0">
                  <a:pos x="10" y="39"/>
                </a:cxn>
                <a:cxn ang="0">
                  <a:pos x="5" y="49"/>
                </a:cxn>
                <a:cxn ang="0">
                  <a:pos x="0" y="64"/>
                </a:cxn>
                <a:cxn ang="0">
                  <a:pos x="0" y="74"/>
                </a:cxn>
                <a:cxn ang="0">
                  <a:pos x="0" y="363"/>
                </a:cxn>
                <a:cxn ang="0">
                  <a:pos x="0" y="378"/>
                </a:cxn>
                <a:cxn ang="0">
                  <a:pos x="5" y="387"/>
                </a:cxn>
                <a:cxn ang="0">
                  <a:pos x="10" y="402"/>
                </a:cxn>
                <a:cxn ang="0">
                  <a:pos x="20" y="412"/>
                </a:cxn>
                <a:cxn ang="0">
                  <a:pos x="25" y="422"/>
                </a:cxn>
                <a:cxn ang="0">
                  <a:pos x="39" y="427"/>
                </a:cxn>
                <a:cxn ang="0">
                  <a:pos x="49" y="431"/>
                </a:cxn>
                <a:cxn ang="0">
                  <a:pos x="59" y="436"/>
                </a:cxn>
                <a:cxn ang="0">
                  <a:pos x="74" y="436"/>
                </a:cxn>
                <a:cxn ang="0">
                  <a:pos x="2076" y="436"/>
                </a:cxn>
                <a:cxn ang="0">
                  <a:pos x="2076" y="436"/>
                </a:cxn>
              </a:cxnLst>
              <a:rect l="0" t="0" r="r" b="b"/>
              <a:pathLst>
                <a:path w="2145" h="436">
                  <a:moveTo>
                    <a:pt x="2076" y="436"/>
                  </a:moveTo>
                  <a:lnTo>
                    <a:pt x="2086" y="436"/>
                  </a:lnTo>
                  <a:lnTo>
                    <a:pt x="2101" y="431"/>
                  </a:lnTo>
                  <a:lnTo>
                    <a:pt x="2111" y="427"/>
                  </a:lnTo>
                  <a:lnTo>
                    <a:pt x="2121" y="422"/>
                  </a:lnTo>
                  <a:lnTo>
                    <a:pt x="2131" y="412"/>
                  </a:lnTo>
                  <a:lnTo>
                    <a:pt x="2135" y="402"/>
                  </a:lnTo>
                  <a:lnTo>
                    <a:pt x="2140" y="387"/>
                  </a:lnTo>
                  <a:lnTo>
                    <a:pt x="2145" y="378"/>
                  </a:lnTo>
                  <a:lnTo>
                    <a:pt x="2145" y="363"/>
                  </a:lnTo>
                  <a:lnTo>
                    <a:pt x="2145" y="74"/>
                  </a:lnTo>
                  <a:lnTo>
                    <a:pt x="2145" y="64"/>
                  </a:lnTo>
                  <a:lnTo>
                    <a:pt x="2140" y="49"/>
                  </a:lnTo>
                  <a:lnTo>
                    <a:pt x="2135" y="39"/>
                  </a:lnTo>
                  <a:lnTo>
                    <a:pt x="2131" y="30"/>
                  </a:lnTo>
                  <a:lnTo>
                    <a:pt x="2121" y="20"/>
                  </a:lnTo>
                  <a:lnTo>
                    <a:pt x="2111" y="10"/>
                  </a:lnTo>
                  <a:lnTo>
                    <a:pt x="2101" y="5"/>
                  </a:lnTo>
                  <a:lnTo>
                    <a:pt x="2086" y="5"/>
                  </a:lnTo>
                  <a:lnTo>
                    <a:pt x="2076" y="0"/>
                  </a:lnTo>
                  <a:lnTo>
                    <a:pt x="74" y="0"/>
                  </a:lnTo>
                  <a:lnTo>
                    <a:pt x="59" y="5"/>
                  </a:lnTo>
                  <a:lnTo>
                    <a:pt x="49" y="5"/>
                  </a:lnTo>
                  <a:lnTo>
                    <a:pt x="39" y="10"/>
                  </a:lnTo>
                  <a:lnTo>
                    <a:pt x="25" y="20"/>
                  </a:lnTo>
                  <a:lnTo>
                    <a:pt x="20" y="30"/>
                  </a:lnTo>
                  <a:lnTo>
                    <a:pt x="10" y="39"/>
                  </a:lnTo>
                  <a:lnTo>
                    <a:pt x="5" y="49"/>
                  </a:lnTo>
                  <a:lnTo>
                    <a:pt x="0" y="64"/>
                  </a:lnTo>
                  <a:lnTo>
                    <a:pt x="0" y="74"/>
                  </a:lnTo>
                  <a:lnTo>
                    <a:pt x="0" y="363"/>
                  </a:lnTo>
                  <a:lnTo>
                    <a:pt x="0" y="378"/>
                  </a:lnTo>
                  <a:lnTo>
                    <a:pt x="5" y="387"/>
                  </a:lnTo>
                  <a:lnTo>
                    <a:pt x="10" y="402"/>
                  </a:lnTo>
                  <a:lnTo>
                    <a:pt x="20" y="412"/>
                  </a:lnTo>
                  <a:lnTo>
                    <a:pt x="25" y="422"/>
                  </a:lnTo>
                  <a:lnTo>
                    <a:pt x="39" y="427"/>
                  </a:lnTo>
                  <a:lnTo>
                    <a:pt x="49" y="431"/>
                  </a:lnTo>
                  <a:lnTo>
                    <a:pt x="59" y="436"/>
                  </a:lnTo>
                  <a:lnTo>
                    <a:pt x="74" y="436"/>
                  </a:lnTo>
                  <a:lnTo>
                    <a:pt x="2076" y="436"/>
                  </a:lnTo>
                  <a:lnTo>
                    <a:pt x="2076" y="436"/>
                  </a:lnTo>
                  <a:close/>
                </a:path>
              </a:pathLst>
            </a:custGeom>
            <a:solidFill>
              <a:srgbClr val="9A9A9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775" name="Freeform 143"/>
            <p:cNvSpPr>
              <a:spLocks/>
            </p:cNvSpPr>
            <p:nvPr/>
          </p:nvSpPr>
          <p:spPr bwMode="auto">
            <a:xfrm>
              <a:off x="396" y="2954"/>
              <a:ext cx="2145" cy="431"/>
            </a:xfrm>
            <a:custGeom>
              <a:avLst/>
              <a:gdLst/>
              <a:ahLst/>
              <a:cxnLst>
                <a:cxn ang="0">
                  <a:pos x="2076" y="431"/>
                </a:cxn>
                <a:cxn ang="0">
                  <a:pos x="2086" y="431"/>
                </a:cxn>
                <a:cxn ang="0">
                  <a:pos x="2101" y="426"/>
                </a:cxn>
                <a:cxn ang="0">
                  <a:pos x="2111" y="421"/>
                </a:cxn>
                <a:cxn ang="0">
                  <a:pos x="2120" y="417"/>
                </a:cxn>
                <a:cxn ang="0">
                  <a:pos x="2130" y="407"/>
                </a:cxn>
                <a:cxn ang="0">
                  <a:pos x="2135" y="397"/>
                </a:cxn>
                <a:cxn ang="0">
                  <a:pos x="2145" y="382"/>
                </a:cxn>
                <a:cxn ang="0">
                  <a:pos x="2145" y="372"/>
                </a:cxn>
                <a:cxn ang="0">
                  <a:pos x="2145" y="358"/>
                </a:cxn>
                <a:cxn ang="0">
                  <a:pos x="2145" y="69"/>
                </a:cxn>
                <a:cxn ang="0">
                  <a:pos x="2145" y="59"/>
                </a:cxn>
                <a:cxn ang="0">
                  <a:pos x="2145" y="44"/>
                </a:cxn>
                <a:cxn ang="0">
                  <a:pos x="2135" y="34"/>
                </a:cxn>
                <a:cxn ang="0">
                  <a:pos x="2130" y="25"/>
                </a:cxn>
                <a:cxn ang="0">
                  <a:pos x="2120" y="15"/>
                </a:cxn>
                <a:cxn ang="0">
                  <a:pos x="2111" y="10"/>
                </a:cxn>
                <a:cxn ang="0">
                  <a:pos x="2101" y="0"/>
                </a:cxn>
                <a:cxn ang="0">
                  <a:pos x="2086" y="0"/>
                </a:cxn>
                <a:cxn ang="0">
                  <a:pos x="2076" y="0"/>
                </a:cxn>
                <a:cxn ang="0">
                  <a:pos x="74" y="0"/>
                </a:cxn>
                <a:cxn ang="0">
                  <a:pos x="64" y="0"/>
                </a:cxn>
                <a:cxn ang="0">
                  <a:pos x="49" y="0"/>
                </a:cxn>
                <a:cxn ang="0">
                  <a:pos x="39" y="10"/>
                </a:cxn>
                <a:cxn ang="0">
                  <a:pos x="29" y="15"/>
                </a:cxn>
                <a:cxn ang="0">
                  <a:pos x="19" y="25"/>
                </a:cxn>
                <a:cxn ang="0">
                  <a:pos x="10" y="34"/>
                </a:cxn>
                <a:cxn ang="0">
                  <a:pos x="5" y="44"/>
                </a:cxn>
                <a:cxn ang="0">
                  <a:pos x="5" y="59"/>
                </a:cxn>
                <a:cxn ang="0">
                  <a:pos x="0" y="69"/>
                </a:cxn>
                <a:cxn ang="0">
                  <a:pos x="0" y="358"/>
                </a:cxn>
                <a:cxn ang="0">
                  <a:pos x="5" y="372"/>
                </a:cxn>
                <a:cxn ang="0">
                  <a:pos x="5" y="382"/>
                </a:cxn>
                <a:cxn ang="0">
                  <a:pos x="10" y="397"/>
                </a:cxn>
                <a:cxn ang="0">
                  <a:pos x="19" y="407"/>
                </a:cxn>
                <a:cxn ang="0">
                  <a:pos x="29" y="417"/>
                </a:cxn>
                <a:cxn ang="0">
                  <a:pos x="39" y="421"/>
                </a:cxn>
                <a:cxn ang="0">
                  <a:pos x="49" y="426"/>
                </a:cxn>
                <a:cxn ang="0">
                  <a:pos x="64" y="431"/>
                </a:cxn>
                <a:cxn ang="0">
                  <a:pos x="74" y="431"/>
                </a:cxn>
                <a:cxn ang="0">
                  <a:pos x="2076" y="431"/>
                </a:cxn>
                <a:cxn ang="0">
                  <a:pos x="2076" y="431"/>
                </a:cxn>
              </a:cxnLst>
              <a:rect l="0" t="0" r="r" b="b"/>
              <a:pathLst>
                <a:path w="2145" h="431">
                  <a:moveTo>
                    <a:pt x="2076" y="431"/>
                  </a:moveTo>
                  <a:lnTo>
                    <a:pt x="2086" y="431"/>
                  </a:lnTo>
                  <a:lnTo>
                    <a:pt x="2101" y="426"/>
                  </a:lnTo>
                  <a:lnTo>
                    <a:pt x="2111" y="421"/>
                  </a:lnTo>
                  <a:lnTo>
                    <a:pt x="2120" y="417"/>
                  </a:lnTo>
                  <a:lnTo>
                    <a:pt x="2130" y="407"/>
                  </a:lnTo>
                  <a:lnTo>
                    <a:pt x="2135" y="397"/>
                  </a:lnTo>
                  <a:lnTo>
                    <a:pt x="2145" y="382"/>
                  </a:lnTo>
                  <a:lnTo>
                    <a:pt x="2145" y="372"/>
                  </a:lnTo>
                  <a:lnTo>
                    <a:pt x="2145" y="358"/>
                  </a:lnTo>
                  <a:lnTo>
                    <a:pt x="2145" y="69"/>
                  </a:lnTo>
                  <a:lnTo>
                    <a:pt x="2145" y="59"/>
                  </a:lnTo>
                  <a:lnTo>
                    <a:pt x="2145" y="44"/>
                  </a:lnTo>
                  <a:lnTo>
                    <a:pt x="2135" y="34"/>
                  </a:lnTo>
                  <a:lnTo>
                    <a:pt x="2130" y="25"/>
                  </a:lnTo>
                  <a:lnTo>
                    <a:pt x="2120" y="15"/>
                  </a:lnTo>
                  <a:lnTo>
                    <a:pt x="2111" y="10"/>
                  </a:lnTo>
                  <a:lnTo>
                    <a:pt x="2101" y="0"/>
                  </a:lnTo>
                  <a:lnTo>
                    <a:pt x="2086" y="0"/>
                  </a:lnTo>
                  <a:lnTo>
                    <a:pt x="2076" y="0"/>
                  </a:lnTo>
                  <a:lnTo>
                    <a:pt x="74" y="0"/>
                  </a:lnTo>
                  <a:lnTo>
                    <a:pt x="64" y="0"/>
                  </a:lnTo>
                  <a:lnTo>
                    <a:pt x="49" y="0"/>
                  </a:lnTo>
                  <a:lnTo>
                    <a:pt x="39" y="10"/>
                  </a:lnTo>
                  <a:lnTo>
                    <a:pt x="29" y="15"/>
                  </a:lnTo>
                  <a:lnTo>
                    <a:pt x="19" y="25"/>
                  </a:lnTo>
                  <a:lnTo>
                    <a:pt x="10" y="34"/>
                  </a:lnTo>
                  <a:lnTo>
                    <a:pt x="5" y="44"/>
                  </a:lnTo>
                  <a:lnTo>
                    <a:pt x="5" y="59"/>
                  </a:lnTo>
                  <a:lnTo>
                    <a:pt x="0" y="69"/>
                  </a:lnTo>
                  <a:lnTo>
                    <a:pt x="0" y="358"/>
                  </a:lnTo>
                  <a:lnTo>
                    <a:pt x="5" y="372"/>
                  </a:lnTo>
                  <a:lnTo>
                    <a:pt x="5" y="382"/>
                  </a:lnTo>
                  <a:lnTo>
                    <a:pt x="10" y="397"/>
                  </a:lnTo>
                  <a:lnTo>
                    <a:pt x="19" y="407"/>
                  </a:lnTo>
                  <a:lnTo>
                    <a:pt x="29" y="417"/>
                  </a:lnTo>
                  <a:lnTo>
                    <a:pt x="39" y="421"/>
                  </a:lnTo>
                  <a:lnTo>
                    <a:pt x="49" y="426"/>
                  </a:lnTo>
                  <a:lnTo>
                    <a:pt x="64" y="431"/>
                  </a:lnTo>
                  <a:lnTo>
                    <a:pt x="74" y="431"/>
                  </a:lnTo>
                  <a:lnTo>
                    <a:pt x="2076" y="431"/>
                  </a:lnTo>
                  <a:lnTo>
                    <a:pt x="2076" y="431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776" name="Rectangle 144"/>
            <p:cNvSpPr>
              <a:spLocks noChangeArrowheads="1"/>
            </p:cNvSpPr>
            <p:nvPr/>
          </p:nvSpPr>
          <p:spPr bwMode="auto">
            <a:xfrm>
              <a:off x="1136" y="2976"/>
              <a:ext cx="699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800" b="1">
                  <a:solidFill>
                    <a:srgbClr val="000000"/>
                  </a:solidFill>
                  <a:latin typeface="Arial" charset="0"/>
                </a:rPr>
                <a:t>Implementation design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197777" name="Freeform 145"/>
            <p:cNvSpPr>
              <a:spLocks/>
            </p:cNvSpPr>
            <p:nvPr/>
          </p:nvSpPr>
          <p:spPr bwMode="auto">
            <a:xfrm>
              <a:off x="519" y="3096"/>
              <a:ext cx="580" cy="216"/>
            </a:xfrm>
            <a:custGeom>
              <a:avLst/>
              <a:gdLst/>
              <a:ahLst/>
              <a:cxnLst>
                <a:cxn ang="0">
                  <a:pos x="507" y="216"/>
                </a:cxn>
                <a:cxn ang="0">
                  <a:pos x="521" y="216"/>
                </a:cxn>
                <a:cxn ang="0">
                  <a:pos x="531" y="216"/>
                </a:cxn>
                <a:cxn ang="0">
                  <a:pos x="546" y="206"/>
                </a:cxn>
                <a:cxn ang="0">
                  <a:pos x="556" y="201"/>
                </a:cxn>
                <a:cxn ang="0">
                  <a:pos x="566" y="191"/>
                </a:cxn>
                <a:cxn ang="0">
                  <a:pos x="571" y="181"/>
                </a:cxn>
                <a:cxn ang="0">
                  <a:pos x="575" y="172"/>
                </a:cxn>
                <a:cxn ang="0">
                  <a:pos x="580" y="157"/>
                </a:cxn>
                <a:cxn ang="0">
                  <a:pos x="580" y="147"/>
                </a:cxn>
                <a:cxn ang="0">
                  <a:pos x="580" y="74"/>
                </a:cxn>
                <a:cxn ang="0">
                  <a:pos x="580" y="59"/>
                </a:cxn>
                <a:cxn ang="0">
                  <a:pos x="575" y="49"/>
                </a:cxn>
                <a:cxn ang="0">
                  <a:pos x="571" y="39"/>
                </a:cxn>
                <a:cxn ang="0">
                  <a:pos x="566" y="25"/>
                </a:cxn>
                <a:cxn ang="0">
                  <a:pos x="556" y="20"/>
                </a:cxn>
                <a:cxn ang="0">
                  <a:pos x="546" y="10"/>
                </a:cxn>
                <a:cxn ang="0">
                  <a:pos x="531" y="5"/>
                </a:cxn>
                <a:cxn ang="0">
                  <a:pos x="521" y="0"/>
                </a:cxn>
                <a:cxn ang="0">
                  <a:pos x="507" y="0"/>
                </a:cxn>
                <a:cxn ang="0">
                  <a:pos x="69" y="0"/>
                </a:cxn>
                <a:cxn ang="0">
                  <a:pos x="59" y="0"/>
                </a:cxn>
                <a:cxn ang="0">
                  <a:pos x="44" y="5"/>
                </a:cxn>
                <a:cxn ang="0">
                  <a:pos x="34" y="10"/>
                </a:cxn>
                <a:cxn ang="0">
                  <a:pos x="24" y="20"/>
                </a:cxn>
                <a:cxn ang="0">
                  <a:pos x="15" y="25"/>
                </a:cxn>
                <a:cxn ang="0">
                  <a:pos x="10" y="39"/>
                </a:cxn>
                <a:cxn ang="0">
                  <a:pos x="5" y="49"/>
                </a:cxn>
                <a:cxn ang="0">
                  <a:pos x="0" y="59"/>
                </a:cxn>
                <a:cxn ang="0">
                  <a:pos x="0" y="74"/>
                </a:cxn>
                <a:cxn ang="0">
                  <a:pos x="0" y="147"/>
                </a:cxn>
                <a:cxn ang="0">
                  <a:pos x="0" y="157"/>
                </a:cxn>
                <a:cxn ang="0">
                  <a:pos x="5" y="172"/>
                </a:cxn>
                <a:cxn ang="0">
                  <a:pos x="10" y="181"/>
                </a:cxn>
                <a:cxn ang="0">
                  <a:pos x="15" y="191"/>
                </a:cxn>
                <a:cxn ang="0">
                  <a:pos x="24" y="201"/>
                </a:cxn>
                <a:cxn ang="0">
                  <a:pos x="34" y="206"/>
                </a:cxn>
                <a:cxn ang="0">
                  <a:pos x="44" y="216"/>
                </a:cxn>
                <a:cxn ang="0">
                  <a:pos x="59" y="216"/>
                </a:cxn>
                <a:cxn ang="0">
                  <a:pos x="69" y="216"/>
                </a:cxn>
                <a:cxn ang="0">
                  <a:pos x="507" y="216"/>
                </a:cxn>
                <a:cxn ang="0">
                  <a:pos x="507" y="216"/>
                </a:cxn>
              </a:cxnLst>
              <a:rect l="0" t="0" r="r" b="b"/>
              <a:pathLst>
                <a:path w="580" h="216">
                  <a:moveTo>
                    <a:pt x="507" y="216"/>
                  </a:moveTo>
                  <a:lnTo>
                    <a:pt x="521" y="216"/>
                  </a:lnTo>
                  <a:lnTo>
                    <a:pt x="531" y="216"/>
                  </a:lnTo>
                  <a:lnTo>
                    <a:pt x="546" y="206"/>
                  </a:lnTo>
                  <a:lnTo>
                    <a:pt x="556" y="201"/>
                  </a:lnTo>
                  <a:lnTo>
                    <a:pt x="566" y="191"/>
                  </a:lnTo>
                  <a:lnTo>
                    <a:pt x="571" y="181"/>
                  </a:lnTo>
                  <a:lnTo>
                    <a:pt x="575" y="172"/>
                  </a:lnTo>
                  <a:lnTo>
                    <a:pt x="580" y="157"/>
                  </a:lnTo>
                  <a:lnTo>
                    <a:pt x="580" y="147"/>
                  </a:lnTo>
                  <a:lnTo>
                    <a:pt x="580" y="74"/>
                  </a:lnTo>
                  <a:lnTo>
                    <a:pt x="580" y="59"/>
                  </a:lnTo>
                  <a:lnTo>
                    <a:pt x="575" y="49"/>
                  </a:lnTo>
                  <a:lnTo>
                    <a:pt x="571" y="39"/>
                  </a:lnTo>
                  <a:lnTo>
                    <a:pt x="566" y="25"/>
                  </a:lnTo>
                  <a:lnTo>
                    <a:pt x="556" y="20"/>
                  </a:lnTo>
                  <a:lnTo>
                    <a:pt x="546" y="10"/>
                  </a:lnTo>
                  <a:lnTo>
                    <a:pt x="531" y="5"/>
                  </a:lnTo>
                  <a:lnTo>
                    <a:pt x="521" y="0"/>
                  </a:lnTo>
                  <a:lnTo>
                    <a:pt x="507" y="0"/>
                  </a:lnTo>
                  <a:lnTo>
                    <a:pt x="69" y="0"/>
                  </a:lnTo>
                  <a:lnTo>
                    <a:pt x="59" y="0"/>
                  </a:lnTo>
                  <a:lnTo>
                    <a:pt x="44" y="5"/>
                  </a:lnTo>
                  <a:lnTo>
                    <a:pt x="34" y="10"/>
                  </a:lnTo>
                  <a:lnTo>
                    <a:pt x="24" y="20"/>
                  </a:lnTo>
                  <a:lnTo>
                    <a:pt x="15" y="25"/>
                  </a:lnTo>
                  <a:lnTo>
                    <a:pt x="10" y="39"/>
                  </a:lnTo>
                  <a:lnTo>
                    <a:pt x="5" y="49"/>
                  </a:lnTo>
                  <a:lnTo>
                    <a:pt x="0" y="59"/>
                  </a:lnTo>
                  <a:lnTo>
                    <a:pt x="0" y="74"/>
                  </a:lnTo>
                  <a:lnTo>
                    <a:pt x="0" y="147"/>
                  </a:lnTo>
                  <a:lnTo>
                    <a:pt x="0" y="157"/>
                  </a:lnTo>
                  <a:lnTo>
                    <a:pt x="5" y="172"/>
                  </a:lnTo>
                  <a:lnTo>
                    <a:pt x="10" y="181"/>
                  </a:lnTo>
                  <a:lnTo>
                    <a:pt x="15" y="191"/>
                  </a:lnTo>
                  <a:lnTo>
                    <a:pt x="24" y="201"/>
                  </a:lnTo>
                  <a:lnTo>
                    <a:pt x="34" y="206"/>
                  </a:lnTo>
                  <a:lnTo>
                    <a:pt x="44" y="216"/>
                  </a:lnTo>
                  <a:lnTo>
                    <a:pt x="59" y="216"/>
                  </a:lnTo>
                  <a:lnTo>
                    <a:pt x="69" y="216"/>
                  </a:lnTo>
                  <a:lnTo>
                    <a:pt x="507" y="216"/>
                  </a:lnTo>
                  <a:lnTo>
                    <a:pt x="507" y="216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778" name="Rectangle 146"/>
            <p:cNvSpPr>
              <a:spLocks noChangeArrowheads="1"/>
            </p:cNvSpPr>
            <p:nvPr/>
          </p:nvSpPr>
          <p:spPr bwMode="auto">
            <a:xfrm>
              <a:off x="737" y="3132"/>
              <a:ext cx="151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800">
                  <a:solidFill>
                    <a:srgbClr val="000000"/>
                  </a:solidFill>
                  <a:latin typeface="Arial" charset="0"/>
                </a:rPr>
                <a:t>Page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197779" name="Rectangle 147"/>
            <p:cNvSpPr>
              <a:spLocks noChangeArrowheads="1"/>
            </p:cNvSpPr>
            <p:nvPr/>
          </p:nvSpPr>
          <p:spPr bwMode="auto">
            <a:xfrm>
              <a:off x="713" y="3206"/>
              <a:ext cx="20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800">
                  <a:solidFill>
                    <a:srgbClr val="000000"/>
                  </a:solidFill>
                  <a:latin typeface="Arial" charset="0"/>
                </a:rPr>
                <a:t>Design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197780" name="Freeform 148"/>
            <p:cNvSpPr>
              <a:spLocks/>
            </p:cNvSpPr>
            <p:nvPr/>
          </p:nvSpPr>
          <p:spPr bwMode="auto">
            <a:xfrm>
              <a:off x="1173" y="3096"/>
              <a:ext cx="581" cy="216"/>
            </a:xfrm>
            <a:custGeom>
              <a:avLst/>
              <a:gdLst/>
              <a:ahLst/>
              <a:cxnLst>
                <a:cxn ang="0">
                  <a:pos x="507" y="216"/>
                </a:cxn>
                <a:cxn ang="0">
                  <a:pos x="522" y="216"/>
                </a:cxn>
                <a:cxn ang="0">
                  <a:pos x="532" y="216"/>
                </a:cxn>
                <a:cxn ang="0">
                  <a:pos x="546" y="206"/>
                </a:cxn>
                <a:cxn ang="0">
                  <a:pos x="556" y="201"/>
                </a:cxn>
                <a:cxn ang="0">
                  <a:pos x="566" y="191"/>
                </a:cxn>
                <a:cxn ang="0">
                  <a:pos x="571" y="181"/>
                </a:cxn>
                <a:cxn ang="0">
                  <a:pos x="576" y="172"/>
                </a:cxn>
                <a:cxn ang="0">
                  <a:pos x="581" y="157"/>
                </a:cxn>
                <a:cxn ang="0">
                  <a:pos x="581" y="147"/>
                </a:cxn>
                <a:cxn ang="0">
                  <a:pos x="581" y="74"/>
                </a:cxn>
                <a:cxn ang="0">
                  <a:pos x="581" y="59"/>
                </a:cxn>
                <a:cxn ang="0">
                  <a:pos x="576" y="49"/>
                </a:cxn>
                <a:cxn ang="0">
                  <a:pos x="571" y="39"/>
                </a:cxn>
                <a:cxn ang="0">
                  <a:pos x="566" y="25"/>
                </a:cxn>
                <a:cxn ang="0">
                  <a:pos x="556" y="20"/>
                </a:cxn>
                <a:cxn ang="0">
                  <a:pos x="546" y="10"/>
                </a:cxn>
                <a:cxn ang="0">
                  <a:pos x="532" y="5"/>
                </a:cxn>
                <a:cxn ang="0">
                  <a:pos x="522" y="0"/>
                </a:cxn>
                <a:cxn ang="0">
                  <a:pos x="507" y="0"/>
                </a:cxn>
                <a:cxn ang="0">
                  <a:pos x="74" y="0"/>
                </a:cxn>
                <a:cxn ang="0">
                  <a:pos x="59" y="0"/>
                </a:cxn>
                <a:cxn ang="0">
                  <a:pos x="44" y="5"/>
                </a:cxn>
                <a:cxn ang="0">
                  <a:pos x="35" y="10"/>
                </a:cxn>
                <a:cxn ang="0">
                  <a:pos x="25" y="20"/>
                </a:cxn>
                <a:cxn ang="0">
                  <a:pos x="15" y="25"/>
                </a:cxn>
                <a:cxn ang="0">
                  <a:pos x="10" y="39"/>
                </a:cxn>
                <a:cxn ang="0">
                  <a:pos x="5" y="49"/>
                </a:cxn>
                <a:cxn ang="0">
                  <a:pos x="0" y="59"/>
                </a:cxn>
                <a:cxn ang="0">
                  <a:pos x="0" y="74"/>
                </a:cxn>
                <a:cxn ang="0">
                  <a:pos x="0" y="147"/>
                </a:cxn>
                <a:cxn ang="0">
                  <a:pos x="0" y="157"/>
                </a:cxn>
                <a:cxn ang="0">
                  <a:pos x="5" y="172"/>
                </a:cxn>
                <a:cxn ang="0">
                  <a:pos x="10" y="181"/>
                </a:cxn>
                <a:cxn ang="0">
                  <a:pos x="15" y="191"/>
                </a:cxn>
                <a:cxn ang="0">
                  <a:pos x="25" y="201"/>
                </a:cxn>
                <a:cxn ang="0">
                  <a:pos x="35" y="206"/>
                </a:cxn>
                <a:cxn ang="0">
                  <a:pos x="44" y="216"/>
                </a:cxn>
                <a:cxn ang="0">
                  <a:pos x="59" y="216"/>
                </a:cxn>
                <a:cxn ang="0">
                  <a:pos x="74" y="216"/>
                </a:cxn>
                <a:cxn ang="0">
                  <a:pos x="507" y="216"/>
                </a:cxn>
                <a:cxn ang="0">
                  <a:pos x="507" y="216"/>
                </a:cxn>
              </a:cxnLst>
              <a:rect l="0" t="0" r="r" b="b"/>
              <a:pathLst>
                <a:path w="581" h="216">
                  <a:moveTo>
                    <a:pt x="507" y="216"/>
                  </a:moveTo>
                  <a:lnTo>
                    <a:pt x="522" y="216"/>
                  </a:lnTo>
                  <a:lnTo>
                    <a:pt x="532" y="216"/>
                  </a:lnTo>
                  <a:lnTo>
                    <a:pt x="546" y="206"/>
                  </a:lnTo>
                  <a:lnTo>
                    <a:pt x="556" y="201"/>
                  </a:lnTo>
                  <a:lnTo>
                    <a:pt x="566" y="191"/>
                  </a:lnTo>
                  <a:lnTo>
                    <a:pt x="571" y="181"/>
                  </a:lnTo>
                  <a:lnTo>
                    <a:pt x="576" y="172"/>
                  </a:lnTo>
                  <a:lnTo>
                    <a:pt x="581" y="157"/>
                  </a:lnTo>
                  <a:lnTo>
                    <a:pt x="581" y="147"/>
                  </a:lnTo>
                  <a:lnTo>
                    <a:pt x="581" y="74"/>
                  </a:lnTo>
                  <a:lnTo>
                    <a:pt x="581" y="59"/>
                  </a:lnTo>
                  <a:lnTo>
                    <a:pt x="576" y="49"/>
                  </a:lnTo>
                  <a:lnTo>
                    <a:pt x="571" y="39"/>
                  </a:lnTo>
                  <a:lnTo>
                    <a:pt x="566" y="25"/>
                  </a:lnTo>
                  <a:lnTo>
                    <a:pt x="556" y="20"/>
                  </a:lnTo>
                  <a:lnTo>
                    <a:pt x="546" y="10"/>
                  </a:lnTo>
                  <a:lnTo>
                    <a:pt x="532" y="5"/>
                  </a:lnTo>
                  <a:lnTo>
                    <a:pt x="522" y="0"/>
                  </a:lnTo>
                  <a:lnTo>
                    <a:pt x="507" y="0"/>
                  </a:lnTo>
                  <a:lnTo>
                    <a:pt x="74" y="0"/>
                  </a:lnTo>
                  <a:lnTo>
                    <a:pt x="59" y="0"/>
                  </a:lnTo>
                  <a:lnTo>
                    <a:pt x="44" y="5"/>
                  </a:lnTo>
                  <a:lnTo>
                    <a:pt x="35" y="10"/>
                  </a:lnTo>
                  <a:lnTo>
                    <a:pt x="25" y="20"/>
                  </a:lnTo>
                  <a:lnTo>
                    <a:pt x="15" y="25"/>
                  </a:lnTo>
                  <a:lnTo>
                    <a:pt x="10" y="39"/>
                  </a:lnTo>
                  <a:lnTo>
                    <a:pt x="5" y="49"/>
                  </a:lnTo>
                  <a:lnTo>
                    <a:pt x="0" y="59"/>
                  </a:lnTo>
                  <a:lnTo>
                    <a:pt x="0" y="74"/>
                  </a:lnTo>
                  <a:lnTo>
                    <a:pt x="0" y="147"/>
                  </a:lnTo>
                  <a:lnTo>
                    <a:pt x="0" y="157"/>
                  </a:lnTo>
                  <a:lnTo>
                    <a:pt x="5" y="172"/>
                  </a:lnTo>
                  <a:lnTo>
                    <a:pt x="10" y="181"/>
                  </a:lnTo>
                  <a:lnTo>
                    <a:pt x="15" y="191"/>
                  </a:lnTo>
                  <a:lnTo>
                    <a:pt x="25" y="201"/>
                  </a:lnTo>
                  <a:lnTo>
                    <a:pt x="35" y="206"/>
                  </a:lnTo>
                  <a:lnTo>
                    <a:pt x="44" y="216"/>
                  </a:lnTo>
                  <a:lnTo>
                    <a:pt x="59" y="216"/>
                  </a:lnTo>
                  <a:lnTo>
                    <a:pt x="74" y="216"/>
                  </a:lnTo>
                  <a:lnTo>
                    <a:pt x="507" y="216"/>
                  </a:lnTo>
                  <a:lnTo>
                    <a:pt x="507" y="216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781" name="Rectangle 149"/>
            <p:cNvSpPr>
              <a:spLocks noChangeArrowheads="1"/>
            </p:cNvSpPr>
            <p:nvPr/>
          </p:nvSpPr>
          <p:spPr bwMode="auto">
            <a:xfrm>
              <a:off x="1288" y="3132"/>
              <a:ext cx="362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800">
                  <a:solidFill>
                    <a:srgbClr val="000000"/>
                  </a:solidFill>
                  <a:latin typeface="Arial" charset="0"/>
                </a:rPr>
                <a:t>Presentation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197782" name="Rectangle 150"/>
            <p:cNvSpPr>
              <a:spLocks noChangeArrowheads="1"/>
            </p:cNvSpPr>
            <p:nvPr/>
          </p:nvSpPr>
          <p:spPr bwMode="auto">
            <a:xfrm>
              <a:off x="1367" y="3206"/>
              <a:ext cx="20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800">
                  <a:solidFill>
                    <a:srgbClr val="000000"/>
                  </a:solidFill>
                  <a:latin typeface="Arial" charset="0"/>
                </a:rPr>
                <a:t>Design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197783" name="Freeform 151"/>
            <p:cNvSpPr>
              <a:spLocks/>
            </p:cNvSpPr>
            <p:nvPr/>
          </p:nvSpPr>
          <p:spPr bwMode="auto">
            <a:xfrm>
              <a:off x="1842" y="3096"/>
              <a:ext cx="581" cy="216"/>
            </a:xfrm>
            <a:custGeom>
              <a:avLst/>
              <a:gdLst/>
              <a:ahLst/>
              <a:cxnLst>
                <a:cxn ang="0">
                  <a:pos x="507" y="216"/>
                </a:cxn>
                <a:cxn ang="0">
                  <a:pos x="522" y="216"/>
                </a:cxn>
                <a:cxn ang="0">
                  <a:pos x="532" y="216"/>
                </a:cxn>
                <a:cxn ang="0">
                  <a:pos x="547" y="206"/>
                </a:cxn>
                <a:cxn ang="0">
                  <a:pos x="556" y="201"/>
                </a:cxn>
                <a:cxn ang="0">
                  <a:pos x="566" y="191"/>
                </a:cxn>
                <a:cxn ang="0">
                  <a:pos x="571" y="181"/>
                </a:cxn>
                <a:cxn ang="0">
                  <a:pos x="576" y="172"/>
                </a:cxn>
                <a:cxn ang="0">
                  <a:pos x="581" y="157"/>
                </a:cxn>
                <a:cxn ang="0">
                  <a:pos x="581" y="147"/>
                </a:cxn>
                <a:cxn ang="0">
                  <a:pos x="581" y="74"/>
                </a:cxn>
                <a:cxn ang="0">
                  <a:pos x="581" y="59"/>
                </a:cxn>
                <a:cxn ang="0">
                  <a:pos x="576" y="49"/>
                </a:cxn>
                <a:cxn ang="0">
                  <a:pos x="571" y="39"/>
                </a:cxn>
                <a:cxn ang="0">
                  <a:pos x="566" y="25"/>
                </a:cxn>
                <a:cxn ang="0">
                  <a:pos x="556" y="20"/>
                </a:cxn>
                <a:cxn ang="0">
                  <a:pos x="547" y="10"/>
                </a:cxn>
                <a:cxn ang="0">
                  <a:pos x="532" y="5"/>
                </a:cxn>
                <a:cxn ang="0">
                  <a:pos x="522" y="0"/>
                </a:cxn>
                <a:cxn ang="0">
                  <a:pos x="507" y="0"/>
                </a:cxn>
                <a:cxn ang="0">
                  <a:pos x="74" y="0"/>
                </a:cxn>
                <a:cxn ang="0">
                  <a:pos x="59" y="0"/>
                </a:cxn>
                <a:cxn ang="0">
                  <a:pos x="50" y="5"/>
                </a:cxn>
                <a:cxn ang="0">
                  <a:pos x="35" y="10"/>
                </a:cxn>
                <a:cxn ang="0">
                  <a:pos x="25" y="20"/>
                </a:cxn>
                <a:cxn ang="0">
                  <a:pos x="15" y="25"/>
                </a:cxn>
                <a:cxn ang="0">
                  <a:pos x="10" y="39"/>
                </a:cxn>
                <a:cxn ang="0">
                  <a:pos x="5" y="49"/>
                </a:cxn>
                <a:cxn ang="0">
                  <a:pos x="0" y="59"/>
                </a:cxn>
                <a:cxn ang="0">
                  <a:pos x="0" y="74"/>
                </a:cxn>
                <a:cxn ang="0">
                  <a:pos x="0" y="147"/>
                </a:cxn>
                <a:cxn ang="0">
                  <a:pos x="0" y="157"/>
                </a:cxn>
                <a:cxn ang="0">
                  <a:pos x="5" y="172"/>
                </a:cxn>
                <a:cxn ang="0">
                  <a:pos x="10" y="181"/>
                </a:cxn>
                <a:cxn ang="0">
                  <a:pos x="15" y="191"/>
                </a:cxn>
                <a:cxn ang="0">
                  <a:pos x="25" y="201"/>
                </a:cxn>
                <a:cxn ang="0">
                  <a:pos x="35" y="206"/>
                </a:cxn>
                <a:cxn ang="0">
                  <a:pos x="50" y="216"/>
                </a:cxn>
                <a:cxn ang="0">
                  <a:pos x="59" y="216"/>
                </a:cxn>
                <a:cxn ang="0">
                  <a:pos x="74" y="216"/>
                </a:cxn>
                <a:cxn ang="0">
                  <a:pos x="507" y="216"/>
                </a:cxn>
                <a:cxn ang="0">
                  <a:pos x="507" y="216"/>
                </a:cxn>
              </a:cxnLst>
              <a:rect l="0" t="0" r="r" b="b"/>
              <a:pathLst>
                <a:path w="581" h="216">
                  <a:moveTo>
                    <a:pt x="507" y="216"/>
                  </a:moveTo>
                  <a:lnTo>
                    <a:pt x="522" y="216"/>
                  </a:lnTo>
                  <a:lnTo>
                    <a:pt x="532" y="216"/>
                  </a:lnTo>
                  <a:lnTo>
                    <a:pt x="547" y="206"/>
                  </a:lnTo>
                  <a:lnTo>
                    <a:pt x="556" y="201"/>
                  </a:lnTo>
                  <a:lnTo>
                    <a:pt x="566" y="191"/>
                  </a:lnTo>
                  <a:lnTo>
                    <a:pt x="571" y="181"/>
                  </a:lnTo>
                  <a:lnTo>
                    <a:pt x="576" y="172"/>
                  </a:lnTo>
                  <a:lnTo>
                    <a:pt x="581" y="157"/>
                  </a:lnTo>
                  <a:lnTo>
                    <a:pt x="581" y="147"/>
                  </a:lnTo>
                  <a:lnTo>
                    <a:pt x="581" y="74"/>
                  </a:lnTo>
                  <a:lnTo>
                    <a:pt x="581" y="59"/>
                  </a:lnTo>
                  <a:lnTo>
                    <a:pt x="576" y="49"/>
                  </a:lnTo>
                  <a:lnTo>
                    <a:pt x="571" y="39"/>
                  </a:lnTo>
                  <a:lnTo>
                    <a:pt x="566" y="25"/>
                  </a:lnTo>
                  <a:lnTo>
                    <a:pt x="556" y="20"/>
                  </a:lnTo>
                  <a:lnTo>
                    <a:pt x="547" y="10"/>
                  </a:lnTo>
                  <a:lnTo>
                    <a:pt x="532" y="5"/>
                  </a:lnTo>
                  <a:lnTo>
                    <a:pt x="522" y="0"/>
                  </a:lnTo>
                  <a:lnTo>
                    <a:pt x="507" y="0"/>
                  </a:lnTo>
                  <a:lnTo>
                    <a:pt x="74" y="0"/>
                  </a:lnTo>
                  <a:lnTo>
                    <a:pt x="59" y="0"/>
                  </a:lnTo>
                  <a:lnTo>
                    <a:pt x="50" y="5"/>
                  </a:lnTo>
                  <a:lnTo>
                    <a:pt x="35" y="10"/>
                  </a:lnTo>
                  <a:lnTo>
                    <a:pt x="25" y="20"/>
                  </a:lnTo>
                  <a:lnTo>
                    <a:pt x="15" y="25"/>
                  </a:lnTo>
                  <a:lnTo>
                    <a:pt x="10" y="39"/>
                  </a:lnTo>
                  <a:lnTo>
                    <a:pt x="5" y="49"/>
                  </a:lnTo>
                  <a:lnTo>
                    <a:pt x="0" y="59"/>
                  </a:lnTo>
                  <a:lnTo>
                    <a:pt x="0" y="74"/>
                  </a:lnTo>
                  <a:lnTo>
                    <a:pt x="0" y="147"/>
                  </a:lnTo>
                  <a:lnTo>
                    <a:pt x="0" y="157"/>
                  </a:lnTo>
                  <a:lnTo>
                    <a:pt x="5" y="172"/>
                  </a:lnTo>
                  <a:lnTo>
                    <a:pt x="10" y="181"/>
                  </a:lnTo>
                  <a:lnTo>
                    <a:pt x="15" y="191"/>
                  </a:lnTo>
                  <a:lnTo>
                    <a:pt x="25" y="201"/>
                  </a:lnTo>
                  <a:lnTo>
                    <a:pt x="35" y="206"/>
                  </a:lnTo>
                  <a:lnTo>
                    <a:pt x="50" y="216"/>
                  </a:lnTo>
                  <a:lnTo>
                    <a:pt x="59" y="216"/>
                  </a:lnTo>
                  <a:lnTo>
                    <a:pt x="74" y="216"/>
                  </a:lnTo>
                  <a:lnTo>
                    <a:pt x="507" y="216"/>
                  </a:lnTo>
                  <a:lnTo>
                    <a:pt x="507" y="216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784" name="Rectangle 152"/>
            <p:cNvSpPr>
              <a:spLocks noChangeArrowheads="1"/>
            </p:cNvSpPr>
            <p:nvPr/>
          </p:nvSpPr>
          <p:spPr bwMode="auto">
            <a:xfrm>
              <a:off x="2066" y="3132"/>
              <a:ext cx="13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800">
                  <a:solidFill>
                    <a:srgbClr val="000000"/>
                  </a:solidFill>
                  <a:latin typeface="Arial" charset="0"/>
                </a:rPr>
                <a:t>Data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197785" name="Rectangle 153"/>
            <p:cNvSpPr>
              <a:spLocks noChangeArrowheads="1"/>
            </p:cNvSpPr>
            <p:nvPr/>
          </p:nvSpPr>
          <p:spPr bwMode="auto">
            <a:xfrm>
              <a:off x="2036" y="3206"/>
              <a:ext cx="20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800">
                  <a:solidFill>
                    <a:srgbClr val="000000"/>
                  </a:solidFill>
                  <a:latin typeface="Arial" charset="0"/>
                </a:rPr>
                <a:t>Design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197786" name="Freeform 154"/>
            <p:cNvSpPr>
              <a:spLocks/>
            </p:cNvSpPr>
            <p:nvPr/>
          </p:nvSpPr>
          <p:spPr bwMode="auto">
            <a:xfrm>
              <a:off x="1040" y="3645"/>
              <a:ext cx="945" cy="220"/>
            </a:xfrm>
            <a:custGeom>
              <a:avLst/>
              <a:gdLst/>
              <a:ahLst/>
              <a:cxnLst>
                <a:cxn ang="0">
                  <a:pos x="876" y="220"/>
                </a:cxn>
                <a:cxn ang="0">
                  <a:pos x="886" y="220"/>
                </a:cxn>
                <a:cxn ang="0">
                  <a:pos x="901" y="216"/>
                </a:cxn>
                <a:cxn ang="0">
                  <a:pos x="911" y="211"/>
                </a:cxn>
                <a:cxn ang="0">
                  <a:pos x="920" y="201"/>
                </a:cxn>
                <a:cxn ang="0">
                  <a:pos x="930" y="191"/>
                </a:cxn>
                <a:cxn ang="0">
                  <a:pos x="935" y="181"/>
                </a:cxn>
                <a:cxn ang="0">
                  <a:pos x="940" y="171"/>
                </a:cxn>
                <a:cxn ang="0">
                  <a:pos x="945" y="162"/>
                </a:cxn>
                <a:cxn ang="0">
                  <a:pos x="945" y="147"/>
                </a:cxn>
                <a:cxn ang="0">
                  <a:pos x="945" y="73"/>
                </a:cxn>
                <a:cxn ang="0">
                  <a:pos x="945" y="64"/>
                </a:cxn>
                <a:cxn ang="0">
                  <a:pos x="940" y="49"/>
                </a:cxn>
                <a:cxn ang="0">
                  <a:pos x="935" y="39"/>
                </a:cxn>
                <a:cxn ang="0">
                  <a:pos x="930" y="29"/>
                </a:cxn>
                <a:cxn ang="0">
                  <a:pos x="920" y="20"/>
                </a:cxn>
                <a:cxn ang="0">
                  <a:pos x="911" y="10"/>
                </a:cxn>
                <a:cxn ang="0">
                  <a:pos x="901" y="5"/>
                </a:cxn>
                <a:cxn ang="0">
                  <a:pos x="886" y="5"/>
                </a:cxn>
                <a:cxn ang="0">
                  <a:pos x="876" y="0"/>
                </a:cxn>
                <a:cxn ang="0">
                  <a:pos x="74" y="0"/>
                </a:cxn>
                <a:cxn ang="0">
                  <a:pos x="59" y="5"/>
                </a:cxn>
                <a:cxn ang="0">
                  <a:pos x="50" y="5"/>
                </a:cxn>
                <a:cxn ang="0">
                  <a:pos x="40" y="10"/>
                </a:cxn>
                <a:cxn ang="0">
                  <a:pos x="25" y="20"/>
                </a:cxn>
                <a:cxn ang="0">
                  <a:pos x="20" y="29"/>
                </a:cxn>
                <a:cxn ang="0">
                  <a:pos x="10" y="39"/>
                </a:cxn>
                <a:cxn ang="0">
                  <a:pos x="5" y="49"/>
                </a:cxn>
                <a:cxn ang="0">
                  <a:pos x="0" y="64"/>
                </a:cxn>
                <a:cxn ang="0">
                  <a:pos x="0" y="73"/>
                </a:cxn>
                <a:cxn ang="0">
                  <a:pos x="0" y="147"/>
                </a:cxn>
                <a:cxn ang="0">
                  <a:pos x="0" y="162"/>
                </a:cxn>
                <a:cxn ang="0">
                  <a:pos x="5" y="171"/>
                </a:cxn>
                <a:cxn ang="0">
                  <a:pos x="10" y="181"/>
                </a:cxn>
                <a:cxn ang="0">
                  <a:pos x="20" y="191"/>
                </a:cxn>
                <a:cxn ang="0">
                  <a:pos x="25" y="201"/>
                </a:cxn>
                <a:cxn ang="0">
                  <a:pos x="40" y="211"/>
                </a:cxn>
                <a:cxn ang="0">
                  <a:pos x="50" y="216"/>
                </a:cxn>
                <a:cxn ang="0">
                  <a:pos x="59" y="220"/>
                </a:cxn>
                <a:cxn ang="0">
                  <a:pos x="74" y="220"/>
                </a:cxn>
                <a:cxn ang="0">
                  <a:pos x="876" y="220"/>
                </a:cxn>
                <a:cxn ang="0">
                  <a:pos x="876" y="220"/>
                </a:cxn>
              </a:cxnLst>
              <a:rect l="0" t="0" r="r" b="b"/>
              <a:pathLst>
                <a:path w="945" h="220">
                  <a:moveTo>
                    <a:pt x="876" y="220"/>
                  </a:moveTo>
                  <a:lnTo>
                    <a:pt x="886" y="220"/>
                  </a:lnTo>
                  <a:lnTo>
                    <a:pt x="901" y="216"/>
                  </a:lnTo>
                  <a:lnTo>
                    <a:pt x="911" y="211"/>
                  </a:lnTo>
                  <a:lnTo>
                    <a:pt x="920" y="201"/>
                  </a:lnTo>
                  <a:lnTo>
                    <a:pt x="930" y="191"/>
                  </a:lnTo>
                  <a:lnTo>
                    <a:pt x="935" y="181"/>
                  </a:lnTo>
                  <a:lnTo>
                    <a:pt x="940" y="171"/>
                  </a:lnTo>
                  <a:lnTo>
                    <a:pt x="945" y="162"/>
                  </a:lnTo>
                  <a:lnTo>
                    <a:pt x="945" y="147"/>
                  </a:lnTo>
                  <a:lnTo>
                    <a:pt x="945" y="73"/>
                  </a:lnTo>
                  <a:lnTo>
                    <a:pt x="945" y="64"/>
                  </a:lnTo>
                  <a:lnTo>
                    <a:pt x="940" y="49"/>
                  </a:lnTo>
                  <a:lnTo>
                    <a:pt x="935" y="39"/>
                  </a:lnTo>
                  <a:lnTo>
                    <a:pt x="930" y="29"/>
                  </a:lnTo>
                  <a:lnTo>
                    <a:pt x="920" y="20"/>
                  </a:lnTo>
                  <a:lnTo>
                    <a:pt x="911" y="10"/>
                  </a:lnTo>
                  <a:lnTo>
                    <a:pt x="901" y="5"/>
                  </a:lnTo>
                  <a:lnTo>
                    <a:pt x="886" y="5"/>
                  </a:lnTo>
                  <a:lnTo>
                    <a:pt x="876" y="0"/>
                  </a:lnTo>
                  <a:lnTo>
                    <a:pt x="74" y="0"/>
                  </a:lnTo>
                  <a:lnTo>
                    <a:pt x="59" y="5"/>
                  </a:lnTo>
                  <a:lnTo>
                    <a:pt x="50" y="5"/>
                  </a:lnTo>
                  <a:lnTo>
                    <a:pt x="40" y="10"/>
                  </a:lnTo>
                  <a:lnTo>
                    <a:pt x="25" y="20"/>
                  </a:lnTo>
                  <a:lnTo>
                    <a:pt x="20" y="29"/>
                  </a:lnTo>
                  <a:lnTo>
                    <a:pt x="10" y="39"/>
                  </a:lnTo>
                  <a:lnTo>
                    <a:pt x="5" y="49"/>
                  </a:lnTo>
                  <a:lnTo>
                    <a:pt x="0" y="64"/>
                  </a:lnTo>
                  <a:lnTo>
                    <a:pt x="0" y="73"/>
                  </a:lnTo>
                  <a:lnTo>
                    <a:pt x="0" y="147"/>
                  </a:lnTo>
                  <a:lnTo>
                    <a:pt x="0" y="162"/>
                  </a:lnTo>
                  <a:lnTo>
                    <a:pt x="5" y="171"/>
                  </a:lnTo>
                  <a:lnTo>
                    <a:pt x="10" y="181"/>
                  </a:lnTo>
                  <a:lnTo>
                    <a:pt x="20" y="191"/>
                  </a:lnTo>
                  <a:lnTo>
                    <a:pt x="25" y="201"/>
                  </a:lnTo>
                  <a:lnTo>
                    <a:pt x="40" y="211"/>
                  </a:lnTo>
                  <a:lnTo>
                    <a:pt x="50" y="216"/>
                  </a:lnTo>
                  <a:lnTo>
                    <a:pt x="59" y="220"/>
                  </a:lnTo>
                  <a:lnTo>
                    <a:pt x="74" y="220"/>
                  </a:lnTo>
                  <a:lnTo>
                    <a:pt x="876" y="220"/>
                  </a:lnTo>
                  <a:lnTo>
                    <a:pt x="876" y="220"/>
                  </a:lnTo>
                  <a:close/>
                </a:path>
              </a:pathLst>
            </a:custGeom>
            <a:solidFill>
              <a:srgbClr val="9A9A9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787" name="Freeform 155"/>
            <p:cNvSpPr>
              <a:spLocks/>
            </p:cNvSpPr>
            <p:nvPr/>
          </p:nvSpPr>
          <p:spPr bwMode="auto">
            <a:xfrm>
              <a:off x="996" y="3606"/>
              <a:ext cx="945" cy="215"/>
            </a:xfrm>
            <a:custGeom>
              <a:avLst/>
              <a:gdLst/>
              <a:ahLst/>
              <a:cxnLst>
                <a:cxn ang="0">
                  <a:pos x="876" y="215"/>
                </a:cxn>
                <a:cxn ang="0">
                  <a:pos x="886" y="215"/>
                </a:cxn>
                <a:cxn ang="0">
                  <a:pos x="900" y="210"/>
                </a:cxn>
                <a:cxn ang="0">
                  <a:pos x="910" y="206"/>
                </a:cxn>
                <a:cxn ang="0">
                  <a:pos x="920" y="196"/>
                </a:cxn>
                <a:cxn ang="0">
                  <a:pos x="930" y="191"/>
                </a:cxn>
                <a:cxn ang="0">
                  <a:pos x="935" y="181"/>
                </a:cxn>
                <a:cxn ang="0">
                  <a:pos x="945" y="166"/>
                </a:cxn>
                <a:cxn ang="0">
                  <a:pos x="945" y="157"/>
                </a:cxn>
                <a:cxn ang="0">
                  <a:pos x="945" y="142"/>
                </a:cxn>
                <a:cxn ang="0">
                  <a:pos x="945" y="68"/>
                </a:cxn>
                <a:cxn ang="0">
                  <a:pos x="945" y="59"/>
                </a:cxn>
                <a:cxn ang="0">
                  <a:pos x="945" y="44"/>
                </a:cxn>
                <a:cxn ang="0">
                  <a:pos x="935" y="34"/>
                </a:cxn>
                <a:cxn ang="0">
                  <a:pos x="930" y="24"/>
                </a:cxn>
                <a:cxn ang="0">
                  <a:pos x="920" y="14"/>
                </a:cxn>
                <a:cxn ang="0">
                  <a:pos x="910" y="10"/>
                </a:cxn>
                <a:cxn ang="0">
                  <a:pos x="900" y="5"/>
                </a:cxn>
                <a:cxn ang="0">
                  <a:pos x="886" y="0"/>
                </a:cxn>
                <a:cxn ang="0">
                  <a:pos x="876" y="0"/>
                </a:cxn>
                <a:cxn ang="0">
                  <a:pos x="74" y="0"/>
                </a:cxn>
                <a:cxn ang="0">
                  <a:pos x="59" y="0"/>
                </a:cxn>
                <a:cxn ang="0">
                  <a:pos x="49" y="5"/>
                </a:cxn>
                <a:cxn ang="0">
                  <a:pos x="39" y="10"/>
                </a:cxn>
                <a:cxn ang="0">
                  <a:pos x="30" y="14"/>
                </a:cxn>
                <a:cxn ang="0">
                  <a:pos x="20" y="24"/>
                </a:cxn>
                <a:cxn ang="0">
                  <a:pos x="10" y="34"/>
                </a:cxn>
                <a:cxn ang="0">
                  <a:pos x="5" y="44"/>
                </a:cxn>
                <a:cxn ang="0">
                  <a:pos x="5" y="59"/>
                </a:cxn>
                <a:cxn ang="0">
                  <a:pos x="0" y="68"/>
                </a:cxn>
                <a:cxn ang="0">
                  <a:pos x="0" y="142"/>
                </a:cxn>
                <a:cxn ang="0">
                  <a:pos x="5" y="157"/>
                </a:cxn>
                <a:cxn ang="0">
                  <a:pos x="5" y="166"/>
                </a:cxn>
                <a:cxn ang="0">
                  <a:pos x="10" y="181"/>
                </a:cxn>
                <a:cxn ang="0">
                  <a:pos x="20" y="191"/>
                </a:cxn>
                <a:cxn ang="0">
                  <a:pos x="30" y="196"/>
                </a:cxn>
                <a:cxn ang="0">
                  <a:pos x="39" y="206"/>
                </a:cxn>
                <a:cxn ang="0">
                  <a:pos x="49" y="210"/>
                </a:cxn>
                <a:cxn ang="0">
                  <a:pos x="59" y="215"/>
                </a:cxn>
                <a:cxn ang="0">
                  <a:pos x="74" y="215"/>
                </a:cxn>
                <a:cxn ang="0">
                  <a:pos x="876" y="215"/>
                </a:cxn>
                <a:cxn ang="0">
                  <a:pos x="876" y="215"/>
                </a:cxn>
              </a:cxnLst>
              <a:rect l="0" t="0" r="r" b="b"/>
              <a:pathLst>
                <a:path w="945" h="215">
                  <a:moveTo>
                    <a:pt x="876" y="215"/>
                  </a:moveTo>
                  <a:lnTo>
                    <a:pt x="886" y="215"/>
                  </a:lnTo>
                  <a:lnTo>
                    <a:pt x="900" y="210"/>
                  </a:lnTo>
                  <a:lnTo>
                    <a:pt x="910" y="206"/>
                  </a:lnTo>
                  <a:lnTo>
                    <a:pt x="920" y="196"/>
                  </a:lnTo>
                  <a:lnTo>
                    <a:pt x="930" y="191"/>
                  </a:lnTo>
                  <a:lnTo>
                    <a:pt x="935" y="181"/>
                  </a:lnTo>
                  <a:lnTo>
                    <a:pt x="945" y="166"/>
                  </a:lnTo>
                  <a:lnTo>
                    <a:pt x="945" y="157"/>
                  </a:lnTo>
                  <a:lnTo>
                    <a:pt x="945" y="142"/>
                  </a:lnTo>
                  <a:lnTo>
                    <a:pt x="945" y="68"/>
                  </a:lnTo>
                  <a:lnTo>
                    <a:pt x="945" y="59"/>
                  </a:lnTo>
                  <a:lnTo>
                    <a:pt x="945" y="44"/>
                  </a:lnTo>
                  <a:lnTo>
                    <a:pt x="935" y="34"/>
                  </a:lnTo>
                  <a:lnTo>
                    <a:pt x="930" y="24"/>
                  </a:lnTo>
                  <a:lnTo>
                    <a:pt x="920" y="14"/>
                  </a:lnTo>
                  <a:lnTo>
                    <a:pt x="910" y="10"/>
                  </a:lnTo>
                  <a:lnTo>
                    <a:pt x="900" y="5"/>
                  </a:lnTo>
                  <a:lnTo>
                    <a:pt x="886" y="0"/>
                  </a:lnTo>
                  <a:lnTo>
                    <a:pt x="876" y="0"/>
                  </a:lnTo>
                  <a:lnTo>
                    <a:pt x="74" y="0"/>
                  </a:lnTo>
                  <a:lnTo>
                    <a:pt x="59" y="0"/>
                  </a:lnTo>
                  <a:lnTo>
                    <a:pt x="49" y="5"/>
                  </a:lnTo>
                  <a:lnTo>
                    <a:pt x="39" y="10"/>
                  </a:lnTo>
                  <a:lnTo>
                    <a:pt x="30" y="14"/>
                  </a:lnTo>
                  <a:lnTo>
                    <a:pt x="20" y="24"/>
                  </a:lnTo>
                  <a:lnTo>
                    <a:pt x="10" y="34"/>
                  </a:lnTo>
                  <a:lnTo>
                    <a:pt x="5" y="44"/>
                  </a:lnTo>
                  <a:lnTo>
                    <a:pt x="5" y="59"/>
                  </a:lnTo>
                  <a:lnTo>
                    <a:pt x="0" y="68"/>
                  </a:lnTo>
                  <a:lnTo>
                    <a:pt x="0" y="142"/>
                  </a:lnTo>
                  <a:lnTo>
                    <a:pt x="5" y="157"/>
                  </a:lnTo>
                  <a:lnTo>
                    <a:pt x="5" y="166"/>
                  </a:lnTo>
                  <a:lnTo>
                    <a:pt x="10" y="181"/>
                  </a:lnTo>
                  <a:lnTo>
                    <a:pt x="20" y="191"/>
                  </a:lnTo>
                  <a:lnTo>
                    <a:pt x="30" y="196"/>
                  </a:lnTo>
                  <a:lnTo>
                    <a:pt x="39" y="206"/>
                  </a:lnTo>
                  <a:lnTo>
                    <a:pt x="49" y="210"/>
                  </a:lnTo>
                  <a:lnTo>
                    <a:pt x="59" y="215"/>
                  </a:lnTo>
                  <a:lnTo>
                    <a:pt x="74" y="215"/>
                  </a:lnTo>
                  <a:lnTo>
                    <a:pt x="876" y="215"/>
                  </a:lnTo>
                  <a:lnTo>
                    <a:pt x="876" y="215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788" name="Rectangle 156"/>
            <p:cNvSpPr>
              <a:spLocks noChangeArrowheads="1"/>
            </p:cNvSpPr>
            <p:nvPr/>
          </p:nvSpPr>
          <p:spPr bwMode="auto">
            <a:xfrm>
              <a:off x="1244" y="3676"/>
              <a:ext cx="474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800" b="1">
                  <a:solidFill>
                    <a:srgbClr val="000000"/>
                  </a:solidFill>
                  <a:latin typeface="Arial" charset="0"/>
                </a:rPr>
                <a:t>Implementation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197789" name="Freeform 157"/>
            <p:cNvSpPr>
              <a:spLocks/>
            </p:cNvSpPr>
            <p:nvPr/>
          </p:nvSpPr>
          <p:spPr bwMode="auto">
            <a:xfrm>
              <a:off x="1429" y="2082"/>
              <a:ext cx="84" cy="220"/>
            </a:xfrm>
            <a:custGeom>
              <a:avLst/>
              <a:gdLst/>
              <a:ahLst/>
              <a:cxnLst>
                <a:cxn ang="0">
                  <a:pos x="39" y="220"/>
                </a:cxn>
                <a:cxn ang="0">
                  <a:pos x="84" y="176"/>
                </a:cxn>
                <a:cxn ang="0">
                  <a:pos x="54" y="176"/>
                </a:cxn>
                <a:cxn ang="0">
                  <a:pos x="54" y="0"/>
                </a:cxn>
                <a:cxn ang="0">
                  <a:pos x="25" y="0"/>
                </a:cxn>
                <a:cxn ang="0">
                  <a:pos x="25" y="176"/>
                </a:cxn>
                <a:cxn ang="0">
                  <a:pos x="0" y="176"/>
                </a:cxn>
                <a:cxn ang="0">
                  <a:pos x="39" y="220"/>
                </a:cxn>
                <a:cxn ang="0">
                  <a:pos x="39" y="220"/>
                </a:cxn>
              </a:cxnLst>
              <a:rect l="0" t="0" r="r" b="b"/>
              <a:pathLst>
                <a:path w="84" h="220">
                  <a:moveTo>
                    <a:pt x="39" y="220"/>
                  </a:moveTo>
                  <a:lnTo>
                    <a:pt x="84" y="176"/>
                  </a:lnTo>
                  <a:lnTo>
                    <a:pt x="54" y="176"/>
                  </a:lnTo>
                  <a:lnTo>
                    <a:pt x="54" y="0"/>
                  </a:lnTo>
                  <a:lnTo>
                    <a:pt x="25" y="0"/>
                  </a:lnTo>
                  <a:lnTo>
                    <a:pt x="25" y="176"/>
                  </a:lnTo>
                  <a:lnTo>
                    <a:pt x="0" y="176"/>
                  </a:lnTo>
                  <a:lnTo>
                    <a:pt x="39" y="220"/>
                  </a:lnTo>
                  <a:lnTo>
                    <a:pt x="39" y="220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790" name="Freeform 158"/>
            <p:cNvSpPr>
              <a:spLocks/>
            </p:cNvSpPr>
            <p:nvPr/>
          </p:nvSpPr>
          <p:spPr bwMode="auto">
            <a:xfrm>
              <a:off x="1429" y="1288"/>
              <a:ext cx="84" cy="216"/>
            </a:xfrm>
            <a:custGeom>
              <a:avLst/>
              <a:gdLst/>
              <a:ahLst/>
              <a:cxnLst>
                <a:cxn ang="0">
                  <a:pos x="39" y="216"/>
                </a:cxn>
                <a:cxn ang="0">
                  <a:pos x="84" y="172"/>
                </a:cxn>
                <a:cxn ang="0">
                  <a:pos x="54" y="172"/>
                </a:cxn>
                <a:cxn ang="0">
                  <a:pos x="54" y="0"/>
                </a:cxn>
                <a:cxn ang="0">
                  <a:pos x="25" y="0"/>
                </a:cxn>
                <a:cxn ang="0">
                  <a:pos x="25" y="172"/>
                </a:cxn>
                <a:cxn ang="0">
                  <a:pos x="0" y="172"/>
                </a:cxn>
                <a:cxn ang="0">
                  <a:pos x="39" y="216"/>
                </a:cxn>
                <a:cxn ang="0">
                  <a:pos x="39" y="216"/>
                </a:cxn>
              </a:cxnLst>
              <a:rect l="0" t="0" r="r" b="b"/>
              <a:pathLst>
                <a:path w="84" h="216">
                  <a:moveTo>
                    <a:pt x="39" y="216"/>
                  </a:moveTo>
                  <a:lnTo>
                    <a:pt x="84" y="172"/>
                  </a:lnTo>
                  <a:lnTo>
                    <a:pt x="54" y="172"/>
                  </a:lnTo>
                  <a:lnTo>
                    <a:pt x="54" y="0"/>
                  </a:lnTo>
                  <a:lnTo>
                    <a:pt x="25" y="0"/>
                  </a:lnTo>
                  <a:lnTo>
                    <a:pt x="25" y="172"/>
                  </a:lnTo>
                  <a:lnTo>
                    <a:pt x="0" y="172"/>
                  </a:lnTo>
                  <a:lnTo>
                    <a:pt x="39" y="216"/>
                  </a:lnTo>
                  <a:lnTo>
                    <a:pt x="39" y="216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791" name="Freeform 159"/>
            <p:cNvSpPr>
              <a:spLocks/>
            </p:cNvSpPr>
            <p:nvPr/>
          </p:nvSpPr>
          <p:spPr bwMode="auto">
            <a:xfrm>
              <a:off x="1429" y="2734"/>
              <a:ext cx="84" cy="220"/>
            </a:xfrm>
            <a:custGeom>
              <a:avLst/>
              <a:gdLst/>
              <a:ahLst/>
              <a:cxnLst>
                <a:cxn ang="0">
                  <a:pos x="39" y="220"/>
                </a:cxn>
                <a:cxn ang="0">
                  <a:pos x="84" y="176"/>
                </a:cxn>
                <a:cxn ang="0">
                  <a:pos x="54" y="176"/>
                </a:cxn>
                <a:cxn ang="0">
                  <a:pos x="54" y="0"/>
                </a:cxn>
                <a:cxn ang="0">
                  <a:pos x="25" y="0"/>
                </a:cxn>
                <a:cxn ang="0">
                  <a:pos x="25" y="176"/>
                </a:cxn>
                <a:cxn ang="0">
                  <a:pos x="0" y="176"/>
                </a:cxn>
                <a:cxn ang="0">
                  <a:pos x="39" y="220"/>
                </a:cxn>
                <a:cxn ang="0">
                  <a:pos x="39" y="220"/>
                </a:cxn>
              </a:cxnLst>
              <a:rect l="0" t="0" r="r" b="b"/>
              <a:pathLst>
                <a:path w="84" h="220">
                  <a:moveTo>
                    <a:pt x="39" y="220"/>
                  </a:moveTo>
                  <a:lnTo>
                    <a:pt x="84" y="176"/>
                  </a:lnTo>
                  <a:lnTo>
                    <a:pt x="54" y="176"/>
                  </a:lnTo>
                  <a:lnTo>
                    <a:pt x="54" y="0"/>
                  </a:lnTo>
                  <a:lnTo>
                    <a:pt x="25" y="0"/>
                  </a:lnTo>
                  <a:lnTo>
                    <a:pt x="25" y="176"/>
                  </a:lnTo>
                  <a:lnTo>
                    <a:pt x="0" y="176"/>
                  </a:lnTo>
                  <a:lnTo>
                    <a:pt x="39" y="220"/>
                  </a:lnTo>
                  <a:lnTo>
                    <a:pt x="39" y="220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792" name="Freeform 160"/>
            <p:cNvSpPr>
              <a:spLocks/>
            </p:cNvSpPr>
            <p:nvPr/>
          </p:nvSpPr>
          <p:spPr bwMode="auto">
            <a:xfrm>
              <a:off x="1429" y="3385"/>
              <a:ext cx="84" cy="221"/>
            </a:xfrm>
            <a:custGeom>
              <a:avLst/>
              <a:gdLst/>
              <a:ahLst/>
              <a:cxnLst>
                <a:cxn ang="0">
                  <a:pos x="39" y="221"/>
                </a:cxn>
                <a:cxn ang="0">
                  <a:pos x="84" y="177"/>
                </a:cxn>
                <a:cxn ang="0">
                  <a:pos x="54" y="177"/>
                </a:cxn>
                <a:cxn ang="0">
                  <a:pos x="54" y="0"/>
                </a:cxn>
                <a:cxn ang="0">
                  <a:pos x="25" y="0"/>
                </a:cxn>
                <a:cxn ang="0">
                  <a:pos x="25" y="177"/>
                </a:cxn>
                <a:cxn ang="0">
                  <a:pos x="0" y="177"/>
                </a:cxn>
                <a:cxn ang="0">
                  <a:pos x="39" y="221"/>
                </a:cxn>
                <a:cxn ang="0">
                  <a:pos x="39" y="221"/>
                </a:cxn>
              </a:cxnLst>
              <a:rect l="0" t="0" r="r" b="b"/>
              <a:pathLst>
                <a:path w="84" h="221">
                  <a:moveTo>
                    <a:pt x="39" y="221"/>
                  </a:moveTo>
                  <a:lnTo>
                    <a:pt x="84" y="177"/>
                  </a:lnTo>
                  <a:lnTo>
                    <a:pt x="54" y="177"/>
                  </a:lnTo>
                  <a:lnTo>
                    <a:pt x="54" y="0"/>
                  </a:lnTo>
                  <a:lnTo>
                    <a:pt x="25" y="0"/>
                  </a:lnTo>
                  <a:lnTo>
                    <a:pt x="25" y="177"/>
                  </a:lnTo>
                  <a:lnTo>
                    <a:pt x="0" y="177"/>
                  </a:lnTo>
                  <a:lnTo>
                    <a:pt x="39" y="221"/>
                  </a:lnTo>
                  <a:lnTo>
                    <a:pt x="39" y="221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97793" name="AutoShape 161"/>
          <p:cNvSpPr>
            <a:spLocks noChangeArrowheads="1"/>
          </p:cNvSpPr>
          <p:nvPr/>
        </p:nvSpPr>
        <p:spPr bwMode="auto">
          <a:xfrm>
            <a:off x="990600" y="3542184"/>
            <a:ext cx="2514600" cy="9144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FF99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56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dirty="0"/>
              <a:t>Модель задачи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12776"/>
            <a:ext cx="8938320" cy="5401816"/>
          </a:xfrm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ru-RU" dirty="0" smtClean="0"/>
              <a:t>Модель задачи включает </a:t>
            </a:r>
          </a:p>
          <a:p>
            <a:pPr marL="742950" lvl="2" indent="-342900"/>
            <a:r>
              <a:rPr lang="ru-RU" dirty="0" smtClean="0"/>
              <a:t>разделение общей задачи на элементарные задачи, </a:t>
            </a:r>
          </a:p>
          <a:p>
            <a:pPr marL="1200150" lvl="3" indent="-342900"/>
            <a:r>
              <a:rPr lang="ru-RU" dirty="0" smtClean="0"/>
              <a:t>которые требуются для выполнения отдельных простых требований, </a:t>
            </a:r>
          </a:p>
          <a:p>
            <a:pPr marL="742950" lvl="2" indent="-342900"/>
            <a:r>
              <a:rPr lang="ru-RU" dirty="0" smtClean="0"/>
              <a:t>временная взаимосвязь между ними </a:t>
            </a:r>
          </a:p>
          <a:p>
            <a:pPr marL="1200150" lvl="3" indent="-342900"/>
            <a:r>
              <a:rPr lang="ru-RU" dirty="0" smtClean="0"/>
              <a:t>например, последовательная, независимая от порядка.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ru-RU" dirty="0" smtClean="0"/>
              <a:t>Для каждой элементарной задачи создается объектный блок (</a:t>
            </a:r>
            <a:r>
              <a:rPr lang="en-US" dirty="0" smtClean="0"/>
              <a:t>object chunk</a:t>
            </a:r>
            <a:r>
              <a:rPr lang="ru-RU" dirty="0" smtClean="0"/>
              <a:t>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ru-RU" dirty="0" smtClean="0"/>
              <a:t>Он описывает,  какая информация и/или функциональность требуется для выполнения данной элементарной задачи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WSDM </a:t>
            </a:r>
            <a:r>
              <a:rPr lang="ru-RU" dirty="0" smtClean="0"/>
              <a:t>использует язык </a:t>
            </a:r>
            <a:r>
              <a:rPr lang="en-US" dirty="0" smtClean="0"/>
              <a:t>OWL</a:t>
            </a:r>
            <a:r>
              <a:rPr lang="ru-RU" dirty="0" smtClean="0"/>
              <a:t> для формального описания таких объектных блоков.</a:t>
            </a:r>
            <a:endParaRPr lang="ru-RU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12776"/>
            <a:ext cx="8938320" cy="5445224"/>
          </a:xfrm>
        </p:spPr>
        <p:txBody>
          <a:bodyPr>
            <a:normAutofit/>
          </a:bodyPr>
          <a:lstStyle/>
          <a:p>
            <a:r>
              <a:rPr lang="ru-RU" dirty="0" smtClean="0"/>
              <a:t>В ходе проектирования навигации выполняется </a:t>
            </a:r>
            <a:r>
              <a:rPr lang="ru-RU" b="1" i="1" dirty="0" smtClean="0"/>
              <a:t>моделирование (концептуальной) навигационной структуры</a:t>
            </a:r>
            <a:r>
              <a:rPr lang="ru-RU" dirty="0" smtClean="0"/>
              <a:t>, независимым от реализации способом.</a:t>
            </a:r>
          </a:p>
          <a:p>
            <a:r>
              <a:rPr lang="ru-RU" dirty="0" smtClean="0"/>
              <a:t>Такая навигационная структура показывает общую организацию структуры </a:t>
            </a:r>
            <a:r>
              <a:rPr lang="en-US" dirty="0" smtClean="0"/>
              <a:t>web </a:t>
            </a:r>
            <a:r>
              <a:rPr lang="ru-RU" dirty="0" smtClean="0"/>
              <a:t>приложения</a:t>
            </a:r>
          </a:p>
          <a:p>
            <a:pPr lvl="1"/>
            <a:r>
              <a:rPr lang="ru-RU" dirty="0" smtClean="0"/>
              <a:t>как разные посетители могут выполнять переходы (навигацию) между страницами </a:t>
            </a:r>
            <a:r>
              <a:rPr lang="en-US" dirty="0" smtClean="0"/>
              <a:t>web-</a:t>
            </a:r>
            <a:r>
              <a:rPr lang="ru-RU" dirty="0" smtClean="0"/>
              <a:t>сайта.</a:t>
            </a:r>
          </a:p>
        </p:txBody>
      </p:sp>
    </p:spTree>
    <p:extLst>
      <p:ext uri="{BB962C8B-B14F-4D97-AF65-F5344CB8AC3E}">
        <p14:creationId xmlns:p14="http://schemas.microsoft.com/office/powerpoint/2010/main" val="38417924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В </a:t>
            </a:r>
            <a:r>
              <a:rPr lang="en-US" dirty="0" smtClean="0">
                <a:solidFill>
                  <a:srgbClr val="0000FF"/>
                </a:solidFill>
              </a:rPr>
              <a:t>WSDM</a:t>
            </a:r>
            <a:r>
              <a:rPr lang="ru-RU" dirty="0" smtClean="0"/>
              <a:t>, базовая навигационная структура основывается на иерархии классов аудиторий: </a:t>
            </a:r>
          </a:p>
          <a:p>
            <a:pPr lvl="1"/>
            <a:r>
              <a:rPr lang="ru-RU" dirty="0" smtClean="0"/>
              <a:t>для каждого класса аудиторий создается путь навигации (</a:t>
            </a:r>
            <a:r>
              <a:rPr lang="en-US" dirty="0" smtClean="0"/>
              <a:t>navigation track</a:t>
            </a:r>
            <a:r>
              <a:rPr lang="ru-RU" dirty="0" smtClean="0"/>
              <a:t>)</a:t>
            </a:r>
            <a:r>
              <a:rPr lang="en-US" dirty="0" smtClean="0"/>
              <a:t>. </a:t>
            </a:r>
            <a:endParaRPr lang="ru-RU" dirty="0" smtClean="0"/>
          </a:p>
          <a:p>
            <a:r>
              <a:rPr lang="ru-RU" dirty="0" smtClean="0"/>
              <a:t>Такой путь может рассматриваться в виде </a:t>
            </a:r>
            <a:r>
              <a:rPr lang="ru-RU" dirty="0" err="1" smtClean="0"/>
              <a:t>подсайта</a:t>
            </a:r>
            <a:r>
              <a:rPr lang="ru-RU" dirty="0" smtClean="0"/>
              <a:t> (</a:t>
            </a:r>
            <a:r>
              <a:rPr lang="en-US" dirty="0" smtClean="0"/>
              <a:t>sub-site</a:t>
            </a:r>
            <a:r>
              <a:rPr lang="ru-RU" dirty="0" smtClean="0"/>
              <a:t>), содержащего только ту информацию и функциональность, которая требуется для данного класса аудитории.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340768"/>
            <a:ext cx="8938320" cy="5517232"/>
          </a:xfrm>
        </p:spPr>
        <p:txBody>
          <a:bodyPr>
            <a:normAutofit/>
          </a:bodyPr>
          <a:lstStyle/>
          <a:p>
            <a:r>
              <a:rPr lang="ru-RU" dirty="0" smtClean="0"/>
              <a:t>Внутренняя структура навигации в рамках навигационного пути основывается на (временных отношениях между) моделями задач.</a:t>
            </a:r>
          </a:p>
          <a:p>
            <a:r>
              <a:rPr lang="ru-RU" dirty="0" smtClean="0"/>
              <a:t>Навигационная модель состоит из трех основных моделирующих элементов: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концептуальные вершины (</a:t>
            </a:r>
            <a:r>
              <a:rPr lang="en-US" dirty="0" smtClean="0"/>
              <a:t>nodes</a:t>
            </a:r>
            <a:r>
              <a:rPr lang="ru-RU" dirty="0" smtClean="0"/>
              <a:t>) навигации, соответствующие элементам навигации,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связи между этими вершинами навигации,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объектные блоки, которые связаны с вершинами навигации.</a:t>
            </a:r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Структура навигационных путей (</a:t>
            </a:r>
            <a:r>
              <a:rPr lang="en-US" sz="2800" dirty="0" smtClean="0"/>
              <a:t>navigation track) </a:t>
            </a:r>
            <a:r>
              <a:rPr lang="ru-RU" sz="2800" dirty="0" smtClean="0"/>
              <a:t>для системы поддержки работы конференции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479" y="1643050"/>
            <a:ext cx="8265925" cy="3648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5857892"/>
            <a:ext cx="6405577" cy="787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Конечная структура навигационных путей (</a:t>
            </a:r>
            <a:r>
              <a:rPr lang="en-US" sz="2800" dirty="0" smtClean="0"/>
              <a:t>navigation track) </a:t>
            </a:r>
            <a:r>
              <a:rPr lang="ru-RU" sz="2800" dirty="0" smtClean="0"/>
              <a:t>для системы поддержки работы конференции</a:t>
            </a:r>
            <a:endParaRPr lang="ru-RU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928802"/>
            <a:ext cx="7733994" cy="3552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6000768"/>
            <a:ext cx="5548321" cy="682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/>
          <a:lstStyle/>
          <a:p>
            <a:r>
              <a:rPr lang="ru-RU" dirty="0" smtClean="0"/>
              <a:t>Проектирование </a:t>
            </a:r>
            <a:r>
              <a:rPr lang="en-US" dirty="0" err="1" smtClean="0"/>
              <a:t>WebApp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680" y="1556792"/>
            <a:ext cx="8686800" cy="5257800"/>
          </a:xfrm>
        </p:spPr>
        <p:txBody>
          <a:bodyPr>
            <a:normAutofit/>
          </a:bodyPr>
          <a:lstStyle/>
          <a:p>
            <a:r>
              <a:rPr lang="ru-RU" dirty="0"/>
              <a:t>В ходе проектирования реализации концептуальные модели дополняются всеми необходимыми деталями</a:t>
            </a:r>
          </a:p>
          <a:p>
            <a:pPr lvl="1"/>
            <a:r>
              <a:rPr lang="ru-RU" dirty="0"/>
              <a:t>чтобы подготовить реальную реализацию, которая может быть генерироваться автоматически.</a:t>
            </a:r>
          </a:p>
          <a:p>
            <a:r>
              <a:rPr lang="ru-RU" dirty="0" smtClean="0"/>
              <a:t>Включает:</a:t>
            </a:r>
          </a:p>
          <a:p>
            <a:pPr lvl="1"/>
            <a:r>
              <a:rPr lang="ru-RU" dirty="0" smtClean="0"/>
              <a:t>проектирование </a:t>
            </a:r>
            <a:r>
              <a:rPr lang="ru-RU" dirty="0"/>
              <a:t>структуры </a:t>
            </a:r>
            <a:r>
              <a:rPr lang="ru-RU" dirty="0" smtClean="0"/>
              <a:t>сайта</a:t>
            </a:r>
          </a:p>
          <a:p>
            <a:pPr lvl="1"/>
            <a:r>
              <a:rPr lang="ru-RU" dirty="0" smtClean="0"/>
              <a:t>проектирование </a:t>
            </a:r>
            <a:r>
              <a:rPr lang="ru-RU" dirty="0"/>
              <a:t>представления </a:t>
            </a:r>
            <a:endParaRPr lang="ru-RU" dirty="0" smtClean="0"/>
          </a:p>
          <a:p>
            <a:pPr lvl="1"/>
            <a:r>
              <a:rPr lang="ru-RU" dirty="0" smtClean="0"/>
              <a:t>логическое проектирование </a:t>
            </a:r>
            <a:r>
              <a:rPr lang="ru-RU" dirty="0"/>
              <a:t>данных</a:t>
            </a:r>
          </a:p>
        </p:txBody>
      </p:sp>
    </p:spTree>
    <p:extLst>
      <p:ext uri="{BB962C8B-B14F-4D97-AF65-F5344CB8AC3E}">
        <p14:creationId xmlns:p14="http://schemas.microsoft.com/office/powerpoint/2010/main" val="4883102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Проектирование </a:t>
            </a:r>
            <a:r>
              <a:rPr lang="ru-RU" dirty="0"/>
              <a:t>структуры сайта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00174"/>
            <a:ext cx="8929718" cy="5357826"/>
          </a:xfrm>
        </p:spPr>
        <p:txBody>
          <a:bodyPr>
            <a:normAutofit fontScale="85000" lnSpcReduction="20000"/>
          </a:bodyPr>
          <a:lstStyle/>
          <a:p>
            <a:r>
              <a:rPr lang="ru-RU" sz="4000" dirty="0" smtClean="0"/>
              <a:t>Концептуальная навигационная структура отображается (</a:t>
            </a:r>
            <a:r>
              <a:rPr lang="en-US" sz="4000" dirty="0" smtClean="0"/>
              <a:t>mapped</a:t>
            </a:r>
            <a:r>
              <a:rPr lang="ru-RU" sz="4000" dirty="0" smtClean="0"/>
              <a:t>)</a:t>
            </a:r>
            <a:r>
              <a:rPr lang="en-US" sz="4000" dirty="0" smtClean="0"/>
              <a:t> </a:t>
            </a:r>
            <a:r>
              <a:rPr lang="ru-RU" sz="4000" dirty="0" smtClean="0"/>
              <a:t>на реальные </a:t>
            </a:r>
            <a:r>
              <a:rPr lang="en-US" sz="4000" dirty="0" smtClean="0"/>
              <a:t>web </a:t>
            </a:r>
            <a:r>
              <a:rPr lang="ru-RU" sz="4000" dirty="0" smtClean="0"/>
              <a:t>страницы. </a:t>
            </a:r>
          </a:p>
          <a:p>
            <a:r>
              <a:rPr lang="ru-RU" sz="4000" dirty="0" smtClean="0"/>
              <a:t>Может быть создано несколько структур сайта, в зависимости от </a:t>
            </a:r>
          </a:p>
          <a:p>
            <a:pPr lvl="1"/>
            <a:r>
              <a:rPr lang="ru-RU" sz="3600" dirty="0" smtClean="0"/>
              <a:t>устройства, </a:t>
            </a:r>
          </a:p>
          <a:p>
            <a:pPr lvl="1"/>
            <a:r>
              <a:rPr lang="ru-RU" sz="3600" dirty="0" smtClean="0"/>
              <a:t>контекста и </a:t>
            </a:r>
          </a:p>
          <a:p>
            <a:pPr lvl="1"/>
            <a:r>
              <a:rPr lang="ru-RU" sz="3600" dirty="0" smtClean="0"/>
              <a:t>платформы </a:t>
            </a:r>
          </a:p>
          <a:p>
            <a:r>
              <a:rPr lang="ru-RU" sz="4000" dirty="0" smtClean="0"/>
              <a:t>Например, разные размеры экрана могут потребовать создание разных структур сайта).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dirty="0" smtClean="0"/>
              <a:t>Проектирование </a:t>
            </a:r>
            <a:r>
              <a:rPr lang="ru-RU" dirty="0"/>
              <a:t>представления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340768"/>
            <a:ext cx="9036496" cy="5517232"/>
          </a:xfrm>
        </p:spPr>
        <p:txBody>
          <a:bodyPr>
            <a:normAutofit/>
          </a:bodyPr>
          <a:lstStyle/>
          <a:p>
            <a:r>
              <a:rPr lang="ru-RU" dirty="0" smtClean="0"/>
              <a:t>В ходе </a:t>
            </a:r>
            <a:r>
              <a:rPr lang="ru-RU" dirty="0"/>
              <a:t>проектирования представления (</a:t>
            </a:r>
            <a:r>
              <a:rPr lang="en-US" dirty="0" smtClean="0"/>
              <a:t>presentation design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r>
              <a:rPr lang="ru-RU" dirty="0" smtClean="0"/>
              <a:t>определяется общий вид и впечатление данного </a:t>
            </a:r>
            <a:r>
              <a:rPr lang="en-US" dirty="0" smtClean="0"/>
              <a:t>web </a:t>
            </a:r>
            <a:r>
              <a:rPr lang="ru-RU" dirty="0" smtClean="0"/>
              <a:t>сайта.</a:t>
            </a:r>
            <a:r>
              <a:rPr lang="en-US" dirty="0" smtClean="0"/>
              <a:t> </a:t>
            </a:r>
            <a:endParaRPr lang="ru-RU" dirty="0" smtClean="0"/>
          </a:p>
          <a:p>
            <a:r>
              <a:rPr lang="ru-RU" dirty="0" smtClean="0"/>
              <a:t>Для разных типов страниц (например, домашней страницы, конечной страницы) могут быть описаны шаблоны , которые используются в качестве основы при проектировании реальных страниц. 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340768"/>
            <a:ext cx="8929718" cy="551723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ru-RU" sz="4000" dirty="0" smtClean="0"/>
              <a:t>В ходе проектирования страницы, разработчик </a:t>
            </a:r>
          </a:p>
          <a:p>
            <a:pPr marL="619125" lvl="1" indent="-306388">
              <a:lnSpc>
                <a:spcPct val="120000"/>
              </a:lnSpc>
              <a:buFont typeface="+mj-lt"/>
              <a:buAutoNum type="arabicPeriod"/>
            </a:pPr>
            <a:r>
              <a:rPr lang="ru-RU" sz="4000" dirty="0" smtClean="0"/>
              <a:t>выбирает для каждой страницы конкретные элементы интерфейса (например, выпадающие списки или радио-кнопки для представления набора альтернатив), </a:t>
            </a:r>
          </a:p>
          <a:p>
            <a:pPr marL="619125" lvl="1" indent="-306388">
              <a:lnSpc>
                <a:spcPct val="120000"/>
              </a:lnSpc>
              <a:buFont typeface="+mj-lt"/>
              <a:buAutoNum type="arabicPeriod"/>
            </a:pPr>
            <a:r>
              <a:rPr lang="ru-RU" sz="4000" dirty="0" smtClean="0"/>
              <a:t>определяет их расположение,</a:t>
            </a:r>
          </a:p>
          <a:p>
            <a:pPr marL="619125" lvl="1" indent="-306388">
              <a:lnSpc>
                <a:spcPct val="120000"/>
              </a:lnSpc>
              <a:buFont typeface="+mj-lt"/>
              <a:buAutoNum type="arabicPeriod"/>
            </a:pPr>
            <a:r>
              <a:rPr lang="ru-RU" sz="4000" dirty="0" smtClean="0"/>
              <a:t>определяет информацию и функциональность объектных блоков,</a:t>
            </a:r>
          </a:p>
          <a:p>
            <a:pPr marL="619125" lvl="1" indent="-306388">
              <a:lnSpc>
                <a:spcPct val="120000"/>
              </a:lnSpc>
              <a:buFont typeface="+mj-lt"/>
              <a:buAutoNum type="arabicPeriod"/>
            </a:pPr>
            <a:r>
              <a:rPr lang="ru-RU" sz="4000" dirty="0" smtClean="0"/>
              <a:t>общий вид и впечатление от данной страницы.</a:t>
            </a:r>
          </a:p>
          <a:p>
            <a:pPr>
              <a:lnSpc>
                <a:spcPct val="120000"/>
              </a:lnSpc>
            </a:pPr>
            <a:r>
              <a:rPr lang="ru-RU" sz="4400" dirty="0" smtClean="0"/>
              <a:t>В результате получаются так называемые </a:t>
            </a:r>
            <a:r>
              <a:rPr lang="ru-RU" sz="4400" b="1" i="1" dirty="0" smtClean="0"/>
              <a:t>модели страниц</a:t>
            </a:r>
            <a:r>
              <a:rPr lang="ru-RU" sz="4400" dirty="0" smtClean="0"/>
              <a:t>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12776"/>
            <a:ext cx="8929718" cy="5445224"/>
          </a:xfrm>
        </p:spPr>
        <p:txBody>
          <a:bodyPr>
            <a:normAutofit/>
          </a:bodyPr>
          <a:lstStyle/>
          <a:p>
            <a:r>
              <a:rPr lang="ru-RU" dirty="0" smtClean="0"/>
              <a:t>Для </a:t>
            </a:r>
            <a:r>
              <a:rPr lang="en-US" dirty="0" smtClean="0"/>
              <a:t>web</a:t>
            </a:r>
            <a:r>
              <a:rPr lang="ru-RU" dirty="0" smtClean="0"/>
              <a:t>-сайтов активно использующих данные для их хранения данных могут использоваться</a:t>
            </a:r>
          </a:p>
          <a:p>
            <a:pPr lvl="1"/>
            <a:r>
              <a:rPr lang="ru-RU" dirty="0" smtClean="0"/>
              <a:t>Базы Данных или </a:t>
            </a:r>
          </a:p>
          <a:p>
            <a:pPr lvl="1"/>
            <a:r>
              <a:rPr lang="ru-RU" dirty="0" smtClean="0"/>
              <a:t>Системы Управления Контента (</a:t>
            </a:r>
            <a:r>
              <a:rPr lang="en-US" dirty="0" smtClean="0"/>
              <a:t>CMS</a:t>
            </a:r>
            <a:r>
              <a:rPr lang="ru-RU" dirty="0" smtClean="0"/>
              <a:t>).  </a:t>
            </a:r>
          </a:p>
          <a:p>
            <a:r>
              <a:rPr lang="ru-RU" dirty="0" smtClean="0"/>
              <a:t>В этом случае на </a:t>
            </a:r>
            <a:r>
              <a:rPr lang="ru-RU" dirty="0" err="1" smtClean="0"/>
              <a:t>под-этапе</a:t>
            </a:r>
            <a:r>
              <a:rPr lang="ru-RU" dirty="0" smtClean="0"/>
              <a:t> </a:t>
            </a:r>
            <a:r>
              <a:rPr lang="ru-RU" b="1" i="1" dirty="0" smtClean="0"/>
              <a:t>проектирования данных </a:t>
            </a:r>
            <a:r>
              <a:rPr lang="ru-RU" dirty="0" smtClean="0"/>
              <a:t>(</a:t>
            </a:r>
            <a:r>
              <a:rPr lang="en-US" dirty="0" smtClean="0"/>
              <a:t>data design</a:t>
            </a:r>
            <a:r>
              <a:rPr lang="ru-RU" dirty="0" smtClean="0"/>
              <a:t>) описываются реальные источники данных и соответствие между концептуальными моделями данных (т.е., объектными блоками) и этими источниками данных.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/>
          <a:lstStyle/>
          <a:p>
            <a:r>
              <a:rPr lang="ru-RU" dirty="0" smtClean="0"/>
              <a:t>Реализация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После того, как будут разработаны </a:t>
            </a:r>
          </a:p>
          <a:p>
            <a:pPr lvl="1"/>
            <a:r>
              <a:rPr lang="ru-RU" dirty="0" smtClean="0"/>
              <a:t>подходящие модели проектирования (т.е. объектные блоки, навигационные структуры, модели структуры сайта и модели страниц),</a:t>
            </a:r>
          </a:p>
          <a:p>
            <a:pPr lvl="1"/>
            <a:r>
              <a:rPr lang="ru-RU" dirty="0" smtClean="0"/>
              <a:t>источники данных и (логический) проект данных.</a:t>
            </a:r>
          </a:p>
          <a:p>
            <a:r>
              <a:rPr lang="ru-RU" dirty="0" smtClean="0"/>
              <a:t>Реальный </a:t>
            </a:r>
            <a:r>
              <a:rPr lang="en-US" dirty="0" smtClean="0"/>
              <a:t>web </a:t>
            </a:r>
            <a:r>
              <a:rPr lang="ru-RU" dirty="0" smtClean="0"/>
              <a:t>сайт может быть сгенерирован автоматически. </a:t>
            </a:r>
          </a:p>
          <a:p>
            <a:r>
              <a:rPr lang="ru-RU" dirty="0" smtClean="0"/>
              <a:t>Известны два</a:t>
            </a:r>
            <a:r>
              <a:rPr lang="en-US" dirty="0" smtClean="0"/>
              <a:t> </a:t>
            </a:r>
            <a:r>
              <a:rPr lang="ru-RU" dirty="0" smtClean="0"/>
              <a:t>прототипа, реализующих процесс генерации кода:</a:t>
            </a:r>
            <a:endParaRPr lang="en-US" dirty="0" smtClean="0"/>
          </a:p>
          <a:p>
            <a:pPr lvl="1"/>
            <a:r>
              <a:rPr lang="ru-RU" dirty="0" smtClean="0"/>
              <a:t>система основанная на </a:t>
            </a:r>
            <a:r>
              <a:rPr lang="en-US" dirty="0" smtClean="0"/>
              <a:t>XSLT </a:t>
            </a:r>
            <a:r>
              <a:rPr lang="ru-RU" dirty="0" smtClean="0"/>
              <a:t>трансформации</a:t>
            </a:r>
            <a:r>
              <a:rPr lang="en-US" dirty="0" smtClean="0"/>
              <a:t>;</a:t>
            </a:r>
          </a:p>
          <a:p>
            <a:pPr lvl="1"/>
            <a:r>
              <a:rPr lang="ru-RU" dirty="0" err="1"/>
              <a:t>с</a:t>
            </a:r>
            <a:r>
              <a:rPr lang="ru-RU" dirty="0" err="1" smtClean="0"/>
              <a:t>ервлет</a:t>
            </a:r>
            <a:r>
              <a:rPr lang="ru-RU" dirty="0" smtClean="0"/>
              <a:t> на основе </a:t>
            </a:r>
            <a:r>
              <a:rPr lang="en-US" dirty="0" smtClean="0"/>
              <a:t>Java.</a:t>
            </a:r>
            <a:endParaRPr lang="ru-RU" dirty="0" smtClean="0"/>
          </a:p>
          <a:p>
            <a:pPr lvl="1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8529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Общие рекомендации по разработке </a:t>
            </a:r>
            <a:r>
              <a:rPr lang="en-US" b="1" dirty="0"/>
              <a:t>web</a:t>
            </a:r>
            <a:r>
              <a:rPr lang="ru-RU" b="1" dirty="0"/>
              <a:t>-приложений</a:t>
            </a:r>
          </a:p>
        </p:txBody>
      </p:sp>
    </p:spTree>
    <p:extLst>
      <p:ext uri="{BB962C8B-B14F-4D97-AF65-F5344CB8AC3E}">
        <p14:creationId xmlns:p14="http://schemas.microsoft.com/office/powerpoint/2010/main" val="33560932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Autofit/>
          </a:bodyPr>
          <a:lstStyle/>
          <a:p>
            <a:r>
              <a:rPr lang="ru-RU" sz="3600" dirty="0" smtClean="0"/>
              <a:t>Общие рекомендации по разработке </a:t>
            </a:r>
            <a:r>
              <a:rPr lang="en-US" sz="3600" dirty="0" smtClean="0"/>
              <a:t>web</a:t>
            </a:r>
            <a:r>
              <a:rPr lang="ru-RU" sz="3600" dirty="0" smtClean="0"/>
              <a:t>-приложений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628800"/>
            <a:ext cx="8938320" cy="52292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Основная цель архитектора ПО при проектировании </a:t>
            </a:r>
            <a:r>
              <a:rPr lang="en-US" dirty="0" smtClean="0"/>
              <a:t>w</a:t>
            </a:r>
            <a:r>
              <a:rPr lang="ru-RU" dirty="0" err="1" smtClean="0"/>
              <a:t>eb</a:t>
            </a:r>
            <a:r>
              <a:rPr lang="ru-RU" dirty="0" smtClean="0"/>
              <a:t>-приложений:</a:t>
            </a:r>
          </a:p>
          <a:p>
            <a:pPr lvl="1"/>
            <a:r>
              <a:rPr lang="ru-RU" dirty="0" smtClean="0"/>
              <a:t>максимальное упрощение их структуры </a:t>
            </a:r>
          </a:p>
          <a:p>
            <a:pPr lvl="1"/>
            <a:r>
              <a:rPr lang="ru-RU" dirty="0" smtClean="0"/>
              <a:t>путем разделение задач на функциональные области, </a:t>
            </a:r>
          </a:p>
          <a:p>
            <a:pPr lvl="1"/>
            <a:r>
              <a:rPr lang="ru-RU" dirty="0" smtClean="0"/>
              <a:t>обеспечивая при этом безопасность и высокую производительность. </a:t>
            </a:r>
          </a:p>
          <a:p>
            <a:r>
              <a:rPr lang="ru-RU" dirty="0" smtClean="0"/>
              <a:t>Данные рекомендации помогут выполнить все требования и создать условия для эффективной работы </a:t>
            </a:r>
            <a:r>
              <a:rPr lang="en-US" dirty="0" smtClean="0"/>
              <a:t>web</a:t>
            </a:r>
            <a:r>
              <a:rPr lang="ru-RU" dirty="0" smtClean="0"/>
              <a:t>-приложений в обычных для них сценариях.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Autofit/>
          </a:bodyPr>
          <a:lstStyle/>
          <a:p>
            <a:r>
              <a:rPr lang="ru-RU" sz="3600" dirty="0" smtClean="0"/>
              <a:t>Логическое разделение функциональности приложения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556792"/>
            <a:ext cx="8938320" cy="5301208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Выполните логическое разделение функциональности приложения. </a:t>
            </a:r>
          </a:p>
          <a:p>
            <a:pPr lvl="0"/>
            <a:r>
              <a:rPr lang="ru-RU" dirty="0" smtClean="0"/>
              <a:t>Используйте многослойную структуру для логического разделения приложения на слой представления, бизнес-слой и слой доступа к данным. </a:t>
            </a:r>
          </a:p>
          <a:p>
            <a:pPr lvl="0"/>
            <a:r>
              <a:rPr lang="ru-RU" dirty="0" smtClean="0"/>
              <a:t>Это поможет создать удобный в обслуживании код и позволит отслеживать и оптимизировать производительность каждого слоя в отдельности. </a:t>
            </a:r>
          </a:p>
          <a:p>
            <a:pPr lvl="0"/>
            <a:r>
              <a:rPr lang="ru-RU" dirty="0" smtClean="0"/>
              <a:t>Четкое логическое разделение также обеспечивает более широкие возможности масштабирования приложения.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Autofit/>
          </a:bodyPr>
          <a:lstStyle/>
          <a:p>
            <a:pPr lvl="0"/>
            <a:r>
              <a:rPr lang="ru-RU" sz="3600" dirty="0" smtClean="0"/>
              <a:t>Слабое связывание между слоями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686800" cy="5257800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Используйте абстракцию для реализации слабого связывания между слоями. </a:t>
            </a:r>
          </a:p>
          <a:p>
            <a:pPr lvl="0"/>
            <a:r>
              <a:rPr lang="ru-RU" dirty="0" smtClean="0"/>
              <a:t>Этот можно реализовать с помощью </a:t>
            </a:r>
          </a:p>
          <a:p>
            <a:pPr lvl="1"/>
            <a:r>
              <a:rPr lang="ru-RU" dirty="0" smtClean="0"/>
              <a:t>интерфейсных типов или </a:t>
            </a:r>
          </a:p>
          <a:p>
            <a:pPr lvl="1"/>
            <a:r>
              <a:rPr lang="ru-RU" dirty="0" smtClean="0"/>
              <a:t>абстрактных базовых классов </a:t>
            </a:r>
          </a:p>
          <a:p>
            <a:r>
              <a:rPr lang="ru-RU" dirty="0" smtClean="0"/>
              <a:t>Они определяют совместно используемую абстракции, которые должны реализовываться интерфейсными компонентами.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Autofit/>
          </a:bodyPr>
          <a:lstStyle/>
          <a:p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Нужно определить, как будет реализовываться взаимодействие компонентов друг с другом. </a:t>
            </a:r>
          </a:p>
          <a:p>
            <a:pPr lvl="0"/>
            <a:r>
              <a:rPr lang="ru-RU" dirty="0" smtClean="0"/>
              <a:t>Необходимо понимать сценарии развертывания, которые должно поддерживать приложение. </a:t>
            </a:r>
          </a:p>
          <a:p>
            <a:pPr lvl="0"/>
            <a:r>
              <a:rPr lang="ru-RU" dirty="0" smtClean="0"/>
              <a:t>Выясните, должно ли поддерживаться взаимодействие через физические границы или границы процесса, либо все компоненты будут выполняться в рамках одного процесса.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Общие вопросы проектирования </a:t>
            </a:r>
            <a:r>
              <a:rPr lang="en-US" dirty="0" smtClean="0"/>
              <a:t>web-</a:t>
            </a:r>
            <a:r>
              <a:rPr lang="ru-RU" dirty="0" smtClean="0"/>
              <a:t>приложений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556792"/>
            <a:ext cx="8938320" cy="5301208"/>
          </a:xfrm>
        </p:spPr>
        <p:txBody>
          <a:bodyPr>
            <a:normAutofit fontScale="85000" lnSpcReduction="20000"/>
          </a:bodyPr>
          <a:lstStyle/>
          <a:p>
            <a:pPr marL="571500" indent="-514350">
              <a:buFont typeface="+mj-lt"/>
              <a:buAutoNum type="arabicPeriod"/>
            </a:pPr>
            <a:r>
              <a:rPr lang="ru-RU" dirty="0" smtClean="0"/>
              <a:t>Обработка запросов приложения.</a:t>
            </a:r>
          </a:p>
          <a:p>
            <a:pPr marL="571500" indent="-514350">
              <a:buFont typeface="+mj-lt"/>
              <a:buAutoNum type="arabicPeriod"/>
            </a:pPr>
            <a:r>
              <a:rPr lang="ru-RU" dirty="0" smtClean="0"/>
              <a:t>Безопасность</a:t>
            </a:r>
          </a:p>
          <a:p>
            <a:pPr marL="914400" lvl="1" indent="-457200"/>
            <a:r>
              <a:rPr lang="ru-RU" dirty="0" smtClean="0"/>
              <a:t>Аутентификация</a:t>
            </a:r>
            <a:r>
              <a:rPr lang="ru-RU" dirty="0" smtClean="0"/>
              <a:t>.</a:t>
            </a:r>
          </a:p>
          <a:p>
            <a:pPr marL="914400" lvl="1" indent="-457200"/>
            <a:r>
              <a:rPr lang="ru-RU" dirty="0" smtClean="0"/>
              <a:t>Авторизация.</a:t>
            </a:r>
          </a:p>
          <a:p>
            <a:pPr marL="571500" indent="-514350">
              <a:buFont typeface="+mj-lt"/>
              <a:buAutoNum type="arabicPeriod"/>
            </a:pPr>
            <a:r>
              <a:rPr lang="ru-RU" dirty="0" smtClean="0"/>
              <a:t>Кэширование.</a:t>
            </a:r>
          </a:p>
          <a:p>
            <a:pPr marL="571500" indent="-514350">
              <a:buFont typeface="+mj-lt"/>
              <a:buAutoNum type="arabicPeriod"/>
            </a:pPr>
            <a:r>
              <a:rPr lang="ru-RU" dirty="0" smtClean="0"/>
              <a:t>Управление исключениями.</a:t>
            </a:r>
          </a:p>
          <a:p>
            <a:pPr marL="571500" indent="-514350">
              <a:buFont typeface="+mj-lt"/>
              <a:buAutoNum type="arabicPeriod"/>
            </a:pPr>
            <a:r>
              <a:rPr lang="ru-RU" dirty="0" smtClean="0"/>
              <a:t>Протоколирование и </a:t>
            </a:r>
            <a:r>
              <a:rPr lang="ru-RU" dirty="0" err="1" smtClean="0"/>
              <a:t>инструментирование</a:t>
            </a:r>
            <a:r>
              <a:rPr lang="ru-RU" dirty="0" smtClean="0"/>
              <a:t>.</a:t>
            </a:r>
          </a:p>
          <a:p>
            <a:pPr marL="571500" indent="-514350">
              <a:buFont typeface="+mj-lt"/>
              <a:buAutoNum type="arabicPeriod"/>
            </a:pPr>
            <a:r>
              <a:rPr lang="ru-RU" dirty="0" smtClean="0"/>
              <a:t>Навигация.</a:t>
            </a:r>
          </a:p>
          <a:p>
            <a:pPr marL="571500" indent="-514350">
              <a:buFont typeface="+mj-lt"/>
              <a:buAutoNum type="arabicPeriod"/>
            </a:pPr>
            <a:r>
              <a:rPr lang="ru-RU" dirty="0" smtClean="0"/>
              <a:t>Компоновка страницы.</a:t>
            </a:r>
          </a:p>
          <a:p>
            <a:pPr marL="571500" indent="-514350">
              <a:buFont typeface="+mj-lt"/>
              <a:buAutoNum type="arabicPeriod"/>
            </a:pPr>
            <a:r>
              <a:rPr lang="ru-RU" dirty="0" smtClean="0"/>
              <a:t>Формирование визуального отображения страницы.</a:t>
            </a:r>
          </a:p>
          <a:p>
            <a:pPr marL="571500" indent="-514350">
              <a:buFont typeface="+mj-lt"/>
              <a:buAutoNum type="arabicPeriod"/>
            </a:pPr>
            <a:r>
              <a:rPr lang="ru-RU" dirty="0" smtClean="0"/>
              <a:t>Управление сеансами.</a:t>
            </a:r>
          </a:p>
          <a:p>
            <a:pPr marL="571500" indent="-514350">
              <a:buFont typeface="+mj-lt"/>
              <a:buAutoNum type="arabicPeriod"/>
            </a:pPr>
            <a:r>
              <a:rPr lang="ru-RU" dirty="0" smtClean="0"/>
              <a:t>Проверка введенных данных (</a:t>
            </a:r>
            <a:r>
              <a:rPr lang="ru-RU" dirty="0" err="1" smtClean="0"/>
              <a:t>валидация</a:t>
            </a:r>
            <a:r>
              <a:rPr lang="ru-RU" dirty="0" smtClean="0"/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196130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9208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Обработка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запросов приложения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340768"/>
            <a:ext cx="8938320" cy="5517232"/>
          </a:xfrm>
          <a:ln>
            <a:noFill/>
          </a:ln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Существует два основных способа обработки запросов web-приложением. </a:t>
            </a:r>
          </a:p>
          <a:p>
            <a:pPr lvl="1"/>
            <a:r>
              <a:rPr lang="ru-RU" dirty="0"/>
              <a:t>подхода с обратной </a:t>
            </a:r>
            <a:r>
              <a:rPr lang="ru-RU" dirty="0" smtClean="0"/>
              <a:t>отправкой (</a:t>
            </a:r>
            <a:r>
              <a:rPr lang="en-US" dirty="0" smtClean="0"/>
              <a:t>Web </a:t>
            </a:r>
            <a:r>
              <a:rPr lang="en-US" dirty="0" err="1" smtClean="0"/>
              <a:t>Fotms</a:t>
            </a:r>
            <a:r>
              <a:rPr lang="ru-RU" dirty="0" smtClean="0"/>
              <a:t>)</a:t>
            </a:r>
            <a:r>
              <a:rPr lang="en-US" dirty="0" smtClean="0"/>
              <a:t>;</a:t>
            </a:r>
          </a:p>
          <a:p>
            <a:pPr lvl="1"/>
            <a:r>
              <a:rPr lang="ru-RU" dirty="0"/>
              <a:t>вызовов сервисов по протоколу </a:t>
            </a:r>
            <a:r>
              <a:rPr lang="ru-RU" dirty="0" smtClean="0"/>
              <a:t>REST (</a:t>
            </a:r>
            <a:r>
              <a:rPr lang="en-US" dirty="0" smtClean="0"/>
              <a:t>MVC</a:t>
            </a:r>
            <a:r>
              <a:rPr lang="ru-RU" dirty="0" smtClean="0"/>
              <a:t>)</a:t>
            </a:r>
            <a:r>
              <a:rPr lang="en-US" dirty="0"/>
              <a:t>.</a:t>
            </a:r>
            <a:endParaRPr lang="ru-RU" dirty="0" smtClean="0"/>
          </a:p>
          <a:p>
            <a:r>
              <a:rPr lang="ru-RU" dirty="0" smtClean="0"/>
              <a:t>Каждый подход имеют определенные преимущества и недостатки.</a:t>
            </a:r>
            <a:endParaRPr lang="en-US" dirty="0" smtClean="0"/>
          </a:p>
          <a:p>
            <a:pPr lvl="1"/>
            <a:r>
              <a:rPr lang="ru-RU" dirty="0" smtClean="0"/>
              <a:t>При использовании подхода с обратной отправкой браузер, преимущественно, взаимодействует с сервером посредством синхронных обращений к </a:t>
            </a:r>
            <a:r>
              <a:rPr lang="en-US" dirty="0" smtClean="0"/>
              <a:t>web</a:t>
            </a:r>
            <a:r>
              <a:rPr lang="ru-RU" dirty="0" smtClean="0"/>
              <a:t>-формам (</a:t>
            </a:r>
            <a:r>
              <a:rPr lang="ru-RU" dirty="0" err="1" smtClean="0"/>
              <a:t>Web</a:t>
            </a:r>
            <a:r>
              <a:rPr lang="ru-RU" dirty="0" smtClean="0"/>
              <a:t> </a:t>
            </a:r>
            <a:r>
              <a:rPr lang="ru-RU" dirty="0" err="1" smtClean="0"/>
              <a:t>Forms</a:t>
            </a:r>
            <a:r>
              <a:rPr lang="ru-RU" dirty="0" smtClean="0"/>
              <a:t>). </a:t>
            </a:r>
            <a:endParaRPr lang="en-US" dirty="0" smtClean="0"/>
          </a:p>
          <a:p>
            <a:pPr lvl="1"/>
            <a:r>
              <a:rPr lang="ru-RU" dirty="0" smtClean="0"/>
              <a:t>Популярным альтернативным подходом является применение вызовов сервисов по протоколу REST между браузером и сервером. 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/>
          </a:bodyPr>
          <a:lstStyle/>
          <a:p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340768"/>
            <a:ext cx="8938320" cy="5517232"/>
          </a:xfrm>
        </p:spPr>
        <p:txBody>
          <a:bodyPr>
            <a:normAutofit/>
          </a:bodyPr>
          <a:lstStyle/>
          <a:p>
            <a:r>
              <a:rPr lang="ru-RU" dirty="0" smtClean="0"/>
              <a:t>При выборе стратегии обработки запросов необходимо учесть </a:t>
            </a:r>
          </a:p>
          <a:p>
            <a:pPr lvl="1"/>
            <a:r>
              <a:rPr lang="ru-RU" dirty="0" smtClean="0"/>
              <a:t>требуемую степень контроля над пользовательским интерфейсом (UI) в приложении, </a:t>
            </a:r>
          </a:p>
          <a:p>
            <a:pPr lvl="1"/>
            <a:r>
              <a:rPr lang="ru-RU" dirty="0" smtClean="0"/>
              <a:t>подход к разработке и тестированию, </a:t>
            </a:r>
          </a:p>
          <a:p>
            <a:pPr lvl="1"/>
            <a:r>
              <a:rPr lang="ru-RU" dirty="0" smtClean="0"/>
              <a:t>требования к производительности и масштабированию.</a:t>
            </a:r>
          </a:p>
        </p:txBody>
      </p:sp>
    </p:spTree>
    <p:extLst>
      <p:ext uri="{BB962C8B-B14F-4D97-AF65-F5344CB8AC3E}">
        <p14:creationId xmlns:p14="http://schemas.microsoft.com/office/powerpoint/2010/main" val="428912980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Подход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с обратной отправкой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30000"/>
              </a:lnSpc>
            </a:pPr>
            <a:r>
              <a:rPr lang="ru-RU" dirty="0" smtClean="0"/>
              <a:t>В подходе с обратной отправкой обычно допускается разработка с использованием форм и применяются сложные серверные элементы управления</a:t>
            </a:r>
            <a:r>
              <a:rPr lang="ru-RU" dirty="0"/>
              <a:t>.</a:t>
            </a:r>
            <a:endParaRPr lang="ru-RU" dirty="0" smtClean="0"/>
          </a:p>
          <a:p>
            <a:pPr>
              <a:lnSpc>
                <a:spcPct val="130000"/>
              </a:lnSpc>
            </a:pPr>
            <a:r>
              <a:rPr lang="ru-RU" dirty="0" smtClean="0"/>
              <a:t>ЭУ формируют для браузера визуальное отображение при помощи соответствующего HTML кода, связанного состояния представления и логики взаимодействия. </a:t>
            </a:r>
            <a:endParaRPr lang="en-US" dirty="0" smtClean="0"/>
          </a:p>
          <a:p>
            <a:pPr>
              <a:lnSpc>
                <a:spcPct val="130000"/>
              </a:lnSpc>
            </a:pPr>
            <a:r>
              <a:rPr lang="ru-RU" dirty="0" smtClean="0"/>
              <a:t>Данный подход используется если необходимо быстро создать </a:t>
            </a:r>
            <a:r>
              <a:rPr lang="en-US" dirty="0" smtClean="0"/>
              <a:t>w</a:t>
            </a:r>
            <a:r>
              <a:rPr lang="ru-RU" dirty="0" smtClean="0"/>
              <a:t>eb-приложение на базе форм.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Независимо от выбранной стратегии обработки запросов </a:t>
            </a:r>
            <a:r>
              <a:rPr lang="ru-RU" dirty="0" smtClean="0"/>
              <a:t>необходимо </a:t>
            </a:r>
            <a:r>
              <a:rPr lang="ru-RU" dirty="0" smtClean="0"/>
              <a:t>обеспечить разделение функциональных областей путем реализации логики обработки запросов и логики приложения отдельно от UI. </a:t>
            </a:r>
            <a:endParaRPr lang="en-US" dirty="0" smtClean="0"/>
          </a:p>
          <a:p>
            <a:r>
              <a:rPr lang="ru-RU" dirty="0" smtClean="0"/>
              <a:t>Это </a:t>
            </a:r>
            <a:r>
              <a:rPr lang="ru-RU" dirty="0" smtClean="0"/>
              <a:t>обеспечивают несколько шаблонов. </a:t>
            </a:r>
            <a:endParaRPr lang="ru-RU" dirty="0" smtClean="0"/>
          </a:p>
          <a:p>
            <a:pPr lvl="1"/>
            <a:r>
              <a:rPr lang="ru-RU" dirty="0" smtClean="0"/>
              <a:t>четкое </a:t>
            </a:r>
            <a:r>
              <a:rPr lang="ru-RU" dirty="0"/>
              <a:t>разделение функциональных областей при использовании подхода с обратной отправкой Web </a:t>
            </a:r>
            <a:r>
              <a:rPr lang="ru-RU" dirty="0" err="1"/>
              <a:t>Forms</a:t>
            </a:r>
            <a:r>
              <a:rPr lang="ru-RU" dirty="0"/>
              <a:t> обеспечит </a:t>
            </a:r>
          </a:p>
          <a:p>
            <a:pPr lvl="2"/>
            <a:r>
              <a:rPr lang="ru-RU" dirty="0"/>
              <a:t>шаблон </a:t>
            </a:r>
            <a:r>
              <a:rPr lang="ru-RU" dirty="0" err="1"/>
              <a:t>Model-View-Presenter</a:t>
            </a:r>
            <a:r>
              <a:rPr lang="ru-RU" dirty="0"/>
              <a:t> (MVP) </a:t>
            </a:r>
          </a:p>
          <a:p>
            <a:pPr lvl="2"/>
            <a:r>
              <a:rPr lang="ru-RU" dirty="0"/>
              <a:t>или аналогичные ему шаблоны. </a:t>
            </a:r>
            <a:endParaRPr lang="en-US" dirty="0"/>
          </a:p>
          <a:p>
            <a:pPr lvl="1"/>
            <a:r>
              <a:rPr lang="ru-RU" dirty="0" smtClean="0"/>
              <a:t>шаблон </a:t>
            </a:r>
            <a:r>
              <a:rPr lang="ru-RU" dirty="0" err="1"/>
              <a:t>Model-View-Controller</a:t>
            </a:r>
            <a:r>
              <a:rPr lang="ru-RU" dirty="0"/>
              <a:t> (MVC) обычно используется при обработке REST-запросов.</a:t>
            </a:r>
          </a:p>
          <a:p>
            <a:endParaRPr lang="ru-RU" dirty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686800" cy="5257800"/>
          </a:xfrm>
        </p:spPr>
        <p:txBody>
          <a:bodyPr>
            <a:normAutofit/>
          </a:bodyPr>
          <a:lstStyle/>
          <a:p>
            <a:r>
              <a:rPr lang="ru-RU" dirty="0" smtClean="0"/>
              <a:t>Четкое разделение функциональных областей при использовании подхода с обратной отправкой </a:t>
            </a:r>
            <a:r>
              <a:rPr lang="ru-RU" dirty="0" err="1" smtClean="0"/>
              <a:t>Web</a:t>
            </a:r>
            <a:r>
              <a:rPr lang="ru-RU" dirty="0" smtClean="0"/>
              <a:t> </a:t>
            </a:r>
            <a:r>
              <a:rPr lang="ru-RU" dirty="0" err="1" smtClean="0"/>
              <a:t>Forms</a:t>
            </a:r>
            <a:r>
              <a:rPr lang="ru-RU" dirty="0" smtClean="0"/>
              <a:t> обеспечит </a:t>
            </a:r>
          </a:p>
          <a:p>
            <a:pPr lvl="1"/>
            <a:r>
              <a:rPr lang="ru-RU" dirty="0" smtClean="0"/>
              <a:t>шаблон </a:t>
            </a:r>
            <a:r>
              <a:rPr lang="ru-RU" dirty="0" err="1" smtClean="0"/>
              <a:t>Model-View-Presenter</a:t>
            </a:r>
            <a:r>
              <a:rPr lang="ru-RU" dirty="0" smtClean="0"/>
              <a:t> (MVP) </a:t>
            </a:r>
          </a:p>
          <a:p>
            <a:pPr lvl="1"/>
            <a:r>
              <a:rPr lang="ru-RU" dirty="0" smtClean="0"/>
              <a:t>или аналогичные ему шаблоны. </a:t>
            </a:r>
            <a:endParaRPr lang="en-US" dirty="0" smtClean="0"/>
          </a:p>
          <a:p>
            <a:r>
              <a:rPr lang="ru-RU" dirty="0" smtClean="0"/>
              <a:t>Шаблон </a:t>
            </a:r>
            <a:r>
              <a:rPr lang="ru-RU" dirty="0" err="1" smtClean="0"/>
              <a:t>Model-View-Controller</a:t>
            </a:r>
            <a:r>
              <a:rPr lang="ru-RU" dirty="0" smtClean="0"/>
              <a:t> (MVC) обычно используется при обработке REST-запросов.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286358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2. Безопасность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Не следует передавать важные конфиденциальные данные по сети в виде открытого текста. </a:t>
            </a:r>
          </a:p>
          <a:p>
            <a:pPr lvl="0"/>
            <a:r>
              <a:rPr lang="ru-RU" dirty="0" smtClean="0"/>
              <a:t>Если требуется передавать по сети конфиденциальные данные, такие как пароль или </a:t>
            </a:r>
            <a:r>
              <a:rPr lang="ru-RU" dirty="0" err="1" smtClean="0"/>
              <a:t>куки</a:t>
            </a:r>
            <a:r>
              <a:rPr lang="ru-RU" dirty="0" smtClean="0"/>
              <a:t> аутентификации, используйте </a:t>
            </a:r>
          </a:p>
          <a:p>
            <a:pPr lvl="1"/>
            <a:r>
              <a:rPr lang="ru-RU" dirty="0" smtClean="0"/>
              <a:t>шифрование и подписи данных </a:t>
            </a:r>
          </a:p>
          <a:p>
            <a:pPr lvl="1"/>
            <a:r>
              <a:rPr lang="ru-RU" dirty="0" smtClean="0"/>
              <a:t>шифрование с использованием протокола </a:t>
            </a:r>
            <a:r>
              <a:rPr lang="ru-RU" dirty="0" err="1" smtClean="0"/>
              <a:t>Secure</a:t>
            </a:r>
            <a:r>
              <a:rPr lang="ru-RU" dirty="0" smtClean="0"/>
              <a:t> </a:t>
            </a:r>
            <a:r>
              <a:rPr lang="ru-RU" dirty="0" err="1" smtClean="0"/>
              <a:t>Sockets</a:t>
            </a:r>
            <a:r>
              <a:rPr lang="ru-RU" dirty="0" smtClean="0"/>
              <a:t> </a:t>
            </a:r>
            <a:r>
              <a:rPr lang="ru-RU" dirty="0" err="1" smtClean="0"/>
              <a:t>Layer</a:t>
            </a:r>
            <a:r>
              <a:rPr lang="ru-RU" dirty="0" smtClean="0"/>
              <a:t> (SSL).</a:t>
            </a:r>
          </a:p>
        </p:txBody>
      </p:sp>
    </p:spTree>
    <p:extLst>
      <p:ext uri="{BB962C8B-B14F-4D97-AF65-F5344CB8AC3E}">
        <p14:creationId xmlns:p14="http://schemas.microsoft.com/office/powerpoint/2010/main" val="21696119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Autofit/>
          </a:bodyPr>
          <a:lstStyle/>
          <a:p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W</a:t>
            </a:r>
            <a:r>
              <a:rPr lang="ru-RU" dirty="0" err="1" smtClean="0"/>
              <a:t>eb</a:t>
            </a:r>
            <a:r>
              <a:rPr lang="ru-RU" dirty="0" smtClean="0"/>
              <a:t>-приложение должно проектироваться для выполнения </a:t>
            </a:r>
            <a:r>
              <a:rPr lang="ru-RU" dirty="0" smtClean="0"/>
              <a:t>наименее </a:t>
            </a:r>
            <a:r>
              <a:rPr lang="ru-RU" dirty="0" smtClean="0"/>
              <a:t>привилегированной учетной записью. </a:t>
            </a:r>
          </a:p>
          <a:p>
            <a:pPr lvl="0"/>
            <a:r>
              <a:rPr lang="ru-RU" dirty="0" smtClean="0"/>
              <a:t>Процесс должен иметь ограниченный доступ к файловой системе и другим ресурсам системы. </a:t>
            </a:r>
          </a:p>
          <a:p>
            <a:pPr lvl="1"/>
            <a:r>
              <a:rPr lang="ru-RU" dirty="0" smtClean="0"/>
              <a:t>это позволит максимально сократить возможные негативные последствия на случай, если злоумышленник попытается взять процесс под свой контроль.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47063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Аутентификация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686800" cy="5257800"/>
          </a:xfrm>
        </p:spPr>
        <p:txBody>
          <a:bodyPr>
            <a:normAutofit/>
          </a:bodyPr>
          <a:lstStyle/>
          <a:p>
            <a:r>
              <a:rPr lang="ru-RU" dirty="0" smtClean="0"/>
              <a:t>Проектирование эффективной стратегии аутентификации имеет большое значение с точки зрения обеспечения безопасности и надежности приложения, в противном случае, оно будет уязвимым для атак с подделкой пакетов, атак перебором по словарю, перехватом сеансов и других типов атак.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686800" cy="5257800"/>
          </a:xfrm>
        </p:spPr>
        <p:txBody>
          <a:bodyPr>
            <a:normAutofit/>
          </a:bodyPr>
          <a:lstStyle/>
          <a:p>
            <a:r>
              <a:rPr lang="ru-RU" dirty="0" smtClean="0"/>
              <a:t>При проектировании стратегии аутентификации следует использовать следующие рекомендации:</a:t>
            </a:r>
          </a:p>
          <a:p>
            <a:pPr lvl="1"/>
            <a:r>
              <a:rPr lang="ru-RU" dirty="0" smtClean="0"/>
              <a:t>Определите границы доверия в рамках слоев </a:t>
            </a:r>
            <a:r>
              <a:rPr lang="en-US" dirty="0" smtClean="0"/>
              <a:t>w</a:t>
            </a:r>
            <a:r>
              <a:rPr lang="ru-RU" dirty="0" smtClean="0"/>
              <a:t>eb-приложения. Это поможет понять, где требуется проводить аутентификацию пользователей.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268760"/>
            <a:ext cx="8938320" cy="5589240"/>
          </a:xfrm>
        </p:spPr>
        <p:txBody>
          <a:bodyPr>
            <a:normAutofit fontScale="70000" lnSpcReduction="20000"/>
          </a:bodyPr>
          <a:lstStyle/>
          <a:p>
            <a:pPr lvl="0">
              <a:lnSpc>
                <a:spcPct val="140000"/>
              </a:lnSpc>
            </a:pPr>
            <a:r>
              <a:rPr lang="ru-RU" dirty="0" smtClean="0"/>
              <a:t>Используйте такие способы управления учетными данными, как </a:t>
            </a:r>
            <a:endParaRPr lang="ru-RU" dirty="0" smtClean="0"/>
          </a:p>
          <a:p>
            <a:pPr lvl="1">
              <a:lnSpc>
                <a:spcPct val="140000"/>
              </a:lnSpc>
            </a:pPr>
            <a:r>
              <a:rPr lang="ru-RU" dirty="0" smtClean="0"/>
              <a:t>блокировки </a:t>
            </a:r>
            <a:r>
              <a:rPr lang="ru-RU" dirty="0" smtClean="0"/>
              <a:t>учетных записей </a:t>
            </a:r>
            <a:endParaRPr lang="ru-RU" dirty="0" smtClean="0"/>
          </a:p>
          <a:p>
            <a:pPr lvl="1">
              <a:lnSpc>
                <a:spcPct val="140000"/>
              </a:lnSpc>
            </a:pPr>
            <a:r>
              <a:rPr lang="ru-RU" dirty="0" smtClean="0"/>
              <a:t>сроки </a:t>
            </a:r>
            <a:r>
              <a:rPr lang="ru-RU" dirty="0" smtClean="0"/>
              <a:t>действия паролей, </a:t>
            </a:r>
            <a:endParaRPr lang="ru-RU" dirty="0" smtClean="0"/>
          </a:p>
          <a:p>
            <a:pPr lvl="1">
              <a:lnSpc>
                <a:spcPct val="140000"/>
              </a:lnSpc>
            </a:pPr>
            <a:r>
              <a:rPr lang="ru-RU" dirty="0" smtClean="0"/>
              <a:t>строгие </a:t>
            </a:r>
            <a:r>
              <a:rPr lang="ru-RU" dirty="0" smtClean="0"/>
              <a:t>политики </a:t>
            </a:r>
            <a:r>
              <a:rPr lang="ru-RU" dirty="0" smtClean="0"/>
              <a:t>паролей</a:t>
            </a:r>
          </a:p>
          <a:p>
            <a:pPr lvl="2">
              <a:lnSpc>
                <a:spcPct val="140000"/>
              </a:lnSpc>
            </a:pPr>
            <a:r>
              <a:rPr lang="ru-RU" dirty="0" smtClean="0"/>
              <a:t>минимальная длина </a:t>
            </a:r>
            <a:r>
              <a:rPr lang="ru-RU" dirty="0" smtClean="0"/>
              <a:t>и сложность пароля.</a:t>
            </a:r>
          </a:p>
          <a:p>
            <a:pPr lvl="0">
              <a:lnSpc>
                <a:spcPct val="140000"/>
              </a:lnSpc>
            </a:pPr>
            <a:r>
              <a:rPr lang="ru-RU" dirty="0" smtClean="0"/>
              <a:t>По возможности используйте поддерживаемые платформой механизмы </a:t>
            </a:r>
            <a:r>
              <a:rPr lang="ru-RU" dirty="0" smtClean="0"/>
              <a:t>аутентификации</a:t>
            </a:r>
          </a:p>
          <a:p>
            <a:pPr lvl="1">
              <a:lnSpc>
                <a:spcPct val="140000"/>
              </a:lnSpc>
            </a:pPr>
            <a:r>
              <a:rPr lang="ru-RU" dirty="0" smtClean="0"/>
              <a:t>такие </a:t>
            </a:r>
            <a:r>
              <a:rPr lang="ru-RU" dirty="0" smtClean="0"/>
              <a:t>как аутентификация Windows. </a:t>
            </a:r>
          </a:p>
          <a:p>
            <a:pPr lvl="0">
              <a:lnSpc>
                <a:spcPct val="140000"/>
              </a:lnSpc>
            </a:pPr>
            <a:r>
              <a:rPr lang="ru-RU" dirty="0" smtClean="0"/>
              <a:t>Если решено применять аутентификацию с помощью форм, используйте преимущества встроенной поддержки в </a:t>
            </a:r>
            <a:r>
              <a:rPr lang="ru-RU" dirty="0" err="1" smtClean="0"/>
              <a:t>ASP.Net</a:t>
            </a:r>
            <a:endParaRPr lang="ru-RU" dirty="0" smtClean="0"/>
          </a:p>
          <a:p>
            <a:pPr lvl="1">
              <a:lnSpc>
                <a:spcPct val="140000"/>
              </a:lnSpc>
            </a:pPr>
            <a:r>
              <a:rPr lang="ru-RU" dirty="0" smtClean="0"/>
              <a:t>не </a:t>
            </a:r>
            <a:r>
              <a:rPr lang="ru-RU" dirty="0" smtClean="0"/>
              <a:t>реализуйте собственный механизм аутентификации.</a:t>
            </a:r>
          </a:p>
          <a:p>
            <a:pPr>
              <a:lnSpc>
                <a:spcPct val="140000"/>
              </a:lnSpc>
            </a:pPr>
            <a:endParaRPr lang="ru-RU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Авторизация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40000"/>
              </a:lnSpc>
            </a:pPr>
            <a:r>
              <a:rPr lang="ru-RU" dirty="0" smtClean="0"/>
              <a:t>Авторизация </a:t>
            </a:r>
            <a:r>
              <a:rPr lang="ru-RU" dirty="0" smtClean="0"/>
              <a:t>определяет</a:t>
            </a:r>
          </a:p>
          <a:p>
            <a:pPr lvl="1">
              <a:lnSpc>
                <a:spcPct val="140000"/>
              </a:lnSpc>
            </a:pPr>
            <a:r>
              <a:rPr lang="ru-RU" dirty="0" smtClean="0"/>
              <a:t>какие </a:t>
            </a:r>
            <a:r>
              <a:rPr lang="ru-RU" dirty="0" smtClean="0"/>
              <a:t>задачи может осуществлять аутентифицированный пользователь </a:t>
            </a:r>
            <a:endParaRPr lang="ru-RU" dirty="0" smtClean="0"/>
          </a:p>
          <a:p>
            <a:pPr lvl="1">
              <a:lnSpc>
                <a:spcPct val="140000"/>
              </a:lnSpc>
            </a:pPr>
            <a:r>
              <a:rPr lang="ru-RU" dirty="0" smtClean="0"/>
              <a:t>к </a:t>
            </a:r>
            <a:r>
              <a:rPr lang="ru-RU" dirty="0" smtClean="0"/>
              <a:t>каким ресурсам он имеет доступ. </a:t>
            </a:r>
          </a:p>
          <a:p>
            <a:pPr>
              <a:lnSpc>
                <a:spcPct val="140000"/>
              </a:lnSpc>
            </a:pPr>
            <a:r>
              <a:rPr lang="ru-RU" dirty="0" smtClean="0"/>
              <a:t>Проектирование эффективной стратегии авторизации имеет большое значение с точки зрения обеспечения безопасности и надежности </a:t>
            </a:r>
            <a:r>
              <a:rPr lang="ru-RU" dirty="0" smtClean="0"/>
              <a:t>приложения</a:t>
            </a:r>
          </a:p>
          <a:p>
            <a:pPr lvl="1">
              <a:lnSpc>
                <a:spcPct val="140000"/>
              </a:lnSpc>
            </a:pPr>
            <a:r>
              <a:rPr lang="ru-RU" dirty="0" smtClean="0"/>
              <a:t>в </a:t>
            </a:r>
            <a:r>
              <a:rPr lang="ru-RU" dirty="0" smtClean="0"/>
              <a:t>противном случае, оно будет уязвимым для разглашения сведений, повреждения или подделки данных и несанкционированного получения прав. </a:t>
            </a:r>
          </a:p>
          <a:p>
            <a:pPr>
              <a:lnSpc>
                <a:spcPct val="140000"/>
              </a:lnSpc>
            </a:pPr>
            <a:r>
              <a:rPr lang="ru-RU" dirty="0" smtClean="0"/>
              <a:t>Глубокая защита – основной принцип безопасности стратегии авторизации приложения. 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/>
          <a:lstStyle/>
          <a:p>
            <a:r>
              <a:rPr lang="ru-RU" sz="4000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686800" cy="5257800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Выполняйте авторизацию пользователей при пересечении ими границ доверия. </a:t>
            </a:r>
          </a:p>
          <a:p>
            <a:pPr lvl="1"/>
            <a:r>
              <a:rPr lang="ru-RU" dirty="0" smtClean="0"/>
              <a:t>Используйте авторизацию URL для управления доступом к страницам и каталогам.</a:t>
            </a:r>
          </a:p>
          <a:p>
            <a:pPr lvl="0"/>
            <a:r>
              <a:rPr lang="ru-RU" dirty="0" smtClean="0"/>
              <a:t>Продумайте, насколько детализированными будут используемые настройки авторизации. </a:t>
            </a:r>
          </a:p>
          <a:p>
            <a:pPr lvl="1"/>
            <a:r>
              <a:rPr lang="ru-RU" dirty="0" smtClean="0"/>
              <a:t>слишком детальная авторизация обусловит слишком высокие издержки на управление; </a:t>
            </a:r>
          </a:p>
          <a:p>
            <a:pPr lvl="1"/>
            <a:r>
              <a:rPr lang="ru-RU" dirty="0" smtClean="0"/>
              <a:t>однако меньшая детализация может негативно сказаться на гибкости.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3. Кэширование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Кэширование – временное сохранение созданных данных (страниц, выборок из БД).</a:t>
            </a:r>
          </a:p>
          <a:p>
            <a:r>
              <a:rPr lang="ru-RU" dirty="0" smtClean="0"/>
              <a:t>Преимущества кэширования</a:t>
            </a:r>
            <a:endParaRPr lang="ru-RU" dirty="0" smtClean="0"/>
          </a:p>
          <a:p>
            <a:pPr lvl="1"/>
            <a:r>
              <a:rPr lang="ru-RU" dirty="0" smtClean="0"/>
              <a:t>повышает производительность;</a:t>
            </a:r>
          </a:p>
          <a:p>
            <a:pPr lvl="1"/>
            <a:r>
              <a:rPr lang="ru-RU" dirty="0" smtClean="0"/>
              <a:t>сокращению </a:t>
            </a:r>
            <a:r>
              <a:rPr lang="ru-RU" dirty="0" smtClean="0"/>
              <a:t>времени отклика </a:t>
            </a:r>
            <a:r>
              <a:rPr lang="ru-RU" dirty="0" smtClean="0"/>
              <a:t>приложения</a:t>
            </a:r>
            <a:r>
              <a:rPr lang="ru-RU" dirty="0"/>
              <a:t>;</a:t>
            </a:r>
            <a:endParaRPr lang="ru-RU" dirty="0" smtClean="0"/>
          </a:p>
          <a:p>
            <a:pPr lvl="1"/>
            <a:r>
              <a:rPr lang="ru-RU" dirty="0" smtClean="0"/>
              <a:t>позволяет </a:t>
            </a:r>
            <a:r>
              <a:rPr lang="ru-RU" dirty="0" smtClean="0"/>
              <a:t>оптимизировать поиск </a:t>
            </a:r>
            <a:r>
              <a:rPr lang="ru-RU" dirty="0" smtClean="0"/>
              <a:t>данных</a:t>
            </a:r>
            <a:r>
              <a:rPr lang="ru-RU" dirty="0"/>
              <a:t>;</a:t>
            </a:r>
            <a:endParaRPr lang="ru-RU" dirty="0" smtClean="0"/>
          </a:p>
          <a:p>
            <a:pPr lvl="1"/>
            <a:r>
              <a:rPr lang="ru-RU" dirty="0" smtClean="0"/>
              <a:t>сокра</a:t>
            </a:r>
            <a:r>
              <a:rPr lang="ru-RU" dirty="0" smtClean="0"/>
              <a:t>щает </a:t>
            </a:r>
            <a:r>
              <a:rPr lang="ru-RU" dirty="0" smtClean="0"/>
              <a:t>количество </a:t>
            </a:r>
            <a:r>
              <a:rPr lang="ru-RU" dirty="0" smtClean="0"/>
              <a:t>повторных обращений к </a:t>
            </a:r>
            <a:r>
              <a:rPr lang="ru-RU" dirty="0" smtClean="0"/>
              <a:t>сети. </a:t>
            </a:r>
            <a:endParaRPr lang="ru-RU" dirty="0" smtClean="0"/>
          </a:p>
          <a:p>
            <a:r>
              <a:rPr lang="ru-RU" dirty="0" smtClean="0"/>
              <a:t>При реализации кэширования, прежде всего, необходимо принять решение о том, когда будут загружаться данные в кэш. </a:t>
            </a:r>
          </a:p>
          <a:p>
            <a:r>
              <a:rPr lang="ru-RU" dirty="0" smtClean="0"/>
              <a:t>Чтобы избежать задержек на клиенте, кэш должен загружаться асинхронно или с помощью пакетной передачи. 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Рекомендации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 smtClean="0"/>
              <a:t>По возможности кэшируйте данные в готовом к использованию виде и избегайте кэширования часто меняющихся данных. </a:t>
            </a:r>
          </a:p>
          <a:p>
            <a:pPr lvl="1"/>
            <a:r>
              <a:rPr lang="ru-RU" dirty="0" smtClean="0"/>
              <a:t>Кэшируйте конфиденциальные данные только в шифрованном виде.</a:t>
            </a:r>
          </a:p>
          <a:p>
            <a:pPr lvl="0"/>
            <a:r>
              <a:rPr lang="ru-RU" dirty="0" smtClean="0"/>
              <a:t>Используйте кэширование вывода для кэширования относительно статических страниц. </a:t>
            </a:r>
          </a:p>
          <a:p>
            <a:pPr lvl="1"/>
            <a:r>
              <a:rPr lang="ru-RU" dirty="0" smtClean="0"/>
              <a:t>Это значительно улучшает производительность, обеспечивая при этом поддержку изменения на основании передаваемых значений. </a:t>
            </a:r>
          </a:p>
          <a:p>
            <a:pPr lvl="1"/>
            <a:r>
              <a:rPr lang="ru-RU" dirty="0" smtClean="0"/>
              <a:t>Если относительно статична только часть страницы, реализуйте частичное кэширование страницы через кэширование пользовательских элементов управления.</a:t>
            </a:r>
          </a:p>
          <a:p>
            <a:r>
              <a:rPr lang="ru-RU" dirty="0" smtClean="0"/>
              <a:t>Не кэшируйте, а используйте пул для совместно используемых ресурсов, создание которых требует множества ресурсов, таких как сетевые подключения.</a:t>
            </a:r>
            <a:endParaRPr lang="ru-RU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4. Управление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исключительными ситуациями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Проектирование эффективной стратегии управления исключениями (ошибками) имеет большое значение с точки зрения обеспечения безопасности и надежности приложения. </a:t>
            </a:r>
          </a:p>
          <a:p>
            <a:r>
              <a:rPr lang="ru-RU" dirty="0" smtClean="0"/>
              <a:t>Правильная обработка исключений в </a:t>
            </a:r>
            <a:r>
              <a:rPr lang="en-US" dirty="0" smtClean="0"/>
              <a:t>w</a:t>
            </a:r>
            <a:r>
              <a:rPr lang="ru-RU" dirty="0" err="1" smtClean="0"/>
              <a:t>eb</a:t>
            </a:r>
            <a:r>
              <a:rPr lang="ru-RU" dirty="0" smtClean="0"/>
              <a:t>-страницах </a:t>
            </a:r>
            <a:endParaRPr lang="ru-RU" dirty="0" smtClean="0"/>
          </a:p>
          <a:p>
            <a:pPr lvl="1"/>
            <a:r>
              <a:rPr lang="ru-RU" dirty="0" smtClean="0"/>
              <a:t>предотвращает </a:t>
            </a:r>
            <a:r>
              <a:rPr lang="ru-RU" dirty="0" smtClean="0"/>
              <a:t>разглашение конфиденциальных данных об исключениях, </a:t>
            </a:r>
            <a:endParaRPr lang="ru-RU" dirty="0" smtClean="0"/>
          </a:p>
          <a:p>
            <a:pPr lvl="1"/>
            <a:r>
              <a:rPr lang="ru-RU" dirty="0" smtClean="0"/>
              <a:t>повышает </a:t>
            </a:r>
            <a:r>
              <a:rPr lang="ru-RU" dirty="0" smtClean="0"/>
              <a:t>надежность приложения </a:t>
            </a:r>
            <a:endParaRPr lang="ru-RU" dirty="0" smtClean="0"/>
          </a:p>
          <a:p>
            <a:pPr lvl="1"/>
            <a:r>
              <a:rPr lang="ru-RU" dirty="0" smtClean="0"/>
              <a:t>обеспечивает </a:t>
            </a:r>
            <a:r>
              <a:rPr lang="ru-RU" dirty="0" smtClean="0"/>
              <a:t>сохранение согласованного состояния приложения в случае возникновения ошибки.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77809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Рекомендации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Обеспечьте пользователям понятные сообщения об ошибках, возникающих в приложении, </a:t>
            </a:r>
            <a:endParaRPr lang="ru-RU" dirty="0" smtClean="0"/>
          </a:p>
          <a:p>
            <a:pPr lvl="1"/>
            <a:r>
              <a:rPr lang="ru-RU" dirty="0" smtClean="0"/>
              <a:t>но </a:t>
            </a:r>
            <a:r>
              <a:rPr lang="ru-RU" dirty="0" smtClean="0"/>
              <a:t>убедитесь, что не предоставляете конфиденциальные данные на страницах ошибок, в сообщениях об ошибках, файлах журналов и аудита.</a:t>
            </a:r>
          </a:p>
          <a:p>
            <a:pPr lvl="0"/>
            <a:r>
              <a:rPr lang="ru-RU" dirty="0" smtClean="0"/>
              <a:t>Перехватывайте необрабатываемые исключения и освобождайте ресурсы после возникновения </a:t>
            </a:r>
            <a:r>
              <a:rPr lang="ru-RU" dirty="0" smtClean="0"/>
              <a:t>исключения</a:t>
            </a:r>
            <a:endParaRPr lang="ru-RU" dirty="0" smtClean="0"/>
          </a:p>
          <a:p>
            <a:pPr lvl="1"/>
            <a:r>
              <a:rPr lang="ru-RU" dirty="0" smtClean="0"/>
              <a:t>проектируйте </a:t>
            </a:r>
            <a:r>
              <a:rPr lang="ru-RU" dirty="0" smtClean="0"/>
              <a:t>общий обработчик исключений, отображающий общую страницу ошибок или сообщение об ошибке для всех необрабатываемых </a:t>
            </a:r>
            <a:r>
              <a:rPr lang="ru-RU" dirty="0" smtClean="0"/>
              <a:t>исключений</a:t>
            </a:r>
            <a:r>
              <a:rPr lang="ru-RU" dirty="0"/>
              <a:t>;</a:t>
            </a:r>
            <a:endParaRPr lang="ru-RU" dirty="0" smtClean="0"/>
          </a:p>
          <a:p>
            <a:pPr lvl="1"/>
            <a:r>
              <a:rPr lang="ru-RU" dirty="0" smtClean="0"/>
              <a:t>избегайте </a:t>
            </a:r>
            <a:r>
              <a:rPr lang="ru-RU" dirty="0" smtClean="0"/>
              <a:t>использования собственных исключений без крайней необходимости.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686800" cy="52578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Перехватывайте только те исключения, которые должны обрабатывать.</a:t>
            </a:r>
          </a:p>
          <a:p>
            <a:pPr lvl="1"/>
            <a:r>
              <a:rPr lang="ru-RU" dirty="0" smtClean="0"/>
              <a:t>Например, чтобы удалить конфиденциальные данные или ввести дополнительные сведения в исключение. Не используйте исключения для управления потоком выполнения приложения.</a:t>
            </a:r>
          </a:p>
          <a:p>
            <a:pPr lvl="0"/>
            <a:r>
              <a:rPr lang="ru-RU" dirty="0" smtClean="0"/>
              <a:t>Обеспечьте пользователям понятные сообщения об ошибках, возникающих в приложении, но убедитесь, что не предоставляете конфиденциальные данные на страницах ошибок, в сообщениях об ошибках, файлах журналов и аудита.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0609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Рекомендации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340768"/>
            <a:ext cx="8938320" cy="5517232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ru-RU" dirty="0" smtClean="0"/>
              <a:t>Перехватывайте необрабатываемые исключения и освобождайте ресурсы после возникновения исключения. </a:t>
            </a:r>
          </a:p>
          <a:p>
            <a:pPr lvl="1"/>
            <a:r>
              <a:rPr lang="ru-RU" dirty="0" smtClean="0"/>
              <a:t>Проектируйте общий обработчик исключений, отображающий общую страницу ошибок или сообщение об ошибке для всех необрабатываемых исключений. </a:t>
            </a:r>
          </a:p>
          <a:p>
            <a:pPr lvl="1"/>
            <a:r>
              <a:rPr lang="ru-RU" dirty="0" smtClean="0"/>
              <a:t>Избегайте использования собственных исключений без крайней необходимости.</a:t>
            </a:r>
          </a:p>
          <a:p>
            <a:pPr lvl="0"/>
            <a:r>
              <a:rPr lang="ru-RU" dirty="0" smtClean="0"/>
              <a:t>Перехватывайте только те исключения, которые должны обрабатывать</a:t>
            </a:r>
          </a:p>
          <a:p>
            <a:pPr lvl="1"/>
            <a:r>
              <a:rPr lang="ru-RU" dirty="0" smtClean="0"/>
              <a:t>Например, чтобы удалить конфиденциальные данные или ввести дополнительные сведения в исключение. </a:t>
            </a:r>
          </a:p>
          <a:p>
            <a:r>
              <a:rPr lang="ru-RU" dirty="0" smtClean="0"/>
              <a:t>Не используйте исключения для управления потоком выполнения приложения.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5. Протоколирование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инструментирование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556792"/>
            <a:ext cx="8938320" cy="530120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Проектирование эффективной стратегии протоколирования и </a:t>
            </a:r>
            <a:r>
              <a:rPr lang="ru-RU" dirty="0" err="1" smtClean="0"/>
              <a:t>инструментирования</a:t>
            </a:r>
            <a:r>
              <a:rPr lang="ru-RU" dirty="0" smtClean="0"/>
              <a:t> имеет большое значение для обеспечения безопасности и надежности приложения. </a:t>
            </a:r>
          </a:p>
          <a:p>
            <a:r>
              <a:rPr lang="ru-RU" dirty="0" smtClean="0"/>
              <a:t>Необходимо выполнять аудит и протоколирование действий всех уровней приложения. </a:t>
            </a:r>
          </a:p>
          <a:p>
            <a:r>
              <a:rPr lang="ru-RU" dirty="0" smtClean="0"/>
              <a:t>Журналы могут использоваться для выявления подозрительных действий, что часто обеспечивает раннее обнаружение атак на систему. 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Файлы журналов и аудита могут пригодиться для доказательства правонарушений в случае судебного разбирательства</a:t>
            </a:r>
          </a:p>
          <a:p>
            <a:pPr lvl="1"/>
            <a:r>
              <a:rPr lang="ru-RU" dirty="0" smtClean="0"/>
              <a:t>пользователи уже не смогут безнаказанно отказываться от своих действий. </a:t>
            </a:r>
          </a:p>
          <a:p>
            <a:r>
              <a:rPr lang="ru-RU" dirty="0" smtClean="0"/>
              <a:t>Аудит считается наиболее достоверным, если данные журнала формируются непосредственно в момент доступа к ресурсу той же процедурой, которая выполняет этот доступ.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726934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sz="4000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Выполняйте аудит событий управления пользователями, критических событий системы, критических </a:t>
            </a:r>
            <a:r>
              <a:rPr lang="ru-RU" dirty="0" err="1" smtClean="0"/>
              <a:t>бизнес-операций</a:t>
            </a:r>
            <a:r>
              <a:rPr lang="ru-RU" dirty="0" smtClean="0"/>
              <a:t> и необычных действий.</a:t>
            </a:r>
          </a:p>
          <a:p>
            <a:pPr lvl="0"/>
            <a:r>
              <a:rPr lang="ru-RU" dirty="0" smtClean="0"/>
              <a:t>Создавайте политики безопасного управления файлами журналов, такие как ограничение доступа к файлам журналов, и предоставляйте пользователям доступ только для записи. </a:t>
            </a:r>
          </a:p>
          <a:p>
            <a:pPr lvl="0"/>
            <a:r>
              <a:rPr lang="ru-RU" dirty="0" smtClean="0"/>
              <a:t>Обеспечивайте настраиваемые в ходе разработки и производственной эксплуатации механизмы протоколирования и </a:t>
            </a:r>
            <a:r>
              <a:rPr lang="ru-RU" dirty="0" err="1" smtClean="0"/>
              <a:t>инструментирования</a:t>
            </a:r>
            <a:r>
              <a:rPr lang="ru-RU" dirty="0" smtClean="0"/>
              <a:t>.</a:t>
            </a:r>
          </a:p>
          <a:p>
            <a:pPr lvl="0"/>
            <a:r>
              <a:rPr lang="ru-RU" dirty="0" smtClean="0"/>
              <a:t>Не храните конфиденциальные данные в файлах журналов или аудита.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4000" dirty="0" smtClean="0"/>
              <a:t>6. Навигация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Разделяйте стратегию навигации и логики обработки. </a:t>
            </a:r>
          </a:p>
          <a:p>
            <a:r>
              <a:rPr lang="ru-RU" dirty="0" smtClean="0"/>
              <a:t>Стратегия навигации должна позволять пользователям без труда перемещаться по экранам или страницам приложения. </a:t>
            </a:r>
          </a:p>
          <a:p>
            <a:r>
              <a:rPr lang="ru-RU" dirty="0" smtClean="0"/>
              <a:t>Обеспечьте единообразное представление навигационных ссылок и элементов управления во всем приложении, чтобы не запутывать пользователя и скрыть сложность приложения. 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Рекомендации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686800" cy="5257800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Включите навигацию в главную страницу </a:t>
            </a:r>
            <a:r>
              <a:rPr lang="en-US" dirty="0" smtClean="0"/>
              <a:t>web</a:t>
            </a:r>
            <a:r>
              <a:rPr lang="ru-RU" dirty="0" smtClean="0"/>
              <a:t>-приложения (имеются в виду шаблоны в виде </a:t>
            </a:r>
            <a:r>
              <a:rPr lang="ru-RU" dirty="0" err="1" smtClean="0"/>
              <a:t>Master</a:t>
            </a:r>
            <a:r>
              <a:rPr lang="ru-RU" dirty="0" smtClean="0"/>
              <a:t> </a:t>
            </a:r>
            <a:r>
              <a:rPr lang="ru-RU" dirty="0" err="1" smtClean="0"/>
              <a:t>Page</a:t>
            </a:r>
            <a:r>
              <a:rPr lang="ru-RU" dirty="0" smtClean="0"/>
              <a:t>, а не только начальная страница сайта), чтобы обеспечить ее единообразие по всему приложению. </a:t>
            </a:r>
          </a:p>
          <a:p>
            <a:pPr lvl="0"/>
            <a:r>
              <a:rPr lang="ru-RU" dirty="0" smtClean="0"/>
              <a:t>Избегайте явного задания путей перехода в коде приложения. </a:t>
            </a:r>
          </a:p>
          <a:p>
            <a:pPr lvl="0"/>
            <a:r>
              <a:rPr lang="ru-RU" dirty="0" smtClean="0"/>
              <a:t>Обеспечьте пользователям возможность перехода только к тем страницам, для просмотра которых они авторизованы.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Предусмотрите карту сайта, она поможет пользователям находить необходимые страницы, а поисковым механизмам просматривать сайт в случае необходимости. </a:t>
            </a:r>
          </a:p>
          <a:p>
            <a:pPr lvl="0"/>
            <a:r>
              <a:rPr lang="ru-RU" dirty="0" smtClean="0"/>
              <a:t>Используйте в UI визуальные элементы, такие как встроенные ссылки, навигационные меню.</a:t>
            </a:r>
          </a:p>
          <a:p>
            <a:pPr lvl="0"/>
            <a:r>
              <a:rPr lang="ru-RU" dirty="0"/>
              <a:t>Используйте в UI отображение </a:t>
            </a:r>
            <a:r>
              <a:rPr lang="ru-RU" dirty="0" smtClean="0"/>
              <a:t>текущего положения пользователя в иерархии страниц web-приложения (например, ЭУ </a:t>
            </a:r>
            <a:r>
              <a:rPr lang="en-US" dirty="0" err="1" smtClean="0">
                <a:solidFill>
                  <a:srgbClr val="0000FF"/>
                </a:solidFill>
              </a:rPr>
              <a:t>SiteMapPath</a:t>
            </a:r>
            <a:r>
              <a:rPr lang="ru-RU" dirty="0" smtClean="0"/>
              <a:t>), чтобы пользователи понимали</a:t>
            </a:r>
          </a:p>
          <a:p>
            <a:pPr lvl="1"/>
            <a:r>
              <a:rPr lang="ru-RU" dirty="0" smtClean="0"/>
              <a:t>где они находятся, </a:t>
            </a:r>
          </a:p>
          <a:p>
            <a:pPr lvl="1"/>
            <a:r>
              <a:rPr lang="ru-RU" dirty="0" smtClean="0"/>
              <a:t>что предлагается на сайте </a:t>
            </a:r>
          </a:p>
          <a:p>
            <a:pPr lvl="1"/>
            <a:r>
              <a:rPr lang="ru-RU" dirty="0" smtClean="0"/>
              <a:t>как быстро перемещаться по сайту.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77809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7. Компоновка страниц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340768"/>
            <a:ext cx="8938320" cy="551723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Проектирование приложения должно обеспечивать отделение </a:t>
            </a:r>
          </a:p>
          <a:p>
            <a:pPr lvl="1"/>
            <a:r>
              <a:rPr lang="ru-RU" dirty="0" smtClean="0"/>
              <a:t>описания схемы (компоновки) страниц </a:t>
            </a:r>
          </a:p>
          <a:p>
            <a:pPr lvl="1"/>
            <a:r>
              <a:rPr lang="ru-RU" dirty="0" smtClean="0"/>
              <a:t>от конкретных компонентов пользовательского интерфейса и логики его обработки. </a:t>
            </a:r>
          </a:p>
          <a:p>
            <a:r>
              <a:rPr lang="ru-RU" dirty="0" smtClean="0"/>
              <a:t>При выборе способа задания схемы страниц необходимо учитывать, кто будет ее создавать: </a:t>
            </a:r>
            <a:endParaRPr lang="ru-RU" dirty="0" smtClean="0"/>
          </a:p>
          <a:p>
            <a:pPr lvl="1"/>
            <a:r>
              <a:rPr lang="ru-RU" dirty="0" smtClean="0"/>
              <a:t>дизайнеры </a:t>
            </a:r>
            <a:r>
              <a:rPr lang="ru-RU" dirty="0" smtClean="0"/>
              <a:t>или программисты. </a:t>
            </a:r>
          </a:p>
          <a:p>
            <a:r>
              <a:rPr lang="ru-RU" dirty="0" smtClean="0"/>
              <a:t>Если этим будут заниматься дизайнеры, выбирайте такой подход к разработке схемы страниц, который не требует написания кода или использования инструментов разработки. </a:t>
            </a:r>
            <a:endParaRPr lang="ru-RU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По возможности максимально используйте для компоновки каскадные таблицы стилей CSS</a:t>
            </a:r>
          </a:p>
          <a:p>
            <a:pPr lvl="1"/>
            <a:r>
              <a:rPr lang="ru-RU" dirty="0" smtClean="0"/>
              <a:t>не выполняйте компоновку на основе таблиц. </a:t>
            </a:r>
          </a:p>
          <a:p>
            <a:pPr lvl="0"/>
            <a:r>
              <a:rPr lang="ru-RU" dirty="0" smtClean="0"/>
              <a:t>Если требуется отображать сетку или если данные представлены в виде таблицы, то может использоваться и компоновка на основе таблицы.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92500"/>
          </a:bodyPr>
          <a:lstStyle/>
          <a:p>
            <a:pPr lvl="0"/>
            <a:r>
              <a:rPr lang="ru-RU" dirty="0" smtClean="0"/>
              <a:t>Постарайтесь максимально унифицировать компоновку страниц</a:t>
            </a:r>
          </a:p>
          <a:p>
            <a:pPr lvl="1"/>
            <a:r>
              <a:rPr lang="ru-RU" dirty="0" smtClean="0"/>
              <a:t>для обеспечения понятности и простоты работы с ними. </a:t>
            </a:r>
          </a:p>
          <a:p>
            <a:pPr lvl="0"/>
            <a:r>
              <a:rPr lang="ru-RU" dirty="0" smtClean="0"/>
              <a:t>Не создавайте большие страницы, выполняющие множество задач</a:t>
            </a:r>
          </a:p>
          <a:p>
            <a:pPr lvl="1"/>
            <a:r>
              <a:rPr lang="ru-RU" dirty="0" smtClean="0"/>
              <a:t>особенно если с каждым запросом обычно выполняется лишь несколько задач. </a:t>
            </a:r>
          </a:p>
          <a:p>
            <a:pPr lvl="0"/>
            <a:r>
              <a:rPr lang="ru-RU" dirty="0" smtClean="0"/>
              <a:t>Максимально сокращайте размер страницы, чтобы </a:t>
            </a:r>
          </a:p>
          <a:p>
            <a:pPr lvl="1"/>
            <a:r>
              <a:rPr lang="ru-RU" dirty="0" smtClean="0"/>
              <a:t>обеспечить наилучшую производительность </a:t>
            </a:r>
          </a:p>
          <a:p>
            <a:pPr lvl="1"/>
            <a:r>
              <a:rPr lang="ru-RU" dirty="0" smtClean="0"/>
              <a:t>снизить требования по пропускной способности.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/>
          <a:lstStyle/>
          <a:p>
            <a:r>
              <a:rPr lang="ru-RU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Для минимизации трудозатрат </a:t>
            </a:r>
            <a:r>
              <a:rPr lang="ru-RU" dirty="0"/>
              <a:t>обновления </a:t>
            </a:r>
            <a:r>
              <a:rPr lang="ru-RU" dirty="0" smtClean="0"/>
              <a:t>сайта используйте мастер-страницы для обеспечения </a:t>
            </a:r>
          </a:p>
          <a:p>
            <a:pPr lvl="1"/>
            <a:r>
              <a:rPr lang="ru-RU" dirty="0" smtClean="0"/>
              <a:t>общего внешнего вида </a:t>
            </a:r>
          </a:p>
          <a:p>
            <a:pPr lvl="1"/>
            <a:r>
              <a:rPr lang="ru-RU" dirty="0" smtClean="0"/>
              <a:t>общего поведения </a:t>
            </a:r>
          </a:p>
          <a:p>
            <a:pPr lvl="0"/>
            <a:r>
              <a:rPr lang="ru-RU" dirty="0" smtClean="0"/>
              <a:t>Общие разделы страниц вынесите в отдельные пользовательские элементы управления</a:t>
            </a:r>
          </a:p>
          <a:p>
            <a:pPr lvl="1"/>
            <a:r>
              <a:rPr lang="ru-RU" dirty="0" smtClean="0"/>
              <a:t>это поможет упростить компоновку в целом</a:t>
            </a:r>
            <a:r>
              <a:rPr lang="en-US" dirty="0" smtClean="0"/>
              <a:t>;</a:t>
            </a:r>
            <a:endParaRPr lang="ru-RU" dirty="0" smtClean="0"/>
          </a:p>
          <a:p>
            <a:pPr lvl="1"/>
            <a:r>
              <a:rPr lang="ru-RU" dirty="0" smtClean="0"/>
              <a:t>обеспечит возможность повторного использования этих элементов управления.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268760"/>
            <a:ext cx="8938320" cy="5589240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Использование серверных элементов управления </a:t>
            </a:r>
            <a:r>
              <a:rPr lang="ru-RU" dirty="0" err="1" smtClean="0"/>
              <a:t>ASP.Net</a:t>
            </a:r>
            <a:r>
              <a:rPr lang="ru-RU" dirty="0" smtClean="0"/>
              <a:t> AJAX и библиотеки на стороне клиента </a:t>
            </a:r>
            <a:r>
              <a:rPr lang="ru-RU" dirty="0" err="1" smtClean="0"/>
              <a:t>ASP.Net</a:t>
            </a:r>
            <a:r>
              <a:rPr lang="ru-RU" dirty="0" smtClean="0"/>
              <a:t> AJAX упростит перенос клиентского сценария между разными браузерами. </a:t>
            </a:r>
          </a:p>
          <a:p>
            <a:pPr lvl="0"/>
            <a:r>
              <a:rPr lang="ru-RU" dirty="0" smtClean="0"/>
              <a:t>Не смешивайте клиентский сценарий с HTML-кодом, это усложняет обслуживание страницы. </a:t>
            </a:r>
          </a:p>
          <a:p>
            <a:pPr lvl="0"/>
            <a:r>
              <a:rPr lang="ru-RU" dirty="0" smtClean="0"/>
              <a:t>Размещайте его в отдельных файлах сценария, </a:t>
            </a:r>
            <a:endParaRPr lang="en-US" dirty="0" smtClean="0"/>
          </a:p>
          <a:p>
            <a:pPr lvl="1"/>
            <a:r>
              <a:rPr lang="ru-RU" dirty="0" smtClean="0"/>
              <a:t>это обеспечить возможность их кэширования браузером.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8. Формирование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визуального отображения страницы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700808"/>
            <a:ext cx="8938320" cy="5157192"/>
          </a:xfrm>
        </p:spPr>
        <p:txBody>
          <a:bodyPr>
            <a:normAutofit/>
          </a:bodyPr>
          <a:lstStyle/>
          <a:p>
            <a:r>
              <a:rPr lang="ru-RU" dirty="0" smtClean="0"/>
              <a:t>При проектировании стратегии формирования визуального отображения страницы необходимо обеспечить эффективность этого процесса и максимальное удобство использования интерфейса. </a:t>
            </a:r>
            <a:endParaRPr lang="ru-RU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/>
          <a:lstStyle/>
          <a:p>
            <a:r>
              <a:rPr lang="ru-RU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686800" cy="5257800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Использование сценария на стороне клиента или </a:t>
            </a:r>
            <a:r>
              <a:rPr lang="ru-RU" dirty="0" err="1" smtClean="0"/>
              <a:t>ASP.Net</a:t>
            </a:r>
            <a:r>
              <a:rPr lang="ru-RU" dirty="0" smtClean="0"/>
              <a:t> AJAX обеспечит </a:t>
            </a:r>
            <a:r>
              <a:rPr lang="ru-RU" dirty="0"/>
              <a:t>за счет снижения числа необходимых обратных отправок</a:t>
            </a:r>
            <a:endParaRPr lang="ru-RU" dirty="0" smtClean="0"/>
          </a:p>
          <a:p>
            <a:pPr lvl="1"/>
            <a:r>
              <a:rPr lang="ru-RU" dirty="0" smtClean="0"/>
              <a:t>лучшее взаимодействие с пользователем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</a:p>
          <a:p>
            <a:pPr lvl="1"/>
            <a:r>
              <a:rPr lang="ru-RU" dirty="0" smtClean="0"/>
              <a:t>меньшее время отклика. </a:t>
            </a:r>
          </a:p>
          <a:p>
            <a:r>
              <a:rPr lang="ru-RU" dirty="0" smtClean="0"/>
              <a:t>Применение собственного клиентского сценария может усложнить тестирование приложений</a:t>
            </a:r>
            <a:endParaRPr lang="en-US" dirty="0" smtClean="0"/>
          </a:p>
          <a:p>
            <a:pPr lvl="1"/>
            <a:r>
              <a:rPr lang="ru-RU" dirty="0" smtClean="0"/>
              <a:t>разные браузеры и версии реализуют разную поддержку сценариев.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/>
          <a:lstStyle/>
          <a:p>
            <a:r>
              <a:rPr lang="ru-RU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28592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Лучше используйте </a:t>
            </a:r>
            <a:r>
              <a:rPr lang="ru-RU" dirty="0" err="1" smtClean="0"/>
              <a:t>ASP.Net</a:t>
            </a:r>
            <a:r>
              <a:rPr lang="ru-RU" dirty="0" smtClean="0"/>
              <a:t> AJAX, который поддерживает большинство популярных браузеров. </a:t>
            </a:r>
          </a:p>
          <a:p>
            <a:pPr lvl="1"/>
            <a:r>
              <a:rPr lang="ru-RU" dirty="0" smtClean="0"/>
              <a:t>Не забывайте, что использование любого кода на стороне клиента (включая сценарии, порождаемые встроенными элементами управления </a:t>
            </a:r>
            <a:r>
              <a:rPr lang="ru-RU" dirty="0" err="1" smtClean="0"/>
              <a:t>ASP.Net</a:t>
            </a:r>
            <a:r>
              <a:rPr lang="ru-RU" dirty="0" smtClean="0"/>
              <a:t>) может неблагоприятно сказываться на доступности.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/>
          <a:lstStyle/>
          <a:p>
            <a:r>
              <a:rPr lang="ru-RU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 smtClean="0"/>
              <a:t>Обеспечьте соответствующую поддержку специальных возможностей для специализированных агентов (например, роботы поисковых систем) и пользователей с ограниченными возможностями.</a:t>
            </a:r>
          </a:p>
          <a:p>
            <a:pPr lvl="0"/>
            <a:r>
              <a:rPr lang="ru-RU" dirty="0" smtClean="0"/>
              <a:t>Рассмотрите возможности привязки данных. </a:t>
            </a:r>
          </a:p>
          <a:p>
            <a:pPr lvl="1"/>
            <a:r>
              <a:rPr lang="ru-RU" dirty="0" smtClean="0"/>
              <a:t>Например, можно выполнять привязку коллекций, объектов </a:t>
            </a:r>
            <a:r>
              <a:rPr lang="ru-RU" dirty="0" err="1" smtClean="0"/>
              <a:t>DataReader</a:t>
            </a:r>
            <a:r>
              <a:rPr lang="ru-RU" dirty="0" smtClean="0"/>
              <a:t>, таблиц </a:t>
            </a:r>
            <a:r>
              <a:rPr lang="ru-RU" dirty="0" err="1" smtClean="0"/>
              <a:t>DataSet</a:t>
            </a:r>
            <a:r>
              <a:rPr lang="ru-RU" dirty="0" smtClean="0"/>
              <a:t> и собственных объектов ко многим элементам управления </a:t>
            </a:r>
            <a:r>
              <a:rPr lang="ru-RU" dirty="0" err="1" smtClean="0"/>
              <a:t>ASP.Net</a:t>
            </a:r>
            <a:r>
              <a:rPr lang="ru-RU" dirty="0" smtClean="0"/>
              <a:t>. </a:t>
            </a:r>
          </a:p>
          <a:p>
            <a:pPr lvl="1"/>
            <a:r>
              <a:rPr lang="ru-RU" dirty="0" smtClean="0"/>
              <a:t>Используйте технологии разбиения данных на страницы для сокращения проблем с </a:t>
            </a:r>
            <a:r>
              <a:rPr lang="ru-RU" dirty="0" err="1" smtClean="0"/>
              <a:t>масштабируемостью</a:t>
            </a:r>
            <a:r>
              <a:rPr lang="ru-RU" dirty="0" smtClean="0"/>
              <a:t>, обусловленных необходимостью обработки больших объемов данных, и для улучшения производительности и времени отклика.</a:t>
            </a:r>
          </a:p>
          <a:p>
            <a:pPr lvl="0"/>
            <a:r>
              <a:rPr lang="ru-RU" dirty="0" smtClean="0"/>
              <a:t>Отделите компоненты пользовательского процесса от формирования визуального отображения данных и функций запроса.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9. Управление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сеансами работы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При проектировании </a:t>
            </a:r>
            <a:r>
              <a:rPr lang="en-US" dirty="0" smtClean="0"/>
              <a:t>w</a:t>
            </a:r>
            <a:r>
              <a:rPr lang="ru-RU" dirty="0" smtClean="0"/>
              <a:t>eb-приложения важно выработать эффективный и безопасный подход к управлению сеансами работы</a:t>
            </a:r>
            <a:endParaRPr lang="en-US" dirty="0" smtClean="0"/>
          </a:p>
          <a:p>
            <a:pPr lvl="1"/>
            <a:r>
              <a:rPr lang="ru-RU" dirty="0" smtClean="0"/>
              <a:t>это будет иметь большое значение для производительности и надежности. </a:t>
            </a:r>
          </a:p>
          <a:p>
            <a:r>
              <a:rPr lang="ru-RU" dirty="0" smtClean="0"/>
              <a:t>Следует учесть:</a:t>
            </a:r>
          </a:p>
          <a:p>
            <a:pPr lvl="1"/>
            <a:r>
              <a:rPr lang="ru-RU" dirty="0" smtClean="0"/>
              <a:t>что нужно сохранять</a:t>
            </a:r>
            <a:r>
              <a:rPr lang="en-US" dirty="0"/>
              <a:t>;</a:t>
            </a:r>
            <a:endParaRPr lang="ru-RU" dirty="0" smtClean="0"/>
          </a:p>
          <a:p>
            <a:pPr lvl="1"/>
            <a:r>
              <a:rPr lang="ru-RU" dirty="0" smtClean="0"/>
              <a:t>где будет выполняться хранение</a:t>
            </a:r>
            <a:r>
              <a:rPr lang="en-US" dirty="0" smtClean="0"/>
              <a:t>;</a:t>
            </a:r>
            <a:endParaRPr lang="ru-RU" dirty="0" smtClean="0"/>
          </a:p>
          <a:p>
            <a:pPr lvl="1"/>
            <a:r>
              <a:rPr lang="ru-RU" dirty="0" smtClean="0"/>
              <a:t>как долго будут храниться данные. </a:t>
            </a:r>
            <a:endParaRPr lang="ru-RU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686800" cy="5257800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Проанализируйте, есть ли необходимость сохранять состояние сеанса. </a:t>
            </a:r>
          </a:p>
          <a:p>
            <a:pPr lvl="1"/>
            <a:r>
              <a:rPr lang="ru-RU" dirty="0" smtClean="0"/>
              <a:t>Использование состояния сеанса вызывает дополнительные издержки при каждом запросе страницы. </a:t>
            </a:r>
          </a:p>
          <a:p>
            <a:pPr lvl="0"/>
            <a:r>
              <a:rPr lang="ru-RU" dirty="0" smtClean="0"/>
              <a:t>Сохраняйте данные сеанса, только если это действительно необходимо, для улучшения производительности </a:t>
            </a:r>
            <a:endParaRPr lang="en-US" dirty="0" smtClean="0"/>
          </a:p>
          <a:p>
            <a:pPr lvl="0"/>
            <a:r>
              <a:rPr lang="ru-RU" dirty="0"/>
              <a:t>И</a:t>
            </a:r>
            <a:r>
              <a:rPr lang="ru-RU" dirty="0" smtClean="0"/>
              <a:t>спользуйте сеансы только для чтения или полностью отключайте состояние сеанса.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/>
          <a:lstStyle/>
          <a:p>
            <a:r>
              <a:rPr lang="ru-RU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Если используется один </a:t>
            </a:r>
            <a:r>
              <a:rPr lang="en-US" dirty="0" smtClean="0"/>
              <a:t>w</a:t>
            </a:r>
            <a:r>
              <a:rPr lang="ru-RU" dirty="0" smtClean="0"/>
              <a:t>eb-сервер, </a:t>
            </a:r>
          </a:p>
          <a:p>
            <a:pPr lvl="1"/>
            <a:r>
              <a:rPr lang="ru-RU" dirty="0" smtClean="0"/>
              <a:t>требуется обеспечить оптимальную производительность обработки состояния сеанса и </a:t>
            </a:r>
          </a:p>
          <a:p>
            <a:pPr lvl="1"/>
            <a:r>
              <a:rPr lang="ru-RU" dirty="0" smtClean="0"/>
              <a:t>число параллельных сеансов невелико, </a:t>
            </a:r>
          </a:p>
          <a:p>
            <a:pPr lvl="1"/>
            <a:r>
              <a:rPr lang="ru-RU" dirty="0" smtClean="0"/>
              <a:t>храните состояние внутри процесса. </a:t>
            </a:r>
          </a:p>
          <a:p>
            <a:pPr lvl="0"/>
            <a:r>
              <a:rPr lang="ru-RU" dirty="0"/>
              <a:t>Если используется </a:t>
            </a:r>
            <a:r>
              <a:rPr lang="ru-RU" dirty="0" smtClean="0"/>
              <a:t>несколько </a:t>
            </a:r>
            <a:r>
              <a:rPr lang="en-US" dirty="0"/>
              <a:t>w</a:t>
            </a:r>
            <a:r>
              <a:rPr lang="ru-RU" dirty="0" smtClean="0"/>
              <a:t>eb-серверов, то воссоздание данных сеанса </a:t>
            </a:r>
          </a:p>
          <a:p>
            <a:pPr lvl="1"/>
            <a:r>
              <a:rPr lang="ru-RU" dirty="0" smtClean="0"/>
              <a:t>чрезвычайно ресурсоемко и </a:t>
            </a:r>
          </a:p>
          <a:p>
            <a:pPr lvl="1"/>
            <a:r>
              <a:rPr lang="ru-RU" dirty="0" smtClean="0"/>
              <a:t>требуется обеспечить длительное хранение данных в случае перезапуска </a:t>
            </a:r>
            <a:r>
              <a:rPr lang="ru-RU" dirty="0" err="1" smtClean="0"/>
              <a:t>ASP.Net</a:t>
            </a:r>
            <a:r>
              <a:rPr lang="ru-RU" dirty="0" smtClean="0"/>
              <a:t>, </a:t>
            </a:r>
          </a:p>
          <a:p>
            <a:pPr lvl="1"/>
            <a:r>
              <a:rPr lang="ru-RU" dirty="0" smtClean="0"/>
              <a:t>используйте сервис хранения состояния сеанса, выполняющийся на локальном </a:t>
            </a:r>
            <a:r>
              <a:rPr lang="en-US" dirty="0" smtClean="0"/>
              <a:t>w</a:t>
            </a:r>
            <a:r>
              <a:rPr lang="ru-RU" dirty="0" smtClean="0"/>
              <a:t>eb-сервере.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198249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686800" cy="5257800"/>
          </a:xfrm>
        </p:spPr>
        <p:txBody>
          <a:bodyPr>
            <a:normAutofit/>
          </a:bodyPr>
          <a:lstStyle/>
          <a:p>
            <a:r>
              <a:rPr lang="ru-RU" dirty="0" smtClean="0"/>
              <a:t>Если требуется </a:t>
            </a:r>
            <a:r>
              <a:rPr lang="ru-RU" dirty="0"/>
              <a:t>централизованное хранение данных сеансов серверов </a:t>
            </a:r>
            <a:r>
              <a:rPr lang="ru-RU" dirty="0" smtClean="0"/>
              <a:t>при использовании нескольких </a:t>
            </a:r>
            <a:r>
              <a:rPr lang="ru-RU" dirty="0"/>
              <a:t>серверов (</a:t>
            </a:r>
            <a:r>
              <a:rPr lang="en-US" dirty="0"/>
              <a:t>w</a:t>
            </a:r>
            <a:r>
              <a:rPr lang="ru-RU" dirty="0"/>
              <a:t>eb-фермы), </a:t>
            </a:r>
            <a:r>
              <a:rPr lang="ru-RU" dirty="0" smtClean="0"/>
              <a:t> то используйте </a:t>
            </a:r>
            <a:r>
              <a:rPr lang="ru-RU" dirty="0"/>
              <a:t>хранилище состояния SQL </a:t>
            </a:r>
            <a:r>
              <a:rPr lang="ru-RU" dirty="0" err="1"/>
              <a:t>Server</a:t>
            </a:r>
            <a:r>
              <a:rPr lang="ru-RU" dirty="0"/>
              <a:t>.</a:t>
            </a:r>
          </a:p>
          <a:p>
            <a:pPr lvl="0"/>
            <a:r>
              <a:rPr lang="ru-RU" dirty="0" smtClean="0"/>
              <a:t>Если данные состояния хранятся на отдельном сервере, защитите канал связи для передачи состояния сеанса с помощью SSL или </a:t>
            </a:r>
            <a:r>
              <a:rPr lang="ru-RU" dirty="0" err="1" smtClean="0"/>
              <a:t>IPSec</a:t>
            </a:r>
            <a:r>
              <a:rPr lang="ru-RU" dirty="0" smtClean="0"/>
              <a:t>.</a:t>
            </a:r>
          </a:p>
          <a:p>
            <a:pPr lvl="0"/>
            <a:r>
              <a:rPr lang="ru-RU" dirty="0" smtClean="0"/>
              <a:t>Для снижения затрат на </a:t>
            </a:r>
            <a:r>
              <a:rPr lang="ru-RU" dirty="0" err="1" smtClean="0"/>
              <a:t>сериализацию</a:t>
            </a:r>
            <a:r>
              <a:rPr lang="ru-RU" dirty="0" smtClean="0"/>
              <a:t> отдавайте предпочтение базовым типам при хранении данных сеансов.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649276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10. Проверка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введенных данных (валидация)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Эффективный способ проверки данных вводимых пользователями (</a:t>
            </a:r>
            <a:r>
              <a:rPr lang="ru-RU" dirty="0" err="1" smtClean="0"/>
              <a:t>валидации</a:t>
            </a:r>
            <a:r>
              <a:rPr lang="ru-RU" dirty="0" smtClean="0"/>
              <a:t>) имеет большое значение с точки зрения обеспечения безопасности и надежности приложения. </a:t>
            </a:r>
          </a:p>
          <a:p>
            <a:r>
              <a:rPr lang="ru-RU" dirty="0" smtClean="0"/>
              <a:t>При несоответствующей или недостаточно полной </a:t>
            </a:r>
            <a:r>
              <a:rPr lang="ru-RU" dirty="0" err="1" smtClean="0"/>
              <a:t>валидации</a:t>
            </a:r>
            <a:r>
              <a:rPr lang="ru-RU" dirty="0" smtClean="0"/>
              <a:t> приложение может оказаться уязвимым к таким угрозам безопасности, как </a:t>
            </a:r>
          </a:p>
          <a:p>
            <a:pPr lvl="1"/>
            <a:r>
              <a:rPr lang="ru-RU" dirty="0" smtClean="0"/>
              <a:t>межсайтовые атаки внедрением сценариев (</a:t>
            </a:r>
            <a:r>
              <a:rPr lang="ru-RU" dirty="0" err="1" smtClean="0"/>
              <a:t>cross-site</a:t>
            </a:r>
            <a:r>
              <a:rPr lang="ru-RU" dirty="0" smtClean="0"/>
              <a:t> </a:t>
            </a:r>
            <a:r>
              <a:rPr lang="ru-RU" dirty="0" err="1" smtClean="0"/>
              <a:t>scripting</a:t>
            </a:r>
            <a:r>
              <a:rPr lang="ru-RU" dirty="0" smtClean="0"/>
              <a:t>, XSS), </a:t>
            </a:r>
          </a:p>
          <a:p>
            <a:pPr lvl="1"/>
            <a:r>
              <a:rPr lang="ru-RU" dirty="0" smtClean="0"/>
              <a:t>атаки типа внедрение SQL-кода, переполнение буфера </a:t>
            </a:r>
          </a:p>
          <a:p>
            <a:pPr lvl="1"/>
            <a:r>
              <a:rPr lang="ru-RU" dirty="0" smtClean="0"/>
              <a:t>другие типы атак посредством входных данных. </a:t>
            </a:r>
            <a:endParaRPr lang="ru-RU"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r>
              <a:rPr lang="ru-RU" dirty="0" smtClean="0"/>
              <a:t>Рекомендации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686800" cy="5257800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Проверяйте все данные, пересекающие границы доверия приложения. </a:t>
            </a:r>
          </a:p>
          <a:p>
            <a:pPr lvl="1"/>
            <a:r>
              <a:rPr lang="ru-RU" dirty="0" smtClean="0"/>
              <a:t>Исходите из предположения, что все управляемые клиентом данные являются злонамеренными и подлежат </a:t>
            </a:r>
            <a:r>
              <a:rPr lang="ru-RU" dirty="0" err="1" smtClean="0"/>
              <a:t>валидации</a:t>
            </a:r>
            <a:r>
              <a:rPr lang="ru-RU" dirty="0" smtClean="0"/>
              <a:t>.</a:t>
            </a:r>
          </a:p>
          <a:p>
            <a:pPr lvl="0"/>
            <a:r>
              <a:rPr lang="ru-RU" dirty="0" smtClean="0"/>
              <a:t>Стратегия </a:t>
            </a:r>
            <a:r>
              <a:rPr lang="ru-RU" dirty="0" err="1" smtClean="0"/>
              <a:t>валидации</a:t>
            </a:r>
            <a:r>
              <a:rPr lang="ru-RU" dirty="0" smtClean="0"/>
              <a:t> должна обеспечивать ограничение, отклонение и очистку злонамеренного ввода. </a:t>
            </a:r>
          </a:p>
          <a:p>
            <a:pPr lvl="1"/>
            <a:r>
              <a:rPr lang="ru-RU" dirty="0" smtClean="0"/>
              <a:t>Проводите проверку длины, диапазона, формата и типа вводимых данных.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Рекомендации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Используйте проверку на стороне клиента для оптимизации взаимодействия с пользователем и сокращения числа обращений к сети, </a:t>
            </a:r>
          </a:p>
          <a:p>
            <a:pPr lvl="1"/>
            <a:r>
              <a:rPr lang="ru-RU" dirty="0" smtClean="0"/>
              <a:t>но для обеспечения безопасности всегда выполняйте проверку на сервере.</a:t>
            </a:r>
          </a:p>
          <a:p>
            <a:pPr lvl="0"/>
            <a:r>
              <a:rPr lang="ru-RU" dirty="0" smtClean="0"/>
              <a:t>Рассмотрите решения, шаблоны проектирования и библиотеки сторонних производителей, которые помогут реализовать централизованное управление и повторное использование правил и кода </a:t>
            </a:r>
            <a:r>
              <a:rPr lang="ru-RU" dirty="0" err="1" smtClean="0"/>
              <a:t>валидации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914266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Выбор технологий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686800" cy="5257800"/>
          </a:xfrm>
        </p:spPr>
        <p:txBody>
          <a:bodyPr>
            <a:normAutofit/>
          </a:bodyPr>
          <a:lstStyle/>
          <a:p>
            <a:r>
              <a:rPr lang="ru-RU" dirty="0" smtClean="0"/>
              <a:t>В </a:t>
            </a:r>
            <a:r>
              <a:rPr lang="ru-RU" dirty="0" err="1" smtClean="0"/>
              <a:t>ASP.Net</a:t>
            </a:r>
            <a:r>
              <a:rPr lang="ru-RU" dirty="0" smtClean="0"/>
              <a:t> модель </a:t>
            </a:r>
            <a:r>
              <a:rPr lang="ru-RU" dirty="0" err="1" smtClean="0"/>
              <a:t>ASP.Net</a:t>
            </a:r>
            <a:r>
              <a:rPr lang="ru-RU" dirty="0" smtClean="0"/>
              <a:t> </a:t>
            </a:r>
            <a:r>
              <a:rPr lang="ru-RU" dirty="0" err="1" smtClean="0"/>
              <a:t>Web</a:t>
            </a:r>
            <a:r>
              <a:rPr lang="ru-RU" dirty="0" smtClean="0"/>
              <a:t> </a:t>
            </a:r>
            <a:r>
              <a:rPr lang="ru-RU" dirty="0" err="1" smtClean="0"/>
              <a:t>Forms</a:t>
            </a:r>
            <a:r>
              <a:rPr lang="ru-RU" dirty="0" smtClean="0"/>
              <a:t> можно сочетать с большим набором других технологий, включая </a:t>
            </a:r>
          </a:p>
          <a:p>
            <a:pPr lvl="1"/>
            <a:r>
              <a:rPr lang="ru-RU" dirty="0" err="1" smtClean="0"/>
              <a:t>ASP.Net</a:t>
            </a:r>
            <a:r>
              <a:rPr lang="ru-RU" dirty="0" smtClean="0"/>
              <a:t> AJAX</a:t>
            </a:r>
            <a:r>
              <a:rPr lang="en-US" dirty="0"/>
              <a:t>;</a:t>
            </a:r>
            <a:endParaRPr lang="ru-RU" dirty="0" smtClean="0"/>
          </a:p>
          <a:p>
            <a:pPr lvl="1"/>
            <a:r>
              <a:rPr lang="ru-RU" dirty="0" err="1" smtClean="0"/>
              <a:t>ASP.Net</a:t>
            </a:r>
            <a:r>
              <a:rPr lang="ru-RU" dirty="0" smtClean="0"/>
              <a:t> MVC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</a:p>
          <a:p>
            <a:pPr lvl="1"/>
            <a:r>
              <a:rPr lang="ru-RU" dirty="0" err="1" smtClean="0"/>
              <a:t>Silverlight</a:t>
            </a:r>
            <a:r>
              <a:rPr lang="ru-RU" dirty="0" smtClean="0"/>
              <a:t>. 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u-RU" dirty="0" smtClean="0"/>
              <a:t>Рекомендации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Используйте </a:t>
            </a:r>
            <a:r>
              <a:rPr lang="ru-RU" dirty="0" err="1" smtClean="0"/>
              <a:t>ASP.Net</a:t>
            </a:r>
            <a:r>
              <a:rPr lang="ru-RU" dirty="0" smtClean="0"/>
              <a:t> для создания приложений, доступ к которым осуществляется через </a:t>
            </a:r>
            <a:r>
              <a:rPr lang="en-US" dirty="0" smtClean="0"/>
              <a:t>web</a:t>
            </a:r>
            <a:r>
              <a:rPr lang="ru-RU" dirty="0" smtClean="0"/>
              <a:t>-браузер, или специализированного агента пользователя.</a:t>
            </a:r>
          </a:p>
          <a:p>
            <a:pPr lvl="0"/>
            <a:r>
              <a:rPr lang="ru-RU" dirty="0" smtClean="0"/>
              <a:t>Используйте </a:t>
            </a:r>
            <a:r>
              <a:rPr lang="ru-RU" dirty="0" err="1" smtClean="0"/>
              <a:t>ASP.Net</a:t>
            </a:r>
            <a:r>
              <a:rPr lang="ru-RU" dirty="0" smtClean="0"/>
              <a:t> и AJAX для создания приложений, обеспечивающих повышенные возможности взаимодействия с пользователем и фоновую обработку с меньшим количеством перезагрузок страниц.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Используйте </a:t>
            </a:r>
            <a:r>
              <a:rPr lang="ru-RU" dirty="0" err="1" smtClean="0"/>
              <a:t>ASP.Net</a:t>
            </a:r>
            <a:r>
              <a:rPr lang="ru-RU" dirty="0" smtClean="0"/>
              <a:t> и элементы управления </a:t>
            </a:r>
            <a:r>
              <a:rPr lang="ru-RU" dirty="0" err="1" smtClean="0"/>
              <a:t>Silverlight</a:t>
            </a:r>
            <a:r>
              <a:rPr lang="ru-RU" dirty="0" smtClean="0"/>
              <a:t> для создания приложений, которые включают насыщенное </a:t>
            </a:r>
            <a:r>
              <a:rPr lang="ru-RU" dirty="0" err="1" smtClean="0"/>
              <a:t>медиа-содержимое</a:t>
            </a:r>
            <a:r>
              <a:rPr lang="ru-RU" dirty="0" smtClean="0"/>
              <a:t> и расширенные возможности взаимодействия с пользователем.</a:t>
            </a:r>
          </a:p>
          <a:p>
            <a:pPr lvl="0"/>
            <a:r>
              <a:rPr lang="ru-RU" dirty="0" smtClean="0"/>
              <a:t>При использовании </a:t>
            </a:r>
            <a:r>
              <a:rPr lang="ru-RU" dirty="0" err="1" smtClean="0"/>
              <a:t>ASP.Net</a:t>
            </a:r>
            <a:r>
              <a:rPr lang="ru-RU" dirty="0" smtClean="0"/>
              <a:t> позаботьтесь о предоставлении шаблонов страниц для реализации единообразного UI для всех страниц.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/>
              <a:t>Ш</a:t>
            </a:r>
            <a:r>
              <a:rPr lang="ru-RU" dirty="0" smtClean="0"/>
              <a:t>аблон </a:t>
            </a:r>
            <a:r>
              <a:rPr lang="ru-RU" dirty="0"/>
              <a:t>MVC и </a:t>
            </a:r>
            <a:r>
              <a:rPr lang="ru-RU" dirty="0" err="1"/>
              <a:t>ASP.Net</a:t>
            </a:r>
            <a:r>
              <a:rPr lang="ru-RU" dirty="0"/>
              <a:t> </a:t>
            </a:r>
            <a:r>
              <a:rPr lang="ru-RU" dirty="0" smtClean="0"/>
              <a:t>MVC</a:t>
            </a:r>
            <a:r>
              <a:rPr lang="ru-RU" dirty="0"/>
              <a:t> </a:t>
            </a:r>
            <a:r>
              <a:rPr lang="ru-RU" dirty="0" smtClean="0"/>
              <a:t>применяется</a:t>
            </a:r>
            <a:endParaRPr lang="en-US" dirty="0" smtClean="0"/>
          </a:p>
          <a:p>
            <a:pPr lvl="1"/>
            <a:r>
              <a:rPr lang="ru-RU" dirty="0" smtClean="0"/>
              <a:t>если нужно выполнять разработку через тестирование </a:t>
            </a:r>
            <a:r>
              <a:rPr lang="en-US" dirty="0" smtClean="0"/>
              <a:t>(TDD);</a:t>
            </a:r>
            <a:endParaRPr lang="ru-RU" dirty="0" smtClean="0"/>
          </a:p>
          <a:p>
            <a:pPr lvl="1"/>
            <a:r>
              <a:rPr lang="ru-RU" dirty="0" smtClean="0"/>
              <a:t>в случае необходимости обеспечить детализированное управление UI.</a:t>
            </a:r>
            <a:endParaRPr lang="en-US" dirty="0" smtClean="0"/>
          </a:p>
          <a:p>
            <a:r>
              <a:rPr lang="ru-RU" dirty="0" smtClean="0"/>
              <a:t>Это позволяет четко отделить </a:t>
            </a:r>
          </a:p>
          <a:p>
            <a:pPr lvl="1"/>
            <a:r>
              <a:rPr lang="ru-RU" dirty="0" smtClean="0"/>
              <a:t>логику приложения и навигации </a:t>
            </a:r>
          </a:p>
          <a:p>
            <a:pPr lvl="1"/>
            <a:r>
              <a:rPr lang="ru-RU" dirty="0" smtClean="0"/>
              <a:t>от UI приложения.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3211</TotalTime>
  <Words>5665</Words>
  <Application>Microsoft Office PowerPoint</Application>
  <PresentationFormat>Экран (4:3)</PresentationFormat>
  <Paragraphs>677</Paragraphs>
  <Slides>110</Slides>
  <Notes>10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110</vt:i4>
      </vt:variant>
    </vt:vector>
  </HeadingPairs>
  <TitlesOfParts>
    <vt:vector size="115" baseType="lpstr">
      <vt:lpstr>Arial</vt:lpstr>
      <vt:lpstr>Calibri</vt:lpstr>
      <vt:lpstr>Helvetica</vt:lpstr>
      <vt:lpstr>Times</vt:lpstr>
      <vt:lpstr>Тема Office</vt:lpstr>
      <vt:lpstr>Проектирование и разработка Web-приложений</vt:lpstr>
      <vt:lpstr>Проблемы разработки web-приложений</vt:lpstr>
      <vt:lpstr>Типичная структура  web-приложений</vt:lpstr>
      <vt:lpstr>Разработка любого ПО</vt:lpstr>
      <vt:lpstr>Процесс разработки обычного ПО</vt:lpstr>
      <vt:lpstr>Основные виды деятельности в процессе разработки ПО</vt:lpstr>
      <vt:lpstr>Основные виды деятельности в процессе разработки ПО (2)</vt:lpstr>
      <vt:lpstr>Участники разработки ПО</vt:lpstr>
      <vt:lpstr>Особенности web-приложений</vt:lpstr>
      <vt:lpstr>Особенности web-приложений (2)</vt:lpstr>
      <vt:lpstr>Специфические для web-сети процессы разработки ПО</vt:lpstr>
      <vt:lpstr>Модель жизненного цикла современных web-приложений</vt:lpstr>
      <vt:lpstr>Основное отличие разработки  web-приложений</vt:lpstr>
      <vt:lpstr>Модель жизненного цикла современных web-приложений</vt:lpstr>
      <vt:lpstr>Циклы в модели разработки WebApp</vt:lpstr>
      <vt:lpstr>Презентация PowerPoint</vt:lpstr>
      <vt:lpstr>Программирование</vt:lpstr>
      <vt:lpstr>Специфические участники разработки WebApp</vt:lpstr>
      <vt:lpstr>Графический web-дизайнер </vt:lpstr>
      <vt:lpstr>Работа web-дизайнера</vt:lpstr>
      <vt:lpstr>Средства дизайнера</vt:lpstr>
      <vt:lpstr>Презентация PowerPoint</vt:lpstr>
      <vt:lpstr>Прототипирование</vt:lpstr>
      <vt:lpstr>Web-мастер (webmaster)</vt:lpstr>
      <vt:lpstr>Презентация PowerPoint</vt:lpstr>
      <vt:lpstr>Примеры специфических для WebApp методов разработки</vt:lpstr>
      <vt:lpstr>Метод разработки WebApp WebML </vt:lpstr>
      <vt:lpstr>Презентация PowerPoint</vt:lpstr>
      <vt:lpstr>Презентация PowerPoint</vt:lpstr>
      <vt:lpstr>Этапы модели разработки WebML</vt:lpstr>
      <vt:lpstr>Анализ требований в WebML</vt:lpstr>
      <vt:lpstr>Презентация PowerPoint</vt:lpstr>
      <vt:lpstr>Концептуальные схемы WebML</vt:lpstr>
      <vt:lpstr>Инструментальная поддержка </vt:lpstr>
      <vt:lpstr>Тестирование и оценка</vt:lpstr>
      <vt:lpstr>Тестирование и оценка (2)</vt:lpstr>
      <vt:lpstr>Поддержка и развитие</vt:lpstr>
      <vt:lpstr>Метод разработки web-приложений WSDM</vt:lpstr>
      <vt:lpstr>Метод WSDM</vt:lpstr>
      <vt:lpstr>Этапы модели разработки WSDM</vt:lpstr>
      <vt:lpstr>Методология</vt:lpstr>
      <vt:lpstr>Ориентированность на аудиторию (audience-driven)</vt:lpstr>
      <vt:lpstr>Формальное описание миссии (mission statement)</vt:lpstr>
      <vt:lpstr>Моделирование аудитории (audience modeling)</vt:lpstr>
      <vt:lpstr>Иерархия аудитории</vt:lpstr>
      <vt:lpstr>Иерархия классов аудитории</vt:lpstr>
      <vt:lpstr>Концептуальное проектирование  (conceptual design)</vt:lpstr>
      <vt:lpstr>Концептуальное проектирование в WSDM</vt:lpstr>
      <vt:lpstr>Модель задачи</vt:lpstr>
      <vt:lpstr>Презентация PowerPoint</vt:lpstr>
      <vt:lpstr>Презентация PowerPoint</vt:lpstr>
      <vt:lpstr>Презентация PowerPoint</vt:lpstr>
      <vt:lpstr>Структура навигационных путей (navigation track) для системы поддержки работы конференции</vt:lpstr>
      <vt:lpstr>Конечная структура навигационных путей (navigation track) для системы поддержки работы конференции</vt:lpstr>
      <vt:lpstr>Проектирование WebApp</vt:lpstr>
      <vt:lpstr>Проектирование структуры сайта</vt:lpstr>
      <vt:lpstr>Проектирование представления </vt:lpstr>
      <vt:lpstr>Презентация PowerPoint</vt:lpstr>
      <vt:lpstr>Презентация PowerPoint</vt:lpstr>
      <vt:lpstr>Реализация</vt:lpstr>
      <vt:lpstr>Общие рекомендации по разработке web-приложений</vt:lpstr>
      <vt:lpstr>Общие рекомендации по разработке web-приложений</vt:lpstr>
      <vt:lpstr>Логическое разделение функциональности приложения</vt:lpstr>
      <vt:lpstr>Слабое связывание между слоями</vt:lpstr>
      <vt:lpstr>Презентация PowerPoint</vt:lpstr>
      <vt:lpstr>Общие вопросы проектирования web-приложений</vt:lpstr>
      <vt:lpstr>1. Обработка запросов приложения</vt:lpstr>
      <vt:lpstr>Презентация PowerPoint</vt:lpstr>
      <vt:lpstr>Подход с обратной отправкой</vt:lpstr>
      <vt:lpstr>Презентация PowerPoint</vt:lpstr>
      <vt:lpstr>Презентация PowerPoint</vt:lpstr>
      <vt:lpstr>2. Безопасность</vt:lpstr>
      <vt:lpstr>Презентация PowerPoint</vt:lpstr>
      <vt:lpstr>Аутентификация</vt:lpstr>
      <vt:lpstr>Презентация PowerPoint</vt:lpstr>
      <vt:lpstr>Презентация PowerPoint</vt:lpstr>
      <vt:lpstr>Авторизация</vt:lpstr>
      <vt:lpstr>Рекомендации</vt:lpstr>
      <vt:lpstr>3. Кэширование</vt:lpstr>
      <vt:lpstr>Рекомендации</vt:lpstr>
      <vt:lpstr>4. Управление исключительными ситуациями</vt:lpstr>
      <vt:lpstr>Рекомендации</vt:lpstr>
      <vt:lpstr>Рекомендации</vt:lpstr>
      <vt:lpstr>Рекомендации</vt:lpstr>
      <vt:lpstr>5. Протоколирование и инструментирование</vt:lpstr>
      <vt:lpstr>Презентация PowerPoint</vt:lpstr>
      <vt:lpstr>Рекомендации</vt:lpstr>
      <vt:lpstr>6. Навигация</vt:lpstr>
      <vt:lpstr>Рекомендации</vt:lpstr>
      <vt:lpstr>Презентация PowerPoint</vt:lpstr>
      <vt:lpstr>7. Компоновка страниц</vt:lpstr>
      <vt:lpstr>Рекомендации</vt:lpstr>
      <vt:lpstr>Рекомендации</vt:lpstr>
      <vt:lpstr>Рекомендации</vt:lpstr>
      <vt:lpstr>Рекомендации</vt:lpstr>
      <vt:lpstr>8. Формирование визуального отображения страницы</vt:lpstr>
      <vt:lpstr>Рекомендации</vt:lpstr>
      <vt:lpstr>Рекомендации</vt:lpstr>
      <vt:lpstr>Рекомендации</vt:lpstr>
      <vt:lpstr>9. Управление сеансами работы</vt:lpstr>
      <vt:lpstr>Рекомендации</vt:lpstr>
      <vt:lpstr>Рекомендации</vt:lpstr>
      <vt:lpstr>Рекомендации</vt:lpstr>
      <vt:lpstr>10. Проверка введенных данных (валидация)</vt:lpstr>
      <vt:lpstr>Рекомендации</vt:lpstr>
      <vt:lpstr>Рекомендации</vt:lpstr>
      <vt:lpstr>Выбор технологий</vt:lpstr>
      <vt:lpstr>Рекомендации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Тузовский</dc:creator>
  <cp:lastModifiedBy>Anatoly Tuzovsky</cp:lastModifiedBy>
  <cp:revision>337</cp:revision>
  <dcterms:created xsi:type="dcterms:W3CDTF">2010-04-30T03:41:34Z</dcterms:created>
  <dcterms:modified xsi:type="dcterms:W3CDTF">2017-06-06T10:08:50Z</dcterms:modified>
</cp:coreProperties>
</file>