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3"/>
  </p:notesMasterIdLst>
  <p:sldIdLst>
    <p:sldId id="290" r:id="rId3"/>
    <p:sldId id="275" r:id="rId4"/>
    <p:sldId id="276" r:id="rId5"/>
    <p:sldId id="286" r:id="rId6"/>
    <p:sldId id="277" r:id="rId7"/>
    <p:sldId id="278" r:id="rId8"/>
    <p:sldId id="266" r:id="rId9"/>
    <p:sldId id="288" r:id="rId10"/>
    <p:sldId id="293" r:id="rId11"/>
    <p:sldId id="300" r:id="rId12"/>
    <p:sldId id="295" r:id="rId13"/>
    <p:sldId id="296" r:id="rId14"/>
    <p:sldId id="301" r:id="rId15"/>
    <p:sldId id="289" r:id="rId16"/>
    <p:sldId id="287" r:id="rId17"/>
    <p:sldId id="302" r:id="rId18"/>
    <p:sldId id="297" r:id="rId19"/>
    <p:sldId id="279" r:id="rId20"/>
    <p:sldId id="280" r:id="rId21"/>
    <p:sldId id="281" r:id="rId22"/>
    <p:sldId id="285" r:id="rId23"/>
    <p:sldId id="268" r:id="rId24"/>
    <p:sldId id="282" r:id="rId25"/>
    <p:sldId id="283" r:id="rId26"/>
    <p:sldId id="284" r:id="rId27"/>
    <p:sldId id="270" r:id="rId28"/>
    <p:sldId id="271" r:id="rId29"/>
    <p:sldId id="272" r:id="rId30"/>
    <p:sldId id="273" r:id="rId31"/>
    <p:sldId id="274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000" autoAdjust="0"/>
  </p:normalViewPr>
  <p:slideViewPr>
    <p:cSldViewPr snapToGrid="0">
      <p:cViewPr varScale="1">
        <p:scale>
          <a:sx n="94" d="100"/>
          <a:sy n="94" d="100"/>
        </p:scale>
        <p:origin x="19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B71D1-A418-4003-BEE9-ACD5A7BF1596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38AA3-C28F-45EB-9AE3-713C66B699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453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Кафедры</a:t>
            </a:r>
            <a:r>
              <a:rPr lang="ru-RU" baseline="0" dirty="0" smtClean="0"/>
              <a:t> «Программная инженерия»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DB755-04E3-4B17-B424-F10A77879DA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177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Nullable </a:t>
            </a:r>
            <a:r>
              <a:rPr lang="ru-RU" dirty="0" smtClean="0"/>
              <a:t>типы являются экземплярами обобщенного типа </a:t>
            </a:r>
            <a:r>
              <a:rPr lang="en-US" dirty="0" smtClean="0"/>
              <a:t>System.Nullable&lt;T&gt;.</a:t>
            </a:r>
            <a:endParaRPr lang="ru-RU" dirty="0" smtClean="0"/>
          </a:p>
          <a:p>
            <a:r>
              <a:rPr lang="ru-RU" dirty="0" smtClean="0"/>
              <a:t>Нет  неявного преобразования </a:t>
            </a:r>
            <a:r>
              <a:rPr lang="en-US" dirty="0" smtClean="0"/>
              <a:t>nullable </a:t>
            </a:r>
            <a:r>
              <a:rPr lang="ru-RU" dirty="0" smtClean="0"/>
              <a:t>типа в обычный тип.</a:t>
            </a:r>
          </a:p>
          <a:p>
            <a:r>
              <a:rPr lang="ru-RU" dirty="0" smtClean="0"/>
              <a:t>Описана операция </a:t>
            </a:r>
            <a:r>
              <a:rPr lang="en-US" dirty="0" smtClean="0"/>
              <a:t>??</a:t>
            </a:r>
            <a:r>
              <a:rPr lang="ru-RU" dirty="0" smtClean="0"/>
              <a:t>: если присваиваемое </a:t>
            </a:r>
            <a:r>
              <a:rPr lang="en-US" dirty="0" smtClean="0"/>
              <a:t>nullable </a:t>
            </a:r>
            <a:r>
              <a:rPr lang="ru-RU" dirty="0" smtClean="0"/>
              <a:t>значение = </a:t>
            </a:r>
            <a:r>
              <a:rPr lang="en-US" dirty="0" smtClean="0"/>
              <a:t>null, </a:t>
            </a:r>
            <a:r>
              <a:rPr lang="ru-RU" dirty="0" smtClean="0"/>
              <a:t>то присваивается значение, стоящее после </a:t>
            </a:r>
            <a:r>
              <a:rPr lang="en-US" dirty="0" smtClean="0"/>
              <a:t>??.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91090-601C-4B8B-813F-4180E59FDA4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173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200" dirty="0" smtClean="0">
                <a:solidFill>
                  <a:srgbClr val="0000FF"/>
                </a:solidFill>
              </a:rPr>
              <a:t> &lt;td&gt;&lt;p&gt;</a:t>
            </a:r>
            <a:r>
              <a:rPr lang="ru-RU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&lt;a href="/Home/Buy/@</a:t>
            </a:r>
            <a:r>
              <a:rPr lang="en-US" sz="1200" dirty="0" err="1" smtClean="0">
                <a:solidFill>
                  <a:srgbClr val="0000FF"/>
                </a:solidFill>
              </a:rPr>
              <a:t>b.Id</a:t>
            </a:r>
            <a:r>
              <a:rPr lang="en-US" sz="1200" dirty="0" smtClean="0">
                <a:solidFill>
                  <a:srgbClr val="0000FF"/>
                </a:solidFill>
              </a:rPr>
              <a:t>"&gt;</a:t>
            </a:r>
            <a:r>
              <a:rPr lang="ru-RU" sz="1200" dirty="0" smtClean="0">
                <a:solidFill>
                  <a:srgbClr val="0000FF"/>
                </a:solidFill>
              </a:rPr>
              <a:t>Купить&lt;/</a:t>
            </a:r>
            <a:r>
              <a:rPr lang="en-US" sz="1200" dirty="0" smtClean="0">
                <a:solidFill>
                  <a:srgbClr val="0000FF"/>
                </a:solidFill>
              </a:rPr>
              <a:t>a&gt;&lt;/p&gt;</a:t>
            </a:r>
            <a:r>
              <a:rPr lang="ru-RU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&lt;/td&gt;</a:t>
            </a:r>
          </a:p>
          <a:p>
            <a:pPr lvl="0" defTabSz="914400">
              <a:spcBef>
                <a:spcPct val="20000"/>
              </a:spcBef>
              <a:defRPr/>
            </a:pPr>
            <a:endParaRPr lang="en-US" sz="12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endParaRPr lang="en-US" sz="12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38AA3-C28F-45EB-9AE3-713C66B6997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114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200" dirty="0" smtClean="0">
                <a:solidFill>
                  <a:srgbClr val="0000FF"/>
                </a:solidFill>
              </a:rPr>
              <a:t> &lt;td&gt;&lt;p&gt;</a:t>
            </a:r>
            <a:r>
              <a:rPr lang="ru-RU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&lt;a href="/Home/Buy/@</a:t>
            </a:r>
            <a:r>
              <a:rPr lang="en-US" sz="1200" dirty="0" err="1" smtClean="0">
                <a:solidFill>
                  <a:srgbClr val="0000FF"/>
                </a:solidFill>
              </a:rPr>
              <a:t>b.Id</a:t>
            </a:r>
            <a:r>
              <a:rPr lang="en-US" sz="1200" dirty="0" smtClean="0">
                <a:solidFill>
                  <a:srgbClr val="0000FF"/>
                </a:solidFill>
              </a:rPr>
              <a:t>"&gt;</a:t>
            </a:r>
            <a:r>
              <a:rPr lang="ru-RU" sz="1200" dirty="0" smtClean="0">
                <a:solidFill>
                  <a:srgbClr val="0000FF"/>
                </a:solidFill>
              </a:rPr>
              <a:t>Купить&lt;/</a:t>
            </a:r>
            <a:r>
              <a:rPr lang="en-US" sz="1200" dirty="0" smtClean="0">
                <a:solidFill>
                  <a:srgbClr val="0000FF"/>
                </a:solidFill>
              </a:rPr>
              <a:t>a&gt;&lt;/p&gt;</a:t>
            </a:r>
            <a:r>
              <a:rPr lang="ru-RU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&lt;/td&gt;</a:t>
            </a:r>
          </a:p>
          <a:p>
            <a:pPr lvl="0" defTabSz="914400">
              <a:spcBef>
                <a:spcPct val="20000"/>
              </a:spcBef>
              <a:defRPr/>
            </a:pPr>
            <a:endParaRPr lang="en-US" sz="12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endParaRPr lang="en-US" sz="12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38AA3-C28F-45EB-9AE3-713C66B6997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286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links to the Browse page will need to pass a parameter, though,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we’ll use another overload of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method that takes three parameters: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Link text, which will display the Genre name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Controller action name (Browse)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Route parameter values, specifying both the name (Genre) and the value (Genre name)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Putting that all together, here’s how we’ll write those links to the Store Index view: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foreach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(var genre in Model)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&lt;li&gt;@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genre.Name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"Browse", new { genre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genre.Name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})&lt;/li&gt;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821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38AA3-C28F-45EB-9AE3-713C66B6997B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499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Почему не указано какому методу передать?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38AA3-C28F-45EB-9AE3-713C66B6997B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459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15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68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74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79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50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40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8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99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11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39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643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074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253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8068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669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89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630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158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051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049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214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012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A233C-32EB-42A5-B49C-B00693129529}" type="datetimeFigureOut">
              <a:rPr lang="ru-RU" smtClean="0"/>
              <a:t>06.06.2017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C170E-31F3-417B-AD7C-17C763416A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21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C444-D263-4EA3-82C1-B676BA77BF8E}" type="datetimeFigureOut">
              <a:rPr lang="ru-RU" smtClean="0"/>
              <a:pPr/>
              <a:t>06.06.2017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244EE-FF00-4169-A595-2BBEB72D20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53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ru-ru/dotnet/core/api/system.nullable-1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168500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Проектирование и разработка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2506" y="3616036"/>
            <a:ext cx="9146506" cy="1891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Лекция : </a:t>
            </a:r>
          </a:p>
          <a:p>
            <a:r>
              <a:rPr lang="ru-RU" dirty="0"/>
              <a:t>Технология </a:t>
            </a:r>
            <a:r>
              <a:rPr lang="en-US" dirty="0"/>
              <a:t>ASP.Net </a:t>
            </a:r>
            <a:r>
              <a:rPr lang="en-US" dirty="0" smtClean="0"/>
              <a:t>MVC</a:t>
            </a:r>
            <a:endParaRPr lang="ru-RU" dirty="0" smtClean="0"/>
          </a:p>
          <a:p>
            <a:r>
              <a:rPr lang="ru-RU" sz="3600" dirty="0" smtClean="0"/>
              <a:t>(</a:t>
            </a:r>
            <a:r>
              <a:rPr lang="ru-RU" dirty="0" smtClean="0"/>
              <a:t>стандартные операции с моделями данных</a:t>
            </a:r>
            <a:r>
              <a:rPr lang="ru-RU" sz="3600" dirty="0" smtClean="0"/>
              <a:t>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5120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Типы, допускающие значение </a:t>
            </a:r>
            <a:r>
              <a:rPr lang="en-US" sz="3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Nullable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типы данных)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6700" y="1280160"/>
            <a:ext cx="8877300" cy="5577840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Nullable</a:t>
            </a:r>
            <a:r>
              <a:rPr lang="en-US" sz="1800" dirty="0" smtClean="0"/>
              <a:t> </a:t>
            </a:r>
            <a:r>
              <a:rPr lang="ru-RU" sz="1800" dirty="0" smtClean="0"/>
              <a:t>типы данных – это такие </a:t>
            </a:r>
            <a:r>
              <a:rPr lang="ru-RU" sz="1800" b="1" i="1" dirty="0" smtClean="0"/>
              <a:t>значащие типы данных</a:t>
            </a:r>
            <a:r>
              <a:rPr lang="ru-RU" sz="1800" dirty="0" smtClean="0"/>
              <a:t>, которые кроме обычных значений могут хранить и значение </a:t>
            </a:r>
            <a:r>
              <a:rPr lang="en-US" sz="1800" dirty="0" smtClean="0"/>
              <a:t>null</a:t>
            </a:r>
            <a:endParaRPr lang="ru-RU" sz="1800" dirty="0" smtClean="0"/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sz="1400" dirty="0" smtClean="0"/>
              <a:t>например, </a:t>
            </a:r>
            <a:r>
              <a:rPr lang="en-US" sz="1400" dirty="0" smtClean="0">
                <a:solidFill>
                  <a:srgbClr val="0000FF"/>
                </a:solidFill>
              </a:rPr>
              <a:t>nullable System.Boolean</a:t>
            </a:r>
            <a:r>
              <a:rPr lang="ru-RU" sz="1400" dirty="0" smtClean="0"/>
              <a:t> может хранить значения из набора </a:t>
            </a:r>
            <a:r>
              <a:rPr lang="en-US" sz="1400" dirty="0" smtClean="0"/>
              <a:t> {true, false, null}.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sz="1400" dirty="0" smtClean="0"/>
              <a:t>удобны при работе с базами данных</a:t>
            </a:r>
          </a:p>
          <a:p>
            <a:pPr lvl="2">
              <a:lnSpc>
                <a:spcPct val="140000"/>
              </a:lnSpc>
              <a:spcBef>
                <a:spcPts val="0"/>
              </a:spcBef>
            </a:pPr>
            <a:r>
              <a:rPr lang="ru-RU" sz="1200" dirty="0" smtClean="0"/>
              <a:t>кроме значений колонок могут указывать на отсутствие значения.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sz="1800" dirty="0" smtClean="0"/>
              <a:t>Для описания </a:t>
            </a:r>
            <a:r>
              <a:rPr lang="en-US" sz="1800" dirty="0" smtClean="0">
                <a:solidFill>
                  <a:srgbClr val="0000FF"/>
                </a:solidFill>
              </a:rPr>
              <a:t>nullable</a:t>
            </a:r>
            <a:r>
              <a:rPr lang="en-US" sz="1800" dirty="0" smtClean="0"/>
              <a:t> </a:t>
            </a:r>
            <a:r>
              <a:rPr lang="ru-RU" sz="1800" dirty="0" smtClean="0"/>
              <a:t>типа переменной нужно добавит символ вопроса </a:t>
            </a:r>
            <a:r>
              <a:rPr lang="en-US" sz="1800" dirty="0" smtClean="0"/>
              <a:t>(</a:t>
            </a:r>
            <a:r>
              <a:rPr lang="en-US" sz="1800" dirty="0" smtClean="0">
                <a:solidFill>
                  <a:srgbClr val="0000FF"/>
                </a:solidFill>
              </a:rPr>
              <a:t>?</a:t>
            </a:r>
            <a:r>
              <a:rPr lang="en-US" sz="1800" dirty="0" smtClean="0"/>
              <a:t>)</a:t>
            </a:r>
            <a:r>
              <a:rPr lang="ru-RU" sz="1800" dirty="0" smtClean="0"/>
              <a:t> в конец названия типа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sz="1800" dirty="0" smtClean="0"/>
              <a:t>Пример: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// </a:t>
            </a:r>
            <a:r>
              <a:rPr lang="ru-RU" sz="1600" dirty="0" smtClean="0">
                <a:solidFill>
                  <a:srgbClr val="0000CC"/>
                </a:solidFill>
              </a:rPr>
              <a:t>Описываем некоторые локальные значащие </a:t>
            </a:r>
            <a:r>
              <a:rPr lang="en-US" sz="1600" dirty="0" smtClean="0">
                <a:solidFill>
                  <a:srgbClr val="0000CC"/>
                </a:solidFill>
              </a:rPr>
              <a:t>nullable </a:t>
            </a:r>
            <a:r>
              <a:rPr lang="ru-RU" sz="1600" dirty="0" smtClean="0">
                <a:solidFill>
                  <a:srgbClr val="0000CC"/>
                </a:solidFill>
              </a:rPr>
              <a:t>типы</a:t>
            </a:r>
            <a:r>
              <a:rPr lang="en-US" sz="1600" dirty="0" smtClean="0">
                <a:solidFill>
                  <a:srgbClr val="0000CC"/>
                </a:solidFill>
              </a:rPr>
              <a:t>.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int? nullableInt = 10;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double? nullableDouble = 3.14;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bool? nullableBool = null;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char? nullableChar = 'a';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int?[] arrayOfNullableInts = new int?[10];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// Error! String</a:t>
            </a:r>
            <a:r>
              <a:rPr lang="ru-RU" sz="1600" dirty="0" smtClean="0">
                <a:solidFill>
                  <a:srgbClr val="0000CC"/>
                </a:solidFill>
              </a:rPr>
              <a:t> является ссылочным типом</a:t>
            </a:r>
            <a:r>
              <a:rPr lang="en-US" sz="1600" dirty="0" smtClean="0">
                <a:solidFill>
                  <a:srgbClr val="0000CC"/>
                </a:solidFill>
              </a:rPr>
              <a:t> are reference types!</a:t>
            </a:r>
          </a:p>
          <a:p>
            <a:pPr marL="447675" lvl="1">
              <a:lnSpc>
                <a:spcPct val="140000"/>
              </a:lnSpc>
              <a:spcBef>
                <a:spcPts val="0"/>
              </a:spcBef>
              <a:buNone/>
              <a:tabLst>
                <a:tab pos="182563" algn="l"/>
              </a:tabLst>
            </a:pPr>
            <a:r>
              <a:rPr lang="en-US" sz="1600" dirty="0" smtClean="0">
                <a:solidFill>
                  <a:srgbClr val="0000CC"/>
                </a:solidFill>
              </a:rPr>
              <a:t>// string? s = "oops";</a:t>
            </a:r>
          </a:p>
        </p:txBody>
      </p:sp>
    </p:spTree>
    <p:extLst>
      <p:ext uri="{BB962C8B-B14F-4D97-AF65-F5344CB8AC3E}">
        <p14:creationId xmlns:p14="http://schemas.microsoft.com/office/powerpoint/2010/main" val="229190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87412"/>
          </a:xfrm>
        </p:spPr>
        <p:txBody>
          <a:bodyPr/>
          <a:lstStyle/>
          <a:p>
            <a:r>
              <a:rPr lang="ru-RU" dirty="0" smtClean="0"/>
              <a:t>Свойства </a:t>
            </a:r>
            <a:r>
              <a:rPr lang="en-US" dirty="0" smtClean="0">
                <a:solidFill>
                  <a:srgbClr val="0000FF"/>
                </a:solidFill>
              </a:rPr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3375" y="1371600"/>
            <a:ext cx="8810625" cy="54864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Свойства </a:t>
            </a:r>
            <a:r>
              <a:rPr lang="en-US" dirty="0">
                <a:solidFill>
                  <a:srgbClr val="0000FF"/>
                </a:solidFill>
              </a:rPr>
              <a:t>Nullable</a:t>
            </a:r>
            <a:r>
              <a:rPr lang="en-US" dirty="0"/>
              <a:t> </a:t>
            </a:r>
            <a:r>
              <a:rPr lang="ru-RU" dirty="0"/>
              <a:t>типов </a:t>
            </a:r>
            <a:endParaRPr lang="ru-RU" dirty="0" smtClean="0"/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bool HasValue </a:t>
            </a:r>
            <a:r>
              <a:rPr lang="en-US" dirty="0" smtClean="0"/>
              <a:t>– </a:t>
            </a:r>
            <a:r>
              <a:rPr lang="ru-RU" dirty="0" smtClean="0"/>
              <a:t>есть ли значение у переменной.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&lt;</a:t>
            </a:r>
            <a:r>
              <a:rPr lang="ru-RU" dirty="0" smtClean="0">
                <a:solidFill>
                  <a:srgbClr val="0000CC"/>
                </a:solidFill>
              </a:rPr>
              <a:t>тип</a:t>
            </a:r>
            <a:r>
              <a:rPr lang="en-US" dirty="0" smtClean="0">
                <a:solidFill>
                  <a:srgbClr val="0000CC"/>
                </a:solidFill>
              </a:rPr>
              <a:t>&gt; Value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smtClean="0"/>
              <a:t>– значение переменной </a:t>
            </a:r>
          </a:p>
          <a:p>
            <a:r>
              <a:rPr lang="ru-RU" dirty="0" smtClean="0"/>
              <a:t>Если переменная используется в не допустимой операции, то формируется исключение </a:t>
            </a:r>
            <a:r>
              <a:rPr lang="en-US" dirty="0" smtClean="0">
                <a:solidFill>
                  <a:srgbClr val="0000CC"/>
                </a:solidFill>
              </a:rPr>
              <a:t>System.InvalidOperationException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Пример 1: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int? n = null;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int m = 5 + n.Value; //</a:t>
            </a:r>
            <a:r>
              <a:rPr lang="ru-RU" dirty="0" smtClean="0">
                <a:solidFill>
                  <a:srgbClr val="0000CC"/>
                </a:solidFill>
              </a:rPr>
              <a:t>формируется исключение</a:t>
            </a:r>
          </a:p>
          <a:p>
            <a:endParaRPr lang="en-US" dirty="0" smtClean="0"/>
          </a:p>
          <a:p>
            <a:r>
              <a:rPr lang="ru-RU" dirty="0" smtClean="0"/>
              <a:t>Пример </a:t>
            </a:r>
            <a:r>
              <a:rPr lang="en-US" dirty="0" smtClean="0"/>
              <a:t>2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int? n = null;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// </a:t>
            </a:r>
            <a:r>
              <a:rPr lang="ru-RU" dirty="0" smtClean="0">
                <a:solidFill>
                  <a:srgbClr val="0000CC"/>
                </a:solidFill>
              </a:rPr>
              <a:t>можно выполнить явное преобразование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int m = 5 + </a:t>
            </a:r>
            <a:r>
              <a:rPr lang="ru-RU" dirty="0" smtClean="0">
                <a:solidFill>
                  <a:srgbClr val="0000CC"/>
                </a:solidFill>
              </a:rPr>
              <a:t>(</a:t>
            </a:r>
            <a:r>
              <a:rPr lang="en-US" dirty="0" smtClean="0">
                <a:solidFill>
                  <a:srgbClr val="0000CC"/>
                </a:solidFill>
              </a:rPr>
              <a:t>int</a:t>
            </a:r>
            <a:r>
              <a:rPr lang="ru-RU" dirty="0" smtClean="0">
                <a:solidFill>
                  <a:srgbClr val="0000CC"/>
                </a:solidFill>
              </a:rPr>
              <a:t>)</a:t>
            </a:r>
            <a:r>
              <a:rPr lang="en-US" dirty="0" smtClean="0">
                <a:solidFill>
                  <a:srgbClr val="0000CC"/>
                </a:solidFill>
              </a:rPr>
              <a:t>n; //</a:t>
            </a:r>
            <a:r>
              <a:rPr lang="ru-RU" dirty="0" smtClean="0">
                <a:solidFill>
                  <a:srgbClr val="0000CC"/>
                </a:solidFill>
              </a:rPr>
              <a:t>формируется исключение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Пример </a:t>
            </a:r>
            <a:r>
              <a:rPr lang="en-US" dirty="0" smtClean="0"/>
              <a:t>3</a:t>
            </a:r>
            <a:r>
              <a:rPr lang="ru-RU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int? n = null;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int? m = 5 + n;</a:t>
            </a:r>
            <a:r>
              <a:rPr lang="ru-RU" dirty="0" smtClean="0">
                <a:solidFill>
                  <a:srgbClr val="0000CC"/>
                </a:solidFill>
              </a:rPr>
              <a:t> // </a:t>
            </a:r>
            <a:r>
              <a:rPr lang="en-US" dirty="0" smtClean="0">
                <a:solidFill>
                  <a:srgbClr val="0000CC"/>
                </a:solidFill>
              </a:rPr>
              <a:t>m = null</a:t>
            </a:r>
            <a:endParaRPr lang="ru-RU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957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3688"/>
            <a:ext cx="9144000" cy="72548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Лямбда выражения в языке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C#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25" y="1320800"/>
            <a:ext cx="8982075" cy="55372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40000"/>
              </a:lnSpc>
            </a:pPr>
            <a:r>
              <a:rPr lang="ru-RU" sz="8000" dirty="0" smtClean="0"/>
              <a:t>Лямбда выражения – это анонимные методы</a:t>
            </a:r>
          </a:p>
          <a:p>
            <a:pPr lvl="1">
              <a:lnSpc>
                <a:spcPct val="140000"/>
              </a:lnSpc>
            </a:pPr>
            <a:r>
              <a:rPr lang="ru-RU" sz="8000" dirty="0" smtClean="0"/>
              <a:t>могут содержать выражения и операторы;</a:t>
            </a:r>
          </a:p>
          <a:p>
            <a:pPr lvl="1">
              <a:lnSpc>
                <a:spcPct val="140000"/>
              </a:lnSpc>
            </a:pPr>
            <a:r>
              <a:rPr lang="ru-RU" sz="8000" dirty="0" smtClean="0"/>
              <a:t>могут использоваться для создания делегатов или деревьев выражений (</a:t>
            </a:r>
            <a:r>
              <a:rPr lang="en-US" sz="8000" dirty="0" smtClean="0"/>
              <a:t>expression tree types</a:t>
            </a:r>
            <a:r>
              <a:rPr lang="ru-RU" sz="8000" dirty="0" smtClean="0"/>
              <a:t>)</a:t>
            </a:r>
            <a:r>
              <a:rPr lang="en-US" sz="8000" dirty="0" smtClean="0"/>
              <a:t>.</a:t>
            </a:r>
          </a:p>
          <a:p>
            <a:pPr>
              <a:lnSpc>
                <a:spcPct val="140000"/>
              </a:lnSpc>
            </a:pPr>
            <a:r>
              <a:rPr lang="ru-RU" sz="8000" dirty="0" smtClean="0"/>
              <a:t>Все </a:t>
            </a:r>
            <a:r>
              <a:rPr lang="en-US" sz="8000" dirty="0" smtClean="0"/>
              <a:t>lambda</a:t>
            </a:r>
            <a:r>
              <a:rPr lang="ru-RU" sz="8000" dirty="0" smtClean="0"/>
              <a:t>-выражения используют </a:t>
            </a:r>
            <a:r>
              <a:rPr lang="ru-RU" sz="8000" b="1" dirty="0" smtClean="0"/>
              <a:t>лямбда операцию </a:t>
            </a:r>
            <a:r>
              <a:rPr lang="en-US" sz="8000" dirty="0" smtClean="0">
                <a:solidFill>
                  <a:srgbClr val="0000FF"/>
                </a:solidFill>
              </a:rPr>
              <a:t>=&gt;</a:t>
            </a:r>
            <a:endParaRPr lang="ru-RU" sz="8000" dirty="0" smtClean="0"/>
          </a:p>
          <a:p>
            <a:pPr lvl="1">
              <a:lnSpc>
                <a:spcPct val="140000"/>
              </a:lnSpc>
            </a:pPr>
            <a:r>
              <a:rPr lang="ru-RU" sz="8000" dirty="0" smtClean="0"/>
              <a:t>читается как </a:t>
            </a:r>
            <a:r>
              <a:rPr lang="en-US" sz="8000" dirty="0" smtClean="0"/>
              <a:t>"</a:t>
            </a:r>
            <a:r>
              <a:rPr lang="ru-RU" sz="8000" dirty="0" smtClean="0"/>
              <a:t>перейти к</a:t>
            </a:r>
            <a:r>
              <a:rPr lang="en-US" sz="8000" dirty="0" smtClean="0"/>
              <a:t>". </a:t>
            </a:r>
            <a:endParaRPr lang="ru-RU" sz="8000" dirty="0" smtClean="0"/>
          </a:p>
          <a:p>
            <a:pPr>
              <a:lnSpc>
                <a:spcPct val="140000"/>
              </a:lnSpc>
            </a:pPr>
            <a:r>
              <a:rPr lang="ru-RU" sz="8000" dirty="0" smtClean="0"/>
              <a:t>Структура </a:t>
            </a:r>
            <a:r>
              <a:rPr lang="en-US" sz="8000" dirty="0"/>
              <a:t>lambda</a:t>
            </a:r>
            <a:r>
              <a:rPr lang="ru-RU" sz="8000" dirty="0" smtClean="0"/>
              <a:t>-выражения: </a:t>
            </a:r>
            <a:endParaRPr lang="ru-RU" sz="8000" dirty="0"/>
          </a:p>
          <a:p>
            <a:pPr lvl="1">
              <a:lnSpc>
                <a:spcPct val="140000"/>
              </a:lnSpc>
            </a:pPr>
            <a:r>
              <a:rPr lang="ru-RU" sz="8000" dirty="0" smtClean="0"/>
              <a:t>с левой стороны от </a:t>
            </a:r>
            <a:r>
              <a:rPr lang="en-US" sz="8000" dirty="0">
                <a:solidFill>
                  <a:srgbClr val="0000FF"/>
                </a:solidFill>
              </a:rPr>
              <a:t>=&gt; </a:t>
            </a:r>
            <a:r>
              <a:rPr lang="ru-RU" sz="8000" dirty="0" smtClean="0"/>
              <a:t>задаются входные параметры (если они есть);</a:t>
            </a:r>
          </a:p>
          <a:p>
            <a:pPr lvl="1">
              <a:lnSpc>
                <a:spcPct val="140000"/>
              </a:lnSpc>
            </a:pPr>
            <a:r>
              <a:rPr lang="ru-RU" sz="8000" dirty="0" smtClean="0"/>
              <a:t>с правой стороны от </a:t>
            </a:r>
            <a:r>
              <a:rPr lang="en-US" sz="8000" dirty="0">
                <a:solidFill>
                  <a:srgbClr val="0000FF"/>
                </a:solidFill>
              </a:rPr>
              <a:t>=&gt; </a:t>
            </a:r>
            <a:r>
              <a:rPr lang="ru-RU" sz="8000" dirty="0" smtClean="0"/>
              <a:t>задается блок с выражениями и операторами.</a:t>
            </a:r>
          </a:p>
          <a:p>
            <a:pPr>
              <a:lnSpc>
                <a:spcPct val="140000"/>
              </a:lnSpc>
              <a:buNone/>
            </a:pPr>
            <a:r>
              <a:rPr lang="ru-RU" sz="8000" dirty="0" smtClean="0"/>
              <a:t>	</a:t>
            </a:r>
            <a:r>
              <a:rPr lang="en-US" sz="8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(input parameters) =&gt; expression</a:t>
            </a:r>
            <a:endParaRPr lang="ru-RU" sz="80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40000"/>
              </a:lnSpc>
            </a:pPr>
            <a:r>
              <a:rPr lang="ru-RU" sz="8000" dirty="0" smtClean="0"/>
              <a:t>Например, </a:t>
            </a:r>
            <a:r>
              <a:rPr lang="en-US" sz="8000" dirty="0" smtClean="0">
                <a:solidFill>
                  <a:srgbClr val="0000CC"/>
                </a:solidFill>
              </a:rPr>
              <a:t>x =&gt; x * x </a:t>
            </a:r>
            <a:endParaRPr lang="ru-RU" sz="8000" dirty="0" smtClean="0">
              <a:solidFill>
                <a:srgbClr val="0000CC"/>
              </a:solidFill>
            </a:endParaRPr>
          </a:p>
          <a:p>
            <a:pPr lvl="1">
              <a:lnSpc>
                <a:spcPct val="140000"/>
              </a:lnSpc>
            </a:pPr>
            <a:r>
              <a:rPr lang="ru-RU" sz="8000" dirty="0" smtClean="0"/>
              <a:t>читается, как </a:t>
            </a:r>
            <a:r>
              <a:rPr lang="en-US" sz="8000" dirty="0" smtClean="0"/>
              <a:t>"x </a:t>
            </a:r>
            <a:r>
              <a:rPr lang="ru-RU" sz="8000" i="1" dirty="0" smtClean="0"/>
              <a:t>переходит к</a:t>
            </a:r>
            <a:r>
              <a:rPr lang="ru-RU" sz="8000" dirty="0" smtClean="0"/>
              <a:t> </a:t>
            </a:r>
            <a:r>
              <a:rPr lang="en-US" sz="8000" dirty="0" smtClean="0"/>
              <a:t>x </a:t>
            </a:r>
            <a:r>
              <a:rPr lang="ru-RU" sz="8000" i="1" dirty="0" smtClean="0"/>
              <a:t>умноженному на</a:t>
            </a:r>
            <a:r>
              <a:rPr lang="ru-RU" sz="8000" dirty="0" smtClean="0"/>
              <a:t> </a:t>
            </a:r>
            <a:r>
              <a:rPr lang="en-US" sz="8000" dirty="0" smtClean="0"/>
              <a:t>x."</a:t>
            </a:r>
            <a:endParaRPr lang="en-US" sz="4800" dirty="0" smtClean="0">
              <a:latin typeface="Courier New" pitchFamily="49" charset="0"/>
              <a:cs typeface="Courier New" pitchFamily="49" charset="0"/>
            </a:endParaRPr>
          </a:p>
          <a:p>
            <a:endParaRPr lang="ru-RU" sz="4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396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3688"/>
            <a:ext cx="9144000" cy="725487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, лямбда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выражения в языке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C#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25" y="1257300"/>
            <a:ext cx="8982075" cy="56007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4000" dirty="0" smtClean="0"/>
              <a:t>Например, лямбда выражение </a:t>
            </a:r>
            <a:r>
              <a:rPr lang="en-US" sz="4000" dirty="0" smtClean="0">
                <a:solidFill>
                  <a:srgbClr val="0000CC"/>
                </a:solidFill>
              </a:rPr>
              <a:t>x =&gt; x * x </a:t>
            </a:r>
            <a:r>
              <a:rPr lang="ru-RU" sz="4000" dirty="0" smtClean="0"/>
              <a:t>читается, как </a:t>
            </a:r>
            <a:r>
              <a:rPr lang="en-US" sz="4000" dirty="0" smtClean="0"/>
              <a:t>"x </a:t>
            </a:r>
            <a:r>
              <a:rPr lang="ru-RU" sz="4000" i="1" dirty="0" smtClean="0"/>
              <a:t>переходит к</a:t>
            </a:r>
            <a:r>
              <a:rPr lang="ru-RU" sz="4000" dirty="0" smtClean="0"/>
              <a:t> </a:t>
            </a:r>
            <a:r>
              <a:rPr lang="en-US" sz="4000" dirty="0" smtClean="0"/>
              <a:t>x </a:t>
            </a:r>
            <a:r>
              <a:rPr lang="ru-RU" sz="4000" i="1" dirty="0" smtClean="0"/>
              <a:t>умноженному на</a:t>
            </a:r>
            <a:r>
              <a:rPr lang="ru-RU" sz="4000" dirty="0" smtClean="0"/>
              <a:t> </a:t>
            </a:r>
            <a:r>
              <a:rPr lang="en-US" sz="4000" dirty="0" smtClean="0"/>
              <a:t>x." </a:t>
            </a:r>
            <a:endParaRPr lang="ru-RU" sz="4000" dirty="0" smtClean="0"/>
          </a:p>
          <a:p>
            <a:pPr>
              <a:lnSpc>
                <a:spcPct val="120000"/>
              </a:lnSpc>
            </a:pPr>
            <a:r>
              <a:rPr lang="ru-RU" sz="4000" dirty="0" smtClean="0"/>
              <a:t>Данное лямбда выражение может быть присвоено типу </a:t>
            </a:r>
            <a:r>
              <a:rPr lang="en-US" sz="4000" dirty="0" smtClean="0">
                <a:solidFill>
                  <a:srgbClr val="0000FF"/>
                </a:solidFill>
              </a:rPr>
              <a:t>delegate</a:t>
            </a:r>
            <a:r>
              <a:rPr lang="en-US" sz="4000" dirty="0" smtClean="0"/>
              <a:t> </a:t>
            </a:r>
            <a:r>
              <a:rPr lang="ru-RU" sz="4000" dirty="0" smtClean="0"/>
              <a:t>следующим образом</a:t>
            </a:r>
            <a:r>
              <a:rPr lang="en-US" sz="4000" dirty="0" smtClean="0"/>
              <a:t>:</a:t>
            </a:r>
            <a:endParaRPr lang="ru-RU" sz="4000" dirty="0" smtClean="0"/>
          </a:p>
          <a:p>
            <a:pPr lvl="1">
              <a:lnSpc>
                <a:spcPct val="12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  <a:cs typeface="Courier New" pitchFamily="49" charset="0"/>
              </a:rPr>
              <a:t>delegate int del(int i); </a:t>
            </a:r>
            <a:endParaRPr lang="ru-RU" sz="3600" dirty="0" smtClean="0">
              <a:solidFill>
                <a:srgbClr val="0000CC"/>
              </a:solidFill>
              <a:cs typeface="Courier New" pitchFamily="49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  <a:cs typeface="Courier New" pitchFamily="49" charset="0"/>
              </a:rPr>
              <a:t>static void Main(string[] args) { </a:t>
            </a:r>
            <a:endParaRPr lang="ru-RU" sz="3600" dirty="0" smtClean="0">
              <a:solidFill>
                <a:srgbClr val="0000CC"/>
              </a:solidFill>
              <a:cs typeface="Courier New" pitchFamily="49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ru-RU" sz="3600" dirty="0" smtClean="0">
                <a:solidFill>
                  <a:srgbClr val="0000CC"/>
                </a:solidFill>
                <a:cs typeface="Courier New" pitchFamily="49" charset="0"/>
              </a:rPr>
              <a:t>  </a:t>
            </a:r>
            <a:r>
              <a:rPr lang="en-US" sz="3600" dirty="0" smtClean="0">
                <a:solidFill>
                  <a:srgbClr val="0000CC"/>
                </a:solidFill>
                <a:cs typeface="Courier New" pitchFamily="49" charset="0"/>
              </a:rPr>
              <a:t>del myDelegate = x =&gt; x * x; </a:t>
            </a:r>
            <a:endParaRPr lang="ru-RU" sz="3600" dirty="0" smtClean="0">
              <a:solidFill>
                <a:srgbClr val="0000CC"/>
              </a:solidFill>
              <a:cs typeface="Courier New" pitchFamily="49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ru-RU" sz="3600" dirty="0" smtClean="0">
                <a:solidFill>
                  <a:srgbClr val="0000CC"/>
                </a:solidFill>
                <a:cs typeface="Courier New" pitchFamily="49" charset="0"/>
              </a:rPr>
              <a:t>  </a:t>
            </a:r>
            <a:r>
              <a:rPr lang="en-US" sz="3600" dirty="0" smtClean="0">
                <a:solidFill>
                  <a:srgbClr val="0000CC"/>
                </a:solidFill>
                <a:cs typeface="Courier New" pitchFamily="49" charset="0"/>
              </a:rPr>
              <a:t>int j = myDelegate(5); //j = 25 </a:t>
            </a:r>
            <a:endParaRPr lang="ru-RU" sz="3600" dirty="0" smtClean="0">
              <a:solidFill>
                <a:srgbClr val="0000CC"/>
              </a:solidFill>
              <a:cs typeface="Courier New" pitchFamily="49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  <a:cs typeface="Courier New" pitchFamily="49" charset="0"/>
              </a:rPr>
              <a:t>}</a:t>
            </a:r>
          </a:p>
          <a:p>
            <a:pPr>
              <a:lnSpc>
                <a:spcPct val="120000"/>
              </a:lnSpc>
            </a:pPr>
            <a:r>
              <a:rPr lang="ru-RU" sz="4000" dirty="0"/>
              <a:t>Способ записи</a:t>
            </a:r>
            <a:endParaRPr lang="en-US" sz="4000" dirty="0"/>
          </a:p>
          <a:p>
            <a:pPr lvl="1">
              <a:lnSpc>
                <a:spcPct val="120000"/>
              </a:lnSpc>
              <a:buNone/>
            </a:pPr>
            <a:r>
              <a:rPr lang="en-US" sz="3600" dirty="0" smtClean="0">
                <a:solidFill>
                  <a:srgbClr val="0000FF"/>
                </a:solidFill>
                <a:cs typeface="Courier New" pitchFamily="49" charset="0"/>
              </a:rPr>
              <a:t>(int x) =&gt; x + 1 ; // </a:t>
            </a:r>
            <a:r>
              <a:rPr lang="ru-RU" sz="3600" dirty="0" smtClean="0">
                <a:solidFill>
                  <a:srgbClr val="0000FF"/>
                </a:solidFill>
                <a:cs typeface="Courier New" pitchFamily="49" charset="0"/>
              </a:rPr>
              <a:t>тоже самое, что и …</a:t>
            </a:r>
            <a:endParaRPr lang="en-US" sz="3600" dirty="0" smtClean="0">
              <a:solidFill>
                <a:srgbClr val="0000FF"/>
              </a:solidFill>
              <a:cs typeface="Courier New" pitchFamily="49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3600" dirty="0" smtClean="0">
                <a:solidFill>
                  <a:srgbClr val="0000FF"/>
                </a:solidFill>
                <a:cs typeface="Courier New" pitchFamily="49" charset="0"/>
              </a:rPr>
              <a:t>(int x) =&gt; { return x + 1; }</a:t>
            </a:r>
            <a:endParaRPr lang="ru-RU" sz="3600" dirty="0" smtClean="0">
              <a:solidFill>
                <a:srgbClr val="0000FF"/>
              </a:solidFill>
              <a:cs typeface="Courier New" pitchFamily="49" charset="0"/>
            </a:endParaRPr>
          </a:p>
          <a:p>
            <a:pPr lvl="1">
              <a:buNone/>
            </a:pPr>
            <a:endParaRPr lang="en-US" sz="3600" dirty="0" smtClean="0">
              <a:latin typeface="Courier New" pitchFamily="49" charset="0"/>
              <a:cs typeface="Courier New" pitchFamily="49" charset="0"/>
            </a:endParaRPr>
          </a:p>
          <a:p>
            <a:endParaRPr lang="ru-RU" sz="4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9173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Упрощение записи лямбда выражения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33350" t="35600" r="27950" b="8961"/>
          <a:stretch>
            <a:fillRect/>
          </a:stretch>
        </p:blipFill>
        <p:spPr bwMode="auto">
          <a:xfrm>
            <a:off x="1497321" y="1471618"/>
            <a:ext cx="6015959" cy="5386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693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 fontScale="90000"/>
          </a:bodyPr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Стандартные операции с объектами модели данных (</a:t>
            </a:r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 записями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БД)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550365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Набор операций с данными </a:t>
            </a:r>
            <a:r>
              <a:rPr lang="en-US" sz="2400" dirty="0" smtClean="0">
                <a:solidFill>
                  <a:srgbClr val="0000FF"/>
                </a:solidFill>
              </a:rPr>
              <a:t>CRUD</a:t>
            </a:r>
            <a:endParaRPr lang="ru-RU" sz="2400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Create</a:t>
            </a:r>
            <a:r>
              <a:rPr lang="en-US" sz="2000" dirty="0" smtClean="0"/>
              <a:t> – </a:t>
            </a:r>
            <a:r>
              <a:rPr lang="ru-RU" sz="2000" dirty="0" smtClean="0"/>
              <a:t>создание данных</a:t>
            </a:r>
            <a:endParaRPr lang="en-US" sz="2000" dirty="0" smtClean="0"/>
          </a:p>
          <a:p>
            <a:pPr lvl="1">
              <a:defRPr/>
            </a:pPr>
            <a:r>
              <a:rPr lang="en-US" sz="2000" dirty="0">
                <a:solidFill>
                  <a:srgbClr val="0000FF"/>
                </a:solidFill>
              </a:rPr>
              <a:t>Read</a:t>
            </a:r>
            <a:r>
              <a:rPr lang="en-US" sz="2000" dirty="0"/>
              <a:t> – </a:t>
            </a:r>
            <a:r>
              <a:rPr lang="ru-RU" sz="2000" dirty="0" smtClean="0"/>
              <a:t>чтение (показ) </a:t>
            </a:r>
            <a:r>
              <a:rPr lang="ru-RU" sz="2000" dirty="0"/>
              <a:t>данных</a:t>
            </a:r>
            <a:endParaRPr lang="en-US" sz="2000" dirty="0" smtClean="0"/>
          </a:p>
          <a:p>
            <a:pPr lvl="1"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Update</a:t>
            </a:r>
            <a:r>
              <a:rPr lang="en-US" sz="2000" dirty="0"/>
              <a:t> – </a:t>
            </a:r>
            <a:r>
              <a:rPr lang="ru-RU" sz="2000" dirty="0" smtClean="0"/>
              <a:t>изменение </a:t>
            </a:r>
            <a:r>
              <a:rPr lang="ru-RU" sz="2000" dirty="0"/>
              <a:t>данных</a:t>
            </a:r>
            <a:endParaRPr lang="en-US" sz="2000" dirty="0" smtClean="0"/>
          </a:p>
          <a:p>
            <a:pPr lvl="1">
              <a:defRPr/>
            </a:pPr>
            <a:r>
              <a:rPr lang="en-US" sz="2000" dirty="0">
                <a:solidFill>
                  <a:srgbClr val="0000FF"/>
                </a:solidFill>
              </a:rPr>
              <a:t>Delete</a:t>
            </a:r>
            <a:r>
              <a:rPr lang="en-US" sz="2000" dirty="0"/>
              <a:t> – </a:t>
            </a:r>
            <a:r>
              <a:rPr lang="ru-RU" sz="2000" dirty="0" smtClean="0"/>
              <a:t>удаление данных</a:t>
            </a:r>
          </a:p>
          <a:p>
            <a:pPr>
              <a:defRPr/>
            </a:pPr>
            <a:r>
              <a:rPr lang="ru-RU" sz="2400" dirty="0" smtClean="0"/>
              <a:t>…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6676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Чтение и показ данных модели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550365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Для этого используются стандартные операции с контекстом и представлением.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7824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pPr marL="171450" indent="-171450">
              <a:defRPr/>
            </a:pPr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чтения и показа данных модели </a:t>
            </a:r>
            <a:b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 типизированное представление)</a:t>
            </a: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20800"/>
            <a:ext cx="4291012" cy="5537200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public class HomeController : Controller</a:t>
            </a: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{</a:t>
            </a: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ru-RU" sz="1600" dirty="0" smtClean="0">
                <a:solidFill>
                  <a:srgbClr val="00B050"/>
                </a:solidFill>
              </a:rPr>
              <a:t>создаем контекст данных</a:t>
            </a:r>
            <a:endParaRPr lang="en-US" sz="1600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   BookContext db = new BookContext();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en-US" sz="1600" dirty="0">
                <a:solidFill>
                  <a:srgbClr val="00B050"/>
                </a:solidFill>
              </a:rPr>
              <a:t>GET: </a:t>
            </a:r>
            <a:r>
              <a:rPr lang="en-US" sz="1600" dirty="0" smtClean="0">
                <a:solidFill>
                  <a:srgbClr val="00B050"/>
                </a:solidFill>
              </a:rPr>
              <a:t>Home 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endParaRPr lang="ru-RU" sz="1600" dirty="0" smtClean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00FF"/>
                </a:solidFill>
              </a:rPr>
              <a:t>public </a:t>
            </a:r>
            <a:r>
              <a:rPr lang="en-US" sz="1600" dirty="0">
                <a:solidFill>
                  <a:srgbClr val="0000FF"/>
                </a:solidFill>
              </a:rPr>
              <a:t>ActionResult Index()</a:t>
            </a:r>
            <a:r>
              <a:rPr lang="ru-RU" sz="1600" dirty="0">
                <a:solidFill>
                  <a:srgbClr val="0000FF"/>
                </a:solidFill>
              </a:rPr>
              <a:t> {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   // получаем из БД все объекты Book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IEnumerable&lt;Book&gt; books = db.Books</a:t>
            </a:r>
            <a:r>
              <a:rPr lang="en-US" sz="1600" b="1" dirty="0" smtClean="0">
                <a:solidFill>
                  <a:srgbClr val="0000FF"/>
                </a:solidFill>
              </a:rPr>
              <a:t>;      </a:t>
            </a:r>
            <a:r>
              <a:rPr lang="ru-RU" sz="1600" dirty="0" smtClean="0">
                <a:solidFill>
                  <a:srgbClr val="0000FF"/>
                </a:solidFill>
              </a:rPr>
              <a:t>          </a:t>
            </a:r>
            <a:endParaRPr lang="ru-RU" sz="1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   // передаем все полученный объекты в 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   // динамическое свойство </a:t>
            </a:r>
            <a:r>
              <a:rPr lang="ru-RU" sz="1600" dirty="0" smtClean="0">
                <a:solidFill>
                  <a:srgbClr val="0000FF"/>
                </a:solidFill>
              </a:rPr>
              <a:t>ViewBag</a:t>
            </a:r>
            <a:endParaRPr lang="ru-RU" sz="1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      ViewBag.Books = books;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      return View();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</a:t>
            </a:r>
            <a:r>
              <a:rPr lang="ru-RU" sz="1600" dirty="0" smtClean="0">
                <a:solidFill>
                  <a:srgbClr val="0000FF"/>
                </a:solidFill>
              </a:rPr>
              <a:t>}</a:t>
            </a: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}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4000" y="1320800"/>
            <a:ext cx="5080000" cy="55372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&lt;div&gt;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</a:t>
            </a:r>
            <a:r>
              <a:rPr lang="ru-RU" sz="1600" dirty="0" smtClean="0">
                <a:solidFill>
                  <a:srgbClr val="0000FF"/>
                </a:solidFill>
              </a:rPr>
              <a:t>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h3&gt;</a:t>
            </a:r>
            <a:r>
              <a:rPr lang="ru-RU" sz="1600" dirty="0">
                <a:solidFill>
                  <a:srgbClr val="0000FF"/>
                </a:solidFill>
              </a:rPr>
              <a:t>Продажа книг&lt;/</a:t>
            </a:r>
            <a:r>
              <a:rPr lang="en-US" sz="1600" dirty="0">
                <a:solidFill>
                  <a:srgbClr val="0000FF"/>
                </a:solidFill>
              </a:rPr>
              <a:t>h3&gt;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table&gt;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</a:t>
            </a:r>
            <a:r>
              <a:rPr lang="en-US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>
                <a:solidFill>
                  <a:srgbClr val="0000FF"/>
                </a:solidFill>
              </a:rPr>
              <a:t>&lt;tr class="header</a:t>
            </a:r>
            <a:r>
              <a:rPr lang="en-US" sz="1600" dirty="0" smtClean="0">
                <a:solidFill>
                  <a:srgbClr val="0000FF"/>
                </a:solidFill>
              </a:rPr>
              <a:t>"&gt;</a:t>
            </a:r>
            <a:endParaRPr lang="ru-RU" sz="16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</a:t>
            </a:r>
            <a:r>
              <a:rPr lang="ru-RU" sz="1600" dirty="0">
                <a:solidFill>
                  <a:srgbClr val="0000FF"/>
                </a:solidFill>
              </a:rPr>
              <a:t>Название книги&lt;/</a:t>
            </a:r>
            <a:r>
              <a:rPr lang="en-US" sz="1600" dirty="0">
                <a:solidFill>
                  <a:srgbClr val="0000FF"/>
                </a:solidFill>
              </a:rPr>
              <a:t>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</a:t>
            </a:r>
            <a:r>
              <a:rPr lang="ru-RU" sz="1600" dirty="0">
                <a:solidFill>
                  <a:srgbClr val="0000FF"/>
                </a:solidFill>
              </a:rPr>
              <a:t>Автор&lt;/</a:t>
            </a:r>
            <a:r>
              <a:rPr lang="en-US" sz="1600" dirty="0">
                <a:solidFill>
                  <a:srgbClr val="0000FF"/>
                </a:solidFill>
              </a:rPr>
              <a:t>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</a:t>
            </a:r>
            <a:r>
              <a:rPr lang="ru-RU" sz="1600" dirty="0">
                <a:solidFill>
                  <a:srgbClr val="0000FF"/>
                </a:solidFill>
              </a:rPr>
              <a:t>Цена&lt;/</a:t>
            </a:r>
            <a:r>
              <a:rPr lang="en-US" sz="1600" dirty="0">
                <a:solidFill>
                  <a:srgbClr val="0000FF"/>
                </a:solidFill>
              </a:rPr>
              <a:t>p&gt;&lt;/td&gt;&lt;td&gt;&lt;/td&gt;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</a:t>
            </a:r>
            <a:r>
              <a:rPr lang="en-US" sz="1600" dirty="0">
                <a:solidFill>
                  <a:srgbClr val="0000FF"/>
                </a:solidFill>
              </a:rPr>
              <a:t>&lt;/tr&gt;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</a:t>
            </a:r>
            <a:r>
              <a:rPr lang="en-US" sz="1600" dirty="0">
                <a:solidFill>
                  <a:srgbClr val="0000FF"/>
                </a:solidFill>
              </a:rPr>
              <a:t>@foreach (BookStore.Models.Book b in ViewBag.Books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  <a:endParaRPr lang="en-US" sz="1600" dirty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{</a:t>
            </a:r>
            <a:endParaRPr lang="en-US" sz="1600" dirty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&lt;tr&gt;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td&gt;&lt;p&gt;@b.Name&lt;/p&gt;&lt;/td&gt;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td&gt;&lt;p&gt;@b.Author&lt;/p&gt;&lt;/td&gt;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td&gt;&lt;p&gt;@b.Price&lt;/p&gt;&lt;/td&gt;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   &lt;/tr&gt;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</a:t>
            </a:r>
            <a:r>
              <a:rPr lang="en-US" sz="1600" dirty="0">
                <a:solidFill>
                  <a:srgbClr val="0000FF"/>
                </a:solidFill>
              </a:rPr>
              <a:t>}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&lt;/</a:t>
            </a:r>
            <a:r>
              <a:rPr lang="en-US" sz="1600" dirty="0">
                <a:solidFill>
                  <a:srgbClr val="0000FF"/>
                </a:solidFill>
              </a:rPr>
              <a:t>table&gt;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00FF"/>
                </a:solidFill>
              </a:rPr>
              <a:t>&lt;/</a:t>
            </a:r>
            <a:r>
              <a:rPr lang="en-US" sz="1600" dirty="0">
                <a:solidFill>
                  <a:srgbClr val="0000FF"/>
                </a:solidFill>
              </a:rPr>
              <a:t>div&gt;</a:t>
            </a:r>
          </a:p>
        </p:txBody>
      </p:sp>
    </p:spTree>
    <p:extLst>
      <p:ext uri="{BB962C8B-B14F-4D97-AF65-F5344CB8AC3E}">
        <p14:creationId xmlns:p14="http://schemas.microsoft.com/office/powerpoint/2010/main" val="37396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pPr marL="171450" indent="-171450">
              <a:defRPr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 чтения и показа данных модели </a:t>
            </a:r>
            <a:b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 типизированное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представление)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20800"/>
            <a:ext cx="4291012" cy="5537200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public class HomeController : Controller</a:t>
            </a: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{</a:t>
            </a: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ru-RU" sz="1600" dirty="0" smtClean="0">
                <a:solidFill>
                  <a:srgbClr val="00B050"/>
                </a:solidFill>
              </a:rPr>
              <a:t>создаем контекст данных</a:t>
            </a:r>
            <a:endParaRPr lang="en-US" sz="1600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   BookContext db = new BookContext();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en-US" sz="1600" dirty="0">
                <a:solidFill>
                  <a:srgbClr val="00B050"/>
                </a:solidFill>
              </a:rPr>
              <a:t>GET: </a:t>
            </a:r>
            <a:r>
              <a:rPr lang="en-US" sz="1600" dirty="0" smtClean="0">
                <a:solidFill>
                  <a:srgbClr val="00B050"/>
                </a:solidFill>
              </a:rPr>
              <a:t>Home 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endParaRPr lang="ru-RU" sz="1600" dirty="0" smtClean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00FF"/>
                </a:solidFill>
              </a:rPr>
              <a:t>public </a:t>
            </a:r>
            <a:r>
              <a:rPr lang="en-US" sz="1600" dirty="0">
                <a:solidFill>
                  <a:srgbClr val="0000FF"/>
                </a:solidFill>
              </a:rPr>
              <a:t>ActionResult Index()</a:t>
            </a:r>
            <a:r>
              <a:rPr lang="ru-RU" sz="1600" dirty="0">
                <a:solidFill>
                  <a:srgbClr val="0000FF"/>
                </a:solidFill>
              </a:rPr>
              <a:t> {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   // получаем из БД все объекты Book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IEnumerable&lt;Book&gt; books = db.Books</a:t>
            </a:r>
            <a:r>
              <a:rPr lang="en-US" sz="1600" b="1" dirty="0" smtClean="0">
                <a:solidFill>
                  <a:srgbClr val="0000FF"/>
                </a:solidFill>
              </a:rPr>
              <a:t>;      </a:t>
            </a:r>
            <a:r>
              <a:rPr lang="ru-RU" sz="1600" dirty="0" smtClean="0">
                <a:solidFill>
                  <a:srgbClr val="0000FF"/>
                </a:solidFill>
              </a:rPr>
              <a:t>          </a:t>
            </a:r>
            <a:endParaRPr lang="ru-RU" sz="1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   // передаем все полученный объекты в 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   // динамическое свойство </a:t>
            </a:r>
            <a:r>
              <a:rPr lang="ru-RU" sz="1600" dirty="0" smtClean="0">
                <a:solidFill>
                  <a:srgbClr val="0000FF"/>
                </a:solidFill>
              </a:rPr>
              <a:t>ViewBag</a:t>
            </a:r>
            <a:endParaRPr lang="ru-RU" sz="1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      ViewBag.Books = books;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      return View();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FF"/>
                </a:solidFill>
              </a:rPr>
              <a:t>   </a:t>
            </a:r>
            <a:r>
              <a:rPr lang="ru-RU" sz="1600" dirty="0" smtClean="0">
                <a:solidFill>
                  <a:srgbClr val="0000FF"/>
                </a:solidFill>
              </a:rPr>
              <a:t>}</a:t>
            </a: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}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4000" y="1320800"/>
            <a:ext cx="5080000" cy="55372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&lt;div&gt;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</a:t>
            </a:r>
            <a:r>
              <a:rPr lang="ru-RU" sz="1600" dirty="0" smtClean="0">
                <a:solidFill>
                  <a:srgbClr val="0000FF"/>
                </a:solidFill>
              </a:rPr>
              <a:t>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h3&gt;</a:t>
            </a:r>
            <a:r>
              <a:rPr lang="ru-RU" sz="1600" dirty="0">
                <a:solidFill>
                  <a:srgbClr val="0000FF"/>
                </a:solidFill>
              </a:rPr>
              <a:t>Продажа книг&lt;/</a:t>
            </a:r>
            <a:r>
              <a:rPr lang="en-US" sz="1600" dirty="0">
                <a:solidFill>
                  <a:srgbClr val="0000FF"/>
                </a:solidFill>
              </a:rPr>
              <a:t>h3&gt;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table&gt;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</a:t>
            </a:r>
            <a:r>
              <a:rPr lang="en-US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>
                <a:solidFill>
                  <a:srgbClr val="0000FF"/>
                </a:solidFill>
              </a:rPr>
              <a:t>&lt;tr class="header</a:t>
            </a:r>
            <a:r>
              <a:rPr lang="en-US" sz="1600" dirty="0" smtClean="0">
                <a:solidFill>
                  <a:srgbClr val="0000FF"/>
                </a:solidFill>
              </a:rPr>
              <a:t>"&gt;</a:t>
            </a:r>
            <a:endParaRPr lang="ru-RU" sz="1600" dirty="0" smtClean="0">
              <a:solidFill>
                <a:srgbClr val="0000FF"/>
              </a:solidFill>
            </a:endParaRPr>
          </a:p>
          <a:p>
            <a:pPr defTabSz="914400">
              <a:spcBef>
                <a:spcPct val="20000"/>
              </a:spcBef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&lt;td&gt;&lt;p&gt;</a:t>
            </a:r>
            <a:r>
              <a:rPr lang="ru-RU" sz="1600" dirty="0" err="1">
                <a:solidFill>
                  <a:srgbClr val="0000FF"/>
                </a:solidFill>
              </a:rPr>
              <a:t>Html.Display</a:t>
            </a:r>
            <a:r>
              <a:rPr lang="ru-RU" sz="1600" dirty="0" smtClean="0">
                <a:solidFill>
                  <a:srgbClr val="0000FF"/>
                </a:solidFill>
              </a:rPr>
              <a:t>("Название книги“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  <a:r>
              <a:rPr lang="ru-RU" sz="1600" dirty="0" smtClean="0">
                <a:solidFill>
                  <a:srgbClr val="0000FF"/>
                </a:solidFill>
              </a:rPr>
              <a:t>&lt;/</a:t>
            </a:r>
            <a:r>
              <a:rPr lang="en-US" sz="1600" dirty="0" smtClean="0">
                <a:solidFill>
                  <a:srgbClr val="0000FF"/>
                </a:solidFill>
              </a:rPr>
              <a:t>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   &lt;</a:t>
            </a:r>
            <a:r>
              <a:rPr lang="en-US" sz="1600" dirty="0">
                <a:solidFill>
                  <a:srgbClr val="0000FF"/>
                </a:solidFill>
              </a:rPr>
              <a:t>td&gt;&lt;p&gt;</a:t>
            </a:r>
            <a:r>
              <a:rPr lang="ru-RU" sz="1600" dirty="0">
                <a:solidFill>
                  <a:srgbClr val="0000FF"/>
                </a:solidFill>
              </a:rPr>
              <a:t>Автор&lt;/</a:t>
            </a:r>
            <a:r>
              <a:rPr lang="en-US" sz="1600" dirty="0">
                <a:solidFill>
                  <a:srgbClr val="0000FF"/>
                </a:solidFill>
              </a:rPr>
              <a:t>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</a:t>
            </a:r>
            <a:r>
              <a:rPr lang="ru-RU" sz="1600" dirty="0">
                <a:solidFill>
                  <a:srgbClr val="0000FF"/>
                </a:solidFill>
              </a:rPr>
              <a:t>Цена&lt;/</a:t>
            </a:r>
            <a:r>
              <a:rPr lang="en-US" sz="1600" dirty="0">
                <a:solidFill>
                  <a:srgbClr val="0000FF"/>
                </a:solidFill>
              </a:rPr>
              <a:t>p&gt;&lt;/td&gt;&lt;td&gt;&lt;/td&gt;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</a:t>
            </a:r>
            <a:r>
              <a:rPr lang="en-US" sz="1600" dirty="0">
                <a:solidFill>
                  <a:srgbClr val="0000FF"/>
                </a:solidFill>
              </a:rPr>
              <a:t>&lt;/tr&gt;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</a:t>
            </a:r>
            <a:r>
              <a:rPr lang="en-US" sz="1600" dirty="0">
                <a:solidFill>
                  <a:srgbClr val="0000FF"/>
                </a:solidFill>
              </a:rPr>
              <a:t>@foreach (BookStore.Models.Book b in ViewBag.Books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  <a:endParaRPr lang="en-US" sz="1600" dirty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{</a:t>
            </a:r>
            <a:endParaRPr lang="en-US" sz="1600" dirty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&lt;tr&gt;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td&gt;&lt;p&gt;@b.Name&lt;/p&gt;&lt;/td&gt;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td&gt;&lt;p&gt;@b.Author&lt;/p&gt;&lt;/td&gt;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</a:rPr>
              <a:t>        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td&gt;&lt;p&gt;@b.Price&lt;/p&gt;&lt;/td&gt;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   &lt;/tr&gt;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    </a:t>
            </a:r>
            <a:r>
              <a:rPr lang="en-US" sz="1600" dirty="0">
                <a:solidFill>
                  <a:srgbClr val="0000FF"/>
                </a:solidFill>
              </a:rPr>
              <a:t>}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     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&lt;/</a:t>
            </a:r>
            <a:r>
              <a:rPr lang="en-US" sz="1600" dirty="0">
                <a:solidFill>
                  <a:srgbClr val="0000FF"/>
                </a:solidFill>
              </a:rPr>
              <a:t>table&gt;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00FF"/>
                </a:solidFill>
              </a:rPr>
              <a:t>&lt;/</a:t>
            </a:r>
            <a:r>
              <a:rPr lang="en-US" sz="1600" dirty="0">
                <a:solidFill>
                  <a:srgbClr val="0000FF"/>
                </a:solidFill>
              </a:rPr>
              <a:t>div&gt;</a:t>
            </a:r>
          </a:p>
        </p:txBody>
      </p:sp>
    </p:spTree>
    <p:extLst>
      <p:ext uri="{BB962C8B-B14F-4D97-AF65-F5344CB8AC3E}">
        <p14:creationId xmlns:p14="http://schemas.microsoft.com/office/powerpoint/2010/main" val="1116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>
            <a:noAutofit/>
          </a:bodyPr>
          <a:lstStyle/>
          <a:p>
            <a:pPr marL="171450" indent="-171450">
              <a:defRPr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 чтения и показа данных модели </a:t>
            </a:r>
            <a:b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типизированное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представление)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20800"/>
            <a:ext cx="4291012" cy="5537200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public class HomeController : Controller</a:t>
            </a: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{</a:t>
            </a: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ru-RU" sz="1600" dirty="0" smtClean="0">
                <a:solidFill>
                  <a:srgbClr val="00B050"/>
                </a:solidFill>
              </a:rPr>
              <a:t>создаем контекст данных</a:t>
            </a:r>
            <a:endParaRPr lang="en-US" sz="1600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   BookContext db = new BookContext();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en-US" sz="1600" dirty="0">
                <a:solidFill>
                  <a:srgbClr val="00B050"/>
                </a:solidFill>
              </a:rPr>
              <a:t>GET: </a:t>
            </a:r>
            <a:r>
              <a:rPr lang="en-US" sz="1600" dirty="0" smtClean="0">
                <a:solidFill>
                  <a:srgbClr val="00B050"/>
                </a:solidFill>
              </a:rPr>
              <a:t>Home  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endParaRPr lang="ru-RU" sz="1600" dirty="0" smtClean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00FF"/>
                </a:solidFill>
              </a:rPr>
              <a:t>public </a:t>
            </a:r>
            <a:r>
              <a:rPr lang="en-US" sz="1600" dirty="0">
                <a:solidFill>
                  <a:srgbClr val="0000FF"/>
                </a:solidFill>
              </a:rPr>
              <a:t>ActionResult Index()</a:t>
            </a:r>
            <a:r>
              <a:rPr lang="ru-RU" sz="1600" dirty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</a:t>
            </a:r>
            <a:r>
              <a:rPr lang="en-US" sz="1600" dirty="0">
                <a:solidFill>
                  <a:srgbClr val="0000FF"/>
                </a:solidFill>
              </a:rPr>
              <a:t>{</a:t>
            </a:r>
            <a:r>
              <a:rPr lang="ru-RU" sz="1600" dirty="0">
                <a:solidFill>
                  <a:srgbClr val="0000FF"/>
                </a:solidFill>
              </a:rPr>
              <a:t>   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B050"/>
                </a:solidFill>
              </a:rPr>
              <a:t>// </a:t>
            </a:r>
            <a:r>
              <a:rPr lang="ru-RU" sz="1600" dirty="0">
                <a:solidFill>
                  <a:srgbClr val="00B050"/>
                </a:solidFill>
              </a:rPr>
              <a:t>передаем данные о книгах в представление</a:t>
            </a:r>
            <a:endParaRPr lang="en-US" sz="1600" dirty="0">
              <a:solidFill>
                <a:srgbClr val="0000FF"/>
              </a:solidFill>
            </a:endParaRP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     return View(</a:t>
            </a:r>
            <a:r>
              <a:rPr lang="en-US" sz="1600" dirty="0" err="1">
                <a:solidFill>
                  <a:srgbClr val="0000FF"/>
                </a:solidFill>
              </a:rPr>
              <a:t>db.Books</a:t>
            </a:r>
            <a:r>
              <a:rPr lang="en-US" sz="1600" dirty="0">
                <a:solidFill>
                  <a:srgbClr val="0000FF"/>
                </a:solidFill>
              </a:rPr>
              <a:t>);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   }</a:t>
            </a:r>
          </a:p>
          <a:p>
            <a:pPr marL="0" indent="0"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}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760" y="1320800"/>
            <a:ext cx="4460240" cy="56794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400" b="1" dirty="0">
                <a:solidFill>
                  <a:srgbClr val="0000FF"/>
                </a:solidFill>
              </a:rPr>
              <a:t>@model </a:t>
            </a:r>
            <a:r>
              <a:rPr lang="en-US" sz="1400" b="1" dirty="0" err="1">
                <a:solidFill>
                  <a:srgbClr val="0000FF"/>
                </a:solidFill>
              </a:rPr>
              <a:t>IEnumerable</a:t>
            </a:r>
            <a:r>
              <a:rPr lang="en-US" sz="1400" b="1" dirty="0">
                <a:solidFill>
                  <a:srgbClr val="0000FF"/>
                </a:solidFill>
              </a:rPr>
              <a:t>&lt;</a:t>
            </a:r>
            <a:r>
              <a:rPr lang="en-US" sz="1400" b="1" dirty="0" err="1">
                <a:solidFill>
                  <a:srgbClr val="0000FF"/>
                </a:solidFill>
              </a:rPr>
              <a:t>BookStore.Models.Book</a:t>
            </a:r>
            <a:r>
              <a:rPr lang="en-US" sz="1400" b="1" dirty="0">
                <a:solidFill>
                  <a:srgbClr val="0000FF"/>
                </a:solidFill>
              </a:rPr>
              <a:t>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 smtClean="0">
                <a:solidFill>
                  <a:srgbClr val="0000FF"/>
                </a:solidFill>
              </a:rPr>
              <a:t>@{ </a:t>
            </a:r>
            <a:r>
              <a:rPr lang="en-US" sz="1400" dirty="0">
                <a:solidFill>
                  <a:srgbClr val="0000FF"/>
                </a:solidFill>
              </a:rPr>
              <a:t>Layout = "~/Views/Shared/_Layout.cshtml</a:t>
            </a:r>
            <a:r>
              <a:rPr lang="en-US" sz="1400" dirty="0" smtClean="0">
                <a:solidFill>
                  <a:srgbClr val="0000FF"/>
                </a:solidFill>
              </a:rPr>
              <a:t>";</a:t>
            </a:r>
            <a:r>
              <a:rPr lang="ru-RU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smtClean="0">
                <a:solidFill>
                  <a:srgbClr val="0000FF"/>
                </a:solidFill>
              </a:rPr>
              <a:t>}</a:t>
            </a:r>
            <a:endParaRPr lang="en-US" sz="1400" dirty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&lt;div&gt;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&lt;h3&gt;</a:t>
            </a:r>
            <a:r>
              <a:rPr lang="ru-RU" sz="1400" dirty="0">
                <a:solidFill>
                  <a:srgbClr val="0000FF"/>
                </a:solidFill>
              </a:rPr>
              <a:t>Продажа книг&lt;/</a:t>
            </a:r>
            <a:r>
              <a:rPr lang="en-US" sz="1400" dirty="0">
                <a:solidFill>
                  <a:srgbClr val="0000FF"/>
                </a:solidFill>
              </a:rPr>
              <a:t>h3&gt;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&lt;table&gt;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&lt;tr class="header</a:t>
            </a:r>
            <a:r>
              <a:rPr lang="en-US" sz="1400" dirty="0" smtClean="0">
                <a:solidFill>
                  <a:srgbClr val="0000FF"/>
                </a:solidFill>
              </a:rPr>
              <a:t>"&gt;</a:t>
            </a:r>
            <a:endParaRPr lang="ru-RU" sz="14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ru-RU" sz="1400" dirty="0">
                <a:solidFill>
                  <a:srgbClr val="0000FF"/>
                </a:solidFill>
              </a:rPr>
              <a:t> </a:t>
            </a:r>
            <a:r>
              <a:rPr lang="ru-RU" sz="1400" dirty="0" smtClean="0">
                <a:solidFill>
                  <a:srgbClr val="0000FF"/>
                </a:solidFill>
              </a:rPr>
              <a:t>               </a:t>
            </a:r>
            <a:r>
              <a:rPr lang="en-US" sz="1400" dirty="0" smtClean="0">
                <a:solidFill>
                  <a:srgbClr val="0000FF"/>
                </a:solidFill>
              </a:rPr>
              <a:t>&lt;</a:t>
            </a:r>
            <a:r>
              <a:rPr lang="en-US" sz="1400" dirty="0">
                <a:solidFill>
                  <a:srgbClr val="0000FF"/>
                </a:solidFill>
              </a:rPr>
              <a:t>td&gt;&lt;p&gt;</a:t>
            </a:r>
            <a:r>
              <a:rPr lang="ru-RU" sz="1400" dirty="0">
                <a:solidFill>
                  <a:srgbClr val="0000FF"/>
                </a:solidFill>
              </a:rPr>
              <a:t>Название книги&lt;/</a:t>
            </a:r>
            <a:r>
              <a:rPr lang="en-US" sz="1400" dirty="0">
                <a:solidFill>
                  <a:srgbClr val="0000FF"/>
                </a:solidFill>
              </a:rPr>
              <a:t>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    &lt;td&gt;&lt;p&gt;</a:t>
            </a:r>
            <a:r>
              <a:rPr lang="ru-RU" sz="1400" dirty="0">
                <a:solidFill>
                  <a:srgbClr val="0000FF"/>
                </a:solidFill>
              </a:rPr>
              <a:t>Автор&lt;/</a:t>
            </a:r>
            <a:r>
              <a:rPr lang="en-US" sz="1400" dirty="0">
                <a:solidFill>
                  <a:srgbClr val="0000FF"/>
                </a:solidFill>
              </a:rPr>
              <a:t>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    &lt;td&gt;&lt;p&gt;</a:t>
            </a:r>
            <a:r>
              <a:rPr lang="ru-RU" sz="1400" dirty="0">
                <a:solidFill>
                  <a:srgbClr val="0000FF"/>
                </a:solidFill>
              </a:rPr>
              <a:t>Цена&lt;/</a:t>
            </a:r>
            <a:r>
              <a:rPr lang="en-US" sz="1400" dirty="0">
                <a:solidFill>
                  <a:srgbClr val="0000FF"/>
                </a:solidFill>
              </a:rPr>
              <a:t>p&gt;&lt;/td&gt;&lt;td&gt;&lt;/td&gt;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&lt;/tr&gt;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@foreach (BookStore.Models.Book b in </a:t>
            </a:r>
            <a:r>
              <a:rPr lang="en-US" sz="1400" b="1" dirty="0">
                <a:solidFill>
                  <a:srgbClr val="0000FF"/>
                </a:solidFill>
              </a:rPr>
              <a:t>Model</a:t>
            </a:r>
            <a:r>
              <a:rPr lang="en-US" sz="1400" dirty="0">
                <a:solidFill>
                  <a:srgbClr val="0000FF"/>
                </a:solidFill>
              </a:rPr>
              <a:t>)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{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&lt;tr&gt;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    &lt;td&gt;&lt;p&gt;@b.Name&lt;/p&gt;&lt;/td&gt;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    &lt;td&gt;&lt;p&gt;@b.Author&lt;/p&gt;&lt;/td&gt;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    &lt;td&gt;&lt;p&gt;@b.Price&lt;/p&gt;&lt;/td&gt;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    &lt;td</a:t>
            </a:r>
            <a:r>
              <a:rPr lang="en-US" sz="1400" dirty="0" smtClean="0">
                <a:solidFill>
                  <a:srgbClr val="0000FF"/>
                </a:solidFill>
              </a:rPr>
              <a:t>&gt;&lt;</a:t>
            </a:r>
            <a:r>
              <a:rPr lang="en-US" sz="1400" dirty="0">
                <a:solidFill>
                  <a:srgbClr val="0000FF"/>
                </a:solidFill>
              </a:rPr>
              <a:t>p</a:t>
            </a:r>
            <a:r>
              <a:rPr lang="en-US" sz="1400" dirty="0" smtClean="0">
                <a:solidFill>
                  <a:srgbClr val="0000FF"/>
                </a:solidFill>
              </a:rPr>
              <a:t>&gt;</a:t>
            </a:r>
            <a:endParaRPr lang="ru-RU" sz="14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ru-RU" sz="1400" dirty="0">
                <a:solidFill>
                  <a:srgbClr val="0000FF"/>
                </a:solidFill>
              </a:rPr>
              <a:t> </a:t>
            </a:r>
            <a:r>
              <a:rPr lang="ru-RU" sz="1400" dirty="0" smtClean="0">
                <a:solidFill>
                  <a:srgbClr val="0000FF"/>
                </a:solidFill>
              </a:rPr>
              <a:t>                  </a:t>
            </a:r>
            <a:r>
              <a:rPr lang="en-US" sz="1400" dirty="0" smtClean="0">
                <a:solidFill>
                  <a:srgbClr val="0000FF"/>
                </a:solidFill>
              </a:rPr>
              <a:t>&lt;</a:t>
            </a:r>
            <a:r>
              <a:rPr lang="en-US" sz="1400" dirty="0">
                <a:solidFill>
                  <a:srgbClr val="0000FF"/>
                </a:solidFill>
              </a:rPr>
              <a:t>a href="/Home/Buy/@</a:t>
            </a:r>
            <a:r>
              <a:rPr lang="en-US" sz="1400" dirty="0" err="1">
                <a:solidFill>
                  <a:srgbClr val="0000FF"/>
                </a:solidFill>
              </a:rPr>
              <a:t>b.Id</a:t>
            </a:r>
            <a:r>
              <a:rPr lang="en-US" sz="1400" dirty="0">
                <a:solidFill>
                  <a:srgbClr val="0000FF"/>
                </a:solidFill>
              </a:rPr>
              <a:t>"&gt;</a:t>
            </a:r>
            <a:r>
              <a:rPr lang="ru-RU" sz="1400" dirty="0">
                <a:solidFill>
                  <a:srgbClr val="0000FF"/>
                </a:solidFill>
              </a:rPr>
              <a:t>Купить&lt;/</a:t>
            </a:r>
            <a:r>
              <a:rPr lang="en-US" sz="1400" dirty="0">
                <a:solidFill>
                  <a:srgbClr val="0000FF"/>
                </a:solidFill>
              </a:rPr>
              <a:t>a&gt;&lt;/p</a:t>
            </a:r>
            <a:r>
              <a:rPr lang="en-US" sz="1400" dirty="0" smtClean="0">
                <a:solidFill>
                  <a:srgbClr val="0000FF"/>
                </a:solidFill>
              </a:rPr>
              <a:t>&gt;</a:t>
            </a:r>
            <a:endParaRPr lang="ru-RU" sz="1400" dirty="0" smtClean="0">
              <a:solidFill>
                <a:srgbClr val="0000FF"/>
              </a:solidFill>
            </a:endParaRPr>
          </a:p>
          <a:p>
            <a:pPr lvl="0" defTabSz="914400">
              <a:spcBef>
                <a:spcPct val="20000"/>
              </a:spcBef>
              <a:defRPr/>
            </a:pPr>
            <a:r>
              <a:rPr lang="ru-RU" sz="1400" dirty="0">
                <a:solidFill>
                  <a:srgbClr val="0000FF"/>
                </a:solidFill>
              </a:rPr>
              <a:t> </a:t>
            </a:r>
            <a:r>
              <a:rPr lang="ru-RU" sz="1400" dirty="0" smtClean="0">
                <a:solidFill>
                  <a:srgbClr val="0000FF"/>
                </a:solidFill>
              </a:rPr>
              <a:t>              </a:t>
            </a:r>
            <a:r>
              <a:rPr lang="en-US" sz="1400" dirty="0" smtClean="0">
                <a:solidFill>
                  <a:srgbClr val="0000FF"/>
                </a:solidFill>
              </a:rPr>
              <a:t>&lt;/</a:t>
            </a:r>
            <a:r>
              <a:rPr lang="en-US" sz="1400" dirty="0">
                <a:solidFill>
                  <a:srgbClr val="0000FF"/>
                </a:solidFill>
              </a:rPr>
              <a:t>td&gt;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&lt;/tr&gt;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    }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    &lt;/table&gt;</a:t>
            </a:r>
          </a:p>
          <a:p>
            <a:pPr lvl="0" defTabSz="914400">
              <a:spcBef>
                <a:spcPct val="20000"/>
              </a:spcBef>
              <a:defRPr/>
            </a:pPr>
            <a:r>
              <a:rPr lang="en-US" sz="1400" dirty="0">
                <a:solidFill>
                  <a:srgbClr val="0000FF"/>
                </a:solidFill>
              </a:rPr>
              <a:t>    &lt;/div&gt;</a:t>
            </a:r>
          </a:p>
        </p:txBody>
      </p:sp>
    </p:spTree>
    <p:extLst>
      <p:ext uri="{BB962C8B-B14F-4D97-AF65-F5344CB8AC3E}">
        <p14:creationId xmlns:p14="http://schemas.microsoft.com/office/powerpoint/2010/main" val="27754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Сформированное представление </a:t>
            </a:r>
            <a:r>
              <a:rPr lang="en-US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44320"/>
            <a:ext cx="8964612" cy="5313680"/>
          </a:xfrm>
        </p:spPr>
        <p:txBody>
          <a:bodyPr rtlCol="0">
            <a:normAutofit fontScale="3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@model IEnumerable&lt;MyMVCApp.Models.Book&gt;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@{</a:t>
            </a:r>
            <a:r>
              <a:rPr lang="en-US" dirty="0" smtClean="0">
                <a:solidFill>
                  <a:srgbClr val="0000FF"/>
                </a:solidFill>
              </a:rPr>
              <a:t>    </a:t>
            </a:r>
            <a:r>
              <a:rPr lang="en-US" dirty="0">
                <a:solidFill>
                  <a:srgbClr val="0000FF"/>
                </a:solidFill>
              </a:rPr>
              <a:t>Layout = null</a:t>
            </a:r>
            <a:r>
              <a:rPr lang="en-US" dirty="0" smtClean="0">
                <a:solidFill>
                  <a:srgbClr val="0000FF"/>
                </a:solidFill>
              </a:rPr>
              <a:t>; </a:t>
            </a:r>
            <a:r>
              <a:rPr lang="ru-RU" dirty="0" smtClean="0">
                <a:solidFill>
                  <a:srgbClr val="0000FF"/>
                </a:solidFill>
              </a:rPr>
              <a:t>}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&lt;!</a:t>
            </a:r>
            <a:r>
              <a:rPr lang="en-US" dirty="0">
                <a:solidFill>
                  <a:srgbClr val="0000FF"/>
                </a:solidFill>
              </a:rPr>
              <a:t>DOCTYPE html&gt;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html&gt;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&lt;head&gt;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&lt;meta name="viewport" content="width=device-width" /&gt;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&lt;title&gt;Index&lt;/title&gt;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&lt;/head&gt;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&lt;body&gt;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&lt;p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@Html.ActionLink("Create New", "Create</a:t>
            </a:r>
            <a:r>
              <a:rPr lang="en-US" dirty="0" smtClean="0">
                <a:solidFill>
                  <a:srgbClr val="0000FF"/>
                </a:solidFill>
              </a:rPr>
              <a:t>") </a:t>
            </a:r>
            <a:r>
              <a:rPr lang="en-US" dirty="0">
                <a:solidFill>
                  <a:srgbClr val="0000FF"/>
                </a:solidFill>
              </a:rPr>
              <a:t>&lt;/p&gt;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&lt;table class="table"&gt;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&lt;tr&gt;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&lt;th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@Html.DisplayNameFor(model =&gt; model.Name</a:t>
            </a:r>
            <a:r>
              <a:rPr lang="en-US" dirty="0" smtClean="0">
                <a:solidFill>
                  <a:srgbClr val="0000FF"/>
                </a:solidFill>
              </a:rPr>
              <a:t>)  </a:t>
            </a:r>
            <a:r>
              <a:rPr lang="en-US" dirty="0">
                <a:solidFill>
                  <a:srgbClr val="0000FF"/>
                </a:solidFill>
              </a:rPr>
              <a:t>&lt;/th&gt;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&lt;th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@Html.DisplayNameFor(model =&gt; model.Author</a:t>
            </a:r>
            <a:r>
              <a:rPr lang="en-US" dirty="0" smtClean="0">
                <a:solidFill>
                  <a:srgbClr val="0000FF"/>
                </a:solidFill>
              </a:rPr>
              <a:t>)  &lt;/</a:t>
            </a:r>
            <a:r>
              <a:rPr lang="en-US" dirty="0">
                <a:solidFill>
                  <a:srgbClr val="0000FF"/>
                </a:solidFill>
              </a:rPr>
              <a:t>th&gt;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&lt;th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@Html.DisplayNameFor(model =&gt; model.Price</a:t>
            </a:r>
            <a:r>
              <a:rPr lang="en-US" dirty="0" smtClean="0">
                <a:solidFill>
                  <a:srgbClr val="0000FF"/>
                </a:solidFill>
              </a:rPr>
              <a:t>)  </a:t>
            </a:r>
            <a:r>
              <a:rPr lang="en-US" dirty="0">
                <a:solidFill>
                  <a:srgbClr val="0000FF"/>
                </a:solidFill>
              </a:rPr>
              <a:t>&lt;/th&gt;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&lt;th&gt;&lt;/th&gt;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&lt;/tr&gt;</a:t>
            </a:r>
          </a:p>
          <a:p>
            <a:pPr marL="0" indent="0">
              <a:buNone/>
            </a:pPr>
            <a:r>
              <a:rPr lang="sv-SE" dirty="0" smtClean="0">
                <a:solidFill>
                  <a:srgbClr val="0000FF"/>
                </a:solidFill>
              </a:rPr>
              <a:t>       @</a:t>
            </a:r>
            <a:r>
              <a:rPr lang="sv-SE" dirty="0">
                <a:solidFill>
                  <a:srgbClr val="0000FF"/>
                </a:solidFill>
              </a:rPr>
              <a:t>foreach (var item in Model) {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&lt;tr&gt;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&lt;td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@Html.DisplayFor(modelItem =&gt; item.Name</a:t>
            </a:r>
            <a:r>
              <a:rPr lang="en-US" dirty="0" smtClean="0">
                <a:solidFill>
                  <a:srgbClr val="0000FF"/>
                </a:solidFill>
              </a:rPr>
              <a:t>) </a:t>
            </a:r>
            <a:r>
              <a:rPr lang="en-US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&lt;td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@Html.DisplayFor(modelItem =&gt; item.Author</a:t>
            </a:r>
            <a:r>
              <a:rPr lang="en-US" dirty="0" smtClean="0">
                <a:solidFill>
                  <a:srgbClr val="0000FF"/>
                </a:solidFill>
              </a:rPr>
              <a:t>)  </a:t>
            </a:r>
            <a:r>
              <a:rPr lang="en-US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&lt;td</a:t>
            </a:r>
            <a:r>
              <a:rPr lang="en-US" dirty="0" smtClean="0">
                <a:solidFill>
                  <a:srgbClr val="0000FF"/>
                </a:solidFill>
              </a:rPr>
              <a:t>&gt;  </a:t>
            </a:r>
            <a:r>
              <a:rPr lang="en-US" dirty="0">
                <a:solidFill>
                  <a:srgbClr val="0000FF"/>
                </a:solidFill>
              </a:rPr>
              <a:t>@Html.DisplayFor(modelItem =&gt; item.Price</a:t>
            </a:r>
            <a:r>
              <a:rPr lang="en-US" dirty="0" smtClean="0">
                <a:solidFill>
                  <a:srgbClr val="0000FF"/>
                </a:solidFill>
              </a:rPr>
              <a:t>)   </a:t>
            </a:r>
            <a:r>
              <a:rPr lang="en-US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&lt;td&gt;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@Html.ActionLink("Edit", "Edit", new { id=item.Id }) |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@Html.ActionLink("Details", "Details", new { id=item.Id }) |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@Html.ActionLink("Delete", "Delete", new { id=item.Id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&lt;/td&gt;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&lt;/tr&gt;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}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</a:t>
            </a: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>
                <a:solidFill>
                  <a:srgbClr val="0000FF"/>
                </a:solidFill>
              </a:rPr>
              <a:t>table&gt;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&lt;/body&gt;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&lt;/html&gt;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4546" t="31010" r="34602" b="35152"/>
          <a:stretch/>
        </p:blipFill>
        <p:spPr>
          <a:xfrm>
            <a:off x="5709920" y="1666919"/>
            <a:ext cx="3017520" cy="18616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8956" r="80053" b="76902"/>
          <a:stretch/>
        </p:blipFill>
        <p:spPr>
          <a:xfrm>
            <a:off x="5245101" y="4541751"/>
            <a:ext cx="3647902" cy="145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98554"/>
          </a:xfrm>
        </p:spPr>
        <p:txBody>
          <a:bodyPr>
            <a:normAutofit/>
          </a:bodyPr>
          <a:lstStyle/>
          <a:p>
            <a:pPr fontAlgn="base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Перегруженный вариант </a:t>
            </a:r>
            <a:r>
              <a:rPr lang="en-US" sz="3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Html.ActionLink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556791"/>
            <a:ext cx="8938320" cy="3912355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Ссылка на метод-действие и передача дополнительных данных</a:t>
            </a:r>
          </a:p>
          <a:p>
            <a:pPr marL="0" indent="0" fontAlgn="base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@Html.ActionLink("</a:t>
            </a:r>
            <a:r>
              <a:rPr lang="ru-RU" sz="2800" dirty="0" smtClean="0">
                <a:solidFill>
                  <a:srgbClr val="0000FF"/>
                </a:solidFill>
              </a:rPr>
              <a:t>текст ссылки</a:t>
            </a:r>
            <a:r>
              <a:rPr lang="en-US" sz="2800" dirty="0" smtClean="0">
                <a:solidFill>
                  <a:srgbClr val="0000FF"/>
                </a:solidFill>
              </a:rPr>
              <a:t>", &lt;</a:t>
            </a:r>
            <a:r>
              <a:rPr lang="ru-RU" sz="2800" dirty="0" smtClean="0">
                <a:solidFill>
                  <a:srgbClr val="0000FF"/>
                </a:solidFill>
              </a:rPr>
              <a:t>метод-действие</a:t>
            </a:r>
            <a:r>
              <a:rPr lang="en-US" sz="2800" dirty="0" smtClean="0">
                <a:solidFill>
                  <a:srgbClr val="0000FF"/>
                </a:solidFill>
              </a:rPr>
              <a:t>&gt;, 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0000FF"/>
                </a:solidFill>
              </a:rPr>
              <a:t>   </a:t>
            </a:r>
            <a:r>
              <a:rPr lang="en-US" sz="2800" dirty="0" smtClean="0">
                <a:solidFill>
                  <a:srgbClr val="0000FF"/>
                </a:solidFill>
              </a:rPr>
              <a:t>new </a:t>
            </a:r>
            <a:r>
              <a:rPr lang="en-US" sz="2800" dirty="0">
                <a:solidFill>
                  <a:srgbClr val="0000FF"/>
                </a:solidFill>
              </a:rPr>
              <a:t>{ </a:t>
            </a: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ru-RU" sz="2800" dirty="0" smtClean="0">
                <a:solidFill>
                  <a:srgbClr val="0000FF"/>
                </a:solidFill>
              </a:rPr>
              <a:t>дополнительный параметр</a:t>
            </a:r>
            <a:r>
              <a:rPr lang="en-US" sz="2800" dirty="0" smtClean="0">
                <a:solidFill>
                  <a:srgbClr val="0000FF"/>
                </a:solidFill>
              </a:rPr>
              <a:t>&gt;})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/>
              <a:t>Пример: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 @Html.ActionLink("</a:t>
            </a:r>
            <a:r>
              <a:rPr lang="en-US" sz="2800" dirty="0" err="1">
                <a:solidFill>
                  <a:srgbClr val="0000FF"/>
                </a:solidFill>
              </a:rPr>
              <a:t>Изменить</a:t>
            </a:r>
            <a:r>
              <a:rPr lang="en-US" sz="2800" dirty="0">
                <a:solidFill>
                  <a:srgbClr val="0000FF"/>
                </a:solidFill>
              </a:rPr>
              <a:t>", "Edit", new { id=item.Id })</a:t>
            </a:r>
            <a:endParaRPr lang="ru-RU" sz="2800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34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/>
          </a:bodyPr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Модель </a:t>
            </a:r>
            <a:r>
              <a:rPr lang="en-US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 атрибутами </a:t>
            </a:r>
            <a:r>
              <a:rPr lang="en-US" sz="3600" dirty="0" smtClean="0">
                <a:solidFill>
                  <a:srgbClr val="0000FF"/>
                </a:solidFill>
              </a:rPr>
              <a:t>Display(Name</a:t>
            </a:r>
            <a:r>
              <a:rPr lang="ru-RU" sz="3600" dirty="0" smtClean="0">
                <a:solidFill>
                  <a:srgbClr val="0000FF"/>
                </a:solidFill>
              </a:rPr>
              <a:t>)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3583413"/>
          </a:xfrm>
        </p:spPr>
        <p:txBody>
          <a:bodyPr rtlCol="0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using System.ComponentModel.DataAnnotations</a:t>
            </a:r>
            <a:r>
              <a:rPr lang="en-US" sz="2400" dirty="0" smtClean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public </a:t>
            </a:r>
            <a:r>
              <a:rPr lang="en-US" sz="2400" dirty="0">
                <a:solidFill>
                  <a:srgbClr val="0000FF"/>
                </a:solidFill>
              </a:rPr>
              <a:t>class </a:t>
            </a:r>
            <a:r>
              <a:rPr lang="en-US" sz="2400" dirty="0" smtClean="0">
                <a:solidFill>
                  <a:srgbClr val="0000FF"/>
                </a:solidFill>
              </a:rPr>
              <a:t>Book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   </a:t>
            </a:r>
            <a:r>
              <a:rPr lang="en-US" sz="2400" dirty="0">
                <a:solidFill>
                  <a:srgbClr val="0000FF"/>
                </a:solidFill>
              </a:rPr>
              <a:t>public int Id { get; set; }     // ID книги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Display(Name = "</a:t>
            </a:r>
            <a:r>
              <a:rPr lang="ru-RU" sz="2400" dirty="0">
                <a:solidFill>
                  <a:srgbClr val="0000FF"/>
                </a:solidFill>
              </a:rPr>
              <a:t>Название</a:t>
            </a:r>
            <a:r>
              <a:rPr lang="ru-RU" sz="2400" dirty="0" smtClean="0">
                <a:solidFill>
                  <a:srgbClr val="0000FF"/>
                </a:solidFill>
              </a:rPr>
              <a:t>")]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dirty="0" smtClean="0">
                <a:solidFill>
                  <a:srgbClr val="0000FF"/>
                </a:solidFill>
              </a:rPr>
              <a:t>public </a:t>
            </a:r>
            <a:r>
              <a:rPr lang="en-US" sz="2400" dirty="0">
                <a:solidFill>
                  <a:srgbClr val="0000FF"/>
                </a:solidFill>
              </a:rPr>
              <a:t>string Name { get; set; }     // название книги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Display(Name = "</a:t>
            </a:r>
            <a:r>
              <a:rPr lang="ru-RU" sz="2400" dirty="0">
                <a:solidFill>
                  <a:srgbClr val="0000FF"/>
                </a:solidFill>
              </a:rPr>
              <a:t>Автор")]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public </a:t>
            </a:r>
            <a:r>
              <a:rPr lang="en-US" sz="2400" dirty="0">
                <a:solidFill>
                  <a:srgbClr val="0000FF"/>
                </a:solidFill>
              </a:rPr>
              <a:t>string Author { get; set; }   // автор книги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Display(Name = "</a:t>
            </a:r>
            <a:r>
              <a:rPr lang="ru-RU" sz="2400" dirty="0">
                <a:solidFill>
                  <a:srgbClr val="0000FF"/>
                </a:solidFill>
              </a:rPr>
              <a:t>Цена")]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public </a:t>
            </a:r>
            <a:r>
              <a:rPr lang="en-US" sz="2400" dirty="0">
                <a:solidFill>
                  <a:srgbClr val="0000FF"/>
                </a:solidFill>
              </a:rPr>
              <a:t>int Price { get; set; }     // цена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ru-RU" sz="1800" dirty="0">
              <a:solidFill>
                <a:srgbClr val="0000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3" t="9392" r="80034" b="77476"/>
          <a:stretch/>
        </p:blipFill>
        <p:spPr>
          <a:xfrm>
            <a:off x="2164310" y="5058524"/>
            <a:ext cx="4474530" cy="165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4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Добавление новых данных модели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550365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Для </a:t>
            </a:r>
            <a:r>
              <a:rPr lang="ru-RU" sz="2800" dirty="0"/>
              <a:t>добавления </a:t>
            </a:r>
            <a:r>
              <a:rPr lang="ru-RU" sz="2800" dirty="0" smtClean="0"/>
              <a:t>новых данных модели также используется два метода-действия</a:t>
            </a:r>
          </a:p>
          <a:p>
            <a:pPr marL="315913" indent="-354013">
              <a:buFont typeface="+mj-lt"/>
              <a:buAutoNum type="arabicPeriod"/>
              <a:defRPr/>
            </a:pPr>
            <a:r>
              <a:rPr lang="ru-RU" sz="2800" dirty="0" smtClean="0"/>
              <a:t>Первый </a:t>
            </a:r>
            <a:r>
              <a:rPr lang="ru-RU" sz="2800" dirty="0"/>
              <a:t>метод </a:t>
            </a:r>
            <a:r>
              <a:rPr lang="ru-RU" sz="2800" dirty="0">
                <a:solidFill>
                  <a:srgbClr val="0000FF"/>
                </a:solidFill>
              </a:rPr>
              <a:t>Create() </a:t>
            </a:r>
            <a:r>
              <a:rPr lang="ru-RU" sz="2800" dirty="0" smtClean="0"/>
              <a:t>возвращает </a:t>
            </a:r>
            <a:r>
              <a:rPr lang="ru-RU" sz="2800" dirty="0"/>
              <a:t>пользователю представление с формой для </a:t>
            </a:r>
            <a:r>
              <a:rPr lang="ru-RU" sz="2800" dirty="0" smtClean="0"/>
              <a:t>добавления</a:t>
            </a:r>
            <a:endParaRPr lang="ru-RU" sz="2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[</a:t>
            </a:r>
            <a:r>
              <a:rPr lang="ru-RU" sz="2600" dirty="0">
                <a:solidFill>
                  <a:srgbClr val="0000FF"/>
                </a:solidFill>
              </a:rPr>
              <a:t>HttpGet]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public ActionResult Create</a:t>
            </a:r>
            <a:r>
              <a:rPr lang="ru-RU" sz="2600" dirty="0" smtClean="0">
                <a:solidFill>
                  <a:srgbClr val="0000FF"/>
                </a:solidFill>
              </a:rPr>
              <a:t>() {</a:t>
            </a:r>
            <a:endParaRPr lang="ru-RU" sz="26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    return View();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}</a:t>
            </a:r>
          </a:p>
          <a:p>
            <a:pPr marL="476250" indent="-514350">
              <a:buFont typeface="+mj-lt"/>
              <a:buAutoNum type="arabicPeriod" startAt="2"/>
              <a:defRPr/>
            </a:pPr>
            <a:r>
              <a:rPr lang="ru-RU" sz="2800" dirty="0"/>
              <a:t>Второй </a:t>
            </a:r>
            <a:r>
              <a:rPr lang="ru-RU" sz="2800" dirty="0" smtClean="0"/>
              <a:t>метод </a:t>
            </a:r>
            <a:r>
              <a:rPr lang="ru-RU" sz="2800" dirty="0" smtClean="0">
                <a:solidFill>
                  <a:srgbClr val="0000FF"/>
                </a:solidFill>
              </a:rPr>
              <a:t>Create(</a:t>
            </a:r>
            <a:r>
              <a:rPr lang="ru-RU" sz="2800" dirty="0">
                <a:solidFill>
                  <a:srgbClr val="0000FF"/>
                </a:solidFill>
              </a:rPr>
              <a:t>"</a:t>
            </a:r>
            <a:r>
              <a:rPr lang="ru-RU" sz="2800" dirty="0" smtClean="0">
                <a:solidFill>
                  <a:srgbClr val="0000FF"/>
                </a:solidFill>
              </a:rPr>
              <a:t>объект") </a:t>
            </a:r>
            <a:r>
              <a:rPr lang="ru-RU" sz="2800" dirty="0" smtClean="0"/>
              <a:t>принимает </a:t>
            </a:r>
            <a:r>
              <a:rPr lang="ru-RU" sz="2800" dirty="0"/>
              <a:t>данные этой </a:t>
            </a:r>
            <a:r>
              <a:rPr lang="ru-RU" sz="2800" dirty="0" smtClean="0"/>
              <a:t>формы и выполняет добавление в БД </a:t>
            </a:r>
            <a:endParaRPr lang="ru-RU" sz="2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[</a:t>
            </a:r>
            <a:r>
              <a:rPr lang="ru-RU" sz="2400" dirty="0">
                <a:solidFill>
                  <a:srgbClr val="0000FF"/>
                </a:solidFill>
              </a:rPr>
              <a:t>HttpPost]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public ActionResult Create(Book book</a:t>
            </a:r>
            <a:r>
              <a:rPr lang="ru-RU" sz="2400" dirty="0" smtClean="0">
                <a:solidFill>
                  <a:srgbClr val="0000FF"/>
                </a:solidFill>
              </a:rPr>
              <a:t>) {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   </a:t>
            </a:r>
            <a:r>
              <a:rPr lang="ru-RU" sz="2400" dirty="0" err="1" smtClean="0">
                <a:solidFill>
                  <a:srgbClr val="0000FF"/>
                </a:solidFill>
              </a:rPr>
              <a:t>db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r>
              <a:rPr lang="en-US" sz="2400" dirty="0" smtClean="0">
                <a:solidFill>
                  <a:srgbClr val="0000FF"/>
                </a:solidFill>
              </a:rPr>
              <a:t>Book</a:t>
            </a:r>
            <a:r>
              <a:rPr lang="ru-RU" sz="2400" dirty="0" smtClean="0">
                <a:solidFill>
                  <a:srgbClr val="0000FF"/>
                </a:solidFill>
              </a:rPr>
              <a:t>.</a:t>
            </a:r>
            <a:r>
              <a:rPr lang="ru-RU" sz="2400" dirty="0" err="1" smtClean="0">
                <a:solidFill>
                  <a:srgbClr val="0000FF"/>
                </a:solidFill>
              </a:rPr>
              <a:t>Add</a:t>
            </a:r>
            <a:r>
              <a:rPr lang="ru-RU" sz="2400" dirty="0" smtClean="0">
                <a:solidFill>
                  <a:srgbClr val="0000FF"/>
                </a:solidFill>
              </a:rPr>
              <a:t>(</a:t>
            </a:r>
            <a:r>
              <a:rPr lang="ru-RU" sz="2400" dirty="0" err="1" smtClean="0">
                <a:solidFill>
                  <a:srgbClr val="0000FF"/>
                </a:solidFill>
              </a:rPr>
              <a:t>book</a:t>
            </a:r>
            <a:r>
              <a:rPr lang="ru-RU" sz="2400" dirty="0" smtClean="0">
                <a:solidFill>
                  <a:srgbClr val="0000FF"/>
                </a:solidFill>
              </a:rPr>
              <a:t>);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 db.SaveChanges</a:t>
            </a:r>
            <a:r>
              <a:rPr lang="ru-RU" sz="2400" dirty="0">
                <a:solidFill>
                  <a:srgbClr val="0000FF"/>
                </a:solidFill>
              </a:rPr>
              <a:t>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  </a:t>
            </a:r>
            <a:r>
              <a:rPr lang="ru-RU" sz="2400" dirty="0">
                <a:solidFill>
                  <a:srgbClr val="0000FF"/>
                </a:solidFill>
              </a:rPr>
              <a:t>return RedirectToAction("Index</a:t>
            </a:r>
            <a:r>
              <a:rPr lang="ru-RU" sz="2400" dirty="0" smtClean="0">
                <a:solidFill>
                  <a:srgbClr val="0000FF"/>
                </a:solidFill>
              </a:rPr>
              <a:t>");</a:t>
            </a:r>
            <a:r>
              <a:rPr lang="en-US" sz="2400" dirty="0" smtClean="0">
                <a:solidFill>
                  <a:srgbClr val="0000FF"/>
                </a:solidFill>
              </a:rPr>
              <a:t>  // </a:t>
            </a:r>
            <a:r>
              <a:rPr lang="ru-RU" sz="2400" dirty="0" smtClean="0">
                <a:solidFill>
                  <a:srgbClr val="0000FF"/>
                </a:solidFill>
              </a:rPr>
              <a:t>перейти к представлению с перечнем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5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5406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 действие для ввода новых данных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18249"/>
            <a:ext cx="8964612" cy="5339751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При получении </a:t>
            </a:r>
            <a:r>
              <a:rPr lang="ru-RU" dirty="0" smtClean="0"/>
              <a:t>объекта класса </a:t>
            </a:r>
            <a:r>
              <a:rPr lang="en-US" dirty="0" smtClean="0">
                <a:solidFill>
                  <a:srgbClr val="0000FF"/>
                </a:solidFill>
              </a:rPr>
              <a:t>Book </a:t>
            </a:r>
            <a:r>
              <a:rPr lang="ru-RU" dirty="0"/>
              <a:t>в </a:t>
            </a:r>
            <a:r>
              <a:rPr lang="ru-RU" dirty="0" smtClean="0"/>
              <a:t>методе-действии </a:t>
            </a:r>
            <a:r>
              <a:rPr lang="en-US" dirty="0">
                <a:solidFill>
                  <a:srgbClr val="0000FF"/>
                </a:solidFill>
              </a:rPr>
              <a:t>Create 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метод </a:t>
            </a:r>
            <a:r>
              <a:rPr lang="en-US" dirty="0">
                <a:solidFill>
                  <a:srgbClr val="0000FF"/>
                </a:solidFill>
              </a:rPr>
              <a:t>db.Books.Add(book) </a:t>
            </a:r>
            <a:r>
              <a:rPr lang="ru-RU" dirty="0"/>
              <a:t>будет </a:t>
            </a:r>
            <a:r>
              <a:rPr lang="ru-RU" dirty="0" smtClean="0"/>
              <a:t>задавать состояния модели – </a:t>
            </a:r>
            <a:r>
              <a:rPr lang="en-US" dirty="0" smtClean="0">
                <a:solidFill>
                  <a:srgbClr val="0000FF"/>
                </a:solidFill>
              </a:rPr>
              <a:t>Added</a:t>
            </a:r>
            <a:r>
              <a:rPr lang="ru-RU" dirty="0" smtClean="0"/>
              <a:t>;</a:t>
            </a:r>
          </a:p>
          <a:p>
            <a:pPr lvl="1">
              <a:defRPr/>
            </a:pPr>
            <a:r>
              <a:rPr lang="ru-RU" dirty="0" smtClean="0"/>
              <a:t>в этом случае метод </a:t>
            </a:r>
            <a:r>
              <a:rPr lang="en-US" dirty="0">
                <a:solidFill>
                  <a:srgbClr val="0000FF"/>
                </a:solidFill>
              </a:rPr>
              <a:t>db.SaveChanges() </a:t>
            </a:r>
            <a:r>
              <a:rPr lang="ru-RU" dirty="0"/>
              <a:t>сгенерирует выражение </a:t>
            </a:r>
            <a:r>
              <a:rPr lang="en-US" dirty="0">
                <a:solidFill>
                  <a:srgbClr val="0000FF"/>
                </a:solidFill>
              </a:rPr>
              <a:t>INSERT</a:t>
            </a:r>
            <a:r>
              <a:rPr lang="en-US" dirty="0"/>
              <a:t> </a:t>
            </a:r>
            <a:r>
              <a:rPr lang="ru-RU" dirty="0"/>
              <a:t>для вставки модели в таблицу.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Метод </a:t>
            </a:r>
            <a:r>
              <a:rPr lang="en-US" dirty="0">
                <a:solidFill>
                  <a:srgbClr val="0000FF"/>
                </a:solidFill>
              </a:rPr>
              <a:t>Create</a:t>
            </a:r>
            <a:r>
              <a:rPr lang="en-US" dirty="0"/>
              <a:t> </a:t>
            </a:r>
            <a:r>
              <a:rPr lang="ru-RU" dirty="0" smtClean="0"/>
              <a:t>можно </a:t>
            </a:r>
            <a:r>
              <a:rPr lang="ru-RU" dirty="0"/>
              <a:t>бы </a:t>
            </a:r>
            <a:r>
              <a:rPr lang="ru-RU" dirty="0" smtClean="0"/>
              <a:t>записать и по другому:</a:t>
            </a: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200" dirty="0" smtClean="0">
                <a:solidFill>
                  <a:srgbClr val="0000FF"/>
                </a:solidFill>
              </a:rPr>
              <a:t>[</a:t>
            </a:r>
            <a:r>
              <a:rPr lang="en-US" sz="2200" dirty="0">
                <a:solidFill>
                  <a:srgbClr val="0000FF"/>
                </a:solidFill>
              </a:rPr>
              <a:t>HttpPost]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rgbClr val="0000FF"/>
                </a:solidFill>
              </a:rPr>
              <a:t>public ActionResult Create(Book book</a:t>
            </a:r>
            <a:r>
              <a:rPr lang="en-US" sz="2200" dirty="0" smtClean="0">
                <a:solidFill>
                  <a:srgbClr val="0000FF"/>
                </a:solidFill>
              </a:rPr>
              <a:t>)</a:t>
            </a:r>
            <a:r>
              <a:rPr lang="ru-RU" sz="2200" dirty="0" smtClean="0">
                <a:solidFill>
                  <a:srgbClr val="0000FF"/>
                </a:solidFill>
              </a:rPr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{</a:t>
            </a:r>
            <a:endParaRPr lang="en-US" sz="22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b="1" dirty="0">
                <a:solidFill>
                  <a:srgbClr val="0000FF"/>
                </a:solidFill>
              </a:rPr>
              <a:t>    db.Entry(book).State = EntityState.Added;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rgbClr val="0000FF"/>
                </a:solidFill>
              </a:rPr>
              <a:t>    db.SaveChanges();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    </a:t>
            </a:r>
            <a:r>
              <a:rPr lang="en-US" sz="2200" dirty="0">
                <a:solidFill>
                  <a:srgbClr val="0000FF"/>
                </a:solidFill>
              </a:rPr>
              <a:t>return RedirectToAction("Index");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rgbClr val="0000FF"/>
                </a:solidFill>
              </a:rPr>
              <a:t>}</a:t>
            </a:r>
            <a:endParaRPr lang="ru-RU" sz="2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57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Представление </a:t>
            </a:r>
            <a:r>
              <a:rPr lang="en-US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Create()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5503653"/>
          </a:xfrm>
        </p:spPr>
        <p:txBody>
          <a:bodyPr rtlCol="0"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&lt;body&gt;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@using (Html.BeginForm()) </a:t>
            </a:r>
            <a:r>
              <a:rPr lang="ru-RU" dirty="0" smtClean="0">
                <a:solidFill>
                  <a:srgbClr val="0000FF"/>
                </a:solidFill>
              </a:rPr>
              <a:t>  </a:t>
            </a:r>
            <a:r>
              <a:rPr lang="ru-RU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@</a:t>
            </a:r>
            <a:r>
              <a:rPr lang="en-US" dirty="0" err="1">
                <a:solidFill>
                  <a:srgbClr val="0000FF"/>
                </a:solidFill>
              </a:rPr>
              <a:t>Html.AntiForgeryToken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 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div class="form-horizontal"&gt;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&lt;h4&gt;Book&lt;/h4</a:t>
            </a: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hr</a:t>
            </a:r>
            <a:r>
              <a:rPr lang="en-US" dirty="0">
                <a:solidFill>
                  <a:srgbClr val="0000FF"/>
                </a:solidFill>
              </a:rPr>
              <a:t> /&gt;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@</a:t>
            </a:r>
            <a:r>
              <a:rPr lang="en-US" dirty="0" err="1">
                <a:solidFill>
                  <a:srgbClr val="0000FF"/>
                </a:solidFill>
              </a:rPr>
              <a:t>Html.ValidationSummary</a:t>
            </a:r>
            <a:r>
              <a:rPr lang="en-US" dirty="0">
                <a:solidFill>
                  <a:srgbClr val="0000FF"/>
                </a:solidFill>
              </a:rPr>
              <a:t>(true, "", new { @class = "text-danger" })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         </a:t>
            </a:r>
            <a:r>
              <a:rPr lang="en-US" dirty="0">
                <a:solidFill>
                  <a:srgbClr val="0000FF"/>
                </a:solidFill>
              </a:rPr>
              <a:t>&lt;div class="form-group"&gt;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@Html.LabelFor(model =&gt; model.Name, </a:t>
            </a:r>
            <a:r>
              <a:rPr lang="en-US" dirty="0" err="1">
                <a:solidFill>
                  <a:srgbClr val="0000FF"/>
                </a:solidFill>
              </a:rPr>
              <a:t>htmlAttributes</a:t>
            </a:r>
            <a:r>
              <a:rPr lang="en-US" dirty="0">
                <a:solidFill>
                  <a:srgbClr val="0000FF"/>
                </a:solidFill>
              </a:rPr>
              <a:t>: new { @class = "control-label col-md-2"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&lt;div class="col-md-10"&gt;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@Html.EditorFor(model =&gt; model.Name, new { </a:t>
            </a:r>
            <a:r>
              <a:rPr lang="en-US" dirty="0" err="1">
                <a:solidFill>
                  <a:srgbClr val="0000FF"/>
                </a:solidFill>
              </a:rPr>
              <a:t>htmlAttributes</a:t>
            </a:r>
            <a:r>
              <a:rPr lang="en-US" dirty="0">
                <a:solidFill>
                  <a:srgbClr val="0000FF"/>
                </a:solidFill>
              </a:rPr>
              <a:t> = new { @class = "form-control" }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@</a:t>
            </a:r>
            <a:r>
              <a:rPr lang="en-US" dirty="0" err="1">
                <a:solidFill>
                  <a:srgbClr val="0000FF"/>
                </a:solidFill>
              </a:rPr>
              <a:t>Html.ValidationMessageFor</a:t>
            </a:r>
            <a:r>
              <a:rPr lang="en-US" dirty="0">
                <a:solidFill>
                  <a:srgbClr val="0000FF"/>
                </a:solidFill>
              </a:rPr>
              <a:t>(model =&gt; model.Name, "", new { @class = "text-danger"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&lt;/div&gt;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&lt;/div&gt;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&lt;div class="form-group"&gt;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@Html.LabelFor(model =&gt; model.Author, </a:t>
            </a:r>
            <a:r>
              <a:rPr lang="en-US" dirty="0" err="1">
                <a:solidFill>
                  <a:srgbClr val="0000FF"/>
                </a:solidFill>
              </a:rPr>
              <a:t>htmlAttributes</a:t>
            </a:r>
            <a:r>
              <a:rPr lang="en-US" dirty="0">
                <a:solidFill>
                  <a:srgbClr val="0000FF"/>
                </a:solidFill>
              </a:rPr>
              <a:t>: new { @class = "control-label col-md-2"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&lt;div class="col-md-10"&gt;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@Html.EditorFor(model =&gt; model.Author, new { </a:t>
            </a:r>
            <a:r>
              <a:rPr lang="en-US" dirty="0" err="1">
                <a:solidFill>
                  <a:srgbClr val="0000FF"/>
                </a:solidFill>
              </a:rPr>
              <a:t>htmlAttributes</a:t>
            </a:r>
            <a:r>
              <a:rPr lang="en-US" dirty="0">
                <a:solidFill>
                  <a:srgbClr val="0000FF"/>
                </a:solidFill>
              </a:rPr>
              <a:t> = new { @class = "form-control" }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@</a:t>
            </a:r>
            <a:r>
              <a:rPr lang="en-US" dirty="0" err="1">
                <a:solidFill>
                  <a:srgbClr val="0000FF"/>
                </a:solidFill>
              </a:rPr>
              <a:t>Html.ValidationMessageFor</a:t>
            </a:r>
            <a:r>
              <a:rPr lang="en-US" dirty="0">
                <a:solidFill>
                  <a:srgbClr val="0000FF"/>
                </a:solidFill>
              </a:rPr>
              <a:t>(model =&gt; model.Author, "", new { @class = "text-danger"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&lt;/div&gt;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&lt;/div&gt;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&lt;div class="form-group"&gt;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@Html.LabelFor(model =&gt; model.Price, </a:t>
            </a:r>
            <a:r>
              <a:rPr lang="en-US" dirty="0" err="1">
                <a:solidFill>
                  <a:srgbClr val="0000FF"/>
                </a:solidFill>
              </a:rPr>
              <a:t>htmlAttributes</a:t>
            </a:r>
            <a:r>
              <a:rPr lang="en-US" dirty="0">
                <a:solidFill>
                  <a:srgbClr val="0000FF"/>
                </a:solidFill>
              </a:rPr>
              <a:t>: new { @class = "control-label col-md-2"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&lt;div class="col-md-10"&gt;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@Html.EditorFor(model =&gt; model.Price, new { </a:t>
            </a:r>
            <a:r>
              <a:rPr lang="en-US" dirty="0" err="1">
                <a:solidFill>
                  <a:srgbClr val="0000FF"/>
                </a:solidFill>
              </a:rPr>
              <a:t>htmlAttributes</a:t>
            </a:r>
            <a:r>
              <a:rPr lang="en-US" dirty="0">
                <a:solidFill>
                  <a:srgbClr val="0000FF"/>
                </a:solidFill>
              </a:rPr>
              <a:t> = new { @class = "form-control" }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@</a:t>
            </a:r>
            <a:r>
              <a:rPr lang="en-US" dirty="0" err="1">
                <a:solidFill>
                  <a:srgbClr val="0000FF"/>
                </a:solidFill>
              </a:rPr>
              <a:t>Html.ValidationMessageFor</a:t>
            </a:r>
            <a:r>
              <a:rPr lang="en-US" dirty="0">
                <a:solidFill>
                  <a:srgbClr val="0000FF"/>
                </a:solidFill>
              </a:rPr>
              <a:t>(model =&gt; model.Price, "", new { @class = "text-danger" })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&lt;/div&gt;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&lt;/div&gt;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&lt;div class="form-group"&gt;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&lt;div class="col-md-offset-2 col-md-10"&gt;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    &lt;input type="submit" value="Create" class="</a:t>
            </a:r>
            <a:r>
              <a:rPr lang="en-US" dirty="0" err="1">
                <a:solidFill>
                  <a:srgbClr val="0000FF"/>
                </a:solidFill>
              </a:rPr>
              <a:t>btn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btn</a:t>
            </a:r>
            <a:r>
              <a:rPr lang="en-US" dirty="0">
                <a:solidFill>
                  <a:srgbClr val="0000FF"/>
                </a:solidFill>
              </a:rPr>
              <a:t>-default" /&gt;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&lt;/div&gt;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&lt;/div&gt;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&lt;/div&gt;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</a:t>
            </a:r>
            <a:r>
              <a:rPr lang="ru-RU" dirty="0" smtClean="0">
                <a:solidFill>
                  <a:srgbClr val="0000FF"/>
                </a:solidFill>
              </a:rPr>
              <a:t>} 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&lt;div</a:t>
            </a:r>
            <a:r>
              <a:rPr lang="en-US" dirty="0" smtClean="0">
                <a:solidFill>
                  <a:srgbClr val="0000FF"/>
                </a:solidFill>
              </a:rPr>
              <a:t>&gt;    </a:t>
            </a:r>
            <a:r>
              <a:rPr lang="en-US" dirty="0">
                <a:solidFill>
                  <a:srgbClr val="0000FF"/>
                </a:solidFill>
              </a:rPr>
              <a:t>@Html.ActionLink("Back to List", "Index</a:t>
            </a:r>
            <a:r>
              <a:rPr lang="en-US" dirty="0" smtClean="0">
                <a:solidFill>
                  <a:srgbClr val="0000FF"/>
                </a:solidFill>
              </a:rPr>
              <a:t>")  </a:t>
            </a:r>
            <a:r>
              <a:rPr lang="en-US" dirty="0">
                <a:solidFill>
                  <a:srgbClr val="0000FF"/>
                </a:solidFill>
              </a:rPr>
              <a:t>&lt;/div&gt;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&lt;/body&gt;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53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добавления новых данных модели </a:t>
            </a:r>
            <a:r>
              <a:rPr lang="en-US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550365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300" dirty="0" smtClean="0"/>
              <a:t>Для </a:t>
            </a:r>
            <a:r>
              <a:rPr lang="ru-RU" sz="3300" dirty="0"/>
              <a:t>добавления модели </a:t>
            </a:r>
            <a:r>
              <a:rPr lang="en-US" sz="3300" dirty="0">
                <a:solidFill>
                  <a:srgbClr val="0000FF"/>
                </a:solidFill>
              </a:rPr>
              <a:t>Book </a:t>
            </a:r>
            <a:r>
              <a:rPr lang="ru-RU" sz="3300" dirty="0" smtClean="0"/>
              <a:t>в БД описываются два метода-действия:</a:t>
            </a:r>
          </a:p>
          <a:p>
            <a:pPr marL="315913" indent="-354013">
              <a:buFont typeface="+mj-lt"/>
              <a:buAutoNum type="arabicPeriod"/>
              <a:defRPr/>
            </a:pPr>
            <a:r>
              <a:rPr lang="ru-RU" sz="3300" dirty="0" smtClean="0"/>
              <a:t>Первый </a:t>
            </a:r>
            <a:r>
              <a:rPr lang="ru-RU" sz="3300" dirty="0"/>
              <a:t>метод возвращает пользователю представление с формой для </a:t>
            </a:r>
            <a:r>
              <a:rPr lang="ru-RU" sz="3300" dirty="0" smtClean="0"/>
              <a:t>добавления</a:t>
            </a:r>
            <a:endParaRPr lang="ru-RU" sz="33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[</a:t>
            </a:r>
            <a:r>
              <a:rPr lang="ru-RU" sz="2600" dirty="0">
                <a:solidFill>
                  <a:srgbClr val="0000FF"/>
                </a:solidFill>
              </a:rPr>
              <a:t>HttpGet]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public ActionResult Create</a:t>
            </a:r>
            <a:r>
              <a:rPr lang="ru-RU" sz="2600" dirty="0" smtClean="0">
                <a:solidFill>
                  <a:srgbClr val="0000FF"/>
                </a:solidFill>
              </a:rPr>
              <a:t>() {</a:t>
            </a:r>
            <a:endParaRPr lang="ru-RU" sz="26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    return View();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}</a:t>
            </a:r>
          </a:p>
          <a:p>
            <a:pPr marL="476250" indent="-514350">
              <a:buFont typeface="+mj-lt"/>
              <a:buAutoNum type="arabicPeriod" startAt="2"/>
              <a:defRPr/>
            </a:pPr>
            <a:r>
              <a:rPr lang="ru-RU" sz="3300" dirty="0"/>
              <a:t>Второй </a:t>
            </a:r>
            <a:r>
              <a:rPr lang="ru-RU" sz="3300" dirty="0" smtClean="0"/>
              <a:t>метод принимает </a:t>
            </a:r>
            <a:r>
              <a:rPr lang="ru-RU" sz="3300" dirty="0"/>
              <a:t>данные этой </a:t>
            </a:r>
            <a:r>
              <a:rPr lang="ru-RU" sz="3300" dirty="0" smtClean="0"/>
              <a:t>формы и выполняет добавление в БД </a:t>
            </a:r>
            <a:endParaRPr lang="ru-RU" sz="33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[</a:t>
            </a:r>
            <a:r>
              <a:rPr lang="ru-RU" sz="2400" dirty="0">
                <a:solidFill>
                  <a:srgbClr val="0000FF"/>
                </a:solidFill>
              </a:rPr>
              <a:t>HttpPost]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public ActionResult Create(Book book</a:t>
            </a:r>
            <a:r>
              <a:rPr lang="ru-RU" sz="2400" dirty="0" smtClean="0">
                <a:solidFill>
                  <a:srgbClr val="0000FF"/>
                </a:solidFill>
              </a:rPr>
              <a:t>) {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   db.Books.Add(book</a:t>
            </a:r>
            <a:r>
              <a:rPr lang="ru-RU" sz="2400" dirty="0" smtClean="0">
                <a:solidFill>
                  <a:srgbClr val="0000FF"/>
                </a:solidFill>
              </a:rPr>
              <a:t>);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 db.SaveChanges</a:t>
            </a:r>
            <a:r>
              <a:rPr lang="ru-RU" sz="2400" dirty="0">
                <a:solidFill>
                  <a:srgbClr val="0000FF"/>
                </a:solidFill>
              </a:rPr>
              <a:t>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  </a:t>
            </a:r>
            <a:r>
              <a:rPr lang="ru-RU" sz="2400" dirty="0">
                <a:solidFill>
                  <a:srgbClr val="0000FF"/>
                </a:solidFill>
              </a:rPr>
              <a:t>return RedirectToAction("Index");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Заголовок 1"/>
          <p:cNvSpPr>
            <a:spLocks noGrp="1"/>
          </p:cNvSpPr>
          <p:nvPr>
            <p:ph type="title"/>
          </p:nvPr>
        </p:nvSpPr>
        <p:spPr>
          <a:xfrm>
            <a:off x="0" y="207963"/>
            <a:ext cx="9144000" cy="72548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Метода-действия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изменения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933449"/>
            <a:ext cx="8964612" cy="5924551"/>
          </a:xfrm>
        </p:spPr>
        <p:txBody>
          <a:bodyPr rtlCol="0">
            <a:normAutofit fontScale="475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ru-RU" sz="3800" dirty="0" smtClean="0"/>
              <a:t>Метода-действия </a:t>
            </a:r>
            <a:r>
              <a:rPr lang="ru-RU" sz="3800" dirty="0"/>
              <a:t>контроллера для редактирования значений модели</a:t>
            </a:r>
          </a:p>
          <a:p>
            <a:pPr lvl="1">
              <a:lnSpc>
                <a:spcPct val="120000"/>
              </a:lnSpc>
              <a:defRPr/>
            </a:pPr>
            <a:r>
              <a:rPr lang="ru-RU" sz="3400" dirty="0"/>
              <a:t>получает  </a:t>
            </a:r>
            <a:r>
              <a:rPr lang="ru-RU" sz="3400" dirty="0">
                <a:solidFill>
                  <a:srgbClr val="0000FF"/>
                </a:solidFill>
              </a:rPr>
              <a:t>Id </a:t>
            </a:r>
            <a:r>
              <a:rPr lang="ru-RU" sz="3400" dirty="0"/>
              <a:t>объекта модели </a:t>
            </a:r>
          </a:p>
          <a:p>
            <a:pPr lvl="1">
              <a:lnSpc>
                <a:spcPct val="120000"/>
              </a:lnSpc>
              <a:defRPr/>
            </a:pPr>
            <a:r>
              <a:rPr lang="ru-RU" sz="3400" dirty="0"/>
              <a:t>выводит его поля для редактирования в </a:t>
            </a:r>
            <a:r>
              <a:rPr lang="ru-RU" sz="3400" dirty="0" smtClean="0"/>
              <a:t>представлении.</a:t>
            </a:r>
            <a:endParaRPr lang="ru-RU" sz="3400" dirty="0"/>
          </a:p>
          <a:p>
            <a:pPr>
              <a:lnSpc>
                <a:spcPct val="120000"/>
              </a:lnSpc>
              <a:defRPr/>
            </a:pPr>
            <a:r>
              <a:rPr lang="ru-RU" sz="3800" dirty="0" smtClean="0"/>
              <a:t>Пример метода-действия </a:t>
            </a:r>
            <a:r>
              <a:rPr lang="ru-RU" sz="3800" dirty="0"/>
              <a:t>контроллера </a:t>
            </a:r>
            <a:r>
              <a:rPr lang="ru-RU" sz="3800" dirty="0" smtClean="0"/>
              <a:t>для редактирования значений модели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smtClean="0">
                <a:solidFill>
                  <a:srgbClr val="0000FF"/>
                </a:solidFill>
              </a:rPr>
              <a:t>[</a:t>
            </a:r>
            <a:r>
              <a:rPr lang="en-US" sz="3400" dirty="0">
                <a:solidFill>
                  <a:srgbClr val="0000FF"/>
                </a:solidFill>
              </a:rPr>
              <a:t>HttpGet]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public ActionResult EditBook(int? id</a:t>
            </a:r>
            <a:r>
              <a:rPr lang="en-US" sz="3400" dirty="0" smtClean="0">
                <a:solidFill>
                  <a:srgbClr val="0000FF"/>
                </a:solidFill>
              </a:rPr>
              <a:t>)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 smtClean="0">
                <a:solidFill>
                  <a:srgbClr val="0000FF"/>
                </a:solidFill>
              </a:rPr>
              <a:t>{</a:t>
            </a:r>
            <a:endParaRPr lang="en-US" sz="3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if (id == null</a:t>
            </a:r>
            <a:r>
              <a:rPr lang="en-US" sz="3400" dirty="0" smtClean="0">
                <a:solidFill>
                  <a:srgbClr val="0000FF"/>
                </a:solidFill>
              </a:rPr>
              <a:t>)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 smtClean="0">
                <a:solidFill>
                  <a:srgbClr val="0000FF"/>
                </a:solidFill>
              </a:rPr>
              <a:t>{</a:t>
            </a:r>
            <a:r>
              <a:rPr lang="en-US" sz="3400" dirty="0">
                <a:solidFill>
                  <a:srgbClr val="0000FF"/>
                </a:solidFill>
              </a:rPr>
              <a:t> 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534988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smtClean="0">
                <a:solidFill>
                  <a:srgbClr val="0000FF"/>
                </a:solidFill>
              </a:rPr>
              <a:t>return </a:t>
            </a:r>
            <a:r>
              <a:rPr lang="en-US" sz="3400" dirty="0">
                <a:solidFill>
                  <a:srgbClr val="0000FF"/>
                </a:solidFill>
              </a:rPr>
              <a:t>HttpNotFound</a:t>
            </a:r>
            <a:r>
              <a:rPr lang="en-US" sz="3400" dirty="0" smtClean="0">
                <a:solidFill>
                  <a:srgbClr val="0000FF"/>
                </a:solidFill>
              </a:rPr>
              <a:t>();</a:t>
            </a:r>
            <a:r>
              <a:rPr lang="en-US" sz="3400" dirty="0">
                <a:solidFill>
                  <a:srgbClr val="0000FF"/>
                </a:solidFill>
              </a:rPr>
              <a:t> }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b="1" dirty="0">
                <a:solidFill>
                  <a:srgbClr val="0000FF"/>
                </a:solidFill>
              </a:rPr>
              <a:t>    Book book = db.Books.Find(id);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</a:t>
            </a:r>
            <a:r>
              <a:rPr lang="en-US" sz="3400" dirty="0" smtClean="0">
                <a:solidFill>
                  <a:srgbClr val="0000FF"/>
                </a:solidFill>
              </a:rPr>
              <a:t>if </a:t>
            </a:r>
            <a:r>
              <a:rPr lang="en-US" sz="3400" dirty="0">
                <a:solidFill>
                  <a:srgbClr val="0000FF"/>
                </a:solidFill>
              </a:rPr>
              <a:t>(book == null</a:t>
            </a:r>
            <a:r>
              <a:rPr lang="en-US" sz="3400" dirty="0" smtClean="0">
                <a:solidFill>
                  <a:srgbClr val="0000FF"/>
                </a:solidFill>
              </a:rPr>
              <a:t>)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 smtClean="0">
                <a:solidFill>
                  <a:srgbClr val="0000FF"/>
                </a:solidFill>
              </a:rPr>
              <a:t>{</a:t>
            </a:r>
            <a:r>
              <a:rPr lang="en-US" sz="3400" dirty="0">
                <a:solidFill>
                  <a:srgbClr val="0000FF"/>
                </a:solidFill>
              </a:rPr>
              <a:t>  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solidFill>
                  <a:srgbClr val="0000FF"/>
                </a:solidFill>
              </a:rPr>
              <a:t> </a:t>
            </a:r>
            <a:r>
              <a:rPr lang="ru-RU" sz="3400" dirty="0" smtClean="0">
                <a:solidFill>
                  <a:srgbClr val="0000FF"/>
                </a:solidFill>
              </a:rPr>
              <a:t>       </a:t>
            </a:r>
            <a:r>
              <a:rPr lang="en-US" sz="3400" dirty="0" smtClean="0">
                <a:solidFill>
                  <a:srgbClr val="0000FF"/>
                </a:solidFill>
              </a:rPr>
              <a:t>return </a:t>
            </a:r>
            <a:r>
              <a:rPr lang="en-US" sz="3400" dirty="0">
                <a:solidFill>
                  <a:srgbClr val="0000FF"/>
                </a:solidFill>
              </a:rPr>
              <a:t>HttpNotFound();  </a:t>
            </a:r>
            <a:r>
              <a:rPr lang="en-US" sz="3400" dirty="0" smtClean="0">
                <a:solidFill>
                  <a:srgbClr val="0000FF"/>
                </a:solidFill>
              </a:rPr>
              <a:t>}</a:t>
            </a:r>
            <a:endParaRPr lang="en-US" sz="3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return View(book);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3800" dirty="0" smtClean="0"/>
              <a:t>На случай, если </a:t>
            </a:r>
            <a:r>
              <a:rPr lang="ru-RU" sz="3800" dirty="0"/>
              <a:t>пользователи не укажут </a:t>
            </a:r>
            <a:r>
              <a:rPr lang="ru-RU" sz="3800" dirty="0">
                <a:solidFill>
                  <a:srgbClr val="0000FF"/>
                </a:solidFill>
              </a:rPr>
              <a:t>id</a:t>
            </a:r>
            <a:r>
              <a:rPr lang="ru-RU" sz="3800" dirty="0"/>
              <a:t>, </a:t>
            </a:r>
            <a:r>
              <a:rPr lang="ru-RU" sz="3800" dirty="0" smtClean="0"/>
              <a:t>то у </a:t>
            </a:r>
            <a:r>
              <a:rPr lang="ru-RU" sz="3800" dirty="0"/>
              <a:t>параметра </a:t>
            </a:r>
            <a:r>
              <a:rPr lang="ru-RU" sz="3800" dirty="0" smtClean="0"/>
              <a:t>задается не </a:t>
            </a:r>
            <a:r>
              <a:rPr lang="ru-RU" sz="3800" dirty="0">
                <a:solidFill>
                  <a:srgbClr val="0000FF"/>
                </a:solidFill>
              </a:rPr>
              <a:t>int</a:t>
            </a:r>
            <a:r>
              <a:rPr lang="ru-RU" sz="3800" dirty="0"/>
              <a:t>, а </a:t>
            </a:r>
            <a:r>
              <a:rPr lang="ru-RU" sz="3800" dirty="0">
                <a:solidFill>
                  <a:srgbClr val="0000FF"/>
                </a:solidFill>
              </a:rPr>
              <a:t>int</a:t>
            </a:r>
            <a:r>
              <a:rPr lang="ru-RU" sz="3800" dirty="0" smtClean="0">
                <a:solidFill>
                  <a:srgbClr val="0000FF"/>
                </a:solidFill>
              </a:rPr>
              <a:t>?</a:t>
            </a:r>
            <a:endParaRPr lang="ru-RU" sz="3800" dirty="0" smtClean="0"/>
          </a:p>
          <a:p>
            <a:pPr lvl="1">
              <a:lnSpc>
                <a:spcPct val="120000"/>
              </a:lnSpc>
              <a:defRPr/>
            </a:pPr>
            <a:r>
              <a:rPr lang="ru-RU" sz="3400" dirty="0">
                <a:solidFill>
                  <a:srgbClr val="0000FF"/>
                </a:solidFill>
              </a:rPr>
              <a:t>int? </a:t>
            </a:r>
            <a:r>
              <a:rPr lang="ru-RU" sz="3400" dirty="0" smtClean="0"/>
              <a:t>– целый тип, допускающий </a:t>
            </a:r>
            <a:r>
              <a:rPr lang="ru-RU" sz="3400" dirty="0"/>
              <a:t>значения </a:t>
            </a:r>
            <a:r>
              <a:rPr lang="en-US" sz="3400" dirty="0" smtClean="0">
                <a:solidFill>
                  <a:srgbClr val="0000FF"/>
                </a:solidFill>
              </a:rPr>
              <a:t>NULL</a:t>
            </a:r>
            <a:r>
              <a:rPr lang="ru-RU" sz="3400" dirty="0" smtClean="0"/>
              <a:t> </a:t>
            </a:r>
          </a:p>
          <a:p>
            <a:pPr lvl="2">
              <a:lnSpc>
                <a:spcPct val="120000"/>
              </a:lnSpc>
              <a:defRPr/>
            </a:pPr>
            <a:r>
              <a:rPr lang="ru-RU" sz="2900" dirty="0" smtClean="0"/>
              <a:t>сокращенная форма для типа </a:t>
            </a:r>
            <a:r>
              <a:rPr lang="ru-RU" sz="2900" dirty="0"/>
              <a:t>для </a:t>
            </a:r>
            <a:r>
              <a:rPr lang="en-US" sz="2900" dirty="0">
                <a:hlinkClick r:id="rId2"/>
              </a:rPr>
              <a:t>Nullable&lt;T</a:t>
            </a:r>
            <a:r>
              <a:rPr lang="en-US" sz="2900" dirty="0" smtClean="0">
                <a:hlinkClick r:id="rId2"/>
              </a:rPr>
              <a:t>&gt;</a:t>
            </a:r>
            <a:endParaRPr lang="ru-RU" sz="2900" dirty="0" smtClean="0"/>
          </a:p>
          <a:p>
            <a:pPr lvl="2">
              <a:lnSpc>
                <a:spcPct val="120000"/>
              </a:lnSpc>
              <a:defRPr/>
            </a:pPr>
            <a:r>
              <a:rPr lang="ru-RU" sz="2900" dirty="0"/>
              <a:t>м</a:t>
            </a:r>
            <a:r>
              <a:rPr lang="ru-RU" sz="2900" dirty="0" smtClean="0"/>
              <a:t>ожет хранить значение </a:t>
            </a:r>
            <a:r>
              <a:rPr lang="en-US" sz="2900" dirty="0" smtClean="0"/>
              <a:t>null</a:t>
            </a:r>
            <a:endParaRPr lang="en-US" sz="2900" dirty="0"/>
          </a:p>
          <a:p>
            <a:pPr lvl="1">
              <a:lnSpc>
                <a:spcPct val="120000"/>
              </a:lnSpc>
              <a:defRPr/>
            </a:pPr>
            <a:r>
              <a:rPr lang="ru-RU" sz="3400" dirty="0" smtClean="0"/>
              <a:t>если </a:t>
            </a:r>
            <a:r>
              <a:rPr lang="ru-RU" sz="3400" dirty="0"/>
              <a:t>такой параметр не передан, то возвращаем результат метода </a:t>
            </a:r>
            <a:r>
              <a:rPr lang="ru-RU" sz="3400" dirty="0">
                <a:solidFill>
                  <a:srgbClr val="0000FF"/>
                </a:solidFill>
              </a:rPr>
              <a:t>HttpNotFound</a:t>
            </a:r>
            <a:r>
              <a:rPr lang="ru-RU" sz="3400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810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8773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233577"/>
            <a:ext cx="8964612" cy="562442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dirty="0"/>
              <a:t>В</a:t>
            </a:r>
            <a:r>
              <a:rPr lang="ru-RU" sz="2600" dirty="0" smtClean="0"/>
              <a:t> </a:t>
            </a:r>
            <a:r>
              <a:rPr lang="ru-RU" sz="2600" dirty="0"/>
              <a:t>контроллере </a:t>
            </a:r>
            <a:r>
              <a:rPr lang="ru-RU" sz="2600" dirty="0" smtClean="0"/>
              <a:t>не может быть двух методов с одинаковым именем!</a:t>
            </a:r>
          </a:p>
          <a:p>
            <a:pPr eaLnBrk="1" fontAlgn="auto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dirty="0" smtClean="0"/>
              <a:t>Два метода могут иметь одинаковое имя только если у них заданы атрибуты</a:t>
            </a:r>
          </a:p>
          <a:p>
            <a:pPr lvl="1">
              <a:lnSpc>
                <a:spcPct val="142000"/>
              </a:lnSpc>
              <a:spcBef>
                <a:spcPts val="0"/>
              </a:spcBef>
              <a:defRPr/>
            </a:pPr>
            <a:r>
              <a:rPr lang="en-US" sz="2300" dirty="0" smtClean="0">
                <a:solidFill>
                  <a:srgbClr val="0000FF"/>
                </a:solidFill>
              </a:rPr>
              <a:t>[HttpGet]</a:t>
            </a:r>
            <a:r>
              <a:rPr lang="ru-RU" sz="2300" dirty="0"/>
              <a:t> для запросов с методом </a:t>
            </a:r>
            <a:r>
              <a:rPr lang="ru-RU" sz="2300" dirty="0" smtClean="0">
                <a:solidFill>
                  <a:srgbClr val="0000FF"/>
                </a:solidFill>
              </a:rPr>
              <a:t>GET </a:t>
            </a:r>
            <a:r>
              <a:rPr lang="ru-RU" sz="2300" dirty="0" smtClean="0"/>
              <a:t>(по умолчанию)</a:t>
            </a:r>
          </a:p>
          <a:p>
            <a:pPr lvl="1">
              <a:lnSpc>
                <a:spcPct val="142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srgbClr val="0000FF"/>
                </a:solidFill>
              </a:rPr>
              <a:t>[HttpPost]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300" dirty="0"/>
              <a:t>для запросов с методом </a:t>
            </a:r>
            <a:r>
              <a:rPr lang="ru-RU" sz="2300" dirty="0">
                <a:solidFill>
                  <a:srgbClr val="0000FF"/>
                </a:solidFill>
              </a:rPr>
              <a:t>POST</a:t>
            </a:r>
            <a:endParaRPr lang="en-US" sz="2300" dirty="0"/>
          </a:p>
          <a:p>
            <a:pPr eaLnBrk="1" fontAlgn="auto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dirty="0" smtClean="0"/>
              <a:t>Например</a:t>
            </a:r>
            <a:r>
              <a:rPr lang="ru-RU" sz="2600" dirty="0"/>
              <a:t>:</a:t>
            </a: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[HttpGet]</a:t>
            </a: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public ActionResult Buy</a:t>
            </a:r>
            <a:r>
              <a:rPr lang="en-US" sz="2600" dirty="0" smtClean="0">
                <a:solidFill>
                  <a:srgbClr val="0000FF"/>
                </a:solidFill>
              </a:rPr>
              <a:t>()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r>
              <a:rPr lang="en-US" sz="2600" dirty="0">
                <a:solidFill>
                  <a:srgbClr val="0000FF"/>
                </a:solidFill>
              </a:rPr>
              <a:t>  return View</a:t>
            </a:r>
            <a:r>
              <a:rPr lang="en-US" sz="2600" dirty="0" smtClean="0">
                <a:solidFill>
                  <a:srgbClr val="0000FF"/>
                </a:solidFill>
              </a:rPr>
              <a:t>();</a:t>
            </a:r>
            <a:r>
              <a:rPr lang="ru-RU" sz="2600" dirty="0" smtClean="0">
                <a:solidFill>
                  <a:srgbClr val="0000FF"/>
                </a:solidFill>
              </a:rPr>
              <a:t>  </a:t>
            </a:r>
            <a:r>
              <a:rPr lang="en-US" sz="2600" dirty="0" smtClean="0">
                <a:solidFill>
                  <a:srgbClr val="0000FF"/>
                </a:solidFill>
              </a:rPr>
              <a:t>}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[</a:t>
            </a:r>
            <a:r>
              <a:rPr lang="en-US" sz="2600" dirty="0">
                <a:solidFill>
                  <a:srgbClr val="0000FF"/>
                </a:solidFill>
              </a:rPr>
              <a:t>HttpPost]</a:t>
            </a: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public string Buy(Purchase purchase</a:t>
            </a:r>
            <a:r>
              <a:rPr lang="en-US" sz="2600" dirty="0" smtClean="0">
                <a:solidFill>
                  <a:srgbClr val="0000FF"/>
                </a:solidFill>
              </a:rPr>
              <a:t>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</a:t>
            </a:r>
            <a:r>
              <a:rPr lang="en-US" sz="2600" dirty="0" smtClean="0">
                <a:solidFill>
                  <a:srgbClr val="0000FF"/>
                </a:solidFill>
              </a:rPr>
              <a:t>.....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return "</a:t>
            </a:r>
            <a:r>
              <a:rPr lang="ru-RU" sz="2600" dirty="0">
                <a:solidFill>
                  <a:srgbClr val="0000FF"/>
                </a:solidFill>
              </a:rPr>
              <a:t>Спасибо за покупку книги";;</a:t>
            </a: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dirty="0" smtClean="0"/>
              <a:t>В </a:t>
            </a:r>
            <a:r>
              <a:rPr lang="ru-RU" sz="2600" dirty="0"/>
              <a:t>этом случае можно не указывать в хелпере </a:t>
            </a:r>
            <a:r>
              <a:rPr lang="ru-RU" sz="2600" dirty="0">
                <a:solidFill>
                  <a:srgbClr val="0000FF"/>
                </a:solidFill>
              </a:rPr>
              <a:t>Html.BeginForm</a:t>
            </a:r>
            <a:r>
              <a:rPr lang="ru-RU" sz="2600" dirty="0"/>
              <a:t> параметры</a:t>
            </a:r>
            <a:r>
              <a:rPr lang="ru-RU" sz="2600" dirty="0" smtClean="0"/>
              <a:t>:</a:t>
            </a: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@using(Html.BeginForm())</a:t>
            </a:r>
          </a:p>
          <a:p>
            <a:pPr marL="0" indent="0" eaLnBrk="1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{</a:t>
            </a:r>
            <a:r>
              <a:rPr lang="en-US" sz="2600" dirty="0">
                <a:solidFill>
                  <a:srgbClr val="0000FF"/>
                </a:solidFill>
              </a:rPr>
              <a:t>   </a:t>
            </a:r>
            <a:r>
              <a:rPr lang="en-US" sz="2600" dirty="0" smtClean="0">
                <a:solidFill>
                  <a:srgbClr val="0000FF"/>
                </a:solidFill>
              </a:rPr>
              <a:t>.....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}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260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091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Изменение данных модели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54347"/>
            <a:ext cx="8964612" cy="550365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300" dirty="0" smtClean="0"/>
              <a:t>Для изменения данных </a:t>
            </a:r>
            <a:r>
              <a:rPr lang="ru-RU" sz="3300" dirty="0"/>
              <a:t>модели </a:t>
            </a:r>
            <a:r>
              <a:rPr lang="en-US" sz="3300" dirty="0">
                <a:solidFill>
                  <a:srgbClr val="0000FF"/>
                </a:solidFill>
              </a:rPr>
              <a:t>Book </a:t>
            </a:r>
            <a:r>
              <a:rPr lang="ru-RU" sz="3300" dirty="0" smtClean="0"/>
              <a:t>в БД нужно вначале описать два метода-действия</a:t>
            </a:r>
          </a:p>
          <a:p>
            <a:pPr marL="715963" lvl="1" indent="-354013">
              <a:buFont typeface="+mj-lt"/>
              <a:buAutoNum type="arabicPeriod"/>
              <a:defRPr/>
            </a:pPr>
            <a:r>
              <a:rPr lang="ru-RU" sz="2900" dirty="0" smtClean="0"/>
              <a:t>Первый </a:t>
            </a:r>
            <a:r>
              <a:rPr lang="ru-RU" sz="2900" dirty="0"/>
              <a:t>метод возвращает пользователю представление с формой для </a:t>
            </a:r>
            <a:r>
              <a:rPr lang="ru-RU" sz="2900" dirty="0" smtClean="0"/>
              <a:t>добавления</a:t>
            </a:r>
            <a:endParaRPr lang="ru-RU" sz="29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[</a:t>
            </a:r>
            <a:r>
              <a:rPr lang="ru-RU" sz="2600" dirty="0">
                <a:solidFill>
                  <a:srgbClr val="0000FF"/>
                </a:solidFill>
              </a:rPr>
              <a:t>HttpGet]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public ActionResult </a:t>
            </a:r>
            <a:r>
              <a:rPr lang="en-US" sz="2600" dirty="0" smtClean="0">
                <a:solidFill>
                  <a:srgbClr val="0000FF"/>
                </a:solidFill>
              </a:rPr>
              <a:t>Edit</a:t>
            </a:r>
            <a:r>
              <a:rPr lang="ru-RU" sz="2600" dirty="0" smtClean="0">
                <a:solidFill>
                  <a:srgbClr val="0000FF"/>
                </a:solidFill>
              </a:rPr>
              <a:t>() {</a:t>
            </a:r>
            <a:endParaRPr lang="ru-RU" sz="26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    return View();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}</a:t>
            </a:r>
          </a:p>
          <a:p>
            <a:pPr marL="876300" lvl="1" indent="-514350">
              <a:buFont typeface="+mj-lt"/>
              <a:buAutoNum type="arabicPeriod" startAt="2"/>
              <a:defRPr/>
            </a:pPr>
            <a:r>
              <a:rPr lang="ru-RU" sz="2900" dirty="0"/>
              <a:t>Второй </a:t>
            </a:r>
            <a:r>
              <a:rPr lang="ru-RU" sz="2900" dirty="0" smtClean="0"/>
              <a:t>метод принимает </a:t>
            </a:r>
            <a:r>
              <a:rPr lang="ru-RU" sz="2900" dirty="0"/>
              <a:t>данные этой </a:t>
            </a:r>
            <a:r>
              <a:rPr lang="ru-RU" sz="2900" dirty="0" smtClean="0"/>
              <a:t>формы и выполняет добавление в БД </a:t>
            </a:r>
            <a:endParaRPr lang="ru-RU" sz="29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[</a:t>
            </a:r>
            <a:r>
              <a:rPr lang="ru-RU" sz="2400" dirty="0">
                <a:solidFill>
                  <a:srgbClr val="0000FF"/>
                </a:solidFill>
              </a:rPr>
              <a:t>HttpPost]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public ActionResult </a:t>
            </a:r>
            <a:r>
              <a:rPr lang="en-US" sz="2400" dirty="0" smtClean="0">
                <a:solidFill>
                  <a:srgbClr val="0000FF"/>
                </a:solidFill>
              </a:rPr>
              <a:t>Edit</a:t>
            </a:r>
            <a:r>
              <a:rPr lang="ru-RU" sz="2400" dirty="0" smtClean="0">
                <a:solidFill>
                  <a:srgbClr val="0000FF"/>
                </a:solidFill>
              </a:rPr>
              <a:t>(Book </a:t>
            </a:r>
            <a:r>
              <a:rPr lang="ru-RU" sz="2400" dirty="0">
                <a:solidFill>
                  <a:srgbClr val="0000FF"/>
                </a:solidFill>
              </a:rPr>
              <a:t>book</a:t>
            </a:r>
            <a:r>
              <a:rPr lang="ru-RU" sz="2400" dirty="0" smtClean="0">
                <a:solidFill>
                  <a:srgbClr val="0000FF"/>
                </a:solidFill>
              </a:rPr>
              <a:t>) {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   db.Books.Add(book</a:t>
            </a:r>
            <a:r>
              <a:rPr lang="ru-RU" sz="2400" dirty="0" smtClean="0">
                <a:solidFill>
                  <a:srgbClr val="0000FF"/>
                </a:solidFill>
              </a:rPr>
              <a:t>);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 db.SaveChanges</a:t>
            </a:r>
            <a:r>
              <a:rPr lang="ru-RU" sz="2400" dirty="0">
                <a:solidFill>
                  <a:srgbClr val="0000FF"/>
                </a:solidFill>
              </a:rPr>
              <a:t>();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  </a:t>
            </a:r>
            <a:r>
              <a:rPr lang="ru-RU" sz="2400" dirty="0">
                <a:solidFill>
                  <a:srgbClr val="0000FF"/>
                </a:solidFill>
              </a:rPr>
              <a:t>return RedirectToAction("Index");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68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Заголовок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717400"/>
          </a:xfrm>
        </p:spPr>
        <p:txBody>
          <a:bodyPr>
            <a:normAutofit fontScale="90000"/>
          </a:bodyPr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Представление для ввода данных модели </a:t>
            </a:r>
            <a:r>
              <a:rPr lang="en-US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57338"/>
            <a:ext cx="8964612" cy="5300662"/>
          </a:xfrm>
        </p:spPr>
        <p:txBody>
          <a:bodyPr rtlCol="0">
            <a:normAutofit fontScale="85000" lnSpcReduction="20000"/>
          </a:bodyPr>
          <a:lstStyle/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@</a:t>
            </a:r>
            <a:r>
              <a:rPr lang="en-US" sz="2400" dirty="0">
                <a:solidFill>
                  <a:srgbClr val="0000FF"/>
                </a:solidFill>
              </a:rPr>
              <a:t>model BookStore.Models.Book</a:t>
            </a: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@{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 Layout = "~/Views/Shared/_Layout.cshtml</a:t>
            </a:r>
            <a:r>
              <a:rPr lang="en-US" sz="2400" dirty="0" smtClean="0">
                <a:solidFill>
                  <a:srgbClr val="0000FF"/>
                </a:solidFill>
              </a:rPr>
              <a:t>";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dirty="0" smtClean="0">
                <a:solidFill>
                  <a:srgbClr val="0000FF"/>
                </a:solidFill>
              </a:rPr>
              <a:t>}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h2&gt;</a:t>
            </a:r>
            <a:r>
              <a:rPr lang="ru-RU" sz="2400" dirty="0">
                <a:solidFill>
                  <a:srgbClr val="0000FF"/>
                </a:solidFill>
              </a:rPr>
              <a:t>Новая книга&lt;/</a:t>
            </a:r>
            <a:r>
              <a:rPr lang="en-US" sz="2400" dirty="0">
                <a:solidFill>
                  <a:srgbClr val="0000FF"/>
                </a:solidFill>
              </a:rPr>
              <a:t>h2&gt;</a:t>
            </a: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@</a:t>
            </a:r>
            <a:r>
              <a:rPr lang="en-US" sz="2400" dirty="0">
                <a:solidFill>
                  <a:srgbClr val="0000FF"/>
                </a:solidFill>
              </a:rPr>
              <a:t>using (Html.BeginForm()) </a:t>
            </a:r>
            <a:r>
              <a:rPr lang="en-US" sz="2400" dirty="0" smtClean="0">
                <a:solidFill>
                  <a:srgbClr val="0000FF"/>
                </a:solidFill>
              </a:rPr>
              <a:t>{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@Html.LabelFor(model =&gt; model.Name, "</a:t>
            </a:r>
            <a:r>
              <a:rPr lang="ru-RU" sz="2400" dirty="0">
                <a:solidFill>
                  <a:srgbClr val="0000FF"/>
                </a:solidFill>
              </a:rPr>
              <a:t>Название книги</a:t>
            </a:r>
            <a:r>
              <a:rPr lang="ru-RU" sz="2400" dirty="0" smtClean="0">
                <a:solidFill>
                  <a:srgbClr val="0000FF"/>
                </a:solidFill>
              </a:rPr>
              <a:t>")</a:t>
            </a:r>
            <a:r>
              <a:rPr lang="ru-RU" sz="2400" dirty="0">
                <a:solidFill>
                  <a:srgbClr val="0000FF"/>
                </a:solidFill>
              </a:rPr>
              <a:t> </a:t>
            </a:r>
            <a:r>
              <a:rPr lang="ru-RU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br /&gt;</a:t>
            </a: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@Html.EditorFor(model =&gt; model.Name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br /&gt;&lt;br /&gt;</a:t>
            </a:r>
          </a:p>
          <a:p>
            <a:pPr marL="0" indent="0" eaLnBrk="1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@Html.LabelFor(model =&gt; model.Author, "</a:t>
            </a:r>
            <a:r>
              <a:rPr lang="ru-RU" sz="2400" dirty="0">
                <a:solidFill>
                  <a:srgbClr val="0000FF"/>
                </a:solidFill>
              </a:rPr>
              <a:t>Автор</a:t>
            </a:r>
            <a:r>
              <a:rPr lang="ru-RU" sz="2400" dirty="0" smtClean="0">
                <a:solidFill>
                  <a:srgbClr val="0000FF"/>
                </a:solidFill>
              </a:rPr>
              <a:t>")</a:t>
            </a:r>
            <a:r>
              <a:rPr lang="ru-RU" sz="2400" dirty="0">
                <a:solidFill>
                  <a:srgbClr val="0000FF"/>
                </a:solidFill>
              </a:rPr>
              <a:t> </a:t>
            </a:r>
            <a:r>
              <a:rPr lang="ru-RU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br /&gt;</a:t>
            </a: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@Html.EditorFor(model =&gt; model.Author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br /&gt;&lt;br /&gt;</a:t>
            </a:r>
          </a:p>
          <a:p>
            <a:pPr marL="0" indent="0" eaLnBrk="1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@Html.LabelFor(model =&gt; model.Price, "</a:t>
            </a:r>
            <a:r>
              <a:rPr lang="ru-RU" sz="2400" dirty="0">
                <a:solidFill>
                  <a:srgbClr val="0000FF"/>
                </a:solidFill>
              </a:rPr>
              <a:t>Цена</a:t>
            </a:r>
            <a:r>
              <a:rPr lang="ru-RU" sz="2400" dirty="0" smtClean="0">
                <a:solidFill>
                  <a:srgbClr val="0000FF"/>
                </a:solidFill>
              </a:rPr>
              <a:t>")</a:t>
            </a:r>
            <a:r>
              <a:rPr lang="ru-RU" sz="2400" dirty="0">
                <a:solidFill>
                  <a:srgbClr val="0000FF"/>
                </a:solidFill>
              </a:rPr>
              <a:t> </a:t>
            </a:r>
            <a:r>
              <a:rPr lang="ru-RU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br /&gt;</a:t>
            </a: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@Html.EditorFor(model =&gt; model.Price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br /&gt;&lt;br /&gt;</a:t>
            </a:r>
          </a:p>
          <a:p>
            <a:pPr marL="0" indent="0">
              <a:lnSpc>
                <a:spcPct val="130000"/>
              </a:lnSpc>
              <a:spcBef>
                <a:spcPts val="1200"/>
              </a:spcBef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&lt;input type="submit" value</a:t>
            </a:r>
            <a:r>
              <a:rPr lang="en-US" sz="2400" dirty="0" smtClean="0">
                <a:solidFill>
                  <a:srgbClr val="0000FF"/>
                </a:solidFill>
              </a:rPr>
              <a:t>="</a:t>
            </a:r>
            <a:r>
              <a:rPr lang="ru-RU" sz="2400" dirty="0" smtClean="0">
                <a:solidFill>
                  <a:srgbClr val="0000FF"/>
                </a:solidFill>
              </a:rPr>
              <a:t>Отправить" </a:t>
            </a:r>
            <a:r>
              <a:rPr lang="ru-RU" sz="2400" dirty="0">
                <a:solidFill>
                  <a:srgbClr val="0000FF"/>
                </a:solidFill>
              </a:rPr>
              <a:t>/&gt;</a:t>
            </a:r>
          </a:p>
          <a:p>
            <a:pPr marL="0" indent="0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16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49287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 шаблонных </a:t>
            </a:r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помощников </a:t>
            </a:r>
            <a:r>
              <a:rPr lang="ru-RU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EditorFor</a:t>
            </a:r>
            <a:endParaRPr lang="ru-RU" alt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257300"/>
            <a:ext cx="8964612" cy="5600700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@model BookStore.Models.Book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@{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  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 smtClean="0">
                <a:solidFill>
                  <a:srgbClr val="0000FF"/>
                </a:solidFill>
              </a:rPr>
              <a:t>          </a:t>
            </a:r>
            <a:r>
              <a:rPr lang="en-US" sz="1600" dirty="0" smtClean="0">
                <a:solidFill>
                  <a:srgbClr val="0000FF"/>
                </a:solidFill>
              </a:rPr>
              <a:t>ViewBag.Title </a:t>
            </a:r>
            <a:r>
              <a:rPr lang="en-US" sz="1600" dirty="0">
                <a:solidFill>
                  <a:srgbClr val="0000FF"/>
                </a:solidFill>
              </a:rPr>
              <a:t>= "</a:t>
            </a:r>
            <a:r>
              <a:rPr lang="ru-RU" sz="1600" dirty="0">
                <a:solidFill>
                  <a:srgbClr val="0000FF"/>
                </a:solidFill>
              </a:rPr>
              <a:t>Редактировать книгу</a:t>
            </a:r>
            <a:r>
              <a:rPr lang="ru-RU" sz="1600" dirty="0" smtClean="0">
                <a:solidFill>
                  <a:srgbClr val="0000FF"/>
                </a:solidFill>
              </a:rPr>
              <a:t>";</a:t>
            </a:r>
            <a:r>
              <a:rPr lang="ru-RU" sz="1600" dirty="0">
                <a:solidFill>
                  <a:srgbClr val="0000FF"/>
                </a:solidFill>
              </a:rPr>
              <a:t> 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</a:t>
            </a:r>
            <a:r>
              <a:rPr lang="en-US" sz="1600" dirty="0" smtClean="0">
                <a:solidFill>
                  <a:srgbClr val="0000FF"/>
                </a:solidFill>
              </a:rPr>
              <a:t>Layout </a:t>
            </a:r>
            <a:r>
              <a:rPr lang="en-US" sz="1600" dirty="0">
                <a:solidFill>
                  <a:srgbClr val="0000FF"/>
                </a:solidFill>
              </a:rPr>
              <a:t>= "~/Views/Shared/_Layout.cshtml</a:t>
            </a:r>
            <a:r>
              <a:rPr lang="en-US" sz="1600" dirty="0" smtClean="0">
                <a:solidFill>
                  <a:srgbClr val="0000FF"/>
                </a:solidFill>
              </a:rPr>
              <a:t>";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}</a:t>
            </a:r>
            <a:endParaRPr lang="en-US" sz="16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h2&gt;</a:t>
            </a:r>
            <a:r>
              <a:rPr lang="ru-RU" sz="1600" dirty="0">
                <a:solidFill>
                  <a:srgbClr val="0000FF"/>
                </a:solidFill>
              </a:rPr>
              <a:t>Книга № @</a:t>
            </a:r>
            <a:r>
              <a:rPr lang="en-US" sz="1600" dirty="0">
                <a:solidFill>
                  <a:srgbClr val="0000FF"/>
                </a:solidFill>
              </a:rPr>
              <a:t>Model.Id&lt;/h2&gt;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@using (Html.BeginForm("EditBook", "Home", FormMethod.Post</a:t>
            </a:r>
            <a:r>
              <a:rPr lang="en-US" sz="1600" dirty="0" smtClean="0">
                <a:solidFill>
                  <a:srgbClr val="0000FF"/>
                </a:solidFill>
              </a:rPr>
              <a:t>)){</a:t>
            </a:r>
            <a:endParaRPr lang="en-US" sz="16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    &lt;fieldset</a:t>
            </a:r>
            <a:r>
              <a:rPr lang="en-US" sz="1600" dirty="0" smtClean="0">
                <a:solidFill>
                  <a:srgbClr val="0000FF"/>
                </a:solidFill>
              </a:rPr>
              <a:t>&gt;</a:t>
            </a:r>
            <a:r>
              <a:rPr lang="en-US" sz="1600" dirty="0">
                <a:solidFill>
                  <a:srgbClr val="0000FF"/>
                </a:solidFill>
              </a:rPr>
              <a:t> 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</a:t>
            </a:r>
            <a:r>
              <a:rPr lang="en-US" sz="1600" dirty="0" smtClean="0">
                <a:solidFill>
                  <a:srgbClr val="0000FF"/>
                </a:solidFill>
              </a:rPr>
              <a:t>@</a:t>
            </a:r>
            <a:r>
              <a:rPr lang="en-US" sz="1600" dirty="0">
                <a:solidFill>
                  <a:srgbClr val="0000FF"/>
                </a:solidFill>
              </a:rPr>
              <a:t>Html.HiddenFor(m =&gt; m.Id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  <a:r>
              <a:rPr lang="en-US" sz="1600" dirty="0">
                <a:solidFill>
                  <a:srgbClr val="0000FF"/>
                </a:solidFill>
              </a:rPr>
              <a:t>  </a:t>
            </a:r>
            <a:r>
              <a:rPr lang="ru-RU" sz="1600" dirty="0" smtClean="0">
                <a:solidFill>
                  <a:srgbClr val="0000FF"/>
                </a:solidFill>
              </a:rPr>
              <a:t>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p</a:t>
            </a:r>
            <a:r>
              <a:rPr lang="en-US" sz="1600" dirty="0" smtClean="0">
                <a:solidFill>
                  <a:srgbClr val="0000FF"/>
                </a:solidFill>
              </a:rPr>
              <a:t>&gt;</a:t>
            </a:r>
            <a:r>
              <a:rPr lang="en-US" sz="1600" dirty="0">
                <a:solidFill>
                  <a:srgbClr val="0000FF"/>
                </a:solidFill>
              </a:rPr>
              <a:t>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  </a:t>
            </a:r>
            <a:r>
              <a:rPr lang="en-US" sz="1600" dirty="0" smtClean="0">
                <a:solidFill>
                  <a:srgbClr val="0000FF"/>
                </a:solidFill>
              </a:rPr>
              <a:t>@</a:t>
            </a:r>
            <a:r>
              <a:rPr lang="en-US" sz="1600" dirty="0">
                <a:solidFill>
                  <a:srgbClr val="0000FF"/>
                </a:solidFill>
              </a:rPr>
              <a:t>Html.LabelFor(m =&gt; m.Name, "</a:t>
            </a:r>
            <a:r>
              <a:rPr lang="ru-RU" sz="1600" dirty="0">
                <a:solidFill>
                  <a:srgbClr val="0000FF"/>
                </a:solidFill>
              </a:rPr>
              <a:t>Название книги</a:t>
            </a:r>
            <a:r>
              <a:rPr lang="ru-RU" sz="1600" dirty="0" smtClean="0">
                <a:solidFill>
                  <a:srgbClr val="0000FF"/>
                </a:solidFill>
              </a:rPr>
              <a:t>")</a:t>
            </a:r>
            <a:r>
              <a:rPr lang="ru-RU" sz="1600" dirty="0">
                <a:solidFill>
                  <a:srgbClr val="0000FF"/>
                </a:solidFill>
              </a:rPr>
              <a:t> &lt;</a:t>
            </a:r>
            <a:r>
              <a:rPr lang="en-US" sz="1600" dirty="0">
                <a:solidFill>
                  <a:srgbClr val="0000FF"/>
                </a:solidFill>
              </a:rPr>
              <a:t>br </a:t>
            </a:r>
            <a:r>
              <a:rPr lang="en-US" sz="1600" dirty="0" smtClean="0">
                <a:solidFill>
                  <a:srgbClr val="0000FF"/>
                </a:solidFill>
              </a:rPr>
              <a:t>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            @Html.EditorFor(m =&gt; m.Name)   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</a:t>
            </a:r>
            <a:r>
              <a:rPr lang="en-US" sz="1600" dirty="0" smtClean="0">
                <a:solidFill>
                  <a:srgbClr val="0000FF"/>
                </a:solidFill>
              </a:rPr>
              <a:t>&lt;/p&gt;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        &lt;p</a:t>
            </a:r>
            <a:r>
              <a:rPr lang="en-US" sz="1600" dirty="0" smtClean="0">
                <a:solidFill>
                  <a:srgbClr val="0000FF"/>
                </a:solidFill>
              </a:rPr>
              <a:t>&gt;</a:t>
            </a:r>
            <a:r>
              <a:rPr lang="en-US" sz="1600" dirty="0">
                <a:solidFill>
                  <a:srgbClr val="0000FF"/>
                </a:solidFill>
              </a:rPr>
              <a:t>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@</a:t>
            </a:r>
            <a:r>
              <a:rPr lang="en-US" sz="1600" dirty="0">
                <a:solidFill>
                  <a:srgbClr val="0000FF"/>
                </a:solidFill>
              </a:rPr>
              <a:t>Html.LabelFor(m =&gt; m.Author, "</a:t>
            </a:r>
            <a:r>
              <a:rPr lang="ru-RU" sz="1600" dirty="0">
                <a:solidFill>
                  <a:srgbClr val="0000FF"/>
                </a:solidFill>
              </a:rPr>
              <a:t>Автор</a:t>
            </a:r>
            <a:r>
              <a:rPr lang="ru-RU" sz="1600" dirty="0" smtClean="0">
                <a:solidFill>
                  <a:srgbClr val="0000FF"/>
                </a:solidFill>
              </a:rPr>
              <a:t>")</a:t>
            </a:r>
            <a:r>
              <a:rPr lang="ru-RU" sz="1600" dirty="0">
                <a:solidFill>
                  <a:srgbClr val="0000FF"/>
                </a:solidFill>
              </a:rPr>
              <a:t>  &lt;</a:t>
            </a:r>
            <a:r>
              <a:rPr lang="en-US" sz="1600" dirty="0">
                <a:solidFill>
                  <a:srgbClr val="0000FF"/>
                </a:solidFill>
              </a:rPr>
              <a:t>br </a:t>
            </a:r>
            <a:r>
              <a:rPr lang="en-US" sz="1600" dirty="0" smtClean="0">
                <a:solidFill>
                  <a:srgbClr val="0000FF"/>
                </a:solidFill>
              </a:rPr>
              <a:t>/&gt;</a:t>
            </a:r>
            <a:r>
              <a:rPr lang="en-US" sz="1600" dirty="0">
                <a:solidFill>
                  <a:srgbClr val="0000FF"/>
                </a:solidFill>
              </a:rPr>
              <a:t>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@</a:t>
            </a:r>
            <a:r>
              <a:rPr lang="en-US" sz="1600" dirty="0">
                <a:solidFill>
                  <a:srgbClr val="0000FF"/>
                </a:solidFill>
              </a:rPr>
              <a:t>Html.EditorFor(m =&gt; m.Author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  <a:r>
              <a:rPr lang="en-US" sz="1600" dirty="0">
                <a:solidFill>
                  <a:srgbClr val="0000FF"/>
                </a:solidFill>
              </a:rPr>
              <a:t>  &lt;/p&gt;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        &lt;p</a:t>
            </a:r>
            <a:r>
              <a:rPr lang="en-US" sz="1600" dirty="0" smtClean="0">
                <a:solidFill>
                  <a:srgbClr val="0000FF"/>
                </a:solidFill>
              </a:rPr>
              <a:t>&gt;</a:t>
            </a:r>
            <a:r>
              <a:rPr lang="en-US" sz="1600" dirty="0">
                <a:solidFill>
                  <a:srgbClr val="0000FF"/>
                </a:solidFill>
              </a:rPr>
              <a:t>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@</a:t>
            </a:r>
            <a:r>
              <a:rPr lang="en-US" sz="1600" dirty="0">
                <a:solidFill>
                  <a:srgbClr val="0000FF"/>
                </a:solidFill>
              </a:rPr>
              <a:t>Html.LabelFor(m =&gt; m.Price, "</a:t>
            </a:r>
            <a:r>
              <a:rPr lang="ru-RU" sz="1600" dirty="0">
                <a:solidFill>
                  <a:srgbClr val="0000FF"/>
                </a:solidFill>
              </a:rPr>
              <a:t>Цена</a:t>
            </a:r>
            <a:r>
              <a:rPr lang="ru-RU" sz="1600" dirty="0" smtClean="0">
                <a:solidFill>
                  <a:srgbClr val="0000FF"/>
                </a:solidFill>
              </a:rPr>
              <a:t>")</a:t>
            </a:r>
            <a:r>
              <a:rPr lang="ru-RU" sz="1600" dirty="0">
                <a:solidFill>
                  <a:srgbClr val="0000FF"/>
                </a:solidFill>
              </a:rPr>
              <a:t>  &lt;</a:t>
            </a:r>
            <a:r>
              <a:rPr lang="en-US" sz="1600" dirty="0">
                <a:solidFill>
                  <a:srgbClr val="0000FF"/>
                </a:solidFill>
              </a:rPr>
              <a:t>br </a:t>
            </a:r>
            <a:r>
              <a:rPr lang="en-US" sz="1600" dirty="0" smtClean="0">
                <a:solidFill>
                  <a:srgbClr val="0000FF"/>
                </a:solidFill>
              </a:rPr>
              <a:t>/&gt;</a:t>
            </a:r>
            <a:r>
              <a:rPr lang="en-US" sz="1600" dirty="0">
                <a:solidFill>
                  <a:srgbClr val="0000FF"/>
                </a:solidFill>
              </a:rPr>
              <a:t>    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     </a:t>
            </a:r>
            <a:r>
              <a:rPr lang="en-US" sz="1600" dirty="0" smtClean="0">
                <a:solidFill>
                  <a:srgbClr val="0000FF"/>
                </a:solidFill>
              </a:rPr>
              <a:t>@</a:t>
            </a:r>
            <a:r>
              <a:rPr lang="en-US" sz="1600" dirty="0">
                <a:solidFill>
                  <a:srgbClr val="0000FF"/>
                </a:solidFill>
              </a:rPr>
              <a:t>Html.EditorFor(m =&gt; m.Price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  <a:r>
              <a:rPr lang="en-US" sz="1600" dirty="0">
                <a:solidFill>
                  <a:srgbClr val="0000FF"/>
                </a:solidFill>
              </a:rPr>
              <a:t>  &lt;/p&gt;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        &lt;p</a:t>
            </a:r>
            <a:r>
              <a:rPr lang="en-US" sz="1600" dirty="0" smtClean="0">
                <a:solidFill>
                  <a:srgbClr val="0000FF"/>
                </a:solidFill>
              </a:rPr>
              <a:t>&gt;</a:t>
            </a:r>
            <a:endParaRPr lang="ru-RU" sz="1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       </a:t>
            </a:r>
            <a:r>
              <a:rPr lang="en-US" sz="1600" dirty="0" smtClean="0">
                <a:solidFill>
                  <a:srgbClr val="0000FF"/>
                </a:solidFill>
              </a:rPr>
              <a:t>&lt;</a:t>
            </a:r>
            <a:r>
              <a:rPr lang="en-US" sz="1600" dirty="0">
                <a:solidFill>
                  <a:srgbClr val="0000FF"/>
                </a:solidFill>
              </a:rPr>
              <a:t>input type="submit" value="</a:t>
            </a:r>
            <a:r>
              <a:rPr lang="ru-RU" sz="1600" dirty="0">
                <a:solidFill>
                  <a:srgbClr val="0000FF"/>
                </a:solidFill>
              </a:rPr>
              <a:t>Отправить" /&gt;&lt;/</a:t>
            </a:r>
            <a:r>
              <a:rPr lang="en-US" sz="1600" dirty="0">
                <a:solidFill>
                  <a:srgbClr val="0000FF"/>
                </a:solidFill>
              </a:rPr>
              <a:t>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rgbClr val="0000FF"/>
                </a:solidFill>
              </a:rPr>
              <a:t>    &lt;/fieldset&gt;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 smtClean="0">
                <a:solidFill>
                  <a:srgbClr val="0000FF"/>
                </a:solidFill>
              </a:rPr>
              <a:t>}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39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778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Сохранение результатов изменения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Результаты редактирования передаются в </a:t>
            </a:r>
            <a:r>
              <a:rPr lang="en-US" dirty="0" smtClean="0"/>
              <a:t>MVC-</a:t>
            </a:r>
            <a:r>
              <a:rPr lang="ru-RU" dirty="0" smtClean="0"/>
              <a:t>приложения с </a:t>
            </a:r>
            <a:r>
              <a:rPr lang="ru-RU" dirty="0"/>
              <a:t>использованием </a:t>
            </a:r>
            <a:r>
              <a:rPr lang="ru-RU" dirty="0" smtClean="0"/>
              <a:t>POST-запросов.</a:t>
            </a:r>
          </a:p>
          <a:p>
            <a:pPr>
              <a:defRPr/>
            </a:pPr>
            <a:r>
              <a:rPr lang="ru-RU" dirty="0" smtClean="0"/>
              <a:t>Для указания, что метод действие будет </a:t>
            </a:r>
            <a:r>
              <a:rPr lang="ru-RU" dirty="0"/>
              <a:t>обрабатывать </a:t>
            </a:r>
            <a:r>
              <a:rPr lang="ru-RU" dirty="0" smtClean="0"/>
              <a:t>POST-запросы используется атрибут </a:t>
            </a:r>
            <a:r>
              <a:rPr lang="en-US" dirty="0">
                <a:solidFill>
                  <a:srgbClr val="0000FF"/>
                </a:solidFill>
              </a:rPr>
              <a:t>[HttpPost]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 метод-действие </a:t>
            </a:r>
            <a:r>
              <a:rPr lang="ru-RU" dirty="0" smtClean="0">
                <a:solidFill>
                  <a:srgbClr val="0000FF"/>
                </a:solidFill>
              </a:rPr>
              <a:t>EditBook</a:t>
            </a:r>
            <a:r>
              <a:rPr lang="ru-RU" dirty="0" smtClean="0"/>
              <a:t> для обработки POST-запросов: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[HttpPost]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public ActionResult EditBook(Book book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{</a:t>
            </a:r>
            <a:endParaRPr lang="en-US" sz="28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</a:t>
            </a:r>
            <a:r>
              <a:rPr lang="en-US" sz="2800" b="1" dirty="0">
                <a:solidFill>
                  <a:srgbClr val="0000FF"/>
                </a:solidFill>
              </a:rPr>
              <a:t>db.Entry(book).State = EntityState.Modified;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db.SaveChanges();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return RedirectToAction("Index");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Пояснение:</a:t>
            </a:r>
          </a:p>
          <a:p>
            <a:pPr lvl="1">
              <a:defRPr/>
            </a:pPr>
            <a:r>
              <a:rPr lang="ru-RU" dirty="0" smtClean="0"/>
              <a:t>выражение </a:t>
            </a:r>
            <a:r>
              <a:rPr lang="ru-RU" b="1" dirty="0" smtClean="0">
                <a:solidFill>
                  <a:srgbClr val="0000FF"/>
                </a:solidFill>
              </a:rPr>
              <a:t>db.Entry(book</a:t>
            </a:r>
            <a:r>
              <a:rPr lang="ru-RU" b="1" dirty="0">
                <a:solidFill>
                  <a:srgbClr val="0000FF"/>
                </a:solidFill>
              </a:rPr>
              <a:t>).State = EntityState.Modified;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 smtClean="0"/>
              <a:t>указывает, </a:t>
            </a:r>
            <a:r>
              <a:rPr lang="ru-RU" dirty="0"/>
              <a:t>что </a:t>
            </a:r>
            <a:r>
              <a:rPr lang="ru-RU" dirty="0" smtClean="0"/>
              <a:t>значения объекта </a:t>
            </a:r>
            <a:r>
              <a:rPr lang="ru-RU" dirty="0" smtClean="0">
                <a:solidFill>
                  <a:srgbClr val="0000FF"/>
                </a:solidFill>
              </a:rPr>
              <a:t>book</a:t>
            </a:r>
            <a:r>
              <a:rPr lang="ru-RU" dirty="0"/>
              <a:t> </a:t>
            </a:r>
            <a:r>
              <a:rPr lang="ru-RU" dirty="0" smtClean="0"/>
              <a:t>(хранящиеся в БД) изменились – меняется состояние;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метод</a:t>
            </a:r>
            <a:r>
              <a:rPr lang="ru-RU" dirty="0"/>
              <a:t> </a:t>
            </a:r>
            <a:r>
              <a:rPr lang="ru-RU" dirty="0">
                <a:solidFill>
                  <a:srgbClr val="0000FF"/>
                </a:solidFill>
              </a:rPr>
              <a:t>db.SaveChanges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ru-RU" dirty="0"/>
              <a:t> </a:t>
            </a:r>
            <a:r>
              <a:rPr lang="ru-RU" dirty="0" smtClean="0"/>
              <a:t>должен </a:t>
            </a:r>
            <a:r>
              <a:rPr lang="ru-RU" dirty="0"/>
              <a:t>сгенерировать и выполнить команду </a:t>
            </a:r>
            <a:r>
              <a:rPr lang="ru-RU" dirty="0">
                <a:solidFill>
                  <a:srgbClr val="0000FF"/>
                </a:solidFill>
              </a:rPr>
              <a:t>UPDATE</a:t>
            </a:r>
            <a:r>
              <a:rPr lang="ru-RU" dirty="0"/>
              <a:t> для обновления модели в БД.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096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метода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Запрос на выполнение метода </a:t>
            </a:r>
            <a:r>
              <a:rPr lang="ru-RU" dirty="0" smtClean="0">
                <a:solidFill>
                  <a:srgbClr val="0000FF"/>
                </a:solidFill>
              </a:rPr>
              <a:t>EditBook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rgbClr val="0000FF"/>
                </a:solidFill>
              </a:rPr>
              <a:t>Home/EditBook/1</a:t>
            </a:r>
            <a:r>
              <a:rPr lang="ru-RU" dirty="0" smtClean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dirty="0" smtClean="0"/>
              <a:t>Помощник</a:t>
            </a:r>
            <a:r>
              <a:rPr lang="ru-RU" dirty="0"/>
              <a:t> </a:t>
            </a:r>
            <a:r>
              <a:rPr lang="ru-RU" dirty="0">
                <a:solidFill>
                  <a:srgbClr val="0000FF"/>
                </a:solidFill>
              </a:rPr>
              <a:t>Html.EditorFor</a:t>
            </a:r>
            <a:r>
              <a:rPr lang="ru-RU" dirty="0"/>
              <a:t> сгенерировал </a:t>
            </a:r>
            <a:r>
              <a:rPr lang="ru-RU" dirty="0" smtClean="0"/>
              <a:t>поля </a:t>
            </a:r>
            <a:r>
              <a:rPr lang="ru-RU" dirty="0"/>
              <a:t>для редактирования.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Можно </a:t>
            </a:r>
            <a:r>
              <a:rPr lang="ru-RU" dirty="0"/>
              <a:t>изменить модель, и отправить ее на сервер, где произойдет ее сохранение.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39972" name="Picture 2" descr="http://metanit.com/sharp/mvc/mvcpics/5.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275" y="2276475"/>
            <a:ext cx="323215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35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817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Удаление объекта модели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66850"/>
            <a:ext cx="8964612" cy="539115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Метод-действие</a:t>
            </a:r>
            <a:r>
              <a:rPr lang="ru-RU" dirty="0"/>
              <a:t>, которое удаляет </a:t>
            </a:r>
            <a:r>
              <a:rPr lang="ru-RU" dirty="0" smtClean="0"/>
              <a:t>объект модели из базы данных: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public ActionResult Delete(int id</a:t>
            </a:r>
            <a:r>
              <a:rPr lang="en-US" sz="2600" dirty="0" smtClean="0">
                <a:solidFill>
                  <a:srgbClr val="0000FF"/>
                </a:solidFill>
              </a:rPr>
              <a:t>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endParaRPr lang="en-US" sz="2600" dirty="0">
              <a:solidFill>
                <a:srgbClr val="0000FF"/>
              </a:solidFill>
            </a:endParaRPr>
          </a:p>
          <a:p>
            <a:pPr marL="266700" indent="0">
              <a:buNone/>
              <a:defRPr/>
            </a:pPr>
            <a:r>
              <a:rPr lang="en-US" sz="2600" dirty="0" smtClean="0">
                <a:solidFill>
                  <a:srgbClr val="00B050"/>
                </a:solidFill>
              </a:rPr>
              <a:t>// </a:t>
            </a:r>
            <a:r>
              <a:rPr lang="ru-RU" sz="2600" dirty="0" smtClean="0">
                <a:solidFill>
                  <a:srgbClr val="00B050"/>
                </a:solidFill>
              </a:rPr>
              <a:t>проверяем:  </a:t>
            </a:r>
            <a:r>
              <a:rPr lang="ru-RU" sz="2600" dirty="0">
                <a:solidFill>
                  <a:srgbClr val="00B050"/>
                </a:solidFill>
              </a:rPr>
              <a:t>Есть ли такой объект в БД?</a:t>
            </a:r>
            <a:endParaRPr lang="ru-RU" sz="2600" dirty="0" smtClean="0">
              <a:solidFill>
                <a:srgbClr val="00B050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Book b = db.Books.Find(id);</a:t>
            </a:r>
          </a:p>
          <a:p>
            <a:pPr marL="0" indent="0"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if (b != null</a:t>
            </a:r>
            <a:r>
              <a:rPr lang="en-US" sz="2600" dirty="0" smtClean="0">
                <a:solidFill>
                  <a:srgbClr val="0000FF"/>
                </a:solidFill>
              </a:rPr>
              <a:t>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B050"/>
                </a:solidFill>
              </a:rPr>
              <a:t>// </a:t>
            </a:r>
            <a:r>
              <a:rPr lang="ru-RU" sz="2600" dirty="0" smtClean="0">
                <a:solidFill>
                  <a:srgbClr val="00B050"/>
                </a:solidFill>
              </a:rPr>
              <a:t>объект есть в БД</a:t>
            </a:r>
            <a:endParaRPr lang="en-US" sz="2600" dirty="0">
              <a:solidFill>
                <a:srgbClr val="00B050"/>
              </a:solidFill>
            </a:endParaRPr>
          </a:p>
          <a:p>
            <a:pPr marL="534988" indent="0"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db.Books.Remove(b);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>
                <a:solidFill>
                  <a:srgbClr val="0000FF"/>
                </a:solidFill>
              </a:rPr>
              <a:t> </a:t>
            </a:r>
            <a:r>
              <a:rPr lang="en-US" sz="2600" dirty="0">
                <a:solidFill>
                  <a:srgbClr val="00B050"/>
                </a:solidFill>
              </a:rPr>
              <a:t> // </a:t>
            </a:r>
            <a:r>
              <a:rPr lang="ru-RU" sz="2600" dirty="0" smtClean="0">
                <a:solidFill>
                  <a:srgbClr val="00B050"/>
                </a:solidFill>
              </a:rPr>
              <a:t>отмечаем объект для удаления</a:t>
            </a:r>
            <a:endParaRPr lang="en-US" sz="2600" dirty="0" smtClean="0">
              <a:solidFill>
                <a:srgbClr val="0000FF"/>
              </a:solidFill>
            </a:endParaRPr>
          </a:p>
          <a:p>
            <a:pPr marL="534988" indent="0"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db.SaveChanges();</a:t>
            </a:r>
            <a:r>
              <a:rPr lang="ru-RU" sz="2600" dirty="0" smtClean="0">
                <a:solidFill>
                  <a:srgbClr val="0000FF"/>
                </a:solidFill>
              </a:rPr>
              <a:t>        </a:t>
            </a:r>
            <a:r>
              <a:rPr lang="en-US" sz="2600" dirty="0" smtClean="0">
                <a:solidFill>
                  <a:srgbClr val="00B050"/>
                </a:solidFill>
              </a:rPr>
              <a:t>// </a:t>
            </a:r>
            <a:r>
              <a:rPr lang="ru-RU" sz="2600" dirty="0" smtClean="0">
                <a:solidFill>
                  <a:srgbClr val="00B050"/>
                </a:solidFill>
              </a:rPr>
              <a:t>удаляем объект из БД</a:t>
            </a:r>
            <a:endParaRPr lang="en-US" sz="26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return RedirectToAction("Index");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}</a:t>
            </a:r>
          </a:p>
          <a:p>
            <a:pPr>
              <a:defRPr/>
            </a:pPr>
            <a:r>
              <a:rPr lang="ru-RU" dirty="0" smtClean="0"/>
              <a:t>Метод </a:t>
            </a:r>
            <a:r>
              <a:rPr lang="ru-RU" dirty="0" smtClean="0">
                <a:solidFill>
                  <a:srgbClr val="0000FF"/>
                </a:solidFill>
              </a:rPr>
              <a:t>db.Books.Remove(b)</a:t>
            </a:r>
            <a:r>
              <a:rPr lang="ru-RU" dirty="0"/>
              <a:t> </a:t>
            </a:r>
            <a:r>
              <a:rPr lang="ru-RU" dirty="0" smtClean="0"/>
              <a:t>установит </a:t>
            </a:r>
            <a:r>
              <a:rPr lang="ru-RU" dirty="0"/>
              <a:t>статус модели в </a:t>
            </a:r>
            <a:r>
              <a:rPr lang="ru-RU" dirty="0" smtClean="0">
                <a:solidFill>
                  <a:srgbClr val="0000FF"/>
                </a:solidFill>
              </a:rPr>
              <a:t>Deleted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при </a:t>
            </a:r>
            <a:r>
              <a:rPr lang="ru-RU" dirty="0"/>
              <a:t>вызове </a:t>
            </a:r>
            <a:r>
              <a:rPr lang="ru-RU" dirty="0" smtClean="0"/>
              <a:t>метода </a:t>
            </a:r>
            <a:r>
              <a:rPr lang="ru-RU" dirty="0" smtClean="0">
                <a:solidFill>
                  <a:srgbClr val="0000FF"/>
                </a:solidFill>
              </a:rPr>
              <a:t>db.SaveChanges</a:t>
            </a:r>
            <a:r>
              <a:rPr lang="ru-RU" dirty="0"/>
              <a:t> </a:t>
            </a:r>
            <a:r>
              <a:rPr lang="ru-RU" dirty="0" smtClean="0"/>
              <a:t>будет генерироваться </a:t>
            </a:r>
            <a:r>
              <a:rPr lang="en-US" dirty="0" smtClean="0"/>
              <a:t>SQL</a:t>
            </a:r>
            <a:r>
              <a:rPr lang="ru-RU" dirty="0" smtClean="0"/>
              <a:t>-выражение </a:t>
            </a:r>
            <a:r>
              <a:rPr lang="ru-RU" dirty="0" smtClean="0">
                <a:solidFill>
                  <a:srgbClr val="0000FF"/>
                </a:solidFill>
              </a:rPr>
              <a:t>DELETE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6094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35012"/>
          </a:xfrm>
        </p:spPr>
        <p:txBody>
          <a:bodyPr>
            <a:normAutofit/>
          </a:bodyPr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Другой способ задания с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татус </a:t>
            </a:r>
            <a:r>
              <a:rPr 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Deleted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75117"/>
            <a:ext cx="8964612" cy="5382883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Например</a:t>
            </a:r>
            <a:r>
              <a:rPr lang="en-US" dirty="0" smtClean="0"/>
              <a:t>:</a:t>
            </a:r>
            <a:endParaRPr lang="ru-RU" dirty="0"/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public ActionResult Delete(int id</a:t>
            </a:r>
            <a:r>
              <a:rPr lang="en-US" sz="3100" dirty="0" smtClean="0">
                <a:solidFill>
                  <a:srgbClr val="0000FF"/>
                </a:solidFill>
              </a:rPr>
              <a:t>) {</a:t>
            </a:r>
            <a:endParaRPr lang="en-US" sz="31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    Book b = new Book { Id = id };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    </a:t>
            </a:r>
            <a:r>
              <a:rPr lang="en-US" sz="3100" b="1" dirty="0">
                <a:solidFill>
                  <a:srgbClr val="0000FF"/>
                </a:solidFill>
              </a:rPr>
              <a:t>db.Entry(b).State = EntityState.Deleted;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    db.SaveChanges();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    return RedirectToAction("Index");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00" dirty="0" smtClean="0">
                <a:solidFill>
                  <a:srgbClr val="0000FF"/>
                </a:solidFill>
              </a:rPr>
              <a:t>}</a:t>
            </a:r>
          </a:p>
          <a:p>
            <a:pPr eaLnBrk="1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Достоинство: </a:t>
            </a:r>
            <a:r>
              <a:rPr lang="ru-RU" dirty="0"/>
              <a:t>избегаем первого запроса к </a:t>
            </a:r>
            <a:r>
              <a:rPr lang="ru-RU" dirty="0" smtClean="0"/>
              <a:t>БД</a:t>
            </a:r>
            <a:r>
              <a:rPr lang="ru-RU" dirty="0"/>
              <a:t> </a:t>
            </a:r>
            <a:endParaRPr lang="ru-RU" dirty="0" smtClean="0"/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	Book </a:t>
            </a:r>
            <a:r>
              <a:rPr lang="ru-RU" dirty="0">
                <a:solidFill>
                  <a:srgbClr val="0000FF"/>
                </a:solidFill>
              </a:rPr>
              <a:t>b = db.Books.Find(id</a:t>
            </a:r>
            <a:r>
              <a:rPr lang="ru-RU" dirty="0" smtClean="0">
                <a:solidFill>
                  <a:srgbClr val="0000FF"/>
                </a:solidFill>
              </a:rPr>
              <a:t>);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ru-RU" dirty="0" smtClean="0"/>
              <a:t>    вместо </a:t>
            </a:r>
            <a:r>
              <a:rPr lang="ru-RU" dirty="0"/>
              <a:t>двух запросов к БД </a:t>
            </a:r>
            <a:r>
              <a:rPr lang="ru-RU" dirty="0" smtClean="0"/>
              <a:t>будет выполняться только </a:t>
            </a:r>
            <a:r>
              <a:rPr lang="ru-RU" dirty="0"/>
              <a:t>один. </a:t>
            </a:r>
            <a:endParaRPr lang="en-US" dirty="0" smtClean="0"/>
          </a:p>
          <a:p>
            <a:pPr eaLnBrk="1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Недостаток: безопасность.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286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931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Проблема с удалением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Допустим: пришло </a:t>
            </a:r>
            <a:r>
              <a:rPr lang="ru-RU" sz="2400" dirty="0"/>
              <a:t>электронное письмо, в которое была внедрена картинка посредством тега: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&lt;img src="http://адрес_нашего_сайта/Home/Delete/1" /&gt;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/>
              <a:t>В итоге при открытии письма 1-я запись в таблице может быть удалена. </a:t>
            </a:r>
            <a:endParaRPr lang="ru-RU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Уязвимость касается </a:t>
            </a:r>
            <a:r>
              <a:rPr lang="ru-RU" sz="2400" dirty="0"/>
              <a:t>не только </a:t>
            </a:r>
            <a:r>
              <a:rPr lang="ru-RU" sz="2400" dirty="0" smtClean="0"/>
              <a:t>писем </a:t>
            </a:r>
          </a:p>
          <a:p>
            <a:pPr lvl="1">
              <a:defRPr/>
            </a:pPr>
            <a:r>
              <a:rPr lang="ru-RU" sz="2000" dirty="0" smtClean="0"/>
              <a:t>она </a:t>
            </a:r>
            <a:r>
              <a:rPr lang="ru-RU" sz="2000" dirty="0"/>
              <a:t>может проявляться и в других </a:t>
            </a:r>
            <a:r>
              <a:rPr lang="ru-RU" sz="2000" dirty="0" smtClean="0"/>
              <a:t>местах</a:t>
            </a:r>
          </a:p>
          <a:p>
            <a:pPr>
              <a:defRPr/>
            </a:pPr>
            <a:r>
              <a:rPr lang="ru-RU" sz="2400" dirty="0" smtClean="0"/>
              <a:t>Общий смысл проблемы: </a:t>
            </a:r>
            <a:r>
              <a:rPr lang="ru-RU" sz="2400" dirty="0"/>
              <a:t>GET-запрос к методу </a:t>
            </a:r>
            <a:r>
              <a:rPr lang="ru-RU" sz="2400" dirty="0">
                <a:solidFill>
                  <a:srgbClr val="0000FF"/>
                </a:solidFill>
              </a:rPr>
              <a:t>Delete </a:t>
            </a:r>
            <a:r>
              <a:rPr lang="ru-RU" sz="2400" dirty="0"/>
              <a:t>несет потенциальную уязвимость.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518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6588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Улучшенный вариант метода </a:t>
            </a:r>
            <a:r>
              <a:rPr lang="en-US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6234" y="1600200"/>
            <a:ext cx="3907766" cy="5257800"/>
          </a:xfrm>
        </p:spPr>
        <p:txBody>
          <a:bodyPr rtlCol="0">
            <a:normAutofit fontScale="47500" lnSpcReduction="20000"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>
                <a:solidFill>
                  <a:srgbClr val="0000FF"/>
                </a:solidFill>
              </a:rPr>
              <a:t>HttpGet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B050"/>
                </a:solidFill>
              </a:rPr>
              <a:t>// </a:t>
            </a:r>
            <a:r>
              <a:rPr lang="ru-RU" dirty="0" smtClean="0">
                <a:solidFill>
                  <a:srgbClr val="00B050"/>
                </a:solidFill>
              </a:rPr>
              <a:t>запрос на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подтверждение удаления</a:t>
            </a:r>
            <a:endParaRPr lang="en-US" dirty="0">
              <a:solidFill>
                <a:srgbClr val="00B050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public ActionResult Delete(int? id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if (id == null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 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r>
              <a:rPr lang="en-US" dirty="0">
                <a:solidFill>
                  <a:srgbClr val="0000FF"/>
                </a:solidFill>
              </a:rPr>
              <a:t>  return HttpNotFound</a:t>
            </a:r>
            <a:r>
              <a:rPr lang="en-US" dirty="0" smtClean="0">
                <a:solidFill>
                  <a:srgbClr val="0000FF"/>
                </a:solidFill>
              </a:rPr>
              <a:t>();</a:t>
            </a:r>
            <a:r>
              <a:rPr lang="en-US" dirty="0">
                <a:solidFill>
                  <a:srgbClr val="0000FF"/>
                </a:solidFill>
              </a:rPr>
              <a:t>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Book b = db.Books.Find(id);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if (b == null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 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return </a:t>
            </a:r>
            <a:r>
              <a:rPr lang="en-US" dirty="0">
                <a:solidFill>
                  <a:srgbClr val="0000FF"/>
                </a:solidFill>
              </a:rPr>
              <a:t>HttpNotFound</a:t>
            </a:r>
            <a:r>
              <a:rPr lang="en-US" dirty="0" smtClean="0">
                <a:solidFill>
                  <a:srgbClr val="0000FF"/>
                </a:solidFill>
              </a:rPr>
              <a:t>();</a:t>
            </a:r>
            <a:r>
              <a:rPr lang="en-US" dirty="0">
                <a:solidFill>
                  <a:srgbClr val="0000FF"/>
                </a:solidFill>
              </a:rPr>
              <a:t>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return View(b);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>
                <a:solidFill>
                  <a:srgbClr val="0000FF"/>
                </a:solidFill>
              </a:rPr>
              <a:t>HttpPost, ActionName("Delete</a:t>
            </a:r>
            <a:r>
              <a:rPr lang="en-US" dirty="0" smtClean="0">
                <a:solidFill>
                  <a:srgbClr val="0000FF"/>
                </a:solidFill>
              </a:rPr>
              <a:t>")]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// </a:t>
            </a:r>
            <a:r>
              <a:rPr lang="ru-RU" dirty="0" smtClean="0">
                <a:solidFill>
                  <a:srgbClr val="00B050"/>
                </a:solidFill>
              </a:rPr>
              <a:t>выполнение </a:t>
            </a:r>
            <a:r>
              <a:rPr lang="ru-RU" dirty="0">
                <a:solidFill>
                  <a:srgbClr val="00B050"/>
                </a:solidFill>
              </a:rPr>
              <a:t>удаления</a:t>
            </a:r>
            <a:endParaRPr lang="en-US" dirty="0">
              <a:solidFill>
                <a:srgbClr val="00B050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>
                <a:solidFill>
                  <a:srgbClr val="0000FF"/>
                </a:solidFill>
              </a:rPr>
              <a:t>ActionResult DeleteConfirmed(int? id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if (id == null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  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r>
              <a:rPr lang="en-US" dirty="0">
                <a:solidFill>
                  <a:srgbClr val="0000FF"/>
                </a:solidFill>
              </a:rPr>
              <a:t> return HttpNotFound</a:t>
            </a:r>
            <a:r>
              <a:rPr lang="en-US" dirty="0" smtClean="0">
                <a:solidFill>
                  <a:srgbClr val="0000FF"/>
                </a:solidFill>
              </a:rPr>
              <a:t>();</a:t>
            </a:r>
            <a:r>
              <a:rPr lang="en-US" dirty="0">
                <a:solidFill>
                  <a:srgbClr val="0000FF"/>
                </a:solidFill>
              </a:rPr>
              <a:t>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Book b = db.Books.Find(id);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if (b == null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 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r>
              <a:rPr lang="en-US" dirty="0">
                <a:solidFill>
                  <a:srgbClr val="0000FF"/>
                </a:solidFill>
              </a:rPr>
              <a:t>  return HttpNotFound</a:t>
            </a:r>
            <a:r>
              <a:rPr lang="en-US" dirty="0" smtClean="0">
                <a:solidFill>
                  <a:srgbClr val="0000FF"/>
                </a:solidFill>
              </a:rPr>
              <a:t>();</a:t>
            </a:r>
            <a:r>
              <a:rPr lang="en-US" dirty="0">
                <a:solidFill>
                  <a:srgbClr val="0000FF"/>
                </a:solidFill>
              </a:rPr>
              <a:t>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db.Books.Remove(b);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db.SaveChanges();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return RedirectToAction("Index");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47140" name="Прямоугольник 3"/>
          <p:cNvSpPr>
            <a:spLocks noChangeArrowheads="1"/>
          </p:cNvSpPr>
          <p:nvPr/>
        </p:nvSpPr>
        <p:spPr bwMode="auto">
          <a:xfrm>
            <a:off x="198409" y="1530169"/>
            <a:ext cx="4330460" cy="53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Вместо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одного метода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Delete</a:t>
            </a:r>
            <a:r>
              <a:rPr lang="ru-RU" altLang="ru-RU" sz="2000" dirty="0">
                <a:solidFill>
                  <a:srgbClr val="0000FF"/>
                </a:solidFill>
              </a:rPr>
              <a:t> </a:t>
            </a:r>
            <a:r>
              <a:rPr lang="ru-RU" altLang="ru-RU" sz="2000" dirty="0" smtClean="0">
                <a:solidFill>
                  <a:prstClr val="black"/>
                </a:solidFill>
              </a:rPr>
              <a:t>используется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два метода</a:t>
            </a:r>
          </a:p>
          <a:p>
            <a:pPr marL="361950" lvl="1" indent="-180975" defTabSz="914400">
              <a:spcBef>
                <a:spcPct val="0"/>
              </a:spcBef>
              <a:defRPr/>
            </a:pPr>
            <a:r>
              <a:rPr lang="ru-RU" altLang="ru-RU" sz="1600" dirty="0">
                <a:solidFill>
                  <a:prstClr val="black"/>
                </a:solidFill>
              </a:rPr>
              <a:t>первый – спрашивает подтверждение;</a:t>
            </a:r>
          </a:p>
          <a:p>
            <a:pPr marL="361950" lvl="1" indent="-180975" defTabSz="914400">
              <a:spcBef>
                <a:spcPct val="0"/>
              </a:spcBef>
              <a:defRPr/>
            </a:pPr>
            <a:r>
              <a:rPr lang="ru-RU" altLang="ru-RU" sz="1600" dirty="0">
                <a:solidFill>
                  <a:prstClr val="black"/>
                </a:solidFill>
              </a:rPr>
              <a:t>второй – выполняет реальное удаление.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altLang="ru-RU" sz="2000" dirty="0" smtClean="0">
                <a:solidFill>
                  <a:prstClr val="black"/>
                </a:solidFill>
              </a:rPr>
              <a:t>Атрибут</a:t>
            </a:r>
            <a:r>
              <a:rPr lang="ru-RU" altLang="ru-RU" sz="2000" dirty="0">
                <a:solidFill>
                  <a:prstClr val="black"/>
                </a:solidFill>
              </a:rPr>
              <a:t> </a:t>
            </a:r>
            <a:r>
              <a:rPr lang="ru-RU" altLang="ru-RU" sz="2000" dirty="0">
                <a:solidFill>
                  <a:srgbClr val="0000FF"/>
                </a:solidFill>
              </a:rPr>
              <a:t>ActionName("Delete")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 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/>
            </a:r>
            <a:b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</a:b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указывает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что метод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DeleteConfirmed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будет восприниматься как действие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Delete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Первый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метод передает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удаляемый объект в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представление. </a:t>
            </a:r>
            <a:endParaRPr lang="ru-RU" altLang="ru-RU" sz="2000" dirty="0">
              <a:solidFill>
                <a:prstClr val="black"/>
              </a:solidFill>
            </a:endParaRPr>
          </a:p>
          <a:p>
            <a:pPr marL="361950" marR="0" lvl="1" indent="-180975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altLang="ru-RU" sz="1600" dirty="0" smtClean="0">
                <a:solidFill>
                  <a:prstClr val="black"/>
                </a:solidFill>
              </a:rPr>
              <a:t>в </a:t>
            </a:r>
            <a:r>
              <a:rPr lang="ru-RU" altLang="ru-RU" sz="1600" dirty="0">
                <a:solidFill>
                  <a:prstClr val="black"/>
                </a:solidFill>
              </a:rPr>
              <a:t>представлении с помощью нажатия кнопки </a:t>
            </a:r>
            <a:r>
              <a:rPr lang="ru-RU" altLang="ru-RU" sz="1600" dirty="0" smtClean="0">
                <a:solidFill>
                  <a:prstClr val="black"/>
                </a:solidFill>
              </a:rPr>
              <a:t>можно </a:t>
            </a:r>
            <a:r>
              <a:rPr lang="ru-RU" altLang="ru-RU" sz="1600" dirty="0">
                <a:solidFill>
                  <a:prstClr val="black"/>
                </a:solidFill>
              </a:rPr>
              <a:t>подтвердить удаление. </a:t>
            </a:r>
          </a:p>
          <a:p>
            <a:pPr marL="180975" indent="-180975" defTabSz="914400">
              <a:lnSpc>
                <a:spcPct val="110000"/>
              </a:lnSpc>
              <a:spcBef>
                <a:spcPct val="0"/>
              </a:spcBef>
              <a:defRPr/>
            </a:pPr>
            <a:r>
              <a:rPr lang="ru-RU" altLang="ru-RU" sz="2000" dirty="0" smtClean="0">
                <a:solidFill>
                  <a:prstClr val="black"/>
                </a:solidFill>
              </a:rPr>
              <a:t>При подтверждении </a:t>
            </a:r>
            <a:r>
              <a:rPr lang="ru-RU" altLang="ru-RU" sz="2000" dirty="0" smtClean="0">
                <a:solidFill>
                  <a:srgbClr val="0000FF"/>
                </a:solidFill>
              </a:rPr>
              <a:t>id</a:t>
            </a:r>
            <a:r>
              <a:rPr lang="ru-RU" altLang="ru-RU" sz="2000" dirty="0" smtClean="0">
                <a:solidFill>
                  <a:prstClr val="black"/>
                </a:solidFill>
              </a:rPr>
              <a:t> будет передано </a:t>
            </a:r>
            <a:r>
              <a:rPr lang="ru-RU" altLang="ru-RU" sz="2000" dirty="0">
                <a:solidFill>
                  <a:prstClr val="black"/>
                </a:solidFill>
              </a:rPr>
              <a:t>второму методу по запросу </a:t>
            </a:r>
            <a:r>
              <a:rPr lang="ru-RU" altLang="ru-RU" sz="2000" dirty="0" smtClean="0">
                <a:solidFill>
                  <a:prstClr val="black"/>
                </a:solidFill>
              </a:rPr>
              <a:t>POST.</a:t>
            </a:r>
          </a:p>
        </p:txBody>
      </p:sp>
    </p:spTree>
    <p:extLst>
      <p:ext uri="{BB962C8B-B14F-4D97-AF65-F5344CB8AC3E}">
        <p14:creationId xmlns:p14="http://schemas.microsoft.com/office/powerpoint/2010/main" val="19159123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представления для метода </a:t>
            </a:r>
            <a:r>
              <a:rPr lang="en-US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lang="ru-RU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(запрос на подтверждение удаления)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62500" lnSpcReduction="20000"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@{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Layout = "~/Views/Shared/_Layout.cshtml";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@model BookStore.Models.Book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&lt;h2&gt;</a:t>
            </a:r>
            <a:r>
              <a:rPr lang="ru-RU" dirty="0">
                <a:solidFill>
                  <a:srgbClr val="0000FF"/>
                </a:solidFill>
              </a:rPr>
              <a:t>Удаление книги&lt;/</a:t>
            </a:r>
            <a:r>
              <a:rPr lang="en-US" dirty="0">
                <a:solidFill>
                  <a:srgbClr val="0000FF"/>
                </a:solidFill>
              </a:rPr>
              <a:t>h2&gt;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&lt;dl&gt;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&lt;dt&gt;</a:t>
            </a:r>
            <a:r>
              <a:rPr lang="ru-RU" dirty="0">
                <a:solidFill>
                  <a:srgbClr val="0000FF"/>
                </a:solidFill>
              </a:rPr>
              <a:t>Название&lt;/</a:t>
            </a:r>
            <a:r>
              <a:rPr lang="en-US" dirty="0">
                <a:solidFill>
                  <a:srgbClr val="0000FF"/>
                </a:solidFill>
              </a:rPr>
              <a:t>dt&gt;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&lt;dd&gt; @</a:t>
            </a:r>
            <a:r>
              <a:rPr lang="en-US" dirty="0" smtClean="0">
                <a:solidFill>
                  <a:srgbClr val="0000FF"/>
                </a:solidFill>
              </a:rPr>
              <a:t>Html.DisplayFor(model=&gt;model.Name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&lt;/dd&gt;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    &lt;dt&gt;</a:t>
            </a:r>
            <a:r>
              <a:rPr lang="ru-RU" dirty="0" smtClean="0">
                <a:solidFill>
                  <a:srgbClr val="0000FF"/>
                </a:solidFill>
              </a:rPr>
              <a:t>Автор&lt;/</a:t>
            </a:r>
            <a:r>
              <a:rPr lang="en-US" dirty="0" smtClean="0">
                <a:solidFill>
                  <a:srgbClr val="0000FF"/>
                </a:solidFill>
              </a:rPr>
              <a:t>dt&gt;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&lt;dd&gt; @</a:t>
            </a:r>
            <a:r>
              <a:rPr lang="en-US" dirty="0" smtClean="0">
                <a:solidFill>
                  <a:srgbClr val="0000FF"/>
                </a:solidFill>
              </a:rPr>
              <a:t>Html.DisplayFor(model=&gt;model.Author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&lt;/dd&gt;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&lt;dt&gt;</a:t>
            </a:r>
            <a:r>
              <a:rPr lang="ru-RU" dirty="0">
                <a:solidFill>
                  <a:srgbClr val="0000FF"/>
                </a:solidFill>
              </a:rPr>
              <a:t>Цена&lt;/</a:t>
            </a:r>
            <a:r>
              <a:rPr lang="en-US" dirty="0">
                <a:solidFill>
                  <a:srgbClr val="0000FF"/>
                </a:solidFill>
              </a:rPr>
              <a:t>dt&gt;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&lt;dd&gt; @</a:t>
            </a:r>
            <a:r>
              <a:rPr lang="en-US" dirty="0" smtClean="0">
                <a:solidFill>
                  <a:srgbClr val="0000FF"/>
                </a:solidFill>
              </a:rPr>
              <a:t>Html.DisplayFor(model=&gt;model.Price</a:t>
            </a:r>
            <a:r>
              <a:rPr lang="en-US" dirty="0">
                <a:solidFill>
                  <a:srgbClr val="0000FF"/>
                </a:solidFill>
              </a:rPr>
              <a:t>) &lt;/dd&gt;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&lt;/dl&gt;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</a:t>
            </a:r>
            <a:r>
              <a:rPr lang="en-US" b="1" dirty="0">
                <a:solidFill>
                  <a:srgbClr val="0000FF"/>
                </a:solidFill>
              </a:rPr>
              <a:t>@using (Html.BeginForm())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rgbClr val="0000FF"/>
                </a:solidFill>
              </a:rPr>
              <a:t>    &lt;input type="submit" value="</a:t>
            </a:r>
            <a:r>
              <a:rPr lang="ru-RU" b="1" dirty="0">
                <a:solidFill>
                  <a:srgbClr val="0000FF"/>
                </a:solidFill>
              </a:rPr>
              <a:t>Удалить" 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7165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459</TotalTime>
  <Words>2614</Words>
  <Application>Microsoft Office PowerPoint</Application>
  <PresentationFormat>Экран (4:3)</PresentationFormat>
  <Paragraphs>515</Paragraphs>
  <Slides>30</Slides>
  <Notes>7</Notes>
  <HiddenSlides>5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Courier New</vt:lpstr>
      <vt:lpstr>Тема Office</vt:lpstr>
      <vt:lpstr>1_Тема Office</vt:lpstr>
      <vt:lpstr>Проектирование и разработка Web-приложений</vt:lpstr>
      <vt:lpstr>Типы, допускающие значение NULL (Nullable типы данных)</vt:lpstr>
      <vt:lpstr>Свойства Nullable типов </vt:lpstr>
      <vt:lpstr>Лямбда выражения в языке C#</vt:lpstr>
      <vt:lpstr>Пример, лямбда выражения в языке C#</vt:lpstr>
      <vt:lpstr>Упрощение записи лямбда выражения</vt:lpstr>
      <vt:lpstr>Стандартные операции с объектами модели данных (с записями БД)</vt:lpstr>
      <vt:lpstr>Чтение и показ данных модели данных</vt:lpstr>
      <vt:lpstr>Пример чтения и показа данных модели  (не типизированное представление)</vt:lpstr>
      <vt:lpstr>Пример чтения и показа данных модели  (не типизированное представление)</vt:lpstr>
      <vt:lpstr>Пример чтения и показа данных модели  (типизированное представление)</vt:lpstr>
      <vt:lpstr>Сформированное представление List</vt:lpstr>
      <vt:lpstr>Перегруженный вариант Html.ActionLink</vt:lpstr>
      <vt:lpstr>Модель Book с атрибутами Display(Name)</vt:lpstr>
      <vt:lpstr>Добавление новых данных модели</vt:lpstr>
      <vt:lpstr>Метод действие для ввода новых данных</vt:lpstr>
      <vt:lpstr>Представление Create()</vt:lpstr>
      <vt:lpstr>Пример добавления новых данных модели Book</vt:lpstr>
      <vt:lpstr>Метода-действия для изменения данных</vt:lpstr>
      <vt:lpstr>Презентация PowerPoint</vt:lpstr>
      <vt:lpstr>Изменение данных модели</vt:lpstr>
      <vt:lpstr>Представление для ввода данных модели Book</vt:lpstr>
      <vt:lpstr>Использование шаблонных помощников EditorFor</vt:lpstr>
      <vt:lpstr>Сохранение результатов изменения</vt:lpstr>
      <vt:lpstr>Проверка метода</vt:lpstr>
      <vt:lpstr>Удаление объекта модели </vt:lpstr>
      <vt:lpstr>Другой способ задания статус Deleted</vt:lpstr>
      <vt:lpstr>Проблема с удалением</vt:lpstr>
      <vt:lpstr>Улучшенный вариант метода Delete</vt:lpstr>
      <vt:lpstr>Пример представления для метода Delete  (запрос на подтверждение удаления)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Anatoly Tuzovsky</dc:creator>
  <cp:lastModifiedBy>Anatoly Tuzovsky</cp:lastModifiedBy>
  <cp:revision>20</cp:revision>
  <dcterms:created xsi:type="dcterms:W3CDTF">2017-05-23T02:54:45Z</dcterms:created>
  <dcterms:modified xsi:type="dcterms:W3CDTF">2017-06-06T09:32:41Z</dcterms:modified>
</cp:coreProperties>
</file>