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2"/>
  </p:notesMasterIdLst>
  <p:sldIdLst>
    <p:sldId id="309" r:id="rId3"/>
    <p:sldId id="267" r:id="rId4"/>
    <p:sldId id="329" r:id="rId5"/>
    <p:sldId id="313" r:id="rId6"/>
    <p:sldId id="311" r:id="rId7"/>
    <p:sldId id="370" r:id="rId8"/>
    <p:sldId id="323" r:id="rId9"/>
    <p:sldId id="312" r:id="rId10"/>
    <p:sldId id="325" r:id="rId11"/>
    <p:sldId id="277" r:id="rId12"/>
    <p:sldId id="278" r:id="rId13"/>
    <p:sldId id="279" r:id="rId14"/>
    <p:sldId id="283" r:id="rId15"/>
    <p:sldId id="280" r:id="rId16"/>
    <p:sldId id="284" r:id="rId17"/>
    <p:sldId id="282" r:id="rId18"/>
    <p:sldId id="285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68" r:id="rId35"/>
    <p:sldId id="331" r:id="rId36"/>
    <p:sldId id="332" r:id="rId37"/>
    <p:sldId id="307" r:id="rId38"/>
    <p:sldId id="308" r:id="rId39"/>
    <p:sldId id="333" r:id="rId40"/>
    <p:sldId id="334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1279" autoAdjust="0"/>
  </p:normalViewPr>
  <p:slideViewPr>
    <p:cSldViewPr snapToGrid="0">
      <p:cViewPr varScale="1">
        <p:scale>
          <a:sx n="78" d="100"/>
          <a:sy n="78" d="100"/>
        </p:scale>
        <p:origin x="24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3D607-A128-4E63-932E-C79A6A65E976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4AE2A-FC22-43FF-80E0-DC00E1E09A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985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Кафедры</a:t>
            </a:r>
            <a:r>
              <a:rPr lang="ru-RU" baseline="0" dirty="0" smtClean="0"/>
              <a:t> «Программная инженерия»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DB755-04E3-4B17-B424-F10A77879DA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962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Стандартный HTML Помощники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MVC включает в себя стандартные хелперы для наиболее распространенных типов HTML-элементов, таких как HTML, ссылки и HTML элементов формы.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2EF90F-A290-4776-ABCE-E2F7061DEA4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046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Html.ActionLink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 helper method is a particularly useful one, and makes it easy to build HTML &lt;a&gt; links and takes care of annoying details like making sure URL paths are properly URL encoded.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Html.ActionLink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 has several different overloads to allow specifying as much information as you need for your links.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simplest case, you’ll supply just the link text and the Action method to go to when the hyperlink is clicked on the client.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example, we can link to “/Store/” Index() method on the Store Details page with the link text “Go to the Store Index” using the following call: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Html.ActionLink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("Go to the Store Index", "Index")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Note: In this case, we didn’t need to specify the controller name because we’re just linking to another action within the same controller that’s rendering the current view.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2EF90F-A290-4776-ABCE-E2F7061DEA4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3523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Html.ActionLink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 helper method is a particularly useful one, and makes it easy to build HTML &lt;a&gt; links and takes care of annoying details like making sure URL paths are properly URL encoded.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Html.ActionLink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 has several different overloads to allow specifying as much information as you need for your links.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simplest case, you’ll supply just the link text and the Action method to go to when the hyperlink is clicked on the client.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example, we can link to “/Store/” Index() method on the Store Details page with the link text “Go to the Store Index” using the following call: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Html.ActionLink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("Go to the Store Index", "Index")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Note: In this case, we didn’t need to specify the controller name because we’re just linking to another action within the same controller that’s rendering the current view.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2EF90F-A290-4776-ABCE-E2F7061DEA4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6587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Ссылки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Самый простой способ для визуализации ссылки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это использовать 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HTML.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ActionLink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 HTML.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ActionLink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 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помощник.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MVC,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 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Html.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ActionLink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Html.ActionLink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 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ссылаются на вид. 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Он создает ссылку на действие контроллера.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Razor 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Синтаксис: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Html.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ActionLink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("About this Website", "About")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ASP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Синтаксис: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&lt;%=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Html.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ActionLink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("About this Website", "About") %&gt;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Первым параметром является текст ссылки, а второй параметр является именем действия контроллера.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Html.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ActionLink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 Html.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ActionLink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 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хелпер выше, выводит следующий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HTML: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&lt;a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href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="/Home/About"&gt;About this Website&lt;/a&gt;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2EF90F-A290-4776-ABCE-E2F7061DEA4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766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links to the Browse page will need to pass a parameter, though,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we’ll use another overload of the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Html.ActionLink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method that takes three parameters: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Link text, which will display the Genre name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Controller action name (Browse)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Route parameter values, specifying both the name (Genre) and the value (Genre name)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Putting that all together, here’s how we’ll write those links to the Store Index view: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foreach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(var genre in Model)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&lt;li&gt;@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Html.ActionLink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genre.Name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"Browse", new { genre =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genre.Name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})&lt;/li&gt;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2EF90F-A290-4776-ABCE-E2F7061DEA4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827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элементов формы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Там следующие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хелперы могут быть использованы для визуализации (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modify and output) HTML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элементы формы:</a:t>
            </a:r>
          </a:p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BeginForm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</a:t>
            </a:r>
          </a:p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EndForm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</a:t>
            </a:r>
          </a:p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TextArea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</a:t>
            </a:r>
          </a:p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TextBox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</a:t>
            </a:r>
          </a:p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CheckBox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</a:t>
            </a:r>
          </a:p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RadioButton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</a:t>
            </a:r>
          </a:p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ListBox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</a:t>
            </a:r>
          </a:p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DropDownList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Hidden()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Password()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2EF90F-A290-4776-ABCE-E2F7061DEA4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88272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Поэтому в большинстве случаев не придется создавать свои помощники</a:t>
            </a:r>
            <a:endParaRPr lang="en-US" dirty="0" smtClean="0"/>
          </a:p>
          <a:p>
            <a:pPr lvl="1">
              <a:defRPr/>
            </a:pPr>
            <a:r>
              <a:rPr lang="ru-RU" dirty="0" smtClean="0"/>
              <a:t>можно будет воспользоваться встроенными.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AE2A-FC22-43FF-80E0-DC00E1E09A1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020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dirty="0" smtClean="0"/>
              <a:t>Помощник декодирует помещаемое в него значение, в том числе и HTML-теги</a:t>
            </a:r>
          </a:p>
          <a:p>
            <a:pPr lvl="1" eaLnBrk="1" fontAlgn="auto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все помощники декодируют значения моделей и значения атрибутов).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F051FE-61EF-4034-8139-5E5320C5F7A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422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Пример?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&lt;label for="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LastName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"&gt;Last Name:&lt;/label&gt;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&lt;%= Html.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TextBox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LastName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") %&gt;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&lt;%= Html.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ValidationMessage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LastName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 "*") %&gt;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AE2A-FC22-43FF-80E0-DC00E1E09A13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245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893C-2981-43D9-8158-69E574FE2B0B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84614-6EBE-4F9C-878B-8B2BE875C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174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893C-2981-43D9-8158-69E574FE2B0B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84614-6EBE-4F9C-878B-8B2BE875C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14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893C-2981-43D9-8158-69E574FE2B0B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84614-6EBE-4F9C-878B-8B2BE875C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576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893C-2981-43D9-8158-69E574FE2B0B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84614-6EBE-4F9C-878B-8B2BE875C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194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893C-2981-43D9-8158-69E574FE2B0B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84614-6EBE-4F9C-878B-8B2BE875C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96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893C-2981-43D9-8158-69E574FE2B0B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84614-6EBE-4F9C-878B-8B2BE875C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814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893C-2981-43D9-8158-69E574FE2B0B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84614-6EBE-4F9C-878B-8B2BE875C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57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893C-2981-43D9-8158-69E574FE2B0B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84614-6EBE-4F9C-878B-8B2BE875C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208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893C-2981-43D9-8158-69E574FE2B0B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84614-6EBE-4F9C-878B-8B2BE875C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255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893C-2981-43D9-8158-69E574FE2B0B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84614-6EBE-4F9C-878B-8B2BE875C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931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893C-2981-43D9-8158-69E574FE2B0B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84614-6EBE-4F9C-878B-8B2BE875C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272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054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9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5034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2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107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0027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229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2757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4412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940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695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1893C-2981-43D9-8158-69E574FE2B0B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84614-6EBE-4F9C-878B-8B2BE875CB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24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470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22363"/>
            <a:ext cx="9144000" cy="1685005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Проектирование и разработка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-приложений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949280"/>
            <a:ext cx="9144000" cy="50405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Проф. каф. «Программная инженерия» Тузовский А.Ф.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-2506" y="3861048"/>
            <a:ext cx="9146506" cy="1441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Лекция : </a:t>
            </a:r>
          </a:p>
          <a:p>
            <a:r>
              <a:rPr lang="ru-RU" dirty="0"/>
              <a:t>Технология </a:t>
            </a:r>
            <a:r>
              <a:rPr lang="en-US" dirty="0" err="1"/>
              <a:t>ASP.Net</a:t>
            </a:r>
            <a:r>
              <a:rPr lang="en-US" dirty="0"/>
              <a:t> </a:t>
            </a:r>
            <a:r>
              <a:rPr lang="en-US" dirty="0" smtClean="0"/>
              <a:t>MVC</a:t>
            </a:r>
          </a:p>
          <a:p>
            <a:r>
              <a:rPr lang="en-US" dirty="0" smtClean="0"/>
              <a:t>(</a:t>
            </a:r>
            <a:r>
              <a:rPr lang="ru-RU" altLang="ru-RU" dirty="0"/>
              <a:t>HTML-помощники (</a:t>
            </a:r>
            <a:r>
              <a:rPr lang="en-US" altLang="ru-RU" dirty="0"/>
              <a:t>helpers</a:t>
            </a:r>
            <a:r>
              <a:rPr lang="ru-RU" altLang="ru-RU" dirty="0"/>
              <a:t>)</a:t>
            </a:r>
            <a:r>
              <a:rPr lang="en-US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289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3775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HTML-помощники (</a:t>
            </a:r>
            <a:r>
              <a:rPr lang="en-US" altLang="ru-RU" dirty="0" smtClean="0"/>
              <a:t>helpers</a:t>
            </a:r>
            <a:r>
              <a:rPr lang="ru-RU" altLang="ru-RU" dirty="0" smtClean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84313"/>
            <a:ext cx="8964612" cy="5373687"/>
          </a:xfrm>
        </p:spPr>
        <p:txBody>
          <a:bodyPr rtlCol="0">
            <a:normAutofit fontScale="92500" lnSpcReduction="10000"/>
          </a:bodyPr>
          <a:lstStyle/>
          <a:p>
            <a:pPr>
              <a:defRPr/>
            </a:pPr>
            <a:r>
              <a:rPr lang="ru-RU" dirty="0" smtClean="0"/>
              <a:t>HTML-помощники (</a:t>
            </a:r>
            <a:r>
              <a:rPr lang="ru-RU" dirty="0" err="1" smtClean="0"/>
              <a:t>хэлперы</a:t>
            </a:r>
            <a:r>
              <a:rPr lang="ru-RU" dirty="0" smtClean="0"/>
              <a:t>, </a:t>
            </a:r>
            <a:r>
              <a:rPr lang="en-US" dirty="0" smtClean="0"/>
              <a:t>helpers</a:t>
            </a:r>
            <a:r>
              <a:rPr lang="ru-RU" dirty="0" smtClean="0"/>
              <a:t>) – это скрипты, позволяющие </a:t>
            </a:r>
            <a:r>
              <a:rPr lang="ru-RU" dirty="0"/>
              <a:t>генерировать </a:t>
            </a:r>
            <a:r>
              <a:rPr lang="ru-RU" dirty="0" smtClean="0"/>
              <a:t>HTML-код</a:t>
            </a:r>
            <a:endParaRPr lang="ru-RU" dirty="0"/>
          </a:p>
          <a:p>
            <a:pPr lvl="1">
              <a:defRPr/>
            </a:pPr>
            <a:r>
              <a:rPr lang="ru-RU" dirty="0" smtClean="0"/>
              <a:t>немного походят на серверные элементы управления в </a:t>
            </a:r>
            <a:r>
              <a:rPr lang="en-US" dirty="0" smtClean="0"/>
              <a:t>Web Forms (</a:t>
            </a:r>
            <a:r>
              <a:rPr lang="ru-RU" dirty="0" smtClean="0"/>
              <a:t>генерируют </a:t>
            </a:r>
            <a:r>
              <a:rPr lang="en-US" dirty="0" smtClean="0"/>
              <a:t>HTML-</a:t>
            </a:r>
            <a:r>
              <a:rPr lang="ru-RU" dirty="0" smtClean="0"/>
              <a:t>код</a:t>
            </a:r>
            <a:r>
              <a:rPr lang="en-US" dirty="0" smtClean="0"/>
              <a:t>)</a:t>
            </a:r>
            <a:r>
              <a:rPr lang="ru-RU" dirty="0" smtClean="0"/>
              <a:t>.</a:t>
            </a: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Т</a:t>
            </a:r>
            <a:r>
              <a:rPr lang="ru-RU" dirty="0" smtClean="0"/>
              <a:t>ипы </a:t>
            </a:r>
            <a:r>
              <a:rPr lang="en-US" dirty="0" smtClean="0"/>
              <a:t>HTML-</a:t>
            </a:r>
            <a:r>
              <a:rPr lang="ru-RU" dirty="0" smtClean="0"/>
              <a:t>помощников</a:t>
            </a:r>
            <a:r>
              <a:rPr lang="en-US" dirty="0" smtClean="0"/>
              <a:t>:</a:t>
            </a:r>
            <a:endParaRPr lang="ru-RU" dirty="0" smtClean="0"/>
          </a:p>
          <a:p>
            <a:pPr marL="971550" lvl="1" indent="-514350">
              <a:buFont typeface="+mj-lt"/>
              <a:buAutoNum type="arabicPeriod"/>
              <a:defRPr/>
            </a:pPr>
            <a:r>
              <a:rPr lang="ru-RU" b="1" i="1" dirty="0" smtClean="0"/>
              <a:t>встроенные (</a:t>
            </a:r>
            <a:r>
              <a:rPr lang="en-US" b="1" i="1" dirty="0" smtClean="0"/>
              <a:t>built-in </a:t>
            </a:r>
            <a:r>
              <a:rPr lang="en-US" b="1" i="1" dirty="0"/>
              <a:t>Html Helpers</a:t>
            </a:r>
            <a:r>
              <a:rPr lang="ru-RU" b="1" i="1" dirty="0" smtClean="0"/>
              <a:t>)</a:t>
            </a:r>
          </a:p>
          <a:p>
            <a:pPr lvl="2">
              <a:defRPr/>
            </a:pPr>
            <a:r>
              <a:rPr lang="ru-RU" dirty="0" smtClean="0"/>
              <a:t>стандартные (</a:t>
            </a:r>
            <a:r>
              <a:rPr lang="en-US" dirty="0"/>
              <a:t>Standard Html Helpers</a:t>
            </a:r>
            <a:r>
              <a:rPr lang="ru-RU" dirty="0" smtClean="0"/>
              <a:t>)</a:t>
            </a:r>
            <a:r>
              <a:rPr lang="en-US" dirty="0" smtClean="0"/>
              <a:t>;</a:t>
            </a:r>
            <a:endParaRPr lang="ru-RU" dirty="0" smtClean="0"/>
          </a:p>
          <a:p>
            <a:pPr lvl="2">
              <a:defRPr/>
            </a:pPr>
            <a:r>
              <a:rPr lang="ru-RU" dirty="0" smtClean="0"/>
              <a:t>типизированные (</a:t>
            </a:r>
            <a:r>
              <a:rPr lang="en-US" dirty="0"/>
              <a:t>Strongly Typed HTML Helpers</a:t>
            </a:r>
            <a:r>
              <a:rPr lang="ru-RU" dirty="0" smtClean="0"/>
              <a:t>)</a:t>
            </a:r>
            <a:r>
              <a:rPr lang="en-US" dirty="0" smtClean="0"/>
              <a:t>;</a:t>
            </a:r>
            <a:endParaRPr lang="ru-RU" dirty="0"/>
          </a:p>
          <a:p>
            <a:pPr lvl="2">
              <a:defRPr/>
            </a:pPr>
            <a:r>
              <a:rPr lang="ru-RU" dirty="0" smtClean="0"/>
              <a:t>шаблонные (</a:t>
            </a:r>
            <a:r>
              <a:rPr lang="en-US" dirty="0" err="1"/>
              <a:t>Templated</a:t>
            </a:r>
            <a:r>
              <a:rPr lang="en-US" dirty="0"/>
              <a:t> HTML </a:t>
            </a:r>
            <a:r>
              <a:rPr lang="en-US" dirty="0" smtClean="0"/>
              <a:t>Helpers</a:t>
            </a:r>
            <a:r>
              <a:rPr lang="ru-RU" dirty="0" smtClean="0"/>
              <a:t>)</a:t>
            </a:r>
            <a:r>
              <a:rPr lang="en-US" dirty="0" smtClean="0"/>
              <a:t>.</a:t>
            </a:r>
            <a:endParaRPr lang="ru-RU" dirty="0"/>
          </a:p>
          <a:p>
            <a:pPr marL="971550" lvl="1" indent="-514350">
              <a:buFont typeface="+mj-lt"/>
              <a:buAutoNum type="arabicPeriod"/>
              <a:defRPr/>
            </a:pPr>
            <a:r>
              <a:rPr lang="ru-RU" b="1" i="1" dirty="0" smtClean="0"/>
              <a:t>пользовательские (</a:t>
            </a:r>
            <a:r>
              <a:rPr lang="en-US" b="1" i="1" dirty="0"/>
              <a:t>Custom Html Helpers</a:t>
            </a:r>
            <a:r>
              <a:rPr lang="ru-RU" b="1" i="1" dirty="0" smtClean="0"/>
              <a:t>)</a:t>
            </a:r>
          </a:p>
          <a:p>
            <a:pPr lvl="2">
              <a:defRPr/>
            </a:pPr>
            <a:r>
              <a:rPr lang="ru-RU" dirty="0" smtClean="0"/>
              <a:t>встроенные </a:t>
            </a:r>
            <a:r>
              <a:rPr lang="ru-RU" dirty="0"/>
              <a:t>(строчные)</a:t>
            </a:r>
            <a:r>
              <a:rPr lang="en-US" dirty="0"/>
              <a:t>;</a:t>
            </a:r>
            <a:endParaRPr lang="ru-RU" dirty="0"/>
          </a:p>
          <a:p>
            <a:pPr lvl="2">
              <a:defRPr/>
            </a:pPr>
            <a:r>
              <a:rPr lang="ru-RU" dirty="0"/>
              <a:t>в отдельном </a:t>
            </a:r>
            <a:r>
              <a:rPr lang="ru-RU" dirty="0" smtClean="0"/>
              <a:t>файле.</a:t>
            </a:r>
            <a:endParaRPr lang="ru-RU" dirty="0"/>
          </a:p>
          <a:p>
            <a:pPr marL="0" indent="0">
              <a:buNone/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3585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Заголовок 1"/>
          <p:cNvSpPr>
            <a:spLocks noGrp="1"/>
          </p:cNvSpPr>
          <p:nvPr>
            <p:ph type="title"/>
          </p:nvPr>
        </p:nvSpPr>
        <p:spPr>
          <a:xfrm>
            <a:off x="0" y="2671848"/>
            <a:ext cx="9144000" cy="81229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Стандартные помощники </a:t>
            </a:r>
          </a:p>
        </p:txBody>
      </p:sp>
    </p:spTree>
    <p:extLst>
      <p:ext uri="{BB962C8B-B14F-4D97-AF65-F5344CB8AC3E}">
        <p14:creationId xmlns:p14="http://schemas.microsoft.com/office/powerpoint/2010/main" val="1931720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49827"/>
          </a:xfrm>
        </p:spPr>
        <p:txBody>
          <a:bodyPr>
            <a:normAutofit/>
          </a:bodyPr>
          <a:lstStyle/>
          <a:p>
            <a:r>
              <a:rPr lang="ru-RU" dirty="0" smtClean="0"/>
              <a:t>Стандартные HTML-помощники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/>
          </a:bodyPr>
          <a:lstStyle/>
          <a:p>
            <a:r>
              <a:rPr lang="ru-RU" dirty="0"/>
              <a:t>Стандартные </a:t>
            </a:r>
            <a:r>
              <a:rPr lang="ru-RU" dirty="0" smtClean="0"/>
              <a:t>HTML-помощники предназначены для генерации </a:t>
            </a:r>
            <a:r>
              <a:rPr lang="ru-RU" dirty="0"/>
              <a:t>наиболее распространенных типов </a:t>
            </a:r>
            <a:r>
              <a:rPr lang="ru-RU" dirty="0" smtClean="0"/>
              <a:t>HTML-элементов</a:t>
            </a:r>
          </a:p>
          <a:p>
            <a:pPr lvl="1"/>
            <a:r>
              <a:rPr lang="ru-RU" dirty="0" smtClean="0"/>
              <a:t>помощники для создания ссылки на методы-действия </a:t>
            </a:r>
          </a:p>
          <a:p>
            <a:pPr lvl="1"/>
            <a:r>
              <a:rPr lang="ru-RU" dirty="0" smtClean="0"/>
              <a:t>помощники для </a:t>
            </a:r>
            <a:r>
              <a:rPr lang="ru-RU" dirty="0"/>
              <a:t>элементов </a:t>
            </a:r>
            <a:r>
              <a:rPr lang="ru-RU" dirty="0" smtClean="0"/>
              <a:t>формы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423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HTML-</a:t>
            </a:r>
            <a:r>
              <a:rPr lang="ru-RU" dirty="0"/>
              <a:t>помощник</a:t>
            </a:r>
            <a:r>
              <a:rPr lang="en-US" dirty="0"/>
              <a:t> </a:t>
            </a:r>
            <a:r>
              <a:rPr lang="en-US" dirty="0" err="1">
                <a:solidFill>
                  <a:srgbClr val="0000FF"/>
                </a:solidFill>
              </a:rPr>
              <a:t>Html.ActionLink</a:t>
            </a:r>
            <a:r>
              <a:rPr lang="en-US" dirty="0" smtClean="0">
                <a:solidFill>
                  <a:srgbClr val="0000FF"/>
                </a:solidFill>
              </a:rPr>
              <a:t>()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/>
          </a:bodyPr>
          <a:lstStyle/>
          <a:p>
            <a:pPr fontAlgn="base"/>
            <a:r>
              <a:rPr lang="ru-RU" dirty="0" smtClean="0"/>
              <a:t>облегчает </a:t>
            </a:r>
            <a:r>
              <a:rPr lang="ru-RU" dirty="0"/>
              <a:t>создание </a:t>
            </a:r>
            <a:r>
              <a:rPr lang="en-US" dirty="0"/>
              <a:t>HTML </a:t>
            </a:r>
            <a:r>
              <a:rPr lang="ru-RU" dirty="0"/>
              <a:t>гиперссылок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&lt;a&gt;</a:t>
            </a:r>
            <a:r>
              <a:rPr lang="en-US" dirty="0"/>
              <a:t> </a:t>
            </a:r>
            <a:endParaRPr lang="ru-RU" dirty="0"/>
          </a:p>
          <a:p>
            <a:pPr lvl="1" fontAlgn="base"/>
            <a:r>
              <a:rPr lang="ru-RU" dirty="0"/>
              <a:t>занимается всеми деталями, </a:t>
            </a:r>
            <a:endParaRPr lang="ru-RU" dirty="0" smtClean="0"/>
          </a:p>
          <a:p>
            <a:pPr lvl="2" fontAlgn="base"/>
            <a:r>
              <a:rPr lang="ru-RU" dirty="0" smtClean="0"/>
              <a:t>например</a:t>
            </a:r>
            <a:r>
              <a:rPr lang="ru-RU" dirty="0"/>
              <a:t>: правильной записью </a:t>
            </a:r>
            <a:r>
              <a:rPr lang="en-US" dirty="0"/>
              <a:t>URL </a:t>
            </a:r>
            <a:r>
              <a:rPr lang="ru-RU" dirty="0"/>
              <a:t>путей</a:t>
            </a:r>
            <a:r>
              <a:rPr lang="en-US" dirty="0"/>
              <a:t>.</a:t>
            </a:r>
            <a:endParaRPr lang="ru-RU" dirty="0"/>
          </a:p>
          <a:p>
            <a:pPr fontAlgn="base"/>
            <a:r>
              <a:rPr lang="ru-RU" dirty="0" smtClean="0"/>
              <a:t>Имеет несколько перегруженных вариантов, что позволяет указывать для создания ссылки только самую нужную информацию</a:t>
            </a:r>
            <a:r>
              <a:rPr lang="en-US" dirty="0" smtClean="0"/>
              <a:t>. </a:t>
            </a:r>
            <a:endParaRPr lang="ru-RU" dirty="0"/>
          </a:p>
          <a:p>
            <a:pPr fontAlgn="base"/>
            <a:r>
              <a:rPr lang="ru-RU" dirty="0" smtClean="0"/>
              <a:t>В самом простом случае нужно просто указать </a:t>
            </a:r>
          </a:p>
          <a:p>
            <a:pPr lvl="1" fontAlgn="base"/>
            <a:r>
              <a:rPr lang="ru-RU" dirty="0" smtClean="0"/>
              <a:t>текст ссылки </a:t>
            </a:r>
          </a:p>
          <a:p>
            <a:pPr lvl="1" fontAlgn="base"/>
            <a:r>
              <a:rPr lang="ru-RU" dirty="0" smtClean="0"/>
              <a:t>метод-действие, к которой нужно перейти при выборе данной ссылке в браузере пользователя</a:t>
            </a:r>
            <a:r>
              <a:rPr lang="en-US" dirty="0" smtClean="0"/>
              <a:t>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01290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использования </a:t>
            </a:r>
            <a:r>
              <a:rPr lang="en-US" dirty="0" err="1" smtClean="0">
                <a:solidFill>
                  <a:srgbClr val="0000FF"/>
                </a:solidFill>
              </a:rPr>
              <a:t>Html.ActionLink</a:t>
            </a:r>
            <a:r>
              <a:rPr lang="en-US" dirty="0" smtClean="0">
                <a:solidFill>
                  <a:srgbClr val="0000FF"/>
                </a:solidFill>
              </a:rPr>
              <a:t>()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/>
          </a:bodyPr>
          <a:lstStyle/>
          <a:p>
            <a:pPr fontAlgn="base"/>
            <a:r>
              <a:rPr lang="ru-RU" dirty="0" smtClean="0"/>
              <a:t>Для ссылки на </a:t>
            </a:r>
            <a:r>
              <a:rPr lang="ru-RU" dirty="0"/>
              <a:t>метод </a:t>
            </a:r>
            <a:r>
              <a:rPr lang="en-US" dirty="0">
                <a:solidFill>
                  <a:srgbClr val="0000FF"/>
                </a:solidFill>
              </a:rPr>
              <a:t>Index() </a:t>
            </a:r>
            <a:r>
              <a:rPr lang="ru-RU" dirty="0"/>
              <a:t>в </a:t>
            </a:r>
            <a:r>
              <a:rPr lang="en-US" dirty="0"/>
              <a:t>“</a:t>
            </a:r>
            <a:r>
              <a:rPr lang="en-US" dirty="0">
                <a:solidFill>
                  <a:srgbClr val="0000FF"/>
                </a:solidFill>
              </a:rPr>
              <a:t>/Store/</a:t>
            </a:r>
            <a:r>
              <a:rPr lang="en-US" dirty="0"/>
              <a:t>” </a:t>
            </a:r>
            <a:r>
              <a:rPr lang="ru-RU" dirty="0" smtClean="0"/>
              <a:t>с </a:t>
            </a:r>
            <a:r>
              <a:rPr lang="ru-RU" dirty="0"/>
              <a:t>помощью текста ссылки </a:t>
            </a:r>
            <a:r>
              <a:rPr lang="en-US" dirty="0" smtClean="0"/>
              <a:t>“</a:t>
            </a:r>
            <a:r>
              <a:rPr lang="ru-RU" dirty="0" smtClean="0"/>
              <a:t>Перейти к Списку элементов</a:t>
            </a:r>
            <a:r>
              <a:rPr lang="en-US" dirty="0" smtClean="0"/>
              <a:t>” </a:t>
            </a:r>
            <a:r>
              <a:rPr lang="ru-RU" dirty="0"/>
              <a:t>используя следующий вызов</a:t>
            </a:r>
            <a:r>
              <a:rPr lang="en-US" dirty="0" smtClean="0"/>
              <a:t>:</a:t>
            </a:r>
            <a:endParaRPr lang="ru-RU" dirty="0">
              <a:solidFill>
                <a:srgbClr val="0000FF"/>
              </a:solidFill>
            </a:endParaRPr>
          </a:p>
          <a:p>
            <a:pPr marL="0" indent="0" algn="ctr" fontAlgn="base">
              <a:buNone/>
            </a:pPr>
            <a:r>
              <a:rPr lang="en-US" dirty="0">
                <a:solidFill>
                  <a:srgbClr val="0000FF"/>
                </a:solidFill>
              </a:rPr>
              <a:t>@</a:t>
            </a:r>
            <a:r>
              <a:rPr lang="en-US" dirty="0" err="1">
                <a:solidFill>
                  <a:srgbClr val="0000FF"/>
                </a:solidFill>
              </a:rPr>
              <a:t>Html.ActionLink</a:t>
            </a:r>
            <a:r>
              <a:rPr lang="en-US" dirty="0" smtClean="0">
                <a:solidFill>
                  <a:srgbClr val="0000FF"/>
                </a:solidFill>
              </a:rPr>
              <a:t>("</a:t>
            </a:r>
            <a:r>
              <a:rPr lang="ru-RU" dirty="0"/>
              <a:t> Перейти к Списку </a:t>
            </a:r>
            <a:r>
              <a:rPr lang="ru-RU" dirty="0" smtClean="0"/>
              <a:t>элементов</a:t>
            </a:r>
            <a:r>
              <a:rPr lang="en-US" dirty="0" smtClean="0">
                <a:solidFill>
                  <a:srgbClr val="0000FF"/>
                </a:solidFill>
              </a:rPr>
              <a:t>", </a:t>
            </a:r>
            <a:r>
              <a:rPr lang="en-US" dirty="0">
                <a:solidFill>
                  <a:srgbClr val="0000FF"/>
                </a:solidFill>
              </a:rPr>
              <a:t>"Index</a:t>
            </a:r>
            <a:r>
              <a:rPr lang="en-US" dirty="0" smtClean="0">
                <a:solidFill>
                  <a:srgbClr val="0000FF"/>
                </a:solidFill>
              </a:rPr>
              <a:t>")</a:t>
            </a:r>
            <a:endParaRPr lang="ru-RU" i="1" dirty="0"/>
          </a:p>
          <a:p>
            <a:pPr fontAlgn="base"/>
            <a:r>
              <a:rPr lang="ru-RU" i="1" dirty="0"/>
              <a:t>В данном случае не нужно указывать имя контроллера, т.к. ссылка делается на другое действие того же самого контроллера, который выполняет рендеринг текущего представления</a:t>
            </a:r>
            <a:r>
              <a:rPr lang="en-US" i="1" dirty="0"/>
              <a:t>.</a:t>
            </a:r>
            <a:endParaRPr lang="en-US" dirty="0"/>
          </a:p>
          <a:p>
            <a:pPr fontAlgn="base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091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Варианты </a:t>
            </a:r>
            <a:r>
              <a:rPr lang="en-US" dirty="0" err="1">
                <a:solidFill>
                  <a:srgbClr val="0000FF"/>
                </a:solidFill>
              </a:rPr>
              <a:t>Html.ActionLink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00FF"/>
                </a:solidFill>
              </a:rPr>
              <a:t>@</a:t>
            </a:r>
            <a:r>
              <a:rPr lang="en-US" dirty="0" err="1">
                <a:solidFill>
                  <a:srgbClr val="0000FF"/>
                </a:solidFill>
              </a:rPr>
              <a:t>Html.ActionLink</a:t>
            </a:r>
            <a:r>
              <a:rPr lang="en-US" dirty="0">
                <a:solidFill>
                  <a:srgbClr val="0000FF"/>
                </a:solidFill>
              </a:rPr>
              <a:t>("</a:t>
            </a:r>
            <a:r>
              <a:rPr lang="ru-RU" dirty="0">
                <a:solidFill>
                  <a:srgbClr val="0000FF"/>
                </a:solidFill>
              </a:rPr>
              <a:t>Жми здесь", "</a:t>
            </a:r>
            <a:r>
              <a:rPr lang="en-US" dirty="0">
                <a:solidFill>
                  <a:srgbClr val="0000FF"/>
                </a:solidFill>
              </a:rPr>
              <a:t>Show</a:t>
            </a:r>
            <a:r>
              <a:rPr lang="en-US" dirty="0" smtClean="0">
                <a:solidFill>
                  <a:srgbClr val="0000FF"/>
                </a:solidFill>
              </a:rPr>
              <a:t>")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&lt;a </a:t>
            </a:r>
            <a:r>
              <a:rPr lang="en-US" dirty="0" err="1">
                <a:solidFill>
                  <a:srgbClr val="0000FF"/>
                </a:solidFill>
              </a:rPr>
              <a:t>href</a:t>
            </a:r>
            <a:r>
              <a:rPr lang="en-US" dirty="0">
                <a:solidFill>
                  <a:srgbClr val="0000FF"/>
                </a:solidFill>
              </a:rPr>
              <a:t>="/Home/Show"&gt;</a:t>
            </a:r>
            <a:r>
              <a:rPr lang="en-US" dirty="0" err="1">
                <a:solidFill>
                  <a:srgbClr val="0000FF"/>
                </a:solidFill>
              </a:rPr>
              <a:t>Жми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здесь</a:t>
            </a:r>
            <a:r>
              <a:rPr lang="en-US" dirty="0">
                <a:solidFill>
                  <a:srgbClr val="0000FF"/>
                </a:solidFill>
              </a:rPr>
              <a:t>&lt;/a&gt;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@</a:t>
            </a:r>
            <a:r>
              <a:rPr lang="en-US" dirty="0" err="1">
                <a:solidFill>
                  <a:srgbClr val="0000FF"/>
                </a:solidFill>
              </a:rPr>
              <a:t>Html.ActionLink</a:t>
            </a:r>
            <a:r>
              <a:rPr lang="en-US" dirty="0">
                <a:solidFill>
                  <a:srgbClr val="0000FF"/>
                </a:solidFill>
              </a:rPr>
              <a:t>("</a:t>
            </a:r>
            <a:r>
              <a:rPr lang="en-US" dirty="0" err="1">
                <a:solidFill>
                  <a:srgbClr val="0000FF"/>
                </a:solidFill>
              </a:rPr>
              <a:t>Список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книг</a:t>
            </a:r>
            <a:r>
              <a:rPr lang="en-US" dirty="0">
                <a:solidFill>
                  <a:srgbClr val="0000FF"/>
                </a:solidFill>
              </a:rPr>
              <a:t>", "List", "Book</a:t>
            </a:r>
            <a:r>
              <a:rPr lang="en-US" dirty="0" smtClean="0">
                <a:solidFill>
                  <a:srgbClr val="0000FF"/>
                </a:solidFill>
              </a:rPr>
              <a:t>")</a:t>
            </a:r>
          </a:p>
          <a:p>
            <a:pPr marL="457200" lvl="1" indent="0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@</a:t>
            </a:r>
            <a:r>
              <a:rPr lang="en-US" dirty="0">
                <a:solidFill>
                  <a:srgbClr val="0000FF"/>
                </a:solidFill>
              </a:rPr>
              <a:t>Html. </a:t>
            </a:r>
            <a:r>
              <a:rPr lang="en-US" dirty="0" err="1">
                <a:solidFill>
                  <a:srgbClr val="0000FF"/>
                </a:solidFill>
              </a:rPr>
              <a:t>ActionLink</a:t>
            </a:r>
            <a:r>
              <a:rPr lang="en-US" dirty="0">
                <a:solidFill>
                  <a:srgbClr val="0000FF"/>
                </a:solidFill>
              </a:rPr>
              <a:t>("Edit Record", "Edit" , new {Id=3</a:t>
            </a:r>
            <a:r>
              <a:rPr lang="en-US" dirty="0" smtClean="0">
                <a:solidFill>
                  <a:srgbClr val="0000FF"/>
                </a:solidFill>
              </a:rPr>
              <a:t>})</a:t>
            </a:r>
          </a:p>
          <a:p>
            <a:r>
              <a:rPr lang="en-US" dirty="0">
                <a:solidFill>
                  <a:srgbClr val="0000FF"/>
                </a:solidFill>
              </a:rPr>
              <a:t>@</a:t>
            </a:r>
            <a:r>
              <a:rPr lang="en-US" dirty="0" err="1">
                <a:solidFill>
                  <a:srgbClr val="0000FF"/>
                </a:solidFill>
              </a:rPr>
              <a:t>Html.ActionLink</a:t>
            </a:r>
            <a:r>
              <a:rPr lang="en-US" dirty="0">
                <a:solidFill>
                  <a:srgbClr val="0000FF"/>
                </a:solidFill>
              </a:rPr>
              <a:t>("</a:t>
            </a:r>
            <a:r>
              <a:rPr lang="ru-RU" dirty="0">
                <a:solidFill>
                  <a:srgbClr val="0000FF"/>
                </a:solidFill>
              </a:rPr>
              <a:t>Все книги", "</a:t>
            </a:r>
            <a:r>
              <a:rPr lang="en-US" dirty="0">
                <a:solidFill>
                  <a:srgbClr val="0000FF"/>
                </a:solidFill>
              </a:rPr>
              <a:t>Index", "Book", new { id=10}, null)</a:t>
            </a:r>
          </a:p>
          <a:p>
            <a:pPr marL="0" indent="0">
              <a:buNone/>
            </a:pPr>
            <a:r>
              <a:rPr lang="en-US" dirty="0"/>
              <a:t>//</a:t>
            </a:r>
            <a:r>
              <a:rPr lang="ru-RU" dirty="0"/>
              <a:t>или</a:t>
            </a:r>
          </a:p>
          <a:p>
            <a:r>
              <a:rPr lang="ru-RU" dirty="0">
                <a:solidFill>
                  <a:srgbClr val="0000FF"/>
                </a:solidFill>
              </a:rPr>
              <a:t>@</a:t>
            </a:r>
            <a:r>
              <a:rPr lang="en-US" dirty="0" err="1">
                <a:solidFill>
                  <a:srgbClr val="0000FF"/>
                </a:solidFill>
              </a:rPr>
              <a:t>Html.ActionLink</a:t>
            </a:r>
            <a:r>
              <a:rPr lang="en-US" dirty="0">
                <a:solidFill>
                  <a:srgbClr val="0000FF"/>
                </a:solidFill>
              </a:rPr>
              <a:t>("</a:t>
            </a:r>
            <a:r>
              <a:rPr lang="ru-RU" dirty="0">
                <a:solidFill>
                  <a:srgbClr val="0000FF"/>
                </a:solidFill>
              </a:rPr>
              <a:t>Достоевский", "</a:t>
            </a:r>
            <a:r>
              <a:rPr lang="en-US" dirty="0">
                <a:solidFill>
                  <a:srgbClr val="0000FF"/>
                </a:solidFill>
              </a:rPr>
              <a:t>Index", "Book", new { author="</a:t>
            </a:r>
            <a:r>
              <a:rPr lang="ru-RU" dirty="0">
                <a:solidFill>
                  <a:srgbClr val="0000FF"/>
                </a:solidFill>
              </a:rPr>
              <a:t>Достоевский", </a:t>
            </a:r>
            <a:r>
              <a:rPr lang="en-US" dirty="0">
                <a:solidFill>
                  <a:srgbClr val="0000FF"/>
                </a:solidFill>
              </a:rPr>
              <a:t>id=5}, null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lvl="1"/>
            <a:r>
              <a:rPr lang="ru-RU" dirty="0" smtClean="0"/>
              <a:t>последний параметром </a:t>
            </a:r>
            <a:r>
              <a:rPr lang="ru-RU" dirty="0" err="1" smtClean="0">
                <a:solidFill>
                  <a:srgbClr val="0000FF"/>
                </a:solidFill>
              </a:rPr>
              <a:t>htmlAttributes</a:t>
            </a:r>
            <a:r>
              <a:rPr lang="ru-RU" dirty="0" smtClean="0"/>
              <a:t>, может </a:t>
            </a:r>
            <a:r>
              <a:rPr lang="ru-RU" dirty="0"/>
              <a:t>использовать этот параметр для установки значения атрибута элемента HTML.</a:t>
            </a:r>
            <a:endParaRPr lang="en-US" dirty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225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98554"/>
          </a:xfrm>
        </p:spPr>
        <p:txBody>
          <a:bodyPr>
            <a:normAutofit/>
          </a:bodyPr>
          <a:lstStyle/>
          <a:p>
            <a:pPr fontAlgn="base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Перегруженный вариант </a:t>
            </a:r>
            <a:r>
              <a:rPr lang="en-US" sz="36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Html.ActionLink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680" y="1556791"/>
            <a:ext cx="8938320" cy="3912355"/>
          </a:xfrm>
        </p:spPr>
        <p:txBody>
          <a:bodyPr>
            <a:normAutofit/>
          </a:bodyPr>
          <a:lstStyle/>
          <a:p>
            <a:pPr fontAlgn="base"/>
            <a:r>
              <a:rPr lang="ru-RU" dirty="0" smtClean="0"/>
              <a:t>Ссылка на метод-действие и передача дополнительных данных</a:t>
            </a:r>
          </a:p>
          <a:p>
            <a:pPr marL="0" indent="0" fontAlgn="base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@Html.ActionLink("</a:t>
            </a:r>
            <a:r>
              <a:rPr lang="ru-RU" sz="2800" dirty="0" smtClean="0">
                <a:solidFill>
                  <a:srgbClr val="0000FF"/>
                </a:solidFill>
              </a:rPr>
              <a:t>текст ссылки</a:t>
            </a:r>
            <a:r>
              <a:rPr lang="en-US" sz="2800" dirty="0" smtClean="0">
                <a:solidFill>
                  <a:srgbClr val="0000FF"/>
                </a:solidFill>
              </a:rPr>
              <a:t>", &lt;</a:t>
            </a:r>
            <a:r>
              <a:rPr lang="ru-RU" sz="2800" dirty="0" smtClean="0">
                <a:solidFill>
                  <a:srgbClr val="0000FF"/>
                </a:solidFill>
              </a:rPr>
              <a:t>метод-действие</a:t>
            </a:r>
            <a:r>
              <a:rPr lang="en-US" sz="2800" dirty="0" smtClean="0">
                <a:solidFill>
                  <a:srgbClr val="0000FF"/>
                </a:solidFill>
              </a:rPr>
              <a:t>&gt;, </a:t>
            </a:r>
            <a:endParaRPr lang="ru-RU" sz="28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rgbClr val="0000FF"/>
                </a:solidFill>
              </a:rPr>
              <a:t>   </a:t>
            </a:r>
            <a:r>
              <a:rPr lang="en-US" sz="2800" dirty="0" smtClean="0">
                <a:solidFill>
                  <a:srgbClr val="0000FF"/>
                </a:solidFill>
              </a:rPr>
              <a:t>new </a:t>
            </a:r>
            <a:r>
              <a:rPr lang="en-US" sz="2800" dirty="0">
                <a:solidFill>
                  <a:srgbClr val="0000FF"/>
                </a:solidFill>
              </a:rPr>
              <a:t>{ </a:t>
            </a:r>
            <a:r>
              <a:rPr lang="en-US" sz="2800" dirty="0" smtClean="0">
                <a:solidFill>
                  <a:srgbClr val="0000FF"/>
                </a:solidFill>
              </a:rPr>
              <a:t>&lt;</a:t>
            </a:r>
            <a:r>
              <a:rPr lang="ru-RU" sz="2800" dirty="0" smtClean="0">
                <a:solidFill>
                  <a:srgbClr val="0000FF"/>
                </a:solidFill>
              </a:rPr>
              <a:t>дополнительный параметр</a:t>
            </a:r>
            <a:r>
              <a:rPr lang="en-US" sz="2800" dirty="0" smtClean="0">
                <a:solidFill>
                  <a:srgbClr val="0000FF"/>
                </a:solidFill>
              </a:rPr>
              <a:t>&gt;})</a:t>
            </a:r>
            <a:endParaRPr lang="ru-RU" sz="28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dirty="0"/>
              <a:t>Пример: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 @Html.ActionLink("</a:t>
            </a:r>
            <a:r>
              <a:rPr lang="en-US" sz="2800" dirty="0" err="1">
                <a:solidFill>
                  <a:srgbClr val="0000FF"/>
                </a:solidFill>
              </a:rPr>
              <a:t>Изменить</a:t>
            </a:r>
            <a:r>
              <a:rPr lang="en-US" sz="2800" dirty="0">
                <a:solidFill>
                  <a:srgbClr val="0000FF"/>
                </a:solidFill>
              </a:rPr>
              <a:t>", "Edit", new { id=item.Id })</a:t>
            </a:r>
            <a:endParaRPr lang="ru-RU" sz="2800" dirty="0" smtClean="0">
              <a:solidFill>
                <a:srgbClr val="0000FF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70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HTML</a:t>
            </a:r>
            <a:r>
              <a:rPr lang="ru-RU" dirty="0" smtClean="0"/>
              <a:t>-помощники</a:t>
            </a:r>
            <a:r>
              <a:rPr lang="en-US" dirty="0" smtClean="0"/>
              <a:t> </a:t>
            </a:r>
            <a:r>
              <a:rPr lang="ru-RU" dirty="0"/>
              <a:t>элементов </a:t>
            </a:r>
            <a:r>
              <a:rPr lang="ru-RU" dirty="0" smtClean="0"/>
              <a:t>формы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HTML-</a:t>
            </a:r>
            <a:r>
              <a:rPr lang="ru-RU" dirty="0" smtClean="0"/>
              <a:t>помощники для генерирования</a:t>
            </a:r>
            <a:r>
              <a:rPr lang="en-US" dirty="0"/>
              <a:t> </a:t>
            </a:r>
            <a:r>
              <a:rPr lang="en-US" dirty="0" smtClean="0"/>
              <a:t>HTML</a:t>
            </a:r>
            <a:r>
              <a:rPr lang="ru-RU" dirty="0" smtClean="0"/>
              <a:t>-элементов </a:t>
            </a:r>
            <a:r>
              <a:rPr lang="ru-RU" dirty="0"/>
              <a:t>формы: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>
                <a:solidFill>
                  <a:srgbClr val="0000FF"/>
                </a:solidFill>
              </a:rPr>
              <a:t>BeginForm</a:t>
            </a:r>
            <a:r>
              <a:rPr lang="en-US" dirty="0">
                <a:solidFill>
                  <a:srgbClr val="0000FF"/>
                </a:solidFill>
              </a:rPr>
              <a:t>()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>
                <a:solidFill>
                  <a:srgbClr val="0000FF"/>
                </a:solidFill>
              </a:rPr>
              <a:t>EndForm</a:t>
            </a:r>
            <a:r>
              <a:rPr lang="en-US" dirty="0">
                <a:solidFill>
                  <a:srgbClr val="0000FF"/>
                </a:solidFill>
              </a:rPr>
              <a:t>()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>
                <a:solidFill>
                  <a:srgbClr val="0000FF"/>
                </a:solidFill>
              </a:rPr>
              <a:t>TextArea</a:t>
            </a:r>
            <a:r>
              <a:rPr lang="en-US" dirty="0">
                <a:solidFill>
                  <a:srgbClr val="0000FF"/>
                </a:solidFill>
              </a:rPr>
              <a:t>()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>
                <a:solidFill>
                  <a:srgbClr val="0000FF"/>
                </a:solidFill>
              </a:rPr>
              <a:t>TextBox</a:t>
            </a:r>
            <a:r>
              <a:rPr lang="en-US" dirty="0">
                <a:solidFill>
                  <a:srgbClr val="0000FF"/>
                </a:solidFill>
              </a:rPr>
              <a:t>()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>
                <a:solidFill>
                  <a:srgbClr val="0000FF"/>
                </a:solidFill>
              </a:rPr>
              <a:t>CheckBox</a:t>
            </a:r>
            <a:r>
              <a:rPr lang="en-US" dirty="0">
                <a:solidFill>
                  <a:srgbClr val="0000FF"/>
                </a:solidFill>
              </a:rPr>
              <a:t>()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>
                <a:solidFill>
                  <a:srgbClr val="0000FF"/>
                </a:solidFill>
              </a:rPr>
              <a:t>RadioButton</a:t>
            </a:r>
            <a:r>
              <a:rPr lang="en-US" dirty="0">
                <a:solidFill>
                  <a:srgbClr val="0000FF"/>
                </a:solidFill>
              </a:rPr>
              <a:t>()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>
                <a:solidFill>
                  <a:srgbClr val="0000FF"/>
                </a:solidFill>
              </a:rPr>
              <a:t>ListBox</a:t>
            </a:r>
            <a:r>
              <a:rPr lang="en-US" dirty="0">
                <a:solidFill>
                  <a:srgbClr val="0000FF"/>
                </a:solidFill>
              </a:rPr>
              <a:t>()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>
                <a:solidFill>
                  <a:srgbClr val="0000FF"/>
                </a:solidFill>
              </a:rPr>
              <a:t>DropDownList</a:t>
            </a:r>
            <a:r>
              <a:rPr lang="en-US" dirty="0">
                <a:solidFill>
                  <a:srgbClr val="0000FF"/>
                </a:solidFill>
              </a:rPr>
              <a:t>()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0000FF"/>
                </a:solidFill>
              </a:rPr>
              <a:t>Hidden()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0000FF"/>
                </a:solidFill>
              </a:rPr>
              <a:t>Password()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999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65641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Помощники для работы с формами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/>
              <a:t>ASP.Net</a:t>
            </a:r>
            <a:r>
              <a:rPr lang="ru-RU" dirty="0" smtClean="0"/>
              <a:t> </a:t>
            </a:r>
            <a:r>
              <a:rPr lang="ru-RU" dirty="0"/>
              <a:t>MVC </a:t>
            </a:r>
            <a:r>
              <a:rPr lang="ru-RU" dirty="0" smtClean="0"/>
              <a:t>предоставляет </a:t>
            </a:r>
            <a:r>
              <a:rPr lang="ru-RU" dirty="0"/>
              <a:t>большой набор встроенных </a:t>
            </a:r>
            <a:r>
              <a:rPr lang="ru-RU" dirty="0" smtClean="0"/>
              <a:t>HTML-помощников, </a:t>
            </a:r>
            <a:r>
              <a:rPr lang="ru-RU" dirty="0"/>
              <a:t>которые позволяют генерировать </a:t>
            </a:r>
            <a:r>
              <a:rPr lang="en-US" dirty="0" smtClean="0"/>
              <a:t>HTML-</a:t>
            </a:r>
            <a:r>
              <a:rPr lang="ru-RU" dirty="0" smtClean="0"/>
              <a:t>разметку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главным </a:t>
            </a:r>
            <a:r>
              <a:rPr lang="ru-RU" dirty="0"/>
              <a:t>образом, для работы с формами. </a:t>
            </a:r>
            <a:endParaRPr lang="ru-RU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4809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Помощник </a:t>
            </a:r>
            <a:r>
              <a:rPr lang="ru-RU" altLang="ru-RU" sz="3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Html.BeginForm</a:t>
            </a:r>
            <a:endParaRPr lang="ru-RU" alt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12875"/>
            <a:ext cx="8964612" cy="5445125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Помощник</a:t>
            </a:r>
            <a:r>
              <a:rPr lang="ru-RU" dirty="0"/>
              <a:t> </a:t>
            </a:r>
            <a:r>
              <a:rPr lang="ru-RU" dirty="0" err="1">
                <a:solidFill>
                  <a:srgbClr val="0000FF"/>
                </a:solidFill>
              </a:rPr>
              <a:t>BeginForm</a:t>
            </a:r>
            <a:r>
              <a:rPr lang="ru-RU" dirty="0"/>
              <a:t> принимает в качестве параметров </a:t>
            </a:r>
            <a:endParaRPr lang="ru-RU" dirty="0" smtClean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имя </a:t>
            </a:r>
            <a:r>
              <a:rPr lang="ru-RU" dirty="0"/>
              <a:t>метода действия </a:t>
            </a:r>
            <a:endParaRPr lang="ru-RU" dirty="0" smtClean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имя </a:t>
            </a:r>
            <a:r>
              <a:rPr lang="ru-RU" dirty="0"/>
              <a:t>контроллера, </a:t>
            </a:r>
            <a:endParaRPr lang="ru-RU" dirty="0" smtClean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тип </a:t>
            </a:r>
            <a:r>
              <a:rPr lang="en-US" dirty="0" smtClean="0"/>
              <a:t>HTML-</a:t>
            </a:r>
            <a:r>
              <a:rPr lang="ru-RU" dirty="0" smtClean="0"/>
              <a:t>запроса</a:t>
            </a:r>
            <a:r>
              <a:rPr lang="ru-RU" dirty="0"/>
              <a:t>.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Например: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err="1">
                <a:solidFill>
                  <a:srgbClr val="0000FF"/>
                </a:solidFill>
              </a:rPr>
              <a:t>Html.BeginForm</a:t>
            </a:r>
            <a:r>
              <a:rPr lang="en-US" dirty="0">
                <a:solidFill>
                  <a:srgbClr val="0000FF"/>
                </a:solidFill>
              </a:rPr>
              <a:t>("Buy", "Home", </a:t>
            </a:r>
            <a:r>
              <a:rPr lang="en-US" dirty="0" err="1">
                <a:solidFill>
                  <a:srgbClr val="0000FF"/>
                </a:solidFill>
              </a:rPr>
              <a:t>FormMethod.Post</a:t>
            </a:r>
            <a:r>
              <a:rPr lang="en-US" dirty="0">
                <a:solidFill>
                  <a:srgbClr val="0000FF"/>
                </a:solidFill>
              </a:rPr>
              <a:t>)</a:t>
            </a:r>
            <a:endParaRPr lang="ru-RU" dirty="0">
              <a:solidFill>
                <a:srgbClr val="0000FF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Данный </a:t>
            </a:r>
            <a:r>
              <a:rPr lang="ru-RU" dirty="0" smtClean="0"/>
              <a:t>помощник создает </a:t>
            </a:r>
            <a:r>
              <a:rPr lang="ru-RU" dirty="0"/>
              <a:t>как открывающий тег </a:t>
            </a:r>
            <a:r>
              <a:rPr lang="ru-RU" dirty="0">
                <a:solidFill>
                  <a:srgbClr val="0000FF"/>
                </a:solidFill>
              </a:rPr>
              <a:t>&lt;form&gt;</a:t>
            </a:r>
            <a:r>
              <a:rPr lang="ru-RU" dirty="0"/>
              <a:t>, так и закрывающий </a:t>
            </a:r>
            <a:r>
              <a:rPr lang="ru-RU" dirty="0" smtClean="0"/>
              <a:t>тег </a:t>
            </a:r>
            <a:r>
              <a:rPr lang="ru-RU" dirty="0" smtClean="0">
                <a:solidFill>
                  <a:srgbClr val="0000FF"/>
                </a:solidFill>
              </a:rPr>
              <a:t>&lt;/</a:t>
            </a:r>
            <a:r>
              <a:rPr lang="ru-RU" dirty="0">
                <a:solidFill>
                  <a:srgbClr val="0000FF"/>
                </a:solidFill>
              </a:rPr>
              <a:t>form&gt;</a:t>
            </a:r>
            <a:r>
              <a:rPr lang="ru-RU" dirty="0"/>
              <a:t>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Поэтому при рендеринге представления в выходной поток у нас получится тот же самый HTML-код, что и с применением тега </a:t>
            </a:r>
            <a:r>
              <a:rPr lang="ru-RU" dirty="0">
                <a:solidFill>
                  <a:srgbClr val="0000FF"/>
                </a:solidFill>
              </a:rPr>
              <a:t>form</a:t>
            </a:r>
            <a:r>
              <a:rPr lang="ru-RU" dirty="0"/>
              <a:t>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Поэтому ручной способ описания тэгов </a:t>
            </a:r>
            <a:r>
              <a:rPr lang="en-US" dirty="0">
                <a:solidFill>
                  <a:srgbClr val="0000FF"/>
                </a:solidFill>
              </a:rPr>
              <a:t>&lt;form&gt;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en-US" dirty="0"/>
              <a:t> </a:t>
            </a:r>
            <a:r>
              <a:rPr lang="ru-RU" dirty="0"/>
              <a:t>использование </a:t>
            </a:r>
            <a:r>
              <a:rPr lang="ru-RU" dirty="0" err="1">
                <a:solidFill>
                  <a:srgbClr val="0000FF"/>
                </a:solidFill>
              </a:rPr>
              <a:t>BeginForm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/>
              <a:t>идентичны.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2716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73394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 обычной </a:t>
            </a:r>
            <a:r>
              <a:rPr lang="en-US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HTML-</a:t>
            </a:r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формы</a:t>
            </a:r>
            <a:endParaRPr lang="ru-RU" altLang="ru-RU" sz="3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334531"/>
            <a:ext cx="8964612" cy="5523470"/>
          </a:xfrm>
        </p:spPr>
        <p:txBody>
          <a:bodyPr rtlCol="0">
            <a:normAutofit fontScale="62500" lnSpcReduction="20000"/>
          </a:bodyPr>
          <a:lstStyle/>
          <a:p>
            <a:pPr>
              <a:defRPr/>
            </a:pPr>
            <a:r>
              <a:rPr lang="ru-RU" dirty="0" smtClean="0"/>
              <a:t>Пример: </a:t>
            </a:r>
            <a:r>
              <a:rPr lang="ru-RU" dirty="0"/>
              <a:t>обычная HTML-форма, которая по нажатию на кнопку отправляет все введенные данные запросом </a:t>
            </a:r>
            <a:r>
              <a:rPr lang="ru-RU" dirty="0">
                <a:solidFill>
                  <a:srgbClr val="0000FF"/>
                </a:solidFill>
              </a:rPr>
              <a:t>POST</a:t>
            </a:r>
            <a:r>
              <a:rPr lang="ru-RU" dirty="0"/>
              <a:t> на адрес </a:t>
            </a:r>
            <a:r>
              <a:rPr lang="ru-RU" dirty="0">
                <a:solidFill>
                  <a:srgbClr val="0000FF"/>
                </a:solidFill>
              </a:rPr>
              <a:t>/</a:t>
            </a:r>
            <a:r>
              <a:rPr lang="ru-RU" dirty="0" err="1">
                <a:solidFill>
                  <a:srgbClr val="0000FF"/>
                </a:solidFill>
              </a:rPr>
              <a:t>Home</a:t>
            </a:r>
            <a:r>
              <a:rPr lang="ru-RU" dirty="0">
                <a:solidFill>
                  <a:srgbClr val="0000FF"/>
                </a:solidFill>
              </a:rPr>
              <a:t>/</a:t>
            </a:r>
            <a:r>
              <a:rPr lang="ru-RU" dirty="0" err="1">
                <a:solidFill>
                  <a:srgbClr val="0000FF"/>
                </a:solidFill>
              </a:rPr>
              <a:t>Buy</a:t>
            </a:r>
            <a:r>
              <a:rPr lang="ru-RU" dirty="0"/>
              <a:t>. </a:t>
            </a:r>
            <a:endParaRPr lang="ru-RU" dirty="0" smtClean="0"/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>
                <a:solidFill>
                  <a:srgbClr val="0000FF"/>
                </a:solidFill>
              </a:rPr>
              <a:t>&lt;form method="post" action="/Home/Buy</a:t>
            </a:r>
            <a:r>
              <a:rPr lang="en-US" sz="2900" dirty="0" smtClean="0">
                <a:solidFill>
                  <a:srgbClr val="0000FF"/>
                </a:solidFill>
              </a:rPr>
              <a:t>"&gt;</a:t>
            </a:r>
          </a:p>
          <a:p>
            <a:pPr marL="180975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 smtClean="0">
                <a:solidFill>
                  <a:srgbClr val="0000FF"/>
                </a:solidFill>
              </a:rPr>
              <a:t>&lt;input type="hidden" value="@</a:t>
            </a:r>
            <a:r>
              <a:rPr lang="en-US" sz="2900" dirty="0" err="1" smtClean="0">
                <a:solidFill>
                  <a:srgbClr val="0000FF"/>
                </a:solidFill>
              </a:rPr>
              <a:t>ViewBag.BookId</a:t>
            </a:r>
            <a:r>
              <a:rPr lang="en-US" sz="2900" dirty="0" smtClean="0">
                <a:solidFill>
                  <a:srgbClr val="0000FF"/>
                </a:solidFill>
              </a:rPr>
              <a:t>" name="</a:t>
            </a:r>
            <a:r>
              <a:rPr lang="en-US" sz="2900" dirty="0" err="1" smtClean="0">
                <a:solidFill>
                  <a:srgbClr val="0000FF"/>
                </a:solidFill>
              </a:rPr>
              <a:t>BookId</a:t>
            </a:r>
            <a:r>
              <a:rPr lang="en-US" sz="2900" dirty="0" smtClean="0">
                <a:solidFill>
                  <a:srgbClr val="0000FF"/>
                </a:solidFill>
              </a:rPr>
              <a:t>" /&gt;</a:t>
            </a:r>
            <a:endParaRPr lang="ru-RU" sz="2900" dirty="0" smtClean="0">
              <a:solidFill>
                <a:srgbClr val="0000FF"/>
              </a:solidFill>
            </a:endParaRPr>
          </a:p>
          <a:p>
            <a:pPr marL="180975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 smtClean="0">
                <a:solidFill>
                  <a:srgbClr val="0000FF"/>
                </a:solidFill>
              </a:rPr>
              <a:t>&lt;</a:t>
            </a:r>
            <a:r>
              <a:rPr lang="en-US" sz="2900" dirty="0">
                <a:solidFill>
                  <a:srgbClr val="0000FF"/>
                </a:solidFill>
              </a:rPr>
              <a:t>table&gt;</a:t>
            </a:r>
          </a:p>
          <a:p>
            <a:pPr marL="36195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 smtClean="0">
                <a:solidFill>
                  <a:srgbClr val="0000FF"/>
                </a:solidFill>
              </a:rPr>
              <a:t>&lt;</a:t>
            </a:r>
            <a:r>
              <a:rPr lang="en-US" sz="2900" dirty="0" err="1">
                <a:solidFill>
                  <a:srgbClr val="0000FF"/>
                </a:solidFill>
              </a:rPr>
              <a:t>tr</a:t>
            </a:r>
            <a:r>
              <a:rPr lang="en-US" sz="2900" dirty="0" smtClean="0">
                <a:solidFill>
                  <a:srgbClr val="0000FF"/>
                </a:solidFill>
              </a:rPr>
              <a:t>&gt; </a:t>
            </a:r>
          </a:p>
          <a:p>
            <a:pPr marL="36195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>
                <a:solidFill>
                  <a:srgbClr val="0000FF"/>
                </a:solidFill>
              </a:rPr>
              <a:t> </a:t>
            </a:r>
            <a:r>
              <a:rPr lang="en-US" sz="2900" dirty="0" smtClean="0">
                <a:solidFill>
                  <a:srgbClr val="0000FF"/>
                </a:solidFill>
              </a:rPr>
              <a:t>  &lt;</a:t>
            </a:r>
            <a:r>
              <a:rPr lang="en-US" sz="2900" dirty="0">
                <a:solidFill>
                  <a:srgbClr val="0000FF"/>
                </a:solidFill>
              </a:rPr>
              <a:t>td&gt;&lt;p&gt;</a:t>
            </a:r>
            <a:r>
              <a:rPr lang="ru-RU" sz="2900" dirty="0">
                <a:solidFill>
                  <a:srgbClr val="0000FF"/>
                </a:solidFill>
              </a:rPr>
              <a:t>Введите свое имя &lt;/</a:t>
            </a:r>
            <a:r>
              <a:rPr lang="en-US" sz="2900" dirty="0">
                <a:solidFill>
                  <a:srgbClr val="0000FF"/>
                </a:solidFill>
              </a:rPr>
              <a:t>p&gt;&lt;/</a:t>
            </a:r>
            <a:r>
              <a:rPr lang="en-US" sz="2900" dirty="0" smtClean="0">
                <a:solidFill>
                  <a:srgbClr val="0000FF"/>
                </a:solidFill>
              </a:rPr>
              <a:t>td&gt; &lt;td&gt;&lt;input type="text" name="Person" /&gt; &lt;/td&gt;</a:t>
            </a:r>
            <a:endParaRPr lang="ru-RU" sz="2900" dirty="0" smtClean="0">
              <a:solidFill>
                <a:srgbClr val="0000FF"/>
              </a:solidFill>
            </a:endParaRPr>
          </a:p>
          <a:p>
            <a:pPr marL="36195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 smtClean="0">
                <a:solidFill>
                  <a:srgbClr val="0000FF"/>
                </a:solidFill>
              </a:rPr>
              <a:t>&lt;/</a:t>
            </a:r>
            <a:r>
              <a:rPr lang="en-US" sz="2900" dirty="0" err="1">
                <a:solidFill>
                  <a:srgbClr val="0000FF"/>
                </a:solidFill>
              </a:rPr>
              <a:t>tr</a:t>
            </a:r>
            <a:r>
              <a:rPr lang="en-US" sz="2900" dirty="0" smtClean="0">
                <a:solidFill>
                  <a:srgbClr val="0000FF"/>
                </a:solidFill>
              </a:rPr>
              <a:t>&gt;</a:t>
            </a:r>
            <a:endParaRPr lang="ru-RU" sz="2900" dirty="0" smtClean="0">
              <a:solidFill>
                <a:srgbClr val="0000FF"/>
              </a:solidFill>
            </a:endParaRPr>
          </a:p>
          <a:p>
            <a:pPr marL="36195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 smtClean="0">
                <a:solidFill>
                  <a:srgbClr val="0000FF"/>
                </a:solidFill>
              </a:rPr>
              <a:t>&lt;</a:t>
            </a:r>
            <a:r>
              <a:rPr lang="en-US" sz="2900" dirty="0" err="1">
                <a:solidFill>
                  <a:srgbClr val="0000FF"/>
                </a:solidFill>
              </a:rPr>
              <a:t>tr</a:t>
            </a:r>
            <a:r>
              <a:rPr lang="en-US" sz="2900" dirty="0" smtClean="0">
                <a:solidFill>
                  <a:srgbClr val="0000FF"/>
                </a:solidFill>
              </a:rPr>
              <a:t>&gt; </a:t>
            </a:r>
          </a:p>
          <a:p>
            <a:pPr marL="36195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>
                <a:solidFill>
                  <a:srgbClr val="0000FF"/>
                </a:solidFill>
              </a:rPr>
              <a:t> </a:t>
            </a:r>
            <a:r>
              <a:rPr lang="en-US" sz="2900" dirty="0" smtClean="0">
                <a:solidFill>
                  <a:srgbClr val="0000FF"/>
                </a:solidFill>
              </a:rPr>
              <a:t> &lt;</a:t>
            </a:r>
            <a:r>
              <a:rPr lang="en-US" sz="2900" dirty="0">
                <a:solidFill>
                  <a:srgbClr val="0000FF"/>
                </a:solidFill>
              </a:rPr>
              <a:t>td&gt;&lt;p&gt;</a:t>
            </a:r>
            <a:r>
              <a:rPr lang="ru-RU" sz="2900" dirty="0">
                <a:solidFill>
                  <a:srgbClr val="0000FF"/>
                </a:solidFill>
              </a:rPr>
              <a:t>Введите адрес :&lt;/</a:t>
            </a:r>
            <a:r>
              <a:rPr lang="en-US" sz="2900" dirty="0">
                <a:solidFill>
                  <a:srgbClr val="0000FF"/>
                </a:solidFill>
              </a:rPr>
              <a:t>p&gt;&lt;/td</a:t>
            </a:r>
            <a:r>
              <a:rPr lang="en-US" sz="2900" dirty="0" smtClean="0">
                <a:solidFill>
                  <a:srgbClr val="0000FF"/>
                </a:solidFill>
              </a:rPr>
              <a:t>&gt; &lt;</a:t>
            </a:r>
            <a:r>
              <a:rPr lang="en-US" sz="2900" dirty="0">
                <a:solidFill>
                  <a:srgbClr val="0000FF"/>
                </a:solidFill>
              </a:rPr>
              <a:t>td&gt;&lt;input type="text" name="Address" /&gt; &lt;/td</a:t>
            </a:r>
            <a:r>
              <a:rPr lang="en-US" sz="2900" dirty="0" smtClean="0">
                <a:solidFill>
                  <a:srgbClr val="0000FF"/>
                </a:solidFill>
              </a:rPr>
              <a:t>&gt;</a:t>
            </a:r>
            <a:endParaRPr lang="ru-RU" sz="2900" dirty="0" smtClean="0">
              <a:solidFill>
                <a:srgbClr val="0000FF"/>
              </a:solidFill>
            </a:endParaRPr>
          </a:p>
          <a:p>
            <a:pPr marL="36195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 smtClean="0">
                <a:solidFill>
                  <a:srgbClr val="0000FF"/>
                </a:solidFill>
              </a:rPr>
              <a:t>&lt;/</a:t>
            </a:r>
            <a:r>
              <a:rPr lang="en-US" sz="2900" dirty="0" err="1">
                <a:solidFill>
                  <a:srgbClr val="0000FF"/>
                </a:solidFill>
              </a:rPr>
              <a:t>tr</a:t>
            </a:r>
            <a:r>
              <a:rPr lang="en-US" sz="2900" dirty="0" smtClean="0">
                <a:solidFill>
                  <a:srgbClr val="0000FF"/>
                </a:solidFill>
              </a:rPr>
              <a:t>&gt;</a:t>
            </a:r>
            <a:endParaRPr lang="ru-RU" sz="2900" dirty="0" smtClean="0">
              <a:solidFill>
                <a:srgbClr val="0000FF"/>
              </a:solidFill>
            </a:endParaRPr>
          </a:p>
          <a:p>
            <a:pPr marL="36195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 smtClean="0">
                <a:solidFill>
                  <a:srgbClr val="0000FF"/>
                </a:solidFill>
              </a:rPr>
              <a:t>&lt;</a:t>
            </a:r>
            <a:r>
              <a:rPr lang="en-US" sz="2900" dirty="0" err="1">
                <a:solidFill>
                  <a:srgbClr val="0000FF"/>
                </a:solidFill>
              </a:rPr>
              <a:t>tr</a:t>
            </a:r>
            <a:r>
              <a:rPr lang="en-US" sz="2900" dirty="0" smtClean="0">
                <a:solidFill>
                  <a:srgbClr val="0000FF"/>
                </a:solidFill>
              </a:rPr>
              <a:t>&gt;</a:t>
            </a:r>
            <a:endParaRPr lang="ru-RU" sz="2900" dirty="0" smtClean="0">
              <a:solidFill>
                <a:srgbClr val="0000FF"/>
              </a:solidFill>
            </a:endParaRPr>
          </a:p>
          <a:p>
            <a:pPr marL="534988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 smtClean="0">
                <a:solidFill>
                  <a:srgbClr val="0000FF"/>
                </a:solidFill>
              </a:rPr>
              <a:t>&lt;</a:t>
            </a:r>
            <a:r>
              <a:rPr lang="en-US" sz="2900" dirty="0">
                <a:solidFill>
                  <a:srgbClr val="0000FF"/>
                </a:solidFill>
              </a:rPr>
              <a:t>td</a:t>
            </a:r>
            <a:r>
              <a:rPr lang="en-US" sz="2900" dirty="0" smtClean="0">
                <a:solidFill>
                  <a:srgbClr val="0000FF"/>
                </a:solidFill>
              </a:rPr>
              <a:t>&gt; &lt;</a:t>
            </a:r>
            <a:r>
              <a:rPr lang="en-US" sz="2900" dirty="0">
                <a:solidFill>
                  <a:srgbClr val="0000FF"/>
                </a:solidFill>
              </a:rPr>
              <a:t>input type="submit" value="</a:t>
            </a:r>
            <a:r>
              <a:rPr lang="ru-RU" sz="2900" dirty="0">
                <a:solidFill>
                  <a:srgbClr val="0000FF"/>
                </a:solidFill>
              </a:rPr>
              <a:t>Отправить" /&gt; </a:t>
            </a:r>
            <a:r>
              <a:rPr lang="ru-RU" sz="2900" dirty="0" smtClean="0">
                <a:solidFill>
                  <a:srgbClr val="0000FF"/>
                </a:solidFill>
              </a:rPr>
              <a:t>&lt;/</a:t>
            </a:r>
            <a:r>
              <a:rPr lang="en-US" sz="2900" dirty="0">
                <a:solidFill>
                  <a:srgbClr val="0000FF"/>
                </a:solidFill>
              </a:rPr>
              <a:t>td</a:t>
            </a:r>
            <a:r>
              <a:rPr lang="en-US" sz="2900" dirty="0" smtClean="0">
                <a:solidFill>
                  <a:srgbClr val="0000FF"/>
                </a:solidFill>
              </a:rPr>
              <a:t>&gt; &lt;</a:t>
            </a:r>
            <a:r>
              <a:rPr lang="en-US" sz="2900" dirty="0">
                <a:solidFill>
                  <a:srgbClr val="0000FF"/>
                </a:solidFill>
              </a:rPr>
              <a:t>td&gt;&lt;/td</a:t>
            </a:r>
            <a:r>
              <a:rPr lang="en-US" sz="2900" dirty="0" smtClean="0">
                <a:solidFill>
                  <a:srgbClr val="0000FF"/>
                </a:solidFill>
              </a:rPr>
              <a:t>&gt;</a:t>
            </a:r>
          </a:p>
          <a:p>
            <a:pPr marL="358775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 smtClean="0">
                <a:solidFill>
                  <a:srgbClr val="0000FF"/>
                </a:solidFill>
              </a:rPr>
              <a:t>&lt;/</a:t>
            </a:r>
            <a:r>
              <a:rPr lang="en-US" sz="2900" dirty="0" err="1">
                <a:solidFill>
                  <a:srgbClr val="0000FF"/>
                </a:solidFill>
              </a:rPr>
              <a:t>tr</a:t>
            </a:r>
            <a:r>
              <a:rPr lang="en-US" sz="2900" dirty="0">
                <a:solidFill>
                  <a:srgbClr val="0000FF"/>
                </a:solidFill>
              </a:rPr>
              <a:t>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>
                <a:solidFill>
                  <a:srgbClr val="0000FF"/>
                </a:solidFill>
              </a:rPr>
              <a:t>    &lt;/table&gt;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>
                <a:solidFill>
                  <a:srgbClr val="0000FF"/>
                </a:solidFill>
              </a:rPr>
              <a:t>&lt;/form</a:t>
            </a:r>
            <a:r>
              <a:rPr lang="en-US" sz="2900" dirty="0" smtClean="0">
                <a:solidFill>
                  <a:srgbClr val="0000FF"/>
                </a:solidFill>
              </a:rPr>
              <a:t>&gt;</a:t>
            </a:r>
            <a:endParaRPr lang="ru-RU" sz="29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900" dirty="0" smtClean="0">
              <a:solidFill>
                <a:srgbClr val="0000FF"/>
              </a:solidFill>
            </a:endParaRPr>
          </a:p>
          <a:p>
            <a:pPr>
              <a:defRPr/>
            </a:pPr>
            <a:r>
              <a:rPr lang="ru-RU" dirty="0"/>
              <a:t>Для создания форм </a:t>
            </a:r>
            <a:r>
              <a:rPr lang="ru-RU" dirty="0" smtClean="0"/>
              <a:t>используются </a:t>
            </a:r>
            <a:r>
              <a:rPr lang="en-US" dirty="0" smtClean="0"/>
              <a:t>HTML-</a:t>
            </a:r>
            <a:r>
              <a:rPr lang="ru-RU" dirty="0" smtClean="0"/>
              <a:t>элементы управления</a:t>
            </a:r>
            <a:endParaRPr lang="ru-RU" dirty="0"/>
          </a:p>
          <a:p>
            <a:pPr lvl="1">
              <a:defRPr/>
            </a:pPr>
            <a:r>
              <a:rPr lang="en-US" dirty="0">
                <a:solidFill>
                  <a:srgbClr val="0000FF"/>
                </a:solidFill>
              </a:rPr>
              <a:t>Form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Input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Select</a:t>
            </a:r>
            <a:r>
              <a:rPr lang="en-US" dirty="0"/>
              <a:t> </a:t>
            </a:r>
            <a:r>
              <a:rPr lang="ru-RU" dirty="0"/>
              <a:t>и т.д.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251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/>
          <a:lstStyle/>
          <a:p>
            <a:r>
              <a:rPr lang="ru-RU" alt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Пример </a:t>
            </a:r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обычной </a:t>
            </a:r>
            <a:r>
              <a:rPr lang="en-US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HTML-</a:t>
            </a:r>
            <a:r>
              <a:rPr lang="ru-RU" alt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формы</a:t>
            </a:r>
            <a:endParaRPr lang="ru-RU" altLang="ru-RU" sz="3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70000" lnSpcReduction="20000"/>
          </a:bodyPr>
          <a:lstStyle/>
          <a:p>
            <a:pPr>
              <a:defRPr/>
            </a:pPr>
            <a:r>
              <a:rPr lang="ru-RU" dirty="0"/>
              <a:t>Для создания </a:t>
            </a:r>
            <a:r>
              <a:rPr lang="ru-RU" dirty="0" smtClean="0"/>
              <a:t>формы ввода можно использовать только элементы языка </a:t>
            </a:r>
            <a:r>
              <a:rPr lang="ru-RU" dirty="0" err="1" smtClean="0">
                <a:solidFill>
                  <a:srgbClr val="0000FF"/>
                </a:solidFill>
              </a:rPr>
              <a:t>html</a:t>
            </a:r>
            <a:r>
              <a:rPr lang="ru-RU" dirty="0" smtClean="0"/>
              <a:t>.</a:t>
            </a:r>
          </a:p>
          <a:p>
            <a:pPr>
              <a:defRPr/>
            </a:pPr>
            <a:r>
              <a:rPr lang="ru-RU" dirty="0" smtClean="0"/>
              <a:t>Например</a:t>
            </a:r>
            <a:r>
              <a:rPr lang="ru-RU" dirty="0"/>
              <a:t>:</a:t>
            </a:r>
            <a:endParaRPr lang="ru-RU" dirty="0" smtClean="0"/>
          </a:p>
          <a:p>
            <a:pPr marL="0" indent="0">
              <a:buNone/>
              <a:defRPr/>
            </a:pPr>
            <a:r>
              <a:rPr lang="en-US" sz="3100" dirty="0" smtClean="0">
                <a:solidFill>
                  <a:srgbClr val="0000FF"/>
                </a:solidFill>
              </a:rPr>
              <a:t>&lt;</a:t>
            </a:r>
            <a:r>
              <a:rPr lang="en-US" sz="3100" dirty="0">
                <a:solidFill>
                  <a:srgbClr val="0000FF"/>
                </a:solidFill>
              </a:rPr>
              <a:t>form method="post" action="/Home/Buy"&gt;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    &lt;input type="hidden" value="@</a:t>
            </a:r>
            <a:r>
              <a:rPr lang="en-US" sz="3100" dirty="0" err="1">
                <a:solidFill>
                  <a:srgbClr val="0000FF"/>
                </a:solidFill>
              </a:rPr>
              <a:t>ViewBag.BookId</a:t>
            </a:r>
            <a:r>
              <a:rPr lang="en-US" sz="3100" dirty="0">
                <a:solidFill>
                  <a:srgbClr val="0000FF"/>
                </a:solidFill>
              </a:rPr>
              <a:t>" name="</a:t>
            </a:r>
            <a:r>
              <a:rPr lang="en-US" sz="3100" dirty="0" err="1">
                <a:solidFill>
                  <a:srgbClr val="0000FF"/>
                </a:solidFill>
              </a:rPr>
              <a:t>BookId</a:t>
            </a:r>
            <a:r>
              <a:rPr lang="en-US" sz="3100" dirty="0">
                <a:solidFill>
                  <a:srgbClr val="0000FF"/>
                </a:solidFill>
              </a:rPr>
              <a:t>" /&gt;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    &lt;table&gt;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        &lt;</a:t>
            </a:r>
            <a:r>
              <a:rPr lang="en-US" sz="3100" dirty="0" err="1">
                <a:solidFill>
                  <a:srgbClr val="0000FF"/>
                </a:solidFill>
              </a:rPr>
              <a:t>tr</a:t>
            </a:r>
            <a:r>
              <a:rPr lang="en-US" sz="3100" dirty="0">
                <a:solidFill>
                  <a:srgbClr val="0000FF"/>
                </a:solidFill>
              </a:rPr>
              <a:t>&gt;&lt;td&gt;&lt;p&gt;</a:t>
            </a:r>
            <a:r>
              <a:rPr lang="ru-RU" sz="3100" dirty="0">
                <a:solidFill>
                  <a:srgbClr val="0000FF"/>
                </a:solidFill>
              </a:rPr>
              <a:t>Введите свое имя &lt;/</a:t>
            </a:r>
            <a:r>
              <a:rPr lang="en-US" sz="3100" dirty="0">
                <a:solidFill>
                  <a:srgbClr val="0000FF"/>
                </a:solidFill>
              </a:rPr>
              <a:t>p&gt;&lt;/td&gt;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            &lt;td&gt;&lt;input type="text" name="Person" /&gt; &lt;/td&gt;&lt;/</a:t>
            </a:r>
            <a:r>
              <a:rPr lang="en-US" sz="3100" dirty="0" err="1">
                <a:solidFill>
                  <a:srgbClr val="0000FF"/>
                </a:solidFill>
              </a:rPr>
              <a:t>tr</a:t>
            </a:r>
            <a:r>
              <a:rPr lang="en-US" sz="3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        &lt;</a:t>
            </a:r>
            <a:r>
              <a:rPr lang="en-US" sz="3100" dirty="0" err="1">
                <a:solidFill>
                  <a:srgbClr val="0000FF"/>
                </a:solidFill>
              </a:rPr>
              <a:t>tr</a:t>
            </a:r>
            <a:r>
              <a:rPr lang="en-US" sz="3100" dirty="0">
                <a:solidFill>
                  <a:srgbClr val="0000FF"/>
                </a:solidFill>
              </a:rPr>
              <a:t>&gt;&lt;td&gt;&lt;p&gt;</a:t>
            </a:r>
            <a:r>
              <a:rPr lang="ru-RU" sz="3100" dirty="0">
                <a:solidFill>
                  <a:srgbClr val="0000FF"/>
                </a:solidFill>
              </a:rPr>
              <a:t>Введите адрес :&lt;/</a:t>
            </a:r>
            <a:r>
              <a:rPr lang="en-US" sz="3100" dirty="0">
                <a:solidFill>
                  <a:srgbClr val="0000FF"/>
                </a:solidFill>
              </a:rPr>
              <a:t>p&gt;&lt;/td&gt;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            &lt;td&gt;&lt;input type="text" name="Address" /&gt; &lt;/td&gt;&lt;/</a:t>
            </a:r>
            <a:r>
              <a:rPr lang="en-US" sz="3100" dirty="0" err="1">
                <a:solidFill>
                  <a:srgbClr val="0000FF"/>
                </a:solidFill>
              </a:rPr>
              <a:t>tr</a:t>
            </a:r>
            <a:r>
              <a:rPr lang="en-US" sz="3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        &lt;</a:t>
            </a:r>
            <a:r>
              <a:rPr lang="en-US" sz="3100" dirty="0" err="1">
                <a:solidFill>
                  <a:srgbClr val="0000FF"/>
                </a:solidFill>
              </a:rPr>
              <a:t>tr</a:t>
            </a:r>
            <a:r>
              <a:rPr lang="en-US" sz="3100" dirty="0">
                <a:solidFill>
                  <a:srgbClr val="0000FF"/>
                </a:solidFill>
              </a:rPr>
              <a:t>&gt;&lt;td&gt;&lt;input type="submit" value="</a:t>
            </a:r>
            <a:r>
              <a:rPr lang="ru-RU" sz="3100" dirty="0">
                <a:solidFill>
                  <a:srgbClr val="0000FF"/>
                </a:solidFill>
              </a:rPr>
              <a:t>Отправить" /&gt; &lt;/</a:t>
            </a:r>
            <a:r>
              <a:rPr lang="en-US" sz="3100" dirty="0">
                <a:solidFill>
                  <a:srgbClr val="0000FF"/>
                </a:solidFill>
              </a:rPr>
              <a:t>td&gt;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                &lt;td&gt;&lt;/td&gt;&lt;/</a:t>
            </a:r>
            <a:r>
              <a:rPr lang="en-US" sz="3100" dirty="0" err="1">
                <a:solidFill>
                  <a:srgbClr val="0000FF"/>
                </a:solidFill>
              </a:rPr>
              <a:t>tr</a:t>
            </a:r>
            <a:r>
              <a:rPr lang="en-US" sz="3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    &lt;/table&gt;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&lt;/form</a:t>
            </a:r>
            <a:r>
              <a:rPr lang="en-US" sz="3100" dirty="0" smtClean="0">
                <a:solidFill>
                  <a:srgbClr val="0000FF"/>
                </a:solidFill>
              </a:rPr>
              <a:t>&gt;</a:t>
            </a:r>
            <a:endParaRPr lang="ru-RU" sz="3100" dirty="0" smtClean="0">
              <a:solidFill>
                <a:srgbClr val="0000FF"/>
              </a:solidFill>
            </a:endParaRPr>
          </a:p>
          <a:p>
            <a:pPr>
              <a:defRPr/>
            </a:pPr>
            <a:r>
              <a:rPr lang="ru-RU" dirty="0"/>
              <a:t>Это обычная </a:t>
            </a:r>
            <a:r>
              <a:rPr lang="ru-RU" dirty="0" err="1"/>
              <a:t>html</a:t>
            </a:r>
            <a:r>
              <a:rPr lang="ru-RU" dirty="0"/>
              <a:t>-форма, которая по нажатию на кнопку отправляет все введенные данные запросом </a:t>
            </a:r>
            <a:r>
              <a:rPr lang="ru-RU" dirty="0">
                <a:solidFill>
                  <a:srgbClr val="0000FF"/>
                </a:solidFill>
              </a:rPr>
              <a:t>POST</a:t>
            </a:r>
            <a:r>
              <a:rPr lang="ru-RU" dirty="0"/>
              <a:t> на адрес </a:t>
            </a:r>
            <a:r>
              <a:rPr lang="ru-RU" dirty="0">
                <a:solidFill>
                  <a:srgbClr val="0000FF"/>
                </a:solidFill>
              </a:rPr>
              <a:t>/</a:t>
            </a:r>
            <a:r>
              <a:rPr lang="ru-RU" dirty="0" err="1">
                <a:solidFill>
                  <a:srgbClr val="0000FF"/>
                </a:solidFill>
              </a:rPr>
              <a:t>Home</a:t>
            </a:r>
            <a:r>
              <a:rPr lang="ru-RU" dirty="0">
                <a:solidFill>
                  <a:srgbClr val="0000FF"/>
                </a:solidFill>
              </a:rPr>
              <a:t>/</a:t>
            </a:r>
            <a:r>
              <a:rPr lang="ru-RU" dirty="0" err="1">
                <a:solidFill>
                  <a:srgbClr val="0000FF"/>
                </a:solidFill>
              </a:rPr>
              <a:t>Buy</a:t>
            </a:r>
            <a:r>
              <a:rPr lang="ru-RU" dirty="0"/>
              <a:t>. </a:t>
            </a:r>
            <a:endParaRPr lang="ru-RU" sz="31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814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86411"/>
          </a:xfrm>
        </p:spPr>
        <p:txBody>
          <a:bodyPr>
            <a:noAutofit/>
          </a:bodyPr>
          <a:lstStyle/>
          <a:p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 формы с использованием помощника  </a:t>
            </a:r>
            <a:r>
              <a:rPr lang="ru-RU" sz="36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BeginForm</a:t>
            </a:r>
            <a:endParaRPr lang="ru-RU" alt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6378"/>
            <a:ext cx="8964612" cy="5251622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Встроенный хелпер </a:t>
            </a:r>
            <a:r>
              <a:rPr lang="ru-RU" dirty="0" err="1" smtClean="0">
                <a:solidFill>
                  <a:srgbClr val="0000FF"/>
                </a:solidFill>
              </a:rPr>
              <a:t>BeginForm</a:t>
            </a:r>
            <a:r>
              <a:rPr lang="ru-RU" dirty="0" smtClean="0"/>
              <a:t> позволяет </a:t>
            </a:r>
            <a:r>
              <a:rPr lang="ru-RU" dirty="0"/>
              <a:t>создать ту же самую форму</a:t>
            </a:r>
            <a:r>
              <a:rPr lang="ru-RU" dirty="0" smtClean="0"/>
              <a:t>: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@using(</a:t>
            </a:r>
            <a:r>
              <a:rPr lang="en-US" sz="2600" dirty="0" err="1">
                <a:solidFill>
                  <a:srgbClr val="0000FF"/>
                </a:solidFill>
              </a:rPr>
              <a:t>Html.BeginForm</a:t>
            </a:r>
            <a:r>
              <a:rPr lang="en-US" sz="2600" dirty="0">
                <a:solidFill>
                  <a:srgbClr val="0000FF"/>
                </a:solidFill>
              </a:rPr>
              <a:t>("Buy", "Home", </a:t>
            </a:r>
            <a:r>
              <a:rPr lang="en-US" sz="2600" dirty="0" err="1">
                <a:solidFill>
                  <a:srgbClr val="0000FF"/>
                </a:solidFill>
              </a:rPr>
              <a:t>FormMethod.Post</a:t>
            </a:r>
            <a:r>
              <a:rPr lang="en-US" sz="2600" dirty="0" smtClean="0">
                <a:solidFill>
                  <a:srgbClr val="0000FF"/>
                </a:solidFill>
              </a:rPr>
              <a:t>))</a:t>
            </a:r>
            <a:r>
              <a:rPr lang="ru-RU" sz="2600" dirty="0" smtClean="0">
                <a:solidFill>
                  <a:srgbClr val="0000FF"/>
                </a:solidFill>
              </a:rPr>
              <a:t> </a:t>
            </a:r>
            <a:r>
              <a:rPr lang="en-US" sz="2600" dirty="0" smtClean="0">
                <a:solidFill>
                  <a:srgbClr val="0000FF"/>
                </a:solidFill>
              </a:rPr>
              <a:t>{</a:t>
            </a:r>
            <a:endParaRPr lang="en-US" sz="2600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&lt;input type="hidden" value="@</a:t>
            </a:r>
            <a:r>
              <a:rPr lang="en-US" sz="2600" dirty="0" err="1">
                <a:solidFill>
                  <a:srgbClr val="0000FF"/>
                </a:solidFill>
              </a:rPr>
              <a:t>ViewBag.BookId</a:t>
            </a:r>
            <a:r>
              <a:rPr lang="en-US" sz="2600" dirty="0">
                <a:solidFill>
                  <a:srgbClr val="0000FF"/>
                </a:solidFill>
              </a:rPr>
              <a:t>" name="</a:t>
            </a:r>
            <a:r>
              <a:rPr lang="en-US" sz="2600" dirty="0" err="1">
                <a:solidFill>
                  <a:srgbClr val="0000FF"/>
                </a:solidFill>
              </a:rPr>
              <a:t>BookId</a:t>
            </a:r>
            <a:r>
              <a:rPr lang="en-US" sz="2600" dirty="0">
                <a:solidFill>
                  <a:srgbClr val="0000FF"/>
                </a:solidFill>
              </a:rPr>
              <a:t>" /&gt;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&lt;table&gt;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    &lt;</a:t>
            </a:r>
            <a:r>
              <a:rPr lang="en-US" sz="2600" dirty="0" err="1">
                <a:solidFill>
                  <a:srgbClr val="0000FF"/>
                </a:solidFill>
              </a:rPr>
              <a:t>tr</a:t>
            </a:r>
            <a:r>
              <a:rPr lang="en-US" sz="2600" dirty="0">
                <a:solidFill>
                  <a:srgbClr val="0000FF"/>
                </a:solidFill>
              </a:rPr>
              <a:t>&gt;&lt;td&gt;&lt;p&gt;</a:t>
            </a:r>
            <a:r>
              <a:rPr lang="ru-RU" sz="2600" dirty="0">
                <a:solidFill>
                  <a:srgbClr val="0000FF"/>
                </a:solidFill>
              </a:rPr>
              <a:t>Введите свое имя &lt;/</a:t>
            </a:r>
            <a:r>
              <a:rPr lang="en-US" sz="2600" dirty="0">
                <a:solidFill>
                  <a:srgbClr val="0000FF"/>
                </a:solidFill>
              </a:rPr>
              <a:t>p&gt;&lt;/td&gt;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        &lt;td&gt;&lt;input type="text" name="Person" /&gt; &lt;/td&gt;&lt;/</a:t>
            </a:r>
            <a:r>
              <a:rPr lang="en-US" sz="2600" dirty="0" err="1">
                <a:solidFill>
                  <a:srgbClr val="0000FF"/>
                </a:solidFill>
              </a:rPr>
              <a:t>tr</a:t>
            </a:r>
            <a:r>
              <a:rPr lang="en-US" sz="2600" dirty="0">
                <a:solidFill>
                  <a:srgbClr val="0000FF"/>
                </a:solidFill>
              </a:rPr>
              <a:t>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    &lt;</a:t>
            </a:r>
            <a:r>
              <a:rPr lang="en-US" sz="2600" dirty="0" err="1">
                <a:solidFill>
                  <a:srgbClr val="0000FF"/>
                </a:solidFill>
              </a:rPr>
              <a:t>tr</a:t>
            </a:r>
            <a:r>
              <a:rPr lang="en-US" sz="2600" dirty="0">
                <a:solidFill>
                  <a:srgbClr val="0000FF"/>
                </a:solidFill>
              </a:rPr>
              <a:t>&gt;&lt;td&gt;&lt;p&gt;</a:t>
            </a:r>
            <a:r>
              <a:rPr lang="ru-RU" sz="2600" dirty="0">
                <a:solidFill>
                  <a:srgbClr val="0000FF"/>
                </a:solidFill>
              </a:rPr>
              <a:t>Введите адрес :&lt;/</a:t>
            </a:r>
            <a:r>
              <a:rPr lang="en-US" sz="2600" dirty="0">
                <a:solidFill>
                  <a:srgbClr val="0000FF"/>
                </a:solidFill>
              </a:rPr>
              <a:t>p&gt;&lt;/td&gt;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        &lt;td&gt;&lt;input type="text" name="Address" /&gt; &lt;/td&gt;&lt;/</a:t>
            </a:r>
            <a:r>
              <a:rPr lang="en-US" sz="2600" dirty="0" err="1">
                <a:solidFill>
                  <a:srgbClr val="0000FF"/>
                </a:solidFill>
              </a:rPr>
              <a:t>tr</a:t>
            </a:r>
            <a:r>
              <a:rPr lang="en-US" sz="2600" dirty="0">
                <a:solidFill>
                  <a:srgbClr val="0000FF"/>
                </a:solidFill>
              </a:rPr>
              <a:t>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    &lt;</a:t>
            </a:r>
            <a:r>
              <a:rPr lang="en-US" sz="2600" dirty="0" err="1">
                <a:solidFill>
                  <a:srgbClr val="0000FF"/>
                </a:solidFill>
              </a:rPr>
              <a:t>tr</a:t>
            </a:r>
            <a:r>
              <a:rPr lang="en-US" sz="2600" dirty="0">
                <a:solidFill>
                  <a:srgbClr val="0000FF"/>
                </a:solidFill>
              </a:rPr>
              <a:t>&gt;&lt;td&gt;&lt;input type="submit" value="</a:t>
            </a:r>
            <a:r>
              <a:rPr lang="ru-RU" sz="2600" dirty="0">
                <a:solidFill>
                  <a:srgbClr val="0000FF"/>
                </a:solidFill>
              </a:rPr>
              <a:t>Отправить" /&gt; &lt;/</a:t>
            </a:r>
            <a:r>
              <a:rPr lang="en-US" sz="2600" dirty="0">
                <a:solidFill>
                  <a:srgbClr val="0000FF"/>
                </a:solidFill>
              </a:rPr>
              <a:t>td&gt;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            &lt;td&gt;&lt;/td&gt;&lt;/</a:t>
            </a:r>
            <a:r>
              <a:rPr lang="en-US" sz="2600" dirty="0" err="1">
                <a:solidFill>
                  <a:srgbClr val="0000FF"/>
                </a:solidFill>
              </a:rPr>
              <a:t>tr</a:t>
            </a:r>
            <a:r>
              <a:rPr lang="en-US" sz="2600" dirty="0">
                <a:solidFill>
                  <a:srgbClr val="0000FF"/>
                </a:solidFill>
              </a:rPr>
              <a:t>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&lt;/table&gt;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 smtClean="0">
                <a:solidFill>
                  <a:srgbClr val="0000FF"/>
                </a:solidFill>
              </a:rPr>
              <a:t>}</a:t>
            </a:r>
            <a:endParaRPr lang="en-US" sz="2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820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>
            <a:noAutofit/>
          </a:bodyPr>
          <a:lstStyle/>
          <a:p>
            <a:r>
              <a:rPr lang="ru-RU" alt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Пример формы с использованием помощника  </a:t>
            </a:r>
            <a:r>
              <a:rPr lang="ru-RU" sz="36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BeginForm</a:t>
            </a:r>
            <a:endParaRPr lang="ru-RU" altLang="ru-RU" sz="3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62500" lnSpcReduction="20000"/>
          </a:bodyPr>
          <a:lstStyle/>
          <a:p>
            <a:pPr>
              <a:defRPr/>
            </a:pPr>
            <a:r>
              <a:rPr lang="ru-RU" sz="3100" dirty="0"/>
              <a:t>Метод </a:t>
            </a:r>
            <a:r>
              <a:rPr lang="ru-RU" sz="3100" dirty="0" err="1">
                <a:solidFill>
                  <a:srgbClr val="0000FF"/>
                </a:solidFill>
              </a:rPr>
              <a:t>BeginForm</a:t>
            </a:r>
            <a:r>
              <a:rPr lang="ru-RU" sz="3100" dirty="0"/>
              <a:t> принимает в качестве </a:t>
            </a:r>
            <a:r>
              <a:rPr lang="ru-RU" sz="3100" dirty="0" smtClean="0"/>
              <a:t>параметров: </a:t>
            </a:r>
          </a:p>
          <a:p>
            <a:pPr lvl="1">
              <a:defRPr/>
            </a:pPr>
            <a:r>
              <a:rPr lang="ru-RU" sz="2700" dirty="0" smtClean="0"/>
              <a:t>имя метода-действия </a:t>
            </a:r>
          </a:p>
          <a:p>
            <a:pPr lvl="1">
              <a:defRPr/>
            </a:pPr>
            <a:r>
              <a:rPr lang="ru-RU" sz="2700" dirty="0" smtClean="0"/>
              <a:t>имя </a:t>
            </a:r>
            <a:r>
              <a:rPr lang="ru-RU" sz="2700" dirty="0"/>
              <a:t>контроллера, </a:t>
            </a:r>
            <a:endParaRPr lang="ru-RU" sz="2700" dirty="0" smtClean="0"/>
          </a:p>
          <a:p>
            <a:pPr lvl="1">
              <a:defRPr/>
            </a:pPr>
            <a:r>
              <a:rPr lang="ru-RU" sz="2700" dirty="0" smtClean="0"/>
              <a:t>используемый </a:t>
            </a:r>
            <a:r>
              <a:rPr lang="en-US" sz="2700" dirty="0" smtClean="0"/>
              <a:t>HTTP-</a:t>
            </a:r>
            <a:r>
              <a:rPr lang="ru-RU" sz="2700" dirty="0" smtClean="0"/>
              <a:t>метод запроса</a:t>
            </a:r>
            <a:r>
              <a:rPr lang="ru-RU" sz="2700" dirty="0"/>
              <a:t>. </a:t>
            </a:r>
            <a:endParaRPr lang="ru-RU" sz="3100" dirty="0" smtClean="0"/>
          </a:p>
          <a:p>
            <a:pPr>
              <a:defRPr/>
            </a:pPr>
            <a:r>
              <a:rPr lang="ru-RU" sz="3100" dirty="0" smtClean="0"/>
              <a:t>Пример использования хелпера </a:t>
            </a:r>
            <a:r>
              <a:rPr lang="en-US" sz="3100" dirty="0" err="1" smtClean="0">
                <a:solidFill>
                  <a:srgbClr val="0000FF"/>
                </a:solidFill>
              </a:rPr>
              <a:t>BeginForm</a:t>
            </a:r>
            <a:r>
              <a:rPr lang="en-US" sz="3100" dirty="0" smtClean="0"/>
              <a:t> </a:t>
            </a:r>
            <a:r>
              <a:rPr lang="ru-RU" sz="3100" dirty="0" smtClean="0"/>
              <a:t>:</a:t>
            </a:r>
            <a:endParaRPr lang="ru-RU" sz="3100" dirty="0"/>
          </a:p>
          <a:p>
            <a:pPr marL="0" indent="0">
              <a:buNone/>
              <a:defRPr/>
            </a:pPr>
            <a:r>
              <a:rPr lang="ru-RU" sz="3100" dirty="0" smtClean="0">
                <a:solidFill>
                  <a:srgbClr val="0000FF"/>
                </a:solidFill>
              </a:rPr>
              <a:t>@</a:t>
            </a:r>
            <a:r>
              <a:rPr lang="en-US" sz="3100" dirty="0">
                <a:solidFill>
                  <a:srgbClr val="0000FF"/>
                </a:solidFill>
              </a:rPr>
              <a:t>using(</a:t>
            </a:r>
            <a:r>
              <a:rPr lang="en-US" sz="3100" dirty="0" err="1">
                <a:solidFill>
                  <a:srgbClr val="0000FF"/>
                </a:solidFill>
              </a:rPr>
              <a:t>Html.BeginForm</a:t>
            </a:r>
            <a:r>
              <a:rPr lang="en-US" sz="3100" dirty="0">
                <a:solidFill>
                  <a:srgbClr val="0000FF"/>
                </a:solidFill>
              </a:rPr>
              <a:t>("Buy", "Home", </a:t>
            </a:r>
            <a:r>
              <a:rPr lang="en-US" sz="3100" dirty="0" err="1">
                <a:solidFill>
                  <a:srgbClr val="0000FF"/>
                </a:solidFill>
              </a:rPr>
              <a:t>FormMethod.Post</a:t>
            </a:r>
            <a:r>
              <a:rPr lang="en-US" sz="3100" dirty="0">
                <a:solidFill>
                  <a:srgbClr val="0000FF"/>
                </a:solidFill>
              </a:rPr>
              <a:t>))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{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    &lt;input type="hidden" value="@</a:t>
            </a:r>
            <a:r>
              <a:rPr lang="en-US" sz="3100" dirty="0" err="1">
                <a:solidFill>
                  <a:srgbClr val="0000FF"/>
                </a:solidFill>
              </a:rPr>
              <a:t>ViewBag.BookId</a:t>
            </a:r>
            <a:r>
              <a:rPr lang="en-US" sz="3100" dirty="0">
                <a:solidFill>
                  <a:srgbClr val="0000FF"/>
                </a:solidFill>
              </a:rPr>
              <a:t>" name="</a:t>
            </a:r>
            <a:r>
              <a:rPr lang="en-US" sz="3100" dirty="0" err="1">
                <a:solidFill>
                  <a:srgbClr val="0000FF"/>
                </a:solidFill>
              </a:rPr>
              <a:t>BookId</a:t>
            </a:r>
            <a:r>
              <a:rPr lang="en-US" sz="3100" dirty="0">
                <a:solidFill>
                  <a:srgbClr val="0000FF"/>
                </a:solidFill>
              </a:rPr>
              <a:t>" /&gt;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    &lt;table&gt;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        &lt;</a:t>
            </a:r>
            <a:r>
              <a:rPr lang="en-US" sz="3100" dirty="0" err="1">
                <a:solidFill>
                  <a:srgbClr val="0000FF"/>
                </a:solidFill>
              </a:rPr>
              <a:t>tr</a:t>
            </a:r>
            <a:r>
              <a:rPr lang="en-US" sz="3100" dirty="0">
                <a:solidFill>
                  <a:srgbClr val="0000FF"/>
                </a:solidFill>
              </a:rPr>
              <a:t>&gt;&lt;td&gt;&lt;p&gt;</a:t>
            </a:r>
            <a:r>
              <a:rPr lang="ru-RU" sz="3100" dirty="0">
                <a:solidFill>
                  <a:srgbClr val="0000FF"/>
                </a:solidFill>
              </a:rPr>
              <a:t>Введите свое имя &lt;/</a:t>
            </a:r>
            <a:r>
              <a:rPr lang="en-US" sz="3100" dirty="0">
                <a:solidFill>
                  <a:srgbClr val="0000FF"/>
                </a:solidFill>
              </a:rPr>
              <a:t>p&gt;&lt;/td&gt;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            &lt;td&gt;&lt;input type="text" name="Person" /&gt; &lt;/td&gt;&lt;/</a:t>
            </a:r>
            <a:r>
              <a:rPr lang="en-US" sz="3100" dirty="0" err="1">
                <a:solidFill>
                  <a:srgbClr val="0000FF"/>
                </a:solidFill>
              </a:rPr>
              <a:t>tr</a:t>
            </a:r>
            <a:r>
              <a:rPr lang="en-US" sz="3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        &lt;</a:t>
            </a:r>
            <a:r>
              <a:rPr lang="en-US" sz="3100" dirty="0" err="1">
                <a:solidFill>
                  <a:srgbClr val="0000FF"/>
                </a:solidFill>
              </a:rPr>
              <a:t>tr</a:t>
            </a:r>
            <a:r>
              <a:rPr lang="en-US" sz="3100" dirty="0">
                <a:solidFill>
                  <a:srgbClr val="0000FF"/>
                </a:solidFill>
              </a:rPr>
              <a:t>&gt;&lt;td&gt;&lt;p&gt;</a:t>
            </a:r>
            <a:r>
              <a:rPr lang="ru-RU" sz="3100" dirty="0">
                <a:solidFill>
                  <a:srgbClr val="0000FF"/>
                </a:solidFill>
              </a:rPr>
              <a:t>Введите адрес :&lt;/</a:t>
            </a:r>
            <a:r>
              <a:rPr lang="en-US" sz="3100" dirty="0">
                <a:solidFill>
                  <a:srgbClr val="0000FF"/>
                </a:solidFill>
              </a:rPr>
              <a:t>p&gt;&lt;/td&gt;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            &lt;td&gt;&lt;input type="text" name="Address" /&gt; &lt;/td&gt;&lt;/</a:t>
            </a:r>
            <a:r>
              <a:rPr lang="en-US" sz="3100" dirty="0" err="1">
                <a:solidFill>
                  <a:srgbClr val="0000FF"/>
                </a:solidFill>
              </a:rPr>
              <a:t>tr</a:t>
            </a:r>
            <a:r>
              <a:rPr lang="en-US" sz="3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        &lt;</a:t>
            </a:r>
            <a:r>
              <a:rPr lang="en-US" sz="3100" dirty="0" err="1">
                <a:solidFill>
                  <a:srgbClr val="0000FF"/>
                </a:solidFill>
              </a:rPr>
              <a:t>tr</a:t>
            </a:r>
            <a:r>
              <a:rPr lang="en-US" sz="3100" dirty="0">
                <a:solidFill>
                  <a:srgbClr val="0000FF"/>
                </a:solidFill>
              </a:rPr>
              <a:t>&gt;&lt;td&gt;&lt;input type="submit" value="</a:t>
            </a:r>
            <a:r>
              <a:rPr lang="ru-RU" sz="3100" dirty="0">
                <a:solidFill>
                  <a:srgbClr val="0000FF"/>
                </a:solidFill>
              </a:rPr>
              <a:t>Отправить" /&gt; &lt;/</a:t>
            </a:r>
            <a:r>
              <a:rPr lang="en-US" sz="3100" dirty="0">
                <a:solidFill>
                  <a:srgbClr val="0000FF"/>
                </a:solidFill>
              </a:rPr>
              <a:t>td&gt;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                &lt;td&gt;&lt;/td&gt;&lt;/</a:t>
            </a:r>
            <a:r>
              <a:rPr lang="en-US" sz="3100" dirty="0" err="1">
                <a:solidFill>
                  <a:srgbClr val="0000FF"/>
                </a:solidFill>
              </a:rPr>
              <a:t>tr</a:t>
            </a:r>
            <a:r>
              <a:rPr lang="en-US" sz="3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  <a:defRPr/>
            </a:pPr>
            <a:r>
              <a:rPr lang="en-US" sz="3100" dirty="0">
                <a:solidFill>
                  <a:srgbClr val="0000FF"/>
                </a:solidFill>
              </a:rPr>
              <a:t>    &lt;/table&gt;</a:t>
            </a:r>
          </a:p>
          <a:p>
            <a:pPr marL="0" indent="0">
              <a:buNone/>
              <a:defRPr/>
            </a:pPr>
            <a:r>
              <a:rPr lang="en-US" sz="3100" dirty="0" smtClean="0">
                <a:solidFill>
                  <a:srgbClr val="0000FF"/>
                </a:solidFill>
              </a:rPr>
              <a:t>}</a:t>
            </a:r>
            <a:endParaRPr lang="ru-RU" sz="31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29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Помощники для ввода информации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Стандартные HTML-помощники для </a:t>
            </a:r>
            <a:r>
              <a:rPr lang="ru-RU" dirty="0"/>
              <a:t>ввода информации </a:t>
            </a:r>
            <a:r>
              <a:rPr lang="ru-RU" dirty="0" smtClean="0"/>
              <a:t>пользователем</a:t>
            </a:r>
          </a:p>
          <a:p>
            <a:pPr lvl="1">
              <a:defRPr/>
            </a:pPr>
            <a:r>
              <a:rPr lang="ru-RU" dirty="0" smtClean="0"/>
              <a:t>есть помощники </a:t>
            </a:r>
            <a:r>
              <a:rPr lang="ru-RU" dirty="0"/>
              <a:t>ввода практически для каждого </a:t>
            </a:r>
            <a:r>
              <a:rPr lang="ru-RU" dirty="0" smtClean="0"/>
              <a:t>HTML-элемента</a:t>
            </a:r>
            <a:r>
              <a:rPr lang="ru-RU" dirty="0"/>
              <a:t>;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Разработчик </a:t>
            </a:r>
            <a:r>
              <a:rPr lang="ru-RU" dirty="0"/>
              <a:t>сам </a:t>
            </a:r>
            <a:r>
              <a:rPr lang="ru-RU" dirty="0" smtClean="0"/>
              <a:t>решает использовать помощники или </a:t>
            </a:r>
            <a:r>
              <a:rPr lang="ru-RU" dirty="0"/>
              <a:t>стандартный элементы </a:t>
            </a:r>
            <a:r>
              <a:rPr lang="ru-RU" dirty="0" smtClean="0"/>
              <a:t>ввода.</a:t>
            </a:r>
          </a:p>
          <a:p>
            <a:pPr>
              <a:defRPr/>
            </a:pPr>
            <a:r>
              <a:rPr lang="ru-RU" dirty="0" smtClean="0"/>
              <a:t>Все стандартные HTML-помощники ввода используют </a:t>
            </a:r>
            <a:r>
              <a:rPr lang="ru-RU" dirty="0"/>
              <a:t>как минимум два параметра: </a:t>
            </a:r>
            <a:endParaRPr lang="ru-RU" dirty="0" smtClean="0"/>
          </a:p>
          <a:p>
            <a:pPr marL="715963" lvl="1" indent="-357188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параметр </a:t>
            </a:r>
            <a:r>
              <a:rPr lang="ru-RU" dirty="0"/>
              <a:t>применяется для установки значений для атрибутов </a:t>
            </a:r>
            <a:r>
              <a:rPr lang="ru-RU" dirty="0" err="1">
                <a:solidFill>
                  <a:srgbClr val="0000FF"/>
                </a:solidFill>
              </a:rPr>
              <a:t>id</a:t>
            </a:r>
            <a:r>
              <a:rPr lang="ru-RU" dirty="0"/>
              <a:t> и </a:t>
            </a:r>
            <a:r>
              <a:rPr lang="ru-RU" dirty="0" err="1" smtClean="0">
                <a:solidFill>
                  <a:srgbClr val="0000FF"/>
                </a:solidFill>
              </a:rPr>
              <a:t>name</a:t>
            </a:r>
            <a:r>
              <a:rPr lang="ru-RU" dirty="0"/>
              <a:t>;</a:t>
            </a:r>
            <a:r>
              <a:rPr lang="ru-RU" dirty="0" smtClean="0"/>
              <a:t> </a:t>
            </a:r>
          </a:p>
          <a:p>
            <a:pPr marL="715963" lvl="1" indent="-357188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параметр – для </a:t>
            </a:r>
            <a:r>
              <a:rPr lang="ru-RU" dirty="0"/>
              <a:t>установки значения атрибута </a:t>
            </a:r>
            <a:r>
              <a:rPr lang="ru-RU" dirty="0" err="1" smtClean="0">
                <a:solidFill>
                  <a:srgbClr val="0000FF"/>
                </a:solidFill>
              </a:rPr>
              <a:t>value</a:t>
            </a:r>
            <a:r>
              <a:rPr lang="ru-RU" dirty="0" smtClean="0">
                <a:solidFill>
                  <a:srgbClr val="0000FF"/>
                </a:solidFill>
              </a:rPr>
              <a:t>.</a:t>
            </a:r>
            <a:endParaRPr lang="ru-RU" dirty="0">
              <a:solidFill>
                <a:srgbClr val="0000FF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847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/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Помощник </a:t>
            </a:r>
            <a:r>
              <a:rPr lang="en-US" altLang="ru-RU" sz="3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Html.TextBox</a:t>
            </a:r>
            <a:endParaRPr lang="ru-RU" altLang="ru-RU" sz="3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346886"/>
            <a:ext cx="8964612" cy="5511114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dirty="0"/>
              <a:t>Помощник </a:t>
            </a:r>
            <a:r>
              <a:rPr lang="ru-RU" dirty="0" err="1" smtClean="0">
                <a:solidFill>
                  <a:srgbClr val="0000FF"/>
                </a:solidFill>
              </a:rPr>
              <a:t>Html.TextBox</a:t>
            </a:r>
            <a:r>
              <a:rPr lang="ru-RU" dirty="0">
                <a:solidFill>
                  <a:srgbClr val="0000FF"/>
                </a:solidFill>
              </a:rPr>
              <a:t> </a:t>
            </a:r>
            <a:endParaRPr lang="ru-RU" dirty="0" smtClean="0">
              <a:solidFill>
                <a:srgbClr val="0000FF"/>
              </a:solidFill>
            </a:endParaRPr>
          </a:p>
          <a:p>
            <a:pPr lvl="1">
              <a:defRPr/>
            </a:pPr>
            <a:r>
              <a:rPr lang="ru-RU" dirty="0" smtClean="0"/>
              <a:t>генерирует </a:t>
            </a:r>
            <a:r>
              <a:rPr lang="ru-RU" dirty="0"/>
              <a:t>тег </a:t>
            </a:r>
            <a:r>
              <a:rPr lang="ru-RU" dirty="0" err="1">
                <a:solidFill>
                  <a:srgbClr val="0000FF"/>
                </a:solidFill>
              </a:rPr>
              <a:t>input</a:t>
            </a:r>
            <a:r>
              <a:rPr lang="ru-RU" dirty="0"/>
              <a:t> со значением атрибута </a:t>
            </a:r>
            <a:r>
              <a:rPr lang="ru-RU" dirty="0" err="1">
                <a:solidFill>
                  <a:srgbClr val="0000FF"/>
                </a:solidFill>
              </a:rPr>
              <a:t>type</a:t>
            </a:r>
            <a:r>
              <a:rPr lang="ru-RU" dirty="0"/>
              <a:t> равным </a:t>
            </a:r>
            <a:r>
              <a:rPr lang="ru-RU" dirty="0" err="1">
                <a:solidFill>
                  <a:srgbClr val="0000FF"/>
                </a:solidFill>
              </a:rPr>
              <a:t>text</a:t>
            </a:r>
            <a:r>
              <a:rPr lang="ru-RU" dirty="0"/>
              <a:t>. </a:t>
            </a:r>
            <a:endParaRPr lang="ru-RU" dirty="0" smtClean="0"/>
          </a:p>
          <a:p>
            <a:pPr lvl="1">
              <a:defRPr/>
            </a:pPr>
            <a:r>
              <a:rPr lang="ru-RU" dirty="0" smtClean="0"/>
              <a:t>используется </a:t>
            </a:r>
            <a:r>
              <a:rPr lang="ru-RU" dirty="0"/>
              <a:t>для получения ввода пользователем информации.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Предыдущий пример можно переписать </a:t>
            </a:r>
            <a:r>
              <a:rPr lang="ru-RU" dirty="0"/>
              <a:t>с заменой полей ввода на хелпер </a:t>
            </a:r>
            <a:r>
              <a:rPr lang="ru-RU" dirty="0" err="1">
                <a:solidFill>
                  <a:srgbClr val="0000FF"/>
                </a:solidFill>
              </a:rPr>
              <a:t>Html.TextBox</a:t>
            </a:r>
            <a:r>
              <a:rPr lang="ru-RU" dirty="0" smtClean="0"/>
              <a:t>: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>
                <a:solidFill>
                  <a:srgbClr val="0000FF"/>
                </a:solidFill>
              </a:rPr>
              <a:t>@using(</a:t>
            </a:r>
            <a:r>
              <a:rPr lang="en-US" sz="2900" dirty="0" err="1">
                <a:solidFill>
                  <a:srgbClr val="0000FF"/>
                </a:solidFill>
              </a:rPr>
              <a:t>Html.BeginForm</a:t>
            </a:r>
            <a:r>
              <a:rPr lang="en-US" sz="2900" dirty="0">
                <a:solidFill>
                  <a:srgbClr val="0000FF"/>
                </a:solidFill>
              </a:rPr>
              <a:t>("Buy", "Home", </a:t>
            </a:r>
            <a:r>
              <a:rPr lang="en-US" sz="2900" dirty="0" err="1">
                <a:solidFill>
                  <a:srgbClr val="0000FF"/>
                </a:solidFill>
              </a:rPr>
              <a:t>FormMethod.Post</a:t>
            </a:r>
            <a:r>
              <a:rPr lang="en-US" sz="2900" dirty="0">
                <a:solidFill>
                  <a:srgbClr val="0000FF"/>
                </a:solidFill>
              </a:rPr>
              <a:t>))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>
                <a:solidFill>
                  <a:srgbClr val="0000FF"/>
                </a:solidFill>
              </a:rPr>
              <a:t>{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>
                <a:solidFill>
                  <a:srgbClr val="0000FF"/>
                </a:solidFill>
              </a:rPr>
              <a:t>    &lt;input type="hidden" value="@</a:t>
            </a:r>
            <a:r>
              <a:rPr lang="en-US" sz="2900" dirty="0" err="1">
                <a:solidFill>
                  <a:srgbClr val="0000FF"/>
                </a:solidFill>
              </a:rPr>
              <a:t>ViewBag.BookId</a:t>
            </a:r>
            <a:r>
              <a:rPr lang="en-US" sz="2900" dirty="0">
                <a:solidFill>
                  <a:srgbClr val="0000FF"/>
                </a:solidFill>
              </a:rPr>
              <a:t>" name="</a:t>
            </a:r>
            <a:r>
              <a:rPr lang="en-US" sz="2900" dirty="0" err="1">
                <a:solidFill>
                  <a:srgbClr val="0000FF"/>
                </a:solidFill>
              </a:rPr>
              <a:t>BookId</a:t>
            </a:r>
            <a:r>
              <a:rPr lang="en-US" sz="2900" dirty="0">
                <a:solidFill>
                  <a:srgbClr val="0000FF"/>
                </a:solidFill>
              </a:rPr>
              <a:t>" /&gt;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>
                <a:solidFill>
                  <a:srgbClr val="0000FF"/>
                </a:solidFill>
              </a:rPr>
              <a:t>    &lt;p&gt;</a:t>
            </a:r>
            <a:r>
              <a:rPr lang="ru-RU" sz="2900" dirty="0">
                <a:solidFill>
                  <a:srgbClr val="0000FF"/>
                </a:solidFill>
              </a:rPr>
              <a:t>Введите свое имя: &lt;/</a:t>
            </a:r>
            <a:r>
              <a:rPr lang="en-US" sz="2900" dirty="0">
                <a:solidFill>
                  <a:srgbClr val="0000FF"/>
                </a:solidFill>
              </a:rPr>
              <a:t>p&gt;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>
                <a:solidFill>
                  <a:srgbClr val="0000FF"/>
                </a:solidFill>
              </a:rPr>
              <a:t>    </a:t>
            </a:r>
            <a:r>
              <a:rPr lang="en-US" sz="2900" b="1" dirty="0">
                <a:solidFill>
                  <a:srgbClr val="0000FF"/>
                </a:solidFill>
              </a:rPr>
              <a:t>@</a:t>
            </a:r>
            <a:r>
              <a:rPr lang="en-US" sz="2900" b="1" dirty="0" err="1">
                <a:solidFill>
                  <a:srgbClr val="0000FF"/>
                </a:solidFill>
              </a:rPr>
              <a:t>Html.TextBox</a:t>
            </a:r>
            <a:r>
              <a:rPr lang="en-US" sz="2900" b="1" dirty="0">
                <a:solidFill>
                  <a:srgbClr val="0000FF"/>
                </a:solidFill>
              </a:rPr>
              <a:t>("Person", "</a:t>
            </a:r>
            <a:r>
              <a:rPr lang="ru-RU" sz="2900" b="1" dirty="0">
                <a:solidFill>
                  <a:srgbClr val="0000FF"/>
                </a:solidFill>
              </a:rPr>
              <a:t>Введите имя")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900" dirty="0">
                <a:solidFill>
                  <a:srgbClr val="0000FF"/>
                </a:solidFill>
              </a:rPr>
              <a:t>    &lt;</a:t>
            </a:r>
            <a:r>
              <a:rPr lang="en-US" sz="2900" dirty="0">
                <a:solidFill>
                  <a:srgbClr val="0000FF"/>
                </a:solidFill>
              </a:rPr>
              <a:t>p&gt;</a:t>
            </a:r>
            <a:r>
              <a:rPr lang="ru-RU" sz="2900" dirty="0">
                <a:solidFill>
                  <a:srgbClr val="0000FF"/>
                </a:solidFill>
              </a:rPr>
              <a:t>Введите адрес :&lt;/</a:t>
            </a:r>
            <a:r>
              <a:rPr lang="en-US" sz="2900" dirty="0">
                <a:solidFill>
                  <a:srgbClr val="0000FF"/>
                </a:solidFill>
              </a:rPr>
              <a:t>p&gt;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>
                <a:solidFill>
                  <a:srgbClr val="0000FF"/>
                </a:solidFill>
              </a:rPr>
              <a:t>    </a:t>
            </a:r>
            <a:r>
              <a:rPr lang="en-US" sz="2900" b="1" dirty="0">
                <a:solidFill>
                  <a:srgbClr val="0000FF"/>
                </a:solidFill>
              </a:rPr>
              <a:t>@</a:t>
            </a:r>
            <a:r>
              <a:rPr lang="en-US" sz="2900" b="1" dirty="0" err="1">
                <a:solidFill>
                  <a:srgbClr val="0000FF"/>
                </a:solidFill>
              </a:rPr>
              <a:t>Html.TextBox</a:t>
            </a:r>
            <a:r>
              <a:rPr lang="en-US" sz="2900" b="1" dirty="0">
                <a:solidFill>
                  <a:srgbClr val="0000FF"/>
                </a:solidFill>
              </a:rPr>
              <a:t>("Address", "</a:t>
            </a:r>
            <a:r>
              <a:rPr lang="ru-RU" sz="2900" b="1" dirty="0">
                <a:solidFill>
                  <a:srgbClr val="0000FF"/>
                </a:solidFill>
              </a:rPr>
              <a:t>Введите адрес")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900" dirty="0">
                <a:solidFill>
                  <a:srgbClr val="0000FF"/>
                </a:solidFill>
              </a:rPr>
              <a:t>    &lt;</a:t>
            </a:r>
            <a:r>
              <a:rPr lang="en-US" sz="2900" dirty="0">
                <a:solidFill>
                  <a:srgbClr val="0000FF"/>
                </a:solidFill>
              </a:rPr>
              <a:t>p&gt;&lt;input type="submit" value="</a:t>
            </a:r>
            <a:r>
              <a:rPr lang="ru-RU" sz="2900" dirty="0">
                <a:solidFill>
                  <a:srgbClr val="0000FF"/>
                </a:solidFill>
              </a:rPr>
              <a:t>Отправить" /&gt;&lt;/</a:t>
            </a:r>
            <a:r>
              <a:rPr lang="en-US" sz="2900" dirty="0">
                <a:solidFill>
                  <a:srgbClr val="0000FF"/>
                </a:solidFill>
              </a:rPr>
              <a:t>p&gt;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>
                <a:solidFill>
                  <a:srgbClr val="0000FF"/>
                </a:solidFill>
              </a:rPr>
              <a:t>}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4" name="Picture 2" descr="текстовые поля в asp.net mv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4741" y="4809267"/>
            <a:ext cx="2559259" cy="204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1711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Помощник  </a:t>
            </a:r>
            <a:r>
              <a:rPr lang="ru-RU" altLang="ru-RU" sz="3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TextArea</a:t>
            </a:r>
            <a:endParaRPr lang="ru-RU" altLang="ru-RU" sz="3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12776"/>
            <a:ext cx="8964612" cy="5445224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altLang="ru-RU" dirty="0"/>
              <a:t>Помощник </a:t>
            </a:r>
            <a:r>
              <a:rPr lang="ru-RU" dirty="0"/>
              <a:t> </a:t>
            </a:r>
            <a:r>
              <a:rPr lang="ru-RU" dirty="0" err="1">
                <a:solidFill>
                  <a:srgbClr val="0000FF"/>
                </a:solidFill>
              </a:rPr>
              <a:t>TextArea</a:t>
            </a:r>
            <a:r>
              <a:rPr lang="ru-RU" dirty="0"/>
              <a:t> используется для создания элемента </a:t>
            </a:r>
            <a:r>
              <a:rPr lang="ru-RU" dirty="0">
                <a:solidFill>
                  <a:srgbClr val="0000FF"/>
                </a:solidFill>
              </a:rPr>
              <a:t>&lt;</a:t>
            </a:r>
            <a:r>
              <a:rPr lang="ru-RU" dirty="0" err="1">
                <a:solidFill>
                  <a:srgbClr val="0000FF"/>
                </a:solidFill>
              </a:rPr>
              <a:t>textarea</a:t>
            </a:r>
            <a:r>
              <a:rPr lang="ru-RU" dirty="0" smtClean="0">
                <a:solidFill>
                  <a:srgbClr val="0000FF"/>
                </a:solidFill>
              </a:rPr>
              <a:t>&gt;</a:t>
            </a:r>
            <a:endParaRPr lang="ru-RU" dirty="0" smtClean="0"/>
          </a:p>
          <a:p>
            <a:pPr lvl="1">
              <a:lnSpc>
                <a:spcPct val="140000"/>
              </a:lnSpc>
              <a:defRPr/>
            </a:pPr>
            <a:r>
              <a:rPr lang="ru-RU" dirty="0" smtClean="0"/>
              <a:t>показывают </a:t>
            </a:r>
            <a:r>
              <a:rPr lang="ru-RU" dirty="0"/>
              <a:t>многострочное текстовое поле. </a:t>
            </a:r>
            <a:endParaRPr lang="ru-RU" dirty="0" smtClean="0"/>
          </a:p>
          <a:p>
            <a:pPr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dirty="0" smtClean="0"/>
              <a:t>Результат использования</a:t>
            </a:r>
          </a:p>
          <a:p>
            <a:pPr marL="0" indent="0" eaLnBrk="1" fontAlgn="auto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rgbClr val="0000FF"/>
                </a:solidFill>
              </a:rPr>
              <a:t>@</a:t>
            </a:r>
            <a:r>
              <a:rPr lang="ru-RU" dirty="0" err="1">
                <a:solidFill>
                  <a:srgbClr val="0000FF"/>
                </a:solidFill>
              </a:rPr>
              <a:t>Html.TextArea</a:t>
            </a:r>
            <a:r>
              <a:rPr lang="ru-RU" dirty="0">
                <a:solidFill>
                  <a:srgbClr val="0000FF"/>
                </a:solidFill>
              </a:rPr>
              <a:t>("</a:t>
            </a:r>
            <a:r>
              <a:rPr lang="ru-RU" dirty="0" err="1">
                <a:solidFill>
                  <a:srgbClr val="0000FF"/>
                </a:solidFill>
              </a:rPr>
              <a:t>text</a:t>
            </a:r>
            <a:r>
              <a:rPr lang="ru-RU" dirty="0">
                <a:solidFill>
                  <a:srgbClr val="0000FF"/>
                </a:solidFill>
              </a:rPr>
              <a:t>", "привет &lt;</a:t>
            </a:r>
            <a:r>
              <a:rPr lang="ru-RU" dirty="0" err="1">
                <a:solidFill>
                  <a:srgbClr val="0000FF"/>
                </a:solidFill>
              </a:rPr>
              <a:t>br</a:t>
            </a:r>
            <a:r>
              <a:rPr lang="ru-RU" dirty="0">
                <a:solidFill>
                  <a:srgbClr val="0000FF"/>
                </a:solidFill>
              </a:rPr>
              <a:t>/&gt; мир")</a:t>
            </a:r>
          </a:p>
          <a:p>
            <a:pPr lvl="1">
              <a:lnSpc>
                <a:spcPct val="140000"/>
              </a:lnSpc>
              <a:defRPr/>
            </a:pPr>
            <a:r>
              <a:rPr lang="ru-RU" dirty="0" smtClean="0"/>
              <a:t>получается следующий HTML-код:</a:t>
            </a:r>
            <a:endParaRPr lang="ru-RU" dirty="0"/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&lt;</a:t>
            </a:r>
            <a:r>
              <a:rPr lang="en-US" dirty="0" err="1">
                <a:solidFill>
                  <a:srgbClr val="0000FF"/>
                </a:solidFill>
              </a:rPr>
              <a:t>textarea</a:t>
            </a:r>
            <a:r>
              <a:rPr lang="en-US" dirty="0">
                <a:solidFill>
                  <a:srgbClr val="0000FF"/>
                </a:solidFill>
              </a:rPr>
              <a:t> cols="20" id="text" name="text" rows="2</a:t>
            </a:r>
            <a:r>
              <a:rPr lang="en-US" dirty="0" smtClean="0">
                <a:solidFill>
                  <a:srgbClr val="0000FF"/>
                </a:solidFill>
              </a:rPr>
              <a:t>"&gt;</a:t>
            </a:r>
            <a:endParaRPr lang="ru-RU" dirty="0" smtClean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rgbClr val="0000FF"/>
                </a:solidFill>
              </a:rPr>
              <a:t>привет </a:t>
            </a:r>
            <a:r>
              <a:rPr lang="ru-RU" dirty="0">
                <a:solidFill>
                  <a:srgbClr val="0000FF"/>
                </a:solidFill>
              </a:rPr>
              <a:t>&lt;</a:t>
            </a:r>
            <a:r>
              <a:rPr lang="en-US" dirty="0" err="1">
                <a:solidFill>
                  <a:srgbClr val="0000FF"/>
                </a:solidFill>
              </a:rPr>
              <a:t>br</a:t>
            </a:r>
            <a:r>
              <a:rPr lang="en-US" dirty="0">
                <a:solidFill>
                  <a:srgbClr val="0000FF"/>
                </a:solidFill>
              </a:rPr>
              <a:t>/&gt; </a:t>
            </a:r>
            <a:r>
              <a:rPr lang="ru-RU" dirty="0">
                <a:solidFill>
                  <a:srgbClr val="0000FF"/>
                </a:solidFill>
              </a:rPr>
              <a:t>мир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&lt;/</a:t>
            </a:r>
            <a:r>
              <a:rPr lang="en-US" dirty="0" err="1">
                <a:solidFill>
                  <a:srgbClr val="0000FF"/>
                </a:solidFill>
              </a:rPr>
              <a:t>textarea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22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86897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Другая версия помощника </a:t>
            </a:r>
            <a:r>
              <a:rPr lang="ru-RU" altLang="ru-RU" sz="3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TextArea</a:t>
            </a:r>
            <a:endParaRPr lang="ru-RU" altLang="ru-RU" sz="3600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Другая версия помощника </a:t>
            </a:r>
            <a:r>
              <a:rPr lang="ru-RU" dirty="0" err="1" smtClean="0">
                <a:solidFill>
                  <a:srgbClr val="0000FF"/>
                </a:solidFill>
              </a:rPr>
              <a:t>TextArea</a:t>
            </a:r>
            <a:r>
              <a:rPr lang="ru-RU" dirty="0"/>
              <a:t> </a:t>
            </a:r>
            <a:r>
              <a:rPr lang="ru-RU" dirty="0" smtClean="0"/>
              <a:t>позволяет </a:t>
            </a:r>
            <a:r>
              <a:rPr lang="ru-RU" dirty="0"/>
              <a:t>указать число строк и столбцов, определяющих размер текстового поля.</a:t>
            </a:r>
          </a:p>
          <a:p>
            <a:pPr marL="0" indent="0" eaLnBrk="1" fontAlgn="auto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ru-RU" sz="2800" dirty="0">
                <a:solidFill>
                  <a:srgbClr val="0000FF"/>
                </a:solidFill>
              </a:rPr>
              <a:t>@</a:t>
            </a:r>
            <a:r>
              <a:rPr lang="ru-RU" sz="2800" dirty="0" err="1">
                <a:solidFill>
                  <a:srgbClr val="0000FF"/>
                </a:solidFill>
              </a:rPr>
              <a:t>Html.TextArea</a:t>
            </a:r>
            <a:r>
              <a:rPr lang="ru-RU" sz="2800" dirty="0">
                <a:solidFill>
                  <a:srgbClr val="0000FF"/>
                </a:solidFill>
              </a:rPr>
              <a:t>("</a:t>
            </a:r>
            <a:r>
              <a:rPr lang="ru-RU" sz="2800" dirty="0" err="1">
                <a:solidFill>
                  <a:srgbClr val="0000FF"/>
                </a:solidFill>
              </a:rPr>
              <a:t>text</a:t>
            </a:r>
            <a:r>
              <a:rPr lang="ru-RU" sz="2800" dirty="0">
                <a:solidFill>
                  <a:srgbClr val="0000FF"/>
                </a:solidFill>
              </a:rPr>
              <a:t>", "привет &lt;</a:t>
            </a:r>
            <a:r>
              <a:rPr lang="ru-RU" sz="2800" dirty="0" err="1">
                <a:solidFill>
                  <a:srgbClr val="0000FF"/>
                </a:solidFill>
              </a:rPr>
              <a:t>br</a:t>
            </a:r>
            <a:r>
              <a:rPr lang="ru-RU" sz="2800" dirty="0">
                <a:solidFill>
                  <a:srgbClr val="0000FF"/>
                </a:solidFill>
              </a:rPr>
              <a:t> /&gt; мир", 5, 50, null</a:t>
            </a:r>
            <a:r>
              <a:rPr lang="ru-RU" sz="2800" dirty="0" smtClean="0">
                <a:solidFill>
                  <a:srgbClr val="0000FF"/>
                </a:solidFill>
              </a:rPr>
              <a:t>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генерируется </a:t>
            </a:r>
            <a:r>
              <a:rPr lang="en-US" dirty="0" smtClean="0"/>
              <a:t>HTML-</a:t>
            </a:r>
            <a:r>
              <a:rPr lang="ru-RU" dirty="0" smtClean="0"/>
              <a:t>код: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&lt;</a:t>
            </a:r>
            <a:r>
              <a:rPr lang="en-US" sz="2800" dirty="0" err="1">
                <a:solidFill>
                  <a:srgbClr val="0000FF"/>
                </a:solidFill>
              </a:rPr>
              <a:t>textarea</a:t>
            </a:r>
            <a:r>
              <a:rPr lang="en-US" sz="2800" dirty="0">
                <a:solidFill>
                  <a:srgbClr val="0000FF"/>
                </a:solidFill>
              </a:rPr>
              <a:t> cols="50" id="text" name="text" rows="5</a:t>
            </a:r>
            <a:r>
              <a:rPr lang="en-US" sz="2800" dirty="0" smtClean="0">
                <a:solidFill>
                  <a:srgbClr val="0000FF"/>
                </a:solidFill>
              </a:rPr>
              <a:t>"&gt;</a:t>
            </a:r>
            <a:endParaRPr lang="ru-RU" sz="28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 smtClean="0">
                <a:solidFill>
                  <a:srgbClr val="0000FF"/>
                </a:solidFill>
              </a:rPr>
              <a:t>привет </a:t>
            </a:r>
            <a:r>
              <a:rPr lang="ru-RU" sz="2800" dirty="0">
                <a:solidFill>
                  <a:srgbClr val="0000FF"/>
                </a:solidFill>
              </a:rPr>
              <a:t>&lt;</a:t>
            </a:r>
            <a:r>
              <a:rPr lang="en-US" sz="2800" dirty="0" err="1">
                <a:solidFill>
                  <a:srgbClr val="0000FF"/>
                </a:solidFill>
              </a:rPr>
              <a:t>br</a:t>
            </a:r>
            <a:r>
              <a:rPr lang="en-US" sz="2800" dirty="0">
                <a:solidFill>
                  <a:srgbClr val="0000FF"/>
                </a:solidFill>
              </a:rPr>
              <a:t> /&gt; </a:t>
            </a:r>
            <a:r>
              <a:rPr lang="ru-RU" sz="2800" dirty="0">
                <a:solidFill>
                  <a:srgbClr val="0000FF"/>
                </a:solidFill>
              </a:rPr>
              <a:t>мир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>
                <a:solidFill>
                  <a:srgbClr val="0000FF"/>
                </a:solidFill>
              </a:rPr>
              <a:t>&lt;/</a:t>
            </a:r>
            <a:r>
              <a:rPr lang="en-US" sz="2800" dirty="0" err="1">
                <a:solidFill>
                  <a:srgbClr val="0000FF"/>
                </a:solidFill>
              </a:rPr>
              <a:t>textarea</a:t>
            </a:r>
            <a:r>
              <a:rPr lang="en-US" sz="2800" dirty="0">
                <a:solidFill>
                  <a:srgbClr val="0000FF"/>
                </a:solidFill>
              </a:rPr>
              <a:t>&gt;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4232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337"/>
          </a:xfrm>
        </p:spPr>
        <p:txBody>
          <a:bodyPr/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Помощник </a:t>
            </a:r>
            <a:r>
              <a:rPr lang="ru-RU" altLang="ru-RU" sz="3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Html.Hidden</a:t>
            </a:r>
            <a:endParaRPr lang="ru-RU" altLang="ru-RU" sz="3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lnSpcReduction="10000"/>
          </a:bodyPr>
          <a:lstStyle/>
          <a:p>
            <a:pPr>
              <a:defRPr/>
            </a:pP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Помощник </a:t>
            </a:r>
            <a:r>
              <a:rPr lang="ru-RU" altLang="ru-RU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Html.Hidden</a:t>
            </a:r>
            <a:r>
              <a:rPr lang="ru-RU" altLang="ru-RU" dirty="0"/>
              <a:t> </a:t>
            </a:r>
            <a:r>
              <a:rPr lang="ru-RU" dirty="0" smtClean="0"/>
              <a:t>создает скрытое поля</a:t>
            </a:r>
            <a:r>
              <a:rPr lang="ru-RU" dirty="0"/>
              <a:t> </a:t>
            </a:r>
            <a:r>
              <a:rPr lang="ru-RU" dirty="0" err="1">
                <a:solidFill>
                  <a:srgbClr val="0000FF"/>
                </a:solidFill>
              </a:rPr>
              <a:t>input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type</a:t>
            </a:r>
            <a:r>
              <a:rPr lang="ru-RU" dirty="0">
                <a:solidFill>
                  <a:srgbClr val="0000FF"/>
                </a:solidFill>
              </a:rPr>
              <a:t>="</a:t>
            </a:r>
            <a:r>
              <a:rPr lang="ru-RU" dirty="0" err="1" smtClean="0">
                <a:solidFill>
                  <a:srgbClr val="0000FF"/>
                </a:solidFill>
              </a:rPr>
              <a:t>hidden</a:t>
            </a:r>
            <a:r>
              <a:rPr lang="ru-RU" dirty="0" smtClean="0">
                <a:solidFill>
                  <a:srgbClr val="0000FF"/>
                </a:solidFill>
              </a:rPr>
              <a:t>«.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Например:</a:t>
            </a:r>
            <a:endParaRPr lang="ru-RU" dirty="0"/>
          </a:p>
          <a:p>
            <a:pPr marL="0" indent="0" eaLnBrk="1" fontAlgn="auto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ru-RU" sz="2800" dirty="0">
                <a:solidFill>
                  <a:srgbClr val="0000FF"/>
                </a:solidFill>
              </a:rPr>
              <a:t>@</a:t>
            </a:r>
            <a:r>
              <a:rPr lang="ru-RU" sz="2800" dirty="0" err="1">
                <a:solidFill>
                  <a:srgbClr val="0000FF"/>
                </a:solidFill>
              </a:rPr>
              <a:t>Html.Hidden</a:t>
            </a:r>
            <a:r>
              <a:rPr lang="ru-RU" sz="2800" dirty="0">
                <a:solidFill>
                  <a:srgbClr val="0000FF"/>
                </a:solidFill>
              </a:rPr>
              <a:t>("</a:t>
            </a:r>
            <a:r>
              <a:rPr lang="ru-RU" sz="2800" dirty="0" err="1">
                <a:solidFill>
                  <a:srgbClr val="0000FF"/>
                </a:solidFill>
              </a:rPr>
              <a:t>BookId</a:t>
            </a:r>
            <a:r>
              <a:rPr lang="ru-RU" sz="2800" dirty="0">
                <a:solidFill>
                  <a:srgbClr val="0000FF"/>
                </a:solidFill>
              </a:rPr>
              <a:t>", "2")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сгенерирует </a:t>
            </a:r>
            <a:r>
              <a:rPr lang="en-US" dirty="0" smtClean="0"/>
              <a:t>HTML-</a:t>
            </a:r>
            <a:r>
              <a:rPr lang="ru-RU" dirty="0" smtClean="0"/>
              <a:t>код: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&lt;input id="</a:t>
            </a:r>
            <a:r>
              <a:rPr lang="en-US" sz="2800" dirty="0" err="1">
                <a:solidFill>
                  <a:srgbClr val="0000FF"/>
                </a:solidFill>
              </a:rPr>
              <a:t>BookId</a:t>
            </a:r>
            <a:r>
              <a:rPr lang="en-US" sz="2800" dirty="0">
                <a:solidFill>
                  <a:srgbClr val="0000FF"/>
                </a:solidFill>
              </a:rPr>
              <a:t>" name="</a:t>
            </a:r>
            <a:r>
              <a:rPr lang="en-US" sz="2800" dirty="0" err="1">
                <a:solidFill>
                  <a:srgbClr val="0000FF"/>
                </a:solidFill>
              </a:rPr>
              <a:t>BookId</a:t>
            </a:r>
            <a:r>
              <a:rPr lang="en-US" sz="2800" dirty="0">
                <a:solidFill>
                  <a:srgbClr val="0000FF"/>
                </a:solidFill>
              </a:rPr>
              <a:t>" type="hidden" value="2" /&gt;</a:t>
            </a:r>
            <a:endParaRPr lang="ru-RU" dirty="0" smtClean="0">
              <a:solidFill>
                <a:srgbClr val="0000FF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 использовании </a:t>
            </a:r>
            <a:r>
              <a:rPr lang="ru-RU" dirty="0" err="1">
                <a:solidFill>
                  <a:srgbClr val="0000FF"/>
                </a:solidFill>
              </a:rPr>
              <a:t>ViewBag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smtClean="0"/>
              <a:t>надо переменную привести </a:t>
            </a:r>
            <a:r>
              <a:rPr lang="ru-RU" dirty="0"/>
              <a:t>ее к типу </a:t>
            </a:r>
            <a:r>
              <a:rPr lang="ru-RU" dirty="0" err="1">
                <a:solidFill>
                  <a:srgbClr val="0000FF"/>
                </a:solidFill>
              </a:rPr>
              <a:t>string</a:t>
            </a:r>
            <a:r>
              <a:rPr lang="ru-RU" dirty="0"/>
              <a:t>: </a:t>
            </a:r>
            <a:endParaRPr lang="ru-RU" dirty="0" smtClean="0"/>
          </a:p>
          <a:p>
            <a:pPr marL="0" indent="0" eaLnBrk="1" fontAlgn="auto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ru-RU" sz="3000" dirty="0" smtClean="0">
                <a:solidFill>
                  <a:srgbClr val="0000FF"/>
                </a:solidFill>
              </a:rPr>
              <a:t>@</a:t>
            </a:r>
            <a:r>
              <a:rPr lang="ru-RU" sz="3000" dirty="0" err="1">
                <a:solidFill>
                  <a:srgbClr val="0000FF"/>
                </a:solidFill>
              </a:rPr>
              <a:t>Html.Hidden</a:t>
            </a:r>
            <a:r>
              <a:rPr lang="ru-RU" sz="3000" dirty="0">
                <a:solidFill>
                  <a:srgbClr val="0000FF"/>
                </a:solidFill>
              </a:rPr>
              <a:t>("</a:t>
            </a:r>
            <a:r>
              <a:rPr lang="ru-RU" sz="3000" dirty="0" err="1">
                <a:solidFill>
                  <a:srgbClr val="0000FF"/>
                </a:solidFill>
              </a:rPr>
              <a:t>BookId</a:t>
            </a:r>
            <a:r>
              <a:rPr lang="ru-RU" sz="3000" dirty="0">
                <a:solidFill>
                  <a:srgbClr val="0000FF"/>
                </a:solidFill>
              </a:rPr>
              <a:t>", @</a:t>
            </a:r>
            <a:r>
              <a:rPr lang="ru-RU" sz="3000" dirty="0" err="1">
                <a:solidFill>
                  <a:srgbClr val="0000FF"/>
                </a:solidFill>
              </a:rPr>
              <a:t>ViewBag.BookId</a:t>
            </a:r>
            <a:r>
              <a:rPr lang="ru-RU" sz="3000" dirty="0">
                <a:solidFill>
                  <a:srgbClr val="0000FF"/>
                </a:solidFill>
              </a:rPr>
              <a:t> </a:t>
            </a:r>
            <a:r>
              <a:rPr lang="ru-RU" sz="3000" dirty="0" err="1">
                <a:solidFill>
                  <a:srgbClr val="0000FF"/>
                </a:solidFill>
              </a:rPr>
              <a:t>as</a:t>
            </a:r>
            <a:r>
              <a:rPr lang="ru-RU" sz="3000" dirty="0">
                <a:solidFill>
                  <a:srgbClr val="0000FF"/>
                </a:solidFill>
              </a:rPr>
              <a:t> </a:t>
            </a:r>
            <a:r>
              <a:rPr lang="ru-RU" sz="3000" dirty="0" err="1">
                <a:solidFill>
                  <a:srgbClr val="0000FF"/>
                </a:solidFill>
              </a:rPr>
              <a:t>string</a:t>
            </a:r>
            <a:r>
              <a:rPr lang="ru-RU" sz="3000" dirty="0">
                <a:solidFill>
                  <a:srgbClr val="0000FF"/>
                </a:solidFill>
              </a:rPr>
              <a:t>)</a:t>
            </a:r>
            <a:endParaRPr lang="ru-RU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851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Помощник </a:t>
            </a:r>
            <a:r>
              <a:rPr lang="ru-RU" altLang="ru-RU" sz="3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Html.Password</a:t>
            </a:r>
            <a:endParaRPr lang="ru-RU" altLang="ru-RU" sz="3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84784"/>
            <a:ext cx="8964612" cy="537321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Помощник </a:t>
            </a:r>
            <a:r>
              <a:rPr lang="ru-RU" dirty="0" err="1" smtClean="0">
                <a:solidFill>
                  <a:srgbClr val="0000FF"/>
                </a:solidFill>
              </a:rPr>
              <a:t>Html.Password</a:t>
            </a:r>
            <a:r>
              <a:rPr lang="ru-RU" dirty="0">
                <a:solidFill>
                  <a:srgbClr val="0000FF"/>
                </a:solidFill>
              </a:rPr>
              <a:t> </a:t>
            </a:r>
            <a:r>
              <a:rPr lang="ru-RU" dirty="0"/>
              <a:t>создает поле для ввода </a:t>
            </a:r>
            <a:r>
              <a:rPr lang="ru-RU" dirty="0" smtClean="0"/>
              <a:t>пароля</a:t>
            </a:r>
          </a:p>
          <a:p>
            <a:pPr lvl="1">
              <a:defRPr/>
            </a:pPr>
            <a:r>
              <a:rPr lang="ru-RU" dirty="0" smtClean="0"/>
              <a:t>походит </a:t>
            </a:r>
            <a:r>
              <a:rPr lang="ru-RU" dirty="0"/>
              <a:t>на помощник </a:t>
            </a:r>
            <a:r>
              <a:rPr lang="ru-RU" dirty="0">
                <a:solidFill>
                  <a:srgbClr val="0000FF"/>
                </a:solidFill>
              </a:rPr>
              <a:t>TextBox</a:t>
            </a:r>
            <a:r>
              <a:rPr lang="ru-RU" dirty="0"/>
              <a:t>, но вместо введенных символов отображает маску </a:t>
            </a:r>
            <a:r>
              <a:rPr lang="ru-RU" dirty="0" smtClean="0"/>
              <a:t>пароля (символы </a:t>
            </a:r>
            <a:r>
              <a:rPr lang="ru-RU" dirty="0" smtClean="0">
                <a:solidFill>
                  <a:srgbClr val="0000FF"/>
                </a:solidFill>
              </a:rPr>
              <a:t>*</a:t>
            </a:r>
            <a:r>
              <a:rPr lang="ru-RU" dirty="0" smtClean="0"/>
              <a:t>).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Например:</a:t>
            </a:r>
            <a:endParaRPr lang="ru-RU" dirty="0"/>
          </a:p>
          <a:p>
            <a:pPr marL="0" indent="0" eaLnBrk="1" fontAlgn="auto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ru-RU" sz="2800" dirty="0">
                <a:solidFill>
                  <a:srgbClr val="0000FF"/>
                </a:solidFill>
              </a:rPr>
              <a:t>@</a:t>
            </a:r>
            <a:r>
              <a:rPr lang="ru-RU" sz="2800" dirty="0" err="1">
                <a:solidFill>
                  <a:srgbClr val="0000FF"/>
                </a:solidFill>
              </a:rPr>
              <a:t>Html.Password</a:t>
            </a:r>
            <a:r>
              <a:rPr lang="ru-RU" sz="2800" dirty="0">
                <a:solidFill>
                  <a:srgbClr val="0000FF"/>
                </a:solidFill>
              </a:rPr>
              <a:t>("</a:t>
            </a:r>
            <a:r>
              <a:rPr lang="ru-RU" sz="2800" dirty="0" err="1">
                <a:solidFill>
                  <a:srgbClr val="0000FF"/>
                </a:solidFill>
              </a:rPr>
              <a:t>UserPassword</a:t>
            </a:r>
            <a:r>
              <a:rPr lang="ru-RU" sz="2800" dirty="0">
                <a:solidFill>
                  <a:srgbClr val="0000FF"/>
                </a:solidFill>
              </a:rPr>
              <a:t>", "</a:t>
            </a:r>
            <a:r>
              <a:rPr lang="ru-RU" sz="2800" dirty="0" err="1">
                <a:solidFill>
                  <a:srgbClr val="0000FF"/>
                </a:solidFill>
              </a:rPr>
              <a:t>val</a:t>
            </a:r>
            <a:r>
              <a:rPr lang="ru-RU" sz="2800" dirty="0">
                <a:solidFill>
                  <a:srgbClr val="0000FF"/>
                </a:solidFill>
              </a:rPr>
              <a:t>")</a:t>
            </a:r>
            <a:endParaRPr lang="ru-RU" dirty="0">
              <a:solidFill>
                <a:srgbClr val="0000FF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генерирует </a:t>
            </a:r>
            <a:r>
              <a:rPr lang="en-US" dirty="0" smtClean="0"/>
              <a:t>HTML-</a:t>
            </a:r>
            <a:r>
              <a:rPr lang="ru-RU" dirty="0" smtClean="0"/>
              <a:t>код: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&lt;input id="</a:t>
            </a:r>
            <a:r>
              <a:rPr lang="en-US" sz="2800" dirty="0" err="1">
                <a:solidFill>
                  <a:srgbClr val="0000FF"/>
                </a:solidFill>
              </a:rPr>
              <a:t>UserPassword</a:t>
            </a:r>
            <a:r>
              <a:rPr lang="en-US" sz="2800" dirty="0">
                <a:solidFill>
                  <a:srgbClr val="0000FF"/>
                </a:solidFill>
              </a:rPr>
              <a:t>" name="</a:t>
            </a:r>
            <a:r>
              <a:rPr lang="en-US" sz="2800" dirty="0" err="1">
                <a:solidFill>
                  <a:srgbClr val="0000FF"/>
                </a:solidFill>
              </a:rPr>
              <a:t>UserPassword</a:t>
            </a:r>
            <a:r>
              <a:rPr lang="en-US" sz="2800" dirty="0">
                <a:solidFill>
                  <a:srgbClr val="0000FF"/>
                </a:solidFill>
              </a:rPr>
              <a:t>" type="password" value="</a:t>
            </a:r>
            <a:r>
              <a:rPr lang="en-US" sz="2800" dirty="0" err="1">
                <a:solidFill>
                  <a:srgbClr val="0000FF"/>
                </a:solidFill>
              </a:rPr>
              <a:t>val</a:t>
            </a:r>
            <a:r>
              <a:rPr lang="en-US" sz="2800" dirty="0">
                <a:solidFill>
                  <a:srgbClr val="0000FF"/>
                </a:solidFill>
              </a:rPr>
              <a:t>" /&gt;</a:t>
            </a:r>
            <a:endParaRPr lang="ru-RU" dirty="0">
              <a:solidFill>
                <a:srgbClr val="0000FF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843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Помощник </a:t>
            </a:r>
            <a:r>
              <a:rPr lang="ru-RU" altLang="ru-RU" sz="3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Html.RadioButton</a:t>
            </a:r>
            <a:endParaRPr lang="ru-RU" altLang="ru-RU" sz="3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85000" lnSpcReduction="10000"/>
          </a:bodyPr>
          <a:lstStyle/>
          <a:p>
            <a:pPr>
              <a:defRPr/>
            </a:pPr>
            <a:r>
              <a:rPr lang="ru-RU" dirty="0" smtClean="0"/>
              <a:t>Помощник</a:t>
            </a:r>
            <a:r>
              <a:rPr lang="ru-RU" dirty="0"/>
              <a:t> </a:t>
            </a:r>
            <a:r>
              <a:rPr lang="ru-RU" dirty="0" err="1" smtClean="0">
                <a:solidFill>
                  <a:srgbClr val="0000FF"/>
                </a:solidFill>
              </a:rPr>
              <a:t>Html.RadioButton</a:t>
            </a:r>
            <a:r>
              <a:rPr lang="ru-RU" dirty="0"/>
              <a:t> </a:t>
            </a:r>
            <a:r>
              <a:rPr lang="ru-RU" dirty="0" smtClean="0"/>
              <a:t>используется для </a:t>
            </a:r>
            <a:r>
              <a:rPr lang="ru-RU" dirty="0"/>
              <a:t>создания </a:t>
            </a:r>
            <a:r>
              <a:rPr lang="ru-RU" dirty="0" smtClean="0"/>
              <a:t>переключателей</a:t>
            </a:r>
          </a:p>
          <a:p>
            <a:pPr lvl="1">
              <a:defRPr/>
            </a:pPr>
            <a:r>
              <a:rPr lang="ru-RU" dirty="0" smtClean="0"/>
              <a:t>генерирует </a:t>
            </a:r>
            <a:r>
              <a:rPr lang="ru-RU" dirty="0"/>
              <a:t>элемент </a:t>
            </a:r>
            <a:r>
              <a:rPr lang="ru-RU" dirty="0" err="1">
                <a:solidFill>
                  <a:srgbClr val="0000FF"/>
                </a:solidFill>
              </a:rPr>
              <a:t>input</a:t>
            </a:r>
            <a:r>
              <a:rPr lang="ru-RU" dirty="0"/>
              <a:t> со значением </a:t>
            </a:r>
            <a:r>
              <a:rPr lang="ru-RU" dirty="0" err="1">
                <a:solidFill>
                  <a:srgbClr val="0000FF"/>
                </a:solidFill>
              </a:rPr>
              <a:t>type</a:t>
            </a:r>
            <a:r>
              <a:rPr lang="ru-RU" dirty="0">
                <a:solidFill>
                  <a:srgbClr val="0000FF"/>
                </a:solidFill>
              </a:rPr>
              <a:t>="</a:t>
            </a:r>
            <a:r>
              <a:rPr lang="ru-RU" dirty="0" err="1">
                <a:solidFill>
                  <a:srgbClr val="0000FF"/>
                </a:solidFill>
              </a:rPr>
              <a:t>radio</a:t>
            </a:r>
            <a:r>
              <a:rPr lang="ru-RU" dirty="0">
                <a:solidFill>
                  <a:srgbClr val="0000FF"/>
                </a:solidFill>
              </a:rPr>
              <a:t>"</a:t>
            </a:r>
            <a:r>
              <a:rPr lang="ru-RU" dirty="0"/>
              <a:t>.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Для </a:t>
            </a:r>
            <a:r>
              <a:rPr lang="ru-RU" dirty="0"/>
              <a:t>создания группы переключателей, надо присвоить всем им одно и то же имя (свойство </a:t>
            </a:r>
            <a:r>
              <a:rPr lang="ru-RU" dirty="0">
                <a:solidFill>
                  <a:srgbClr val="0000FF"/>
                </a:solidFill>
              </a:rPr>
              <a:t>name</a:t>
            </a:r>
            <a:r>
              <a:rPr lang="ru-RU" dirty="0" smtClean="0"/>
              <a:t>):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000" dirty="0">
                <a:solidFill>
                  <a:srgbClr val="0000FF"/>
                </a:solidFill>
              </a:rPr>
              <a:t>@</a:t>
            </a:r>
            <a:r>
              <a:rPr lang="en-US" sz="3000" dirty="0" err="1">
                <a:solidFill>
                  <a:srgbClr val="0000FF"/>
                </a:solidFill>
              </a:rPr>
              <a:t>Html.RadioButton</a:t>
            </a:r>
            <a:r>
              <a:rPr lang="en-US" sz="3000" dirty="0">
                <a:solidFill>
                  <a:srgbClr val="0000FF"/>
                </a:solidFill>
              </a:rPr>
              <a:t>("color", "red")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000" dirty="0">
                <a:solidFill>
                  <a:srgbClr val="0000FF"/>
                </a:solidFill>
              </a:rPr>
              <a:t>&lt;span&gt;</a:t>
            </a:r>
            <a:r>
              <a:rPr lang="ru-RU" sz="3000" dirty="0">
                <a:solidFill>
                  <a:srgbClr val="0000FF"/>
                </a:solidFill>
              </a:rPr>
              <a:t>красный&lt;/</a:t>
            </a:r>
            <a:r>
              <a:rPr lang="en-US" sz="3000" dirty="0">
                <a:solidFill>
                  <a:srgbClr val="0000FF"/>
                </a:solidFill>
              </a:rPr>
              <a:t>span&gt; &lt;</a:t>
            </a:r>
            <a:r>
              <a:rPr lang="en-US" sz="3000" dirty="0" err="1">
                <a:solidFill>
                  <a:srgbClr val="0000FF"/>
                </a:solidFill>
              </a:rPr>
              <a:t>br</a:t>
            </a:r>
            <a:r>
              <a:rPr lang="en-US" sz="3000" dirty="0">
                <a:solidFill>
                  <a:srgbClr val="0000FF"/>
                </a:solidFill>
              </a:rPr>
              <a:t> /&gt;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000" dirty="0">
                <a:solidFill>
                  <a:srgbClr val="0000FF"/>
                </a:solidFill>
              </a:rPr>
              <a:t>@</a:t>
            </a:r>
            <a:r>
              <a:rPr lang="en-US" sz="3000" dirty="0" err="1">
                <a:solidFill>
                  <a:srgbClr val="0000FF"/>
                </a:solidFill>
              </a:rPr>
              <a:t>Html.RadioButton</a:t>
            </a:r>
            <a:r>
              <a:rPr lang="en-US" sz="3000" dirty="0">
                <a:solidFill>
                  <a:srgbClr val="0000FF"/>
                </a:solidFill>
              </a:rPr>
              <a:t>("color", "blue")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000" dirty="0">
                <a:solidFill>
                  <a:srgbClr val="0000FF"/>
                </a:solidFill>
              </a:rPr>
              <a:t>&lt;span&gt;</a:t>
            </a:r>
            <a:r>
              <a:rPr lang="ru-RU" sz="3000" dirty="0">
                <a:solidFill>
                  <a:srgbClr val="0000FF"/>
                </a:solidFill>
              </a:rPr>
              <a:t>синий&lt;/</a:t>
            </a:r>
            <a:r>
              <a:rPr lang="en-US" sz="3000" dirty="0">
                <a:solidFill>
                  <a:srgbClr val="0000FF"/>
                </a:solidFill>
              </a:rPr>
              <a:t>span&gt; &lt;</a:t>
            </a:r>
            <a:r>
              <a:rPr lang="en-US" sz="3000" dirty="0" err="1">
                <a:solidFill>
                  <a:srgbClr val="0000FF"/>
                </a:solidFill>
              </a:rPr>
              <a:t>br</a:t>
            </a:r>
            <a:r>
              <a:rPr lang="en-US" sz="3000" dirty="0">
                <a:solidFill>
                  <a:srgbClr val="0000FF"/>
                </a:solidFill>
              </a:rPr>
              <a:t> </a:t>
            </a:r>
            <a:r>
              <a:rPr lang="en-US" sz="3000" dirty="0" smtClean="0">
                <a:solidFill>
                  <a:srgbClr val="0000FF"/>
                </a:solidFill>
              </a:rPr>
              <a:t>/&gt;</a:t>
            </a:r>
            <a:endParaRPr lang="en-US" sz="3000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000" dirty="0">
                <a:solidFill>
                  <a:srgbClr val="0000FF"/>
                </a:solidFill>
              </a:rPr>
              <a:t>@</a:t>
            </a:r>
            <a:r>
              <a:rPr lang="en-US" sz="3000" dirty="0" err="1">
                <a:solidFill>
                  <a:srgbClr val="0000FF"/>
                </a:solidFill>
              </a:rPr>
              <a:t>Html.RadioButton</a:t>
            </a:r>
            <a:r>
              <a:rPr lang="en-US" sz="3000" dirty="0">
                <a:solidFill>
                  <a:srgbClr val="0000FF"/>
                </a:solidFill>
              </a:rPr>
              <a:t>("color", "green", true)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000" dirty="0">
                <a:solidFill>
                  <a:srgbClr val="0000FF"/>
                </a:solidFill>
              </a:rPr>
              <a:t>&lt;span&gt;</a:t>
            </a:r>
            <a:r>
              <a:rPr lang="ru-RU" sz="3000" dirty="0">
                <a:solidFill>
                  <a:srgbClr val="0000FF"/>
                </a:solidFill>
              </a:rPr>
              <a:t>зеленый&lt;/</a:t>
            </a:r>
            <a:r>
              <a:rPr lang="en-US" sz="3000" dirty="0">
                <a:solidFill>
                  <a:srgbClr val="0000FF"/>
                </a:solidFill>
              </a:rPr>
              <a:t>span&gt;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solidFill>
                <a:srgbClr val="0000FF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90820" name="Picture 2" descr="http://metanit.com/sharp/mvc/mvcpics/4.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2" y="4653136"/>
            <a:ext cx="2236787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9332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ru-RU" altLang="ru-RU" smtClean="0"/>
              <a:t>Помощник </a:t>
            </a:r>
            <a:r>
              <a:rPr lang="ru-RU" altLang="ru-RU" smtClean="0">
                <a:solidFill>
                  <a:srgbClr val="0000FF"/>
                </a:solidFill>
              </a:rPr>
              <a:t>Html.RadioButton </a:t>
            </a:r>
            <a:r>
              <a:rPr lang="ru-RU" altLang="ru-RU" smtClean="0"/>
              <a:t>(2)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 результате создает следующий </a:t>
            </a:r>
            <a:r>
              <a:rPr lang="en-US" dirty="0" smtClean="0"/>
              <a:t>HTML-</a:t>
            </a:r>
            <a:r>
              <a:rPr lang="ru-RU" dirty="0" smtClean="0"/>
              <a:t>код: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&lt;input id="color" name="color" type="radio" value="red" /&gt;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&lt;span&gt;</a:t>
            </a:r>
            <a:r>
              <a:rPr lang="ru-RU" sz="2400" dirty="0">
                <a:solidFill>
                  <a:srgbClr val="0000FF"/>
                </a:solidFill>
              </a:rPr>
              <a:t>красный&lt;/</a:t>
            </a:r>
            <a:r>
              <a:rPr lang="en-US" sz="2400" dirty="0">
                <a:solidFill>
                  <a:srgbClr val="0000FF"/>
                </a:solidFill>
              </a:rPr>
              <a:t>span&gt; &lt;</a:t>
            </a:r>
            <a:r>
              <a:rPr lang="en-US" sz="2400" dirty="0" err="1">
                <a:solidFill>
                  <a:srgbClr val="0000FF"/>
                </a:solidFill>
              </a:rPr>
              <a:t>br</a:t>
            </a:r>
            <a:r>
              <a:rPr lang="en-US" sz="2400" dirty="0">
                <a:solidFill>
                  <a:srgbClr val="0000FF"/>
                </a:solidFill>
              </a:rPr>
              <a:t> /&gt;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&lt;input id="color" name="color" type="radio" value="blue" /&gt; 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&lt;span&gt;</a:t>
            </a:r>
            <a:r>
              <a:rPr lang="ru-RU" sz="2400" dirty="0">
                <a:solidFill>
                  <a:srgbClr val="0000FF"/>
                </a:solidFill>
              </a:rPr>
              <a:t>синий&lt;/</a:t>
            </a:r>
            <a:r>
              <a:rPr lang="en-US" sz="2400" dirty="0">
                <a:solidFill>
                  <a:srgbClr val="0000FF"/>
                </a:solidFill>
              </a:rPr>
              <a:t>span&gt; &lt;</a:t>
            </a:r>
            <a:r>
              <a:rPr lang="en-US" sz="2400" dirty="0" err="1">
                <a:solidFill>
                  <a:srgbClr val="0000FF"/>
                </a:solidFill>
              </a:rPr>
              <a:t>br</a:t>
            </a:r>
            <a:r>
              <a:rPr lang="en-US" sz="2400" dirty="0">
                <a:solidFill>
                  <a:srgbClr val="0000FF"/>
                </a:solidFill>
              </a:rPr>
              <a:t> /&gt;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&lt;input checked="checked" id="color" name="color" type="radio" value="green" /&gt;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&lt;span&gt;</a:t>
            </a:r>
            <a:r>
              <a:rPr lang="ru-RU" sz="2400" dirty="0">
                <a:solidFill>
                  <a:srgbClr val="0000FF"/>
                </a:solidFill>
              </a:rPr>
              <a:t>зеленый&lt;/</a:t>
            </a:r>
            <a:r>
              <a:rPr lang="en-US" sz="2400" dirty="0">
                <a:solidFill>
                  <a:srgbClr val="0000FF"/>
                </a:solidFill>
              </a:rPr>
              <a:t>span&gt;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solidFill>
                <a:srgbClr val="0000FF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6931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ru-RU" altLang="ru-RU" smtClean="0"/>
              <a:t>Помощник </a:t>
            </a:r>
            <a:r>
              <a:rPr lang="ru-RU" altLang="ru-RU" smtClean="0">
                <a:solidFill>
                  <a:srgbClr val="0000FF"/>
                </a:solidFill>
              </a:rPr>
              <a:t>Html.CheckBox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17638"/>
            <a:ext cx="8964612" cy="5440362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Помощник </a:t>
            </a:r>
            <a:r>
              <a:rPr lang="ru-RU" dirty="0" err="1" smtClean="0">
                <a:solidFill>
                  <a:srgbClr val="0000FF"/>
                </a:solidFill>
              </a:rPr>
              <a:t>Html.CheckBox</a:t>
            </a:r>
            <a:r>
              <a:rPr lang="ru-RU" dirty="0" smtClean="0"/>
              <a:t> применяется </a:t>
            </a:r>
            <a:r>
              <a:rPr lang="ru-RU" dirty="0"/>
              <a:t>для создания </a:t>
            </a:r>
            <a:r>
              <a:rPr lang="ru-RU" dirty="0" smtClean="0"/>
              <a:t> </a:t>
            </a:r>
            <a:r>
              <a:rPr lang="ru-RU" dirty="0"/>
              <a:t>двух элементов.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Например:</a:t>
            </a:r>
            <a:endParaRPr lang="ru-RU" dirty="0"/>
          </a:p>
          <a:p>
            <a:pPr marL="0" indent="0" eaLnBrk="1" fontAlgn="auto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@</a:t>
            </a:r>
            <a:r>
              <a:rPr lang="ru-RU" dirty="0" err="1">
                <a:solidFill>
                  <a:srgbClr val="0000FF"/>
                </a:solidFill>
              </a:rPr>
              <a:t>Html.CheckBox</a:t>
            </a:r>
            <a:r>
              <a:rPr lang="ru-RU" dirty="0">
                <a:solidFill>
                  <a:srgbClr val="0000FF"/>
                </a:solidFill>
              </a:rPr>
              <a:t>("</a:t>
            </a:r>
            <a:r>
              <a:rPr lang="ru-RU" dirty="0" err="1">
                <a:solidFill>
                  <a:srgbClr val="0000FF"/>
                </a:solidFill>
              </a:rPr>
              <a:t>Enable</a:t>
            </a:r>
            <a:r>
              <a:rPr lang="ru-RU" dirty="0">
                <a:solidFill>
                  <a:srgbClr val="0000FF"/>
                </a:solidFill>
              </a:rPr>
              <a:t>", </a:t>
            </a:r>
            <a:r>
              <a:rPr lang="ru-RU" dirty="0" err="1">
                <a:solidFill>
                  <a:srgbClr val="0000FF"/>
                </a:solidFill>
              </a:rPr>
              <a:t>false</a:t>
            </a:r>
            <a:r>
              <a:rPr lang="ru-RU" dirty="0">
                <a:solidFill>
                  <a:srgbClr val="0000FF"/>
                </a:solidFill>
              </a:rPr>
              <a:t>)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dirty="0" smtClean="0"/>
              <a:t>будет </a:t>
            </a:r>
            <a:r>
              <a:rPr lang="ru-RU" dirty="0"/>
              <a:t>генерировать следующий </a:t>
            </a:r>
            <a:r>
              <a:rPr lang="ru-RU" dirty="0" smtClean="0"/>
              <a:t>HTML-код: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&lt;input id="Enable" name="Enable" type="checkbox" value="true" /&gt;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&lt;input name="Enable" type="hidden" value="false" </a:t>
            </a:r>
            <a:r>
              <a:rPr lang="en-US" sz="2800" dirty="0" smtClean="0">
                <a:solidFill>
                  <a:srgbClr val="0000FF"/>
                </a:solidFill>
              </a:rPr>
              <a:t>/&gt;</a:t>
            </a:r>
            <a:endParaRPr lang="ru-RU" sz="2800" dirty="0" smtClean="0">
              <a:solidFill>
                <a:srgbClr val="0000FF"/>
              </a:solidFill>
            </a:endParaRPr>
          </a:p>
          <a:p>
            <a:pPr eaLnBrk="1" hangingPunct="1">
              <a:spcAft>
                <a:spcPts val="0"/>
              </a:spcAft>
              <a:defRPr/>
            </a:pPr>
            <a:r>
              <a:rPr lang="ru-RU" dirty="0" smtClean="0"/>
              <a:t>Генерируется </a:t>
            </a:r>
            <a:r>
              <a:rPr lang="en-US" dirty="0" smtClean="0"/>
              <a:t>HTML-</a:t>
            </a:r>
            <a:r>
              <a:rPr lang="ru-RU" dirty="0" smtClean="0"/>
              <a:t>код</a:t>
            </a:r>
          </a:p>
          <a:p>
            <a:pPr lvl="1">
              <a:defRPr/>
            </a:pPr>
            <a:r>
              <a:rPr lang="ru-RU" dirty="0" smtClean="0"/>
              <a:t>поля флажка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en-US" dirty="0">
                <a:solidFill>
                  <a:srgbClr val="0000FF"/>
                </a:solidFill>
              </a:rPr>
              <a:t>input </a:t>
            </a:r>
            <a:r>
              <a:rPr lang="en-US" dirty="0" smtClean="0">
                <a:solidFill>
                  <a:srgbClr val="0000FF"/>
                </a:solidFill>
              </a:rPr>
              <a:t>type</a:t>
            </a:r>
            <a:r>
              <a:rPr lang="en-US" dirty="0">
                <a:solidFill>
                  <a:srgbClr val="0000FF"/>
                </a:solidFill>
              </a:rPr>
              <a:t>="checkbox</a:t>
            </a:r>
            <a:r>
              <a:rPr lang="en-US" dirty="0" smtClean="0">
                <a:solidFill>
                  <a:srgbClr val="0000FF"/>
                </a:solidFill>
              </a:rPr>
              <a:t>"</a:t>
            </a:r>
            <a:r>
              <a:rPr lang="ru-RU" dirty="0" smtClean="0"/>
              <a:t>)</a:t>
            </a:r>
          </a:p>
          <a:p>
            <a:pPr lvl="2">
              <a:defRPr/>
            </a:pPr>
            <a:r>
              <a:rPr lang="ru-RU" dirty="0"/>
              <a:t>браузер посылает значение флажка только тогда, когда флажок выбран или отмечен. </a:t>
            </a:r>
          </a:p>
          <a:p>
            <a:pPr lvl="1">
              <a:defRPr/>
            </a:pPr>
            <a:r>
              <a:rPr lang="ru-RU" dirty="0" smtClean="0"/>
              <a:t>скрытое поле (</a:t>
            </a:r>
            <a:r>
              <a:rPr lang="en-US" dirty="0">
                <a:solidFill>
                  <a:srgbClr val="0000FF"/>
                </a:solidFill>
              </a:rPr>
              <a:t>input </a:t>
            </a:r>
            <a:r>
              <a:rPr lang="en-US" dirty="0" smtClean="0">
                <a:solidFill>
                  <a:srgbClr val="0000FF"/>
                </a:solidFill>
              </a:rPr>
              <a:t>type</a:t>
            </a:r>
            <a:r>
              <a:rPr lang="en-US" dirty="0">
                <a:solidFill>
                  <a:srgbClr val="0000FF"/>
                </a:solidFill>
              </a:rPr>
              <a:t>="hidden"</a:t>
            </a:r>
            <a:r>
              <a:rPr lang="ru-RU" dirty="0" smtClean="0"/>
              <a:t>)</a:t>
            </a:r>
          </a:p>
          <a:p>
            <a:pPr lvl="2">
              <a:defRPr/>
            </a:pPr>
            <a:r>
              <a:rPr lang="ru-RU" dirty="0" smtClean="0"/>
              <a:t>скрытое </a:t>
            </a:r>
            <a:r>
              <a:rPr lang="ru-RU" dirty="0"/>
              <a:t>поле гарантирует, что для элемента </a:t>
            </a:r>
            <a:r>
              <a:rPr lang="ru-RU" dirty="0" err="1">
                <a:solidFill>
                  <a:srgbClr val="0000FF"/>
                </a:solidFill>
              </a:rPr>
              <a:t>Enable</a:t>
            </a:r>
            <a:r>
              <a:rPr lang="ru-RU" dirty="0"/>
              <a:t> будет установлено значение даже, если пользователь не отметил флажок.</a:t>
            </a: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55423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7785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Помощник </a:t>
            </a:r>
            <a:r>
              <a:rPr lang="ru-RU" altLang="ru-RU" sz="3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Html.Label</a:t>
            </a:r>
            <a:r>
              <a:rPr lang="ru-RU" altLang="ru-RU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12875"/>
            <a:ext cx="8964612" cy="54451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Атрибут</a:t>
            </a:r>
            <a:r>
              <a:rPr lang="ru-RU" dirty="0"/>
              <a:t> </a:t>
            </a:r>
            <a:r>
              <a:rPr lang="ru-RU" dirty="0">
                <a:solidFill>
                  <a:srgbClr val="0000FF"/>
                </a:solidFill>
              </a:rPr>
              <a:t>for</a:t>
            </a:r>
            <a:r>
              <a:rPr lang="ru-RU" dirty="0"/>
              <a:t> элемента </a:t>
            </a:r>
            <a:r>
              <a:rPr lang="ru-RU" dirty="0" err="1">
                <a:solidFill>
                  <a:srgbClr val="0000FF"/>
                </a:solidFill>
              </a:rPr>
              <a:t>label</a:t>
            </a:r>
            <a:r>
              <a:rPr lang="ru-RU" dirty="0"/>
              <a:t> должен содержать </a:t>
            </a:r>
            <a:r>
              <a:rPr lang="ru-RU" dirty="0">
                <a:solidFill>
                  <a:srgbClr val="0000FF"/>
                </a:solidFill>
              </a:rPr>
              <a:t>ID</a:t>
            </a:r>
            <a:r>
              <a:rPr lang="ru-RU" dirty="0"/>
              <a:t> ассоциированного элемента ввода. </a:t>
            </a:r>
            <a:endParaRPr lang="ru-RU" dirty="0" smtClean="0"/>
          </a:p>
          <a:p>
            <a:pPr lvl="1">
              <a:defRPr/>
            </a:pPr>
            <a:r>
              <a:rPr lang="ru-RU" dirty="0" smtClean="0"/>
              <a:t>Если </a:t>
            </a:r>
            <a:r>
              <a:rPr lang="ru-RU" dirty="0"/>
              <a:t>пользователь нажимает на метку, то браузер автоматически передает фокус связанному с этой меткой элементу ввода</a:t>
            </a:r>
            <a:r>
              <a:rPr lang="ru-RU" dirty="0" smtClean="0"/>
              <a:t>.</a:t>
            </a:r>
            <a:endParaRPr lang="en-US" dirty="0" smtClean="0"/>
          </a:p>
          <a:p>
            <a:pPr>
              <a:defRPr/>
            </a:pPr>
            <a:r>
              <a:rPr lang="ru-RU" dirty="0" smtClean="0"/>
              <a:t>Пример: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17574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Помощник  </a:t>
            </a:r>
            <a:r>
              <a:rPr lang="en-US" altLang="ru-RU" sz="3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Html.DropDownList</a:t>
            </a:r>
            <a:endParaRPr lang="ru-RU" altLang="ru-RU" sz="3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12776"/>
            <a:ext cx="8964612" cy="5445224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altLang="ru-RU" dirty="0"/>
              <a:t>Помощник </a:t>
            </a:r>
            <a:r>
              <a:rPr lang="en-US" dirty="0" err="1" smtClean="0">
                <a:solidFill>
                  <a:srgbClr val="0000FF"/>
                </a:solidFill>
              </a:rPr>
              <a:t>Html.DropDownList</a:t>
            </a:r>
            <a:r>
              <a:rPr lang="en-US" dirty="0">
                <a:solidFill>
                  <a:srgbClr val="0000FF"/>
                </a:solidFill>
              </a:rPr>
              <a:t> </a:t>
            </a:r>
            <a:r>
              <a:rPr lang="ru-RU" dirty="0" smtClean="0"/>
              <a:t>используется для создания выпадающего  списка – </a:t>
            </a:r>
            <a:r>
              <a:rPr lang="en-US" dirty="0" smtClean="0"/>
              <a:t>HTML-</a:t>
            </a:r>
            <a:r>
              <a:rPr lang="ru-RU" dirty="0" smtClean="0"/>
              <a:t>элемент</a:t>
            </a:r>
            <a:r>
              <a:rPr lang="ru-RU" dirty="0"/>
              <a:t> </a:t>
            </a:r>
            <a:r>
              <a:rPr lang="ru-RU" dirty="0">
                <a:solidFill>
                  <a:srgbClr val="0000FF"/>
                </a:solidFill>
              </a:rPr>
              <a:t>&lt;</a:t>
            </a:r>
            <a:r>
              <a:rPr lang="en-US" dirty="0">
                <a:solidFill>
                  <a:srgbClr val="0000FF"/>
                </a:solidFill>
              </a:rPr>
              <a:t>select </a:t>
            </a:r>
            <a:r>
              <a:rPr lang="en-US" dirty="0" smtClean="0">
                <a:solidFill>
                  <a:srgbClr val="0000FF"/>
                </a:solidFill>
              </a:rPr>
              <a:t>/&gt;</a:t>
            </a:r>
            <a:endParaRPr lang="ru-RU" dirty="0" smtClean="0"/>
          </a:p>
          <a:p>
            <a:pPr>
              <a:lnSpc>
                <a:spcPct val="140000"/>
              </a:lnSpc>
              <a:defRPr/>
            </a:pPr>
            <a:r>
              <a:rPr lang="ru-RU" dirty="0" smtClean="0"/>
              <a:t>Для </a:t>
            </a:r>
            <a:r>
              <a:rPr lang="ru-RU" dirty="0"/>
              <a:t>генерации такого списка нужна коллекция объектов </a:t>
            </a:r>
            <a:r>
              <a:rPr lang="en-US" dirty="0" err="1" smtClean="0">
                <a:solidFill>
                  <a:srgbClr val="0000FF"/>
                </a:solidFill>
              </a:rPr>
              <a:t>SelectListItem</a:t>
            </a:r>
            <a:endParaRPr lang="ru-RU" dirty="0" smtClean="0">
              <a:solidFill>
                <a:srgbClr val="0000FF"/>
              </a:solidFill>
            </a:endParaRPr>
          </a:p>
          <a:p>
            <a:pPr lvl="1">
              <a:lnSpc>
                <a:spcPct val="140000"/>
              </a:lnSpc>
              <a:defRPr/>
            </a:pPr>
            <a:r>
              <a:rPr lang="ru-RU" dirty="0" smtClean="0"/>
              <a:t>представляют </a:t>
            </a:r>
            <a:r>
              <a:rPr lang="ru-RU" dirty="0"/>
              <a:t>элементы списка. </a:t>
            </a:r>
            <a:endParaRPr lang="ru-RU" dirty="0" smtClean="0"/>
          </a:p>
          <a:p>
            <a:pPr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dirty="0" smtClean="0"/>
              <a:t>Объект</a:t>
            </a:r>
            <a:r>
              <a:rPr lang="ru-RU" dirty="0"/>
              <a:t> </a:t>
            </a:r>
            <a:r>
              <a:rPr lang="en-US" dirty="0" err="1">
                <a:solidFill>
                  <a:srgbClr val="0000FF"/>
                </a:solidFill>
              </a:rPr>
              <a:t>SelectListItem</a:t>
            </a:r>
            <a:r>
              <a:rPr lang="en-US" dirty="0"/>
              <a:t> </a:t>
            </a:r>
            <a:r>
              <a:rPr lang="ru-RU" dirty="0"/>
              <a:t>имеет </a:t>
            </a:r>
            <a:r>
              <a:rPr lang="ru-RU" dirty="0" smtClean="0"/>
              <a:t>свойства</a:t>
            </a:r>
            <a:r>
              <a:rPr lang="ru-RU" dirty="0"/>
              <a:t> </a:t>
            </a:r>
            <a:endParaRPr lang="ru-RU" dirty="0" smtClean="0"/>
          </a:p>
          <a:p>
            <a:pPr lvl="1">
              <a:lnSpc>
                <a:spcPct val="140000"/>
              </a:lnSpc>
              <a:defRPr/>
            </a:pPr>
            <a:r>
              <a:rPr lang="en-US" dirty="0" smtClean="0">
                <a:solidFill>
                  <a:srgbClr val="0000FF"/>
                </a:solidFill>
              </a:rPr>
              <a:t>Text</a:t>
            </a:r>
            <a:r>
              <a:rPr lang="en-US" dirty="0"/>
              <a:t> (</a:t>
            </a:r>
            <a:r>
              <a:rPr lang="ru-RU" dirty="0"/>
              <a:t>отображаемый текст), </a:t>
            </a:r>
            <a:endParaRPr lang="ru-RU" dirty="0" smtClean="0"/>
          </a:p>
          <a:p>
            <a:pPr lvl="1"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en-US" dirty="0" smtClean="0">
                <a:solidFill>
                  <a:srgbClr val="0000FF"/>
                </a:solidFill>
              </a:rPr>
              <a:t>Value</a:t>
            </a:r>
            <a:r>
              <a:rPr lang="en-US" dirty="0"/>
              <a:t> (</a:t>
            </a:r>
            <a:r>
              <a:rPr lang="ru-RU" dirty="0"/>
              <a:t>само значение, которое может не совпадать с текстом) </a:t>
            </a:r>
            <a:endParaRPr lang="ru-RU" dirty="0" smtClean="0"/>
          </a:p>
          <a:p>
            <a:pPr lvl="1"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en-US" dirty="0" smtClean="0">
                <a:solidFill>
                  <a:srgbClr val="0000FF"/>
                </a:solidFill>
              </a:rPr>
              <a:t>Selected</a:t>
            </a:r>
            <a:r>
              <a:rPr lang="en-US" dirty="0"/>
              <a:t>. </a:t>
            </a:r>
            <a:endParaRPr lang="ru-RU" dirty="0" smtClean="0"/>
          </a:p>
          <a:p>
            <a:pPr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dirty="0" smtClean="0"/>
              <a:t>Можно </a:t>
            </a:r>
            <a:r>
              <a:rPr lang="ru-RU" dirty="0"/>
              <a:t>создать коллекцию объектов </a:t>
            </a:r>
            <a:r>
              <a:rPr lang="en-US" dirty="0" err="1">
                <a:solidFill>
                  <a:srgbClr val="0000FF"/>
                </a:solidFill>
              </a:rPr>
              <a:t>SelectListItem</a:t>
            </a:r>
            <a:r>
              <a:rPr lang="en-US" dirty="0"/>
              <a:t> </a:t>
            </a:r>
            <a:r>
              <a:rPr lang="ru-RU" dirty="0"/>
              <a:t>или использовать помощник </a:t>
            </a:r>
            <a:r>
              <a:rPr lang="en-US" dirty="0" err="1" smtClean="0">
                <a:solidFill>
                  <a:srgbClr val="0000FF"/>
                </a:solidFill>
              </a:rPr>
              <a:t>SelectList</a:t>
            </a:r>
            <a:r>
              <a:rPr lang="en-US" dirty="0" smtClean="0"/>
              <a:t>. </a:t>
            </a:r>
            <a:endParaRPr lang="ru-RU" dirty="0" smtClean="0"/>
          </a:p>
          <a:p>
            <a:pPr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dirty="0" smtClean="0"/>
              <a:t>Помощник </a:t>
            </a:r>
            <a:r>
              <a:rPr lang="en-US" dirty="0" err="1">
                <a:solidFill>
                  <a:srgbClr val="0000FF"/>
                </a:solidFill>
              </a:rPr>
              <a:t>SelectList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ru-RU" dirty="0" smtClean="0"/>
              <a:t>просматривает </a:t>
            </a:r>
            <a:r>
              <a:rPr lang="ru-RU" dirty="0"/>
              <a:t>объекты </a:t>
            </a:r>
            <a:r>
              <a:rPr lang="en-US" dirty="0" err="1">
                <a:solidFill>
                  <a:srgbClr val="0000FF"/>
                </a:solidFill>
              </a:rPr>
              <a:t>IEnumerable</a:t>
            </a:r>
            <a:r>
              <a:rPr lang="en-US" dirty="0"/>
              <a:t> </a:t>
            </a:r>
            <a:r>
              <a:rPr lang="ru-RU" dirty="0"/>
              <a:t>и преобразуют их в последовательность объектов </a:t>
            </a:r>
            <a:r>
              <a:rPr lang="en-US" dirty="0" err="1">
                <a:solidFill>
                  <a:srgbClr val="0000FF"/>
                </a:solidFill>
              </a:rPr>
              <a:t>SelectListItem</a:t>
            </a:r>
            <a:r>
              <a:rPr lang="en-US" dirty="0"/>
              <a:t>. </a:t>
            </a: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71074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alt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 использования </a:t>
            </a:r>
            <a:r>
              <a:rPr lang="en-US" altLang="ru-RU" sz="32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Html.DropDownList</a:t>
            </a:r>
            <a:endParaRPr lang="ru-RU" alt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729946"/>
            <a:ext cx="8964612" cy="5128054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dirty="0" smtClean="0"/>
              <a:t>Вызов помощника</a:t>
            </a:r>
          </a:p>
          <a:p>
            <a:pPr marL="0" indent="0" eaLnBrk="1" fontAlgn="auto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900" dirty="0" smtClean="0">
                <a:solidFill>
                  <a:srgbClr val="0000FF"/>
                </a:solidFill>
              </a:rPr>
              <a:t>@</a:t>
            </a:r>
            <a:r>
              <a:rPr lang="en-US" sz="2900" dirty="0" err="1">
                <a:solidFill>
                  <a:srgbClr val="0000FF"/>
                </a:solidFill>
              </a:rPr>
              <a:t>Html.DropDownList</a:t>
            </a:r>
            <a:r>
              <a:rPr lang="en-US" sz="2900" dirty="0">
                <a:solidFill>
                  <a:srgbClr val="0000FF"/>
                </a:solidFill>
              </a:rPr>
              <a:t>("</a:t>
            </a:r>
            <a:r>
              <a:rPr lang="en-US" sz="2900" dirty="0" err="1">
                <a:solidFill>
                  <a:srgbClr val="0000FF"/>
                </a:solidFill>
              </a:rPr>
              <a:t>countires</a:t>
            </a:r>
            <a:r>
              <a:rPr lang="en-US" sz="2900" dirty="0">
                <a:solidFill>
                  <a:srgbClr val="0000FF"/>
                </a:solidFill>
              </a:rPr>
              <a:t>", </a:t>
            </a:r>
            <a:endParaRPr lang="ru-RU" sz="2900" dirty="0" smtClean="0">
              <a:solidFill>
                <a:srgbClr val="0000FF"/>
              </a:solidFill>
            </a:endParaRPr>
          </a:p>
          <a:p>
            <a:pPr marL="0" indent="0" eaLnBrk="1" fontAlgn="auto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 smtClean="0">
                <a:solidFill>
                  <a:srgbClr val="0000FF"/>
                </a:solidFill>
              </a:rPr>
              <a:t>new </a:t>
            </a:r>
            <a:r>
              <a:rPr lang="en-US" sz="2900" dirty="0" err="1">
                <a:solidFill>
                  <a:srgbClr val="0000FF"/>
                </a:solidFill>
              </a:rPr>
              <a:t>SelectList</a:t>
            </a:r>
            <a:r>
              <a:rPr lang="en-US" sz="2900" dirty="0">
                <a:solidFill>
                  <a:srgbClr val="0000FF"/>
                </a:solidFill>
              </a:rPr>
              <a:t>(new string[] {"</a:t>
            </a:r>
            <a:r>
              <a:rPr lang="en-US" sz="2900" dirty="0" err="1">
                <a:solidFill>
                  <a:srgbClr val="0000FF"/>
                </a:solidFill>
              </a:rPr>
              <a:t>Russia","USA</a:t>
            </a:r>
            <a:r>
              <a:rPr lang="en-US" sz="2900" dirty="0">
                <a:solidFill>
                  <a:srgbClr val="0000FF"/>
                </a:solidFill>
              </a:rPr>
              <a:t>", "</a:t>
            </a:r>
            <a:r>
              <a:rPr lang="en-US" sz="2900" dirty="0" err="1">
                <a:solidFill>
                  <a:srgbClr val="0000FF"/>
                </a:solidFill>
              </a:rPr>
              <a:t>Canada","France</a:t>
            </a:r>
            <a:r>
              <a:rPr lang="en-US" sz="2900" dirty="0" smtClean="0">
                <a:solidFill>
                  <a:srgbClr val="0000FF"/>
                </a:solidFill>
              </a:rPr>
              <a:t>"}),</a:t>
            </a:r>
            <a:r>
              <a:rPr lang="ru-RU" sz="2900" dirty="0" smtClean="0">
                <a:solidFill>
                  <a:srgbClr val="0000FF"/>
                </a:solidFill>
              </a:rPr>
              <a:t> </a:t>
            </a:r>
            <a:r>
              <a:rPr lang="en-US" sz="2900" dirty="0" smtClean="0">
                <a:solidFill>
                  <a:srgbClr val="0000FF"/>
                </a:solidFill>
              </a:rPr>
              <a:t>"</a:t>
            </a:r>
            <a:r>
              <a:rPr lang="en-US" sz="2900" dirty="0">
                <a:solidFill>
                  <a:srgbClr val="0000FF"/>
                </a:solidFill>
              </a:rPr>
              <a:t>Countries")</a:t>
            </a:r>
            <a:r>
              <a:rPr lang="en-US" sz="3400" dirty="0">
                <a:solidFill>
                  <a:srgbClr val="0000FF"/>
                </a:solidFill>
              </a:rPr>
              <a:t> </a:t>
            </a:r>
            <a:endParaRPr lang="ru-RU" sz="3400" dirty="0" smtClean="0">
              <a:solidFill>
                <a:srgbClr val="0000FF"/>
              </a:solidFill>
            </a:endParaRPr>
          </a:p>
          <a:p>
            <a:pPr eaLnBrk="1" fontAlgn="auto" hangingPunct="1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ru-RU" dirty="0" smtClean="0"/>
              <a:t>генерирует следующий </a:t>
            </a:r>
            <a:r>
              <a:rPr lang="en-US" dirty="0" smtClean="0"/>
              <a:t>HTML-</a:t>
            </a:r>
            <a:r>
              <a:rPr lang="ru-RU" dirty="0" smtClean="0"/>
              <a:t>код:</a:t>
            </a:r>
            <a:endParaRPr lang="ru-RU" dirty="0"/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000" dirty="0">
                <a:solidFill>
                  <a:srgbClr val="0000FF"/>
                </a:solidFill>
              </a:rPr>
              <a:t>&lt;select id="</a:t>
            </a:r>
            <a:r>
              <a:rPr lang="en-US" sz="3000" dirty="0" err="1">
                <a:solidFill>
                  <a:srgbClr val="0000FF"/>
                </a:solidFill>
              </a:rPr>
              <a:t>countires</a:t>
            </a:r>
            <a:r>
              <a:rPr lang="en-US" sz="3000" dirty="0">
                <a:solidFill>
                  <a:srgbClr val="0000FF"/>
                </a:solidFill>
              </a:rPr>
              <a:t>" name="</a:t>
            </a:r>
            <a:r>
              <a:rPr lang="en-US" sz="3000" dirty="0" err="1">
                <a:solidFill>
                  <a:srgbClr val="0000FF"/>
                </a:solidFill>
              </a:rPr>
              <a:t>countires</a:t>
            </a:r>
            <a:r>
              <a:rPr lang="en-US" sz="3000" dirty="0" smtClean="0">
                <a:solidFill>
                  <a:srgbClr val="0000FF"/>
                </a:solidFill>
              </a:rPr>
              <a:t>"&gt;</a:t>
            </a:r>
            <a:endParaRPr lang="ru-RU" sz="3000" dirty="0" smtClean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000" dirty="0">
                <a:solidFill>
                  <a:srgbClr val="0000FF"/>
                </a:solidFill>
              </a:rPr>
              <a:t> </a:t>
            </a:r>
            <a:r>
              <a:rPr lang="ru-RU" sz="3000" dirty="0" smtClean="0">
                <a:solidFill>
                  <a:srgbClr val="0000FF"/>
                </a:solidFill>
              </a:rPr>
              <a:t> </a:t>
            </a:r>
            <a:r>
              <a:rPr lang="en-US" sz="3000" dirty="0" smtClean="0">
                <a:solidFill>
                  <a:srgbClr val="0000FF"/>
                </a:solidFill>
              </a:rPr>
              <a:t>&lt;</a:t>
            </a:r>
            <a:r>
              <a:rPr lang="en-US" sz="3000" dirty="0">
                <a:solidFill>
                  <a:srgbClr val="0000FF"/>
                </a:solidFill>
              </a:rPr>
              <a:t>option value=""&gt;Countries&lt;/option&gt;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000" dirty="0" smtClean="0">
                <a:solidFill>
                  <a:srgbClr val="0000FF"/>
                </a:solidFill>
              </a:rPr>
              <a:t>  </a:t>
            </a:r>
            <a:r>
              <a:rPr lang="en-US" sz="3000" dirty="0" smtClean="0">
                <a:solidFill>
                  <a:srgbClr val="0000FF"/>
                </a:solidFill>
              </a:rPr>
              <a:t>&lt;</a:t>
            </a:r>
            <a:r>
              <a:rPr lang="en-US" sz="3000" dirty="0">
                <a:solidFill>
                  <a:srgbClr val="0000FF"/>
                </a:solidFill>
              </a:rPr>
              <a:t>option&gt;Russia&lt;/option&gt;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000" dirty="0" smtClean="0">
                <a:solidFill>
                  <a:srgbClr val="0000FF"/>
                </a:solidFill>
              </a:rPr>
              <a:t>  </a:t>
            </a:r>
            <a:r>
              <a:rPr lang="en-US" sz="3000" dirty="0" smtClean="0">
                <a:solidFill>
                  <a:srgbClr val="0000FF"/>
                </a:solidFill>
              </a:rPr>
              <a:t>&lt;</a:t>
            </a:r>
            <a:r>
              <a:rPr lang="en-US" sz="3000" dirty="0">
                <a:solidFill>
                  <a:srgbClr val="0000FF"/>
                </a:solidFill>
              </a:rPr>
              <a:t>option&gt;USA&lt;/option&gt;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000" dirty="0" smtClean="0">
                <a:solidFill>
                  <a:srgbClr val="0000FF"/>
                </a:solidFill>
              </a:rPr>
              <a:t>  </a:t>
            </a:r>
            <a:r>
              <a:rPr lang="en-US" sz="3000" dirty="0" smtClean="0">
                <a:solidFill>
                  <a:srgbClr val="0000FF"/>
                </a:solidFill>
              </a:rPr>
              <a:t>&lt;</a:t>
            </a:r>
            <a:r>
              <a:rPr lang="en-US" sz="3000" dirty="0">
                <a:solidFill>
                  <a:srgbClr val="0000FF"/>
                </a:solidFill>
              </a:rPr>
              <a:t>option&gt;Canada&lt;/option&gt;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000" dirty="0" smtClean="0">
                <a:solidFill>
                  <a:srgbClr val="0000FF"/>
                </a:solidFill>
              </a:rPr>
              <a:t>  </a:t>
            </a:r>
            <a:r>
              <a:rPr lang="en-US" sz="3000" dirty="0" smtClean="0">
                <a:solidFill>
                  <a:srgbClr val="0000FF"/>
                </a:solidFill>
              </a:rPr>
              <a:t>&lt;</a:t>
            </a:r>
            <a:r>
              <a:rPr lang="en-US" sz="3000" dirty="0">
                <a:solidFill>
                  <a:srgbClr val="0000FF"/>
                </a:solidFill>
              </a:rPr>
              <a:t>option&gt;France&lt;/option&gt;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000" dirty="0">
                <a:solidFill>
                  <a:srgbClr val="0000FF"/>
                </a:solidFill>
              </a:rPr>
              <a:t>&lt;/select&gt;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1493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337"/>
          </a:xfrm>
        </p:spPr>
        <p:txBody>
          <a:bodyPr>
            <a:normAutofit fontScale="90000"/>
          </a:bodyPr>
          <a:lstStyle/>
          <a:p>
            <a:r>
              <a:rPr lang="ru-RU" alt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Пример использования </a:t>
            </a:r>
            <a:r>
              <a:rPr lang="en-US" altLang="ru-RU" sz="3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Html.DropDownList</a:t>
            </a:r>
            <a:r>
              <a:rPr lang="ru-RU" altLang="ru-RU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12875"/>
            <a:ext cx="8964612" cy="5445125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Выведем в список коллекцию элементов </a:t>
            </a:r>
            <a:r>
              <a:rPr lang="ru-RU" dirty="0" err="1">
                <a:solidFill>
                  <a:srgbClr val="0000FF"/>
                </a:solidFill>
              </a:rPr>
              <a:t>Book</a:t>
            </a:r>
            <a:r>
              <a:rPr lang="ru-RU" dirty="0"/>
              <a:t>. </a:t>
            </a:r>
            <a:endParaRPr lang="ru-RU" dirty="0" smtClean="0"/>
          </a:p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В </a:t>
            </a:r>
            <a:r>
              <a:rPr lang="ru-RU" dirty="0"/>
              <a:t>контроллере передадим этот список через </a:t>
            </a:r>
            <a:r>
              <a:rPr lang="ru-RU" dirty="0" err="1">
                <a:solidFill>
                  <a:srgbClr val="0000FF"/>
                </a:solidFill>
              </a:rPr>
              <a:t>ViewBag</a:t>
            </a:r>
            <a:r>
              <a:rPr lang="ru-RU" dirty="0" smtClean="0"/>
              <a:t>:</a:t>
            </a:r>
          </a:p>
          <a:p>
            <a:pPr marL="0" indent="0" eaLnBrk="1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sz="2600" dirty="0" err="1">
                <a:solidFill>
                  <a:srgbClr val="0000FF"/>
                </a:solidFill>
              </a:rPr>
              <a:t>BookContext</a:t>
            </a:r>
            <a:r>
              <a:rPr lang="en-US" sz="2600" dirty="0">
                <a:solidFill>
                  <a:srgbClr val="0000FF"/>
                </a:solidFill>
              </a:rPr>
              <a:t> </a:t>
            </a:r>
            <a:r>
              <a:rPr lang="en-US" sz="2600" dirty="0" err="1">
                <a:solidFill>
                  <a:srgbClr val="0000FF"/>
                </a:solidFill>
              </a:rPr>
              <a:t>db</a:t>
            </a:r>
            <a:r>
              <a:rPr lang="en-US" sz="2600" dirty="0">
                <a:solidFill>
                  <a:srgbClr val="0000FF"/>
                </a:solidFill>
              </a:rPr>
              <a:t> = new </a:t>
            </a:r>
            <a:r>
              <a:rPr lang="en-US" sz="2600" dirty="0" err="1">
                <a:solidFill>
                  <a:srgbClr val="0000FF"/>
                </a:solidFill>
              </a:rPr>
              <a:t>BookContext</a:t>
            </a:r>
            <a:r>
              <a:rPr lang="en-US" sz="2600" dirty="0">
                <a:solidFill>
                  <a:srgbClr val="0000FF"/>
                </a:solidFill>
              </a:rPr>
              <a:t>();</a:t>
            </a:r>
          </a:p>
          <a:p>
            <a:pPr marL="0" indent="0" eaLnBrk="1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</a:t>
            </a:r>
            <a:r>
              <a:rPr lang="en-US" sz="2600" dirty="0" smtClean="0">
                <a:solidFill>
                  <a:srgbClr val="0000FF"/>
                </a:solidFill>
              </a:rPr>
              <a:t>public </a:t>
            </a:r>
            <a:r>
              <a:rPr lang="en-US" sz="2600" dirty="0" err="1">
                <a:solidFill>
                  <a:srgbClr val="0000FF"/>
                </a:solidFill>
              </a:rPr>
              <a:t>ActionResult</a:t>
            </a:r>
            <a:r>
              <a:rPr lang="en-US" sz="2600" dirty="0">
                <a:solidFill>
                  <a:srgbClr val="0000FF"/>
                </a:solidFill>
              </a:rPr>
              <a:t> Index</a:t>
            </a:r>
            <a:r>
              <a:rPr lang="en-US" sz="2600" dirty="0" smtClean="0">
                <a:solidFill>
                  <a:srgbClr val="0000FF"/>
                </a:solidFill>
              </a:rPr>
              <a:t>()</a:t>
            </a:r>
            <a:r>
              <a:rPr lang="ru-RU" sz="2600" dirty="0" smtClean="0">
                <a:solidFill>
                  <a:srgbClr val="0000FF"/>
                </a:solidFill>
              </a:rPr>
              <a:t> </a:t>
            </a:r>
            <a:r>
              <a:rPr lang="en-US" sz="2600" dirty="0" smtClean="0">
                <a:solidFill>
                  <a:srgbClr val="0000FF"/>
                </a:solidFill>
              </a:rPr>
              <a:t>{</a:t>
            </a:r>
            <a:endParaRPr lang="en-US" sz="2600" dirty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</a:t>
            </a:r>
            <a:r>
              <a:rPr lang="en-US" sz="2600" dirty="0" err="1">
                <a:solidFill>
                  <a:srgbClr val="0000FF"/>
                </a:solidFill>
              </a:rPr>
              <a:t>SelectList</a:t>
            </a:r>
            <a:r>
              <a:rPr lang="en-US" sz="2600" dirty="0">
                <a:solidFill>
                  <a:srgbClr val="0000FF"/>
                </a:solidFill>
              </a:rPr>
              <a:t> books = new </a:t>
            </a:r>
            <a:r>
              <a:rPr lang="en-US" sz="2600" dirty="0" err="1">
                <a:solidFill>
                  <a:srgbClr val="0000FF"/>
                </a:solidFill>
              </a:rPr>
              <a:t>SelectList</a:t>
            </a:r>
            <a:r>
              <a:rPr lang="en-US" sz="2600" dirty="0">
                <a:solidFill>
                  <a:srgbClr val="0000FF"/>
                </a:solidFill>
              </a:rPr>
              <a:t>(</a:t>
            </a:r>
            <a:r>
              <a:rPr lang="en-US" sz="2600" dirty="0" err="1">
                <a:solidFill>
                  <a:srgbClr val="0000FF"/>
                </a:solidFill>
              </a:rPr>
              <a:t>db.Books</a:t>
            </a:r>
            <a:r>
              <a:rPr lang="en-US" sz="2600" dirty="0">
                <a:solidFill>
                  <a:srgbClr val="0000FF"/>
                </a:solidFill>
              </a:rPr>
              <a:t>, "Author", "Name");</a:t>
            </a:r>
          </a:p>
          <a:p>
            <a:pPr marL="0" indent="0" eaLnBrk="1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</a:t>
            </a:r>
            <a:r>
              <a:rPr lang="en-US" sz="2600" dirty="0" err="1">
                <a:solidFill>
                  <a:srgbClr val="0000FF"/>
                </a:solidFill>
              </a:rPr>
              <a:t>ViewBag.Books</a:t>
            </a:r>
            <a:r>
              <a:rPr lang="en-US" sz="2600" dirty="0">
                <a:solidFill>
                  <a:srgbClr val="0000FF"/>
                </a:solidFill>
              </a:rPr>
              <a:t> = books;</a:t>
            </a:r>
          </a:p>
          <a:p>
            <a:pPr marL="0" indent="0" eaLnBrk="1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return View();</a:t>
            </a:r>
          </a:p>
          <a:p>
            <a:pPr marL="0" indent="0" eaLnBrk="1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sz="2600" dirty="0" smtClean="0">
                <a:solidFill>
                  <a:srgbClr val="0000FF"/>
                </a:solidFill>
              </a:rPr>
              <a:t>}</a:t>
            </a:r>
            <a:endParaRPr lang="ru-RU" sz="2600" dirty="0" smtClean="0">
              <a:solidFill>
                <a:srgbClr val="0000FF"/>
              </a:solidFill>
            </a:endParaRPr>
          </a:p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Здесь </a:t>
            </a:r>
            <a:r>
              <a:rPr lang="ru-RU" dirty="0" smtClean="0"/>
              <a:t>создается </a:t>
            </a:r>
            <a:r>
              <a:rPr lang="ru-RU" dirty="0"/>
              <a:t>объект </a:t>
            </a:r>
            <a:r>
              <a:rPr lang="ru-RU" dirty="0" err="1">
                <a:solidFill>
                  <a:srgbClr val="0000FF"/>
                </a:solidFill>
              </a:rPr>
              <a:t>SelectList</a:t>
            </a:r>
            <a:r>
              <a:rPr lang="ru-RU" dirty="0"/>
              <a:t>, передавая в его конструктор </a:t>
            </a:r>
            <a:endParaRPr lang="ru-RU" dirty="0" smtClean="0"/>
          </a:p>
          <a:p>
            <a:pPr lvl="1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набор </a:t>
            </a:r>
            <a:r>
              <a:rPr lang="ru-RU" dirty="0"/>
              <a:t>значений для списка (</a:t>
            </a:r>
            <a:r>
              <a:rPr lang="ru-RU" dirty="0" err="1">
                <a:solidFill>
                  <a:srgbClr val="0000FF"/>
                </a:solidFill>
              </a:rPr>
              <a:t>db.Books</a:t>
            </a:r>
            <a:r>
              <a:rPr lang="ru-RU" dirty="0"/>
              <a:t>), </a:t>
            </a:r>
            <a:endParaRPr lang="ru-RU" dirty="0" smtClean="0"/>
          </a:p>
          <a:p>
            <a:pPr lvl="1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название </a:t>
            </a:r>
            <a:r>
              <a:rPr lang="ru-RU" dirty="0"/>
              <a:t>свойства модели </a:t>
            </a:r>
            <a:r>
              <a:rPr lang="ru-RU" dirty="0" err="1">
                <a:solidFill>
                  <a:srgbClr val="0000FF"/>
                </a:solidFill>
              </a:rPr>
              <a:t>Book</a:t>
            </a:r>
            <a:r>
              <a:rPr lang="ru-RU" dirty="0"/>
              <a:t>, которое будет использоваться в качестве значения (</a:t>
            </a:r>
            <a:r>
              <a:rPr lang="ru-RU" dirty="0" err="1">
                <a:solidFill>
                  <a:srgbClr val="0000FF"/>
                </a:solidFill>
              </a:rPr>
              <a:t>Author</a:t>
            </a:r>
            <a:r>
              <a:rPr lang="ru-RU" dirty="0"/>
              <a:t>), </a:t>
            </a:r>
          </a:p>
          <a:p>
            <a:pPr lvl="1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название </a:t>
            </a:r>
            <a:r>
              <a:rPr lang="ru-RU" dirty="0"/>
              <a:t>свойства модели </a:t>
            </a:r>
            <a:r>
              <a:rPr lang="ru-RU" dirty="0" err="1">
                <a:solidFill>
                  <a:srgbClr val="0000FF"/>
                </a:solidFill>
              </a:rPr>
              <a:t>Book</a:t>
            </a:r>
            <a:r>
              <a:rPr lang="ru-RU" dirty="0"/>
              <a:t>, которое будет использоваться для отображения в списке.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  <a:p>
            <a:pPr eaLnBrk="1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49169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92500" lnSpcReduction="20000"/>
          </a:bodyPr>
          <a:lstStyle/>
          <a:p>
            <a:pPr>
              <a:lnSpc>
                <a:spcPct val="130000"/>
              </a:lnSpc>
              <a:defRPr/>
            </a:pPr>
            <a:r>
              <a:rPr lang="ru-RU" dirty="0"/>
              <a:t>В </a:t>
            </a:r>
            <a:r>
              <a:rPr lang="ru-RU" dirty="0" smtClean="0"/>
              <a:t>рассматриваемом примере </a:t>
            </a:r>
            <a:r>
              <a:rPr lang="ru-RU" dirty="0"/>
              <a:t>не обязательно устанавливать два разных свойства, можно было установить </a:t>
            </a:r>
            <a:r>
              <a:rPr lang="ru-RU" dirty="0" smtClean="0"/>
              <a:t>одно (для </a:t>
            </a:r>
            <a:r>
              <a:rPr lang="ru-RU" dirty="0"/>
              <a:t>значения и </a:t>
            </a:r>
            <a:r>
              <a:rPr lang="ru-RU" dirty="0" smtClean="0"/>
              <a:t>отображения).</a:t>
            </a:r>
          </a:p>
          <a:p>
            <a:pPr eaLnBrk="1" fontAlgn="auto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lang="ru-RU" dirty="0" smtClean="0"/>
              <a:t>Тогда </a:t>
            </a:r>
            <a:r>
              <a:rPr lang="ru-RU" dirty="0"/>
              <a:t>в представлении </a:t>
            </a:r>
            <a:r>
              <a:rPr lang="ru-RU" dirty="0" smtClean="0"/>
              <a:t>можно использовать </a:t>
            </a:r>
            <a:r>
              <a:rPr lang="ru-RU" dirty="0" err="1" smtClean="0">
                <a:solidFill>
                  <a:srgbClr val="0000FF"/>
                </a:solidFill>
              </a:rPr>
              <a:t>SelectList</a:t>
            </a:r>
            <a:r>
              <a:rPr lang="ru-RU" dirty="0" smtClean="0"/>
              <a:t> следующим способом:</a:t>
            </a:r>
            <a:endParaRPr lang="ru-RU" dirty="0"/>
          </a:p>
          <a:p>
            <a:pPr marL="0" indent="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@</a:t>
            </a:r>
            <a:r>
              <a:rPr lang="en-US" dirty="0" err="1">
                <a:solidFill>
                  <a:srgbClr val="0000FF"/>
                </a:solidFill>
              </a:rPr>
              <a:t>Html.DropDownList</a:t>
            </a:r>
            <a:r>
              <a:rPr lang="en-US" dirty="0">
                <a:solidFill>
                  <a:srgbClr val="0000FF"/>
                </a:solidFill>
              </a:rPr>
              <a:t>("Author", </a:t>
            </a:r>
            <a:r>
              <a:rPr lang="en-US" dirty="0" err="1">
                <a:solidFill>
                  <a:srgbClr val="0000FF"/>
                </a:solidFill>
              </a:rPr>
              <a:t>ViewBag.Books</a:t>
            </a:r>
            <a:r>
              <a:rPr lang="en-US" dirty="0">
                <a:solidFill>
                  <a:srgbClr val="0000FF"/>
                </a:solidFill>
              </a:rPr>
              <a:t> as </a:t>
            </a:r>
            <a:r>
              <a:rPr lang="en-US" dirty="0" err="1">
                <a:solidFill>
                  <a:srgbClr val="0000FF"/>
                </a:solidFill>
              </a:rPr>
              <a:t>SelectList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endParaRPr lang="ru-RU" dirty="0" smtClean="0">
              <a:solidFill>
                <a:srgbClr val="0000FF"/>
              </a:solidFill>
            </a:endParaRPr>
          </a:p>
          <a:p>
            <a:pPr lvl="1">
              <a:lnSpc>
                <a:spcPct val="130000"/>
              </a:lnSpc>
              <a:defRPr/>
            </a:pPr>
            <a:r>
              <a:rPr lang="ru-RU" dirty="0" smtClean="0"/>
              <a:t>при </a:t>
            </a:r>
            <a:r>
              <a:rPr lang="ru-RU" dirty="0"/>
              <a:t>рендеринге представления все элементы </a:t>
            </a:r>
            <a:r>
              <a:rPr lang="ru-RU" dirty="0" err="1">
                <a:solidFill>
                  <a:srgbClr val="0000FF"/>
                </a:solidFill>
              </a:rPr>
              <a:t>SelectList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/>
              <a:t>добавятся в выпадающий </a:t>
            </a:r>
            <a:r>
              <a:rPr lang="ru-RU" dirty="0" smtClean="0"/>
              <a:t>список.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29506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Помощник  </a:t>
            </a:r>
            <a:r>
              <a:rPr lang="ru-RU" altLang="ru-RU" dirty="0" err="1" smtClean="0">
                <a:solidFill>
                  <a:srgbClr val="0000FF"/>
                </a:solidFill>
              </a:rPr>
              <a:t>Html.ListBox</a:t>
            </a:r>
            <a:endParaRPr lang="ru-RU" altLang="ru-RU" dirty="0" smtClean="0">
              <a:solidFill>
                <a:srgbClr val="0000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84313"/>
            <a:ext cx="8964612" cy="537368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/>
              <a:t>Помощник </a:t>
            </a:r>
            <a:r>
              <a:rPr lang="ru-RU" sz="2800" dirty="0" err="1" smtClean="0">
                <a:solidFill>
                  <a:srgbClr val="0000FF"/>
                </a:solidFill>
              </a:rPr>
              <a:t>Html.ListBox</a:t>
            </a:r>
            <a:r>
              <a:rPr lang="ru-RU" sz="2800" dirty="0"/>
              <a:t>, также как и </a:t>
            </a:r>
            <a:r>
              <a:rPr lang="ru-RU" sz="2800" dirty="0">
                <a:solidFill>
                  <a:srgbClr val="0000FF"/>
                </a:solidFill>
              </a:rPr>
              <a:t>DropDownList</a:t>
            </a:r>
            <a:r>
              <a:rPr lang="ru-RU" sz="2800" dirty="0"/>
              <a:t>, создает элемент </a:t>
            </a:r>
            <a:r>
              <a:rPr lang="ru-RU" sz="2800" dirty="0">
                <a:solidFill>
                  <a:srgbClr val="0000FF"/>
                </a:solidFill>
              </a:rPr>
              <a:t>&lt;</a:t>
            </a:r>
            <a:r>
              <a:rPr lang="ru-RU" sz="2800" dirty="0" err="1">
                <a:solidFill>
                  <a:srgbClr val="0000FF"/>
                </a:solidFill>
              </a:rPr>
              <a:t>select</a:t>
            </a:r>
            <a:r>
              <a:rPr lang="ru-RU" sz="2800" dirty="0">
                <a:solidFill>
                  <a:srgbClr val="0000FF"/>
                </a:solidFill>
              </a:rPr>
              <a:t> </a:t>
            </a:r>
            <a:r>
              <a:rPr lang="ru-RU" sz="2800" dirty="0" smtClean="0">
                <a:solidFill>
                  <a:srgbClr val="0000FF"/>
                </a:solidFill>
              </a:rPr>
              <a:t>/&gt;</a:t>
            </a:r>
            <a:endParaRPr lang="ru-RU" sz="2800" dirty="0"/>
          </a:p>
          <a:p>
            <a:pPr lvl="1">
              <a:defRPr/>
            </a:pPr>
            <a:r>
              <a:rPr lang="ru-RU" sz="2400" dirty="0" smtClean="0"/>
              <a:t>но </a:t>
            </a:r>
            <a:r>
              <a:rPr lang="ru-RU" sz="2400" dirty="0"/>
              <a:t>при этом делает возможным множественное выделение элементов </a:t>
            </a:r>
          </a:p>
          <a:p>
            <a:pPr lvl="1">
              <a:defRPr/>
            </a:pPr>
            <a:r>
              <a:rPr lang="ru-RU" dirty="0" smtClean="0"/>
              <a:t>то </a:t>
            </a:r>
            <a:r>
              <a:rPr lang="ru-RU" dirty="0"/>
              <a:t>есть для </a:t>
            </a:r>
            <a:r>
              <a:rPr lang="ru-RU" dirty="0" smtClean="0"/>
              <a:t>атрибута </a:t>
            </a:r>
            <a:r>
              <a:rPr lang="ru-RU" dirty="0" err="1" smtClean="0">
                <a:solidFill>
                  <a:srgbClr val="0000FF"/>
                </a:solidFill>
              </a:rPr>
              <a:t>multiple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устанавливается </a:t>
            </a:r>
            <a:r>
              <a:rPr lang="ru-RU" dirty="0"/>
              <a:t>значение </a:t>
            </a:r>
            <a:r>
              <a:rPr lang="ru-RU" dirty="0" err="1" smtClean="0">
                <a:solidFill>
                  <a:srgbClr val="0000FF"/>
                </a:solidFill>
              </a:rPr>
              <a:t>multiple</a:t>
            </a:r>
            <a:r>
              <a:rPr lang="ru-RU" dirty="0" smtClean="0"/>
              <a:t>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Для </a:t>
            </a:r>
            <a:r>
              <a:rPr lang="ru-RU" sz="2800" dirty="0"/>
              <a:t>создания списка, поддерживающего множественное выделение, вместо </a:t>
            </a:r>
            <a:r>
              <a:rPr lang="ru-RU" sz="2800" dirty="0" err="1">
                <a:solidFill>
                  <a:srgbClr val="0000FF"/>
                </a:solidFill>
              </a:rPr>
              <a:t>SelectList</a:t>
            </a:r>
            <a:r>
              <a:rPr lang="ru-RU" sz="2800" dirty="0"/>
              <a:t> можно использовать класс </a:t>
            </a:r>
            <a:r>
              <a:rPr lang="ru-RU" sz="2800" dirty="0" err="1" smtClean="0">
                <a:solidFill>
                  <a:srgbClr val="0000FF"/>
                </a:solidFill>
              </a:rPr>
              <a:t>MultiSelectList</a:t>
            </a:r>
            <a:r>
              <a:rPr lang="ru-RU" sz="2800" dirty="0"/>
              <a:t>.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3562491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/>
          <a:lstStyle/>
          <a:p>
            <a:pPr eaLnBrk="1" hangingPunct="1"/>
            <a:r>
              <a:rPr lang="ru-RU" altLang="ru-RU" sz="4000" smtClean="0"/>
              <a:t>Пример использования </a:t>
            </a:r>
            <a:r>
              <a:rPr lang="en-US" altLang="ru-RU" sz="4000" smtClean="0">
                <a:solidFill>
                  <a:srgbClr val="0000FF"/>
                </a:solidFill>
              </a:rPr>
              <a:t>MultiSelectList</a:t>
            </a:r>
            <a:r>
              <a:rPr lang="ru-RU" altLang="ru-RU" sz="4000" smtClean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341438"/>
            <a:ext cx="8964612" cy="5516562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 smtClean="0">
                <a:solidFill>
                  <a:srgbClr val="0000FF"/>
                </a:solidFill>
              </a:rPr>
              <a:t>@</a:t>
            </a:r>
            <a:r>
              <a:rPr lang="en-US" sz="2800" dirty="0" err="1">
                <a:solidFill>
                  <a:srgbClr val="0000FF"/>
                </a:solidFill>
              </a:rPr>
              <a:t>Html.ListBox</a:t>
            </a:r>
            <a:r>
              <a:rPr lang="en-US" sz="2800" dirty="0">
                <a:solidFill>
                  <a:srgbClr val="0000FF"/>
                </a:solidFill>
              </a:rPr>
              <a:t>("</a:t>
            </a:r>
            <a:r>
              <a:rPr lang="en-US" sz="2800" dirty="0" err="1">
                <a:solidFill>
                  <a:srgbClr val="0000FF"/>
                </a:solidFill>
              </a:rPr>
              <a:t>countires</a:t>
            </a:r>
            <a:r>
              <a:rPr lang="en-US" sz="2800" dirty="0">
                <a:solidFill>
                  <a:srgbClr val="0000FF"/>
                </a:solidFill>
              </a:rPr>
              <a:t>", </a:t>
            </a:r>
            <a:r>
              <a:rPr lang="en-US" sz="2800" dirty="0" smtClean="0">
                <a:solidFill>
                  <a:srgbClr val="0000FF"/>
                </a:solidFill>
              </a:rPr>
              <a:t>new </a:t>
            </a:r>
            <a:r>
              <a:rPr lang="en-US" sz="2800" dirty="0" err="1">
                <a:solidFill>
                  <a:srgbClr val="0000FF"/>
                </a:solidFill>
              </a:rPr>
              <a:t>MultiSelectList</a:t>
            </a:r>
            <a:r>
              <a:rPr lang="en-US" sz="2800" dirty="0">
                <a:solidFill>
                  <a:srgbClr val="0000FF"/>
                </a:solidFill>
              </a:rPr>
              <a:t>(new string[] </a:t>
            </a:r>
            <a:endParaRPr lang="ru-RU" sz="2800" dirty="0" smtClean="0">
              <a:solidFill>
                <a:srgbClr val="0000FF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 smtClean="0">
                <a:solidFill>
                  <a:srgbClr val="0000FF"/>
                </a:solidFill>
              </a:rPr>
              <a:t>{"</a:t>
            </a:r>
            <a:r>
              <a:rPr lang="ru-RU" sz="2800" dirty="0" err="1">
                <a:solidFill>
                  <a:srgbClr val="0000FF"/>
                </a:solidFill>
              </a:rPr>
              <a:t>Россия","США</a:t>
            </a:r>
            <a:r>
              <a:rPr lang="ru-RU" sz="2800" dirty="0">
                <a:solidFill>
                  <a:srgbClr val="0000FF"/>
                </a:solidFill>
              </a:rPr>
              <a:t>", "</a:t>
            </a:r>
            <a:r>
              <a:rPr lang="ru-RU" sz="2800" dirty="0" err="1">
                <a:solidFill>
                  <a:srgbClr val="0000FF"/>
                </a:solidFill>
              </a:rPr>
              <a:t>Китай","Индия</a:t>
            </a:r>
            <a:r>
              <a:rPr lang="ru-RU" sz="2800" dirty="0" smtClean="0">
                <a:solidFill>
                  <a:srgbClr val="0000FF"/>
                </a:solidFill>
              </a:rPr>
              <a:t>"}))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28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Этот </a:t>
            </a:r>
            <a:r>
              <a:rPr lang="ru-RU" sz="2800" dirty="0"/>
              <a:t>код генерирует следующую разметку</a:t>
            </a:r>
            <a:r>
              <a:rPr lang="ru-RU" sz="2800" dirty="0" smtClean="0"/>
              <a:t>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&lt;select Length="9" id="countries" multiple="multiple" name="</a:t>
            </a:r>
            <a:r>
              <a:rPr lang="en-US" sz="2800" dirty="0" err="1">
                <a:solidFill>
                  <a:srgbClr val="0000FF"/>
                </a:solidFill>
              </a:rPr>
              <a:t>countires</a:t>
            </a:r>
            <a:r>
              <a:rPr lang="en-US" sz="2800" dirty="0">
                <a:solidFill>
                  <a:srgbClr val="0000FF"/>
                </a:solidFill>
              </a:rPr>
              <a:t>"&gt;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&lt;option&gt;</a:t>
            </a:r>
            <a:r>
              <a:rPr lang="en-US" sz="2800" dirty="0" err="1">
                <a:solidFill>
                  <a:srgbClr val="0000FF"/>
                </a:solidFill>
              </a:rPr>
              <a:t>Россия</a:t>
            </a:r>
            <a:r>
              <a:rPr lang="en-US" sz="2800" dirty="0">
                <a:solidFill>
                  <a:srgbClr val="0000FF"/>
                </a:solidFill>
              </a:rPr>
              <a:t>&lt;/option</a:t>
            </a:r>
            <a:r>
              <a:rPr lang="en-US" sz="2800" dirty="0" smtClean="0">
                <a:solidFill>
                  <a:srgbClr val="0000FF"/>
                </a:solidFill>
              </a:rPr>
              <a:t>&gt;</a:t>
            </a:r>
            <a:r>
              <a:rPr lang="ru-RU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&lt;</a:t>
            </a:r>
            <a:r>
              <a:rPr lang="en-US" sz="2800" dirty="0">
                <a:solidFill>
                  <a:srgbClr val="0000FF"/>
                </a:solidFill>
              </a:rPr>
              <a:t>option&gt;США&lt;/option&gt;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&lt;option&gt;</a:t>
            </a:r>
            <a:r>
              <a:rPr lang="en-US" sz="2800" dirty="0" err="1">
                <a:solidFill>
                  <a:srgbClr val="0000FF"/>
                </a:solidFill>
              </a:rPr>
              <a:t>Китай</a:t>
            </a:r>
            <a:r>
              <a:rPr lang="en-US" sz="2800" dirty="0">
                <a:solidFill>
                  <a:srgbClr val="0000FF"/>
                </a:solidFill>
              </a:rPr>
              <a:t>&lt;/option</a:t>
            </a:r>
            <a:r>
              <a:rPr lang="en-US" sz="2800" dirty="0" smtClean="0">
                <a:solidFill>
                  <a:srgbClr val="0000FF"/>
                </a:solidFill>
              </a:rPr>
              <a:t>&gt;</a:t>
            </a:r>
            <a:r>
              <a:rPr lang="ru-RU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&lt;</a:t>
            </a:r>
            <a:r>
              <a:rPr lang="en-US" sz="2800" dirty="0">
                <a:solidFill>
                  <a:srgbClr val="0000FF"/>
                </a:solidFill>
              </a:rPr>
              <a:t>option&gt;</a:t>
            </a:r>
            <a:r>
              <a:rPr lang="en-US" sz="2800" dirty="0" err="1">
                <a:solidFill>
                  <a:srgbClr val="0000FF"/>
                </a:solidFill>
              </a:rPr>
              <a:t>Индия</a:t>
            </a:r>
            <a:r>
              <a:rPr lang="en-US" sz="2800" dirty="0">
                <a:solidFill>
                  <a:srgbClr val="0000FF"/>
                </a:solidFill>
              </a:rPr>
              <a:t>&lt;/option&gt;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&lt;/select&gt;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sz="9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38341679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019324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Передача множественных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значений из </a:t>
            </a:r>
            <a:r>
              <a:rPr lang="ru-RU" sz="32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Html.ListBox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Передача множественных значений: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@using (</a:t>
            </a:r>
            <a:r>
              <a:rPr lang="en-US" dirty="0" err="1">
                <a:solidFill>
                  <a:srgbClr val="0000FF"/>
                </a:solidFill>
              </a:rPr>
              <a:t>Html.BeginForm</a:t>
            </a:r>
            <a:r>
              <a:rPr lang="en-US" dirty="0" smtClean="0">
                <a:solidFill>
                  <a:srgbClr val="0000FF"/>
                </a:solidFill>
              </a:rPr>
              <a:t>())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{</a:t>
            </a:r>
            <a:endParaRPr lang="en-US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@</a:t>
            </a:r>
            <a:r>
              <a:rPr lang="en-US" dirty="0" err="1">
                <a:solidFill>
                  <a:srgbClr val="0000FF"/>
                </a:solidFill>
              </a:rPr>
              <a:t>Html.ListBox</a:t>
            </a:r>
            <a:r>
              <a:rPr lang="en-US" dirty="0">
                <a:solidFill>
                  <a:srgbClr val="0000FF"/>
                </a:solidFill>
              </a:rPr>
              <a:t>("countries", </a:t>
            </a:r>
            <a:r>
              <a:rPr lang="en-US" dirty="0" smtClean="0">
                <a:solidFill>
                  <a:srgbClr val="0000FF"/>
                </a:solidFill>
              </a:rPr>
              <a:t>new </a:t>
            </a:r>
            <a:r>
              <a:rPr lang="en-US" dirty="0" err="1" smtClean="0">
                <a:solidFill>
                  <a:srgbClr val="0000FF"/>
                </a:solidFill>
              </a:rPr>
              <a:t>MultiSelectList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</a:p>
          <a:p>
            <a:pPr marL="722313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new string[] { "</a:t>
            </a:r>
            <a:r>
              <a:rPr lang="ru-RU" dirty="0">
                <a:solidFill>
                  <a:srgbClr val="0000FF"/>
                </a:solidFill>
              </a:rPr>
              <a:t>Россия", "США", "Китай", "Индия" }))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    &lt;</a:t>
            </a:r>
            <a:r>
              <a:rPr lang="en-US" dirty="0">
                <a:solidFill>
                  <a:srgbClr val="0000FF"/>
                </a:solidFill>
              </a:rPr>
              <a:t>p&gt;&lt;input type="submit" value="</a:t>
            </a:r>
            <a:r>
              <a:rPr lang="ru-RU" dirty="0">
                <a:solidFill>
                  <a:srgbClr val="0000FF"/>
                </a:solidFill>
              </a:rPr>
              <a:t>Отправить" /&gt;&lt;/</a:t>
            </a:r>
            <a:r>
              <a:rPr lang="en-US" dirty="0">
                <a:solidFill>
                  <a:srgbClr val="0000FF"/>
                </a:solidFill>
              </a:rPr>
              <a:t>p&gt;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}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Тогда метод контроллера мог бы получать эти значения следующим образом</a:t>
            </a:r>
            <a:r>
              <a:rPr lang="ru-RU" dirty="0" smtClean="0"/>
              <a:t>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[</a:t>
            </a:r>
            <a:r>
              <a:rPr lang="en-US" dirty="0" err="1">
                <a:solidFill>
                  <a:srgbClr val="0000FF"/>
                </a:solidFill>
              </a:rPr>
              <a:t>HttpPost</a:t>
            </a:r>
            <a:r>
              <a:rPr lang="en-US" dirty="0">
                <a:solidFill>
                  <a:srgbClr val="0000FF"/>
                </a:solidFill>
              </a:rPr>
              <a:t>]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public string Index(string[] countries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{</a:t>
            </a:r>
            <a:endParaRPr lang="en-US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string result = "";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</a:t>
            </a:r>
            <a:r>
              <a:rPr lang="en-US" dirty="0" err="1">
                <a:solidFill>
                  <a:srgbClr val="0000FF"/>
                </a:solidFill>
              </a:rPr>
              <a:t>foreach</a:t>
            </a:r>
            <a:r>
              <a:rPr lang="en-US" dirty="0">
                <a:solidFill>
                  <a:srgbClr val="0000FF"/>
                </a:solidFill>
              </a:rPr>
              <a:t> (string c in countries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 {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    result += c</a:t>
            </a:r>
            <a:r>
              <a:rPr lang="en-US" dirty="0" smtClean="0">
                <a:solidFill>
                  <a:srgbClr val="0000FF"/>
                </a:solidFill>
              </a:rPr>
              <a:t>;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 result += ";";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return "</a:t>
            </a:r>
            <a:r>
              <a:rPr lang="en-US" dirty="0" err="1">
                <a:solidFill>
                  <a:srgbClr val="0000FF"/>
                </a:solidFill>
              </a:rPr>
              <a:t>Вы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выбрали</a:t>
            </a:r>
            <a:r>
              <a:rPr lang="en-US" dirty="0">
                <a:solidFill>
                  <a:srgbClr val="0000FF"/>
                </a:solidFill>
              </a:rPr>
              <a:t>: " + result;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}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2475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Заголовок 1"/>
          <p:cNvSpPr>
            <a:spLocks noGrp="1"/>
          </p:cNvSpPr>
          <p:nvPr>
            <p:ph type="title"/>
          </p:nvPr>
        </p:nvSpPr>
        <p:spPr>
          <a:xfrm>
            <a:off x="0" y="2671848"/>
            <a:ext cx="9144000" cy="812290"/>
          </a:xfrm>
        </p:spPr>
        <p:txBody>
          <a:bodyPr>
            <a:normAutofit/>
          </a:bodyPr>
          <a:lstStyle/>
          <a:p>
            <a:r>
              <a:rPr lang="ru-RU" alt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Типизированные </a:t>
            </a:r>
            <a:r>
              <a:rPr lang="ru-RU" alt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помощники </a:t>
            </a:r>
            <a:endParaRPr lang="ru-RU" altLang="ru-RU" sz="4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7549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38170"/>
          </a:xfrm>
        </p:spPr>
        <p:txBody>
          <a:bodyPr>
            <a:normAutofit/>
          </a:bodyPr>
          <a:lstStyle/>
          <a:p>
            <a:r>
              <a:rPr lang="ru-RU" alt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Типизированные помощники </a:t>
            </a:r>
            <a:endParaRPr lang="ru-RU" alt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509623"/>
            <a:ext cx="8964612" cy="5348377"/>
          </a:xfrm>
        </p:spPr>
        <p:txBody>
          <a:bodyPr rtlCol="0">
            <a:normAutofit fontScale="92500" lnSpcReduction="20000"/>
          </a:bodyPr>
          <a:lstStyle/>
          <a:p>
            <a:pPr>
              <a:defRPr/>
            </a:pPr>
            <a:r>
              <a:rPr lang="ru-RU" b="1" smtClean="0"/>
              <a:t>Типизированные </a:t>
            </a:r>
            <a:r>
              <a:rPr lang="ru-RU" altLang="ru-RU" dirty="0" smtClean="0"/>
              <a:t>помощники </a:t>
            </a:r>
          </a:p>
          <a:p>
            <a:pPr lvl="1">
              <a:defRPr/>
            </a:pPr>
            <a:r>
              <a:rPr lang="ru-RU" altLang="ru-RU" dirty="0" smtClean="0"/>
              <a:t>анализируют </a:t>
            </a:r>
            <a:r>
              <a:rPr lang="ru-RU" dirty="0" smtClean="0"/>
              <a:t>свойство модели;</a:t>
            </a:r>
          </a:p>
          <a:p>
            <a:pPr lvl="1">
              <a:defRPr/>
            </a:pPr>
            <a:r>
              <a:rPr lang="ru-RU" dirty="0" smtClean="0"/>
              <a:t>генерируют </a:t>
            </a:r>
            <a:r>
              <a:rPr lang="ru-RU" dirty="0" smtClean="0">
                <a:solidFill>
                  <a:srgbClr val="0000FF"/>
                </a:solidFill>
              </a:rPr>
              <a:t>HTML-</a:t>
            </a:r>
            <a:r>
              <a:rPr lang="ru-RU" dirty="0" smtClean="0"/>
              <a:t>элемент, наиболее подходящий </a:t>
            </a:r>
            <a:r>
              <a:rPr lang="ru-RU" dirty="0"/>
              <a:t>данному </a:t>
            </a:r>
            <a:r>
              <a:rPr lang="ru-RU" dirty="0" smtClean="0"/>
              <a:t>свойству</a:t>
            </a:r>
            <a:r>
              <a:rPr lang="ru-RU" dirty="0"/>
              <a:t>;</a:t>
            </a:r>
            <a:endParaRPr lang="ru-RU" dirty="0" smtClean="0"/>
          </a:p>
          <a:p>
            <a:pPr lvl="1">
              <a:defRPr/>
            </a:pPr>
            <a:r>
              <a:rPr lang="ru-RU" dirty="0" smtClean="0"/>
              <a:t>исходя </a:t>
            </a:r>
            <a:r>
              <a:rPr lang="ru-RU" dirty="0"/>
              <a:t>из его типа и метаданных.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Не нужно думать о том</a:t>
            </a:r>
          </a:p>
          <a:p>
            <a:pPr lvl="1">
              <a:defRPr/>
            </a:pPr>
            <a:r>
              <a:rPr lang="ru-RU" dirty="0" smtClean="0"/>
              <a:t>какой элемент </a:t>
            </a:r>
            <a:r>
              <a:rPr lang="ru-RU" dirty="0"/>
              <a:t>разметки нужно надо создать </a:t>
            </a:r>
            <a:endParaRPr lang="ru-RU" dirty="0" smtClean="0"/>
          </a:p>
          <a:p>
            <a:pPr lvl="1">
              <a:defRPr/>
            </a:pPr>
            <a:r>
              <a:rPr lang="ru-RU" dirty="0" smtClean="0"/>
              <a:t>какой </a:t>
            </a:r>
            <a:r>
              <a:rPr lang="ru-RU" dirty="0"/>
              <a:t>для этого выбрать помощник</a:t>
            </a:r>
            <a:r>
              <a:rPr lang="ru-RU" dirty="0" smtClean="0"/>
              <a:t>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Шаблонному помощнику </a:t>
            </a:r>
            <a:r>
              <a:rPr lang="ru-RU" dirty="0"/>
              <a:t>просто сообщается</a:t>
            </a:r>
            <a:r>
              <a:rPr lang="ru-RU" dirty="0" smtClean="0"/>
              <a:t>, </a:t>
            </a:r>
            <a:r>
              <a:rPr lang="ru-RU" dirty="0"/>
              <a:t>какое свойство модели </a:t>
            </a:r>
            <a:r>
              <a:rPr lang="ru-RU" dirty="0" smtClean="0"/>
              <a:t>нужно использовать</a:t>
            </a:r>
          </a:p>
          <a:p>
            <a:pPr lvl="1">
              <a:defRPr/>
            </a:pPr>
            <a:r>
              <a:rPr lang="ru-RU" dirty="0" smtClean="0"/>
              <a:t>фреймворк </a:t>
            </a:r>
            <a:r>
              <a:rPr lang="ru-RU" dirty="0"/>
              <a:t>уже сам выбирает, какой </a:t>
            </a:r>
            <a:r>
              <a:rPr lang="ru-RU" dirty="0" smtClean="0"/>
              <a:t>HTML-элемент </a:t>
            </a:r>
            <a:r>
              <a:rPr lang="ru-RU" dirty="0"/>
              <a:t>сгенерировать, </a:t>
            </a:r>
            <a:r>
              <a:rPr lang="ru-RU" b="1" dirty="0"/>
              <a:t>исходя из типа свойства и его метаданных</a:t>
            </a:r>
            <a:r>
              <a:rPr lang="ru-RU" dirty="0"/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82420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Шаблонные помощники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268413"/>
            <a:ext cx="8964612" cy="5589587"/>
          </a:xfrm>
        </p:spPr>
        <p:txBody>
          <a:bodyPr rtlCol="0">
            <a:normAutofit fontScale="55000" lnSpcReduction="20000"/>
          </a:bodyPr>
          <a:lstStyle/>
          <a:p>
            <a:pPr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0000FF"/>
                </a:solidFill>
              </a:rPr>
              <a:t>Display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– создает </a:t>
            </a:r>
            <a:r>
              <a:rPr lang="ru-RU" dirty="0"/>
              <a:t>элемент разметки, </a:t>
            </a:r>
            <a:r>
              <a:rPr lang="ru-RU" b="1" i="1" dirty="0"/>
              <a:t>который доступен только для чтения</a:t>
            </a:r>
            <a:r>
              <a:rPr lang="ru-RU" dirty="0"/>
              <a:t>, для указанного свойства модели: </a:t>
            </a:r>
            <a:endParaRPr lang="ru-RU" dirty="0" smtClean="0"/>
          </a:p>
          <a:p>
            <a:pPr lvl="1"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dirty="0" smtClean="0"/>
              <a:t>например: </a:t>
            </a:r>
            <a:r>
              <a:rPr lang="ru-RU" dirty="0" err="1" smtClean="0">
                <a:solidFill>
                  <a:srgbClr val="0000FF"/>
                </a:solidFill>
              </a:rPr>
              <a:t>Html.Display</a:t>
            </a:r>
            <a:r>
              <a:rPr lang="ru-RU" dirty="0">
                <a:solidFill>
                  <a:srgbClr val="0000FF"/>
                </a:solidFill>
              </a:rPr>
              <a:t>("Name")</a:t>
            </a:r>
          </a:p>
          <a:p>
            <a:pPr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0000FF"/>
                </a:solidFill>
              </a:rPr>
              <a:t>DisplayFor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b="1" dirty="0" smtClean="0"/>
              <a:t>– </a:t>
            </a:r>
            <a:r>
              <a:rPr lang="ru-RU" dirty="0"/>
              <a:t>с</a:t>
            </a:r>
            <a:r>
              <a:rPr lang="ru-RU" dirty="0" smtClean="0"/>
              <a:t>трого </a:t>
            </a:r>
            <a:r>
              <a:rPr lang="ru-RU" dirty="0"/>
              <a:t>типизированный аналог </a:t>
            </a:r>
            <a:r>
              <a:rPr lang="ru-RU" dirty="0" smtClean="0"/>
              <a:t>помощника </a:t>
            </a:r>
            <a:r>
              <a:rPr lang="ru-RU" dirty="0" err="1" smtClean="0">
                <a:solidFill>
                  <a:srgbClr val="0000FF"/>
                </a:solidFill>
              </a:rPr>
              <a:t>Display</a:t>
            </a:r>
            <a:r>
              <a:rPr lang="ru-RU" dirty="0"/>
              <a:t>: </a:t>
            </a:r>
            <a:endParaRPr lang="ru-RU" dirty="0" smtClean="0"/>
          </a:p>
          <a:p>
            <a:pPr lvl="1"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0000FF"/>
                </a:solidFill>
              </a:rPr>
              <a:t>Html.DisplayFor</a:t>
            </a:r>
            <a:r>
              <a:rPr lang="ru-RU" dirty="0" smtClean="0">
                <a:solidFill>
                  <a:srgbClr val="0000FF"/>
                </a:solidFill>
              </a:rPr>
              <a:t>(e </a:t>
            </a:r>
            <a:r>
              <a:rPr lang="ru-RU" dirty="0">
                <a:solidFill>
                  <a:srgbClr val="0000FF"/>
                </a:solidFill>
              </a:rPr>
              <a:t>=&gt; </a:t>
            </a:r>
            <a:r>
              <a:rPr lang="ru-RU" dirty="0" err="1">
                <a:solidFill>
                  <a:srgbClr val="0000FF"/>
                </a:solidFill>
              </a:rPr>
              <a:t>e.Name</a:t>
            </a:r>
            <a:r>
              <a:rPr lang="ru-RU" dirty="0">
                <a:solidFill>
                  <a:srgbClr val="0000FF"/>
                </a:solidFill>
              </a:rPr>
              <a:t>)</a:t>
            </a:r>
          </a:p>
          <a:p>
            <a:pPr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0000FF"/>
                </a:solidFill>
              </a:rPr>
              <a:t>Editor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/>
              <a:t>– </a:t>
            </a:r>
            <a:r>
              <a:rPr lang="ru-RU" dirty="0" smtClean="0"/>
              <a:t>создает </a:t>
            </a:r>
            <a:r>
              <a:rPr lang="ru-RU" dirty="0"/>
              <a:t>элемент разметки, </a:t>
            </a:r>
            <a:r>
              <a:rPr lang="ru-RU" b="1" i="1" dirty="0"/>
              <a:t>который доступен для редактирования</a:t>
            </a:r>
            <a:r>
              <a:rPr lang="ru-RU" dirty="0"/>
              <a:t>, для указанного свойства модели: </a:t>
            </a:r>
            <a:endParaRPr lang="ru-RU" dirty="0" smtClean="0"/>
          </a:p>
          <a:p>
            <a:pPr lvl="1"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0000FF"/>
                </a:solidFill>
              </a:rPr>
              <a:t>Html.Editor</a:t>
            </a:r>
            <a:r>
              <a:rPr lang="ru-RU" dirty="0">
                <a:solidFill>
                  <a:srgbClr val="0000FF"/>
                </a:solidFill>
              </a:rPr>
              <a:t>("Name")</a:t>
            </a:r>
          </a:p>
          <a:p>
            <a:pPr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0000FF"/>
                </a:solidFill>
              </a:rPr>
              <a:t>EditorFor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/>
              <a:t>– </a:t>
            </a:r>
            <a:r>
              <a:rPr lang="ru-RU" dirty="0" smtClean="0"/>
              <a:t>строго </a:t>
            </a:r>
            <a:r>
              <a:rPr lang="ru-RU" dirty="0"/>
              <a:t>типизированный аналог </a:t>
            </a:r>
            <a:r>
              <a:rPr lang="ru-RU" dirty="0" smtClean="0"/>
              <a:t>помощника </a:t>
            </a:r>
            <a:r>
              <a:rPr lang="ru-RU" dirty="0" err="1" smtClean="0">
                <a:solidFill>
                  <a:srgbClr val="0000FF"/>
                </a:solidFill>
              </a:rPr>
              <a:t>Editor</a:t>
            </a:r>
            <a:r>
              <a:rPr lang="ru-RU" dirty="0"/>
              <a:t>: </a:t>
            </a:r>
            <a:endParaRPr lang="ru-RU" dirty="0" smtClean="0"/>
          </a:p>
          <a:p>
            <a:pPr lvl="1"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0000FF"/>
                </a:solidFill>
              </a:rPr>
              <a:t>Html.EditorFor</a:t>
            </a:r>
            <a:r>
              <a:rPr lang="ru-RU" dirty="0" smtClean="0">
                <a:solidFill>
                  <a:srgbClr val="0000FF"/>
                </a:solidFill>
              </a:rPr>
              <a:t>(e </a:t>
            </a:r>
            <a:r>
              <a:rPr lang="ru-RU" dirty="0">
                <a:solidFill>
                  <a:srgbClr val="0000FF"/>
                </a:solidFill>
              </a:rPr>
              <a:t>=&gt; </a:t>
            </a:r>
            <a:r>
              <a:rPr lang="ru-RU" dirty="0" err="1">
                <a:solidFill>
                  <a:srgbClr val="0000FF"/>
                </a:solidFill>
              </a:rPr>
              <a:t>e.Name</a:t>
            </a:r>
            <a:r>
              <a:rPr lang="ru-RU" dirty="0">
                <a:solidFill>
                  <a:srgbClr val="0000FF"/>
                </a:solidFill>
              </a:rPr>
              <a:t>)</a:t>
            </a:r>
          </a:p>
          <a:p>
            <a:pPr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0000FF"/>
                </a:solidFill>
              </a:rPr>
              <a:t>DisplayText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/>
              <a:t>– </a:t>
            </a:r>
            <a:r>
              <a:rPr lang="ru-RU" dirty="0" smtClean="0"/>
              <a:t>создает </a:t>
            </a:r>
            <a:r>
              <a:rPr lang="ru-RU" dirty="0"/>
              <a:t>выражение для указанного свойства модели в виде простой строки: </a:t>
            </a:r>
            <a:endParaRPr lang="ru-RU" dirty="0" smtClean="0"/>
          </a:p>
          <a:p>
            <a:pPr lvl="1"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0000FF"/>
                </a:solidFill>
              </a:rPr>
              <a:t>Html.DisplayText</a:t>
            </a:r>
            <a:r>
              <a:rPr lang="ru-RU" dirty="0">
                <a:solidFill>
                  <a:srgbClr val="0000FF"/>
                </a:solidFill>
              </a:rPr>
              <a:t>("Name")</a:t>
            </a:r>
          </a:p>
          <a:p>
            <a:pPr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0000FF"/>
                </a:solidFill>
              </a:rPr>
              <a:t>DisplayTextFor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/>
              <a:t>– </a:t>
            </a:r>
            <a:r>
              <a:rPr lang="ru-RU" dirty="0" smtClean="0"/>
              <a:t>строго </a:t>
            </a:r>
            <a:r>
              <a:rPr lang="ru-RU" dirty="0"/>
              <a:t>типизированный аналог </a:t>
            </a:r>
            <a:r>
              <a:rPr lang="ru-RU" dirty="0" smtClean="0"/>
              <a:t>помощника </a:t>
            </a:r>
            <a:r>
              <a:rPr lang="ru-RU" dirty="0" err="1" smtClean="0">
                <a:solidFill>
                  <a:srgbClr val="0000FF"/>
                </a:solidFill>
              </a:rPr>
              <a:t>DisplayText</a:t>
            </a:r>
            <a:r>
              <a:rPr lang="ru-RU" dirty="0"/>
              <a:t>: </a:t>
            </a:r>
            <a:endParaRPr lang="ru-RU" dirty="0" smtClean="0"/>
          </a:p>
          <a:p>
            <a:pPr lvl="1"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0000FF"/>
                </a:solidFill>
              </a:rPr>
              <a:t>Html.DisplayTextFor</a:t>
            </a:r>
            <a:r>
              <a:rPr lang="ru-RU" dirty="0" smtClean="0">
                <a:solidFill>
                  <a:srgbClr val="0000FF"/>
                </a:solidFill>
              </a:rPr>
              <a:t>(e </a:t>
            </a:r>
            <a:r>
              <a:rPr lang="ru-RU" dirty="0">
                <a:solidFill>
                  <a:srgbClr val="0000FF"/>
                </a:solidFill>
              </a:rPr>
              <a:t>=&gt; </a:t>
            </a:r>
            <a:r>
              <a:rPr lang="ru-RU" dirty="0" err="1">
                <a:solidFill>
                  <a:srgbClr val="0000FF"/>
                </a:solidFill>
              </a:rPr>
              <a:t>e.Name</a:t>
            </a:r>
            <a:r>
              <a:rPr lang="ru-RU" dirty="0">
                <a:solidFill>
                  <a:srgbClr val="0000FF"/>
                </a:solidFill>
              </a:rPr>
              <a:t>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87294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43279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altLang="ru-RU" sz="4000" dirty="0"/>
              <a:t>Шаблонные </a:t>
            </a:r>
            <a:r>
              <a:rPr lang="ru-RU" altLang="ru-RU" sz="4000" dirty="0" smtClean="0"/>
              <a:t>помощники (2)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0000FF"/>
                </a:solidFill>
              </a:rPr>
              <a:t>Html.CheckBoxFor</a:t>
            </a:r>
            <a:endParaRPr lang="ru-RU" dirty="0">
              <a:solidFill>
                <a:srgbClr val="0000FF"/>
              </a:solidFill>
            </a:endParaRPr>
          </a:p>
          <a:p>
            <a:pPr lvl="1">
              <a:defRPr/>
            </a:pPr>
            <a:r>
              <a:rPr lang="ru-RU" dirty="0" smtClean="0"/>
              <a:t>пример </a:t>
            </a:r>
            <a:r>
              <a:rPr lang="ru-RU" dirty="0" smtClean="0">
                <a:solidFill>
                  <a:srgbClr val="0000FF"/>
                </a:solidFill>
              </a:rPr>
              <a:t>@</a:t>
            </a:r>
            <a:r>
              <a:rPr lang="ru-RU" dirty="0" err="1">
                <a:solidFill>
                  <a:srgbClr val="0000FF"/>
                </a:solidFill>
              </a:rPr>
              <a:t>Html.CheckBox</a:t>
            </a:r>
            <a:r>
              <a:rPr lang="ru-RU" dirty="0">
                <a:solidFill>
                  <a:srgbClr val="0000FF"/>
                </a:solidFill>
              </a:rPr>
              <a:t>(m=&gt;</a:t>
            </a:r>
            <a:r>
              <a:rPr lang="ru-RU" dirty="0" err="1">
                <a:solidFill>
                  <a:srgbClr val="0000FF"/>
                </a:solidFill>
              </a:rPr>
              <a:t>m.Enable</a:t>
            </a:r>
            <a:r>
              <a:rPr lang="ru-RU" dirty="0">
                <a:solidFill>
                  <a:srgbClr val="0000FF"/>
                </a:solidFill>
              </a:rPr>
              <a:t>, </a:t>
            </a:r>
            <a:r>
              <a:rPr lang="ru-RU" dirty="0" err="1">
                <a:solidFill>
                  <a:srgbClr val="0000FF"/>
                </a:solidFill>
              </a:rPr>
              <a:t>false</a:t>
            </a:r>
            <a:r>
              <a:rPr lang="ru-RU" dirty="0">
                <a:solidFill>
                  <a:srgbClr val="0000FF"/>
                </a:solidFill>
              </a:rPr>
              <a:t>)</a:t>
            </a:r>
            <a:r>
              <a:rPr lang="ru-RU" dirty="0"/>
              <a:t> </a:t>
            </a:r>
            <a:endParaRPr lang="ru-RU" dirty="0" smtClean="0"/>
          </a:p>
          <a:p>
            <a:pPr lvl="1">
              <a:defRPr/>
            </a:pPr>
            <a:r>
              <a:rPr lang="ru-RU" dirty="0" err="1" smtClean="0"/>
              <a:t>cоздает</a:t>
            </a:r>
            <a:r>
              <a:rPr lang="ru-RU" dirty="0" smtClean="0"/>
              <a:t> :</a:t>
            </a:r>
          </a:p>
          <a:p>
            <a:pPr marL="1077913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>
                <a:solidFill>
                  <a:srgbClr val="0000FF"/>
                </a:solidFill>
              </a:rPr>
              <a:t>&lt;input id="Enable" name="Enable" type="checkbox" value="true" /&gt;</a:t>
            </a:r>
          </a:p>
          <a:p>
            <a:pPr marL="1077913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900" dirty="0">
                <a:solidFill>
                  <a:srgbClr val="0000FF"/>
                </a:solidFill>
              </a:rPr>
              <a:t>&lt;input name="Enable" type="hidden" value="false" /&gt;</a:t>
            </a:r>
          </a:p>
          <a:p>
            <a:pPr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rgbClr val="0000FF"/>
                </a:solidFill>
              </a:rPr>
              <a:t>Html.HiddenFor</a:t>
            </a:r>
            <a:endParaRPr lang="en-US" dirty="0">
              <a:solidFill>
                <a:srgbClr val="0000FF"/>
              </a:solidFill>
            </a:endParaRPr>
          </a:p>
          <a:p>
            <a:pPr lvl="1">
              <a:defRPr/>
            </a:pPr>
            <a:r>
              <a:rPr lang="ru-RU" dirty="0" smtClean="0"/>
              <a:t>Пример</a:t>
            </a:r>
            <a:r>
              <a:rPr lang="ru-RU" dirty="0"/>
              <a:t>:  </a:t>
            </a:r>
            <a:r>
              <a:rPr lang="ru-RU" dirty="0">
                <a:solidFill>
                  <a:srgbClr val="0000FF"/>
                </a:solidFill>
              </a:rPr>
              <a:t>@</a:t>
            </a:r>
            <a:r>
              <a:rPr lang="en-US" dirty="0" err="1">
                <a:solidFill>
                  <a:srgbClr val="0000FF"/>
                </a:solidFill>
              </a:rPr>
              <a:t>Html.HiddenFor</a:t>
            </a:r>
            <a:r>
              <a:rPr lang="en-US" dirty="0">
                <a:solidFill>
                  <a:srgbClr val="0000FF"/>
                </a:solidFill>
              </a:rPr>
              <a:t>(m</a:t>
            </a:r>
            <a:r>
              <a:rPr lang="en-US" dirty="0" smtClean="0">
                <a:solidFill>
                  <a:srgbClr val="0000FF"/>
                </a:solidFill>
              </a:rPr>
              <a:t>=&gt;m.Name</a:t>
            </a:r>
            <a:r>
              <a:rPr lang="en-US" dirty="0">
                <a:solidFill>
                  <a:srgbClr val="0000FF"/>
                </a:solidFill>
              </a:rPr>
              <a:t>,"</a:t>
            </a:r>
            <a:r>
              <a:rPr lang="en-US" dirty="0" err="1">
                <a:solidFill>
                  <a:srgbClr val="0000FF"/>
                </a:solidFill>
              </a:rPr>
              <a:t>val</a:t>
            </a:r>
            <a:r>
              <a:rPr lang="en-US" dirty="0">
                <a:solidFill>
                  <a:srgbClr val="0000FF"/>
                </a:solidFill>
              </a:rPr>
              <a:t>")</a:t>
            </a:r>
            <a:r>
              <a:rPr lang="en-US" dirty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создает: </a:t>
            </a:r>
            <a:r>
              <a:rPr lang="ru-RU" dirty="0" smtClean="0">
                <a:solidFill>
                  <a:srgbClr val="0000FF"/>
                </a:solidFill>
              </a:rPr>
              <a:t>&lt;</a:t>
            </a:r>
            <a:r>
              <a:rPr lang="en-US" dirty="0">
                <a:solidFill>
                  <a:srgbClr val="0000FF"/>
                </a:solidFill>
              </a:rPr>
              <a:t>input id="Name" name="Name" type="hidden" value="</a:t>
            </a:r>
            <a:r>
              <a:rPr lang="en-US" dirty="0" err="1">
                <a:solidFill>
                  <a:srgbClr val="0000FF"/>
                </a:solidFill>
              </a:rPr>
              <a:t>val</a:t>
            </a:r>
            <a:r>
              <a:rPr lang="en-US" dirty="0">
                <a:solidFill>
                  <a:srgbClr val="0000FF"/>
                </a:solidFill>
              </a:rPr>
              <a:t>" /&gt;</a:t>
            </a:r>
          </a:p>
          <a:p>
            <a:pPr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rgbClr val="0000FF"/>
                </a:solidFill>
              </a:rPr>
              <a:t>Html.LabelFor</a:t>
            </a:r>
            <a:endParaRPr lang="en-US" dirty="0">
              <a:solidFill>
                <a:srgbClr val="0000FF"/>
              </a:solidFill>
            </a:endParaRPr>
          </a:p>
          <a:p>
            <a:pPr lvl="1">
              <a:defRPr/>
            </a:pPr>
            <a:r>
              <a:rPr lang="ru-RU" dirty="0" smtClean="0"/>
              <a:t>Пример</a:t>
            </a:r>
            <a:r>
              <a:rPr lang="ru-RU" dirty="0"/>
              <a:t>:  </a:t>
            </a:r>
            <a:r>
              <a:rPr lang="ru-RU" dirty="0">
                <a:solidFill>
                  <a:srgbClr val="0000FF"/>
                </a:solidFill>
              </a:rPr>
              <a:t>@</a:t>
            </a:r>
            <a:r>
              <a:rPr lang="en-US" dirty="0" err="1">
                <a:solidFill>
                  <a:srgbClr val="0000FF"/>
                </a:solidFill>
              </a:rPr>
              <a:t>Html.LabelFor</a:t>
            </a:r>
            <a:r>
              <a:rPr lang="en-US" dirty="0">
                <a:solidFill>
                  <a:srgbClr val="0000FF"/>
                </a:solidFill>
              </a:rPr>
              <a:t>(m </a:t>
            </a:r>
            <a:r>
              <a:rPr lang="en-US" dirty="0" smtClean="0">
                <a:solidFill>
                  <a:srgbClr val="0000FF"/>
                </a:solidFill>
              </a:rPr>
              <a:t>=&gt;</a:t>
            </a:r>
            <a:r>
              <a:rPr lang="en-US" dirty="0" err="1" smtClean="0">
                <a:solidFill>
                  <a:srgbClr val="0000FF"/>
                </a:solidFill>
              </a:rPr>
              <a:t>m.Name</a:t>
            </a:r>
            <a:r>
              <a:rPr lang="en-US" dirty="0">
                <a:solidFill>
                  <a:srgbClr val="0000FF"/>
                </a:solidFill>
              </a:rPr>
              <a:t>,"</a:t>
            </a:r>
            <a:r>
              <a:rPr lang="ru-RU" dirty="0">
                <a:solidFill>
                  <a:srgbClr val="0000FF"/>
                </a:solidFill>
              </a:rPr>
              <a:t>Имя")</a:t>
            </a:r>
            <a:r>
              <a:rPr lang="ru-RU" dirty="0"/>
              <a:t> </a:t>
            </a:r>
            <a:endParaRPr lang="ru-RU" dirty="0" smtClean="0"/>
          </a:p>
          <a:p>
            <a:pPr lvl="1">
              <a:defRPr/>
            </a:pPr>
            <a:r>
              <a:rPr lang="ru-RU" dirty="0" smtClean="0"/>
              <a:t>создает: </a:t>
            </a:r>
            <a:r>
              <a:rPr lang="ru-RU" dirty="0" smtClean="0">
                <a:solidFill>
                  <a:srgbClr val="0000FF"/>
                </a:solidFill>
              </a:rPr>
              <a:t>&lt;</a:t>
            </a:r>
            <a:r>
              <a:rPr lang="en-US" dirty="0" smtClean="0">
                <a:solidFill>
                  <a:srgbClr val="0000FF"/>
                </a:solidFill>
              </a:rPr>
              <a:t>p&gt;&lt;</a:t>
            </a:r>
            <a:r>
              <a:rPr lang="en-US" dirty="0">
                <a:solidFill>
                  <a:srgbClr val="0000FF"/>
                </a:solidFill>
              </a:rPr>
              <a:t>label for="Name"&gt;</a:t>
            </a:r>
            <a:r>
              <a:rPr lang="ru-RU" dirty="0">
                <a:solidFill>
                  <a:srgbClr val="0000FF"/>
                </a:solidFill>
              </a:rPr>
              <a:t>Имя&lt;/</a:t>
            </a:r>
            <a:r>
              <a:rPr lang="en-US" dirty="0">
                <a:solidFill>
                  <a:srgbClr val="0000FF"/>
                </a:solidFill>
              </a:rPr>
              <a:t>label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&lt;/p</a:t>
            </a:r>
            <a:r>
              <a:rPr lang="en-US" dirty="0">
                <a:solidFill>
                  <a:srgbClr val="0000FF"/>
                </a:solidFill>
              </a:rPr>
              <a:t>&gt;</a:t>
            </a:r>
          </a:p>
          <a:p>
            <a:pPr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rgbClr val="0000FF"/>
                </a:solidFill>
              </a:rPr>
              <a:t>Html.PasswordFor</a:t>
            </a:r>
            <a:endParaRPr lang="en-US" dirty="0">
              <a:solidFill>
                <a:srgbClr val="0000FF"/>
              </a:solidFill>
            </a:endParaRPr>
          </a:p>
          <a:p>
            <a:pPr lvl="1">
              <a:defRPr/>
            </a:pPr>
            <a:r>
              <a:rPr lang="ru-RU" dirty="0" smtClean="0"/>
              <a:t>пример:</a:t>
            </a:r>
            <a:r>
              <a:rPr lang="ru-RU" dirty="0"/>
              <a:t> </a:t>
            </a:r>
            <a:r>
              <a:rPr lang="ru-RU" dirty="0">
                <a:solidFill>
                  <a:srgbClr val="0000FF"/>
                </a:solidFill>
              </a:rPr>
              <a:t>@</a:t>
            </a:r>
            <a:r>
              <a:rPr lang="en-US" dirty="0" err="1">
                <a:solidFill>
                  <a:srgbClr val="0000FF"/>
                </a:solidFill>
              </a:rPr>
              <a:t>Html.PasswordFor</a:t>
            </a:r>
            <a:r>
              <a:rPr lang="en-US" dirty="0">
                <a:solidFill>
                  <a:srgbClr val="0000FF"/>
                </a:solidFill>
              </a:rPr>
              <a:t>(m =&gt; </a:t>
            </a:r>
            <a:r>
              <a:rPr lang="en-US" dirty="0" err="1">
                <a:solidFill>
                  <a:srgbClr val="0000FF"/>
                </a:solidFill>
              </a:rPr>
              <a:t>m.Password</a:t>
            </a:r>
            <a:r>
              <a:rPr lang="en-US" dirty="0">
                <a:solidFill>
                  <a:srgbClr val="0000FF"/>
                </a:solidFill>
              </a:rPr>
              <a:t>) </a:t>
            </a:r>
            <a:endParaRPr lang="ru-RU" dirty="0" smtClean="0">
              <a:solidFill>
                <a:srgbClr val="0000FF"/>
              </a:solidFill>
            </a:endParaRPr>
          </a:p>
          <a:p>
            <a:pPr lvl="1">
              <a:defRPr/>
            </a:pPr>
            <a:r>
              <a:rPr lang="ru-RU" dirty="0" smtClean="0"/>
              <a:t>создает: </a:t>
            </a:r>
            <a:r>
              <a:rPr lang="ru-RU" dirty="0" smtClean="0">
                <a:solidFill>
                  <a:srgbClr val="0000FF"/>
                </a:solidFill>
              </a:rPr>
              <a:t>&lt;</a:t>
            </a:r>
            <a:r>
              <a:rPr lang="en-US" dirty="0" smtClean="0">
                <a:solidFill>
                  <a:srgbClr val="0000FF"/>
                </a:solidFill>
              </a:rPr>
              <a:t>p&gt;</a:t>
            </a:r>
            <a:endParaRPr lang="ru-RU" dirty="0" smtClean="0">
              <a:solidFill>
                <a:srgbClr val="0000FF"/>
              </a:solidFill>
            </a:endParaRPr>
          </a:p>
          <a:p>
            <a:pPr marL="1881188" lvl="1" indent="0"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>
                <a:solidFill>
                  <a:srgbClr val="0000FF"/>
                </a:solidFill>
              </a:rPr>
              <a:t>input id="Password" name="Password" type="password" </a:t>
            </a:r>
            <a:r>
              <a:rPr lang="en-US" dirty="0" smtClean="0">
                <a:solidFill>
                  <a:srgbClr val="0000FF"/>
                </a:solidFill>
              </a:rPr>
              <a:t>/&gt; </a:t>
            </a:r>
            <a:endParaRPr lang="ru-RU" dirty="0" smtClean="0">
              <a:solidFill>
                <a:srgbClr val="0000FF"/>
              </a:solidFill>
            </a:endParaRPr>
          </a:p>
          <a:p>
            <a:pPr marL="1698625" lvl="1" indent="0"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&lt;/p&gt;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1020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alt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Шаблонные помощники </a:t>
            </a:r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(3)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600" b="1" dirty="0" err="1" smtClean="0">
                <a:solidFill>
                  <a:srgbClr val="0000FF"/>
                </a:solidFill>
              </a:rPr>
              <a:t>Html.RadioButtonFor</a:t>
            </a:r>
            <a:endParaRPr lang="en-US" sz="2600" dirty="0">
              <a:solidFill>
                <a:srgbClr val="0000FF"/>
              </a:solidFill>
            </a:endParaRPr>
          </a:p>
          <a:p>
            <a:pPr lvl="1">
              <a:defRPr/>
            </a:pPr>
            <a:r>
              <a:rPr lang="ru-RU" sz="2600" dirty="0" smtClean="0"/>
              <a:t>пример</a:t>
            </a:r>
            <a:r>
              <a:rPr lang="ru-RU" sz="2600" dirty="0"/>
              <a:t>: </a:t>
            </a:r>
            <a:r>
              <a:rPr lang="en-US" sz="2600" dirty="0" smtClean="0">
                <a:solidFill>
                  <a:srgbClr val="0000FF"/>
                </a:solidFill>
              </a:rPr>
              <a:t>@</a:t>
            </a:r>
            <a:r>
              <a:rPr lang="en-US" sz="2600" dirty="0" err="1">
                <a:solidFill>
                  <a:srgbClr val="0000FF"/>
                </a:solidFill>
              </a:rPr>
              <a:t>Html.RadioButtonFor</a:t>
            </a:r>
            <a:r>
              <a:rPr lang="en-US" sz="2600" dirty="0">
                <a:solidFill>
                  <a:srgbClr val="0000FF"/>
                </a:solidFill>
              </a:rPr>
              <a:t>(m </a:t>
            </a:r>
            <a:r>
              <a:rPr lang="en-US" sz="2600" dirty="0" smtClean="0">
                <a:solidFill>
                  <a:srgbClr val="0000FF"/>
                </a:solidFill>
              </a:rPr>
              <a:t>=&gt;</a:t>
            </a:r>
            <a:r>
              <a:rPr lang="en-US" sz="2600" dirty="0" err="1" smtClean="0">
                <a:solidFill>
                  <a:srgbClr val="0000FF"/>
                </a:solidFill>
              </a:rPr>
              <a:t>m.Option</a:t>
            </a:r>
            <a:r>
              <a:rPr lang="en-US" sz="2600" dirty="0">
                <a:solidFill>
                  <a:srgbClr val="0000FF"/>
                </a:solidFill>
              </a:rPr>
              <a:t>, "</a:t>
            </a:r>
            <a:r>
              <a:rPr lang="en-US" sz="2600" dirty="0" err="1">
                <a:solidFill>
                  <a:srgbClr val="0000FF"/>
                </a:solidFill>
              </a:rPr>
              <a:t>val</a:t>
            </a:r>
            <a:r>
              <a:rPr lang="en-US" sz="2600" dirty="0" smtClean="0">
                <a:solidFill>
                  <a:srgbClr val="0000FF"/>
                </a:solidFill>
              </a:rPr>
              <a:t>") </a:t>
            </a:r>
            <a:endParaRPr lang="ru-RU" sz="2600" dirty="0" smtClean="0">
              <a:solidFill>
                <a:srgbClr val="0000FF"/>
              </a:solidFill>
            </a:endParaRPr>
          </a:p>
          <a:p>
            <a:pPr lvl="1">
              <a:defRPr/>
            </a:pPr>
            <a:r>
              <a:rPr lang="ru-RU" sz="2600" dirty="0" smtClean="0"/>
              <a:t>создает: </a:t>
            </a:r>
          </a:p>
          <a:p>
            <a:pPr marL="457200" lvl="1" indent="0">
              <a:buNone/>
              <a:defRPr/>
            </a:pPr>
            <a:r>
              <a:rPr lang="ru-RU" sz="2600" dirty="0" smtClean="0">
                <a:solidFill>
                  <a:srgbClr val="0000FF"/>
                </a:solidFill>
              </a:rPr>
              <a:t>&lt;</a:t>
            </a:r>
            <a:r>
              <a:rPr lang="en-US" sz="2600" dirty="0" smtClean="0">
                <a:solidFill>
                  <a:srgbClr val="0000FF"/>
                </a:solidFill>
              </a:rPr>
              <a:t>input id="Option" name="Option" type="radio" value="</a:t>
            </a:r>
            <a:r>
              <a:rPr lang="en-US" sz="2600" dirty="0" err="1" smtClean="0">
                <a:solidFill>
                  <a:srgbClr val="0000FF"/>
                </a:solidFill>
              </a:rPr>
              <a:t>val</a:t>
            </a:r>
            <a:r>
              <a:rPr lang="en-US" sz="2600" dirty="0" smtClean="0">
                <a:solidFill>
                  <a:srgbClr val="0000FF"/>
                </a:solidFill>
              </a:rPr>
              <a:t>" /&gt;</a:t>
            </a:r>
          </a:p>
          <a:p>
            <a:pPr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en-US" sz="2600" b="1" dirty="0" err="1" smtClean="0">
                <a:solidFill>
                  <a:srgbClr val="0000FF"/>
                </a:solidFill>
              </a:rPr>
              <a:t>Html.TextBoxFor</a:t>
            </a:r>
            <a:endParaRPr lang="en-US" sz="2600" dirty="0">
              <a:solidFill>
                <a:srgbClr val="0000FF"/>
              </a:solidFill>
            </a:endParaRPr>
          </a:p>
          <a:p>
            <a:pPr lvl="1">
              <a:defRPr/>
            </a:pPr>
            <a:r>
              <a:rPr lang="ru-RU" sz="2600" dirty="0" smtClean="0"/>
              <a:t>пример</a:t>
            </a:r>
            <a:r>
              <a:rPr lang="ru-RU" sz="2600" dirty="0"/>
              <a:t>: </a:t>
            </a:r>
            <a:r>
              <a:rPr lang="ru-RU" sz="2600" dirty="0" smtClean="0">
                <a:solidFill>
                  <a:srgbClr val="0000FF"/>
                </a:solidFill>
              </a:rPr>
              <a:t>@</a:t>
            </a:r>
            <a:r>
              <a:rPr lang="en-US" sz="2600" dirty="0" err="1">
                <a:solidFill>
                  <a:srgbClr val="0000FF"/>
                </a:solidFill>
              </a:rPr>
              <a:t>Html.TextBoxFor</a:t>
            </a:r>
            <a:r>
              <a:rPr lang="en-US" sz="2600" dirty="0">
                <a:solidFill>
                  <a:srgbClr val="0000FF"/>
                </a:solidFill>
              </a:rPr>
              <a:t>(m </a:t>
            </a:r>
            <a:r>
              <a:rPr lang="en-US" sz="2600" dirty="0" smtClean="0">
                <a:solidFill>
                  <a:srgbClr val="0000FF"/>
                </a:solidFill>
              </a:rPr>
              <a:t>=&gt;</a:t>
            </a:r>
            <a:r>
              <a:rPr lang="en-US" sz="2600" dirty="0" err="1" smtClean="0">
                <a:solidFill>
                  <a:srgbClr val="0000FF"/>
                </a:solidFill>
              </a:rPr>
              <a:t>m.Name</a:t>
            </a:r>
            <a:r>
              <a:rPr lang="en-US" sz="2600" dirty="0">
                <a:solidFill>
                  <a:srgbClr val="0000FF"/>
                </a:solidFill>
              </a:rPr>
              <a:t>)</a:t>
            </a:r>
            <a:r>
              <a:rPr lang="en-US" sz="2600" dirty="0"/>
              <a:t> </a:t>
            </a:r>
            <a:endParaRPr lang="ru-RU" sz="2600" dirty="0" smtClean="0"/>
          </a:p>
          <a:p>
            <a:pPr lvl="1">
              <a:defRPr/>
            </a:pPr>
            <a:r>
              <a:rPr lang="ru-RU" sz="2600" dirty="0" smtClean="0"/>
              <a:t>создает: </a:t>
            </a:r>
            <a:r>
              <a:rPr lang="ru-RU" sz="2600" dirty="0" smtClean="0">
                <a:solidFill>
                  <a:srgbClr val="0000FF"/>
                </a:solidFill>
              </a:rPr>
              <a:t>&lt;</a:t>
            </a:r>
            <a:r>
              <a:rPr lang="en-US" sz="2600" dirty="0">
                <a:solidFill>
                  <a:srgbClr val="0000FF"/>
                </a:solidFill>
              </a:rPr>
              <a:t>input id="Name" name="Name" type="text" /&gt;</a:t>
            </a:r>
          </a:p>
          <a:p>
            <a:pPr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en-US" sz="2600" b="1" dirty="0" err="1">
                <a:solidFill>
                  <a:srgbClr val="0000FF"/>
                </a:solidFill>
              </a:rPr>
              <a:t>Html.TextAreaFor</a:t>
            </a:r>
            <a:endParaRPr lang="en-US" sz="2600" dirty="0">
              <a:solidFill>
                <a:srgbClr val="0000FF"/>
              </a:solidFill>
            </a:endParaRPr>
          </a:p>
          <a:p>
            <a:pPr lvl="1">
              <a:defRPr/>
            </a:pPr>
            <a:r>
              <a:rPr lang="ru-RU" sz="2600" dirty="0" smtClean="0"/>
              <a:t>пример</a:t>
            </a:r>
            <a:r>
              <a:rPr lang="ru-RU" sz="2600" dirty="0"/>
              <a:t>: </a:t>
            </a:r>
            <a:r>
              <a:rPr lang="ru-RU" sz="2600" dirty="0" smtClean="0">
                <a:solidFill>
                  <a:srgbClr val="0000FF"/>
                </a:solidFill>
              </a:rPr>
              <a:t>@</a:t>
            </a:r>
            <a:r>
              <a:rPr lang="en-US" sz="2600" dirty="0" err="1">
                <a:solidFill>
                  <a:srgbClr val="0000FF"/>
                </a:solidFill>
              </a:rPr>
              <a:t>Html.TextAreaFor</a:t>
            </a:r>
            <a:r>
              <a:rPr lang="en-US" sz="2600" dirty="0">
                <a:solidFill>
                  <a:srgbClr val="0000FF"/>
                </a:solidFill>
              </a:rPr>
              <a:t>(m =&gt; </a:t>
            </a:r>
            <a:r>
              <a:rPr lang="en-US" sz="2600" dirty="0" smtClean="0">
                <a:solidFill>
                  <a:srgbClr val="0000FF"/>
                </a:solidFill>
              </a:rPr>
              <a:t>m.Name,10,9,null) </a:t>
            </a:r>
            <a:endParaRPr lang="ru-RU" sz="2600" dirty="0" smtClean="0">
              <a:solidFill>
                <a:srgbClr val="0000FF"/>
              </a:solidFill>
            </a:endParaRPr>
          </a:p>
          <a:p>
            <a:pPr lvl="1">
              <a:defRPr/>
            </a:pPr>
            <a:r>
              <a:rPr lang="ru-RU" sz="2600" dirty="0" smtClean="0"/>
              <a:t>создает:</a:t>
            </a:r>
            <a:endParaRPr lang="ru-RU" sz="26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solidFill>
                  <a:srgbClr val="0000FF"/>
                </a:solidFill>
              </a:rPr>
              <a:t>&lt;</a:t>
            </a:r>
            <a:r>
              <a:rPr lang="en-US" sz="2600" dirty="0" err="1">
                <a:solidFill>
                  <a:srgbClr val="0000FF"/>
                </a:solidFill>
              </a:rPr>
              <a:t>textarea</a:t>
            </a:r>
            <a:r>
              <a:rPr lang="en-US" sz="2600" dirty="0">
                <a:solidFill>
                  <a:srgbClr val="0000FF"/>
                </a:solidFill>
              </a:rPr>
              <a:t> cols="9" id="Name" name="Name" rows="10</a:t>
            </a:r>
            <a:r>
              <a:rPr lang="en-US" sz="2600" dirty="0" smtClean="0">
                <a:solidFill>
                  <a:srgbClr val="0000FF"/>
                </a:solidFill>
              </a:rPr>
              <a:t>"&gt; &lt;/</a:t>
            </a:r>
            <a:r>
              <a:rPr lang="en-US" sz="2600" dirty="0" err="1">
                <a:solidFill>
                  <a:srgbClr val="0000FF"/>
                </a:solidFill>
              </a:rPr>
              <a:t>textarea</a:t>
            </a:r>
            <a:r>
              <a:rPr lang="en-US" sz="2600" dirty="0" smtClean="0">
                <a:solidFill>
                  <a:srgbClr val="0000FF"/>
                </a:solidFill>
              </a:rPr>
              <a:t>&gt;</a:t>
            </a:r>
            <a:endParaRPr lang="ru-RU" sz="2600" dirty="0">
              <a:solidFill>
                <a:srgbClr val="0000FF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07371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337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Шаблонные помощники для модели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Кроме </a:t>
            </a:r>
            <a:r>
              <a:rPr lang="ru-RU" dirty="0" smtClean="0"/>
              <a:t>шаблонов</a:t>
            </a:r>
            <a:r>
              <a:rPr lang="ru-RU" dirty="0"/>
              <a:t>, которые используются для отдельного свойства модели, есть </a:t>
            </a:r>
            <a:r>
              <a:rPr lang="ru-RU" dirty="0" smtClean="0"/>
              <a:t>несколько </a:t>
            </a:r>
            <a:r>
              <a:rPr lang="ru-RU" dirty="0"/>
              <a:t>шаблонов, которые позволяют сгенерировать разом все поля для определенной модели: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0000FF"/>
                </a:solidFill>
              </a:rPr>
              <a:t>DisplayForModel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– создает </a:t>
            </a:r>
            <a:r>
              <a:rPr lang="ru-RU" dirty="0"/>
              <a:t>поля для чтения для всех свойств модели: </a:t>
            </a:r>
            <a:endParaRPr lang="ru-RU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0000FF"/>
                </a:solidFill>
              </a:rPr>
              <a:t>Html.DisplayForModel</a:t>
            </a:r>
            <a:r>
              <a:rPr lang="ru-RU" dirty="0">
                <a:solidFill>
                  <a:srgbClr val="0000FF"/>
                </a:solidFill>
              </a:rPr>
              <a:t>()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0000FF"/>
                </a:solidFill>
              </a:rPr>
              <a:t>EditorForModel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/>
              <a:t>– </a:t>
            </a:r>
            <a:r>
              <a:rPr lang="ru-RU" dirty="0" smtClean="0"/>
              <a:t>создает </a:t>
            </a:r>
            <a:r>
              <a:rPr lang="ru-RU" dirty="0"/>
              <a:t>поля для редактирования для всех свойств модели: </a:t>
            </a:r>
            <a:endParaRPr lang="ru-RU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0000FF"/>
                </a:solidFill>
              </a:rPr>
              <a:t>Html.EditorForModel</a:t>
            </a:r>
            <a:r>
              <a:rPr lang="ru-RU" dirty="0" smtClean="0">
                <a:solidFill>
                  <a:srgbClr val="0000FF"/>
                </a:solidFill>
              </a:rPr>
              <a:t>()</a:t>
            </a:r>
            <a:endParaRPr lang="ru-RU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5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Пример использования </a:t>
            </a:r>
            <a:r>
              <a:rPr lang="ru-RU" dirty="0" smtClean="0"/>
              <a:t>шаблонного </a:t>
            </a:r>
            <a:r>
              <a:rPr lang="ru-RU" altLang="ru-RU" dirty="0" smtClean="0"/>
              <a:t>помощника </a:t>
            </a:r>
            <a:r>
              <a:rPr lang="ru-RU" dirty="0" smtClean="0"/>
              <a:t>для </a:t>
            </a:r>
            <a:r>
              <a:rPr lang="ru-RU" dirty="0"/>
              <a:t>модели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ru-RU" dirty="0"/>
              <a:t>Например, </a:t>
            </a:r>
            <a:r>
              <a:rPr lang="ru-RU" dirty="0" smtClean="0"/>
              <a:t>в </a:t>
            </a:r>
            <a:r>
              <a:rPr lang="ru-RU" dirty="0"/>
              <a:t>контроллере </a:t>
            </a:r>
            <a:r>
              <a:rPr lang="ru-RU" dirty="0" smtClean="0"/>
              <a:t>задается метод-действие </a:t>
            </a:r>
            <a:r>
              <a:rPr lang="ru-RU" dirty="0" err="1" smtClean="0">
                <a:solidFill>
                  <a:srgbClr val="0000FF"/>
                </a:solidFill>
              </a:rPr>
              <a:t>BookView</a:t>
            </a:r>
            <a:endParaRPr lang="ru-RU" dirty="0" smtClean="0">
              <a:solidFill>
                <a:srgbClr val="0000FF"/>
              </a:solidFill>
            </a:endParaRPr>
          </a:p>
          <a:p>
            <a:pPr lvl="1">
              <a:lnSpc>
                <a:spcPct val="140000"/>
              </a:lnSpc>
              <a:defRPr/>
            </a:pPr>
            <a:r>
              <a:rPr lang="ru-RU" dirty="0" smtClean="0"/>
              <a:t>по </a:t>
            </a:r>
            <a:r>
              <a:rPr lang="ru-RU" dirty="0" err="1">
                <a:solidFill>
                  <a:srgbClr val="0000FF"/>
                </a:solidFill>
              </a:rPr>
              <a:t>id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smtClean="0"/>
              <a:t> должно выводиться </a:t>
            </a:r>
            <a:r>
              <a:rPr lang="ru-RU" dirty="0"/>
              <a:t>информацию об определенной книге:</a:t>
            </a:r>
          </a:p>
          <a:p>
            <a:pPr marL="0" indent="0" eaLnBrk="1" fontAlgn="auto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 err="1">
                <a:solidFill>
                  <a:srgbClr val="0000FF"/>
                </a:solidFill>
              </a:rPr>
              <a:t>public</a:t>
            </a:r>
            <a:r>
              <a:rPr lang="ru-RU" sz="2600" dirty="0">
                <a:solidFill>
                  <a:srgbClr val="0000FF"/>
                </a:solidFill>
              </a:rPr>
              <a:t> </a:t>
            </a:r>
            <a:r>
              <a:rPr lang="ru-RU" sz="2600" dirty="0" err="1">
                <a:solidFill>
                  <a:srgbClr val="0000FF"/>
                </a:solidFill>
              </a:rPr>
              <a:t>ActionResult</a:t>
            </a:r>
            <a:r>
              <a:rPr lang="ru-RU" sz="2600" dirty="0">
                <a:solidFill>
                  <a:srgbClr val="0000FF"/>
                </a:solidFill>
              </a:rPr>
              <a:t> </a:t>
            </a:r>
            <a:r>
              <a:rPr lang="ru-RU" sz="2600" dirty="0" err="1">
                <a:solidFill>
                  <a:srgbClr val="0000FF"/>
                </a:solidFill>
              </a:rPr>
              <a:t>BookView</a:t>
            </a:r>
            <a:r>
              <a:rPr lang="ru-RU" sz="2600" dirty="0">
                <a:solidFill>
                  <a:srgbClr val="0000FF"/>
                </a:solidFill>
              </a:rPr>
              <a:t>(</a:t>
            </a:r>
            <a:r>
              <a:rPr lang="ru-RU" sz="2600" dirty="0" err="1">
                <a:solidFill>
                  <a:srgbClr val="0000FF"/>
                </a:solidFill>
              </a:rPr>
              <a:t>int</a:t>
            </a:r>
            <a:r>
              <a:rPr lang="ru-RU" sz="2600" dirty="0">
                <a:solidFill>
                  <a:srgbClr val="0000FF"/>
                </a:solidFill>
              </a:rPr>
              <a:t> </a:t>
            </a:r>
            <a:r>
              <a:rPr lang="ru-RU" sz="2600" dirty="0" err="1">
                <a:solidFill>
                  <a:srgbClr val="0000FF"/>
                </a:solidFill>
              </a:rPr>
              <a:t>id</a:t>
            </a:r>
            <a:r>
              <a:rPr lang="ru-RU" sz="2600" dirty="0">
                <a:solidFill>
                  <a:srgbClr val="0000FF"/>
                </a:solidFill>
              </a:rPr>
              <a:t>) {</a:t>
            </a:r>
          </a:p>
          <a:p>
            <a:pPr marL="0" indent="0" eaLnBrk="1" fontAlgn="auto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solidFill>
                  <a:srgbClr val="0000FF"/>
                </a:solidFill>
              </a:rPr>
              <a:t>    </a:t>
            </a:r>
            <a:r>
              <a:rPr lang="ru-RU" sz="2600" dirty="0" err="1">
                <a:solidFill>
                  <a:srgbClr val="0000FF"/>
                </a:solidFill>
              </a:rPr>
              <a:t>var</a:t>
            </a:r>
            <a:r>
              <a:rPr lang="ru-RU" sz="2600" dirty="0">
                <a:solidFill>
                  <a:srgbClr val="0000FF"/>
                </a:solidFill>
              </a:rPr>
              <a:t> </a:t>
            </a:r>
            <a:r>
              <a:rPr lang="ru-RU" sz="2600" dirty="0" err="1">
                <a:solidFill>
                  <a:srgbClr val="0000FF"/>
                </a:solidFill>
              </a:rPr>
              <a:t>book</a:t>
            </a:r>
            <a:r>
              <a:rPr lang="ru-RU" sz="2600" dirty="0">
                <a:solidFill>
                  <a:srgbClr val="0000FF"/>
                </a:solidFill>
              </a:rPr>
              <a:t> = </a:t>
            </a:r>
            <a:r>
              <a:rPr lang="ru-RU" sz="2600" dirty="0" err="1" smtClean="0">
                <a:solidFill>
                  <a:srgbClr val="0000FF"/>
                </a:solidFill>
              </a:rPr>
              <a:t>db.Books.Find</a:t>
            </a:r>
            <a:r>
              <a:rPr lang="ru-RU" sz="2600" dirty="0" smtClean="0">
                <a:solidFill>
                  <a:srgbClr val="0000FF"/>
                </a:solidFill>
              </a:rPr>
              <a:t>(</a:t>
            </a:r>
            <a:r>
              <a:rPr lang="ru-RU" sz="2600" dirty="0" err="1" smtClean="0">
                <a:solidFill>
                  <a:srgbClr val="0000FF"/>
                </a:solidFill>
              </a:rPr>
              <a:t>id</a:t>
            </a:r>
            <a:r>
              <a:rPr lang="ru-RU" sz="2600" dirty="0">
                <a:solidFill>
                  <a:srgbClr val="0000FF"/>
                </a:solidFill>
              </a:rPr>
              <a:t>);</a:t>
            </a:r>
          </a:p>
          <a:p>
            <a:pPr marL="0" indent="0" eaLnBrk="1" fontAlgn="auto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solidFill>
                  <a:srgbClr val="0000FF"/>
                </a:solidFill>
              </a:rPr>
              <a:t>    </a:t>
            </a:r>
            <a:r>
              <a:rPr lang="ru-RU" sz="2600" dirty="0" err="1">
                <a:solidFill>
                  <a:srgbClr val="0000FF"/>
                </a:solidFill>
              </a:rPr>
              <a:t>if</a:t>
            </a:r>
            <a:r>
              <a:rPr lang="ru-RU" sz="2600" dirty="0">
                <a:solidFill>
                  <a:srgbClr val="0000FF"/>
                </a:solidFill>
              </a:rPr>
              <a:t> (</a:t>
            </a:r>
            <a:r>
              <a:rPr lang="ru-RU" sz="2600" dirty="0" err="1">
                <a:solidFill>
                  <a:srgbClr val="0000FF"/>
                </a:solidFill>
              </a:rPr>
              <a:t>book</a:t>
            </a:r>
            <a:r>
              <a:rPr lang="ru-RU" sz="2600" dirty="0">
                <a:solidFill>
                  <a:srgbClr val="0000FF"/>
                </a:solidFill>
              </a:rPr>
              <a:t> != null) </a:t>
            </a:r>
            <a:r>
              <a:rPr lang="ru-RU" sz="2600" dirty="0" smtClean="0">
                <a:solidFill>
                  <a:srgbClr val="0000FF"/>
                </a:solidFill>
              </a:rPr>
              <a:t>{  </a:t>
            </a:r>
            <a:r>
              <a:rPr lang="ru-RU" sz="2600" dirty="0" err="1">
                <a:solidFill>
                  <a:srgbClr val="0000FF"/>
                </a:solidFill>
              </a:rPr>
              <a:t>return</a:t>
            </a:r>
            <a:r>
              <a:rPr lang="ru-RU" sz="2600" dirty="0">
                <a:solidFill>
                  <a:srgbClr val="0000FF"/>
                </a:solidFill>
              </a:rPr>
              <a:t> </a:t>
            </a:r>
            <a:r>
              <a:rPr lang="ru-RU" sz="2600" dirty="0" err="1">
                <a:solidFill>
                  <a:srgbClr val="0000FF"/>
                </a:solidFill>
              </a:rPr>
              <a:t>View</a:t>
            </a:r>
            <a:r>
              <a:rPr lang="ru-RU" sz="2600" dirty="0">
                <a:solidFill>
                  <a:srgbClr val="0000FF"/>
                </a:solidFill>
              </a:rPr>
              <a:t>(</a:t>
            </a:r>
            <a:r>
              <a:rPr lang="ru-RU" sz="2600" dirty="0" err="1">
                <a:solidFill>
                  <a:srgbClr val="0000FF"/>
                </a:solidFill>
              </a:rPr>
              <a:t>book</a:t>
            </a:r>
            <a:r>
              <a:rPr lang="ru-RU" sz="2600" dirty="0" smtClean="0">
                <a:solidFill>
                  <a:srgbClr val="0000FF"/>
                </a:solidFill>
              </a:rPr>
              <a:t>);  </a:t>
            </a:r>
            <a:r>
              <a:rPr lang="ru-RU" sz="2600" dirty="0">
                <a:solidFill>
                  <a:srgbClr val="0000FF"/>
                </a:solidFill>
              </a:rPr>
              <a:t>}</a:t>
            </a:r>
          </a:p>
          <a:p>
            <a:pPr marL="0" indent="0" eaLnBrk="1" fontAlgn="auto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solidFill>
                  <a:srgbClr val="0000FF"/>
                </a:solidFill>
              </a:rPr>
              <a:t>    </a:t>
            </a:r>
            <a:r>
              <a:rPr lang="ru-RU" sz="2600" dirty="0" err="1">
                <a:solidFill>
                  <a:srgbClr val="0000FF"/>
                </a:solidFill>
              </a:rPr>
              <a:t>return</a:t>
            </a:r>
            <a:r>
              <a:rPr lang="ru-RU" sz="2600" dirty="0">
                <a:solidFill>
                  <a:srgbClr val="0000FF"/>
                </a:solidFill>
              </a:rPr>
              <a:t> </a:t>
            </a:r>
            <a:r>
              <a:rPr lang="ru-RU" sz="2600" dirty="0" err="1">
                <a:solidFill>
                  <a:srgbClr val="0000FF"/>
                </a:solidFill>
              </a:rPr>
              <a:t>View</a:t>
            </a:r>
            <a:r>
              <a:rPr lang="ru-RU" sz="2600" dirty="0">
                <a:solidFill>
                  <a:srgbClr val="0000FF"/>
                </a:solidFill>
              </a:rPr>
              <a:t>("</a:t>
            </a:r>
            <a:r>
              <a:rPr lang="ru-RU" sz="2600" dirty="0" err="1">
                <a:solidFill>
                  <a:srgbClr val="0000FF"/>
                </a:solidFill>
              </a:rPr>
              <a:t>Index</a:t>
            </a:r>
            <a:r>
              <a:rPr lang="ru-RU" sz="2600" dirty="0">
                <a:solidFill>
                  <a:srgbClr val="0000FF"/>
                </a:solidFill>
              </a:rPr>
              <a:t>");</a:t>
            </a:r>
          </a:p>
          <a:p>
            <a:pPr marL="0" indent="0" eaLnBrk="1" fontAlgn="auto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solidFill>
                  <a:srgbClr val="0000FF"/>
                </a:solidFill>
              </a:rPr>
              <a:t>}</a:t>
            </a:r>
          </a:p>
          <a:p>
            <a:pPr>
              <a:lnSpc>
                <a:spcPct val="140000"/>
              </a:lnSpc>
              <a:defRPr/>
            </a:pPr>
            <a:r>
              <a:rPr lang="ru-RU" dirty="0" smtClean="0"/>
              <a:t>Для данного действия </a:t>
            </a:r>
            <a:r>
              <a:rPr lang="ru-RU" dirty="0" err="1" smtClean="0"/>
              <a:t>м.б</a:t>
            </a:r>
            <a:r>
              <a:rPr lang="ru-RU" dirty="0" smtClean="0"/>
              <a:t>. описано представление</a:t>
            </a:r>
            <a:r>
              <a:rPr lang="en-US" dirty="0" smtClean="0"/>
              <a:t>, </a:t>
            </a:r>
            <a:r>
              <a:rPr lang="ru-RU" dirty="0"/>
              <a:t>в котором все поля генерируются одним </a:t>
            </a:r>
            <a:r>
              <a:rPr lang="ru-RU" altLang="ru-RU" dirty="0" smtClean="0"/>
              <a:t>помощником (</a:t>
            </a:r>
            <a:r>
              <a:rPr lang="en-US" dirty="0" err="1">
                <a:solidFill>
                  <a:srgbClr val="0000FF"/>
                </a:solidFill>
              </a:rPr>
              <a:t>BookView.cshtml</a:t>
            </a:r>
            <a:r>
              <a:rPr lang="ru-RU" altLang="ru-RU" dirty="0" smtClean="0"/>
              <a:t>)</a:t>
            </a:r>
            <a:r>
              <a:rPr lang="ru-RU" dirty="0" smtClean="0"/>
              <a:t>:</a:t>
            </a:r>
            <a:endParaRPr lang="ru-RU" dirty="0"/>
          </a:p>
          <a:p>
            <a:pPr marL="0" indent="0" eaLnBrk="1" fontAlgn="auto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rgbClr val="0000FF"/>
                </a:solidFill>
              </a:rPr>
              <a:t>@{ </a:t>
            </a:r>
            <a:r>
              <a:rPr lang="en-US" dirty="0">
                <a:solidFill>
                  <a:srgbClr val="0000FF"/>
                </a:solidFill>
              </a:rPr>
              <a:t>Layout = "~/Views/Shared/_</a:t>
            </a:r>
            <a:r>
              <a:rPr lang="en-US" dirty="0" err="1">
                <a:solidFill>
                  <a:srgbClr val="0000FF"/>
                </a:solidFill>
              </a:rPr>
              <a:t>Layout.cshtml</a:t>
            </a:r>
            <a:r>
              <a:rPr lang="en-US" dirty="0">
                <a:solidFill>
                  <a:srgbClr val="0000FF"/>
                </a:solidFill>
              </a:rPr>
              <a:t>";</a:t>
            </a:r>
            <a:r>
              <a:rPr lang="ru-RU" dirty="0">
                <a:solidFill>
                  <a:srgbClr val="0000FF"/>
                </a:solidFill>
              </a:rPr>
              <a:t>  </a:t>
            </a:r>
            <a:r>
              <a:rPr lang="en-US" dirty="0">
                <a:solidFill>
                  <a:srgbClr val="0000FF"/>
                </a:solidFill>
              </a:rPr>
              <a:t>}</a:t>
            </a:r>
          </a:p>
          <a:p>
            <a:pPr marL="0" indent="0" eaLnBrk="1" fontAlgn="auto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@model </a:t>
            </a:r>
            <a:r>
              <a:rPr lang="en-US" dirty="0" err="1">
                <a:solidFill>
                  <a:srgbClr val="0000FF"/>
                </a:solidFill>
              </a:rPr>
              <a:t>BookStore.Models.Book</a:t>
            </a:r>
            <a:endParaRPr lang="en-US" dirty="0">
              <a:solidFill>
                <a:srgbClr val="0000FF"/>
              </a:solidFill>
            </a:endParaRPr>
          </a:p>
          <a:p>
            <a:pPr marL="0" indent="0" eaLnBrk="1" fontAlgn="auto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&lt;h2&gt;</a:t>
            </a:r>
            <a:r>
              <a:rPr lang="ru-RU" dirty="0">
                <a:solidFill>
                  <a:srgbClr val="0000FF"/>
                </a:solidFill>
              </a:rPr>
              <a:t>Книга № </a:t>
            </a:r>
            <a:r>
              <a:rPr lang="ru-RU" b="1" dirty="0">
                <a:solidFill>
                  <a:srgbClr val="0000FF"/>
                </a:solidFill>
              </a:rPr>
              <a:t>@</a:t>
            </a:r>
            <a:r>
              <a:rPr lang="en-US" b="1" dirty="0" err="1">
                <a:solidFill>
                  <a:srgbClr val="0000FF"/>
                </a:solidFill>
              </a:rPr>
              <a:t>Model.Id</a:t>
            </a:r>
            <a:r>
              <a:rPr lang="en-US" dirty="0">
                <a:solidFill>
                  <a:srgbClr val="0000FF"/>
                </a:solidFill>
              </a:rPr>
              <a:t>&lt;/</a:t>
            </a:r>
            <a:r>
              <a:rPr lang="en-US" dirty="0" smtClean="0">
                <a:solidFill>
                  <a:srgbClr val="0000FF"/>
                </a:solidFill>
              </a:rPr>
              <a:t>h2&gt;</a:t>
            </a:r>
            <a:endParaRPr lang="en-US" dirty="0">
              <a:solidFill>
                <a:srgbClr val="0000FF"/>
              </a:solidFill>
            </a:endParaRPr>
          </a:p>
          <a:p>
            <a:pPr marL="0" indent="0" eaLnBrk="1" fontAlgn="auto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@</a:t>
            </a:r>
            <a:r>
              <a:rPr lang="en-US" dirty="0" err="1">
                <a:solidFill>
                  <a:srgbClr val="0000FF"/>
                </a:solidFill>
              </a:rPr>
              <a:t>Html.DisplayForModel</a:t>
            </a:r>
            <a:r>
              <a:rPr lang="en-US" dirty="0">
                <a:solidFill>
                  <a:srgbClr val="0000FF"/>
                </a:solidFill>
              </a:rPr>
              <a:t>()</a:t>
            </a:r>
            <a:endParaRPr lang="ru-RU" dirty="0">
              <a:solidFill>
                <a:srgbClr val="0000FF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9516" y="5011946"/>
            <a:ext cx="2265304" cy="177284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900325" y="4642614"/>
            <a:ext cx="1983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Home/</a:t>
            </a:r>
            <a:r>
              <a:rPr lang="en-US" dirty="0" err="1"/>
              <a:t>BookView</a:t>
            </a:r>
            <a:r>
              <a:rPr lang="en-US" dirty="0"/>
              <a:t>/1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71972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1887</TotalTime>
  <Words>2199</Words>
  <Application>Microsoft Office PowerPoint</Application>
  <PresentationFormat>Экран (4:3)</PresentationFormat>
  <Paragraphs>454</Paragraphs>
  <Slides>39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Тема Office</vt:lpstr>
      <vt:lpstr>1_Тема Office</vt:lpstr>
      <vt:lpstr>Проектирование и разработка Web-приложений</vt:lpstr>
      <vt:lpstr>HTML-помощники (helpers)</vt:lpstr>
      <vt:lpstr>Стандартные помощники </vt:lpstr>
      <vt:lpstr>Стандартные HTML-помощники</vt:lpstr>
      <vt:lpstr>HTML-помощник Html.ActionLink()</vt:lpstr>
      <vt:lpstr>Пример использования Html.ActionLink()</vt:lpstr>
      <vt:lpstr>Варианты Html.ActionLink</vt:lpstr>
      <vt:lpstr>Перегруженный вариант Html.ActionLink</vt:lpstr>
      <vt:lpstr>HTML-помощники элементов формы</vt:lpstr>
      <vt:lpstr>Помощники для работы с формами</vt:lpstr>
      <vt:lpstr>Помощник Html.BeginForm</vt:lpstr>
      <vt:lpstr>Пример обычной HTML-формы</vt:lpstr>
      <vt:lpstr>Пример обычной HTML-формы</vt:lpstr>
      <vt:lpstr>Пример формы с использованием помощника  BeginForm</vt:lpstr>
      <vt:lpstr>Пример формы с использованием помощника  BeginForm</vt:lpstr>
      <vt:lpstr>Помощники для ввода информации</vt:lpstr>
      <vt:lpstr>Помощник Html.TextBox</vt:lpstr>
      <vt:lpstr>Помощник  TextArea</vt:lpstr>
      <vt:lpstr>Другая версия помощника TextArea</vt:lpstr>
      <vt:lpstr>Помощник Html.Hidden</vt:lpstr>
      <vt:lpstr>Помощник Html.Password</vt:lpstr>
      <vt:lpstr>Помощник Html.RadioButton</vt:lpstr>
      <vt:lpstr>Помощник Html.RadioButton (2)</vt:lpstr>
      <vt:lpstr>Помощник Html.CheckBox</vt:lpstr>
      <vt:lpstr>Помощник Html.Label (2)</vt:lpstr>
      <vt:lpstr>Помощник  Html.DropDownList</vt:lpstr>
      <vt:lpstr>Пример использования Html.DropDownList</vt:lpstr>
      <vt:lpstr>Пример использования Html.DropDownList (2)</vt:lpstr>
      <vt:lpstr>Презентация PowerPoint</vt:lpstr>
      <vt:lpstr>Помощник  Html.ListBox</vt:lpstr>
      <vt:lpstr>Пример использования MultiSelectList </vt:lpstr>
      <vt:lpstr>Передача множественных значений из Html.ListBox </vt:lpstr>
      <vt:lpstr>Типизированные помощники </vt:lpstr>
      <vt:lpstr>Типизированные помощники </vt:lpstr>
      <vt:lpstr>Шаблонные помощники</vt:lpstr>
      <vt:lpstr>Шаблонные помощники (2)</vt:lpstr>
      <vt:lpstr>Шаблонные помощники (3)</vt:lpstr>
      <vt:lpstr>Шаблонные помощники для модели</vt:lpstr>
      <vt:lpstr>Пример использования шаблонного помощника для модели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Anatoly Tuzovsky</dc:creator>
  <cp:lastModifiedBy>Anatoly Tuzovsky</cp:lastModifiedBy>
  <cp:revision>25</cp:revision>
  <dcterms:created xsi:type="dcterms:W3CDTF">2017-05-16T08:14:02Z</dcterms:created>
  <dcterms:modified xsi:type="dcterms:W3CDTF">2017-06-06T09:31:19Z</dcterms:modified>
</cp:coreProperties>
</file>