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3"/>
  </p:notesMasterIdLst>
  <p:sldIdLst>
    <p:sldId id="338" r:id="rId3"/>
    <p:sldId id="353" r:id="rId4"/>
    <p:sldId id="354" r:id="rId5"/>
    <p:sldId id="373" r:id="rId6"/>
    <p:sldId id="374" r:id="rId7"/>
    <p:sldId id="348" r:id="rId8"/>
    <p:sldId id="257" r:id="rId9"/>
    <p:sldId id="352" r:id="rId10"/>
    <p:sldId id="350" r:id="rId11"/>
    <p:sldId id="375" r:id="rId12"/>
    <p:sldId id="378" r:id="rId13"/>
    <p:sldId id="379" r:id="rId14"/>
    <p:sldId id="380" r:id="rId15"/>
    <p:sldId id="381" r:id="rId16"/>
    <p:sldId id="349" r:id="rId17"/>
    <p:sldId id="351" r:id="rId18"/>
    <p:sldId id="258" r:id="rId19"/>
    <p:sldId id="261" r:id="rId20"/>
    <p:sldId id="262" r:id="rId21"/>
    <p:sldId id="263" r:id="rId22"/>
    <p:sldId id="343" r:id="rId23"/>
    <p:sldId id="344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345" r:id="rId34"/>
    <p:sldId id="355" r:id="rId35"/>
    <p:sldId id="356" r:id="rId36"/>
    <p:sldId id="357" r:id="rId37"/>
    <p:sldId id="340" r:id="rId38"/>
    <p:sldId id="341" r:id="rId39"/>
    <p:sldId id="342" r:id="rId40"/>
    <p:sldId id="358" r:id="rId41"/>
    <p:sldId id="359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907" autoAdjust="0"/>
  </p:normalViewPr>
  <p:slideViewPr>
    <p:cSldViewPr snapToGrid="0">
      <p:cViewPr varScale="1">
        <p:scale>
          <a:sx n="92" d="100"/>
          <a:sy n="92" d="100"/>
        </p:scale>
        <p:origin x="20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E9245-491B-4684-8958-9605F3E0B724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DD77C-7FB5-4603-B2CD-7829F110F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26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https://metanit.com/sharp/mvc5/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DB755-04E3-4B17-B424-F10A77879D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55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DD77C-7FB5-4603-B2CD-7829F110F7F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820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Выпуск ASP.NET MVC 4 уже включает Entity Framework 5.0, однако в проектах по типу Empty вам придется подключать фреймворк через пакетный менеджер NuGet.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2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ECD755-C2F6-4660-B48D-DCC241811E4A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823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Если вы работаете с одним из выпусков Visual Studio 2013, то там будет немного иначе.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При создании проекта надо среди типов проекта выбрать Web-&gt;Visual Studio 2012 и в центральном поле также шаблон ASP.NET MVC 4 Web Application: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AB197E-D939-48F1-AFBE-D4E2B26918E2}" type="slidenum">
              <a:rPr lang="ru-RU" altLang="ru-RU"/>
              <a:pPr>
                <a:spcBef>
                  <a:spcPct val="0"/>
                </a:spcBef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1879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1B61FD6-6363-4943-904D-149465E5E759}" type="slidenum">
              <a:rPr lang="ru-RU" altLang="ru-RU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0039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2280CC-5D54-4977-AE7F-F0CBEF99E8B3}" type="slidenum">
              <a:rPr lang="ru-RU" altLang="ru-RU"/>
              <a:pPr>
                <a:spcBef>
                  <a:spcPct val="0"/>
                </a:spcBef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9678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6059EF-CB13-456D-94C8-835088CEE1D5}" type="slidenum">
              <a:rPr lang="ru-RU" altLang="ru-RU"/>
              <a:pPr>
                <a:spcBef>
                  <a:spcPct val="0"/>
                </a:spcBef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6615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//Create database always, even If exists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Database.SetInitializer</a:t>
            </a:r>
            <a:r>
              <a:rPr lang="en-US" dirty="0" smtClean="0"/>
              <a:t>&lt;</a:t>
            </a:r>
            <a:r>
              <a:rPr lang="en-US" dirty="0" err="1" smtClean="0"/>
              <a:t>TestContext</a:t>
            </a:r>
            <a:r>
              <a:rPr lang="en-US" dirty="0" smtClean="0"/>
              <a:t>&gt;(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en-US" dirty="0" smtClean="0"/>
              <a:t> </a:t>
            </a:r>
            <a:r>
              <a:rPr lang="en-US" dirty="0" err="1" smtClean="0"/>
              <a:t>DropCreateDatabaseAlways</a:t>
            </a:r>
            <a:r>
              <a:rPr lang="en-US" dirty="0" smtClean="0"/>
              <a:t>&lt;</a:t>
            </a:r>
            <a:r>
              <a:rPr lang="en-US" dirty="0" err="1" smtClean="0"/>
              <a:t>TestContext</a:t>
            </a:r>
            <a:r>
              <a:rPr lang="en-US" dirty="0" smtClean="0"/>
              <a:t>&gt;());</a:t>
            </a: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DD77C-7FB5-4603-B2CD-7829F110F7F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166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Code First,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Database First,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 First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DD77C-7FB5-4603-B2CD-7829F110F7F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220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&lt;add name="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connectionString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="Data Source=(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LocalDB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MSSQLLocalDB;AttachDbFilename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='|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DataDirectory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|\Bookstore.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mdf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';Integrated Security=True"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System.Data.SqlClient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"/&gt;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В </a:t>
            </a:r>
            <a:r>
              <a:rPr lang="ru-RU" altLang="ru-RU" dirty="0" err="1" smtClean="0"/>
              <a:t>Visual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Studio</a:t>
            </a:r>
            <a:r>
              <a:rPr lang="ru-RU" altLang="ru-RU" dirty="0" smtClean="0"/>
              <a:t> 2012 в отличие от 2010-й версии мы можем использовать режим </a:t>
            </a:r>
            <a:r>
              <a:rPr lang="ru-RU" altLang="ru-RU" dirty="0" err="1" smtClean="0"/>
              <a:t>LocalDB</a:t>
            </a:r>
            <a:r>
              <a:rPr lang="ru-RU" altLang="ru-RU" dirty="0" smtClean="0"/>
              <a:t>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который предназначен прежде всего для разработчиков, представляя некоторую упрощенную версию. 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Поэтому в данном случае в качестве источника данных используется </a:t>
            </a:r>
            <a:r>
              <a:rPr lang="ru-RU" altLang="ru-RU" b="1" dirty="0" smtClean="0"/>
              <a:t>(</a:t>
            </a:r>
            <a:r>
              <a:rPr lang="ru-RU" altLang="ru-RU" b="1" dirty="0" err="1" smtClean="0"/>
              <a:t>LocalDB</a:t>
            </a:r>
            <a:r>
              <a:rPr lang="ru-RU" altLang="ru-RU" b="1" dirty="0" smtClean="0"/>
              <a:t>)\v11.0</a:t>
            </a:r>
            <a:r>
              <a:rPr lang="ru-RU" altLang="ru-RU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Обратите внимание, что в обоих случаях свойство </a:t>
            </a:r>
            <a:r>
              <a:rPr lang="ru-RU" altLang="ru-RU" dirty="0" err="1" smtClean="0"/>
              <a:t>name</a:t>
            </a:r>
            <a:r>
              <a:rPr lang="ru-RU" altLang="ru-RU" dirty="0" smtClean="0"/>
              <a:t>="</a:t>
            </a:r>
            <a:r>
              <a:rPr lang="ru-RU" altLang="ru-RU" dirty="0" err="1" smtClean="0"/>
              <a:t>BookContext</a:t>
            </a:r>
            <a:r>
              <a:rPr lang="ru-RU" altLang="ru-RU" dirty="0" smtClean="0"/>
              <a:t>" должно содержать название контекста данных.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Использование подстановки |</a:t>
            </a:r>
            <a:r>
              <a:rPr lang="ru-RU" altLang="ru-RU" dirty="0" err="1" smtClean="0"/>
              <a:t>DataDirectory</a:t>
            </a:r>
            <a:r>
              <a:rPr lang="ru-RU" altLang="ru-RU" dirty="0" smtClean="0"/>
              <a:t>| позволяет опустить полный физический путь к базе данных, которая хранится в папке </a:t>
            </a:r>
            <a:r>
              <a:rPr lang="ru-RU" altLang="ru-RU" dirty="0" err="1" smtClean="0"/>
              <a:t>App_Data</a:t>
            </a:r>
            <a:r>
              <a:rPr lang="ru-RU" altLang="ru-RU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25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A2DAE2-0B0D-4386-93AF-834B000E057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75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&lt;add name="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connectionString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="Data Source=(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LocalDB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MSSQLLocalDB;AttachDbFilename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='|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DataDirectory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|\Bookstore.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mdf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';Integrated Security=True"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System.Data.SqlClient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"/&gt;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В </a:t>
            </a:r>
            <a:r>
              <a:rPr lang="ru-RU" altLang="ru-RU" dirty="0" err="1" smtClean="0"/>
              <a:t>Visual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Studio</a:t>
            </a:r>
            <a:r>
              <a:rPr lang="ru-RU" altLang="ru-RU" dirty="0" smtClean="0"/>
              <a:t> 2012 в отличие от 2010-й версии мы можем использовать режим </a:t>
            </a:r>
            <a:r>
              <a:rPr lang="ru-RU" altLang="ru-RU" dirty="0" err="1" smtClean="0"/>
              <a:t>LocalDB</a:t>
            </a:r>
            <a:r>
              <a:rPr lang="ru-RU" altLang="ru-RU" dirty="0" smtClean="0"/>
              <a:t>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который предназначен прежде всего для разработчиков, представляя некоторую упрощенную версию. 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Поэтому в данном случае в качестве источника данных используется </a:t>
            </a:r>
            <a:r>
              <a:rPr lang="ru-RU" altLang="ru-RU" b="1" dirty="0" smtClean="0"/>
              <a:t>(</a:t>
            </a:r>
            <a:r>
              <a:rPr lang="ru-RU" altLang="ru-RU" b="1" dirty="0" err="1" smtClean="0"/>
              <a:t>LocalDB</a:t>
            </a:r>
            <a:r>
              <a:rPr lang="ru-RU" altLang="ru-RU" b="1" dirty="0" smtClean="0"/>
              <a:t>)\v11.0</a:t>
            </a:r>
            <a:r>
              <a:rPr lang="ru-RU" altLang="ru-RU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Обратите внимание, что в обоих случаях свойство </a:t>
            </a:r>
            <a:r>
              <a:rPr lang="ru-RU" altLang="ru-RU" dirty="0" err="1" smtClean="0"/>
              <a:t>name</a:t>
            </a:r>
            <a:r>
              <a:rPr lang="ru-RU" altLang="ru-RU" dirty="0" smtClean="0"/>
              <a:t>="</a:t>
            </a:r>
            <a:r>
              <a:rPr lang="ru-RU" altLang="ru-RU" dirty="0" err="1" smtClean="0"/>
              <a:t>BookContext</a:t>
            </a:r>
            <a:r>
              <a:rPr lang="ru-RU" altLang="ru-RU" dirty="0" smtClean="0"/>
              <a:t>" должно содержать название контекста данных.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Использование подстановки |</a:t>
            </a:r>
            <a:r>
              <a:rPr lang="ru-RU" altLang="ru-RU" dirty="0" err="1" smtClean="0"/>
              <a:t>DataDirectory</a:t>
            </a:r>
            <a:r>
              <a:rPr lang="ru-RU" altLang="ru-RU" dirty="0" smtClean="0"/>
              <a:t>| позволяет опустить полный физический путь к базе данных, которая хранится в папке </a:t>
            </a:r>
            <a:r>
              <a:rPr lang="ru-RU" altLang="ru-RU" dirty="0" err="1" smtClean="0"/>
              <a:t>App_Data</a:t>
            </a:r>
            <a:r>
              <a:rPr lang="ru-RU" altLang="ru-RU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25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A2DAE2-0B0D-4386-93AF-834B000E057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673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&lt;add name="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connectionString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="Data Source=(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LocalDB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MSSQLLocalDB;AttachDbFilename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='|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DataDirectory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|\Bookstore.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mdf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';Integrated Security=True"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providerName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System.Data.SqlClient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"/&gt;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В </a:t>
            </a:r>
            <a:r>
              <a:rPr lang="ru-RU" altLang="ru-RU" dirty="0" err="1" smtClean="0"/>
              <a:t>Visual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Studio</a:t>
            </a:r>
            <a:r>
              <a:rPr lang="ru-RU" altLang="ru-RU" dirty="0" smtClean="0"/>
              <a:t> 2012 в отличие от 2010-й версии мы можем использовать режим </a:t>
            </a:r>
            <a:r>
              <a:rPr lang="ru-RU" altLang="ru-RU" dirty="0" err="1" smtClean="0"/>
              <a:t>LocalDB</a:t>
            </a:r>
            <a:r>
              <a:rPr lang="ru-RU" altLang="ru-RU" dirty="0" smtClean="0"/>
              <a:t>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который предназначен прежде всего для разработчиков, представляя некоторую упрощенную версию. 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Поэтому в данном случае в качестве источника данных используется </a:t>
            </a:r>
            <a:r>
              <a:rPr lang="ru-RU" altLang="ru-RU" b="1" dirty="0" smtClean="0"/>
              <a:t>(</a:t>
            </a:r>
            <a:r>
              <a:rPr lang="ru-RU" altLang="ru-RU" b="1" dirty="0" err="1" smtClean="0"/>
              <a:t>LocalDB</a:t>
            </a:r>
            <a:r>
              <a:rPr lang="ru-RU" altLang="ru-RU" b="1" dirty="0" smtClean="0"/>
              <a:t>)\v11.0</a:t>
            </a:r>
            <a:r>
              <a:rPr lang="ru-RU" altLang="ru-RU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Обратите внимание, что в обоих случаях свойство </a:t>
            </a:r>
            <a:r>
              <a:rPr lang="ru-RU" altLang="ru-RU" dirty="0" err="1" smtClean="0"/>
              <a:t>name</a:t>
            </a:r>
            <a:r>
              <a:rPr lang="ru-RU" altLang="ru-RU" dirty="0" smtClean="0"/>
              <a:t>="</a:t>
            </a:r>
            <a:r>
              <a:rPr lang="ru-RU" altLang="ru-RU" dirty="0" err="1" smtClean="0"/>
              <a:t>BookContext</a:t>
            </a:r>
            <a:r>
              <a:rPr lang="ru-RU" altLang="ru-RU" dirty="0" smtClean="0"/>
              <a:t>" должно содержать название контекста данных.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Использование подстановки |</a:t>
            </a:r>
            <a:r>
              <a:rPr lang="ru-RU" altLang="ru-RU" dirty="0" err="1" smtClean="0"/>
              <a:t>DataDirectory</a:t>
            </a:r>
            <a:r>
              <a:rPr lang="ru-RU" altLang="ru-RU" dirty="0" smtClean="0"/>
              <a:t>| позволяет опустить полный физический путь к базе данных, которая хранится в папке </a:t>
            </a:r>
            <a:r>
              <a:rPr lang="ru-RU" altLang="ru-RU" dirty="0" err="1" smtClean="0"/>
              <a:t>App_Data</a:t>
            </a:r>
            <a:r>
              <a:rPr lang="ru-RU" altLang="ru-RU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25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A2DAE2-0B0D-4386-93AF-834B000E057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565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DD77C-7FB5-4603-B2CD-7829F110F7F1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88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27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08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795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09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8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591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461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92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18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18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750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9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59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541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8462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92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396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207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881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249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690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2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C7098-40EE-49CF-81EC-29AB4FF99266}" type="datetimeFigureOut">
              <a:rPr lang="ru-RU" smtClean="0"/>
              <a:t>06.06.2017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697C0-9D5F-4ADC-9C1A-0BE5E9BD8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49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C444-D263-4EA3-82C1-B676BA77BF8E}" type="datetimeFigureOut">
              <a:rPr lang="ru-RU" smtClean="0"/>
              <a:pPr/>
              <a:t>06.06.2017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6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2363"/>
            <a:ext cx="9144000" cy="1685005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Проектирование и разработка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-приложений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440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-2506" y="3616036"/>
            <a:ext cx="9146506" cy="18911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Лекция : </a:t>
            </a:r>
          </a:p>
          <a:p>
            <a:r>
              <a:rPr lang="ru-RU" dirty="0"/>
              <a:t>Технология </a:t>
            </a:r>
            <a:r>
              <a:rPr lang="en-US" dirty="0" err="1"/>
              <a:t>ASP.Net</a:t>
            </a:r>
            <a:r>
              <a:rPr lang="en-US" dirty="0"/>
              <a:t> </a:t>
            </a:r>
            <a:r>
              <a:rPr lang="en-US" dirty="0" smtClean="0"/>
              <a:t>MVC</a:t>
            </a:r>
            <a:endParaRPr lang="ru-RU" dirty="0" smtClean="0"/>
          </a:p>
          <a:p>
            <a:r>
              <a:rPr lang="ru-RU" sz="3600" dirty="0" smtClean="0"/>
              <a:t>(работа с базой данных)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3257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16407"/>
          </a:xfrm>
        </p:spPr>
        <p:txBody>
          <a:bodyPr/>
          <a:lstStyle/>
          <a:p>
            <a:r>
              <a:rPr lang="en-US" dirty="0" err="1" smtClean="0"/>
              <a:t>ASP.Net</a:t>
            </a:r>
            <a:r>
              <a:rPr lang="en-US" dirty="0" smtClean="0"/>
              <a:t> MVC</a:t>
            </a:r>
            <a:r>
              <a:rPr lang="ru-RU" dirty="0" smtClean="0"/>
              <a:t> </a:t>
            </a:r>
            <a:r>
              <a:rPr lang="ru-RU" dirty="0" err="1"/>
              <a:t>Framework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17073"/>
            <a:ext cx="8964612" cy="534092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dirty="0" err="1"/>
              <a:t>ASP.Net</a:t>
            </a:r>
            <a:r>
              <a:rPr lang="en-US" dirty="0"/>
              <a:t> MVC</a:t>
            </a:r>
            <a:r>
              <a:rPr lang="ru-RU" dirty="0"/>
              <a:t> </a:t>
            </a:r>
            <a:r>
              <a:rPr lang="ru-RU" dirty="0" err="1" smtClean="0"/>
              <a:t>Framework</a:t>
            </a:r>
            <a:r>
              <a:rPr lang="en-US" dirty="0" smtClean="0"/>
              <a:t> – </a:t>
            </a:r>
            <a:r>
              <a:rPr lang="ru-RU" dirty="0" smtClean="0"/>
              <a:t>фреймворк </a:t>
            </a:r>
            <a:r>
              <a:rPr lang="ru-RU" dirty="0"/>
              <a:t>для создания веб-приложений, который реализует шаблон </a:t>
            </a:r>
            <a:r>
              <a:rPr lang="ru-RU" dirty="0" err="1"/>
              <a:t>Model-view-controller</a:t>
            </a:r>
            <a:r>
              <a:rPr lang="ru-RU" dirty="0"/>
              <a:t>.</a:t>
            </a:r>
            <a:endParaRPr lang="en-US" dirty="0" smtClean="0"/>
          </a:p>
          <a:p>
            <a:pPr lvl="1">
              <a:defRPr/>
            </a:pPr>
            <a:r>
              <a:rPr lang="ru-RU" dirty="0" smtClean="0"/>
              <a:t>выполняет обработку </a:t>
            </a:r>
            <a:r>
              <a:rPr lang="en-US" dirty="0" smtClean="0"/>
              <a:t>HTTP </a:t>
            </a:r>
            <a:r>
              <a:rPr lang="ru-RU" dirty="0" smtClean="0"/>
              <a:t>запросов пользователей и формирует </a:t>
            </a:r>
            <a:r>
              <a:rPr lang="en-US" dirty="0" smtClean="0"/>
              <a:t>HTML-</a:t>
            </a:r>
            <a:r>
              <a:rPr lang="ru-RU" dirty="0" smtClean="0"/>
              <a:t>документы ответов.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22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16407"/>
          </a:xfrm>
        </p:spPr>
        <p:txBody>
          <a:bodyPr/>
          <a:lstStyle/>
          <a:p>
            <a:r>
              <a:rPr lang="ru-RU" dirty="0" err="1" smtClean="0"/>
              <a:t>Entity</a:t>
            </a:r>
            <a:r>
              <a:rPr lang="ru-RU" dirty="0" smtClean="0"/>
              <a:t> </a:t>
            </a:r>
            <a:r>
              <a:rPr lang="ru-RU" dirty="0" err="1"/>
              <a:t>Framework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17073"/>
            <a:ext cx="8964612" cy="534092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dirty="0"/>
              <a:t>ADO.NET </a:t>
            </a:r>
            <a:r>
              <a:rPr lang="ru-RU" dirty="0" err="1"/>
              <a:t>Entity</a:t>
            </a:r>
            <a:r>
              <a:rPr lang="ru-RU" dirty="0"/>
              <a:t> </a:t>
            </a:r>
            <a:r>
              <a:rPr lang="ru-RU" dirty="0" err="1" smtClean="0"/>
              <a:t>Framework</a:t>
            </a:r>
            <a:r>
              <a:rPr lang="ru-RU" dirty="0" smtClean="0"/>
              <a:t> – фреймворк для </a:t>
            </a:r>
            <a:r>
              <a:rPr lang="ru-RU" dirty="0"/>
              <a:t>взаимодействия с базой </a:t>
            </a:r>
            <a:r>
              <a:rPr lang="ru-RU" dirty="0" smtClean="0"/>
              <a:t>данных. </a:t>
            </a:r>
          </a:p>
          <a:p>
            <a:pPr lvl="1">
              <a:defRPr/>
            </a:pPr>
            <a:r>
              <a:rPr lang="ru-RU" dirty="0"/>
              <a:t>объектно-ориентированная технология доступа к данным, является </a:t>
            </a:r>
            <a:r>
              <a:rPr lang="ru-RU" dirty="0" err="1"/>
              <a:t>object-relational</a:t>
            </a:r>
            <a:r>
              <a:rPr lang="ru-RU" dirty="0"/>
              <a:t> </a:t>
            </a:r>
            <a:r>
              <a:rPr lang="ru-RU" dirty="0" err="1"/>
              <a:t>mapping</a:t>
            </a:r>
            <a:r>
              <a:rPr lang="ru-RU" dirty="0"/>
              <a:t> (ORM) решением для .NET </a:t>
            </a:r>
            <a:r>
              <a:rPr lang="ru-RU" dirty="0" err="1"/>
              <a:t>Framework</a:t>
            </a:r>
            <a:r>
              <a:rPr lang="ru-RU" dirty="0"/>
              <a:t> от Microsoft.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/>
              <a:t>Entity</a:t>
            </a:r>
            <a:r>
              <a:rPr lang="ru-RU" dirty="0"/>
              <a:t> Framework поддерживает подход "</a:t>
            </a:r>
            <a:r>
              <a:rPr lang="ru-RU" dirty="0" err="1"/>
              <a:t>Code</a:t>
            </a:r>
            <a:r>
              <a:rPr lang="ru-RU" dirty="0"/>
              <a:t> </a:t>
            </a:r>
            <a:r>
              <a:rPr lang="ru-RU" dirty="0" err="1" smtClean="0"/>
              <a:t>first</a:t>
            </a:r>
            <a:r>
              <a:rPr lang="ru-RU" dirty="0" smtClean="0"/>
              <a:t>" – сохраняет </a:t>
            </a:r>
            <a:r>
              <a:rPr lang="ru-RU" dirty="0"/>
              <a:t>или </a:t>
            </a:r>
            <a:r>
              <a:rPr lang="ru-RU" dirty="0" smtClean="0"/>
              <a:t>извлекает информацию </a:t>
            </a:r>
            <a:r>
              <a:rPr lang="ru-RU" dirty="0"/>
              <a:t>из БД на SQL </a:t>
            </a:r>
            <a:r>
              <a:rPr lang="ru-RU" dirty="0" err="1"/>
              <a:t>Server</a:t>
            </a:r>
            <a:r>
              <a:rPr lang="ru-RU" dirty="0"/>
              <a:t> без создания схемы базы данных или использования дизайнера в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 smtClean="0"/>
              <a:t>Stud</a:t>
            </a:r>
            <a:r>
              <a:rPr lang="en-US" dirty="0" smtClean="0"/>
              <a:t>i</a:t>
            </a:r>
            <a:r>
              <a:rPr lang="ru-RU" dirty="0" smtClean="0"/>
              <a:t>o.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90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679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Фреймворки </a:t>
            </a:r>
            <a:r>
              <a:rPr lang="en-US" altLang="ru-RU" dirty="0" smtClean="0"/>
              <a:t>MVC web-</a:t>
            </a:r>
            <a:r>
              <a:rPr lang="ru-RU" altLang="ru-RU" dirty="0" smtClean="0"/>
              <a:t>приложения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81891" y="2438403"/>
            <a:ext cx="1647826" cy="150668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MVC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фреймворк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5153" y="2353543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Controllers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95153" y="3692239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Views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57922" y="3022891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Models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 flipV="1">
            <a:off x="2203308" y="2540580"/>
            <a:ext cx="591845" cy="135082"/>
          </a:xfrm>
          <a:prstGeom prst="line">
            <a:avLst/>
          </a:prstGeom>
          <a:ln w="2540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endCxn id="10" idx="1"/>
          </p:cNvCxnSpPr>
          <p:nvPr/>
        </p:nvCxnSpPr>
        <p:spPr>
          <a:xfrm>
            <a:off x="2199413" y="3209928"/>
            <a:ext cx="558509" cy="0"/>
          </a:xfrm>
          <a:prstGeom prst="line">
            <a:avLst/>
          </a:prstGeom>
          <a:ln w="2540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9" idx="1"/>
          </p:cNvCxnSpPr>
          <p:nvPr/>
        </p:nvCxnSpPr>
        <p:spPr>
          <a:xfrm>
            <a:off x="2229717" y="3823858"/>
            <a:ext cx="565436" cy="55418"/>
          </a:xfrm>
          <a:prstGeom prst="line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1163782" y="3945084"/>
            <a:ext cx="10391" cy="1077193"/>
          </a:xfrm>
          <a:prstGeom prst="line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 flipV="1">
            <a:off x="1735282" y="3945084"/>
            <a:ext cx="0" cy="1077193"/>
          </a:xfrm>
          <a:prstGeom prst="line">
            <a:avLst/>
          </a:prstGeom>
          <a:ln w="2540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581891" y="5022276"/>
            <a:ext cx="1647826" cy="142009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Web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V="1">
            <a:off x="0" y="5635343"/>
            <a:ext cx="581891" cy="10390"/>
          </a:xfrm>
          <a:prstGeom prst="line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0" y="6090809"/>
            <a:ext cx="581891" cy="0"/>
          </a:xfrm>
          <a:prstGeom prst="line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4285385" y="6407729"/>
            <a:ext cx="2510270" cy="374073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--  Пишет разработчик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885209" y="6402533"/>
            <a:ext cx="116811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ххххх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2465244" y="1537858"/>
            <a:ext cx="4091420" cy="342552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3255819" y="5112032"/>
            <a:ext cx="2510270" cy="374073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Создаваемые разработчиком файлы.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6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679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Фреймворк </a:t>
            </a:r>
            <a:r>
              <a:rPr lang="en-US" altLang="ru-RU" dirty="0" smtClean="0"/>
              <a:t>web-</a:t>
            </a:r>
            <a:r>
              <a:rPr lang="ru-RU" altLang="ru-RU" dirty="0" smtClean="0"/>
              <a:t>приложения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27271" y="2417622"/>
            <a:ext cx="1749138" cy="15066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Entity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фреймворк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57922" y="3002109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Models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7142017" y="5278286"/>
            <a:ext cx="1319645" cy="1319645"/>
          </a:xfrm>
          <a:prstGeom prst="flowChartMagneticDisk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База Данных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98868" y="2530623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DbContext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/>
          <p:cNvCxnSpPr>
            <a:stCxn id="12" idx="3"/>
          </p:cNvCxnSpPr>
          <p:nvPr/>
        </p:nvCxnSpPr>
        <p:spPr>
          <a:xfrm>
            <a:off x="6076950" y="2717660"/>
            <a:ext cx="817418" cy="187036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0" idx="3"/>
            <a:endCxn id="12" idx="1"/>
          </p:cNvCxnSpPr>
          <p:nvPr/>
        </p:nvCxnSpPr>
        <p:spPr>
          <a:xfrm flipV="1">
            <a:off x="4036004" y="2717660"/>
            <a:ext cx="762864" cy="471486"/>
          </a:xfrm>
          <a:prstGeom prst="line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8" idx="1"/>
            <a:endCxn id="7" idx="2"/>
          </p:cNvCxnSpPr>
          <p:nvPr/>
        </p:nvCxnSpPr>
        <p:spPr>
          <a:xfrm flipV="1">
            <a:off x="7801840" y="3924302"/>
            <a:ext cx="0" cy="1353984"/>
          </a:xfrm>
          <a:prstGeom prst="line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4714873" y="3551816"/>
            <a:ext cx="1449534" cy="52820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Инициализатор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9" name="Прямая соединительная линия 38"/>
          <p:cNvCxnSpPr>
            <a:stCxn id="38" idx="3"/>
          </p:cNvCxnSpPr>
          <p:nvPr/>
        </p:nvCxnSpPr>
        <p:spPr>
          <a:xfrm flipV="1">
            <a:off x="6164407" y="3551816"/>
            <a:ext cx="762864" cy="264103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4285385" y="6407729"/>
            <a:ext cx="2510270" cy="374073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--  Пишет разработчик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885209" y="6402533"/>
            <a:ext cx="116811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ххххх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2465244" y="1517076"/>
            <a:ext cx="4091420" cy="342552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3255819" y="5091250"/>
            <a:ext cx="2510270" cy="374073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Создаваемые разработчиком файлы.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55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679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dirty="0" smtClean="0"/>
              <a:t>Фреймворки </a:t>
            </a:r>
            <a:r>
              <a:rPr lang="en-US" altLang="ru-RU" dirty="0" smtClean="0"/>
              <a:t>MVC web-</a:t>
            </a:r>
            <a:r>
              <a:rPr lang="ru-RU" altLang="ru-RU" dirty="0" smtClean="0"/>
              <a:t>приложения</a:t>
            </a:r>
            <a:r>
              <a:rPr lang="en-US" altLang="ru-RU" dirty="0" smtClean="0"/>
              <a:t> </a:t>
            </a:r>
            <a:r>
              <a:rPr lang="ru-RU" altLang="ru-RU" dirty="0" smtClean="0"/>
              <a:t>с использованием </a:t>
            </a:r>
            <a:r>
              <a:rPr lang="en-US" altLang="ru-RU" dirty="0" smtClean="0"/>
              <a:t>Entity Framework</a:t>
            </a:r>
            <a:endParaRPr lang="ru-RU" alt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581891" y="2428012"/>
            <a:ext cx="1647826" cy="150668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MVC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фреймворк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27271" y="2428013"/>
            <a:ext cx="1749138" cy="15066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Entity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фреймворк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5153" y="2343152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Controllers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95153" y="3681848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Views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57922" y="3012500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Models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7142017" y="5288677"/>
            <a:ext cx="1319645" cy="1319645"/>
          </a:xfrm>
          <a:prstGeom prst="flowChartMagneticDisk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База Данных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98868" y="2541014"/>
            <a:ext cx="127808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DbContext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 flipV="1">
            <a:off x="2203308" y="2530189"/>
            <a:ext cx="591845" cy="135082"/>
          </a:xfrm>
          <a:prstGeom prst="line">
            <a:avLst/>
          </a:prstGeom>
          <a:ln w="2540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endCxn id="10" idx="1"/>
          </p:cNvCxnSpPr>
          <p:nvPr/>
        </p:nvCxnSpPr>
        <p:spPr>
          <a:xfrm>
            <a:off x="2199413" y="3199537"/>
            <a:ext cx="558509" cy="0"/>
          </a:xfrm>
          <a:prstGeom prst="line">
            <a:avLst/>
          </a:prstGeom>
          <a:ln w="2540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9" idx="1"/>
          </p:cNvCxnSpPr>
          <p:nvPr/>
        </p:nvCxnSpPr>
        <p:spPr>
          <a:xfrm>
            <a:off x="2229717" y="3813467"/>
            <a:ext cx="565436" cy="55418"/>
          </a:xfrm>
          <a:prstGeom prst="line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12" idx="3"/>
          </p:cNvCxnSpPr>
          <p:nvPr/>
        </p:nvCxnSpPr>
        <p:spPr>
          <a:xfrm>
            <a:off x="6076950" y="2728051"/>
            <a:ext cx="817418" cy="187036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0" idx="3"/>
            <a:endCxn id="12" idx="1"/>
          </p:cNvCxnSpPr>
          <p:nvPr/>
        </p:nvCxnSpPr>
        <p:spPr>
          <a:xfrm flipV="1">
            <a:off x="4036004" y="2728051"/>
            <a:ext cx="762864" cy="471486"/>
          </a:xfrm>
          <a:prstGeom prst="line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8" idx="1"/>
            <a:endCxn id="7" idx="2"/>
          </p:cNvCxnSpPr>
          <p:nvPr/>
        </p:nvCxnSpPr>
        <p:spPr>
          <a:xfrm flipV="1">
            <a:off x="7801840" y="3934693"/>
            <a:ext cx="0" cy="1353984"/>
          </a:xfrm>
          <a:prstGeom prst="line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1163782" y="3934693"/>
            <a:ext cx="10391" cy="1077193"/>
          </a:xfrm>
          <a:prstGeom prst="line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 flipV="1">
            <a:off x="1735282" y="3934693"/>
            <a:ext cx="0" cy="1077193"/>
          </a:xfrm>
          <a:prstGeom prst="line">
            <a:avLst/>
          </a:prstGeom>
          <a:ln w="2540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581891" y="5011885"/>
            <a:ext cx="1647826" cy="142009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Web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714873" y="3562207"/>
            <a:ext cx="1449534" cy="52820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Инициализатор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9" name="Прямая соединительная линия 38"/>
          <p:cNvCxnSpPr>
            <a:stCxn id="38" idx="3"/>
          </p:cNvCxnSpPr>
          <p:nvPr/>
        </p:nvCxnSpPr>
        <p:spPr>
          <a:xfrm flipV="1">
            <a:off x="6164407" y="3562207"/>
            <a:ext cx="762864" cy="264103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0" y="5624952"/>
            <a:ext cx="581891" cy="10390"/>
          </a:xfrm>
          <a:prstGeom prst="line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0" y="6080418"/>
            <a:ext cx="581891" cy="0"/>
          </a:xfrm>
          <a:prstGeom prst="line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4285385" y="6407729"/>
            <a:ext cx="2510270" cy="374073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--  Пишет разработчик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885209" y="6402533"/>
            <a:ext cx="1168112" cy="374073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ххххх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2465244" y="1527467"/>
            <a:ext cx="4091420" cy="342552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3255819" y="5101641"/>
            <a:ext cx="2510270" cy="374073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Создаваемые разработчиком файлы.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29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0317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Модели и БД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65118"/>
            <a:ext cx="8964612" cy="539288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Все виды данных </a:t>
            </a:r>
            <a:r>
              <a:rPr lang="en-US" dirty="0" smtClean="0"/>
              <a:t>MVC-app </a:t>
            </a:r>
            <a:r>
              <a:rPr lang="ru-RU" dirty="0" smtClean="0"/>
              <a:t>описываются в виде отдельных моделей.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Модель </a:t>
            </a:r>
            <a:r>
              <a:rPr lang="en-US" dirty="0" smtClean="0"/>
              <a:t>MVC – </a:t>
            </a:r>
            <a:r>
              <a:rPr lang="ru-RU" dirty="0" smtClean="0"/>
              <a:t>это простой класс </a:t>
            </a:r>
          </a:p>
          <a:p>
            <a:pPr lvl="1">
              <a:defRPr/>
            </a:pPr>
            <a:r>
              <a:rPr lang="ru-RU" dirty="0" smtClean="0"/>
              <a:t>основное содержание: свойства;</a:t>
            </a:r>
          </a:p>
          <a:p>
            <a:pPr lvl="1">
              <a:defRPr/>
            </a:pPr>
            <a:r>
              <a:rPr lang="ru-RU" dirty="0" smtClean="0"/>
              <a:t>может содержать методов;</a:t>
            </a:r>
          </a:p>
          <a:p>
            <a:pPr lvl="1">
              <a:defRPr/>
            </a:pPr>
            <a:r>
              <a:rPr lang="ru-RU" dirty="0" smtClean="0"/>
              <a:t>активно используются атрибуты </a:t>
            </a:r>
            <a:r>
              <a:rPr lang="en-US" dirty="0" smtClean="0"/>
              <a:t>EF.</a:t>
            </a:r>
          </a:p>
          <a:p>
            <a:pPr>
              <a:defRPr/>
            </a:pPr>
            <a:r>
              <a:rPr lang="ru-RU" dirty="0" smtClean="0"/>
              <a:t>Модель используется совместно </a:t>
            </a:r>
            <a:r>
              <a:rPr lang="en-US" dirty="0" smtClean="0"/>
              <a:t>MVC </a:t>
            </a:r>
            <a:r>
              <a:rPr lang="ru-RU" dirty="0" smtClean="0"/>
              <a:t>и </a:t>
            </a:r>
            <a:r>
              <a:rPr lang="en-US" dirty="0" smtClean="0"/>
              <a:t>Entity Framework</a:t>
            </a:r>
          </a:p>
          <a:p>
            <a:pPr lvl="1">
              <a:defRPr/>
            </a:pPr>
            <a:r>
              <a:rPr lang="ru-RU" dirty="0" smtClean="0"/>
              <a:t>посредством модели реализуется взаимодействие </a:t>
            </a:r>
            <a:r>
              <a:rPr lang="en-US" dirty="0" smtClean="0"/>
              <a:t>MVC </a:t>
            </a:r>
            <a:r>
              <a:rPr lang="ru-RU" dirty="0" smtClean="0"/>
              <a:t>и </a:t>
            </a:r>
            <a:r>
              <a:rPr lang="en-US" dirty="0" smtClean="0"/>
              <a:t>EF.</a:t>
            </a:r>
            <a:r>
              <a:rPr lang="ru-RU" dirty="0" smtClean="0"/>
              <a:t>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При описании модели могут использоваться различные атрибуты, определяющие порядок работы с ней </a:t>
            </a:r>
            <a:r>
              <a:rPr lang="en-US" dirty="0" smtClean="0"/>
              <a:t>EF.</a:t>
            </a:r>
            <a:r>
              <a:rPr lang="ru-RU" dirty="0" smtClean="0"/>
              <a:t> 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18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09926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Классы модели </a:t>
            </a:r>
            <a:r>
              <a:rPr lang="ru-RU" dirty="0"/>
              <a:t>необязательно </a:t>
            </a:r>
            <a:r>
              <a:rPr lang="ru-RU" dirty="0" smtClean="0"/>
              <a:t>состоят </a:t>
            </a:r>
            <a:r>
              <a:rPr lang="ru-RU" dirty="0"/>
              <a:t>только из </a:t>
            </a:r>
            <a:r>
              <a:rPr lang="ru-RU" dirty="0" smtClean="0"/>
              <a:t>свойств.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Они также могут </a:t>
            </a:r>
            <a:r>
              <a:rPr lang="ru-RU" dirty="0"/>
              <a:t>иметь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конструкторы,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вспомогательные </a:t>
            </a:r>
            <a:r>
              <a:rPr lang="ru-RU" dirty="0"/>
              <a:t>метода.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Главное </a:t>
            </a:r>
            <a:r>
              <a:rPr lang="ru-RU" dirty="0"/>
              <a:t>не перегружать класс модели и помнить, что его </a:t>
            </a:r>
            <a:r>
              <a:rPr lang="ru-RU" dirty="0" smtClean="0"/>
              <a:t>предназначение – описание данных. </a:t>
            </a:r>
          </a:p>
          <a:p>
            <a:pPr lvl="1">
              <a:defRPr/>
            </a:pPr>
            <a:r>
              <a:rPr lang="ru-RU" dirty="0" smtClean="0"/>
              <a:t>манипуляции </a:t>
            </a:r>
            <a:r>
              <a:rPr lang="ru-RU" dirty="0"/>
              <a:t>с данными и бизнес-логика - это больше сфера контроллера.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Данные моделей хранятся в базе данных.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51513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Модели и БД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зависимости от поставленной задачи и сложности приложения </a:t>
            </a:r>
            <a:r>
              <a:rPr lang="ru-RU" dirty="0" smtClean="0"/>
              <a:t>может быть создано </a:t>
            </a:r>
            <a:r>
              <a:rPr lang="ru-RU" dirty="0"/>
              <a:t>различное количество </a:t>
            </a:r>
            <a:r>
              <a:rPr lang="ru-RU" dirty="0" smtClean="0"/>
              <a:t>моделей</a:t>
            </a: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Например: </a:t>
            </a:r>
            <a:r>
              <a:rPr lang="ru-RU" dirty="0"/>
              <a:t>в </a:t>
            </a:r>
            <a:r>
              <a:rPr lang="ru-RU" dirty="0" smtClean="0"/>
              <a:t>рассматриваемом тестовом </a:t>
            </a:r>
            <a:r>
              <a:rPr lang="ru-RU" dirty="0"/>
              <a:t>приложении </a:t>
            </a:r>
            <a:r>
              <a:rPr lang="ru-RU" dirty="0" smtClean="0"/>
              <a:t>используются две модели</a:t>
            </a:r>
          </a:p>
          <a:p>
            <a:pPr lvl="2">
              <a:defRPr/>
            </a:pPr>
            <a:r>
              <a:rPr lang="ru-RU" sz="2600" dirty="0" smtClean="0"/>
              <a:t>класс </a:t>
            </a:r>
            <a:r>
              <a:rPr lang="ru-RU" sz="2600" dirty="0"/>
              <a:t>для </a:t>
            </a:r>
            <a:r>
              <a:rPr lang="ru-RU" sz="2600" dirty="0" smtClean="0"/>
              <a:t>книг </a:t>
            </a:r>
          </a:p>
          <a:p>
            <a:pPr lvl="2">
              <a:defRPr/>
            </a:pPr>
            <a:r>
              <a:rPr lang="ru-RU" sz="2600" dirty="0" smtClean="0"/>
              <a:t>класс </a:t>
            </a:r>
            <a:r>
              <a:rPr lang="ru-RU" sz="2600" dirty="0"/>
              <a:t>для покупки книги.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Модели представляют собой простые классы и располагаются в проекте в каталоге </a:t>
            </a:r>
            <a:r>
              <a:rPr lang="ru-RU" dirty="0" err="1">
                <a:solidFill>
                  <a:srgbClr val="0000FF"/>
                </a:solidFill>
              </a:rPr>
              <a:t>Models</a:t>
            </a:r>
            <a:r>
              <a:rPr lang="ru-RU" dirty="0"/>
              <a:t>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5659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/>
          <a:lstStyle/>
          <a:p>
            <a:pPr eaLnBrk="1" hangingPunct="1"/>
            <a:r>
              <a:rPr lang="ru-RU" altLang="ru-RU" smtClean="0"/>
              <a:t>Создание классов модели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Приложение будет работать </a:t>
            </a:r>
            <a:r>
              <a:rPr lang="ru-RU" dirty="0"/>
              <a:t>с данными, которые должны быть </a:t>
            </a:r>
            <a:r>
              <a:rPr lang="ru-RU" dirty="0" smtClean="0"/>
              <a:t>описаны набором классов модели</a:t>
            </a:r>
            <a:r>
              <a:rPr lang="ru-RU" dirty="0"/>
              <a:t>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Например: модель может описывать две области: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информация </a:t>
            </a:r>
            <a:r>
              <a:rPr lang="ru-RU" dirty="0"/>
              <a:t>о </a:t>
            </a:r>
            <a:r>
              <a:rPr lang="ru-RU" dirty="0" smtClean="0"/>
              <a:t>книге (</a:t>
            </a:r>
            <a:r>
              <a:rPr lang="en-US" dirty="0" smtClean="0"/>
              <a:t>Book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информация о покупках книг</a:t>
            </a:r>
            <a:r>
              <a:rPr lang="en-US" dirty="0" smtClean="0"/>
              <a:t> (</a:t>
            </a:r>
            <a:r>
              <a:rPr lang="en-US" dirty="0" err="1" smtClean="0"/>
              <a:t>Perchase</a:t>
            </a:r>
            <a:r>
              <a:rPr lang="en-US" dirty="0" smtClean="0"/>
              <a:t>)</a:t>
            </a:r>
            <a:r>
              <a:rPr lang="ru-RU" dirty="0" smtClean="0"/>
              <a:t>.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Для этого нужно создать два класса модели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они должны храниться в папка</a:t>
            </a:r>
            <a:r>
              <a:rPr lang="ru-RU" dirty="0"/>
              <a:t> </a:t>
            </a:r>
            <a:r>
              <a:rPr lang="ru-RU" b="1" dirty="0" err="1">
                <a:solidFill>
                  <a:srgbClr val="0000FF"/>
                </a:solidFill>
              </a:rPr>
              <a:t>Models</a:t>
            </a:r>
            <a:r>
              <a:rPr lang="ru-RU" dirty="0" smtClean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Создание моделей:</a:t>
            </a:r>
          </a:p>
          <a:p>
            <a:pPr lvl="1">
              <a:defRPr/>
            </a:pPr>
            <a:r>
              <a:rPr lang="ru-RU" dirty="0" smtClean="0"/>
              <a:t>нажать правой </a:t>
            </a:r>
            <a:r>
              <a:rPr lang="ru-RU" dirty="0"/>
              <a:t>кнопкой мыши </a:t>
            </a:r>
            <a:r>
              <a:rPr lang="ru-RU" dirty="0" smtClean="0"/>
              <a:t>над папкой </a:t>
            </a:r>
            <a:r>
              <a:rPr lang="ru-RU" b="1" dirty="0" err="1">
                <a:solidFill>
                  <a:srgbClr val="0000FF"/>
                </a:solidFill>
              </a:rPr>
              <a:t>Models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появившемся меню выберем </a:t>
            </a:r>
            <a:r>
              <a:rPr lang="ru-RU" b="1" dirty="0" smtClean="0">
                <a:solidFill>
                  <a:srgbClr val="0000FF"/>
                </a:solidFill>
              </a:rPr>
              <a:t>Добавить -&gt; Класс ...</a:t>
            </a:r>
          </a:p>
          <a:p>
            <a:pPr>
              <a:defRPr/>
            </a:pPr>
            <a:r>
              <a:rPr lang="ru-RU" dirty="0" smtClean="0"/>
              <a:t>Класс модели включается в пространство имен </a:t>
            </a:r>
          </a:p>
          <a:p>
            <a:pPr marL="0" indent="0">
              <a:buNone/>
              <a:defRPr/>
            </a:pPr>
            <a:r>
              <a:rPr lang="en-US" sz="3000" dirty="0" smtClean="0">
                <a:solidFill>
                  <a:srgbClr val="0000FF"/>
                </a:solidFill>
              </a:rPr>
              <a:t>&lt;</a:t>
            </a:r>
            <a:r>
              <a:rPr lang="ru-RU" sz="3000" dirty="0" smtClean="0">
                <a:solidFill>
                  <a:srgbClr val="0000FF"/>
                </a:solidFill>
              </a:rPr>
              <a:t>имя проекта</a:t>
            </a:r>
            <a:r>
              <a:rPr lang="en-US" sz="3000" dirty="0" smtClean="0">
                <a:solidFill>
                  <a:srgbClr val="0000FF"/>
                </a:solidFill>
              </a:rPr>
              <a:t>&gt;.Models</a:t>
            </a:r>
            <a:endParaRPr lang="ru-RU" sz="30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80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7875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Пример класса модели </a:t>
            </a:r>
            <a:r>
              <a:rPr lang="ru-RU" altLang="ru-RU" b="1" dirty="0" err="1" smtClean="0">
                <a:solidFill>
                  <a:srgbClr val="0000FF"/>
                </a:solidFill>
              </a:rPr>
              <a:t>Book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70000" lnSpcReduction="20000"/>
          </a:bodyPr>
          <a:lstStyle/>
          <a:p>
            <a:pPr eaLnBrk="1" hangingPunct="1">
              <a:spcAft>
                <a:spcPts val="0"/>
              </a:spcAft>
              <a:defRPr/>
            </a:pPr>
            <a:r>
              <a:rPr lang="ru-RU" sz="4000" dirty="0"/>
              <a:t>Назовем новый класс  </a:t>
            </a:r>
            <a:r>
              <a:rPr lang="ru-RU" sz="4000" b="1" dirty="0" err="1">
                <a:solidFill>
                  <a:srgbClr val="0000FF"/>
                </a:solidFill>
              </a:rPr>
              <a:t>Book</a:t>
            </a:r>
            <a:r>
              <a:rPr lang="ru-RU" sz="4000" dirty="0"/>
              <a:t> и добавим в него код, описывающий модель книги:</a:t>
            </a:r>
            <a:endParaRPr lang="ru-RU" dirty="0"/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solidFill>
                  <a:srgbClr val="0000FF"/>
                </a:solidFill>
              </a:rPr>
              <a:t>namespace </a:t>
            </a:r>
            <a:r>
              <a:rPr lang="en-US" b="1" dirty="0" err="1" smtClean="0">
                <a:solidFill>
                  <a:srgbClr val="0000FF"/>
                </a:solidFill>
              </a:rPr>
              <a:t>BookStore.Models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public class </a:t>
            </a:r>
            <a:r>
              <a:rPr lang="en-US" dirty="0" smtClean="0">
                <a:solidFill>
                  <a:srgbClr val="0000FF"/>
                </a:solidFill>
              </a:rPr>
              <a:t>Book</a:t>
            </a:r>
            <a:r>
              <a:rPr lang="en-US" dirty="0">
                <a:solidFill>
                  <a:srgbClr val="0000FF"/>
                </a:solidFill>
              </a:rPr>
              <a:t> 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// ID </a:t>
            </a:r>
            <a:r>
              <a:rPr lang="ru-RU" dirty="0">
                <a:solidFill>
                  <a:srgbClr val="0000FF"/>
                </a:solidFill>
              </a:rPr>
              <a:t>книги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    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Id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// </a:t>
            </a:r>
            <a:r>
              <a:rPr lang="ru-RU" dirty="0">
                <a:solidFill>
                  <a:srgbClr val="0000FF"/>
                </a:solidFill>
              </a:rPr>
              <a:t>название книги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    </a:t>
            </a:r>
            <a:r>
              <a:rPr lang="en-US" dirty="0">
                <a:solidFill>
                  <a:srgbClr val="0000FF"/>
                </a:solidFill>
              </a:rPr>
              <a:t>public string Name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// </a:t>
            </a:r>
            <a:r>
              <a:rPr lang="ru-RU" dirty="0">
                <a:solidFill>
                  <a:srgbClr val="0000FF"/>
                </a:solidFill>
              </a:rPr>
              <a:t>автор книги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    </a:t>
            </a:r>
            <a:r>
              <a:rPr lang="en-US" dirty="0">
                <a:solidFill>
                  <a:srgbClr val="0000FF"/>
                </a:solidFill>
              </a:rPr>
              <a:t>public string Author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// </a:t>
            </a:r>
            <a:r>
              <a:rPr lang="ru-RU" dirty="0">
                <a:solidFill>
                  <a:srgbClr val="0000FF"/>
                </a:solidFill>
              </a:rPr>
              <a:t>цена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    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Price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403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2852738"/>
            <a:ext cx="4171950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56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Использование созданной модели  в методе-действии </a:t>
            </a:r>
            <a:r>
              <a:rPr lang="en-US" dirty="0" smtClean="0">
                <a:solidFill>
                  <a:srgbClr val="0000FF"/>
                </a:solidFill>
              </a:rPr>
              <a:t>Index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0000FF"/>
                </a:solidFill>
              </a:rPr>
              <a:t>public </a:t>
            </a:r>
            <a:r>
              <a:rPr lang="en-US" sz="2100" dirty="0" err="1">
                <a:solidFill>
                  <a:srgbClr val="0000FF"/>
                </a:solidFill>
              </a:rPr>
              <a:t>ActionResult</a:t>
            </a:r>
            <a:r>
              <a:rPr lang="en-US" sz="2100" dirty="0">
                <a:solidFill>
                  <a:srgbClr val="0000FF"/>
                </a:solidFill>
              </a:rPr>
              <a:t> </a:t>
            </a:r>
            <a:r>
              <a:rPr lang="en-US" sz="2100" dirty="0" smtClean="0">
                <a:solidFill>
                  <a:srgbClr val="0000FF"/>
                </a:solidFill>
              </a:rPr>
              <a:t>Index ()</a:t>
            </a:r>
            <a:r>
              <a:rPr lang="ru-RU" sz="2100" dirty="0" smtClean="0">
                <a:solidFill>
                  <a:srgbClr val="0000FF"/>
                </a:solidFill>
              </a:rPr>
              <a:t>  </a:t>
            </a:r>
            <a:r>
              <a:rPr lang="ru-RU" sz="21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100" dirty="0" smtClean="0">
                <a:solidFill>
                  <a:srgbClr val="0000FF"/>
                </a:solidFill>
              </a:rPr>
              <a:t>     </a:t>
            </a:r>
            <a:r>
              <a:rPr lang="en-US" sz="2100" dirty="0">
                <a:solidFill>
                  <a:srgbClr val="0000FF"/>
                </a:solidFill>
              </a:rPr>
              <a:t>List&lt;Book&gt; books = new List&lt;Book&gt;();</a:t>
            </a:r>
          </a:p>
          <a:p>
            <a:pPr marL="0" indent="0">
              <a:buNone/>
            </a:pPr>
            <a:r>
              <a:rPr lang="en-US" sz="2100" dirty="0" smtClean="0">
                <a:solidFill>
                  <a:srgbClr val="0000FF"/>
                </a:solidFill>
              </a:rPr>
              <a:t>     </a:t>
            </a:r>
            <a:r>
              <a:rPr lang="en-US" sz="2100" dirty="0" err="1">
                <a:solidFill>
                  <a:srgbClr val="0000FF"/>
                </a:solidFill>
              </a:rPr>
              <a:t>books.Add</a:t>
            </a:r>
            <a:r>
              <a:rPr lang="en-US" sz="2100" dirty="0">
                <a:solidFill>
                  <a:srgbClr val="0000FF"/>
                </a:solidFill>
              </a:rPr>
              <a:t>(new Book { Id = 1, Name = "</a:t>
            </a:r>
            <a:r>
              <a:rPr lang="en-US" sz="2100" dirty="0" err="1">
                <a:solidFill>
                  <a:srgbClr val="0000FF"/>
                </a:solidFill>
              </a:rPr>
              <a:t>aaa</a:t>
            </a:r>
            <a:r>
              <a:rPr lang="en-US" sz="2100" dirty="0">
                <a:solidFill>
                  <a:srgbClr val="0000FF"/>
                </a:solidFill>
              </a:rPr>
              <a:t>", Author = "</a:t>
            </a:r>
            <a:r>
              <a:rPr lang="en-US" sz="2100" dirty="0" err="1">
                <a:solidFill>
                  <a:srgbClr val="0000FF"/>
                </a:solidFill>
              </a:rPr>
              <a:t>ssss</a:t>
            </a:r>
            <a:r>
              <a:rPr lang="en-US" sz="2100" dirty="0">
                <a:solidFill>
                  <a:srgbClr val="0000FF"/>
                </a:solidFill>
              </a:rPr>
              <a:t>", Price = 100 });</a:t>
            </a:r>
          </a:p>
          <a:p>
            <a:pPr marL="0" indent="0">
              <a:buNone/>
            </a:pPr>
            <a:r>
              <a:rPr lang="en-US" sz="2100" dirty="0" smtClean="0">
                <a:solidFill>
                  <a:srgbClr val="0000FF"/>
                </a:solidFill>
              </a:rPr>
              <a:t>     </a:t>
            </a:r>
            <a:r>
              <a:rPr lang="en-US" sz="2100" dirty="0" err="1">
                <a:solidFill>
                  <a:srgbClr val="0000FF"/>
                </a:solidFill>
              </a:rPr>
              <a:t>books.Add</a:t>
            </a:r>
            <a:r>
              <a:rPr lang="en-US" sz="2100" dirty="0">
                <a:solidFill>
                  <a:srgbClr val="0000FF"/>
                </a:solidFill>
              </a:rPr>
              <a:t>(new Book { Id = 2, Name = "</a:t>
            </a:r>
            <a:r>
              <a:rPr lang="en-US" sz="2100" dirty="0" err="1">
                <a:solidFill>
                  <a:srgbClr val="0000FF"/>
                </a:solidFill>
              </a:rPr>
              <a:t>aaa</a:t>
            </a:r>
            <a:r>
              <a:rPr lang="en-US" sz="2100" dirty="0">
                <a:solidFill>
                  <a:srgbClr val="0000FF"/>
                </a:solidFill>
              </a:rPr>
              <a:t>", Author = "</a:t>
            </a:r>
            <a:r>
              <a:rPr lang="en-US" sz="2100" dirty="0" err="1">
                <a:solidFill>
                  <a:srgbClr val="0000FF"/>
                </a:solidFill>
              </a:rPr>
              <a:t>ssss</a:t>
            </a:r>
            <a:r>
              <a:rPr lang="en-US" sz="2100" dirty="0">
                <a:solidFill>
                  <a:srgbClr val="0000FF"/>
                </a:solidFill>
              </a:rPr>
              <a:t>", Price = 100 });</a:t>
            </a:r>
          </a:p>
          <a:p>
            <a:pPr marL="0" indent="0">
              <a:buNone/>
            </a:pPr>
            <a:r>
              <a:rPr lang="en-US" sz="2100" dirty="0" smtClean="0">
                <a:solidFill>
                  <a:srgbClr val="0000FF"/>
                </a:solidFill>
              </a:rPr>
              <a:t>     </a:t>
            </a:r>
            <a:r>
              <a:rPr lang="en-US" sz="2100" dirty="0" err="1">
                <a:solidFill>
                  <a:srgbClr val="0000FF"/>
                </a:solidFill>
              </a:rPr>
              <a:t>books.Add</a:t>
            </a:r>
            <a:r>
              <a:rPr lang="en-US" sz="2100" dirty="0">
                <a:solidFill>
                  <a:srgbClr val="0000FF"/>
                </a:solidFill>
              </a:rPr>
              <a:t>(new Book { Id = 3, Name = "</a:t>
            </a:r>
            <a:r>
              <a:rPr lang="en-US" sz="2100" dirty="0" err="1">
                <a:solidFill>
                  <a:srgbClr val="0000FF"/>
                </a:solidFill>
              </a:rPr>
              <a:t>aaa</a:t>
            </a:r>
            <a:r>
              <a:rPr lang="en-US" sz="2100" dirty="0">
                <a:solidFill>
                  <a:srgbClr val="0000FF"/>
                </a:solidFill>
              </a:rPr>
              <a:t>", Author = "</a:t>
            </a:r>
            <a:r>
              <a:rPr lang="en-US" sz="2100" dirty="0" err="1">
                <a:solidFill>
                  <a:srgbClr val="0000FF"/>
                </a:solidFill>
              </a:rPr>
              <a:t>ssss</a:t>
            </a:r>
            <a:r>
              <a:rPr lang="en-US" sz="2100" dirty="0">
                <a:solidFill>
                  <a:srgbClr val="0000FF"/>
                </a:solidFill>
              </a:rPr>
              <a:t>", Price = 100 });</a:t>
            </a:r>
          </a:p>
          <a:p>
            <a:pPr marL="0" indent="0">
              <a:buNone/>
            </a:pPr>
            <a:endParaRPr lang="ru-RU" sz="21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100" dirty="0" smtClean="0">
                <a:solidFill>
                  <a:srgbClr val="0000FF"/>
                </a:solidFill>
              </a:rPr>
              <a:t>     </a:t>
            </a:r>
            <a:r>
              <a:rPr lang="en-US" sz="2100" dirty="0" err="1">
                <a:solidFill>
                  <a:srgbClr val="0000FF"/>
                </a:solidFill>
              </a:rPr>
              <a:t>ViewBag.Books</a:t>
            </a:r>
            <a:r>
              <a:rPr lang="en-US" sz="2100" dirty="0">
                <a:solidFill>
                  <a:srgbClr val="0000FF"/>
                </a:solidFill>
              </a:rPr>
              <a:t> = books;</a:t>
            </a:r>
          </a:p>
          <a:p>
            <a:pPr marL="0" indent="0">
              <a:buNone/>
            </a:pPr>
            <a:endParaRPr lang="en-US" sz="21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100" dirty="0" smtClean="0">
                <a:solidFill>
                  <a:srgbClr val="0000FF"/>
                </a:solidFill>
              </a:rPr>
              <a:t>     </a:t>
            </a:r>
            <a:r>
              <a:rPr lang="en-US" sz="2100" dirty="0">
                <a:solidFill>
                  <a:srgbClr val="0000FF"/>
                </a:solidFill>
              </a:rPr>
              <a:t>return View</a:t>
            </a:r>
            <a:r>
              <a:rPr lang="en-US" sz="2100" dirty="0" smtClean="0">
                <a:solidFill>
                  <a:srgbClr val="0000FF"/>
                </a:solidFill>
              </a:rPr>
              <a:t>();</a:t>
            </a:r>
            <a:endParaRPr lang="en-US" sz="21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100" dirty="0">
                <a:solidFill>
                  <a:srgbClr val="0000FF"/>
                </a:solidFill>
              </a:rPr>
              <a:t> </a:t>
            </a:r>
            <a:r>
              <a:rPr lang="ru-RU" sz="2100" dirty="0" smtClean="0">
                <a:solidFill>
                  <a:srgbClr val="0000FF"/>
                </a:solidFill>
              </a:rPr>
              <a:t>}</a:t>
            </a:r>
            <a:endParaRPr lang="ru-RU" sz="21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4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 представления</a:t>
            </a:r>
            <a:r>
              <a:rPr lang="ru-RU" dirty="0"/>
              <a:t> </a:t>
            </a:r>
            <a:r>
              <a:rPr lang="ru-RU" dirty="0" err="1">
                <a:solidFill>
                  <a:srgbClr val="0000FF"/>
                </a:solidFill>
              </a:rPr>
              <a:t>Index.cshtml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125538"/>
            <a:ext cx="8964612" cy="5732462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400" dirty="0"/>
              <a:t>Созданное представление </a:t>
            </a:r>
            <a:r>
              <a:rPr lang="ru-RU" sz="3400" dirty="0" err="1" smtClean="0">
                <a:solidFill>
                  <a:srgbClr val="0000FF"/>
                </a:solidFill>
              </a:rPr>
              <a:t>Index.cshtml</a:t>
            </a:r>
            <a:r>
              <a:rPr lang="ru-RU" sz="3400" dirty="0" smtClean="0"/>
              <a:t> нужно изменим следующим </a:t>
            </a:r>
            <a:r>
              <a:rPr lang="ru-RU" sz="3400" dirty="0"/>
              <a:t>образом</a:t>
            </a:r>
            <a:r>
              <a:rPr lang="ru-RU" sz="3400" dirty="0" smtClean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3400" dirty="0" smtClean="0"/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&lt;!DOCTYPE html&gt;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html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head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en-US" sz="3400" dirty="0">
                <a:solidFill>
                  <a:srgbClr val="0000FF"/>
                </a:solidFill>
              </a:rPr>
              <a:t> &lt;meta name="viewport" content="width=device-width" </a:t>
            </a:r>
            <a:r>
              <a:rPr lang="en-US" sz="3400" dirty="0" smtClean="0">
                <a:solidFill>
                  <a:srgbClr val="0000FF"/>
                </a:solidFill>
              </a:rPr>
              <a:t>/&gt;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>
                <a:solidFill>
                  <a:srgbClr val="0000FF"/>
                </a:solidFill>
              </a:rPr>
              <a:t> </a:t>
            </a:r>
            <a:endParaRPr lang="ru-RU" sz="34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solidFill>
                  <a:srgbClr val="0000FF"/>
                </a:solidFill>
              </a:rPr>
              <a:t> </a:t>
            </a:r>
            <a:r>
              <a:rPr lang="ru-RU" sz="3400" dirty="0" smtClean="0">
                <a:solidFill>
                  <a:srgbClr val="0000FF"/>
                </a:solidFill>
              </a:rPr>
              <a:t>   </a:t>
            </a: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title&gt;</a:t>
            </a:r>
            <a:r>
              <a:rPr lang="ru-RU" sz="3400" dirty="0">
                <a:solidFill>
                  <a:srgbClr val="0000FF"/>
                </a:solidFill>
              </a:rPr>
              <a:t>Книжный магазин&lt;/</a:t>
            </a:r>
            <a:r>
              <a:rPr lang="en-US" sz="3400" dirty="0">
                <a:solidFill>
                  <a:srgbClr val="0000FF"/>
                </a:solidFill>
              </a:rPr>
              <a:t>title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 smtClean="0">
                <a:solidFill>
                  <a:srgbClr val="0000FF"/>
                </a:solidFill>
              </a:rPr>
              <a:t>&lt;/</a:t>
            </a:r>
            <a:r>
              <a:rPr lang="en-US" sz="3400" dirty="0">
                <a:solidFill>
                  <a:srgbClr val="0000FF"/>
                </a:solidFill>
              </a:rPr>
              <a:t>head&gt;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&lt;body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>
                <a:solidFill>
                  <a:srgbClr val="0000FF"/>
                </a:solidFill>
              </a:rPr>
              <a:t> &lt;div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en-US" sz="3400" dirty="0">
                <a:solidFill>
                  <a:srgbClr val="0000FF"/>
                </a:solidFill>
              </a:rPr>
              <a:t>  &lt;h3&gt;</a:t>
            </a:r>
            <a:r>
              <a:rPr lang="ru-RU" sz="3400" dirty="0">
                <a:solidFill>
                  <a:srgbClr val="0000FF"/>
                </a:solidFill>
              </a:rPr>
              <a:t>Распродажа книг&lt;/</a:t>
            </a:r>
            <a:r>
              <a:rPr lang="en-US" sz="3400" dirty="0">
                <a:solidFill>
                  <a:srgbClr val="0000FF"/>
                </a:solidFill>
              </a:rPr>
              <a:t>h3&gt;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&lt;table&gt;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    &lt;</a:t>
            </a:r>
            <a:r>
              <a:rPr lang="en-US" sz="3400" dirty="0" err="1">
                <a:solidFill>
                  <a:srgbClr val="0000FF"/>
                </a:solidFill>
              </a:rPr>
              <a:t>tr</a:t>
            </a:r>
            <a:r>
              <a:rPr lang="en-US" sz="3400" dirty="0">
                <a:solidFill>
                  <a:srgbClr val="0000FF"/>
                </a:solidFill>
              </a:rPr>
              <a:t>&gt;&lt;td&gt;&lt;p&gt;</a:t>
            </a:r>
            <a:r>
              <a:rPr lang="ru-RU" sz="3400" dirty="0">
                <a:solidFill>
                  <a:srgbClr val="0000FF"/>
                </a:solidFill>
              </a:rPr>
              <a:t>Название книги&lt;/</a:t>
            </a:r>
            <a:r>
              <a:rPr lang="en-US" sz="3400" dirty="0">
                <a:solidFill>
                  <a:srgbClr val="0000FF"/>
                </a:solidFill>
              </a:rPr>
              <a:t>p&gt;&lt;/td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en-US" sz="3400" dirty="0">
                <a:solidFill>
                  <a:srgbClr val="0000FF"/>
                </a:solidFill>
              </a:rPr>
              <a:t> &lt;td&gt;&lt;p&gt;</a:t>
            </a:r>
            <a:r>
              <a:rPr lang="ru-RU" sz="3400" dirty="0">
                <a:solidFill>
                  <a:srgbClr val="0000FF"/>
                </a:solidFill>
              </a:rPr>
              <a:t>Автор&lt;/</a:t>
            </a:r>
            <a:r>
              <a:rPr lang="en-US" sz="3400" dirty="0">
                <a:solidFill>
                  <a:srgbClr val="0000FF"/>
                </a:solidFill>
              </a:rPr>
              <a:t>p&gt;&lt;/td&gt;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        &lt;td&gt;&lt;p&gt;</a:t>
            </a:r>
            <a:r>
              <a:rPr lang="ru-RU" sz="3400" dirty="0">
                <a:solidFill>
                  <a:srgbClr val="0000FF"/>
                </a:solidFill>
              </a:rPr>
              <a:t>Цена&lt;/</a:t>
            </a:r>
            <a:r>
              <a:rPr lang="en-US" sz="3400" dirty="0">
                <a:solidFill>
                  <a:srgbClr val="0000FF"/>
                </a:solidFill>
              </a:rPr>
              <a:t>p&gt;&lt;/td&gt;&lt;td&gt;&lt;/td&gt;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    &lt;/</a:t>
            </a:r>
            <a:r>
              <a:rPr lang="en-US" sz="3400" dirty="0" err="1">
                <a:solidFill>
                  <a:srgbClr val="0000FF"/>
                </a:solidFill>
              </a:rPr>
              <a:t>tr</a:t>
            </a:r>
            <a:r>
              <a:rPr lang="en-US" sz="34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    @</a:t>
            </a:r>
            <a:r>
              <a:rPr lang="en-US" sz="3400" dirty="0" err="1">
                <a:solidFill>
                  <a:srgbClr val="0000FF"/>
                </a:solidFill>
              </a:rPr>
              <a:t>foreach</a:t>
            </a:r>
            <a:r>
              <a:rPr lang="en-US" sz="3400" dirty="0">
                <a:solidFill>
                  <a:srgbClr val="0000FF"/>
                </a:solidFill>
              </a:rPr>
              <a:t> (</a:t>
            </a:r>
            <a:r>
              <a:rPr lang="en-US" sz="3400" dirty="0" err="1">
                <a:solidFill>
                  <a:srgbClr val="0000FF"/>
                </a:solidFill>
              </a:rPr>
              <a:t>var</a:t>
            </a:r>
            <a:r>
              <a:rPr lang="en-US" sz="3400" dirty="0">
                <a:solidFill>
                  <a:srgbClr val="0000FF"/>
                </a:solidFill>
              </a:rPr>
              <a:t> b in </a:t>
            </a:r>
            <a:r>
              <a:rPr lang="en-US" sz="3400" b="1" dirty="0" err="1">
                <a:solidFill>
                  <a:srgbClr val="0000FF"/>
                </a:solidFill>
              </a:rPr>
              <a:t>ViewBag.Books</a:t>
            </a:r>
            <a:r>
              <a:rPr lang="en-US" sz="3400" dirty="0" smtClean="0">
                <a:solidFill>
                  <a:srgbClr val="0000FF"/>
                </a:solidFill>
              </a:rPr>
              <a:t>)</a:t>
            </a:r>
            <a:r>
              <a:rPr lang="ru-RU" sz="3400" dirty="0" smtClean="0">
                <a:solidFill>
                  <a:srgbClr val="0000FF"/>
                </a:solidFill>
              </a:rPr>
              <a:t> </a:t>
            </a:r>
            <a:r>
              <a:rPr lang="en-US" sz="3400" dirty="0">
                <a:solidFill>
                  <a:srgbClr val="0000FF"/>
                </a:solidFill>
              </a:rPr>
              <a:t> 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    &lt;</a:t>
            </a:r>
            <a:r>
              <a:rPr lang="en-US" sz="3400" dirty="0" err="1">
                <a:solidFill>
                  <a:srgbClr val="0000FF"/>
                </a:solidFill>
              </a:rPr>
              <a:t>tr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en-US" sz="3400" dirty="0">
                <a:solidFill>
                  <a:srgbClr val="0000FF"/>
                </a:solidFill>
              </a:rPr>
              <a:t> </a:t>
            </a:r>
            <a:endParaRPr lang="ru-RU" sz="34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solidFill>
                  <a:srgbClr val="0000FF"/>
                </a:solidFill>
              </a:rPr>
              <a:t> </a:t>
            </a:r>
            <a:r>
              <a:rPr lang="ru-RU" sz="3400" dirty="0" smtClean="0">
                <a:solidFill>
                  <a:srgbClr val="0000FF"/>
                </a:solidFill>
              </a:rPr>
              <a:t>              </a:t>
            </a: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td&gt;&lt;p&gt;@</a:t>
            </a:r>
            <a:r>
              <a:rPr lang="en-US" sz="3400" dirty="0" err="1">
                <a:solidFill>
                  <a:srgbClr val="0000FF"/>
                </a:solidFill>
              </a:rPr>
              <a:t>b.Name</a:t>
            </a:r>
            <a:r>
              <a:rPr lang="en-US" sz="3400" dirty="0">
                <a:solidFill>
                  <a:srgbClr val="0000FF"/>
                </a:solidFill>
              </a:rPr>
              <a:t>&lt;/p&gt;&lt;/td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endParaRPr lang="ru-RU" sz="34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smtClean="0">
                <a:solidFill>
                  <a:srgbClr val="0000FF"/>
                </a:solidFill>
              </a:rPr>
              <a:t>               </a:t>
            </a: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td&gt;&lt;p&gt;@</a:t>
            </a:r>
            <a:r>
              <a:rPr lang="en-US" sz="3400" dirty="0" err="1">
                <a:solidFill>
                  <a:srgbClr val="0000FF"/>
                </a:solidFill>
              </a:rPr>
              <a:t>b.Author</a:t>
            </a:r>
            <a:r>
              <a:rPr lang="en-US" sz="3400" dirty="0">
                <a:solidFill>
                  <a:srgbClr val="0000FF"/>
                </a:solidFill>
              </a:rPr>
              <a:t>&lt;/p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ru-RU" sz="3400" dirty="0">
                <a:solidFill>
                  <a:srgbClr val="0000FF"/>
                </a:solidFill>
              </a:rPr>
              <a:t> </a:t>
            </a:r>
            <a:r>
              <a:rPr lang="en-US" sz="3400" dirty="0" smtClean="0">
                <a:solidFill>
                  <a:srgbClr val="0000FF"/>
                </a:solidFill>
              </a:rPr>
              <a:t>&lt;/</a:t>
            </a:r>
            <a:r>
              <a:rPr lang="en-US" sz="3400" dirty="0">
                <a:solidFill>
                  <a:srgbClr val="0000FF"/>
                </a:solidFill>
              </a:rPr>
              <a:t>td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endParaRPr lang="ru-RU" sz="34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</a:t>
            </a:r>
            <a:r>
              <a:rPr lang="ru-RU" sz="3400" dirty="0" smtClean="0">
                <a:solidFill>
                  <a:srgbClr val="0000FF"/>
                </a:solidFill>
              </a:rPr>
              <a:t>         </a:t>
            </a: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td&gt;&lt;p&gt;@</a:t>
            </a:r>
            <a:r>
              <a:rPr lang="en-US" sz="3400" dirty="0" err="1">
                <a:solidFill>
                  <a:srgbClr val="0000FF"/>
                </a:solidFill>
              </a:rPr>
              <a:t>b.Price</a:t>
            </a:r>
            <a:r>
              <a:rPr lang="en-US" sz="3400" dirty="0">
                <a:solidFill>
                  <a:srgbClr val="0000FF"/>
                </a:solidFill>
              </a:rPr>
              <a:t>&lt;/p&gt;&lt;/td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endParaRPr lang="ru-RU" sz="34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smtClean="0">
                <a:solidFill>
                  <a:srgbClr val="0000FF"/>
                </a:solidFill>
              </a:rPr>
              <a:t>               </a:t>
            </a: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td&gt;&lt;p</a:t>
            </a:r>
            <a:r>
              <a:rPr lang="en-US" sz="3400" dirty="0" smtClean="0">
                <a:solidFill>
                  <a:srgbClr val="0000FF"/>
                </a:solidFill>
              </a:rPr>
              <a:t>&gt;</a:t>
            </a:r>
            <a:r>
              <a:rPr lang="ru-RU" sz="3400" dirty="0" smtClean="0">
                <a:solidFill>
                  <a:srgbClr val="0000FF"/>
                </a:solidFill>
              </a:rPr>
              <a:t>  </a:t>
            </a:r>
            <a:r>
              <a:rPr lang="en-US" sz="3400" dirty="0" smtClean="0">
                <a:solidFill>
                  <a:srgbClr val="0000FF"/>
                </a:solidFill>
              </a:rPr>
              <a:t>&lt;</a:t>
            </a:r>
            <a:r>
              <a:rPr lang="en-US" sz="3400" dirty="0">
                <a:solidFill>
                  <a:srgbClr val="0000FF"/>
                </a:solidFill>
              </a:rPr>
              <a:t>a </a:t>
            </a:r>
            <a:r>
              <a:rPr lang="en-US" sz="3400" dirty="0" err="1">
                <a:solidFill>
                  <a:srgbClr val="0000FF"/>
                </a:solidFill>
              </a:rPr>
              <a:t>href</a:t>
            </a:r>
            <a:r>
              <a:rPr lang="en-US" sz="3400" dirty="0">
                <a:solidFill>
                  <a:srgbClr val="0000FF"/>
                </a:solidFill>
              </a:rPr>
              <a:t>="/Home/Buy/@</a:t>
            </a:r>
            <a:r>
              <a:rPr lang="en-US" sz="3400" dirty="0" err="1">
                <a:solidFill>
                  <a:srgbClr val="0000FF"/>
                </a:solidFill>
              </a:rPr>
              <a:t>b.Id</a:t>
            </a:r>
            <a:r>
              <a:rPr lang="en-US" sz="3400" dirty="0">
                <a:solidFill>
                  <a:srgbClr val="0000FF"/>
                </a:solidFill>
              </a:rPr>
              <a:t>"&gt;</a:t>
            </a:r>
            <a:r>
              <a:rPr lang="ru-RU" sz="3400" dirty="0">
                <a:solidFill>
                  <a:srgbClr val="0000FF"/>
                </a:solidFill>
              </a:rPr>
              <a:t>Купить&lt;/</a:t>
            </a:r>
            <a:r>
              <a:rPr lang="en-US" sz="3400" dirty="0">
                <a:solidFill>
                  <a:srgbClr val="0000FF"/>
                </a:solidFill>
              </a:rPr>
              <a:t>a&gt;&lt;/p&gt;&lt;/td&gt;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    &lt;/</a:t>
            </a:r>
            <a:r>
              <a:rPr lang="en-US" sz="3400" dirty="0" err="1">
                <a:solidFill>
                  <a:srgbClr val="0000FF"/>
                </a:solidFill>
              </a:rPr>
              <a:t>tr</a:t>
            </a:r>
            <a:r>
              <a:rPr lang="en-US" sz="34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  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    &lt;/table&gt;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    &lt;/div&gt;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&lt;/body&gt;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>
                <a:solidFill>
                  <a:srgbClr val="0000FF"/>
                </a:solidFill>
              </a:rPr>
              <a:t>&lt;/html&gt;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23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437"/>
          </a:xfrm>
        </p:spPr>
        <p:txBody>
          <a:bodyPr/>
          <a:lstStyle/>
          <a:p>
            <a:pPr eaLnBrk="1" hangingPunct="1"/>
            <a:r>
              <a:rPr lang="ru-RU" altLang="ru-RU" sz="4000" dirty="0" smtClean="0"/>
              <a:t>Пояснение представления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268413"/>
            <a:ext cx="8964612" cy="5589587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представлении создается таблица, в которой будут содержаться данные </a:t>
            </a:r>
            <a:r>
              <a:rPr lang="ru-RU" dirty="0"/>
              <a:t>о </a:t>
            </a:r>
            <a:r>
              <a:rPr lang="ru-RU" dirty="0" smtClean="0"/>
              <a:t>книгах.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Особый </a:t>
            </a:r>
            <a:r>
              <a:rPr lang="ru-RU" dirty="0"/>
              <a:t>интерес представляет конструкция </a:t>
            </a: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foreach</a:t>
            </a:r>
            <a:r>
              <a:rPr lang="ru-RU" dirty="0">
                <a:solidFill>
                  <a:srgbClr val="0000FF"/>
                </a:solidFill>
              </a:rPr>
              <a:t> (</a:t>
            </a:r>
            <a:r>
              <a:rPr lang="ru-RU" dirty="0" err="1">
                <a:solidFill>
                  <a:srgbClr val="0000FF"/>
                </a:solidFill>
              </a:rPr>
              <a:t>var</a:t>
            </a:r>
            <a:r>
              <a:rPr lang="ru-RU" dirty="0">
                <a:solidFill>
                  <a:srgbClr val="0000FF"/>
                </a:solidFill>
              </a:rPr>
              <a:t> c </a:t>
            </a:r>
            <a:r>
              <a:rPr lang="ru-RU" dirty="0" err="1">
                <a:solidFill>
                  <a:srgbClr val="0000FF"/>
                </a:solidFill>
              </a:rPr>
              <a:t>in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ViewBag.Books</a:t>
            </a:r>
            <a:r>
              <a:rPr lang="ru-RU" dirty="0">
                <a:solidFill>
                  <a:srgbClr val="0000FF"/>
                </a:solidFill>
              </a:rPr>
              <a:t>). </a:t>
            </a:r>
            <a:endParaRPr lang="ru-RU" dirty="0" smtClean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Использует </a:t>
            </a:r>
            <a:r>
              <a:rPr lang="ru-RU" dirty="0"/>
              <a:t>синтаксис движка представления </a:t>
            </a:r>
            <a:r>
              <a:rPr lang="ru-RU" dirty="0" err="1" smtClean="0"/>
              <a:t>Razor</a:t>
            </a:r>
            <a:r>
              <a:rPr lang="ru-RU" dirty="0" smtClean="0"/>
              <a:t>;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после </a:t>
            </a:r>
            <a:r>
              <a:rPr lang="ru-RU" dirty="0"/>
              <a:t>символа </a:t>
            </a: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ru-RU" dirty="0"/>
              <a:t> согласно синтаксису </a:t>
            </a:r>
            <a:r>
              <a:rPr lang="en-US" dirty="0" smtClean="0"/>
              <a:t>Razor </a:t>
            </a:r>
            <a:r>
              <a:rPr lang="ru-RU" dirty="0" smtClean="0"/>
              <a:t>можно </a:t>
            </a:r>
            <a:r>
              <a:rPr lang="ru-RU" dirty="0"/>
              <a:t>использовать выражения кода на языке C</a:t>
            </a:r>
            <a:r>
              <a:rPr lang="ru-RU" dirty="0" smtClean="0"/>
              <a:t>#;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цикле выполняется проход по </a:t>
            </a:r>
            <a:r>
              <a:rPr lang="ru-RU" dirty="0"/>
              <a:t>элементам в объекте </a:t>
            </a:r>
            <a:r>
              <a:rPr lang="ru-RU" dirty="0" err="1" smtClean="0">
                <a:solidFill>
                  <a:srgbClr val="0000FF"/>
                </a:solidFill>
              </a:rPr>
              <a:t>ViewBag.Books</a:t>
            </a:r>
            <a:r>
              <a:rPr lang="ru-RU" dirty="0" smtClean="0"/>
              <a:t> (ранее созданный </a:t>
            </a:r>
            <a:r>
              <a:rPr lang="ru-RU" dirty="0"/>
              <a:t>в методе </a:t>
            </a:r>
            <a:r>
              <a:rPr lang="ru-RU" dirty="0" smtClean="0"/>
              <a:t>контроллера).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После этого </a:t>
            </a:r>
            <a:r>
              <a:rPr lang="ru-RU" dirty="0"/>
              <a:t>свойства каждого элемента </a:t>
            </a:r>
            <a:r>
              <a:rPr lang="ru-RU" dirty="0" smtClean="0"/>
              <a:t>показываются </a:t>
            </a:r>
            <a:r>
              <a:rPr lang="ru-RU" dirty="0"/>
              <a:t>в </a:t>
            </a:r>
            <a:r>
              <a:rPr lang="ru-RU" dirty="0" smtClean="0"/>
              <a:t>ячейках </a:t>
            </a:r>
            <a:r>
              <a:rPr lang="ru-RU" dirty="0"/>
              <a:t>таблицы.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Ссылка в </a:t>
            </a:r>
            <a:r>
              <a:rPr lang="ru-RU" dirty="0" smtClean="0"/>
              <a:t>последней колонке таблицы</a:t>
            </a:r>
            <a:r>
              <a:rPr lang="ru-RU" dirty="0">
                <a:solidFill>
                  <a:srgbClr val="0000FF"/>
                </a:solidFill>
              </a:rPr>
              <a:t> 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&lt;</a:t>
            </a:r>
            <a:r>
              <a:rPr lang="ru-RU" dirty="0">
                <a:solidFill>
                  <a:srgbClr val="0000FF"/>
                </a:solidFill>
              </a:rPr>
              <a:t>a </a:t>
            </a:r>
            <a:r>
              <a:rPr lang="ru-RU" dirty="0" err="1">
                <a:solidFill>
                  <a:srgbClr val="0000FF"/>
                </a:solidFill>
              </a:rPr>
              <a:t>href</a:t>
            </a:r>
            <a:r>
              <a:rPr lang="ru-RU" dirty="0">
                <a:solidFill>
                  <a:srgbClr val="0000FF"/>
                </a:solidFill>
              </a:rPr>
              <a:t>="/</a:t>
            </a:r>
            <a:r>
              <a:rPr lang="ru-RU" dirty="0" err="1">
                <a:solidFill>
                  <a:srgbClr val="0000FF"/>
                </a:solidFill>
              </a:rPr>
              <a:t>Home</a:t>
            </a:r>
            <a:r>
              <a:rPr lang="ru-RU" dirty="0">
                <a:solidFill>
                  <a:srgbClr val="0000FF"/>
                </a:solidFill>
              </a:rPr>
              <a:t>/</a:t>
            </a:r>
            <a:r>
              <a:rPr lang="ru-RU" dirty="0" err="1">
                <a:solidFill>
                  <a:srgbClr val="0000FF"/>
                </a:solidFill>
              </a:rPr>
              <a:t>Buy</a:t>
            </a:r>
            <a:r>
              <a:rPr lang="ru-RU" dirty="0">
                <a:solidFill>
                  <a:srgbClr val="0000FF"/>
                </a:solidFill>
              </a:rPr>
              <a:t>/@</a:t>
            </a:r>
            <a:r>
              <a:rPr lang="ru-RU" dirty="0" err="1">
                <a:solidFill>
                  <a:srgbClr val="0000FF"/>
                </a:solidFill>
              </a:rPr>
              <a:t>b.Id</a:t>
            </a:r>
            <a:r>
              <a:rPr lang="ru-RU" dirty="0">
                <a:solidFill>
                  <a:srgbClr val="0000FF"/>
                </a:solidFill>
              </a:rPr>
              <a:t>"&gt;Купить&lt;/a&gt;</a:t>
            </a:r>
            <a:r>
              <a:rPr lang="ru-RU" dirty="0"/>
              <a:t> </a:t>
            </a: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указывает </a:t>
            </a:r>
            <a:r>
              <a:rPr lang="ru-RU" dirty="0"/>
              <a:t>адрес, по которому </a:t>
            </a:r>
            <a:r>
              <a:rPr lang="ru-RU" dirty="0" smtClean="0"/>
              <a:t>можно выполнить переход для оформления </a:t>
            </a:r>
            <a:r>
              <a:rPr lang="ru-RU" dirty="0"/>
              <a:t>покупки выбранной книги.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90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679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Инициализация БД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54727"/>
            <a:ext cx="8964612" cy="5403273"/>
          </a:xfrm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r>
              <a:rPr lang="ru-RU" dirty="0" smtClean="0"/>
              <a:t>Инициализатор БД, это класс, который реализует интерфейс </a:t>
            </a:r>
            <a:r>
              <a:rPr lang="en-US" dirty="0" err="1" smtClean="0">
                <a:solidFill>
                  <a:srgbClr val="0000FF"/>
                </a:solidFill>
              </a:rPr>
              <a:t>IDatabaseInitializer</a:t>
            </a:r>
            <a:endParaRPr lang="ru-RU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dirty="0" smtClean="0"/>
              <a:t>определяет порядок создания БД.</a:t>
            </a:r>
          </a:p>
          <a:p>
            <a:pPr>
              <a:defRPr/>
            </a:pPr>
            <a:r>
              <a:rPr lang="ru-RU" dirty="0" smtClean="0"/>
              <a:t>Имеются два базовых класса, реализующих этот интерфейс</a:t>
            </a:r>
          </a:p>
          <a:p>
            <a:pPr lvl="1">
              <a:defRPr/>
            </a:pPr>
            <a:r>
              <a:rPr lang="ru-RU" sz="2400" dirty="0" smtClean="0"/>
              <a:t>при каждом запуске приложения </a:t>
            </a:r>
            <a:r>
              <a:rPr lang="ru-RU" sz="2400" dirty="0" err="1" smtClean="0"/>
              <a:t>содавать</a:t>
            </a:r>
            <a:r>
              <a:rPr lang="ru-RU" sz="2400" dirty="0" smtClean="0"/>
              <a:t> БД заново:</a:t>
            </a:r>
          </a:p>
          <a:p>
            <a:pPr marL="914400" lvl="2" indent="0">
              <a:buNone/>
              <a:defRPr/>
            </a:pPr>
            <a:r>
              <a:rPr lang="en-US" sz="2000" dirty="0" err="1" smtClean="0">
                <a:solidFill>
                  <a:srgbClr val="0000FF"/>
                </a:solidFill>
              </a:rPr>
              <a:t>DropCreateDatabaseAlways</a:t>
            </a:r>
            <a:r>
              <a:rPr lang="en-US" sz="2000" dirty="0" smtClean="0">
                <a:solidFill>
                  <a:srgbClr val="0000FF"/>
                </a:solidFill>
              </a:rPr>
              <a:t>&lt;</a:t>
            </a:r>
            <a:r>
              <a:rPr lang="en-US" sz="2000" dirty="0" err="1" smtClean="0">
                <a:solidFill>
                  <a:srgbClr val="0000FF"/>
                </a:solidFill>
              </a:rPr>
              <a:t>MyDbContext</a:t>
            </a:r>
            <a:r>
              <a:rPr lang="en-US" sz="2000" dirty="0" smtClean="0">
                <a:solidFill>
                  <a:srgbClr val="0000FF"/>
                </a:solidFill>
              </a:rPr>
              <a:t>&gt;</a:t>
            </a:r>
          </a:p>
          <a:p>
            <a:pPr lvl="1">
              <a:defRPr/>
            </a:pPr>
            <a:r>
              <a:rPr lang="ru-RU" sz="2400" dirty="0" smtClean="0"/>
              <a:t>создавать БД заново при изменении модели</a:t>
            </a:r>
          </a:p>
          <a:p>
            <a:pPr marL="914400" lvl="2" indent="0">
              <a:buNone/>
              <a:defRPr/>
            </a:pPr>
            <a:r>
              <a:rPr lang="en-US" sz="2000" dirty="0" err="1" smtClean="0">
                <a:solidFill>
                  <a:srgbClr val="0000FF"/>
                </a:solidFill>
              </a:rPr>
              <a:t>DropCreateDatabaseIfModelChanges</a:t>
            </a:r>
            <a:r>
              <a:rPr lang="en-US" sz="2000" dirty="0" smtClean="0">
                <a:solidFill>
                  <a:srgbClr val="0000FF"/>
                </a:solidFill>
              </a:rPr>
              <a:t>&lt;</a:t>
            </a:r>
            <a:r>
              <a:rPr lang="en-US" sz="2000" dirty="0" err="1" smtClean="0">
                <a:solidFill>
                  <a:srgbClr val="0000FF"/>
                </a:solidFill>
              </a:rPr>
              <a:t>MyDbContext</a:t>
            </a:r>
            <a:r>
              <a:rPr lang="en-US" sz="2000" dirty="0" smtClean="0">
                <a:solidFill>
                  <a:srgbClr val="0000FF"/>
                </a:solidFill>
              </a:rPr>
              <a:t>&gt;</a:t>
            </a:r>
          </a:p>
          <a:p>
            <a:pPr>
              <a:defRPr/>
            </a:pPr>
            <a:r>
              <a:rPr lang="ru-RU" sz="2800" dirty="0" smtClean="0"/>
              <a:t>Для задания инициализатора используется статический метод </a:t>
            </a:r>
            <a:r>
              <a:rPr lang="en-US" sz="2800" dirty="0" err="1" smtClean="0">
                <a:solidFill>
                  <a:srgbClr val="0000FF"/>
                </a:solidFill>
              </a:rPr>
              <a:t>SetInitializer</a:t>
            </a:r>
            <a:r>
              <a:rPr lang="ru-RU" sz="2800" dirty="0" smtClean="0"/>
              <a:t> класса </a:t>
            </a:r>
            <a:r>
              <a:rPr lang="en-US" sz="2800" dirty="0" smtClean="0">
                <a:solidFill>
                  <a:srgbClr val="0000FF"/>
                </a:solidFill>
              </a:rPr>
              <a:t>Database</a:t>
            </a:r>
            <a:r>
              <a:rPr lang="ru-RU" sz="2800" dirty="0" smtClean="0"/>
              <a:t>:   </a:t>
            </a:r>
            <a:endParaRPr lang="en-US" sz="2800" dirty="0" smtClean="0"/>
          </a:p>
          <a:p>
            <a:pPr lvl="1">
              <a:defRPr/>
            </a:pPr>
            <a:r>
              <a:rPr lang="en-US" sz="2400" dirty="0" err="1" smtClean="0">
                <a:solidFill>
                  <a:srgbClr val="0000FF"/>
                </a:solidFill>
              </a:rPr>
              <a:t>Database.SetInitializer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 err="1" smtClean="0">
                <a:solidFill>
                  <a:srgbClr val="0000FF"/>
                </a:solidFill>
              </a:rPr>
              <a:t>MyDbContext</a:t>
            </a:r>
            <a:r>
              <a:rPr lang="en-US" sz="2400" dirty="0" smtClean="0">
                <a:solidFill>
                  <a:srgbClr val="0000FF"/>
                </a:solidFill>
              </a:rPr>
              <a:t>&gt;</a:t>
            </a:r>
            <a:r>
              <a:rPr lang="ru-RU" sz="2400" dirty="0" smtClean="0">
                <a:solidFill>
                  <a:srgbClr val="0000FF"/>
                </a:solidFill>
              </a:rPr>
              <a:t> (</a:t>
            </a:r>
            <a:r>
              <a:rPr lang="en-US" sz="2400" dirty="0" smtClean="0">
                <a:solidFill>
                  <a:srgbClr val="0000FF"/>
                </a:solidFill>
              </a:rPr>
              <a:t>new [</a:t>
            </a:r>
            <a:r>
              <a:rPr lang="ru-RU" sz="2400" dirty="0" smtClean="0">
                <a:solidFill>
                  <a:srgbClr val="0000FF"/>
                </a:solidFill>
              </a:rPr>
              <a:t>класс инициализации</a:t>
            </a:r>
            <a:r>
              <a:rPr lang="en-US" sz="2400" dirty="0" smtClean="0">
                <a:solidFill>
                  <a:srgbClr val="0000FF"/>
                </a:solidFill>
              </a:rPr>
              <a:t>]</a:t>
            </a:r>
            <a:r>
              <a:rPr lang="ru-RU" sz="2400" dirty="0" smtClean="0">
                <a:solidFill>
                  <a:srgbClr val="0000FF"/>
                </a:solidFill>
              </a:rPr>
              <a:t>)</a:t>
            </a:r>
            <a:endParaRPr lang="en-US" sz="2400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ru-RU" sz="2800" dirty="0" smtClean="0"/>
              <a:t>Можно создать свой инициализатор</a:t>
            </a:r>
          </a:p>
          <a:p>
            <a:pPr lvl="1">
              <a:defRPr/>
            </a:pPr>
            <a:r>
              <a:rPr lang="ru-RU" sz="2400" dirty="0" smtClean="0"/>
              <a:t>задать начальное заполнение создаваемой БД;</a:t>
            </a:r>
          </a:p>
          <a:p>
            <a:pPr lvl="1">
              <a:defRPr/>
            </a:pPr>
            <a:r>
              <a:rPr lang="ru-RU" sz="2400" dirty="0" smtClean="0"/>
              <a:t>класс производный от базовых классов инициализации.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2900094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Заголовок 1"/>
          <p:cNvSpPr>
            <a:spLocks noGrp="1"/>
          </p:cNvSpPr>
          <p:nvPr>
            <p:ph type="title"/>
          </p:nvPr>
        </p:nvSpPr>
        <p:spPr>
          <a:xfrm>
            <a:off x="0" y="305811"/>
            <a:ext cx="9144000" cy="82679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Начальное заполнение БД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54727"/>
            <a:ext cx="8964612" cy="540327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dirty="0" smtClean="0"/>
              <a:t>В классе инициализации нужно переопределить метод </a:t>
            </a:r>
            <a:r>
              <a:rPr lang="en-US" dirty="0" smtClean="0">
                <a:solidFill>
                  <a:srgbClr val="0000FF"/>
                </a:solidFill>
              </a:rPr>
              <a:t>Seed()</a:t>
            </a:r>
            <a:endParaRPr lang="ru-RU" dirty="0" smtClean="0">
              <a:solidFill>
                <a:srgbClr val="0000FF"/>
              </a:solidFill>
            </a:endParaRPr>
          </a:p>
          <a:p>
            <a:pPr marL="457200" lvl="1" indent="0"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protected override void Seed(</a:t>
            </a:r>
            <a:r>
              <a:rPr lang="en-US" dirty="0" err="1" smtClean="0">
                <a:solidFill>
                  <a:srgbClr val="0000FF"/>
                </a:solidFill>
              </a:rPr>
              <a:t>MyDbContext</a:t>
            </a:r>
            <a:r>
              <a:rPr lang="en-US" dirty="0" smtClean="0">
                <a:solidFill>
                  <a:srgbClr val="0000FF"/>
                </a:solidFill>
              </a:rPr>
              <a:t> context)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endParaRPr lang="en-US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ru-RU" dirty="0" smtClean="0"/>
              <a:t>В </a:t>
            </a:r>
            <a:r>
              <a:rPr lang="ru-RU" dirty="0"/>
              <a:t>методе метод </a:t>
            </a:r>
            <a:r>
              <a:rPr lang="en-US" dirty="0">
                <a:solidFill>
                  <a:srgbClr val="0000FF"/>
                </a:solidFill>
              </a:rPr>
              <a:t>Seed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нужно занести в создаваемую новую БД начальные данные.</a:t>
            </a:r>
          </a:p>
          <a:p>
            <a:pPr>
              <a:defRPr/>
            </a:pPr>
            <a:r>
              <a:rPr lang="ru-RU" dirty="0" smtClean="0"/>
              <a:t>Создание и заполнение новой БД выполняется при первой операции работы с ней.</a:t>
            </a:r>
          </a:p>
        </p:txBody>
      </p:sp>
    </p:spTree>
    <p:extLst>
      <p:ext uri="{BB962C8B-B14F-4D97-AF65-F5344CB8AC3E}">
        <p14:creationId xmlns:p14="http://schemas.microsoft.com/office/powerpoint/2010/main" val="2078569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85235"/>
          </a:xfrm>
        </p:spPr>
        <p:txBody>
          <a:bodyPr>
            <a:normAutofit/>
          </a:bodyPr>
          <a:lstStyle/>
          <a:p>
            <a:pPr marL="342900" indent="-342900" eaLnBrk="1" hangingPunct="1"/>
            <a:r>
              <a:rPr lang="ru-RU" altLang="ru-RU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моделей данных: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70000" lnSpcReduction="20000"/>
          </a:bodyPr>
          <a:lstStyle/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public class </a:t>
            </a:r>
            <a:r>
              <a:rPr lang="en-US" dirty="0" smtClean="0">
                <a:solidFill>
                  <a:srgbClr val="0000FF"/>
                </a:solidFill>
              </a:rPr>
              <a:t>Book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Id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   // ID </a:t>
            </a:r>
            <a:r>
              <a:rPr lang="ru-RU" dirty="0" smtClean="0">
                <a:solidFill>
                  <a:srgbClr val="0000FF"/>
                </a:solidFill>
              </a:rPr>
              <a:t>книги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string Name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    // </a:t>
            </a:r>
            <a:r>
              <a:rPr lang="ru-RU" dirty="0">
                <a:solidFill>
                  <a:srgbClr val="0000FF"/>
                </a:solidFill>
              </a:rPr>
              <a:t>название книги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string Author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  </a:t>
            </a:r>
            <a:r>
              <a:rPr lang="en-US" dirty="0" smtClean="0">
                <a:solidFill>
                  <a:srgbClr val="0000FF"/>
                </a:solidFill>
              </a:rPr>
              <a:t>// </a:t>
            </a:r>
            <a:r>
              <a:rPr lang="ru-RU" dirty="0">
                <a:solidFill>
                  <a:srgbClr val="0000FF"/>
                </a:solidFill>
              </a:rPr>
              <a:t>автор </a:t>
            </a:r>
            <a:r>
              <a:rPr lang="ru-RU" dirty="0" smtClean="0">
                <a:solidFill>
                  <a:srgbClr val="0000FF"/>
                </a:solidFill>
              </a:rPr>
              <a:t>книги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Price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    // </a:t>
            </a:r>
            <a:r>
              <a:rPr lang="ru-RU" dirty="0">
                <a:solidFill>
                  <a:srgbClr val="0000FF"/>
                </a:solidFill>
              </a:rPr>
              <a:t>цена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public class </a:t>
            </a:r>
            <a:r>
              <a:rPr lang="en-US" dirty="0" smtClean="0">
                <a:solidFill>
                  <a:srgbClr val="0000FF"/>
                </a:solidFill>
              </a:rPr>
              <a:t>Purchase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PurchaseId</a:t>
            </a:r>
            <a:r>
              <a:rPr lang="en-US" dirty="0">
                <a:solidFill>
                  <a:srgbClr val="0000FF"/>
                </a:solidFill>
              </a:rPr>
              <a:t>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  </a:t>
            </a:r>
            <a:r>
              <a:rPr lang="en-US" dirty="0" smtClean="0">
                <a:solidFill>
                  <a:srgbClr val="0000FF"/>
                </a:solidFill>
              </a:rPr>
              <a:t>// </a:t>
            </a:r>
            <a:r>
              <a:rPr lang="en-US" dirty="0">
                <a:solidFill>
                  <a:srgbClr val="0000FF"/>
                </a:solidFill>
              </a:rPr>
              <a:t>ID </a:t>
            </a:r>
            <a:r>
              <a:rPr lang="ru-RU" dirty="0">
                <a:solidFill>
                  <a:srgbClr val="0000FF"/>
                </a:solidFill>
              </a:rPr>
              <a:t>покупки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string Person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    // </a:t>
            </a:r>
            <a:r>
              <a:rPr lang="ru-RU" dirty="0">
                <a:solidFill>
                  <a:srgbClr val="0000FF"/>
                </a:solidFill>
              </a:rPr>
              <a:t>имя и фамилия покупателя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string Address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  </a:t>
            </a:r>
            <a:r>
              <a:rPr lang="en-US" dirty="0" smtClean="0">
                <a:solidFill>
                  <a:srgbClr val="0000FF"/>
                </a:solidFill>
              </a:rPr>
              <a:t>// </a:t>
            </a:r>
            <a:r>
              <a:rPr lang="ru-RU" dirty="0">
                <a:solidFill>
                  <a:srgbClr val="0000FF"/>
                </a:solidFill>
              </a:rPr>
              <a:t>адрес покупателя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BookId</a:t>
            </a:r>
            <a:r>
              <a:rPr lang="en-US" dirty="0">
                <a:solidFill>
                  <a:srgbClr val="0000FF"/>
                </a:solidFill>
              </a:rPr>
              <a:t>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    </a:t>
            </a:r>
            <a:r>
              <a:rPr lang="ru-RU" dirty="0" smtClean="0">
                <a:solidFill>
                  <a:srgbClr val="0000FF"/>
                </a:solidFill>
              </a:rPr>
              <a:t>     </a:t>
            </a:r>
            <a:r>
              <a:rPr lang="en-US" dirty="0" smtClean="0">
                <a:solidFill>
                  <a:srgbClr val="0000FF"/>
                </a:solidFill>
              </a:rPr>
              <a:t>// </a:t>
            </a:r>
            <a:r>
              <a:rPr lang="en-US" dirty="0">
                <a:solidFill>
                  <a:srgbClr val="0000FF"/>
                </a:solidFill>
              </a:rPr>
              <a:t>ID </a:t>
            </a:r>
            <a:r>
              <a:rPr lang="ru-RU" dirty="0">
                <a:solidFill>
                  <a:srgbClr val="0000FF"/>
                </a:solidFill>
              </a:rPr>
              <a:t>книги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DateTime</a:t>
            </a:r>
            <a:r>
              <a:rPr lang="en-US" dirty="0">
                <a:solidFill>
                  <a:srgbClr val="0000FF"/>
                </a:solidFill>
              </a:rPr>
              <a:t> Date { get; set;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// </a:t>
            </a:r>
            <a:r>
              <a:rPr lang="ru-RU" dirty="0">
                <a:solidFill>
                  <a:srgbClr val="0000FF"/>
                </a:solidFill>
              </a:rPr>
              <a:t>дата покупки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729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eaLnBrk="1" hangingPunct="1"/>
            <a:r>
              <a:rPr lang="ru-RU" altLang="ru-RU" smtClean="0"/>
              <a:t>Подключение к БД</a:t>
            </a:r>
          </a:p>
        </p:txBody>
      </p:sp>
      <p:sp>
        <p:nvSpPr>
          <p:cNvPr id="314371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445125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Для подключения к БД через </a:t>
            </a:r>
            <a:r>
              <a:rPr lang="ru-RU" altLang="ru-RU" dirty="0" err="1" smtClean="0"/>
              <a:t>Entity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Framework</a:t>
            </a:r>
            <a:r>
              <a:rPr lang="ru-RU" altLang="ru-RU" dirty="0" smtClean="0"/>
              <a:t>, нужен посредник между моделью и </a:t>
            </a:r>
            <a:r>
              <a:rPr lang="en-US" altLang="ru-RU" dirty="0" smtClean="0"/>
              <a:t>EF –  </a:t>
            </a:r>
            <a:r>
              <a:rPr lang="ru-RU" altLang="ru-RU" b="1" dirty="0" smtClean="0"/>
              <a:t>контекст данных</a:t>
            </a:r>
            <a:r>
              <a:rPr lang="ru-RU" altLang="ru-RU" dirty="0" smtClean="0"/>
              <a:t>. </a:t>
            </a:r>
          </a:p>
          <a:p>
            <a:pPr eaLnBrk="1" hangingPunct="1"/>
            <a:r>
              <a:rPr lang="ru-RU" altLang="ru-RU" b="1" dirty="0" smtClean="0"/>
              <a:t>Контекст данных</a:t>
            </a:r>
            <a:r>
              <a:rPr lang="ru-RU" altLang="ru-RU" dirty="0" smtClean="0"/>
              <a:t> – это класс, производный от класса </a:t>
            </a:r>
            <a:r>
              <a:rPr lang="ru-RU" altLang="ru-RU" b="1" dirty="0" err="1" smtClean="0">
                <a:solidFill>
                  <a:srgbClr val="0000FF"/>
                </a:solidFill>
              </a:rPr>
              <a:t>DbContext</a:t>
            </a:r>
            <a:r>
              <a:rPr lang="ru-RU" altLang="ru-RU" dirty="0" smtClean="0"/>
              <a:t>, который содержит одно или несколько свойств типа </a:t>
            </a:r>
            <a:r>
              <a:rPr lang="ru-RU" altLang="ru-RU" dirty="0" err="1" smtClean="0">
                <a:solidFill>
                  <a:srgbClr val="0000FF"/>
                </a:solidFill>
              </a:rPr>
              <a:t>DbSet</a:t>
            </a:r>
            <a:r>
              <a:rPr lang="ru-RU" altLang="ru-RU" dirty="0" smtClean="0">
                <a:solidFill>
                  <a:srgbClr val="0000FF"/>
                </a:solidFill>
              </a:rPr>
              <a:t>&lt;T&gt;</a:t>
            </a:r>
            <a:r>
              <a:rPr lang="ru-RU" altLang="ru-RU" dirty="0" smtClean="0"/>
              <a:t>, где </a:t>
            </a:r>
            <a:r>
              <a:rPr lang="ru-RU" altLang="ru-RU" dirty="0" smtClean="0">
                <a:solidFill>
                  <a:srgbClr val="0000FF"/>
                </a:solidFill>
              </a:rPr>
              <a:t>T</a:t>
            </a:r>
            <a:r>
              <a:rPr lang="ru-RU" altLang="ru-RU" dirty="0" smtClean="0"/>
              <a:t> представляет тип объекта, хранящегося в базе данных и модели. </a:t>
            </a:r>
          </a:p>
        </p:txBody>
      </p:sp>
    </p:spTree>
    <p:extLst>
      <p:ext uri="{BB962C8B-B14F-4D97-AF65-F5344CB8AC3E}">
        <p14:creationId xmlns:p14="http://schemas.microsoft.com/office/powerpoint/2010/main" val="1314675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/>
              <a:t>Пример контекста данных для работы с моделями </a:t>
            </a:r>
            <a:r>
              <a:rPr lang="ru-RU" altLang="ru-RU" sz="4000" smtClean="0">
                <a:solidFill>
                  <a:srgbClr val="0000FF"/>
                </a:solidFill>
              </a:rPr>
              <a:t>Book </a:t>
            </a:r>
            <a:r>
              <a:rPr lang="ru-RU" altLang="ru-RU" sz="4000" smtClean="0"/>
              <a:t>и </a:t>
            </a:r>
            <a:r>
              <a:rPr lang="ru-RU" altLang="ru-RU" sz="4000" smtClean="0">
                <a:solidFill>
                  <a:srgbClr val="0000FF"/>
                </a:solidFill>
              </a:rPr>
              <a:t>Purchase</a:t>
            </a:r>
            <a:r>
              <a:rPr lang="ru-RU" altLang="ru-RU" sz="4000" smtClean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445125"/>
          </a:xfrm>
        </p:spPr>
        <p:txBody>
          <a:bodyPr rtlCol="0">
            <a:normAutofit fontScale="85000" lnSpcReduction="10000"/>
          </a:bodyPr>
          <a:lstStyle/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using </a:t>
            </a:r>
            <a:r>
              <a:rPr lang="en-US" sz="2600" dirty="0">
                <a:solidFill>
                  <a:srgbClr val="0000FF"/>
                </a:solidFill>
              </a:rPr>
              <a:t>System;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using </a:t>
            </a:r>
            <a:r>
              <a:rPr lang="en-US" sz="2600" dirty="0" err="1">
                <a:solidFill>
                  <a:srgbClr val="0000FF"/>
                </a:solidFill>
              </a:rPr>
              <a:t>System.Collections.Generic</a:t>
            </a:r>
            <a:r>
              <a:rPr lang="en-US" sz="26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using </a:t>
            </a:r>
            <a:r>
              <a:rPr lang="en-US" sz="2600" dirty="0" err="1">
                <a:solidFill>
                  <a:srgbClr val="0000FF"/>
                </a:solidFill>
              </a:rPr>
              <a:t>System.Web</a:t>
            </a:r>
            <a:r>
              <a:rPr lang="en-US" sz="26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using </a:t>
            </a:r>
            <a:r>
              <a:rPr lang="en-US" sz="2600" dirty="0" err="1">
                <a:solidFill>
                  <a:srgbClr val="0000FF"/>
                </a:solidFill>
              </a:rPr>
              <a:t>System.Data.Entity</a:t>
            </a:r>
            <a:r>
              <a:rPr lang="en-US" sz="26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namespace </a:t>
            </a:r>
            <a:r>
              <a:rPr lang="en-US" sz="2600" dirty="0" err="1" smtClean="0">
                <a:solidFill>
                  <a:srgbClr val="0000FF"/>
                </a:solidFill>
              </a:rPr>
              <a:t>BookStore.Models</a:t>
            </a:r>
            <a:r>
              <a:rPr lang="en-US" sz="2600" dirty="0" smtClean="0">
                <a:solidFill>
                  <a:srgbClr val="0000FF"/>
                </a:solidFill>
              </a:rPr>
              <a:t> {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</a:t>
            </a:r>
            <a:r>
              <a:rPr lang="en-US" sz="2600" b="1" dirty="0">
                <a:solidFill>
                  <a:srgbClr val="0000FF"/>
                </a:solidFill>
              </a:rPr>
              <a:t>public class </a:t>
            </a:r>
            <a:r>
              <a:rPr lang="en-US" sz="2600" b="1" dirty="0" err="1">
                <a:solidFill>
                  <a:srgbClr val="0000FF"/>
                </a:solidFill>
              </a:rPr>
              <a:t>BookContext</a:t>
            </a:r>
            <a:r>
              <a:rPr lang="en-US" sz="2600" b="1" dirty="0">
                <a:solidFill>
                  <a:srgbClr val="0000FF"/>
                </a:solidFill>
              </a:rPr>
              <a:t> : </a:t>
            </a:r>
            <a:r>
              <a:rPr lang="en-US" sz="2600" b="1" dirty="0" err="1" smtClean="0">
                <a:solidFill>
                  <a:srgbClr val="0000FF"/>
                </a:solidFill>
              </a:rPr>
              <a:t>DbContext</a:t>
            </a:r>
            <a:r>
              <a:rPr lang="en-US" sz="2600" b="1" dirty="0">
                <a:solidFill>
                  <a:srgbClr val="0000FF"/>
                </a:solidFill>
              </a:rPr>
              <a:t>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b="1" dirty="0">
                <a:solidFill>
                  <a:srgbClr val="0000FF"/>
                </a:solidFill>
              </a:rPr>
              <a:t>        public </a:t>
            </a:r>
            <a:r>
              <a:rPr lang="en-US" sz="2600" b="1" dirty="0" err="1">
                <a:solidFill>
                  <a:srgbClr val="0000FF"/>
                </a:solidFill>
              </a:rPr>
              <a:t>DbSet</a:t>
            </a:r>
            <a:r>
              <a:rPr lang="en-US" sz="2600" b="1" dirty="0">
                <a:solidFill>
                  <a:srgbClr val="0000FF"/>
                </a:solidFill>
              </a:rPr>
              <a:t>&lt;Book&gt; Books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b="1" dirty="0">
                <a:solidFill>
                  <a:srgbClr val="0000FF"/>
                </a:solidFill>
              </a:rPr>
              <a:t>        public </a:t>
            </a:r>
            <a:r>
              <a:rPr lang="en-US" sz="2600" b="1" dirty="0" err="1">
                <a:solidFill>
                  <a:srgbClr val="0000FF"/>
                </a:solidFill>
              </a:rPr>
              <a:t>DbSet</a:t>
            </a:r>
            <a:r>
              <a:rPr lang="en-US" sz="2600" b="1" dirty="0">
                <a:solidFill>
                  <a:srgbClr val="0000FF"/>
                </a:solidFill>
              </a:rPr>
              <a:t>&lt;Purchase&gt; Purchases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b="1" dirty="0">
                <a:solidFill>
                  <a:srgbClr val="0000FF"/>
                </a:solidFill>
              </a:rPr>
              <a:t>  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}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en-US" dirty="0" smtClean="0"/>
              <a:t>C</a:t>
            </a:r>
            <a:r>
              <a:rPr lang="ru-RU" dirty="0"/>
              <a:t> помощью свойств </a:t>
            </a:r>
            <a:r>
              <a:rPr lang="ru-RU" dirty="0" err="1">
                <a:solidFill>
                  <a:srgbClr val="0000FF"/>
                </a:solidFill>
              </a:rPr>
              <a:t>Books</a:t>
            </a:r>
            <a:r>
              <a:rPr lang="ru-RU" dirty="0"/>
              <a:t> и </a:t>
            </a:r>
            <a:r>
              <a:rPr lang="ru-RU" dirty="0" err="1">
                <a:solidFill>
                  <a:srgbClr val="0000FF"/>
                </a:solidFill>
              </a:rPr>
              <a:t>Purchases</a:t>
            </a:r>
            <a:r>
              <a:rPr lang="ru-RU" dirty="0"/>
              <a:t> </a:t>
            </a:r>
            <a:r>
              <a:rPr lang="ru-RU" dirty="0" smtClean="0"/>
              <a:t>предоставляется доступ </a:t>
            </a:r>
            <a:r>
              <a:rPr lang="ru-RU" dirty="0"/>
              <a:t>к данным соответствующих моделей, </a:t>
            </a:r>
            <a:r>
              <a:rPr lang="ru-RU" dirty="0" smtClean="0"/>
              <a:t>значения которых </a:t>
            </a:r>
            <a:r>
              <a:rPr lang="ru-RU" dirty="0"/>
              <a:t>хранятся в базе данных.</a:t>
            </a:r>
            <a:endParaRPr lang="en-US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75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Создание базы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Для хранения </a:t>
            </a:r>
            <a:r>
              <a:rPr lang="ru-RU" dirty="0"/>
              <a:t>данные, </a:t>
            </a:r>
            <a:r>
              <a:rPr lang="ru-RU" dirty="0" smtClean="0"/>
              <a:t>нужна </a:t>
            </a:r>
            <a:r>
              <a:rPr lang="ru-RU" dirty="0"/>
              <a:t>база данных.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качестве базы данных </a:t>
            </a:r>
            <a:r>
              <a:rPr lang="ru-RU" dirty="0" smtClean="0"/>
              <a:t>как правило используется </a:t>
            </a:r>
            <a:r>
              <a:rPr lang="ru-RU" dirty="0"/>
              <a:t>MS SQL </a:t>
            </a:r>
            <a:r>
              <a:rPr lang="ru-RU" dirty="0" err="1" smtClean="0"/>
              <a:t>Server</a:t>
            </a:r>
            <a:r>
              <a:rPr lang="ru-RU" dirty="0" smtClean="0"/>
              <a:t> </a:t>
            </a:r>
          </a:p>
          <a:p>
            <a:pPr>
              <a:defRPr/>
            </a:pPr>
            <a:r>
              <a:rPr lang="ru-RU" dirty="0" smtClean="0"/>
              <a:t>Базу </a:t>
            </a:r>
            <a:r>
              <a:rPr lang="ru-RU" dirty="0"/>
              <a:t>данных </a:t>
            </a:r>
            <a:r>
              <a:rPr lang="ru-RU" dirty="0" smtClean="0"/>
              <a:t>можно </a:t>
            </a:r>
          </a:p>
          <a:p>
            <a:pPr lvl="1">
              <a:defRPr/>
            </a:pPr>
            <a:r>
              <a:rPr lang="ru-RU" dirty="0" smtClean="0"/>
              <a:t>создать непосредственно </a:t>
            </a:r>
            <a:r>
              <a:rPr lang="ru-RU" dirty="0"/>
              <a:t>в </a:t>
            </a:r>
            <a:r>
              <a:rPr lang="ru-RU" dirty="0" smtClean="0"/>
              <a:t>проекте (из </a:t>
            </a:r>
            <a:r>
              <a:rPr lang="en-US" dirty="0" smtClean="0"/>
              <a:t>VS</a:t>
            </a:r>
            <a:r>
              <a:rPr lang="ru-RU" dirty="0" smtClean="0"/>
              <a:t>), </a:t>
            </a:r>
          </a:p>
          <a:p>
            <a:pPr lvl="1">
              <a:defRPr/>
            </a:pPr>
            <a:r>
              <a:rPr lang="ru-RU" dirty="0" smtClean="0"/>
              <a:t>или создать вначале на </a:t>
            </a:r>
            <a:r>
              <a:rPr lang="ru-RU" dirty="0"/>
              <a:t>сервере MS </a:t>
            </a:r>
            <a:r>
              <a:rPr lang="ru-RU" dirty="0" smtClean="0"/>
              <a:t>SQL.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Для </a:t>
            </a:r>
            <a:r>
              <a:rPr lang="ru-RU" dirty="0"/>
              <a:t>хранения баз данных </a:t>
            </a:r>
            <a:r>
              <a:rPr lang="ru-RU" dirty="0" smtClean="0"/>
              <a:t>в проекте предназначается папка</a:t>
            </a:r>
            <a:r>
              <a:rPr lang="ru-RU" dirty="0"/>
              <a:t> </a:t>
            </a:r>
            <a:r>
              <a:rPr lang="ru-RU" b="1" dirty="0" err="1">
                <a:solidFill>
                  <a:srgbClr val="0000FF"/>
                </a:solidFill>
              </a:rPr>
              <a:t>App_Data</a:t>
            </a:r>
            <a:r>
              <a:rPr lang="ru-RU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5502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2679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Способы создания базы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Создание БД вручную из </a:t>
            </a:r>
            <a:r>
              <a:rPr lang="en-US" dirty="0" smtClean="0"/>
              <a:t>VS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в </a:t>
            </a:r>
            <a:r>
              <a:rPr lang="ru-RU" dirty="0"/>
              <a:t>контекстном меню </a:t>
            </a:r>
            <a:r>
              <a:rPr lang="ru-RU" dirty="0" smtClean="0"/>
              <a:t>папки </a:t>
            </a:r>
            <a:r>
              <a:rPr lang="ru-RU" dirty="0" err="1">
                <a:solidFill>
                  <a:srgbClr val="0000FF"/>
                </a:solidFill>
              </a:rPr>
              <a:t>App_Data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нужно </a:t>
            </a:r>
            <a:r>
              <a:rPr lang="ru-RU" dirty="0" smtClean="0"/>
              <a:t>выбрать </a:t>
            </a:r>
            <a:r>
              <a:rPr lang="ru-RU" dirty="0">
                <a:solidFill>
                  <a:srgbClr val="0000FF"/>
                </a:solidFill>
              </a:rPr>
              <a:t>Добавить –</a:t>
            </a: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ru-RU" dirty="0">
                <a:solidFill>
                  <a:srgbClr val="0000FF"/>
                </a:solidFill>
              </a:rPr>
              <a:t>Создать элемент</a:t>
            </a:r>
            <a:endParaRPr lang="en-US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Автоматически по технологии «</a:t>
            </a:r>
            <a:r>
              <a:rPr lang="en-US" dirty="0" smtClean="0"/>
              <a:t>Code first</a:t>
            </a:r>
            <a:r>
              <a:rPr lang="ru-RU" dirty="0" smtClean="0"/>
              <a:t>»</a:t>
            </a:r>
          </a:p>
          <a:p>
            <a:pPr lvl="1">
              <a:defRPr/>
            </a:pPr>
            <a:r>
              <a:rPr lang="ru-RU" dirty="0" smtClean="0"/>
              <a:t>по умолчанию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0328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42429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Создание БД вручную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из </a:t>
            </a:r>
            <a:r>
              <a:rPr lang="en-US" dirty="0" smtClean="0"/>
              <a:t>Visual Studio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12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Добавление БД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1036638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В появившемся окне добавления нового элемента выберем </a:t>
            </a:r>
            <a:r>
              <a:rPr lang="ru-RU" b="1" dirty="0">
                <a:solidFill>
                  <a:srgbClr val="0000FF"/>
                </a:solidFill>
              </a:rPr>
              <a:t>SQL </a:t>
            </a:r>
            <a:r>
              <a:rPr lang="ru-RU" b="1" dirty="0" err="1">
                <a:solidFill>
                  <a:srgbClr val="0000FF"/>
                </a:solidFill>
              </a:rPr>
              <a:t>Server</a:t>
            </a:r>
            <a:r>
              <a:rPr lang="ru-RU" b="1" dirty="0">
                <a:solidFill>
                  <a:srgbClr val="0000FF"/>
                </a:solidFill>
              </a:rPr>
              <a:t> </a:t>
            </a:r>
            <a:r>
              <a:rPr lang="ru-RU" b="1" dirty="0" err="1">
                <a:solidFill>
                  <a:srgbClr val="0000FF"/>
                </a:solidFill>
              </a:rPr>
              <a:t>Database</a:t>
            </a:r>
            <a:r>
              <a:rPr lang="ru-RU" dirty="0"/>
              <a:t> и назовем новую базу данных </a:t>
            </a:r>
            <a:r>
              <a:rPr lang="ru-RU" dirty="0" err="1">
                <a:solidFill>
                  <a:srgbClr val="0000FF"/>
                </a:solidFill>
              </a:rPr>
              <a:t>Bookstore.mdf</a:t>
            </a:r>
            <a:r>
              <a:rPr lang="ru-RU" dirty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17444" name="Picture 2" descr="http://metanit.com/sharp/mvc/mvcpics/5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3068638"/>
            <a:ext cx="747712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977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54727"/>
            <a:ext cx="8964612" cy="540327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Также можно создать БД и </a:t>
            </a:r>
            <a:r>
              <a:rPr lang="ru-RU" dirty="0"/>
              <a:t>на </a:t>
            </a:r>
            <a:r>
              <a:rPr lang="ru-RU" dirty="0" smtClean="0"/>
              <a:t>сервере БД.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После </a:t>
            </a:r>
            <a:r>
              <a:rPr lang="ru-RU" dirty="0"/>
              <a:t>этого база данных добавляется в проект, 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ее можно </a:t>
            </a:r>
            <a:r>
              <a:rPr lang="ru-RU" dirty="0"/>
              <a:t>увидеть </a:t>
            </a:r>
            <a:r>
              <a:rPr lang="ru-RU" dirty="0" smtClean="0"/>
              <a:t>в </a:t>
            </a:r>
            <a:r>
              <a:rPr lang="ru-RU" dirty="0"/>
              <a:t>папке </a:t>
            </a:r>
            <a:r>
              <a:rPr lang="ru-RU" dirty="0" err="1" smtClean="0">
                <a:solidFill>
                  <a:srgbClr val="0000FF"/>
                </a:solidFill>
              </a:rPr>
              <a:t>App_Data</a:t>
            </a:r>
            <a:r>
              <a:rPr lang="ru-RU" dirty="0" smtClean="0"/>
              <a:t> (нужно открыть в проводнике)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обозревателе </a:t>
            </a:r>
            <a:r>
              <a:rPr lang="ru-RU" dirty="0"/>
              <a:t>баз данных (окно </a:t>
            </a:r>
            <a:r>
              <a:rPr lang="ru-RU" b="1" dirty="0" err="1">
                <a:solidFill>
                  <a:srgbClr val="0000FF"/>
                </a:solidFill>
              </a:rPr>
              <a:t>Database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ru-RU" b="1" dirty="0" err="1">
                <a:solidFill>
                  <a:srgbClr val="0000FF"/>
                </a:solidFill>
              </a:rPr>
              <a:t>Explorer</a:t>
            </a:r>
            <a:r>
              <a:rPr lang="ru-RU" dirty="0"/>
              <a:t>) </a:t>
            </a:r>
            <a:r>
              <a:rPr lang="ru-RU" dirty="0" smtClean="0"/>
              <a:t>можно подключиться к БД </a:t>
            </a:r>
            <a:r>
              <a:rPr lang="ru-RU" dirty="0"/>
              <a:t>и создать таблицы, которые будут хранить данные.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Раскроем узел </a:t>
            </a:r>
            <a:r>
              <a:rPr lang="ru-RU" dirty="0" err="1">
                <a:solidFill>
                  <a:srgbClr val="0000FF"/>
                </a:solidFill>
              </a:rPr>
              <a:t>Bookstore.mdf</a:t>
            </a:r>
            <a:r>
              <a:rPr lang="ru-RU" dirty="0"/>
              <a:t> и найдем узел </a:t>
            </a:r>
            <a:r>
              <a:rPr lang="ru-RU" dirty="0" err="1">
                <a:solidFill>
                  <a:srgbClr val="0000FF"/>
                </a:solidFill>
              </a:rPr>
              <a:t>Tables</a:t>
            </a:r>
            <a:r>
              <a:rPr lang="ru-RU" dirty="0"/>
              <a:t>.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Нажмем </a:t>
            </a:r>
            <a:r>
              <a:rPr lang="ru-RU" dirty="0"/>
              <a:t>на этот узел правой кнопкой мыши и в появившемся меню выберем пункт </a:t>
            </a:r>
            <a:r>
              <a:rPr lang="ru-RU" i="1" dirty="0" err="1">
                <a:solidFill>
                  <a:srgbClr val="0000FF"/>
                </a:solidFill>
              </a:rPr>
              <a:t>Add</a:t>
            </a:r>
            <a:r>
              <a:rPr lang="ru-RU" i="1" dirty="0">
                <a:solidFill>
                  <a:srgbClr val="0000FF"/>
                </a:solidFill>
              </a:rPr>
              <a:t> </a:t>
            </a:r>
            <a:r>
              <a:rPr lang="ru-RU" i="1" dirty="0" err="1">
                <a:solidFill>
                  <a:srgbClr val="0000FF"/>
                </a:solidFill>
              </a:rPr>
              <a:t>New</a:t>
            </a:r>
            <a:r>
              <a:rPr lang="ru-RU" i="1" dirty="0">
                <a:solidFill>
                  <a:srgbClr val="0000FF"/>
                </a:solidFill>
              </a:rPr>
              <a:t> </a:t>
            </a:r>
            <a:r>
              <a:rPr lang="ru-RU" i="1" dirty="0" err="1">
                <a:solidFill>
                  <a:srgbClr val="0000FF"/>
                </a:solidFill>
              </a:rPr>
              <a:t>Table</a:t>
            </a:r>
            <a:r>
              <a:rPr lang="ru-RU" dirty="0"/>
              <a:t>. </a:t>
            </a:r>
            <a:endParaRPr lang="en-US" dirty="0" smtClean="0"/>
          </a:p>
          <a:p>
            <a:pPr lvl="1">
              <a:defRPr/>
            </a:pPr>
            <a:r>
              <a:rPr lang="ru-RU" dirty="0" smtClean="0"/>
              <a:t>появится </a:t>
            </a:r>
            <a:r>
              <a:rPr lang="ru-RU" dirty="0"/>
              <a:t>окно, в котором нам надо определить названия и типы столбцов новой таблицы.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953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Заголовок 1"/>
          <p:cNvSpPr>
            <a:spLocks noGrp="1"/>
          </p:cNvSpPr>
          <p:nvPr>
            <p:ph type="title"/>
          </p:nvPr>
        </p:nvSpPr>
        <p:spPr>
          <a:xfrm>
            <a:off x="0" y="274637"/>
            <a:ext cx="9144000" cy="930707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319491" name="Объект 2"/>
          <p:cNvSpPr>
            <a:spLocks noGrp="1"/>
          </p:cNvSpPr>
          <p:nvPr>
            <p:ph idx="1"/>
          </p:nvPr>
        </p:nvSpPr>
        <p:spPr>
          <a:xfrm>
            <a:off x="179388" y="1506682"/>
            <a:ext cx="8964612" cy="535131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По соглашениям о наименованиях таблицы при работе с </a:t>
            </a:r>
            <a:r>
              <a:rPr lang="ru-RU" altLang="ru-RU" dirty="0" err="1" smtClean="0"/>
              <a:t>Entity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Framework</a:t>
            </a:r>
            <a:r>
              <a:rPr lang="ru-RU" altLang="ru-RU" dirty="0" smtClean="0"/>
              <a:t> должны соответствовать имени модели </a:t>
            </a:r>
            <a:endParaRPr lang="en-US" altLang="ru-RU" dirty="0" smtClean="0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ru-RU" altLang="ru-RU" dirty="0" smtClean="0"/>
              <a:t>если модель называется </a:t>
            </a:r>
            <a:r>
              <a:rPr lang="ru-RU" altLang="ru-RU" dirty="0" err="1" smtClean="0">
                <a:solidFill>
                  <a:srgbClr val="0000FF"/>
                </a:solidFill>
              </a:rPr>
              <a:t>Book</a:t>
            </a:r>
            <a:r>
              <a:rPr lang="ru-RU" altLang="ru-RU" dirty="0" smtClean="0"/>
              <a:t>, то таблица тоже должна называться </a:t>
            </a:r>
            <a:r>
              <a:rPr lang="ru-RU" altLang="ru-RU" dirty="0" err="1" smtClean="0">
                <a:solidFill>
                  <a:srgbClr val="0000FF"/>
                </a:solidFill>
              </a:rPr>
              <a:t>Books</a:t>
            </a:r>
            <a:r>
              <a:rPr lang="ru-RU" altLang="ru-RU" dirty="0" smtClean="0"/>
              <a:t>. </a:t>
            </a:r>
            <a:endParaRPr lang="en-US" altLang="ru-RU" dirty="0" smtClean="0"/>
          </a:p>
          <a:p>
            <a:pPr lvl="1"/>
            <a:r>
              <a:rPr lang="ru-RU" altLang="ru-RU" dirty="0" err="1" smtClean="0"/>
              <a:t>Entity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Framework</a:t>
            </a:r>
            <a:r>
              <a:rPr lang="ru-RU" altLang="ru-RU" dirty="0" smtClean="0"/>
              <a:t> автоматически распознает, что таблица </a:t>
            </a:r>
            <a:r>
              <a:rPr lang="ru-RU" altLang="ru-RU" dirty="0" err="1" smtClean="0">
                <a:solidFill>
                  <a:srgbClr val="0000FF"/>
                </a:solidFill>
              </a:rPr>
              <a:t>Books</a:t>
            </a:r>
            <a:r>
              <a:rPr lang="ru-RU" altLang="ru-RU" dirty="0" smtClean="0"/>
              <a:t> соответствует классу </a:t>
            </a:r>
            <a:r>
              <a:rPr lang="ru-RU" altLang="ru-RU" dirty="0" err="1" smtClean="0">
                <a:solidFill>
                  <a:srgbClr val="0000FF"/>
                </a:solidFill>
              </a:rPr>
              <a:t>Book</a:t>
            </a:r>
            <a:r>
              <a:rPr lang="ru-RU" altLang="ru-RU" dirty="0" smtClean="0"/>
              <a:t>.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60140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965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Создадим таблицы, имеющую следующую структуру: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20516" name="Picture 2" descr="http://metanit.com/sharp/mvc/mvcpics/5.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75" y="2276475"/>
            <a:ext cx="3070225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0517" name="Picture 4" descr="http://metanit.com/sharp/mvc/mvcpics/5.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3460750"/>
            <a:ext cx="19812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0518" name="Прямоугольник 3"/>
          <p:cNvSpPr>
            <a:spLocks noChangeArrowheads="1"/>
          </p:cNvSpPr>
          <p:nvPr/>
        </p:nvSpPr>
        <p:spPr bwMode="auto">
          <a:xfrm>
            <a:off x="179388" y="4633913"/>
            <a:ext cx="66246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Не забудьте установить ниже в окне </a:t>
            </a:r>
            <a:r>
              <a:rPr kumimoji="0" lang="ru-RU" altLang="ru-RU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Properties </a:t>
            </a:r>
            <a:r>
              <a:rPr kumimoji="0" lang="ru-RU" altLang="ru-RU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(в окне </a:t>
            </a:r>
            <a:r>
              <a:rPr kumimoji="0" lang="ru-RU" altLang="ru-RU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Column Properties</a:t>
            </a:r>
            <a:r>
              <a:rPr kumimoji="0" lang="ru-RU" altLang="ru-RU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 для столбца Id соответствующие параметры для первичного ключа:</a:t>
            </a:r>
          </a:p>
        </p:txBody>
      </p:sp>
    </p:spTree>
    <p:extLst>
      <p:ext uri="{BB962C8B-B14F-4D97-AF65-F5344CB8AC3E}">
        <p14:creationId xmlns:p14="http://schemas.microsoft.com/office/powerpoint/2010/main" val="3557293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 smtClean="0"/>
              <a:t>Studio</a:t>
            </a:r>
            <a:r>
              <a:rPr lang="ru-RU" dirty="0" smtClean="0"/>
              <a:t> надо </a:t>
            </a:r>
            <a:r>
              <a:rPr lang="ru-RU" dirty="0"/>
              <a:t>сгенерировать таблицу на основе заданного выше определения.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Для </a:t>
            </a:r>
            <a:r>
              <a:rPr lang="ru-RU" dirty="0"/>
              <a:t>этого нажмем на кнопку </a:t>
            </a:r>
            <a:r>
              <a:rPr lang="ru-RU" dirty="0" smtClean="0">
                <a:solidFill>
                  <a:srgbClr val="0000FF"/>
                </a:solidFill>
              </a:rPr>
              <a:t>Update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появившемся диалоговом окне нажмем на кнопку </a:t>
            </a:r>
            <a:r>
              <a:rPr lang="ru-RU" dirty="0">
                <a:solidFill>
                  <a:srgbClr val="0000FF"/>
                </a:solidFill>
              </a:rPr>
              <a:t>Update </a:t>
            </a:r>
            <a:r>
              <a:rPr lang="ru-RU" dirty="0" err="1">
                <a:solidFill>
                  <a:srgbClr val="0000FF"/>
                </a:solidFill>
              </a:rPr>
              <a:t>Database</a:t>
            </a:r>
            <a:r>
              <a:rPr lang="ru-RU" dirty="0"/>
              <a:t>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После </a:t>
            </a:r>
            <a:r>
              <a:rPr lang="ru-RU" dirty="0"/>
              <a:t>этого в нашу базу данных добавляется только что сгенерированная таблица. </a:t>
            </a:r>
            <a:endParaRPr lang="ru-RU" dirty="0" smtClean="0"/>
          </a:p>
        </p:txBody>
      </p:sp>
      <p:pic>
        <p:nvPicPr>
          <p:cNvPr id="321540" name="Picture 2" descr="http://metanit.com/sharp/mvc/mvcpics/5.3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75" y="3716338"/>
            <a:ext cx="3916363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425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2256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/>
          <a:lstStyle/>
          <a:p>
            <a:pPr eaLnBrk="1" hangingPunct="1"/>
            <a:r>
              <a:rPr lang="ru-RU" altLang="ru-RU" smtClean="0"/>
              <a:t>Подобным образом определим таблицу </a:t>
            </a:r>
            <a:r>
              <a:rPr lang="ru-RU" altLang="ru-RU" smtClean="0">
                <a:solidFill>
                  <a:srgbClr val="0000FF"/>
                </a:solidFill>
              </a:rPr>
              <a:t>Purchases </a:t>
            </a:r>
            <a:r>
              <a:rPr lang="ru-RU" altLang="ru-RU" smtClean="0"/>
              <a:t>для модели </a:t>
            </a:r>
            <a:r>
              <a:rPr lang="ru-RU" altLang="ru-RU" smtClean="0">
                <a:solidFill>
                  <a:srgbClr val="0000FF"/>
                </a:solidFill>
              </a:rPr>
              <a:t>Purchase</a:t>
            </a:r>
            <a:r>
              <a:rPr lang="ru-RU" altLang="ru-RU" smtClean="0"/>
              <a:t>: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Добавим в таблицу </a:t>
            </a:r>
            <a:r>
              <a:rPr lang="ru-RU" altLang="ru-RU" smtClean="0">
                <a:solidFill>
                  <a:srgbClr val="0000FF"/>
                </a:solidFill>
              </a:rPr>
              <a:t>Books </a:t>
            </a:r>
            <a:r>
              <a:rPr lang="ru-RU" altLang="ru-RU" smtClean="0"/>
              <a:t>несколько записей:</a:t>
            </a:r>
          </a:p>
          <a:p>
            <a:pPr algn="r" eaLnBrk="1" hangingPunct="1"/>
            <a:endParaRPr lang="ru-RU" altLang="ru-RU" smtClean="0"/>
          </a:p>
        </p:txBody>
      </p:sp>
      <p:pic>
        <p:nvPicPr>
          <p:cNvPr id="322564" name="Picture 2" descr="http://metanit.com/sharp/mvc/mvcpics/5.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488" y="2276475"/>
            <a:ext cx="19812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2565" name="Picture 4" descr="http://metanit.com/sharp/mvc/mvcpics/5.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4076700"/>
            <a:ext cx="38195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256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9953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Контекст модели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using </a:t>
            </a:r>
            <a:r>
              <a:rPr lang="en-US" sz="2400" dirty="0">
                <a:solidFill>
                  <a:srgbClr val="0000FF"/>
                </a:solidFill>
              </a:rPr>
              <a:t>System;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System.Collections.Generic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System.Linq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System.Web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System.Data.Entity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smtClean="0">
                <a:solidFill>
                  <a:srgbClr val="0000FF"/>
                </a:solidFill>
              </a:rPr>
              <a:t>namespace </a:t>
            </a:r>
            <a:r>
              <a:rPr lang="en-US" sz="2400" dirty="0" err="1" smtClean="0">
                <a:solidFill>
                  <a:srgbClr val="0000FF"/>
                </a:solidFill>
              </a:rPr>
              <a:t>BookStore.Models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{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public class </a:t>
            </a:r>
            <a:r>
              <a:rPr lang="en-US" sz="2400" dirty="0" err="1">
                <a:solidFill>
                  <a:srgbClr val="0000FF"/>
                </a:solidFill>
              </a:rPr>
              <a:t>BookContext</a:t>
            </a:r>
            <a:r>
              <a:rPr lang="en-US" sz="2400" dirty="0">
                <a:solidFill>
                  <a:srgbClr val="0000FF"/>
                </a:solidFill>
              </a:rPr>
              <a:t> : </a:t>
            </a:r>
            <a:r>
              <a:rPr lang="en-US" sz="2400" dirty="0" err="1" smtClean="0">
                <a:solidFill>
                  <a:srgbClr val="0000FF"/>
                </a:solidFill>
              </a:rPr>
              <a:t>DbContext</a:t>
            </a:r>
            <a:r>
              <a:rPr lang="en-US" sz="2400" dirty="0">
                <a:solidFill>
                  <a:srgbClr val="0000FF"/>
                </a:solidFill>
              </a:rPr>
              <a:t> 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    public </a:t>
            </a:r>
            <a:r>
              <a:rPr lang="en-US" sz="2400" dirty="0" err="1">
                <a:solidFill>
                  <a:srgbClr val="0000FF"/>
                </a:solidFill>
              </a:rPr>
              <a:t>DbSet</a:t>
            </a:r>
            <a:r>
              <a:rPr lang="en-US" sz="2400" dirty="0">
                <a:solidFill>
                  <a:srgbClr val="0000FF"/>
                </a:solidFill>
              </a:rPr>
              <a:t>&lt;Book&gt; Books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    public </a:t>
            </a:r>
            <a:r>
              <a:rPr lang="en-US" sz="2400" dirty="0" err="1">
                <a:solidFill>
                  <a:srgbClr val="0000FF"/>
                </a:solidFill>
              </a:rPr>
              <a:t>DbSet</a:t>
            </a:r>
            <a:r>
              <a:rPr lang="en-US" sz="2400" dirty="0">
                <a:solidFill>
                  <a:srgbClr val="0000FF"/>
                </a:solidFill>
              </a:rPr>
              <a:t>&lt;Purchase&gt; Purchases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055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трока соединения</a:t>
            </a:r>
            <a:r>
              <a:rPr lang="en-US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 БД</a:t>
            </a:r>
            <a:endParaRPr lang="ru-RU" altLang="ru-RU" sz="3600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Строка соединения хранится в файле </a:t>
            </a:r>
            <a:r>
              <a:rPr lang="ru-RU" dirty="0" err="1">
                <a:solidFill>
                  <a:srgbClr val="0000FF"/>
                </a:solidFill>
              </a:rPr>
              <a:t>Web.config</a:t>
            </a:r>
            <a:r>
              <a:rPr lang="ru-RU" dirty="0"/>
              <a:t> </a:t>
            </a:r>
          </a:p>
          <a:p>
            <a:pPr lvl="1">
              <a:defRPr/>
            </a:pPr>
            <a:r>
              <a:rPr lang="ru-RU" dirty="0" smtClean="0"/>
              <a:t>после секции </a:t>
            </a:r>
            <a:r>
              <a:rPr lang="ru-RU" b="1" dirty="0" err="1" smtClean="0">
                <a:solidFill>
                  <a:srgbClr val="0000FF"/>
                </a:solidFill>
              </a:rPr>
              <a:t>configuration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 описания строки подключения к БД на сервере </a:t>
            </a:r>
            <a:r>
              <a:rPr lang="en-US" dirty="0" smtClean="0"/>
              <a:t>MS SQL Server (Express)</a:t>
            </a:r>
            <a:r>
              <a:rPr lang="ru-RU" dirty="0" smtClean="0"/>
              <a:t>: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&lt;configuration&gt;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.........................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&lt;</a:t>
            </a:r>
            <a:r>
              <a:rPr lang="en-US" sz="2400" dirty="0" err="1">
                <a:solidFill>
                  <a:srgbClr val="0000FF"/>
                </a:solidFill>
              </a:rPr>
              <a:t>connectionStrings</a:t>
            </a:r>
            <a:r>
              <a:rPr lang="en-US" sz="24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    &lt;add name="</a:t>
            </a:r>
            <a:r>
              <a:rPr lang="en-US" sz="2400" dirty="0" err="1">
                <a:solidFill>
                  <a:srgbClr val="0000FF"/>
                </a:solidFill>
              </a:rPr>
              <a:t>BookContext</a:t>
            </a:r>
            <a:r>
              <a:rPr lang="en-US" sz="2400" dirty="0">
                <a:solidFill>
                  <a:srgbClr val="0000FF"/>
                </a:solidFill>
              </a:rPr>
              <a:t>" 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         </a:t>
            </a:r>
            <a:r>
              <a:rPr lang="en-US" sz="2400" dirty="0" err="1" smtClean="0">
                <a:solidFill>
                  <a:srgbClr val="0000FF"/>
                </a:solidFill>
              </a:rPr>
              <a:t>connectionString</a:t>
            </a:r>
            <a:r>
              <a:rPr lang="en-US" sz="2400" dirty="0">
                <a:solidFill>
                  <a:srgbClr val="0000FF"/>
                </a:solidFill>
              </a:rPr>
              <a:t>="Data Source=.\SQLEXPRESS</a:t>
            </a:r>
            <a:r>
              <a:rPr lang="en-US" sz="2400" dirty="0" smtClean="0">
                <a:solidFill>
                  <a:srgbClr val="0000FF"/>
                </a:solidFill>
              </a:rPr>
              <a:t>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            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Initial </a:t>
            </a:r>
            <a:r>
              <a:rPr lang="en-US" sz="2400" dirty="0" smtClean="0">
                <a:solidFill>
                  <a:srgbClr val="0000FF"/>
                </a:solidFill>
              </a:rPr>
              <a:t>Catalog=</a:t>
            </a:r>
            <a:r>
              <a:rPr lang="en-US" sz="2400" dirty="0" err="1" smtClean="0">
                <a:solidFill>
                  <a:srgbClr val="0000FF"/>
                </a:solidFill>
              </a:rPr>
              <a:t>Bookstore;Integrated</a:t>
            </a:r>
            <a:r>
              <a:rPr lang="en-US" sz="2400" dirty="0" smtClean="0">
                <a:solidFill>
                  <a:srgbClr val="0000FF"/>
                </a:solidFill>
              </a:rPr>
              <a:t> Security=True; User </a:t>
            </a:r>
            <a:r>
              <a:rPr lang="en-US" sz="2400" dirty="0">
                <a:solidFill>
                  <a:srgbClr val="0000FF"/>
                </a:solidFill>
              </a:rPr>
              <a:t>Instance=True"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   </a:t>
            </a: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smtClean="0">
                <a:solidFill>
                  <a:srgbClr val="0000FF"/>
                </a:solidFill>
              </a:rPr>
              <a:t>         </a:t>
            </a:r>
            <a:r>
              <a:rPr lang="en-US" sz="2400" dirty="0" err="1" smtClean="0">
                <a:solidFill>
                  <a:srgbClr val="0000FF"/>
                </a:solidFill>
              </a:rPr>
              <a:t>providerName</a:t>
            </a:r>
            <a:r>
              <a:rPr lang="en-US" sz="2400" dirty="0">
                <a:solidFill>
                  <a:srgbClr val="0000FF"/>
                </a:solidFill>
              </a:rPr>
              <a:t>="</a:t>
            </a:r>
            <a:r>
              <a:rPr lang="en-US" sz="2400" dirty="0" err="1">
                <a:solidFill>
                  <a:srgbClr val="0000FF"/>
                </a:solidFill>
              </a:rPr>
              <a:t>System.Data.SqlClient</a:t>
            </a:r>
            <a:r>
              <a:rPr lang="en-US" sz="2400" dirty="0">
                <a:solidFill>
                  <a:srgbClr val="0000FF"/>
                </a:solidFill>
              </a:rPr>
              <a:t>" /&gt;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&lt;/</a:t>
            </a:r>
            <a:r>
              <a:rPr lang="en-US" sz="2400" dirty="0" err="1">
                <a:solidFill>
                  <a:srgbClr val="0000FF"/>
                </a:solidFill>
              </a:rPr>
              <a:t>connectionStrings</a:t>
            </a:r>
            <a:r>
              <a:rPr lang="en-US" sz="24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&lt;/configuration&gt;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3402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5626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БД с помощью контекста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92382"/>
            <a:ext cx="8964612" cy="546561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Пример, получения содержимого </a:t>
            </a:r>
            <a:r>
              <a:rPr lang="ru-RU" dirty="0"/>
              <a:t>таблицы </a:t>
            </a:r>
            <a:r>
              <a:rPr lang="ru-RU" dirty="0" err="1">
                <a:solidFill>
                  <a:srgbClr val="0000FF"/>
                </a:solidFill>
              </a:rPr>
              <a:t>Books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в контроллере </a:t>
            </a:r>
            <a:r>
              <a:rPr lang="ru-RU" dirty="0" err="1">
                <a:solidFill>
                  <a:srgbClr val="0000FF"/>
                </a:solidFill>
              </a:rPr>
              <a:t>Home</a:t>
            </a:r>
            <a:r>
              <a:rPr lang="ru-RU" dirty="0" smtClean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public class </a:t>
            </a:r>
            <a:r>
              <a:rPr lang="en-US" sz="2800" dirty="0" err="1">
                <a:solidFill>
                  <a:srgbClr val="0000FF"/>
                </a:solidFill>
              </a:rPr>
              <a:t>HomeController</a:t>
            </a:r>
            <a:r>
              <a:rPr lang="en-US" sz="2800" dirty="0">
                <a:solidFill>
                  <a:srgbClr val="0000FF"/>
                </a:solidFill>
              </a:rPr>
              <a:t> : </a:t>
            </a:r>
            <a:r>
              <a:rPr lang="en-US" sz="2800" dirty="0" smtClean="0">
                <a:solidFill>
                  <a:srgbClr val="0000FF"/>
                </a:solidFill>
              </a:rPr>
              <a:t>Controller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{</a:t>
            </a:r>
            <a:endParaRPr lang="en-US" sz="28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</a:t>
            </a:r>
            <a:r>
              <a:rPr lang="en-US" sz="2800" b="1" dirty="0">
                <a:solidFill>
                  <a:srgbClr val="0000FF"/>
                </a:solidFill>
              </a:rPr>
              <a:t> </a:t>
            </a:r>
            <a:r>
              <a:rPr lang="en-US" sz="2800" b="1" dirty="0" err="1">
                <a:solidFill>
                  <a:srgbClr val="0000FF"/>
                </a:solidFill>
              </a:rPr>
              <a:t>BookContext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db</a:t>
            </a:r>
            <a:r>
              <a:rPr lang="en-US" sz="2800" b="1" dirty="0">
                <a:solidFill>
                  <a:srgbClr val="0000FF"/>
                </a:solidFill>
              </a:rPr>
              <a:t> = new </a:t>
            </a:r>
            <a:r>
              <a:rPr lang="en-US" sz="2800" b="1" dirty="0" err="1">
                <a:solidFill>
                  <a:srgbClr val="0000FF"/>
                </a:solidFill>
              </a:rPr>
              <a:t>BookContext</a:t>
            </a:r>
            <a:r>
              <a:rPr lang="en-US" sz="2800" b="1" dirty="0">
                <a:solidFill>
                  <a:srgbClr val="0000FF"/>
                </a:solidFill>
              </a:rPr>
              <a:t>();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public </a:t>
            </a:r>
            <a:r>
              <a:rPr lang="en-US" sz="2800" dirty="0" err="1">
                <a:solidFill>
                  <a:srgbClr val="0000FF"/>
                </a:solidFill>
              </a:rPr>
              <a:t>ActionResult</a:t>
            </a:r>
            <a:r>
              <a:rPr lang="en-US" sz="2800" dirty="0">
                <a:solidFill>
                  <a:srgbClr val="0000FF"/>
                </a:solidFill>
              </a:rPr>
              <a:t> Index</a:t>
            </a:r>
            <a:r>
              <a:rPr lang="en-US" sz="2800" dirty="0" smtClean="0">
                <a:solidFill>
                  <a:srgbClr val="0000FF"/>
                </a:solidFill>
              </a:rPr>
              <a:t>()</a:t>
            </a:r>
            <a:r>
              <a:rPr lang="en-US" sz="2800" dirty="0">
                <a:solidFill>
                  <a:srgbClr val="0000FF"/>
                </a:solidFill>
              </a:rPr>
              <a:t> 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    return View(</a:t>
            </a:r>
            <a:r>
              <a:rPr lang="en-US" sz="2800" dirty="0" err="1">
                <a:solidFill>
                  <a:srgbClr val="0000FF"/>
                </a:solidFill>
              </a:rPr>
              <a:t>db.Books</a:t>
            </a:r>
            <a:r>
              <a:rPr lang="en-US" sz="2800" dirty="0">
                <a:solidFill>
                  <a:srgbClr val="0000FF"/>
                </a:solidFill>
              </a:rPr>
              <a:t>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 smtClean="0">
                <a:solidFill>
                  <a:srgbClr val="0000FF"/>
                </a:solidFill>
              </a:rPr>
              <a:t>    </a:t>
            </a:r>
            <a:r>
              <a:rPr lang="en-US" sz="2800" dirty="0" smtClean="0">
                <a:solidFill>
                  <a:srgbClr val="0000FF"/>
                </a:solidFill>
              </a:rPr>
              <a:t>}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</a:rPr>
              <a:t>}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0670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42429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Создание БД на основе технологии 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en-US" dirty="0" smtClean="0"/>
              <a:t>Code</a:t>
            </a:r>
            <a:r>
              <a:rPr lang="ru-RU" dirty="0" smtClean="0"/>
              <a:t> </a:t>
            </a:r>
            <a:r>
              <a:rPr lang="en-US" dirty="0" smtClean="0"/>
              <a:t>first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490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9953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Контекст модели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using </a:t>
            </a:r>
            <a:r>
              <a:rPr lang="en-US" sz="2400" dirty="0">
                <a:solidFill>
                  <a:srgbClr val="0000FF"/>
                </a:solidFill>
              </a:rPr>
              <a:t>System;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System.Collections.Generic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System.Linq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System.Web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using </a:t>
            </a:r>
            <a:r>
              <a:rPr lang="en-US" sz="2400" dirty="0" err="1">
                <a:solidFill>
                  <a:srgbClr val="0000FF"/>
                </a:solidFill>
              </a:rPr>
              <a:t>System.Data.Entity</a:t>
            </a:r>
            <a:r>
              <a:rPr lang="en-US" sz="2400" dirty="0">
                <a:solidFill>
                  <a:srgbClr val="0000FF"/>
                </a:solidFill>
              </a:rPr>
              <a:t>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smtClean="0">
                <a:solidFill>
                  <a:srgbClr val="0000FF"/>
                </a:solidFill>
              </a:rPr>
              <a:t>namespace </a:t>
            </a:r>
            <a:r>
              <a:rPr lang="en-US" sz="2400" dirty="0" err="1" smtClean="0">
                <a:solidFill>
                  <a:srgbClr val="0000FF"/>
                </a:solidFill>
              </a:rPr>
              <a:t>BookStore.Models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{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public class </a:t>
            </a:r>
            <a:r>
              <a:rPr lang="en-US" sz="2400" dirty="0" err="1">
                <a:solidFill>
                  <a:srgbClr val="0000FF"/>
                </a:solidFill>
              </a:rPr>
              <a:t>BookContext</a:t>
            </a:r>
            <a:r>
              <a:rPr lang="en-US" sz="2400" dirty="0">
                <a:solidFill>
                  <a:srgbClr val="0000FF"/>
                </a:solidFill>
              </a:rPr>
              <a:t> : </a:t>
            </a:r>
            <a:r>
              <a:rPr lang="en-US" sz="2400" dirty="0" err="1" smtClean="0">
                <a:solidFill>
                  <a:srgbClr val="0000FF"/>
                </a:solidFill>
              </a:rPr>
              <a:t>DbContext</a:t>
            </a:r>
            <a:r>
              <a:rPr lang="en-US" sz="2400" dirty="0">
                <a:solidFill>
                  <a:srgbClr val="0000FF"/>
                </a:solidFill>
              </a:rPr>
              <a:t> 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    public </a:t>
            </a:r>
            <a:r>
              <a:rPr lang="en-US" sz="2400" dirty="0" err="1">
                <a:solidFill>
                  <a:srgbClr val="0000FF"/>
                </a:solidFill>
              </a:rPr>
              <a:t>DbSet</a:t>
            </a:r>
            <a:r>
              <a:rPr lang="en-US" sz="2400" dirty="0">
                <a:solidFill>
                  <a:srgbClr val="0000FF"/>
                </a:solidFill>
              </a:rPr>
              <a:t>&lt;Book&gt; Books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    public </a:t>
            </a:r>
            <a:r>
              <a:rPr lang="en-US" sz="2400" dirty="0" err="1">
                <a:solidFill>
                  <a:srgbClr val="0000FF"/>
                </a:solidFill>
              </a:rPr>
              <a:t>DbSet</a:t>
            </a:r>
            <a:r>
              <a:rPr lang="en-US" sz="2400" dirty="0">
                <a:solidFill>
                  <a:srgbClr val="0000FF"/>
                </a:solidFill>
              </a:rPr>
              <a:t>&lt;Purchase&gt; Purchases { get; set; 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121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трока соединения</a:t>
            </a:r>
            <a:r>
              <a:rPr lang="en-US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с БД </a:t>
            </a:r>
            <a:b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MS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SQL Server (Express)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3600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Строка соединения хранится в файле </a:t>
            </a:r>
            <a:r>
              <a:rPr lang="ru-RU" dirty="0" err="1">
                <a:solidFill>
                  <a:srgbClr val="0000FF"/>
                </a:solidFill>
              </a:rPr>
              <a:t>Web.config</a:t>
            </a:r>
            <a:r>
              <a:rPr lang="ru-RU" dirty="0"/>
              <a:t> </a:t>
            </a:r>
          </a:p>
          <a:p>
            <a:pPr lvl="1">
              <a:defRPr/>
            </a:pPr>
            <a:r>
              <a:rPr lang="ru-RU" dirty="0" smtClean="0"/>
              <a:t>после секции </a:t>
            </a:r>
            <a:r>
              <a:rPr lang="ru-RU" b="1" dirty="0" err="1" smtClean="0">
                <a:solidFill>
                  <a:srgbClr val="0000FF"/>
                </a:solidFill>
              </a:rPr>
              <a:t>configuration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 описания строки подключения: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 err="1">
                <a:solidFill>
                  <a:srgbClr val="0000FF"/>
                </a:solidFill>
              </a:rPr>
              <a:t>connectionStrings</a:t>
            </a:r>
            <a:r>
              <a:rPr lang="en-US" sz="2400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 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add name="</a:t>
            </a:r>
            <a:r>
              <a:rPr lang="en-US" sz="2400" dirty="0" err="1">
                <a:solidFill>
                  <a:srgbClr val="0000FF"/>
                </a:solidFill>
              </a:rPr>
              <a:t>BookContext</a:t>
            </a:r>
            <a:r>
              <a:rPr lang="en-US" sz="2400" dirty="0">
                <a:solidFill>
                  <a:srgbClr val="0000FF"/>
                </a:solidFill>
              </a:rPr>
              <a:t>" 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     </a:t>
            </a:r>
            <a:r>
              <a:rPr lang="en-US" sz="2400" dirty="0" err="1" smtClean="0">
                <a:solidFill>
                  <a:srgbClr val="0000FF"/>
                </a:solidFill>
              </a:rPr>
              <a:t>connectionString</a:t>
            </a:r>
            <a:r>
              <a:rPr lang="en-US" sz="2400" dirty="0">
                <a:solidFill>
                  <a:srgbClr val="0000FF"/>
                </a:solidFill>
              </a:rPr>
              <a:t>="Data Source=.\SQLEXPRESS</a:t>
            </a:r>
            <a:r>
              <a:rPr lang="en-US" sz="2400" dirty="0" smtClean="0">
                <a:solidFill>
                  <a:srgbClr val="0000FF"/>
                </a:solidFill>
              </a:rPr>
              <a:t>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     </a:t>
            </a:r>
            <a:r>
              <a:rPr lang="en-US" sz="2400" dirty="0">
                <a:solidFill>
                  <a:srgbClr val="0000FF"/>
                </a:solidFill>
              </a:rPr>
              <a:t>Initial </a:t>
            </a:r>
            <a:r>
              <a:rPr lang="en-US" sz="2400" dirty="0" smtClean="0">
                <a:solidFill>
                  <a:srgbClr val="0000FF"/>
                </a:solidFill>
              </a:rPr>
              <a:t>Catalog=</a:t>
            </a:r>
            <a:r>
              <a:rPr lang="en-US" sz="2400" dirty="0" err="1" smtClean="0">
                <a:solidFill>
                  <a:srgbClr val="0000FF"/>
                </a:solidFill>
              </a:rPr>
              <a:t>Bookstore;Integrated</a:t>
            </a:r>
            <a:r>
              <a:rPr lang="en-US" sz="2400" dirty="0" smtClean="0">
                <a:solidFill>
                  <a:srgbClr val="0000FF"/>
                </a:solidFill>
              </a:rPr>
              <a:t> Security=True;"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    </a:t>
            </a:r>
            <a:r>
              <a:rPr lang="en-US" sz="2400" dirty="0" err="1" smtClean="0">
                <a:solidFill>
                  <a:srgbClr val="0000FF"/>
                </a:solidFill>
              </a:rPr>
              <a:t>providerName</a:t>
            </a:r>
            <a:r>
              <a:rPr lang="en-US" sz="2400" dirty="0">
                <a:solidFill>
                  <a:srgbClr val="0000FF"/>
                </a:solidFill>
              </a:rPr>
              <a:t>="</a:t>
            </a:r>
            <a:r>
              <a:rPr lang="en-US" sz="2400" dirty="0" err="1">
                <a:solidFill>
                  <a:srgbClr val="0000FF"/>
                </a:solidFill>
              </a:rPr>
              <a:t>System.Data.SqlClient</a:t>
            </a:r>
            <a:r>
              <a:rPr lang="en-US" sz="2400" dirty="0">
                <a:solidFill>
                  <a:srgbClr val="0000FF"/>
                </a:solidFill>
              </a:rPr>
              <a:t>" /&gt;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   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&lt;/</a:t>
            </a:r>
            <a:r>
              <a:rPr lang="en-US" sz="2400" dirty="0" err="1">
                <a:solidFill>
                  <a:srgbClr val="0000FF"/>
                </a:solidFill>
              </a:rPr>
              <a:t>connectionStrings</a:t>
            </a:r>
            <a:r>
              <a:rPr lang="en-US" sz="2400" dirty="0" smtClean="0">
                <a:solidFill>
                  <a:srgbClr val="0000FF"/>
                </a:solidFill>
              </a:rPr>
              <a:t>&gt;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en-US" sz="2400" dirty="0" err="1" smtClean="0">
                <a:solidFill>
                  <a:srgbClr val="0000FF"/>
                </a:solidFill>
              </a:rPr>
              <a:t>connectionStrings</a:t>
            </a:r>
            <a:r>
              <a:rPr lang="en-US" sz="2400" dirty="0">
                <a:solidFill>
                  <a:srgbClr val="0000FF"/>
                </a:solidFill>
              </a:rPr>
              <a:t>&gt;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845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>
            <a:normAutofit/>
          </a:bodyPr>
          <a:lstStyle/>
          <a:p>
            <a:r>
              <a:rPr lang="en-US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трока соединения</a:t>
            </a:r>
            <a:r>
              <a:rPr lang="en-US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 БД в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Local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DB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06682"/>
            <a:ext cx="8964612" cy="5351318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 описания строки подключения к БД на сервере </a:t>
            </a:r>
            <a:r>
              <a:rPr lang="en-US" dirty="0" smtClean="0"/>
              <a:t>Local DB</a:t>
            </a:r>
          </a:p>
          <a:p>
            <a:pPr lvl="1"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LocalDB</a:t>
            </a:r>
            <a:r>
              <a:rPr lang="en-US" dirty="0" smtClean="0"/>
              <a:t> – </a:t>
            </a:r>
            <a:r>
              <a:rPr lang="ru-RU" dirty="0" smtClean="0"/>
              <a:t>упрощенная версия </a:t>
            </a:r>
            <a:r>
              <a:rPr lang="ru-RU" dirty="0"/>
              <a:t>движка баз данных SQL </a:t>
            </a:r>
            <a:r>
              <a:rPr lang="ru-RU" dirty="0" err="1"/>
              <a:t>Sever</a:t>
            </a:r>
            <a:r>
              <a:rPr lang="ru-RU" dirty="0"/>
              <a:t> </a:t>
            </a:r>
            <a:r>
              <a:rPr lang="ru-RU" dirty="0" err="1" smtClean="0"/>
              <a:t>Express</a:t>
            </a:r>
            <a:r>
              <a:rPr lang="ru-RU" dirty="0" smtClean="0"/>
              <a:t>; </a:t>
            </a:r>
            <a:r>
              <a:rPr lang="ru-RU" dirty="0"/>
              <a:t>специально </a:t>
            </a:r>
            <a:r>
              <a:rPr lang="ru-RU" dirty="0" smtClean="0"/>
              <a:t>создана для разработчиков</a:t>
            </a:r>
          </a:p>
          <a:p>
            <a:pPr lvl="1">
              <a:defRPr/>
            </a:pPr>
            <a:r>
              <a:rPr lang="ru-RU" dirty="0" smtClean="0"/>
              <a:t>подстановка</a:t>
            </a:r>
            <a:r>
              <a:rPr lang="ru-RU" dirty="0"/>
              <a:t> </a:t>
            </a:r>
            <a:r>
              <a:rPr lang="ru-RU" dirty="0">
                <a:solidFill>
                  <a:srgbClr val="0000FF"/>
                </a:solidFill>
              </a:rPr>
              <a:t>|</a:t>
            </a:r>
            <a:r>
              <a:rPr lang="ru-RU" dirty="0" err="1">
                <a:solidFill>
                  <a:srgbClr val="0000FF"/>
                </a:solidFill>
              </a:rPr>
              <a:t>DataDirectory</a:t>
            </a:r>
            <a:r>
              <a:rPr lang="ru-RU" dirty="0">
                <a:solidFill>
                  <a:srgbClr val="0000FF"/>
                </a:solidFill>
              </a:rPr>
              <a:t>| </a:t>
            </a:r>
            <a:r>
              <a:rPr lang="ru-RU" dirty="0"/>
              <a:t>позволяет опустить полный физический путь к базе данных, которая хранится в папке </a:t>
            </a:r>
            <a:r>
              <a:rPr lang="ru-RU" dirty="0" err="1">
                <a:solidFill>
                  <a:srgbClr val="0000FF"/>
                </a:solidFill>
              </a:rPr>
              <a:t>App_Data</a:t>
            </a:r>
            <a:r>
              <a:rPr lang="ru-RU" dirty="0"/>
              <a:t>.</a:t>
            </a:r>
            <a:endParaRPr lang="ru-RU" dirty="0" smtClean="0"/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&lt;configuration&gt;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 err="1">
                <a:solidFill>
                  <a:srgbClr val="0000FF"/>
                </a:solidFill>
              </a:rPr>
              <a:t>connectionStrings</a:t>
            </a:r>
            <a:r>
              <a:rPr lang="en-US" sz="24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  </a:t>
            </a: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add name="</a:t>
            </a:r>
            <a:r>
              <a:rPr lang="en-US" sz="2400" dirty="0" err="1">
                <a:solidFill>
                  <a:srgbClr val="0000FF"/>
                </a:solidFill>
              </a:rPr>
              <a:t>BookContext</a:t>
            </a:r>
            <a:r>
              <a:rPr lang="en-US" sz="2400" dirty="0">
                <a:solidFill>
                  <a:srgbClr val="0000FF"/>
                </a:solidFill>
              </a:rPr>
              <a:t>" </a:t>
            </a:r>
            <a:r>
              <a:rPr lang="en-US" sz="2400" dirty="0" err="1">
                <a:solidFill>
                  <a:srgbClr val="0000FF"/>
                </a:solidFill>
              </a:rPr>
              <a:t>connectionString</a:t>
            </a:r>
            <a:r>
              <a:rPr lang="en-US" sz="2400" dirty="0">
                <a:solidFill>
                  <a:srgbClr val="0000FF"/>
                </a:solidFill>
              </a:rPr>
              <a:t>="</a:t>
            </a:r>
            <a:r>
              <a:rPr lang="en-US" sz="2400" dirty="0" smtClean="0">
                <a:solidFill>
                  <a:srgbClr val="0000FF"/>
                </a:solidFill>
              </a:rPr>
              <a:t>Data Source</a:t>
            </a:r>
            <a:r>
              <a:rPr lang="en-US" sz="2400" dirty="0">
                <a:solidFill>
                  <a:srgbClr val="0000FF"/>
                </a:solidFill>
              </a:rPr>
              <a:t>=(</a:t>
            </a:r>
            <a:r>
              <a:rPr lang="en-US" sz="2400" dirty="0" err="1">
                <a:solidFill>
                  <a:srgbClr val="0000FF"/>
                </a:solidFill>
              </a:rPr>
              <a:t>LocalDB</a:t>
            </a:r>
            <a:r>
              <a:rPr lang="en-US" sz="2400" dirty="0">
                <a:solidFill>
                  <a:srgbClr val="0000FF"/>
                </a:solidFill>
              </a:rPr>
              <a:t>)\</a:t>
            </a:r>
            <a:r>
              <a:rPr lang="en-US" sz="2400" dirty="0" err="1">
                <a:solidFill>
                  <a:srgbClr val="0000FF"/>
                </a:solidFill>
              </a:rPr>
              <a:t>MSSQLLocalDB</a:t>
            </a:r>
            <a:r>
              <a:rPr lang="en-US" sz="2400" dirty="0" smtClean="0">
                <a:solidFill>
                  <a:srgbClr val="0000FF"/>
                </a:solidFill>
              </a:rPr>
              <a:t>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    </a:t>
            </a:r>
            <a:r>
              <a:rPr lang="en-US" sz="2400" b="1" dirty="0" err="1" smtClean="0">
                <a:solidFill>
                  <a:srgbClr val="0000FF"/>
                </a:solidFill>
              </a:rPr>
              <a:t>AttachDbFilename</a:t>
            </a:r>
            <a:r>
              <a:rPr lang="en-US" sz="2400" b="1" dirty="0">
                <a:solidFill>
                  <a:srgbClr val="0000FF"/>
                </a:solidFill>
              </a:rPr>
              <a:t>='|</a:t>
            </a:r>
            <a:r>
              <a:rPr lang="en-US" sz="2400" b="1" dirty="0" err="1">
                <a:solidFill>
                  <a:srgbClr val="0000FF"/>
                </a:solidFill>
              </a:rPr>
              <a:t>DataDirectory</a:t>
            </a:r>
            <a:r>
              <a:rPr lang="en-US" sz="2400" b="1" dirty="0">
                <a:solidFill>
                  <a:srgbClr val="0000FF"/>
                </a:solidFill>
              </a:rPr>
              <a:t>|\</a:t>
            </a:r>
            <a:r>
              <a:rPr lang="en-US" sz="2400" b="1" dirty="0" err="1" smtClean="0">
                <a:solidFill>
                  <a:srgbClr val="0000FF"/>
                </a:solidFill>
              </a:rPr>
              <a:t>Bookstore.mdf</a:t>
            </a:r>
            <a:r>
              <a:rPr lang="en-US" sz="2400" dirty="0" smtClean="0">
                <a:solidFill>
                  <a:srgbClr val="0000FF"/>
                </a:solidFill>
              </a:rPr>
              <a:t>;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    </a:t>
            </a:r>
            <a:r>
              <a:rPr lang="en-US" sz="2400" dirty="0" smtClean="0">
                <a:solidFill>
                  <a:srgbClr val="0000FF"/>
                </a:solidFill>
              </a:rPr>
              <a:t>Integrated </a:t>
            </a:r>
            <a:r>
              <a:rPr lang="en-US" sz="2400" dirty="0">
                <a:solidFill>
                  <a:srgbClr val="0000FF"/>
                </a:solidFill>
              </a:rPr>
              <a:t>Security=True"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     </a:t>
            </a:r>
            <a:r>
              <a:rPr lang="en-US" sz="2400" dirty="0">
                <a:solidFill>
                  <a:srgbClr val="0000FF"/>
                </a:solidFill>
              </a:rPr>
              <a:t> </a:t>
            </a:r>
            <a:r>
              <a:rPr lang="en-US" sz="2400" dirty="0" err="1">
                <a:solidFill>
                  <a:srgbClr val="0000FF"/>
                </a:solidFill>
              </a:rPr>
              <a:t>providerName</a:t>
            </a:r>
            <a:r>
              <a:rPr lang="en-US" sz="2400" dirty="0">
                <a:solidFill>
                  <a:srgbClr val="0000FF"/>
                </a:solidFill>
              </a:rPr>
              <a:t>="</a:t>
            </a:r>
            <a:r>
              <a:rPr lang="en-US" sz="2400" dirty="0" err="1">
                <a:solidFill>
                  <a:srgbClr val="0000FF"/>
                </a:solidFill>
              </a:rPr>
              <a:t>System.Data.SqlClient</a:t>
            </a:r>
            <a:r>
              <a:rPr lang="en-US" sz="2400" dirty="0">
                <a:solidFill>
                  <a:srgbClr val="0000FF"/>
                </a:solidFill>
              </a:rPr>
              <a:t>"/&gt;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&lt;/configuration&gt;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2558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0601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Начальное заполнение БД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(инициализация БД)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473" y="1330036"/>
            <a:ext cx="8998527" cy="552796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using </a:t>
            </a:r>
            <a:r>
              <a:rPr lang="en-US" dirty="0" err="1">
                <a:solidFill>
                  <a:srgbClr val="0000FF"/>
                </a:solidFill>
              </a:rPr>
              <a:t>System.Collections.Generic</a:t>
            </a:r>
            <a:r>
              <a:rPr lang="en-US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using </a:t>
            </a:r>
            <a:r>
              <a:rPr lang="en-US" dirty="0" err="1">
                <a:solidFill>
                  <a:srgbClr val="0000FF"/>
                </a:solidFill>
              </a:rPr>
              <a:t>System.Data.Entity</a:t>
            </a:r>
            <a:r>
              <a:rPr lang="en-US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namespace </a:t>
            </a:r>
            <a:r>
              <a:rPr lang="en-US" dirty="0" err="1">
                <a:solidFill>
                  <a:srgbClr val="0000FF"/>
                </a:solidFill>
              </a:rPr>
              <a:t>BookStore.Models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public class </a:t>
            </a:r>
            <a:r>
              <a:rPr lang="en-US" dirty="0" err="1">
                <a:solidFill>
                  <a:srgbClr val="0000FF"/>
                </a:solidFill>
              </a:rPr>
              <a:t>BookDbInitializer</a:t>
            </a:r>
            <a:r>
              <a:rPr lang="en-US" dirty="0">
                <a:solidFill>
                  <a:srgbClr val="0000FF"/>
                </a:solidFill>
              </a:rPr>
              <a:t> : </a:t>
            </a:r>
            <a:r>
              <a:rPr lang="en-US" dirty="0" err="1">
                <a:solidFill>
                  <a:srgbClr val="0000FF"/>
                </a:solidFill>
              </a:rPr>
              <a:t>DropCreateDatabaseIfModelChanges</a:t>
            </a: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BookContext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protected override void Seed(</a:t>
            </a:r>
            <a:r>
              <a:rPr lang="en-US" dirty="0" err="1">
                <a:solidFill>
                  <a:srgbClr val="0000FF"/>
                </a:solidFill>
              </a:rPr>
              <a:t>BookContext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db</a:t>
            </a:r>
            <a:r>
              <a:rPr lang="en-US" dirty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    {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</a:t>
            </a:r>
            <a:r>
              <a:rPr lang="en-US" dirty="0" err="1">
                <a:solidFill>
                  <a:srgbClr val="0000FF"/>
                </a:solidFill>
              </a:rPr>
              <a:t>var</a:t>
            </a:r>
            <a:r>
              <a:rPr lang="en-US" dirty="0">
                <a:solidFill>
                  <a:srgbClr val="0000FF"/>
                </a:solidFill>
              </a:rPr>
              <a:t> Books = new List&lt;Book&gt;  {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new Book { Name = "</a:t>
            </a:r>
            <a:r>
              <a:rPr lang="ru-RU" dirty="0">
                <a:solidFill>
                  <a:srgbClr val="0000FF"/>
                </a:solidFill>
              </a:rPr>
              <a:t>Война и мир", </a:t>
            </a:r>
            <a:r>
              <a:rPr lang="en-US" dirty="0">
                <a:solidFill>
                  <a:srgbClr val="0000FF"/>
                </a:solidFill>
              </a:rPr>
              <a:t>Author = "</a:t>
            </a:r>
            <a:r>
              <a:rPr lang="ru-RU" dirty="0">
                <a:solidFill>
                  <a:srgbClr val="0000FF"/>
                </a:solidFill>
              </a:rPr>
              <a:t>Л. Толстой", </a:t>
            </a:r>
            <a:r>
              <a:rPr lang="en-US" dirty="0">
                <a:solidFill>
                  <a:srgbClr val="0000FF"/>
                </a:solidFill>
              </a:rPr>
              <a:t>Price = 220},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new Book { Name = "</a:t>
            </a:r>
            <a:r>
              <a:rPr lang="ru-RU" dirty="0">
                <a:solidFill>
                  <a:srgbClr val="0000FF"/>
                </a:solidFill>
              </a:rPr>
              <a:t>Отцы и дети", </a:t>
            </a:r>
            <a:r>
              <a:rPr lang="en-US" dirty="0">
                <a:solidFill>
                  <a:srgbClr val="0000FF"/>
                </a:solidFill>
              </a:rPr>
              <a:t>Author = "</a:t>
            </a:r>
            <a:r>
              <a:rPr lang="ru-RU" dirty="0">
                <a:solidFill>
                  <a:srgbClr val="0000FF"/>
                </a:solidFill>
              </a:rPr>
              <a:t>И. Тургенев", </a:t>
            </a:r>
            <a:r>
              <a:rPr lang="en-US" dirty="0">
                <a:solidFill>
                  <a:srgbClr val="0000FF"/>
                </a:solidFill>
              </a:rPr>
              <a:t>Price = 180 },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new Book { Name = "</a:t>
            </a:r>
            <a:r>
              <a:rPr lang="en-US" dirty="0" err="1">
                <a:solidFill>
                  <a:srgbClr val="0000FF"/>
                </a:solidFill>
              </a:rPr>
              <a:t>Чайка</a:t>
            </a:r>
            <a:r>
              <a:rPr lang="en-US" dirty="0">
                <a:solidFill>
                  <a:srgbClr val="0000FF"/>
                </a:solidFill>
              </a:rPr>
              <a:t>", Author = "А. </a:t>
            </a:r>
            <a:r>
              <a:rPr lang="en-US" dirty="0" err="1">
                <a:solidFill>
                  <a:srgbClr val="0000FF"/>
                </a:solidFill>
              </a:rPr>
              <a:t>Чехов</a:t>
            </a:r>
            <a:r>
              <a:rPr lang="en-US" dirty="0">
                <a:solidFill>
                  <a:srgbClr val="0000FF"/>
                </a:solidFill>
              </a:rPr>
              <a:t>", Price = 150 }   };</a:t>
            </a:r>
          </a:p>
          <a:p>
            <a:pPr marL="0" indent="0">
              <a:buNone/>
            </a:pP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</a:t>
            </a:r>
            <a:r>
              <a:rPr lang="en-US" dirty="0" err="1">
                <a:solidFill>
                  <a:srgbClr val="0000FF"/>
                </a:solidFill>
              </a:rPr>
              <a:t>foreach</a:t>
            </a:r>
            <a:r>
              <a:rPr lang="en-US" dirty="0">
                <a:solidFill>
                  <a:srgbClr val="0000FF"/>
                </a:solidFill>
              </a:rPr>
              <a:t> (Book b in Books)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    </a:t>
            </a:r>
            <a:r>
              <a:rPr lang="en-US" dirty="0" err="1">
                <a:solidFill>
                  <a:srgbClr val="0000FF"/>
                </a:solidFill>
              </a:rPr>
              <a:t>db.Books.Add</a:t>
            </a:r>
            <a:r>
              <a:rPr lang="en-US" dirty="0">
                <a:solidFill>
                  <a:srgbClr val="0000FF"/>
                </a:solidFill>
              </a:rPr>
              <a:t>(b);</a:t>
            </a:r>
          </a:p>
          <a:p>
            <a:pPr marL="0" indent="0">
              <a:buNone/>
            </a:pP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</a:t>
            </a:r>
            <a:r>
              <a:rPr lang="en-US" dirty="0" err="1">
                <a:solidFill>
                  <a:srgbClr val="0000FF"/>
                </a:solidFill>
              </a:rPr>
              <a:t>base.Seed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db</a:t>
            </a:r>
            <a:r>
              <a:rPr lang="en-US" dirty="0">
                <a:solidFill>
                  <a:srgbClr val="0000FF"/>
                </a:solidFill>
              </a:rPr>
              <a:t>);</a:t>
            </a:r>
          </a:p>
          <a:p>
            <a:pPr marL="0" indent="0">
              <a:buNone/>
            </a:pP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// </a:t>
            </a:r>
            <a:r>
              <a:rPr lang="en-US" dirty="0" err="1">
                <a:solidFill>
                  <a:srgbClr val="0000FF"/>
                </a:solidFill>
              </a:rPr>
              <a:t>db.SaveChanges</a:t>
            </a:r>
            <a:r>
              <a:rPr lang="en-US" dirty="0">
                <a:solidFill>
                  <a:srgbClr val="0000FF"/>
                </a:solidFill>
              </a:rPr>
              <a:t>();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    }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}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779308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06017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Подключение инициализатора БД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файл </a:t>
            </a:r>
            <a:r>
              <a:rPr lang="en-US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Global.asax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473" y="1330036"/>
            <a:ext cx="8998527" cy="55279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using System;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using </a:t>
            </a:r>
            <a:r>
              <a:rPr lang="en-US" sz="1800" dirty="0" err="1">
                <a:solidFill>
                  <a:srgbClr val="0000FF"/>
                </a:solidFill>
              </a:rPr>
              <a:t>System.Collections.Generic</a:t>
            </a:r>
            <a:r>
              <a:rPr lang="en-US" sz="1800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using </a:t>
            </a:r>
            <a:r>
              <a:rPr lang="en-US" sz="1800" dirty="0" err="1">
                <a:solidFill>
                  <a:srgbClr val="0000FF"/>
                </a:solidFill>
              </a:rPr>
              <a:t>System.Linq</a:t>
            </a:r>
            <a:r>
              <a:rPr lang="en-US" sz="1800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using </a:t>
            </a:r>
            <a:r>
              <a:rPr lang="en-US" sz="1800" dirty="0" err="1">
                <a:solidFill>
                  <a:srgbClr val="0000FF"/>
                </a:solidFill>
              </a:rPr>
              <a:t>System.Web</a:t>
            </a:r>
            <a:r>
              <a:rPr lang="en-US" sz="1800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using </a:t>
            </a:r>
            <a:r>
              <a:rPr lang="en-US" sz="1800" dirty="0" err="1">
                <a:solidFill>
                  <a:srgbClr val="0000FF"/>
                </a:solidFill>
              </a:rPr>
              <a:t>System.Web.Mvc</a:t>
            </a:r>
            <a:r>
              <a:rPr lang="en-US" sz="1800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using </a:t>
            </a:r>
            <a:r>
              <a:rPr lang="en-US" sz="1800" dirty="0" err="1">
                <a:solidFill>
                  <a:srgbClr val="0000FF"/>
                </a:solidFill>
              </a:rPr>
              <a:t>System.Web.Routing</a:t>
            </a:r>
            <a:r>
              <a:rPr lang="en-US" sz="1800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00FF"/>
                </a:solidFill>
              </a:rPr>
              <a:t>using </a:t>
            </a:r>
            <a:r>
              <a:rPr lang="en-US" sz="1800" b="1" dirty="0" err="1">
                <a:solidFill>
                  <a:srgbClr val="0000FF"/>
                </a:solidFill>
              </a:rPr>
              <a:t>MyMVCApp.Models</a:t>
            </a:r>
            <a:r>
              <a:rPr lang="en-US" sz="1800" b="1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00FF"/>
                </a:solidFill>
              </a:rPr>
              <a:t>using </a:t>
            </a:r>
            <a:r>
              <a:rPr lang="en-US" sz="1800" b="1" dirty="0" err="1">
                <a:solidFill>
                  <a:srgbClr val="0000FF"/>
                </a:solidFill>
              </a:rPr>
              <a:t>System.Data.Entity</a:t>
            </a:r>
            <a:r>
              <a:rPr lang="en-US" sz="1800" b="1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</a:rPr>
              <a:t>namespace </a:t>
            </a:r>
            <a:r>
              <a:rPr lang="en-US" sz="1800" dirty="0" err="1" smtClean="0">
                <a:solidFill>
                  <a:srgbClr val="0000FF"/>
                </a:solidFill>
              </a:rPr>
              <a:t>MyMVCApp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 smtClean="0">
                <a:solidFill>
                  <a:srgbClr val="0000FF"/>
                </a:solidFill>
              </a:rPr>
              <a:t>{</a:t>
            </a:r>
            <a:endParaRPr lang="ru-RU" sz="18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   public class </a:t>
            </a:r>
            <a:r>
              <a:rPr lang="en-US" sz="1800" dirty="0" err="1">
                <a:solidFill>
                  <a:srgbClr val="0000FF"/>
                </a:solidFill>
              </a:rPr>
              <a:t>MvcApplication</a:t>
            </a:r>
            <a:r>
              <a:rPr lang="en-US" sz="1800" dirty="0">
                <a:solidFill>
                  <a:srgbClr val="0000FF"/>
                </a:solidFill>
              </a:rPr>
              <a:t> : </a:t>
            </a:r>
            <a:r>
              <a:rPr lang="en-US" sz="1800" dirty="0" err="1" smtClean="0">
                <a:solidFill>
                  <a:srgbClr val="0000FF"/>
                </a:solidFill>
              </a:rPr>
              <a:t>System.Web.HttpApplication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 smtClean="0">
                <a:solidFill>
                  <a:srgbClr val="0000FF"/>
                </a:solidFill>
              </a:rPr>
              <a:t>{</a:t>
            </a:r>
            <a:endParaRPr lang="ru-RU" sz="18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       protected void </a:t>
            </a:r>
            <a:r>
              <a:rPr lang="en-US" sz="1800" dirty="0" err="1">
                <a:solidFill>
                  <a:srgbClr val="0000FF"/>
                </a:solidFill>
              </a:rPr>
              <a:t>Application_Start</a:t>
            </a:r>
            <a:r>
              <a:rPr lang="en-US" sz="1800" dirty="0" smtClean="0">
                <a:solidFill>
                  <a:srgbClr val="0000FF"/>
                </a:solidFill>
              </a:rPr>
              <a:t>()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ru-RU" sz="18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           </a:t>
            </a:r>
            <a:r>
              <a:rPr lang="en-US" sz="1800" b="1" dirty="0" err="1">
                <a:solidFill>
                  <a:srgbClr val="0000FF"/>
                </a:solidFill>
              </a:rPr>
              <a:t>Database.SetInitializer</a:t>
            </a:r>
            <a:r>
              <a:rPr lang="en-US" sz="1800" b="1" dirty="0">
                <a:solidFill>
                  <a:srgbClr val="0000FF"/>
                </a:solidFill>
              </a:rPr>
              <a:t>(new </a:t>
            </a:r>
            <a:r>
              <a:rPr lang="en-US" sz="1800" b="1" dirty="0" err="1">
                <a:solidFill>
                  <a:srgbClr val="0000FF"/>
                </a:solidFill>
              </a:rPr>
              <a:t>InputData</a:t>
            </a:r>
            <a:r>
              <a:rPr lang="en-US" sz="1800" b="1" dirty="0">
                <a:solidFill>
                  <a:srgbClr val="0000FF"/>
                </a:solidFill>
              </a:rPr>
              <a:t>());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           </a:t>
            </a:r>
            <a:r>
              <a:rPr lang="en-US" sz="1800" dirty="0" err="1">
                <a:solidFill>
                  <a:srgbClr val="0000FF"/>
                </a:solidFill>
              </a:rPr>
              <a:t>AreaRegistration.RegisterAllAreas</a:t>
            </a:r>
            <a:r>
              <a:rPr lang="en-US" sz="1800" dirty="0">
                <a:solidFill>
                  <a:srgbClr val="0000FF"/>
                </a:solidFill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           </a:t>
            </a:r>
            <a:r>
              <a:rPr lang="en-US" sz="1800" dirty="0" err="1">
                <a:solidFill>
                  <a:srgbClr val="0000FF"/>
                </a:solidFill>
              </a:rPr>
              <a:t>RouteConfig.RegisterRoutes</a:t>
            </a:r>
            <a:r>
              <a:rPr lang="en-US" sz="1800" dirty="0">
                <a:solidFill>
                  <a:srgbClr val="0000FF"/>
                </a:solidFill>
              </a:rPr>
              <a:t>(</a:t>
            </a:r>
            <a:r>
              <a:rPr lang="en-US" sz="1800" dirty="0" err="1">
                <a:solidFill>
                  <a:srgbClr val="0000FF"/>
                </a:solidFill>
              </a:rPr>
              <a:t>RouteTable.Routes</a:t>
            </a:r>
            <a:r>
              <a:rPr lang="en-US" sz="1800" dirty="0">
                <a:solidFill>
                  <a:srgbClr val="0000FF"/>
                </a:solidFill>
              </a:rPr>
              <a:t>);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</a:rPr>
              <a:t>        }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</a:rPr>
              <a:t>    }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393816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0601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и заполнение БД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473" y="1330036"/>
            <a:ext cx="8998527" cy="5527964"/>
          </a:xfrm>
        </p:spPr>
        <p:txBody>
          <a:bodyPr>
            <a:normAutofit fontScale="55000" lnSpcReduction="20000"/>
          </a:bodyPr>
          <a:lstStyle/>
          <a:p>
            <a:pPr marL="249238" indent="-249238"/>
            <a:r>
              <a:rPr lang="ru-RU" dirty="0" smtClean="0"/>
              <a:t>Создание и заполнение БД будет выполняться при первом обращении к БД</a:t>
            </a:r>
          </a:p>
          <a:p>
            <a:pPr marL="249238" indent="-249238"/>
            <a:r>
              <a:rPr lang="ru-RU" dirty="0" smtClean="0"/>
              <a:t>Например: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using </a:t>
            </a:r>
            <a:r>
              <a:rPr lang="en-US" dirty="0" err="1">
                <a:solidFill>
                  <a:srgbClr val="0000FF"/>
                </a:solidFill>
              </a:rPr>
              <a:t>MyMVCApp.Models</a:t>
            </a:r>
            <a:r>
              <a:rPr lang="en-US" dirty="0" smtClean="0">
                <a:solidFill>
                  <a:srgbClr val="0000FF"/>
                </a:solidFill>
              </a:rPr>
              <a:t>;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…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>
                <a:solidFill>
                  <a:srgbClr val="0000FF"/>
                </a:solidFill>
              </a:rPr>
              <a:t>class </a:t>
            </a:r>
            <a:r>
              <a:rPr lang="en-US" dirty="0" err="1">
                <a:solidFill>
                  <a:srgbClr val="0000FF"/>
                </a:solidFill>
              </a:rPr>
              <a:t>HomeController</a:t>
            </a:r>
            <a:r>
              <a:rPr lang="en-US" dirty="0">
                <a:solidFill>
                  <a:srgbClr val="0000FF"/>
                </a:solidFill>
              </a:rPr>
              <a:t> : </a:t>
            </a:r>
            <a:r>
              <a:rPr lang="en-US" dirty="0" smtClean="0">
                <a:solidFill>
                  <a:srgbClr val="0000FF"/>
                </a:solidFill>
              </a:rPr>
              <a:t>Controller</a:t>
            </a:r>
            <a:r>
              <a:rPr lang="ru-RU" dirty="0" smtClean="0">
                <a:solidFill>
                  <a:srgbClr val="0000FF"/>
                </a:solidFill>
              </a:rPr>
              <a:t>  </a:t>
            </a:r>
            <a:r>
              <a:rPr lang="ru-RU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</a:t>
            </a:r>
            <a:r>
              <a:rPr lang="ru-RU" dirty="0">
                <a:solidFill>
                  <a:srgbClr val="0000FF"/>
                </a:solidFill>
              </a:rPr>
              <a:t>// создаем контекст данных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 </a:t>
            </a:r>
            <a:r>
              <a:rPr lang="en-US" dirty="0" err="1">
                <a:solidFill>
                  <a:srgbClr val="0000FF"/>
                </a:solidFill>
              </a:rPr>
              <a:t>BookContext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db</a:t>
            </a:r>
            <a:r>
              <a:rPr lang="en-US" dirty="0">
                <a:solidFill>
                  <a:srgbClr val="0000FF"/>
                </a:solidFill>
              </a:rPr>
              <a:t> = new </a:t>
            </a:r>
            <a:r>
              <a:rPr lang="en-US" dirty="0" err="1">
                <a:solidFill>
                  <a:srgbClr val="0000FF"/>
                </a:solidFill>
              </a:rPr>
              <a:t>BookContext</a:t>
            </a:r>
            <a:r>
              <a:rPr lang="en-US" dirty="0">
                <a:solidFill>
                  <a:srgbClr val="0000FF"/>
                </a:solidFill>
              </a:rPr>
              <a:t>();</a:t>
            </a:r>
          </a:p>
          <a:p>
            <a:pPr marL="0" indent="0">
              <a:buNone/>
            </a:pP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</a:t>
            </a:r>
            <a:r>
              <a:rPr lang="en-US" dirty="0">
                <a:solidFill>
                  <a:srgbClr val="0000FF"/>
                </a:solidFill>
              </a:rPr>
              <a:t>// GET: Home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Index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  </a:t>
            </a:r>
            <a:r>
              <a:rPr lang="ru-RU" dirty="0">
                <a:solidFill>
                  <a:srgbClr val="0000FF"/>
                </a:solidFill>
              </a:rPr>
              <a:t>// получаем из БД все объекты </a:t>
            </a:r>
            <a:r>
              <a:rPr lang="ru-RU" dirty="0" err="1">
                <a:solidFill>
                  <a:srgbClr val="0000FF"/>
                </a:solidFill>
              </a:rPr>
              <a:t>Book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     </a:t>
            </a:r>
            <a:r>
              <a:rPr lang="en-US" b="1" dirty="0" err="1" smtClean="0">
                <a:solidFill>
                  <a:srgbClr val="0000FF"/>
                </a:solidFill>
              </a:rPr>
              <a:t>IEnumerable</a:t>
            </a:r>
            <a:r>
              <a:rPr lang="en-US" b="1" dirty="0" smtClean="0">
                <a:solidFill>
                  <a:srgbClr val="0000FF"/>
                </a:solidFill>
              </a:rPr>
              <a:t>&lt;Book</a:t>
            </a:r>
            <a:r>
              <a:rPr lang="en-US" b="1" dirty="0">
                <a:solidFill>
                  <a:srgbClr val="0000FF"/>
                </a:solidFill>
              </a:rPr>
              <a:t>&gt; books = </a:t>
            </a:r>
            <a:r>
              <a:rPr lang="en-US" b="1" dirty="0" err="1">
                <a:solidFill>
                  <a:srgbClr val="0000FF"/>
                </a:solidFill>
              </a:rPr>
              <a:t>db.Books</a:t>
            </a:r>
            <a:r>
              <a:rPr lang="en-US" b="1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     </a:t>
            </a:r>
            <a:r>
              <a:rPr lang="en-US" b="1" dirty="0" err="1" smtClean="0">
                <a:solidFill>
                  <a:srgbClr val="0000FF"/>
                </a:solidFill>
              </a:rPr>
              <a:t>int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n = </a:t>
            </a:r>
            <a:r>
              <a:rPr lang="en-US" b="1" dirty="0" err="1">
                <a:solidFill>
                  <a:srgbClr val="0000FF"/>
                </a:solidFill>
              </a:rPr>
              <a:t>books.Count</a:t>
            </a:r>
            <a:r>
              <a:rPr lang="en-US" b="1" dirty="0">
                <a:solidFill>
                  <a:srgbClr val="0000FF"/>
                </a:solidFill>
              </a:rPr>
              <a:t>();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        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  </a:t>
            </a:r>
            <a:r>
              <a:rPr lang="ru-RU" dirty="0" smtClean="0">
                <a:solidFill>
                  <a:srgbClr val="0000FF"/>
                </a:solidFill>
              </a:rPr>
              <a:t>// </a:t>
            </a:r>
            <a:r>
              <a:rPr lang="ru-RU" dirty="0">
                <a:solidFill>
                  <a:srgbClr val="0000FF"/>
                </a:solidFill>
              </a:rPr>
              <a:t>передаем все полученный объекты в 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     </a:t>
            </a:r>
            <a:r>
              <a:rPr lang="ru-RU" dirty="0" smtClean="0">
                <a:solidFill>
                  <a:srgbClr val="0000FF"/>
                </a:solidFill>
              </a:rPr>
              <a:t>// </a:t>
            </a:r>
            <a:r>
              <a:rPr lang="ru-RU" dirty="0">
                <a:solidFill>
                  <a:srgbClr val="0000FF"/>
                </a:solidFill>
              </a:rPr>
              <a:t>динамическое свойство </a:t>
            </a:r>
            <a:r>
              <a:rPr lang="ru-RU" dirty="0" err="1">
                <a:solidFill>
                  <a:srgbClr val="0000FF"/>
                </a:solidFill>
              </a:rPr>
              <a:t>Books</a:t>
            </a:r>
            <a:r>
              <a:rPr lang="ru-RU" dirty="0">
                <a:solidFill>
                  <a:srgbClr val="0000FF"/>
                </a:solidFill>
              </a:rPr>
              <a:t> в </a:t>
            </a:r>
            <a:r>
              <a:rPr lang="ru-RU" dirty="0" err="1">
                <a:solidFill>
                  <a:srgbClr val="0000FF"/>
                </a:solidFill>
              </a:rPr>
              <a:t>ViewBag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</a:t>
            </a:r>
            <a:r>
              <a:rPr lang="en-US" dirty="0" err="1" smtClean="0">
                <a:solidFill>
                  <a:srgbClr val="0000FF"/>
                </a:solidFill>
              </a:rPr>
              <a:t>ViewBag.Books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= books;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   </a:t>
            </a:r>
            <a:r>
              <a:rPr lang="en-US" dirty="0">
                <a:solidFill>
                  <a:srgbClr val="0000FF"/>
                </a:solidFill>
              </a:rPr>
              <a:t>return View();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}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}</a:t>
            </a:r>
            <a:endParaRPr lang="ru-RU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91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 действия для получения данных из БД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public class </a:t>
            </a:r>
            <a:r>
              <a:rPr lang="en-US" sz="2400" dirty="0" err="1">
                <a:solidFill>
                  <a:srgbClr val="0000FF"/>
                </a:solidFill>
              </a:rPr>
              <a:t>HomeController</a:t>
            </a:r>
            <a:r>
              <a:rPr lang="en-US" sz="2400" dirty="0">
                <a:solidFill>
                  <a:srgbClr val="0000FF"/>
                </a:solidFill>
              </a:rPr>
              <a:t> : Controller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    </a:t>
            </a:r>
            <a:r>
              <a:rPr lang="en-US" sz="2400" dirty="0" err="1">
                <a:solidFill>
                  <a:srgbClr val="0000FF"/>
                </a:solidFill>
              </a:rPr>
              <a:t>BookContext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db</a:t>
            </a:r>
            <a:r>
              <a:rPr lang="en-US" sz="2400" dirty="0">
                <a:solidFill>
                  <a:srgbClr val="0000FF"/>
                </a:solidFill>
              </a:rPr>
              <a:t> = new </a:t>
            </a:r>
            <a:r>
              <a:rPr lang="en-US" sz="2400" dirty="0" err="1">
                <a:solidFill>
                  <a:srgbClr val="0000FF"/>
                </a:solidFill>
              </a:rPr>
              <a:t>BookContext</a:t>
            </a:r>
            <a:r>
              <a:rPr lang="en-US" sz="2400" dirty="0">
                <a:solidFill>
                  <a:srgbClr val="0000FF"/>
                </a:solidFill>
              </a:rPr>
              <a:t>();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    public </a:t>
            </a:r>
            <a:r>
              <a:rPr lang="en-US" sz="2400" dirty="0" err="1">
                <a:solidFill>
                  <a:srgbClr val="0000FF"/>
                </a:solidFill>
              </a:rPr>
              <a:t>ActionResult</a:t>
            </a:r>
            <a:r>
              <a:rPr lang="en-US" sz="2400" dirty="0">
                <a:solidFill>
                  <a:srgbClr val="0000FF"/>
                </a:solidFill>
              </a:rPr>
              <a:t> Index()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    {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        return View(</a:t>
            </a:r>
            <a:r>
              <a:rPr lang="en-US" sz="2400" dirty="0" err="1">
                <a:solidFill>
                  <a:srgbClr val="0000FF"/>
                </a:solidFill>
              </a:rPr>
              <a:t>db.Books</a:t>
            </a:r>
            <a:r>
              <a:rPr lang="en-US" sz="2400" dirty="0">
                <a:solidFill>
                  <a:srgbClr val="0000FF"/>
                </a:solidFill>
              </a:rPr>
              <a:t>);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    }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}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Показ </a:t>
            </a:r>
            <a:r>
              <a:rPr lang="ru-RU" dirty="0"/>
              <a:t>данных в представлении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47500" lnSpcReduction="20000"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@model </a:t>
            </a:r>
            <a:r>
              <a:rPr lang="en-US" dirty="0" err="1">
                <a:solidFill>
                  <a:srgbClr val="0000FF"/>
                </a:solidFill>
              </a:rPr>
              <a:t>IEnumerable</a:t>
            </a: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BookStore.Models.Book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@{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Layout = "~/Views/Shared/_</a:t>
            </a:r>
            <a:r>
              <a:rPr lang="en-US" dirty="0" err="1">
                <a:solidFill>
                  <a:srgbClr val="0000FF"/>
                </a:solidFill>
              </a:rPr>
              <a:t>Layout.cshtml</a:t>
            </a:r>
            <a:r>
              <a:rPr lang="en-US" dirty="0">
                <a:solidFill>
                  <a:srgbClr val="0000FF"/>
                </a:solidFill>
              </a:rPr>
              <a:t>";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&lt;div&gt;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&lt;</a:t>
            </a:r>
            <a:r>
              <a:rPr lang="en-US" dirty="0" smtClean="0">
                <a:solidFill>
                  <a:srgbClr val="0000FF"/>
                </a:solidFill>
              </a:rPr>
              <a:t>h3&gt;</a:t>
            </a:r>
            <a:r>
              <a:rPr lang="ru-RU" dirty="0" smtClean="0">
                <a:solidFill>
                  <a:srgbClr val="0000FF"/>
                </a:solidFill>
              </a:rPr>
              <a:t>Продажа </a:t>
            </a:r>
            <a:r>
              <a:rPr lang="ru-RU" dirty="0">
                <a:solidFill>
                  <a:srgbClr val="0000FF"/>
                </a:solidFill>
              </a:rPr>
              <a:t>книг&lt;/</a:t>
            </a:r>
            <a:r>
              <a:rPr lang="en-US" dirty="0">
                <a:solidFill>
                  <a:srgbClr val="0000FF"/>
                </a:solidFill>
              </a:rPr>
              <a:t>h3&gt;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&lt;table&gt;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&lt;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 class="header"&gt;&lt;td&gt;&lt;p&gt;</a:t>
            </a:r>
            <a:r>
              <a:rPr lang="ru-RU" dirty="0">
                <a:solidFill>
                  <a:srgbClr val="0000FF"/>
                </a:solidFill>
              </a:rPr>
              <a:t>Название книги&lt;/</a:t>
            </a:r>
            <a:r>
              <a:rPr lang="en-US" dirty="0">
                <a:solidFill>
                  <a:srgbClr val="0000FF"/>
                </a:solidFill>
              </a:rPr>
              <a:t>p&gt;&lt;/td&gt;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    &lt;td&gt;&lt;p&gt;</a:t>
            </a:r>
            <a:r>
              <a:rPr lang="ru-RU" dirty="0">
                <a:solidFill>
                  <a:srgbClr val="0000FF"/>
                </a:solidFill>
              </a:rPr>
              <a:t>Автор&lt;/</a:t>
            </a:r>
            <a:r>
              <a:rPr lang="en-US" dirty="0">
                <a:solidFill>
                  <a:srgbClr val="0000FF"/>
                </a:solidFill>
              </a:rPr>
              <a:t>p&gt;&lt;/td&gt;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    &lt;td&gt;&lt;p&gt;</a:t>
            </a:r>
            <a:r>
              <a:rPr lang="ru-RU" dirty="0">
                <a:solidFill>
                  <a:srgbClr val="0000FF"/>
                </a:solidFill>
              </a:rPr>
              <a:t>Цена&lt;/</a:t>
            </a:r>
            <a:r>
              <a:rPr lang="en-US" dirty="0">
                <a:solidFill>
                  <a:srgbClr val="0000FF"/>
                </a:solidFill>
              </a:rPr>
              <a:t>p&gt;&lt;/td&gt;&lt;td&gt;&lt;/td&gt;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&lt;/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@</a:t>
            </a:r>
            <a:r>
              <a:rPr lang="en-US" dirty="0" err="1">
                <a:solidFill>
                  <a:srgbClr val="0000FF"/>
                </a:solidFill>
              </a:rPr>
              <a:t>foreach</a:t>
            </a:r>
            <a:r>
              <a:rPr lang="en-US" dirty="0">
                <a:solidFill>
                  <a:srgbClr val="0000FF"/>
                </a:solidFill>
              </a:rPr>
              <a:t> (</a:t>
            </a:r>
            <a:r>
              <a:rPr lang="en-US" dirty="0" err="1">
                <a:solidFill>
                  <a:srgbClr val="0000FF"/>
                </a:solidFill>
              </a:rPr>
              <a:t>BookStore.Models.Book</a:t>
            </a:r>
            <a:r>
              <a:rPr lang="en-US" dirty="0">
                <a:solidFill>
                  <a:srgbClr val="0000FF"/>
                </a:solidFill>
              </a:rPr>
              <a:t> b in Model)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{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&lt;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    &lt;td&gt;&lt;p&gt;@</a:t>
            </a:r>
            <a:r>
              <a:rPr lang="en-US" dirty="0" err="1">
                <a:solidFill>
                  <a:srgbClr val="0000FF"/>
                </a:solidFill>
              </a:rPr>
              <a:t>b.Name</a:t>
            </a:r>
            <a:r>
              <a:rPr lang="en-US" dirty="0">
                <a:solidFill>
                  <a:srgbClr val="0000FF"/>
                </a:solidFill>
              </a:rPr>
              <a:t>&lt;/p&gt;&lt;/td&gt;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    &lt;td&gt;&lt;p&gt;@</a:t>
            </a:r>
            <a:r>
              <a:rPr lang="en-US" dirty="0" err="1">
                <a:solidFill>
                  <a:srgbClr val="0000FF"/>
                </a:solidFill>
              </a:rPr>
              <a:t>b.Author</a:t>
            </a:r>
            <a:r>
              <a:rPr lang="en-US" dirty="0">
                <a:solidFill>
                  <a:srgbClr val="0000FF"/>
                </a:solidFill>
              </a:rPr>
              <a:t>&lt;/p&gt;&lt;/td&gt;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    &lt;td&gt;&lt;p&gt;@</a:t>
            </a:r>
            <a:r>
              <a:rPr lang="en-US" dirty="0" err="1">
                <a:solidFill>
                  <a:srgbClr val="0000FF"/>
                </a:solidFill>
              </a:rPr>
              <a:t>b.Price</a:t>
            </a:r>
            <a:r>
              <a:rPr lang="en-US" dirty="0">
                <a:solidFill>
                  <a:srgbClr val="0000FF"/>
                </a:solidFill>
              </a:rPr>
              <a:t>&lt;/p&gt;&lt;/td&gt;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    &lt;td&gt;&lt;p&gt;&lt;a </a:t>
            </a:r>
            <a:r>
              <a:rPr lang="en-US" dirty="0" err="1">
                <a:solidFill>
                  <a:srgbClr val="0000FF"/>
                </a:solidFill>
              </a:rPr>
              <a:t>href</a:t>
            </a:r>
            <a:r>
              <a:rPr lang="en-US" dirty="0">
                <a:solidFill>
                  <a:srgbClr val="0000FF"/>
                </a:solidFill>
              </a:rPr>
              <a:t>="/Home/Buy/@</a:t>
            </a:r>
            <a:r>
              <a:rPr lang="en-US" dirty="0" err="1">
                <a:solidFill>
                  <a:srgbClr val="0000FF"/>
                </a:solidFill>
              </a:rPr>
              <a:t>b.Id</a:t>
            </a:r>
            <a:r>
              <a:rPr lang="en-US" dirty="0">
                <a:solidFill>
                  <a:srgbClr val="0000FF"/>
                </a:solidFill>
              </a:rPr>
              <a:t>"&gt;</a:t>
            </a:r>
            <a:r>
              <a:rPr lang="ru-RU" dirty="0">
                <a:solidFill>
                  <a:srgbClr val="0000FF"/>
                </a:solidFill>
              </a:rPr>
              <a:t>Купить&lt;/</a:t>
            </a:r>
            <a:r>
              <a:rPr lang="en-US" dirty="0">
                <a:solidFill>
                  <a:srgbClr val="0000FF"/>
                </a:solidFill>
              </a:rPr>
              <a:t>a&gt;&lt;/p&gt;&lt;/td&gt;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&lt;/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    }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    &lt;/table&gt;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&lt;/div&gt;</a:t>
            </a:r>
          </a:p>
        </p:txBody>
      </p:sp>
    </p:spTree>
    <p:extLst>
      <p:ext uri="{BB962C8B-B14F-4D97-AF65-F5344CB8AC3E}">
        <p14:creationId xmlns:p14="http://schemas.microsoft.com/office/powerpoint/2010/main" val="79211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4965</TotalTime>
  <Words>1656</Words>
  <Application>Microsoft Office PowerPoint</Application>
  <PresentationFormat>Экран (4:3)</PresentationFormat>
  <Paragraphs>465</Paragraphs>
  <Slides>40</Slides>
  <Notes>13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Тема Office</vt:lpstr>
      <vt:lpstr>1_Тема Office</vt:lpstr>
      <vt:lpstr>Проектирование и разработка Web-приложений</vt:lpstr>
      <vt:lpstr>ASP.Net MVC Framework</vt:lpstr>
      <vt:lpstr>Entity Framework</vt:lpstr>
      <vt:lpstr>Фреймворки MVC web-приложения</vt:lpstr>
      <vt:lpstr>Фреймворк web-приложения</vt:lpstr>
      <vt:lpstr>Фреймворки MVC web-приложения с использованием Entity Framework</vt:lpstr>
      <vt:lpstr>Модели и БД</vt:lpstr>
      <vt:lpstr>Презентация PowerPoint</vt:lpstr>
      <vt:lpstr>Модели и БД</vt:lpstr>
      <vt:lpstr>Создание классов модели</vt:lpstr>
      <vt:lpstr>Пример класса модели Book</vt:lpstr>
      <vt:lpstr>Использование созданной модели  в методе-действии Index</vt:lpstr>
      <vt:lpstr>Пример представления Index.cshtml</vt:lpstr>
      <vt:lpstr>Пояснение представления</vt:lpstr>
      <vt:lpstr>Инициализация БД</vt:lpstr>
      <vt:lpstr>Начальное заполнение БД</vt:lpstr>
      <vt:lpstr>Пример моделей данных:</vt:lpstr>
      <vt:lpstr>Подключение к БД</vt:lpstr>
      <vt:lpstr>Пример контекста данных для работы с моделями Book и Purchase:</vt:lpstr>
      <vt:lpstr>Создание базы данных</vt:lpstr>
      <vt:lpstr>Способы создания базы данных</vt:lpstr>
      <vt:lpstr>Создание БД вручную  из Visual Studio</vt:lpstr>
      <vt:lpstr>Добавление БД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Контекст модели данных</vt:lpstr>
      <vt:lpstr>Cтрока соединения с БД</vt:lpstr>
      <vt:lpstr>Взаимодействие с БД с помощью контекста</vt:lpstr>
      <vt:lpstr>Создание БД на основе технологии  «Code first»</vt:lpstr>
      <vt:lpstr>Контекст модели данных</vt:lpstr>
      <vt:lpstr>Cтрока соединения с БД  MS SQL Server (Express) </vt:lpstr>
      <vt:lpstr>Cтрока соединения с БД в Local DB</vt:lpstr>
      <vt:lpstr>Начальное заполнение БД (инициализация БД)</vt:lpstr>
      <vt:lpstr>Подключение инициализатора БД (файл Global.asax)</vt:lpstr>
      <vt:lpstr>Создание и заполнение БД</vt:lpstr>
      <vt:lpstr>Метод действия для получения данных из БД</vt:lpstr>
      <vt:lpstr>Показ данных в представлении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Anatoly Tuzovsky</dc:creator>
  <cp:lastModifiedBy>Anatoly Tuzovsky</cp:lastModifiedBy>
  <cp:revision>53</cp:revision>
  <dcterms:created xsi:type="dcterms:W3CDTF">2017-05-10T03:49:38Z</dcterms:created>
  <dcterms:modified xsi:type="dcterms:W3CDTF">2017-06-06T09:29:52Z</dcterms:modified>
</cp:coreProperties>
</file>