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926" r:id="rId2"/>
    <p:sldId id="347" r:id="rId3"/>
    <p:sldId id="927" r:id="rId4"/>
    <p:sldId id="928" r:id="rId5"/>
    <p:sldId id="929" r:id="rId6"/>
    <p:sldId id="1033" r:id="rId7"/>
    <p:sldId id="947" r:id="rId8"/>
    <p:sldId id="653" r:id="rId9"/>
    <p:sldId id="654" r:id="rId10"/>
    <p:sldId id="623" r:id="rId11"/>
    <p:sldId id="948" r:id="rId12"/>
    <p:sldId id="949" r:id="rId13"/>
    <p:sldId id="951" r:id="rId14"/>
    <p:sldId id="419" r:id="rId15"/>
    <p:sldId id="436" r:id="rId16"/>
    <p:sldId id="549" r:id="rId17"/>
    <p:sldId id="438" r:id="rId18"/>
    <p:sldId id="559" r:id="rId19"/>
    <p:sldId id="950" r:id="rId20"/>
    <p:sldId id="422" r:id="rId21"/>
    <p:sldId id="535" r:id="rId22"/>
    <p:sldId id="547" r:id="rId23"/>
    <p:sldId id="544" r:id="rId24"/>
    <p:sldId id="538" r:id="rId25"/>
    <p:sldId id="539" r:id="rId26"/>
    <p:sldId id="540" r:id="rId27"/>
    <p:sldId id="551" r:id="rId28"/>
    <p:sldId id="552" r:id="rId29"/>
    <p:sldId id="541" r:id="rId30"/>
    <p:sldId id="617" r:id="rId31"/>
    <p:sldId id="414" r:id="rId32"/>
    <p:sldId id="555" r:id="rId33"/>
    <p:sldId id="976" r:id="rId34"/>
    <p:sldId id="553" r:id="rId35"/>
    <p:sldId id="554" r:id="rId36"/>
    <p:sldId id="961" r:id="rId37"/>
    <p:sldId id="534" r:id="rId38"/>
    <p:sldId id="1029" r:id="rId39"/>
    <p:sldId id="1015" r:id="rId40"/>
    <p:sldId id="456" r:id="rId41"/>
    <p:sldId id="616" r:id="rId42"/>
    <p:sldId id="388" r:id="rId43"/>
    <p:sldId id="389" r:id="rId44"/>
    <p:sldId id="952" r:id="rId45"/>
    <p:sldId id="977" r:id="rId46"/>
    <p:sldId id="1034" r:id="rId47"/>
    <p:sldId id="979" r:id="rId48"/>
    <p:sldId id="954" r:id="rId49"/>
    <p:sldId id="980" r:id="rId50"/>
    <p:sldId id="953" r:id="rId51"/>
    <p:sldId id="955" r:id="rId52"/>
    <p:sldId id="956" r:id="rId53"/>
    <p:sldId id="959" r:id="rId54"/>
    <p:sldId id="957" r:id="rId55"/>
    <p:sldId id="958" r:id="rId56"/>
    <p:sldId id="459" r:id="rId57"/>
    <p:sldId id="969" r:id="rId58"/>
    <p:sldId id="461" r:id="rId59"/>
    <p:sldId id="679" r:id="rId60"/>
    <p:sldId id="983" r:id="rId61"/>
    <p:sldId id="990" r:id="rId62"/>
    <p:sldId id="1030" r:id="rId63"/>
    <p:sldId id="680" r:id="rId64"/>
    <p:sldId id="988" r:id="rId65"/>
    <p:sldId id="987" r:id="rId66"/>
    <p:sldId id="1012" r:id="rId67"/>
    <p:sldId id="989" r:id="rId68"/>
    <p:sldId id="743" r:id="rId69"/>
    <p:sldId id="745" r:id="rId70"/>
    <p:sldId id="746" r:id="rId71"/>
    <p:sldId id="993" r:id="rId72"/>
    <p:sldId id="994" r:id="rId73"/>
    <p:sldId id="1006" r:id="rId74"/>
    <p:sldId id="996" r:id="rId75"/>
    <p:sldId id="997" r:id="rId76"/>
    <p:sldId id="999" r:id="rId77"/>
    <p:sldId id="1007" r:id="rId78"/>
    <p:sldId id="1008" r:id="rId79"/>
    <p:sldId id="1000" r:id="rId80"/>
    <p:sldId id="985" r:id="rId81"/>
    <p:sldId id="1040" r:id="rId82"/>
    <p:sldId id="1035" r:id="rId83"/>
    <p:sldId id="1041" r:id="rId84"/>
    <p:sldId id="1036" r:id="rId85"/>
    <p:sldId id="1038" r:id="rId86"/>
    <p:sldId id="1002" r:id="rId8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05" autoAdjust="0"/>
    <p:restoredTop sz="80000" autoAdjust="0"/>
  </p:normalViewPr>
  <p:slideViewPr>
    <p:cSldViewPr>
      <p:cViewPr varScale="1">
        <p:scale>
          <a:sx n="88" d="100"/>
          <a:sy n="88" d="100"/>
        </p:scale>
        <p:origin x="129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E0E11-51AA-4994-9EC9-B64B35595D90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051FE-61EF-4034-8139-5E5320C5F7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047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SP.NET_Razor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Кафедры</a:t>
            </a:r>
            <a:r>
              <a:rPr lang="ru-RU" baseline="0" dirty="0" smtClean="0"/>
              <a:t> «Программная инженерия»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DB755-04E3-4B17-B424-F10A77879DA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267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now officially back both horses – currently trailing new developments for WF</a:t>
            </a:r>
          </a:p>
          <a:p>
            <a:endParaRPr lang="en-GB" dirty="0" smtClean="0"/>
          </a:p>
          <a:p>
            <a:r>
              <a:rPr lang="en-US" dirty="0" smtClean="0"/>
              <a:t>In recent years, ASP.NET MVC has gotten more attention as a web development tool. </a:t>
            </a:r>
          </a:p>
          <a:p>
            <a:r>
              <a:rPr lang="en-US" dirty="0" smtClean="0"/>
              <a:t>That’s because it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facilitates unit testing,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uses naming and structure conventions for configuration, and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works directly with HTTP requests. </a:t>
            </a:r>
          </a:p>
          <a:p>
            <a:endParaRPr lang="en-US" dirty="0" smtClean="0"/>
          </a:p>
          <a:p>
            <a:r>
              <a:rPr lang="en-US" b="1" i="1" dirty="0" smtClean="0"/>
              <a:t>Sometimes, you’ll even see ASP.NET MVC touted as a replacement for ASP.NET Web Forms, </a:t>
            </a:r>
          </a:p>
          <a:p>
            <a:r>
              <a:rPr lang="en-US" b="1" i="1" dirty="0" smtClean="0"/>
              <a:t>but that isn’t the case.</a:t>
            </a:r>
          </a:p>
          <a:p>
            <a:endParaRPr lang="en-US" dirty="0" smtClean="0"/>
          </a:p>
          <a:p>
            <a:r>
              <a:rPr lang="en-US" b="1" i="1" dirty="0" smtClean="0"/>
              <a:t>Rather, you should see ASP.NET MVC as a complement to Web Forms, because each has its own strengths. </a:t>
            </a:r>
          </a:p>
          <a:p>
            <a:endParaRPr lang="en-US" dirty="0" smtClean="0"/>
          </a:p>
          <a:p>
            <a:r>
              <a:rPr lang="en-US" dirty="0" smtClean="0"/>
              <a:t>Web Forms are typically used for intranet web applications and websites that need to use state or complex server controls. </a:t>
            </a:r>
          </a:p>
          <a:p>
            <a:endParaRPr lang="en-US" dirty="0" smtClean="0"/>
          </a:p>
          <a:p>
            <a:r>
              <a:rPr lang="en-US" dirty="0" smtClean="0"/>
              <a:t>MVC is typically used for websites with high traffic and a need for search engine optimization and good performance.</a:t>
            </a:r>
          </a:p>
          <a:p>
            <a:endParaRPr lang="en-US" dirty="0" smtClean="0"/>
          </a:p>
          <a:p>
            <a:r>
              <a:rPr lang="en-US" dirty="0" smtClean="0"/>
              <a:t>=================================================================================</a:t>
            </a:r>
          </a:p>
          <a:p>
            <a:endParaRPr lang="en-US" baseline="0" dirty="0" smtClean="0"/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two main ASP.NET technologies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main ASP.NET technologies.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ASP.NET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Web Forms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were introduced in 2002 as a replacement for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ASP (Active Server Pages),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 is now called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Classic ASP.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contrast to ASP, ASP.NET Web Forms let you work with a design model like the one for Windows Forms.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primary focus of ASP.NET Web Forms is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Rapid Application Development (RAD).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accomplishes this by letting web developers work with server controls on a design surface.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Then, ASP.NET converts the server controls to HTML. In this book, you’ll learn to develop web applications with ASP.NET Web Forms.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recent years, Microsoft added ASP.NET MVC to its web development offerings.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provides a way to implement the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Model-View-Controller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MVC)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pattern that offers separation of concerns and unit testing.</a:t>
            </a:r>
          </a:p>
          <a:p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Separation of concerns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refers to breaking an application into components so each one deals with a single concern.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example, one component can be responsible for communicating with the database, another for presenting information to users, and so on. 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Unit testing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refers to code that tests whether other code does what it’s supposed to do.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Because the benefits of ASP.NET MVC are compelling, new ASP.NET web development is often done with MVC.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757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IHttpHandler</a:t>
            </a:r>
            <a:endParaRPr lang="en-US" dirty="0" smtClean="0"/>
          </a:p>
          <a:p>
            <a:endParaRPr lang="en-US" dirty="0" smtClean="0"/>
          </a:p>
          <a:p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ASP.NET Web API and ASP.NET Web Pages (a platform using only </a:t>
            </a:r>
            <a:r>
              <a:rPr lang="en-US" sz="1200" b="1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ASP.NET Razor"/>
              </a:rPr>
              <a:t>Razor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pages) have merged into a unified MVC 6.</a:t>
            </a:r>
            <a:endParaRPr lang="ru-RU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385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IHttpHandler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960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Figure1-10 The run-time stack of ASP.NET MVC and Web Forms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0456C-16CA-4379-BCEF-9F1B80D9A2D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631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Приложения с Web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можно и дальше программировать в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Visual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Studio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2015, задав в качестве целевой платформы фреймворк .NET 4.6. 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вы не хотите остаться на обочине исторического прогресса, то сейчас — самое время наконец-то переписать ваше приложение с Web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 ASP.NET MVC.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06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u="sng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MVC Components</a:t>
            </a:r>
          </a:p>
          <a:p>
            <a:endParaRPr lang="en-US" sz="1200" b="0" i="1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Model-View-Controller (MVC) design pattern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breaks web applications into their component parts so they are easier to code, test, and maintain.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consists of the files that contain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access code,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business logic code,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validation code.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view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consists of the files that create the HTML for the user interface and return a response to the user.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controller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consists of the files that receive requests from the user, get the appropriate data from the model, and provide that data to the view.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view model is an optional component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that consists of files whose only job is to transfer data from the controller to the view.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Technically, this isn’t part of the MVC pattern, but view models are often used with ASP.NET MVC.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151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MVC design pattern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MVC pattern works by breaking an application into component parts.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25-1 presents a diagram that shows the components of the MVC pattern and how they work together.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in charge of data.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Specifically, it gets and updates the data in a data store.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applies business rules to that data.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it validates data entered by the user.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view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in charge of the user interface.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Specifically, it creates the HTML that the application will send to the browser in response to the browser’s HTTP request.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controller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in charge of coordinating the model and the view.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Specifically, it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receives the HTTP request from the browser,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decides what data to get from the model, and then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sends the data from the model to the appropriate view.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view model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an optional component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charge of transferring the data retrieved by the controller to the view. </a:t>
            </a:r>
          </a:p>
          <a:p>
            <a:r>
              <a:rPr lang="en-US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View models are usually data transfer objects that consist only of properties. 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Although view models aren’t required, they’re widely used in ASP.NET MVC applications because they facilitate some of the data binding. 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It’s important to note that each component should stick to its own area of concern and be as independent as possible.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example, the </a:t>
            </a:r>
            <a:r>
              <a:rPr lang="en-US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model should retrieve and validate data but it shouldn’t have anything to do with displaying it. 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Similarly, </a:t>
            </a:r>
            <a:r>
              <a:rPr lang="en-US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controller should move data between the model and the view but it shouldn’t apply any business rules to it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b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Setting up the components this way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makes them more testable,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makes it easier to change a component without affecting other components.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figure also lists the main benefits of the MVC design pattern. 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brief, </a:t>
            </a:r>
            <a:r>
              <a:rPr lang="en-US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breaking an application into separate parts makes it easier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have different team members work on different parts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swap out (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dsuhe;fnm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parts, and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test individual components. 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MVC also produces applications that work better with the stateless HTTP protocol.</a:t>
            </a:r>
          </a:p>
          <a:p>
            <a:endParaRPr lang="en-US" b="1" i="1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877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Маршрутизация запроса – это выделение из поступившего </a:t>
            </a:r>
            <a:r>
              <a:rPr lang="en-US" dirty="0" smtClean="0"/>
              <a:t>URL </a:t>
            </a:r>
            <a:r>
              <a:rPr lang="ru-RU" dirty="0" smtClean="0"/>
              <a:t>таких частей запроса, как:</a:t>
            </a:r>
          </a:p>
          <a:p>
            <a:pPr lvl="1"/>
            <a:r>
              <a:rPr lang="ru-RU" b="1" i="1" dirty="0" smtClean="0"/>
              <a:t>класса</a:t>
            </a:r>
            <a:r>
              <a:rPr lang="ru-RU" dirty="0" smtClean="0"/>
              <a:t> – объект которого будет создаваться (контроллер)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b="1" i="1" dirty="0" smtClean="0"/>
              <a:t>метод</a:t>
            </a:r>
            <a:r>
              <a:rPr lang="ru-RU" dirty="0" smtClean="0"/>
              <a:t> – вызываемый у объекта метод (действия)</a:t>
            </a:r>
            <a:r>
              <a:rPr lang="en-US" dirty="0" smtClean="0"/>
              <a:t>;</a:t>
            </a:r>
          </a:p>
          <a:p>
            <a:pPr lvl="1"/>
            <a:r>
              <a:rPr lang="ru-RU" b="1" i="1" dirty="0" smtClean="0"/>
              <a:t>параметр</a:t>
            </a:r>
            <a:r>
              <a:rPr lang="ru-RU" dirty="0" smtClean="0"/>
              <a:t> (или параметры) – данные передаваемые методу.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347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Routing the Requests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happens exactly when a request knocks at the IIS gate?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1-2 gives you an overall picture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various steps involved and how things work differently in ASP.NET MVC and ASP.NET Web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Forms applications.</a:t>
            </a: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URL routing module intercepts any requests for the application that could not be served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otherwise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IIS.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the URL refers to a physical file (for example, an ASPX file), the routing module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ignores the request, unless it’s otherwise configured.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request then falls down to the classic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ASP.NET machinery to be processed as usual in terms of a page handler.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Otherwise, the URL routing module attempts to match the URL of the request to any of the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application-defined routes.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match is found, the request goes into the ASP.NET MVC space to be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processed in terms of a call to a controller class.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no match is found, the request will be served by the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 ASP.NET runtime in the best possible way and likely results in an HTTP 404 error.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end, only requests that match predefined URL patterns (also known as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routes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are allowed</a:t>
            </a:r>
            <a:r>
              <a:rPr lang="ru-RU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enjoy the ASP.NET MVC runtime.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such requests are routed to a common HTTP handler that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instantiates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controller class and invokes a defined method on it.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Next, the controller method, in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turn, selects a view component to generate the actual response.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2168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Figure1-8 The Page Controller and Front Controller patterns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0456C-16CA-4379-BCEF-9F1B80D9A2DD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9806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REST</a:t>
            </a:r>
            <a:r>
              <a:rPr lang="en-US" baseline="0" dirty="0" smtClean="0"/>
              <a:t> ???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8472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REST</a:t>
            </a:r>
            <a:r>
              <a:rPr lang="en-US" baseline="0" dirty="0" smtClean="0"/>
              <a:t> ???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4947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URL Patterns and Routes</a:t>
            </a:r>
          </a:p>
          <a:p>
            <a:endParaRPr lang="ru-RU" dirty="0" smtClean="0"/>
          </a:p>
          <a:p>
            <a:r>
              <a:rPr lang="en-US" dirty="0" smtClean="0"/>
              <a:t>A route is a pattern-matching string that represents the absolute path of a URL—namely, the URL</a:t>
            </a:r>
            <a:r>
              <a:rPr lang="ru-RU" dirty="0" smtClean="0"/>
              <a:t> </a:t>
            </a:r>
            <a:r>
              <a:rPr lang="en-US" dirty="0" smtClean="0"/>
              <a:t>string without protocol, server, and port information. 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A route might be a constant string, but it will</a:t>
            </a:r>
            <a:r>
              <a:rPr lang="ru-RU" dirty="0" smtClean="0"/>
              <a:t> </a:t>
            </a:r>
            <a:r>
              <a:rPr lang="en-US" dirty="0" smtClean="0"/>
              <a:t>more likely contain a few placeholders. </a:t>
            </a:r>
            <a:endParaRPr lang="ru-RU" dirty="0" smtClean="0"/>
          </a:p>
          <a:p>
            <a:r>
              <a:rPr lang="en-US" dirty="0" smtClean="0"/>
              <a:t>Here’s a sample route: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en-US" dirty="0" smtClean="0"/>
              <a:t>/home/test</a:t>
            </a:r>
          </a:p>
          <a:p>
            <a:endParaRPr lang="ru-RU" dirty="0" smtClean="0"/>
          </a:p>
          <a:p>
            <a:r>
              <a:rPr lang="en-US" dirty="0" smtClean="0"/>
              <a:t>The route is a constant string and is matched only by URLs whose absolute path is /home/test. </a:t>
            </a:r>
            <a:endParaRPr lang="ru-RU" dirty="0" smtClean="0"/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7582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Often referred to as a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URL parameter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placeholder is a name enclosed in curly brackets { }. </a:t>
            </a:r>
            <a:endParaRPr lang="ru-RU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</a:t>
            </a:r>
            <a:r>
              <a:rPr lang="ru-RU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 have multiple placeholders in a route as long as they are separated by a constant or delimiter.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forward slash (/) character acts as a delimiter between the various parts of the route.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name of the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placeholder (for example,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is the key that your code will use to programmatically retrieve the</a:t>
            </a:r>
            <a:r>
              <a:rPr lang="ru-RU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content of the corresponding segment from the actual URL.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1936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Most of the time, however, you deal with parametric routes that incorporate one or more</a:t>
            </a:r>
            <a:r>
              <a:rPr lang="ru-RU" dirty="0" smtClean="0"/>
              <a:t> </a:t>
            </a:r>
            <a:r>
              <a:rPr lang="en-US" dirty="0" smtClean="0"/>
              <a:t>placeholders.</a:t>
            </a:r>
            <a:endParaRPr lang="ru-RU" dirty="0" smtClean="0"/>
          </a:p>
          <a:p>
            <a:endParaRPr lang="en-US" dirty="0" smtClean="0"/>
          </a:p>
          <a:p>
            <a:r>
              <a:rPr lang="en-US" dirty="0" smtClean="0"/>
              <a:t>Here are a couple of examples:</a:t>
            </a:r>
          </a:p>
          <a:p>
            <a:r>
              <a:rPr lang="en-US" dirty="0" smtClean="0"/>
              <a:t>/{resource}/{action}</a:t>
            </a:r>
          </a:p>
          <a:p>
            <a:r>
              <a:rPr lang="en-US" dirty="0" smtClean="0"/>
              <a:t>/Customer/{action}</a:t>
            </a:r>
          </a:p>
          <a:p>
            <a:endParaRPr lang="ru-RU" dirty="0" smtClean="0"/>
          </a:p>
          <a:p>
            <a:r>
              <a:rPr lang="en-US" dirty="0" smtClean="0"/>
              <a:t>Both routes are matched by any URLs that contain exactly two segments. 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The latter, though,</a:t>
            </a:r>
            <a:r>
              <a:rPr lang="ru-RU" dirty="0" smtClean="0"/>
              <a:t> </a:t>
            </a:r>
            <a:r>
              <a:rPr lang="en-US" dirty="0" smtClean="0"/>
              <a:t>requires that the first segment equals the string “Customer”. 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The former, instead, doesn’t pose specific</a:t>
            </a:r>
            <a:r>
              <a:rPr lang="ru-RU" dirty="0" smtClean="0"/>
              <a:t> </a:t>
            </a:r>
            <a:r>
              <a:rPr lang="en-US" dirty="0" smtClean="0"/>
              <a:t>constraints on the content of the segments.</a:t>
            </a:r>
            <a:endParaRPr lang="ru-RU" dirty="0" smtClean="0"/>
          </a:p>
          <a:p>
            <a:endParaRPr lang="ru-RU" dirty="0" smtClean="0"/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Often referred to as a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URL parameter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placeholder is a name enclosed in curly brackets { }. </a:t>
            </a:r>
            <a:endParaRPr lang="ru-RU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</a:t>
            </a:r>
            <a:r>
              <a:rPr lang="ru-RU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 have multiple placeholders in a route as long as they are separated by a constant or delimiter.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forward slash (/) character acts as a delimiter between the various parts of the route.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name of the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placeholder (for example,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is the key that your code will use to programmatically retrieve the</a:t>
            </a:r>
            <a:r>
              <a:rPr lang="ru-RU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content of the corresponding segment from the actual URL.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5370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Here’s the default route for an ASP.NET MVC application: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{controller}/{action}/{id}</a:t>
            </a: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this case, the sample route contains three placeholders separated by the delimiter.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URL that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matches the preceding route is the following: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/Customers/Edit/ALFKI</a:t>
            </a: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 can add as many routes as you want with as many placeholders as appropriate.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 can even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the default route.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2532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Defining Application Routes</a:t>
            </a:r>
          </a:p>
          <a:p>
            <a:endParaRPr lang="ru-RU" dirty="0" smtClean="0"/>
          </a:p>
          <a:p>
            <a:r>
              <a:rPr lang="en-US" dirty="0" smtClean="0"/>
              <a:t>Routes for an application are usually registered in the </a:t>
            </a:r>
            <a:r>
              <a:rPr lang="en-US" dirty="0" err="1" smtClean="0"/>
              <a:t>global.asax</a:t>
            </a:r>
            <a:r>
              <a:rPr lang="en-US" dirty="0" smtClean="0"/>
              <a:t> file, and they are processed at the</a:t>
            </a:r>
            <a:r>
              <a:rPr lang="ru-RU" dirty="0" smtClean="0"/>
              <a:t> </a:t>
            </a:r>
            <a:r>
              <a:rPr lang="en-US" dirty="0" smtClean="0"/>
              <a:t>application startup. 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Let’s have a look at the section of the </a:t>
            </a:r>
            <a:r>
              <a:rPr lang="en-US" dirty="0" err="1" smtClean="0"/>
              <a:t>global.asax</a:t>
            </a:r>
            <a:r>
              <a:rPr lang="en-US" dirty="0" smtClean="0"/>
              <a:t> file that deals with routes:</a:t>
            </a:r>
            <a:endParaRPr lang="ru-RU" dirty="0" smtClean="0"/>
          </a:p>
          <a:p>
            <a:endParaRPr lang="en-US" dirty="0" smtClean="0"/>
          </a:p>
          <a:p>
            <a:r>
              <a:rPr lang="en-US" dirty="0" smtClean="0"/>
              <a:t>public class </a:t>
            </a:r>
            <a:r>
              <a:rPr lang="en-US" dirty="0" err="1" smtClean="0"/>
              <a:t>MvcApplication</a:t>
            </a:r>
            <a:r>
              <a:rPr lang="en-US" dirty="0" smtClean="0"/>
              <a:t> : </a:t>
            </a:r>
            <a:r>
              <a:rPr lang="en-US" dirty="0" err="1" smtClean="0"/>
              <a:t>HttpApplication</a:t>
            </a:r>
            <a:endParaRPr lang="en-US" dirty="0" smtClean="0"/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protected void </a:t>
            </a:r>
            <a:r>
              <a:rPr lang="en-US" dirty="0" err="1" smtClean="0"/>
              <a:t>Application_Start</a:t>
            </a:r>
            <a:r>
              <a:rPr lang="en-US" dirty="0" smtClean="0"/>
              <a:t>()</a:t>
            </a:r>
          </a:p>
          <a:p>
            <a:r>
              <a:rPr lang="en-US" dirty="0" smtClean="0"/>
              <a:t>{</a:t>
            </a:r>
          </a:p>
          <a:p>
            <a:r>
              <a:rPr lang="en-US" dirty="0" err="1" smtClean="0"/>
              <a:t>RegisterRoutes</a:t>
            </a:r>
            <a:r>
              <a:rPr lang="en-US" dirty="0" smtClean="0"/>
              <a:t>(</a:t>
            </a:r>
            <a:r>
              <a:rPr lang="en-US" dirty="0" err="1" smtClean="0"/>
              <a:t>RouteTable.Routes</a:t>
            </a:r>
            <a:r>
              <a:rPr lang="en-US" dirty="0" smtClean="0"/>
              <a:t>);</a:t>
            </a:r>
          </a:p>
          <a:p>
            <a:r>
              <a:rPr lang="en-US" dirty="0" smtClean="0"/>
              <a:t>// Other code</a:t>
            </a:r>
          </a:p>
          <a:p>
            <a:r>
              <a:rPr lang="en-US" dirty="0" smtClean="0"/>
              <a:t>...</a:t>
            </a:r>
          </a:p>
          <a:p>
            <a:r>
              <a:rPr lang="en-US" dirty="0" smtClean="0"/>
              <a:t>}</a:t>
            </a:r>
          </a:p>
          <a:p>
            <a:r>
              <a:rPr lang="en-US" dirty="0" smtClean="0"/>
              <a:t>public static void </a:t>
            </a:r>
            <a:r>
              <a:rPr lang="en-US" dirty="0" err="1" smtClean="0"/>
              <a:t>RegisterRoutes</a:t>
            </a:r>
            <a:r>
              <a:rPr lang="en-US" dirty="0" smtClean="0"/>
              <a:t>(</a:t>
            </a:r>
            <a:r>
              <a:rPr lang="en-US" dirty="0" err="1" smtClean="0"/>
              <a:t>RouteCollection</a:t>
            </a:r>
            <a:r>
              <a:rPr lang="en-US" dirty="0" smtClean="0"/>
              <a:t> routes)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// Other code</a:t>
            </a:r>
          </a:p>
          <a:p>
            <a:r>
              <a:rPr lang="en-US" dirty="0" smtClean="0"/>
              <a:t>...</a:t>
            </a:r>
          </a:p>
          <a:p>
            <a:r>
              <a:rPr lang="en-US" dirty="0" smtClean="0"/>
              <a:t>// Listing routes</a:t>
            </a:r>
          </a:p>
          <a:p>
            <a:r>
              <a:rPr lang="en-US" dirty="0" err="1" smtClean="0"/>
              <a:t>routes.MapRoute</a:t>
            </a:r>
            <a:r>
              <a:rPr lang="en-US" dirty="0" smtClean="0"/>
              <a:t>(</a:t>
            </a:r>
          </a:p>
          <a:p>
            <a:r>
              <a:rPr lang="en-US" dirty="0" smtClean="0"/>
              <a:t>"Default",</a:t>
            </a:r>
          </a:p>
          <a:p>
            <a:r>
              <a:rPr lang="en-US" dirty="0" smtClean="0"/>
              <a:t>"{controller}/{action}/{id}",</a:t>
            </a:r>
          </a:p>
          <a:p>
            <a:r>
              <a:rPr lang="en-US" dirty="0" smtClean="0"/>
              <a:t>new {</a:t>
            </a:r>
          </a:p>
          <a:p>
            <a:r>
              <a:rPr lang="en-US" dirty="0" smtClean="0"/>
              <a:t>controller = "Home",</a:t>
            </a:r>
          </a:p>
          <a:p>
            <a:r>
              <a:rPr lang="en-US" dirty="0" smtClean="0"/>
              <a:t>action = "Index",</a:t>
            </a:r>
          </a:p>
          <a:p>
            <a:r>
              <a:rPr lang="en-US" dirty="0" smtClean="0"/>
              <a:t>id = </a:t>
            </a:r>
            <a:r>
              <a:rPr lang="en-US" dirty="0" err="1" smtClean="0"/>
              <a:t>UrlParameter.Optional</a:t>
            </a:r>
            <a:endParaRPr lang="en-US" dirty="0" smtClean="0"/>
          </a:p>
          <a:p>
            <a:r>
              <a:rPr lang="en-US" dirty="0" smtClean="0"/>
              <a:t>});</a:t>
            </a:r>
          </a:p>
          <a:p>
            <a:r>
              <a:rPr lang="en-US" dirty="0" smtClean="0"/>
              <a:t>}</a:t>
            </a:r>
          </a:p>
          <a:p>
            <a:r>
              <a:rPr lang="en-US" dirty="0" smtClean="0"/>
              <a:t>}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5515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Defining Application Routes</a:t>
            </a:r>
          </a:p>
          <a:p>
            <a:endParaRPr lang="ru-RU" dirty="0" smtClean="0"/>
          </a:p>
          <a:p>
            <a:r>
              <a:rPr lang="en-US" dirty="0" smtClean="0"/>
              <a:t>Routes for an application are usually registered in the </a:t>
            </a:r>
            <a:r>
              <a:rPr lang="en-US" dirty="0" err="1" smtClean="0"/>
              <a:t>global.asax</a:t>
            </a:r>
            <a:r>
              <a:rPr lang="en-US" dirty="0" smtClean="0"/>
              <a:t> file, and they are processed at the</a:t>
            </a:r>
            <a:r>
              <a:rPr lang="ru-RU" dirty="0" smtClean="0"/>
              <a:t> </a:t>
            </a:r>
            <a:r>
              <a:rPr lang="en-US" dirty="0" smtClean="0"/>
              <a:t>application startup. 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Let’s have a look at the section of the </a:t>
            </a:r>
            <a:r>
              <a:rPr lang="en-US" dirty="0" err="1" smtClean="0"/>
              <a:t>global.asax</a:t>
            </a:r>
            <a:r>
              <a:rPr lang="en-US" dirty="0" smtClean="0"/>
              <a:t> file that deals with routes:</a:t>
            </a:r>
            <a:endParaRPr lang="ru-RU" dirty="0" smtClean="0"/>
          </a:p>
          <a:p>
            <a:endParaRPr lang="en-US" dirty="0" smtClean="0"/>
          </a:p>
          <a:p>
            <a:r>
              <a:rPr lang="en-US" dirty="0" smtClean="0"/>
              <a:t>public class </a:t>
            </a:r>
            <a:r>
              <a:rPr lang="en-US" dirty="0" err="1" smtClean="0"/>
              <a:t>MvcApplication</a:t>
            </a:r>
            <a:r>
              <a:rPr lang="en-US" dirty="0" smtClean="0"/>
              <a:t> : </a:t>
            </a:r>
            <a:r>
              <a:rPr lang="en-US" dirty="0" err="1" smtClean="0"/>
              <a:t>HttpApplication</a:t>
            </a:r>
            <a:endParaRPr lang="en-US" dirty="0" smtClean="0"/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protected void </a:t>
            </a:r>
            <a:r>
              <a:rPr lang="en-US" dirty="0" err="1" smtClean="0"/>
              <a:t>Application_Start</a:t>
            </a:r>
            <a:r>
              <a:rPr lang="en-US" dirty="0" smtClean="0"/>
              <a:t>()</a:t>
            </a:r>
          </a:p>
          <a:p>
            <a:r>
              <a:rPr lang="en-US" dirty="0" smtClean="0"/>
              <a:t>{</a:t>
            </a:r>
          </a:p>
          <a:p>
            <a:r>
              <a:rPr lang="en-US" dirty="0" err="1" smtClean="0"/>
              <a:t>RegisterRoutes</a:t>
            </a:r>
            <a:r>
              <a:rPr lang="en-US" dirty="0" smtClean="0"/>
              <a:t>(</a:t>
            </a:r>
            <a:r>
              <a:rPr lang="en-US" dirty="0" err="1" smtClean="0"/>
              <a:t>RouteTable.Routes</a:t>
            </a:r>
            <a:r>
              <a:rPr lang="en-US" dirty="0" smtClean="0"/>
              <a:t>);</a:t>
            </a:r>
          </a:p>
          <a:p>
            <a:r>
              <a:rPr lang="en-US" dirty="0" smtClean="0"/>
              <a:t>// Other code</a:t>
            </a:r>
          </a:p>
          <a:p>
            <a:r>
              <a:rPr lang="en-US" dirty="0" smtClean="0"/>
              <a:t>...</a:t>
            </a:r>
          </a:p>
          <a:p>
            <a:r>
              <a:rPr lang="en-US" dirty="0" smtClean="0"/>
              <a:t>}</a:t>
            </a:r>
          </a:p>
          <a:p>
            <a:r>
              <a:rPr lang="en-US" dirty="0" smtClean="0"/>
              <a:t>public static void </a:t>
            </a:r>
            <a:r>
              <a:rPr lang="en-US" dirty="0" err="1" smtClean="0"/>
              <a:t>RegisterRoutes</a:t>
            </a:r>
            <a:r>
              <a:rPr lang="en-US" dirty="0" smtClean="0"/>
              <a:t>(</a:t>
            </a:r>
            <a:r>
              <a:rPr lang="en-US" dirty="0" err="1" smtClean="0"/>
              <a:t>RouteCollection</a:t>
            </a:r>
            <a:r>
              <a:rPr lang="en-US" dirty="0" smtClean="0"/>
              <a:t> routes)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// Other code</a:t>
            </a:r>
          </a:p>
          <a:p>
            <a:r>
              <a:rPr lang="en-US" dirty="0" smtClean="0"/>
              <a:t>...</a:t>
            </a:r>
          </a:p>
          <a:p>
            <a:r>
              <a:rPr lang="en-US" dirty="0" smtClean="0"/>
              <a:t>// Listing routes</a:t>
            </a:r>
          </a:p>
          <a:p>
            <a:r>
              <a:rPr lang="en-US" dirty="0" err="1" smtClean="0"/>
              <a:t>routes.MapRoute</a:t>
            </a:r>
            <a:r>
              <a:rPr lang="en-US" dirty="0" smtClean="0"/>
              <a:t>(</a:t>
            </a:r>
          </a:p>
          <a:p>
            <a:r>
              <a:rPr lang="en-US" dirty="0" smtClean="0"/>
              <a:t>"Default",</a:t>
            </a:r>
          </a:p>
          <a:p>
            <a:r>
              <a:rPr lang="en-US" dirty="0" smtClean="0"/>
              <a:t>"{controller}/{action}/{id}",</a:t>
            </a:r>
          </a:p>
          <a:p>
            <a:r>
              <a:rPr lang="en-US" dirty="0" smtClean="0"/>
              <a:t>new {</a:t>
            </a:r>
          </a:p>
          <a:p>
            <a:r>
              <a:rPr lang="en-US" dirty="0" smtClean="0"/>
              <a:t>controller = "Home",</a:t>
            </a:r>
          </a:p>
          <a:p>
            <a:r>
              <a:rPr lang="en-US" dirty="0" smtClean="0"/>
              <a:t>action = "Index",</a:t>
            </a:r>
          </a:p>
          <a:p>
            <a:r>
              <a:rPr lang="en-US" dirty="0" smtClean="0"/>
              <a:t>id = </a:t>
            </a:r>
            <a:r>
              <a:rPr lang="en-US" dirty="0" err="1" smtClean="0"/>
              <a:t>UrlParameter.Optional</a:t>
            </a:r>
            <a:endParaRPr lang="en-US" dirty="0" smtClean="0"/>
          </a:p>
          <a:p>
            <a:r>
              <a:rPr lang="en-US" dirty="0" smtClean="0"/>
              <a:t>});</a:t>
            </a:r>
          </a:p>
          <a:p>
            <a:r>
              <a:rPr lang="en-US" dirty="0" smtClean="0"/>
              <a:t>}</a:t>
            </a:r>
          </a:p>
          <a:p>
            <a:r>
              <a:rPr lang="en-US" dirty="0" smtClean="0"/>
              <a:t>}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8968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route is characterized by a few attributes, such as name, URL pattern, default values, constraints,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tokens, and a route handler.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dirty="0" smtClean="0"/>
              <a:t>Маршрут описывается следующими атрибутами:</a:t>
            </a:r>
          </a:p>
          <a:p>
            <a:pPr lvl="1"/>
            <a:r>
              <a:rPr lang="ru-RU" dirty="0" smtClean="0"/>
              <a:t>имя (</a:t>
            </a:r>
            <a:r>
              <a:rPr lang="en-US" dirty="0" smtClean="0"/>
              <a:t>Name</a:t>
            </a:r>
            <a:r>
              <a:rPr lang="ru-RU" dirty="0" smtClean="0"/>
              <a:t>)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en-US" dirty="0" smtClean="0"/>
              <a:t>URL-</a:t>
            </a:r>
            <a:r>
              <a:rPr lang="ru-RU" dirty="0" smtClean="0"/>
              <a:t>шаблон (</a:t>
            </a:r>
            <a:r>
              <a:rPr lang="en-US" dirty="0" err="1" smtClean="0"/>
              <a:t>url</a:t>
            </a:r>
            <a:r>
              <a:rPr lang="ru-RU" dirty="0" smtClean="0"/>
              <a:t>)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dirty="0" smtClean="0"/>
              <a:t>значение по умолчанию</a:t>
            </a:r>
            <a:r>
              <a:rPr lang="en-US" dirty="0" smtClean="0"/>
              <a:t> (defaults);</a:t>
            </a:r>
            <a:endParaRPr lang="ru-RU" dirty="0" smtClean="0"/>
          </a:p>
          <a:p>
            <a:pPr lvl="1"/>
            <a:r>
              <a:rPr lang="ru-RU" dirty="0" smtClean="0"/>
              <a:t>ограничения (</a:t>
            </a:r>
            <a:r>
              <a:rPr lang="en-US" dirty="0" smtClean="0"/>
              <a:t>constraints</a:t>
            </a:r>
            <a:r>
              <a:rPr lang="ru-RU" dirty="0" smtClean="0"/>
              <a:t>)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en-US" dirty="0" smtClean="0"/>
              <a:t>data tokens;</a:t>
            </a:r>
          </a:p>
          <a:p>
            <a:pPr lvl="1"/>
            <a:r>
              <a:rPr lang="ru-RU" dirty="0" smtClean="0"/>
              <a:t>обработчик маршрута (</a:t>
            </a:r>
            <a:r>
              <a:rPr lang="en-US" dirty="0" smtClean="0"/>
              <a:t>route handler</a:t>
            </a:r>
            <a:r>
              <a:rPr lang="ru-RU" dirty="0" smtClean="0"/>
              <a:t>).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attributes you set most often are name, URL pattern, and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default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values.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Let’s expand on the code you get for the default route:</a:t>
            </a: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routes.MapRoute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"Default",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"{controller}/{action}/{id}",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 {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controller = "Home",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 = "Index",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 =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UrlParameter.Optional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});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parameter is the name of the route; each route should have a unique name.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second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parameter is the URL pattern.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third parameter is an object that specifies default values for the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URL parameters.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262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 that a URL can match the pattern even in an incomplete form.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Let’s consider the root URL—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http://yourserver.com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first sight, such a URL wouldn’t match the route.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However, if a default value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specified for a URL parameter, the segment is considered optional.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a result, for the preceding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example, when you request the root URL, the request is resolved by invoking the method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Index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Home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controller.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1374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Controller Class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spite of the explicit reference to the Model-View-Controller pattern in the name, the ASP.NET MVC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architecture is essentially centered on one pillar—the controller.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controller governs the processing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a request and orchestrates the back end of the system (for example, business layer, services,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access layer) to grab raw data for the response.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Next, the controller wraps up raw data computed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the request into a valid response for the caller.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the response is a markup view, the controller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relies on the view engine module to combine data and view templates and produce HTML.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3028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simple example demonstrates the basic mechanics used by ASP.NET MVC. 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specialized component that serves a request is the controller. 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controller is a class with just methods and no state. 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unique system-level HTTP handler takes care of 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dispatching incoming requests to a specific controller class 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 that the instance of the class executes a given action method 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produces a response.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4340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Класс </a:t>
            </a:r>
            <a:r>
              <a:rPr lang="ru-RU" b="1" i="1" dirty="0" smtClean="0"/>
              <a:t>контроллера</a:t>
            </a:r>
            <a:endParaRPr lang="ru-RU" dirty="0" smtClean="0"/>
          </a:p>
          <a:p>
            <a:pPr lvl="1"/>
            <a:r>
              <a:rPr lang="ru-RU" dirty="0" smtClean="0"/>
              <a:t>имеет только методы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dirty="0" smtClean="0"/>
              <a:t>не содержит состояние</a:t>
            </a:r>
            <a:r>
              <a:rPr lang="en-US" dirty="0" smtClean="0"/>
              <a:t> (</a:t>
            </a:r>
            <a:r>
              <a:rPr lang="ru-RU" dirty="0" smtClean="0"/>
              <a:t>полей</a:t>
            </a:r>
            <a:r>
              <a:rPr lang="en-US" dirty="0" smtClean="0"/>
              <a:t>)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6960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b="1" dirty="0" smtClean="0"/>
              <a:t>Создание контроллера и представлений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Поскольку с моделями мы закончили, перейдем к наиболее важной части приложения - к контроллеру.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Для контроллеров у нас уже имеется папка </a:t>
            </a:r>
            <a:r>
              <a:rPr lang="ru-RU" altLang="ru-RU" b="1" dirty="0" err="1" smtClean="0"/>
              <a:t>Controllers</a:t>
            </a:r>
            <a:r>
              <a:rPr lang="ru-RU" altLang="ru-RU" dirty="0" smtClean="0"/>
              <a:t>. Нажмите на нее правой кнопкой мыши и в появившемся меню выберите </a:t>
            </a:r>
            <a:r>
              <a:rPr lang="ru-RU" altLang="ru-RU" b="1" dirty="0" err="1" smtClean="0"/>
              <a:t>Add</a:t>
            </a:r>
            <a:r>
              <a:rPr lang="ru-RU" altLang="ru-RU" b="1" dirty="0" smtClean="0"/>
              <a:t>-&gt;</a:t>
            </a:r>
            <a:r>
              <a:rPr lang="ru-RU" altLang="ru-RU" b="1" dirty="0" err="1" smtClean="0"/>
              <a:t>Controller</a:t>
            </a:r>
            <a:r>
              <a:rPr lang="ru-RU" altLang="ru-RU" b="1" dirty="0" smtClean="0"/>
              <a:t>...</a:t>
            </a:r>
            <a:r>
              <a:rPr lang="ru-RU" altLang="ru-RU" dirty="0" smtClean="0"/>
              <a:t>.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Перед вами появится диалоговое окно создания нового контроллера. 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CEB722E-7832-468F-8830-0E636C71E715}" type="slidenum">
              <a:rPr lang="ru-RU" altLang="ru-RU"/>
              <a:pPr>
                <a:spcBef>
                  <a:spcPct val="0"/>
                </a:spcBef>
              </a:pPr>
              <a:t>36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99446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Arial" pitchFamily="34" charset="0"/>
              <a:buNone/>
            </a:pP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Visual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Studio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предлагает нам более удобные средства для создания контроллеров, предполагающие их гибкую настройку. </a:t>
            </a:r>
          </a:p>
          <a:p>
            <a:pPr marL="228600" indent="-228600">
              <a:buFont typeface="Arial" pitchFamily="34" charset="0"/>
              <a:buNone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 ими воспользоваться, нажмем на папку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Controllers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правой кнопкой мыши и в появившемся меню выберем 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-&gt; 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Controller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...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228600" indent="-228600">
              <a:buFont typeface="Arial" pitchFamily="34" charset="0"/>
              <a:buNone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После этого нам отобразится окно создания нового контроллера: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2CEAE-A15D-4133-8D88-389424F44A26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2042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controller action doesn’t necessarily produce some HTML.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ASP.NET MVC application can be seen as a collection of components with the ability to serve various responses, including 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HTML, 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script, 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JSON, and 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plain text.</a:t>
            </a:r>
          </a:p>
          <a:p>
            <a:pPr marL="228600" indent="-228600">
              <a:buFont typeface="Arial" pitchFamily="34" charset="0"/>
              <a:buNone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JSON-представление объекта, описывающего человека. 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объекте есть 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строковые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поля имени и фамилии, 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объект, описывающий адрес, и 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массив, содержащий список телефонов.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"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firstName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": "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Иван",</a:t>
            </a:r>
          </a:p>
          <a:p>
            <a:pPr marL="228600" indent="-228600">
              <a:buFont typeface="Arial" pitchFamily="34" charset="0"/>
              <a:buNone/>
            </a:pP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"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lastName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": "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Иванов",</a:t>
            </a:r>
          </a:p>
          <a:p>
            <a:pPr marL="228600" indent="-228600">
              <a:buFont typeface="Arial" pitchFamily="34" charset="0"/>
              <a:buNone/>
            </a:pP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"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address": {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"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streetAddress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": "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Московский тракт, 10, кв. 7",</a:t>
            </a:r>
          </a:p>
          <a:p>
            <a:pPr marL="228600" indent="-228600">
              <a:buFont typeface="Arial" pitchFamily="34" charset="0"/>
              <a:buNone/>
            </a:pP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"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city": «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Томск",</a:t>
            </a:r>
          </a:p>
          <a:p>
            <a:pPr marL="228600" indent="-228600">
              <a:buFont typeface="Arial" pitchFamily="34" charset="0"/>
              <a:buNone/>
            </a:pP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"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postalCode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": 101101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},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"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phoneNumbers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": [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"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913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123-1234",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"9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23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123-4567"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]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pPr marL="228600" indent="-228600">
              <a:buFont typeface="Arial" pitchFamily="34" charset="0"/>
              <a:buNone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языке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XML 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подобная структура выглядела бы примерно так:</a:t>
            </a:r>
          </a:p>
          <a:p>
            <a:pPr marL="228600" indent="-228600">
              <a:buFont typeface="Arial" pitchFamily="34" charset="0"/>
              <a:buNone/>
            </a:pP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person&gt;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&lt;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firstName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Иван&lt;/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firstName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&lt;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lastName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Иванов&lt;/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lastName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&lt;address&gt;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&lt;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streetAddress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Московский тракт, 10, кв. 7&lt;/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streetAddress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&lt;city&gt;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Томск&lt;/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city&gt;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&lt;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postalCode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&gt;101101&lt;/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postalCode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&lt;/address&gt;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&lt;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phoneNumbers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&lt;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phoneNumber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913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123-1234&lt;/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phoneNumber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&lt;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phoneNumber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&gt;9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23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061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-4567&lt;/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phoneNumber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&lt;/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phoneNumbers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&lt;/person&gt;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2CEAE-A15D-4133-8D88-389424F44A26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4201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2CEAE-A15D-4133-8D88-389424F44A26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2970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Here’s an example: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The method Index is not decorated with attributes, so it is implicitly bound to an action with the</a:t>
            </a:r>
            <a:r>
              <a:rPr lang="ru-RU" dirty="0" smtClean="0"/>
              <a:t> </a:t>
            </a:r>
            <a:r>
              <a:rPr lang="en-US" dirty="0" smtClean="0"/>
              <a:t>same name. </a:t>
            </a:r>
            <a:endParaRPr lang="ru-RU" dirty="0" smtClean="0"/>
          </a:p>
          <a:p>
            <a:r>
              <a:rPr lang="en-US" dirty="0" smtClean="0"/>
              <a:t>The third public method has a very fancy name, but it is explicitly bound to the action</a:t>
            </a:r>
            <a:r>
              <a:rPr lang="ru-RU" dirty="0" smtClean="0"/>
              <a:t> </a:t>
            </a:r>
            <a:r>
              <a:rPr lang="en-US" dirty="0" smtClean="0"/>
              <a:t>about via the </a:t>
            </a:r>
            <a:r>
              <a:rPr lang="en-US" dirty="0" err="1" smtClean="0"/>
              <a:t>ActionName</a:t>
            </a:r>
            <a:r>
              <a:rPr lang="en-US" dirty="0" smtClean="0"/>
              <a:t> attribute. </a:t>
            </a:r>
            <a:endParaRPr lang="ru-RU" dirty="0" smtClean="0"/>
          </a:p>
          <a:p>
            <a:r>
              <a:rPr lang="en-US" dirty="0" smtClean="0"/>
              <a:t>Finally, note that to prevent a public controller method from</a:t>
            </a:r>
            <a:r>
              <a:rPr lang="ru-RU" dirty="0" smtClean="0"/>
              <a:t> </a:t>
            </a:r>
            <a:r>
              <a:rPr lang="en-US" dirty="0" smtClean="0"/>
              <a:t>being implicitly bound to an action name, you use the </a:t>
            </a:r>
            <a:r>
              <a:rPr lang="en-US" dirty="0" err="1" smtClean="0"/>
              <a:t>NonAction</a:t>
            </a:r>
            <a:r>
              <a:rPr lang="en-US" dirty="0" smtClean="0"/>
              <a:t> attribute. </a:t>
            </a:r>
            <a:endParaRPr lang="ru-RU" dirty="0" smtClean="0"/>
          </a:p>
          <a:p>
            <a:r>
              <a:rPr lang="en-US" dirty="0" smtClean="0"/>
              <a:t>Given the previous code</a:t>
            </a:r>
            <a:r>
              <a:rPr lang="ru-RU" dirty="0" smtClean="0"/>
              <a:t> </a:t>
            </a:r>
            <a:r>
              <a:rPr lang="en-US" dirty="0" smtClean="0"/>
              <a:t>snippet, therefore, when the user requests the about action, the method </a:t>
            </a:r>
            <a:r>
              <a:rPr lang="en-US" dirty="0" err="1" smtClean="0"/>
              <a:t>LikeGermanSheperds</a:t>
            </a:r>
            <a:r>
              <a:rPr lang="en-US" dirty="0" smtClean="0"/>
              <a:t> runs</a:t>
            </a:r>
            <a:r>
              <a:rPr lang="ru-RU" dirty="0" smtClean="0"/>
              <a:t> </a:t>
            </a:r>
            <a:r>
              <a:rPr lang="en-US" dirty="0" smtClean="0"/>
              <a:t>regardless of the HTTP verb used to place the request.</a:t>
            </a:r>
            <a:endParaRPr lang="ru-RU" dirty="0" smtClean="0"/>
          </a:p>
          <a:p>
            <a:endParaRPr lang="en-US" dirty="0" smtClean="0"/>
          </a:p>
          <a:p>
            <a:r>
              <a:rPr lang="en-US" dirty="0" smtClean="0"/>
              <a:t>public class </a:t>
            </a:r>
            <a:r>
              <a:rPr lang="en-US" dirty="0" err="1" smtClean="0"/>
              <a:t>HomeController</a:t>
            </a:r>
            <a:r>
              <a:rPr lang="en-US" dirty="0" smtClean="0"/>
              <a:t> : Controller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// Implicit action name: Index</a:t>
            </a:r>
          </a:p>
          <a:p>
            <a:r>
              <a:rPr lang="en-US" dirty="0" smtClean="0"/>
              <a:t>public </a:t>
            </a:r>
            <a:r>
              <a:rPr lang="en-US" dirty="0" err="1" smtClean="0"/>
              <a:t>ActionResult</a:t>
            </a:r>
            <a:r>
              <a:rPr lang="en-US" dirty="0" smtClean="0"/>
              <a:t> Index()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...</a:t>
            </a:r>
          </a:p>
          <a:p>
            <a:r>
              <a:rPr lang="en-US" dirty="0" smtClean="0"/>
              <a:t>}</a:t>
            </a:r>
          </a:p>
          <a:p>
            <a:r>
              <a:rPr lang="en-US" dirty="0" smtClean="0"/>
              <a:t>[</a:t>
            </a:r>
            <a:r>
              <a:rPr lang="en-US" dirty="0" err="1" smtClean="0"/>
              <a:t>NonAction</a:t>
            </a:r>
            <a:r>
              <a:rPr lang="en-US" dirty="0" smtClean="0"/>
              <a:t>]</a:t>
            </a:r>
          </a:p>
          <a:p>
            <a:r>
              <a:rPr lang="en-US" dirty="0" smtClean="0"/>
              <a:t>public </a:t>
            </a:r>
            <a:r>
              <a:rPr lang="en-US" dirty="0" err="1" smtClean="0"/>
              <a:t>ActionResult</a:t>
            </a:r>
            <a:r>
              <a:rPr lang="en-US" dirty="0" smtClean="0"/>
              <a:t> About()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...</a:t>
            </a:r>
          </a:p>
          <a:p>
            <a:r>
              <a:rPr lang="en-US" dirty="0" smtClean="0"/>
              <a:t>}</a:t>
            </a:r>
          </a:p>
          <a:p>
            <a:r>
              <a:rPr lang="en-US" dirty="0" smtClean="0"/>
              <a:t>[</a:t>
            </a:r>
            <a:r>
              <a:rPr lang="en-US" dirty="0" err="1" smtClean="0"/>
              <a:t>ActionName</a:t>
            </a:r>
            <a:r>
              <a:rPr lang="en-US" dirty="0" smtClean="0"/>
              <a:t>("About")]</a:t>
            </a:r>
          </a:p>
          <a:p>
            <a:r>
              <a:rPr lang="en-US" dirty="0" smtClean="0"/>
              <a:t>public </a:t>
            </a:r>
            <a:r>
              <a:rPr lang="en-US" dirty="0" err="1" smtClean="0"/>
              <a:t>ActionResult</a:t>
            </a:r>
            <a:r>
              <a:rPr lang="en-US" dirty="0" smtClean="0"/>
              <a:t> </a:t>
            </a:r>
            <a:r>
              <a:rPr lang="en-US" dirty="0" err="1" smtClean="0"/>
              <a:t>LikeGermanSheperds</a:t>
            </a:r>
            <a:r>
              <a:rPr lang="en-US" dirty="0" smtClean="0"/>
              <a:t>()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...</a:t>
            </a:r>
          </a:p>
          <a:p>
            <a:r>
              <a:rPr lang="en-US" dirty="0" smtClean="0"/>
              <a:t>}</a:t>
            </a:r>
          </a:p>
          <a:p>
            <a:r>
              <a:rPr lang="en-US" dirty="0" smtClean="0"/>
              <a:t>}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3248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Action Methods</a:t>
            </a:r>
          </a:p>
          <a:p>
            <a:endParaRPr lang="ru-RU" dirty="0" smtClean="0"/>
          </a:p>
          <a:p>
            <a:r>
              <a:rPr lang="en-US" dirty="0" smtClean="0"/>
              <a:t>Let’s have a look at a sample controller class with a couple of simple but functional action methods:</a:t>
            </a:r>
          </a:p>
          <a:p>
            <a:r>
              <a:rPr lang="en-US" dirty="0" smtClean="0"/>
              <a:t>public class </a:t>
            </a:r>
            <a:r>
              <a:rPr lang="en-US" dirty="0" err="1" smtClean="0"/>
              <a:t>HomeController</a:t>
            </a:r>
            <a:r>
              <a:rPr lang="en-US" dirty="0" smtClean="0"/>
              <a:t> : Controller</a:t>
            </a:r>
            <a:r>
              <a:rPr lang="ru-RU" dirty="0" smtClean="0"/>
              <a:t> </a:t>
            </a:r>
            <a:r>
              <a:rPr lang="en-US" dirty="0" smtClean="0"/>
              <a:t>{</a:t>
            </a:r>
          </a:p>
          <a:p>
            <a:r>
              <a:rPr lang="en-US" dirty="0" smtClean="0"/>
              <a:t>public </a:t>
            </a:r>
            <a:r>
              <a:rPr lang="en-US" dirty="0" err="1" smtClean="0"/>
              <a:t>ActionResult</a:t>
            </a:r>
            <a:r>
              <a:rPr lang="en-US" dirty="0" smtClean="0"/>
              <a:t> Index()</a:t>
            </a:r>
            <a:r>
              <a:rPr lang="ru-RU" dirty="0" smtClean="0"/>
              <a:t> </a:t>
            </a:r>
            <a:r>
              <a:rPr lang="en-US" dirty="0" smtClean="0"/>
              <a:t>{</a:t>
            </a:r>
          </a:p>
          <a:p>
            <a:r>
              <a:rPr lang="en-US" dirty="0" smtClean="0"/>
              <a:t>// Process input data</a:t>
            </a:r>
          </a:p>
          <a:p>
            <a:r>
              <a:rPr lang="en-US" dirty="0" smtClean="0"/>
              <a:t>...</a:t>
            </a:r>
          </a:p>
          <a:p>
            <a:r>
              <a:rPr lang="en-US" dirty="0" smtClean="0"/>
              <a:t>// Perform expected task</a:t>
            </a:r>
          </a:p>
          <a:p>
            <a:r>
              <a:rPr lang="en-US" dirty="0" smtClean="0"/>
              <a:t>...</a:t>
            </a:r>
          </a:p>
          <a:p>
            <a:r>
              <a:rPr lang="en-US" dirty="0" smtClean="0"/>
              <a:t>// Generate the result of the action</a:t>
            </a:r>
          </a:p>
          <a:p>
            <a:r>
              <a:rPr lang="en-US" dirty="0" smtClean="0"/>
              <a:t>return View();</a:t>
            </a:r>
          </a:p>
          <a:p>
            <a:r>
              <a:rPr lang="en-US" dirty="0" smtClean="0"/>
              <a:t>}</a:t>
            </a:r>
          </a:p>
          <a:p>
            <a:r>
              <a:rPr lang="en-US" dirty="0" smtClean="0"/>
              <a:t>public </a:t>
            </a:r>
            <a:r>
              <a:rPr lang="en-US" dirty="0" err="1" smtClean="0"/>
              <a:t>ActionResult</a:t>
            </a:r>
            <a:r>
              <a:rPr lang="en-US" dirty="0" smtClean="0"/>
              <a:t> About()</a:t>
            </a:r>
            <a:r>
              <a:rPr lang="ru-RU" dirty="0" smtClean="0"/>
              <a:t> </a:t>
            </a:r>
            <a:r>
              <a:rPr lang="en-US" dirty="0" smtClean="0"/>
              <a:t>{</a:t>
            </a:r>
          </a:p>
          <a:p>
            <a:r>
              <a:rPr lang="en-US" dirty="0" smtClean="0"/>
              <a:t>// Process input data</a:t>
            </a:r>
          </a:p>
          <a:p>
            <a:r>
              <a:rPr lang="en-US" dirty="0" smtClean="0"/>
              <a:t>...</a:t>
            </a:r>
          </a:p>
          <a:p>
            <a:r>
              <a:rPr lang="en-US" dirty="0" smtClean="0"/>
              <a:t>// Perform expected task</a:t>
            </a:r>
          </a:p>
          <a:p>
            <a:r>
              <a:rPr lang="en-US" dirty="0" smtClean="0"/>
              <a:t>...</a:t>
            </a:r>
          </a:p>
          <a:p>
            <a:r>
              <a:rPr lang="en-US" dirty="0" smtClean="0"/>
              <a:t>// Generate the result of the action</a:t>
            </a:r>
          </a:p>
          <a:p>
            <a:r>
              <a:rPr lang="en-US" dirty="0" smtClean="0"/>
              <a:t>return View();</a:t>
            </a:r>
          </a:p>
          <a:p>
            <a:r>
              <a:rPr lang="en-US" dirty="0" smtClean="0"/>
              <a:t>}</a:t>
            </a:r>
          </a:p>
          <a:p>
            <a:r>
              <a:rPr lang="en-US" dirty="0" smtClean="0"/>
              <a:t>}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5496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Класс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ViewResult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является наиболее часто возвращаемым результатом действий контроллера.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Он производит рендеринг представления в веб-страницу и возвращает ее в виде ответа клиенту.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 возвратить объект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ViewResult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используется метод 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 class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HomeController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: Controller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public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ActionResult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Index()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{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return View();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}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Вызов метода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возвращает объект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ViewResult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Затем уже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ViewResult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производит рендеринг определенного представления в ответ.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умолчанию контроллер производит поиск представления в проекте по следующему пути: </a:t>
            </a:r>
          </a:p>
          <a:p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Views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Имя_контроллера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Имя_представления.cshtml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Согласно настройкам по умолчанию, если представление не указано явным образом, то в качестве представления будет использоваться то, имя которого совпадает с именем действия контроллера. Например, вышеопределенное действие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Index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 умолчанию будет производить поиск представления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Index.cshtml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папке 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Views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Однако можно также задать имя представления явным образом: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altLang="ru-RU" dirty="0" smtClean="0"/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E4914F-97CA-4E1A-A30D-5DF64077F2ED}" type="slidenum">
              <a:rPr lang="ru-RU" altLang="ru-RU"/>
              <a:pPr>
                <a:spcBef>
                  <a:spcPct val="0"/>
                </a:spcBef>
              </a:pPr>
              <a:t>44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03521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Класс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ViewResult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является наиболее часто возвращаемым результатом действий контроллера.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Он производит рендеринг представления в веб-страницу и возвращает ее в виде ответа клиенту.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 возвратить объект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ViewResult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используется метод 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 class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HomeController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: Controller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public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ActionResult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Index()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{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return View();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}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Вызов метода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возвращает объект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ViewResult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Затем уже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ViewResult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производит рендеринг определенного представления в ответ.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умолчанию контроллер производит поиск представления в проекте по следующему пути: </a:t>
            </a:r>
          </a:p>
          <a:p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Views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Имя_контроллера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Имя_представления.cshtml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Согласно настройкам по умолчанию, если представление не указано явным образом, то в качестве представления будет использоваться то, имя которого совпадает с именем действия контроллера. Например, вышеопределенное действие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Index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 умолчанию будет производить поиск представления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Index.cshtml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папке 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Views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Однако можно также задать имя представления явным образом: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altLang="ru-RU" dirty="0" smtClean="0"/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E4914F-97CA-4E1A-A30D-5DF64077F2ED}" type="slidenum">
              <a:rPr lang="ru-RU" altLang="ru-RU"/>
              <a:pPr>
                <a:spcBef>
                  <a:spcPct val="0"/>
                </a:spcBef>
              </a:pPr>
              <a:t>45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03521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b="1" dirty="0" err="1" smtClean="0"/>
              <a:t>ViewResult</a:t>
            </a:r>
            <a:endParaRPr lang="ru-RU" altLang="ru-RU" b="1" dirty="0" smtClean="0"/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Класс </a:t>
            </a:r>
            <a:r>
              <a:rPr lang="ru-RU" altLang="ru-RU" dirty="0" err="1" smtClean="0"/>
              <a:t>ViewResult</a:t>
            </a:r>
            <a:r>
              <a:rPr lang="ru-RU" altLang="ru-RU" dirty="0" smtClean="0"/>
              <a:t> является наиболее часто возвращаемым результатом действий контроллера.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Он производит рендеринг представления в веб-страницу и возвращает ее в виде ответа клиенту.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Чтобы возвратить объект </a:t>
            </a:r>
            <a:r>
              <a:rPr lang="ru-RU" altLang="ru-RU" dirty="0" err="1" smtClean="0"/>
              <a:t>ViewResult</a:t>
            </a:r>
            <a:r>
              <a:rPr lang="ru-RU" altLang="ru-RU" dirty="0" smtClean="0"/>
              <a:t> используется метод </a:t>
            </a:r>
            <a:r>
              <a:rPr lang="ru-RU" altLang="ru-RU" b="1" dirty="0" err="1" smtClean="0"/>
              <a:t>View</a:t>
            </a:r>
            <a:r>
              <a:rPr lang="ru-RU" altLang="ru-RU" dirty="0" smtClean="0"/>
              <a:t>: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181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1C77A1-8E49-4978-B8D3-39C7BDC14B39}" type="slidenum">
              <a:rPr lang="ru-RU" altLang="ru-RU"/>
              <a:pPr>
                <a:spcBef>
                  <a:spcPct val="0"/>
                </a:spcBef>
              </a:pPr>
              <a:t>46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49088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Вызов метода </a:t>
            </a:r>
            <a:r>
              <a:rPr lang="ru-RU" altLang="ru-RU" dirty="0" err="1" smtClean="0"/>
              <a:t>View</a:t>
            </a:r>
            <a:r>
              <a:rPr lang="ru-RU" altLang="ru-RU" dirty="0" smtClean="0"/>
              <a:t> возвращает объект </a:t>
            </a:r>
            <a:r>
              <a:rPr lang="ru-RU" altLang="ru-RU" dirty="0" err="1" smtClean="0"/>
              <a:t>ViewResult</a:t>
            </a:r>
            <a:r>
              <a:rPr lang="ru-RU" altLang="ru-RU" dirty="0" smtClean="0"/>
              <a:t>.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Затем уже </a:t>
            </a:r>
            <a:r>
              <a:rPr lang="ru-RU" altLang="ru-RU" dirty="0" err="1" smtClean="0"/>
              <a:t>ViewResult</a:t>
            </a:r>
            <a:r>
              <a:rPr lang="ru-RU" altLang="ru-RU" dirty="0" smtClean="0"/>
              <a:t> производит рендеринг определенного представления в ответ.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По умолчанию контроллер производит поиск представления в проекте по следующему пути: </a:t>
            </a:r>
          </a:p>
          <a:p>
            <a:pPr eaLnBrk="1" hangingPunct="1">
              <a:spcBef>
                <a:spcPct val="0"/>
              </a:spcBef>
            </a:pPr>
            <a:endParaRPr lang="ru-RU" altLang="ru-RU" i="1" dirty="0" smtClean="0"/>
          </a:p>
          <a:p>
            <a:pPr eaLnBrk="1" hangingPunct="1">
              <a:spcBef>
                <a:spcPct val="0"/>
              </a:spcBef>
            </a:pPr>
            <a:r>
              <a:rPr lang="ru-RU" altLang="ru-RU" i="1" dirty="0" smtClean="0"/>
              <a:t>/</a:t>
            </a:r>
            <a:r>
              <a:rPr lang="ru-RU" altLang="ru-RU" i="1" dirty="0" err="1" smtClean="0"/>
              <a:t>Views</a:t>
            </a:r>
            <a:r>
              <a:rPr lang="ru-RU" altLang="ru-RU" i="1" dirty="0" smtClean="0"/>
              <a:t>/</a:t>
            </a:r>
            <a:r>
              <a:rPr lang="ru-RU" altLang="ru-RU" i="1" dirty="0" err="1" smtClean="0"/>
              <a:t>Имя_контроллера</a:t>
            </a:r>
            <a:r>
              <a:rPr lang="ru-RU" altLang="ru-RU" i="1" dirty="0" smtClean="0"/>
              <a:t>/</a:t>
            </a:r>
            <a:r>
              <a:rPr lang="ru-RU" altLang="ru-RU" i="1" dirty="0" err="1" smtClean="0"/>
              <a:t>Имя_представления.cshtml</a:t>
            </a: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Согласно настройкам по умолчанию, если представление не указано явным образом, то в качестве представления будет использоваться то, имя которого совпадает с именем действия контроллера. 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Например, вышеопределенное действие </a:t>
            </a:r>
            <a:r>
              <a:rPr lang="ru-RU" altLang="ru-RU" dirty="0" err="1" smtClean="0"/>
              <a:t>Index</a:t>
            </a:r>
            <a:r>
              <a:rPr lang="ru-RU" altLang="ru-RU" dirty="0" smtClean="0"/>
              <a:t> по умолчанию будет производить поиск представления </a:t>
            </a:r>
            <a:r>
              <a:rPr lang="ru-RU" altLang="ru-RU" dirty="0" err="1" smtClean="0"/>
              <a:t>Index.cshtml</a:t>
            </a:r>
            <a:r>
              <a:rPr lang="ru-RU" altLang="ru-RU" dirty="0" smtClean="0"/>
              <a:t> в папке </a:t>
            </a:r>
            <a:r>
              <a:rPr lang="ru-RU" altLang="ru-RU" i="1" dirty="0" smtClean="0"/>
              <a:t>/</a:t>
            </a:r>
            <a:r>
              <a:rPr lang="ru-RU" altLang="ru-RU" i="1" dirty="0" err="1" smtClean="0"/>
              <a:t>Views</a:t>
            </a:r>
            <a:r>
              <a:rPr lang="ru-RU" altLang="ru-RU" i="1" dirty="0" smtClean="0"/>
              <a:t>/</a:t>
            </a:r>
            <a:r>
              <a:rPr lang="ru-RU" altLang="ru-RU" i="1" dirty="0" err="1" smtClean="0"/>
              <a:t>Home</a:t>
            </a:r>
            <a:r>
              <a:rPr lang="ru-RU" altLang="ru-RU" i="1" dirty="0" smtClean="0"/>
              <a:t>/</a:t>
            </a:r>
            <a:r>
              <a:rPr lang="ru-RU" altLang="ru-RU" dirty="0" smtClean="0"/>
              <a:t>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183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D3AACE-4A65-4FCC-846B-507A6ACE2251}" type="slidenum">
              <a:rPr lang="ru-RU" altLang="ru-RU"/>
              <a:pPr>
                <a:spcBef>
                  <a:spcPct val="0"/>
                </a:spcBef>
              </a:pPr>
              <a:t>47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90091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Класс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ViewResult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является наиболее часто возвращаемым результатом действий контроллера.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Он производит рендеринг представления в веб-страницу и возвращает ее в виде ответа клиенту.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 возвратить объект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ViewResult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используется метод 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 class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HomeController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: Controller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public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ActionResult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Index()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{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return View();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}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Вызов метода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возвращает объект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ViewResult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Затем уже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ViewResult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производит рендеринг определенного представления в ответ.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умолчанию контроллер производит поиск представления в проекте по следующему пути: </a:t>
            </a:r>
          </a:p>
          <a:p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Views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Имя_контроллера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Имя_представления.cshtml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Согласно настройкам по умолчанию, если представление не указано явным образом, то в качестве представления будет использоваться то, имя которого совпадает с именем действия контроллера. Например, вышеопределенное действие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Index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 умолчанию будет производить поиск представления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Index.cshtml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папке 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Views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Однако можно также задать имя представления явным образом: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altLang="ru-RU" dirty="0" smtClean="0"/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E4914F-97CA-4E1A-A30D-5DF64077F2ED}" type="slidenum">
              <a:rPr lang="ru-RU" altLang="ru-RU"/>
              <a:pPr>
                <a:spcBef>
                  <a:spcPct val="0"/>
                </a:spcBef>
              </a:pPr>
              <a:t>48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481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853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9BAD939-07F5-42CB-9053-5A4CE46DC868}" type="slidenum">
              <a:rPr lang="ru-RU" altLang="ru-RU"/>
              <a:pPr>
                <a:spcBef>
                  <a:spcPct val="0"/>
                </a:spcBef>
              </a:pPr>
              <a:t>49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6947926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start as simply as possible, let’s replace the Index method with a simple method that just returns a string.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We’ll make two changes:</a:t>
            </a:r>
          </a:p>
          <a:p>
            <a:pPr marL="228600" indent="-228600" fontAlgn="base">
              <a:buFont typeface="+mj-lt"/>
              <a:buAutoNum type="arabicPeriod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 the method to return a string instead of an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ActionResult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 fontAlgn="base">
              <a:buFont typeface="+mj-lt"/>
              <a:buAutoNum type="arabicPeriod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 the return statement to return “Hello from Home”</a:t>
            </a: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method should now look like this:</a:t>
            </a:r>
          </a:p>
          <a:p>
            <a:endParaRPr lang="ru-RU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 string Index() {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return "Hello from Home";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EF90F-A290-4776-ABCE-E2F7061DEA40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71462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That’s great, but these are just constant strings.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Let’s make them dynamic, so they take information from the URL and display it in the page output.</a:t>
            </a: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we’ll change the Browse action method to retrieve a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querystring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value from the URL.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can do this by adding a “genre” parameter to our action method.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we do this ASP.NET MVC will automatically pass any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querystring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form post parameters named “genre” to our action method when it is invoked.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//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// GET: /Store/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Browse?genre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=Disco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 string Browse(string genre)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string message =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HttpUtility.HtmlEncode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Store.Browse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Genre = " + genre);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return message;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Note: We’re using the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HttpUtility.HtmlEncode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utility method to sanitize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(дезинфицировать, производить обеззараживание)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user input.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prevents users from injecting Javascript into our View with a link like /Store/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Browse?Genre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=&lt;script&gt;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window.location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=’http://hackersite.com’&lt;/script&gt;.</a:t>
            </a: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let’s browse to /Store/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Browse?Genre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=Disco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EF90F-A290-4776-ABCE-E2F7061DEA40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1026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Let’s next change the Details action to read and display an input parameter named ID.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Unlike our previous method, we won’t be embedding the ID value as a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querystring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parameter.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Instead we’ll embed it directly within the URL itself.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example: /Store/Details/5.</a:t>
            </a: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ASP.NET MVC lets us easily do this without having to configure anything.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ASP.NET MVC’s default routing convention is to treat the segment of a URL after the action method name as a parameter named “ID”.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your action method has a parameter named ID then ASP.NET MVC will automatically pass the URL segment to you as a parameter.</a:t>
            </a:r>
          </a:p>
          <a:p>
            <a:pPr fontAlgn="base"/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//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// GET: /Store/Details/5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 string Details(int id)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string message = "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Store.Details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ID = " + id;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return message;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Run the application and browse to /Store/Details/5: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Let’s recap what we’ve done so far:</a:t>
            </a:r>
          </a:p>
          <a:p>
            <a:pPr marL="228600" indent="-228600" fontAlgn="base">
              <a:buFont typeface="Arial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We’ve created a new ASP.NET MVC project in Visual Web Developer</a:t>
            </a:r>
          </a:p>
          <a:p>
            <a:pPr marL="228600" indent="-228600" fontAlgn="base">
              <a:buFont typeface="Arial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We’ve discussed the basic folder structure of an ASP.NET MVC application</a:t>
            </a:r>
          </a:p>
          <a:p>
            <a:pPr marL="228600" indent="-228600" fontAlgn="base">
              <a:buFont typeface="Arial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We’ve learned how to run our website using the ASP.NET Development Server</a:t>
            </a:r>
          </a:p>
          <a:p>
            <a:pPr marL="228600" indent="-228600" fontAlgn="base">
              <a:buFont typeface="Arial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We’ve created two Controller classes: a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HomeController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a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StoreController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 fontAlgn="base">
              <a:buFont typeface="Arial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We’ve added Action Methods to our controllers which respond to URL requests and return text to the browser</a:t>
            </a:r>
          </a:p>
          <a:p>
            <a:pPr fontAlgn="base"/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EF90F-A290-4776-ABCE-E2F7061DEA40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1295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rgbClr val="0000FF"/>
                </a:solidFill>
              </a:rPr>
              <a:t>// ID </a:t>
            </a:r>
            <a:r>
              <a:rPr lang="ru-RU" sz="1200" dirty="0" smtClean="0">
                <a:solidFill>
                  <a:srgbClr val="0000FF"/>
                </a:solidFill>
              </a:rPr>
              <a:t>книги</a:t>
            </a:r>
          </a:p>
          <a:p>
            <a:r>
              <a:rPr lang="ru-RU" sz="1200" dirty="0" smtClean="0">
                <a:solidFill>
                  <a:srgbClr val="0000FF"/>
                </a:solidFill>
              </a:rPr>
              <a:t>        </a:t>
            </a:r>
            <a:r>
              <a:rPr lang="en-US" sz="1200" dirty="0" smtClean="0">
                <a:solidFill>
                  <a:srgbClr val="0000FF"/>
                </a:solidFill>
              </a:rPr>
              <a:t>public </a:t>
            </a:r>
            <a:r>
              <a:rPr lang="en-US" sz="1200" dirty="0" err="1" smtClean="0">
                <a:solidFill>
                  <a:srgbClr val="0000FF"/>
                </a:solidFill>
              </a:rPr>
              <a:t>int</a:t>
            </a:r>
            <a:r>
              <a:rPr lang="en-US" sz="1200" dirty="0" smtClean="0">
                <a:solidFill>
                  <a:srgbClr val="0000FF"/>
                </a:solidFill>
              </a:rPr>
              <a:t> Id { get; set; }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EF90F-A290-4776-ABCE-E2F7061DEA40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1907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Хотя работа приложения MVC управляется главным образом контроллерами, но непосредственно пользователю приложение доступно в виде представления,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которое и формирует внешний вид приложения. </a:t>
            </a: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ASP.NET MVC 5 представления - это файлы с расширением </a:t>
            </a:r>
            <a:r>
              <a:rPr lang="ru-RU" sz="1200" b="1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cshtml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которые содержат код пользовательского интерфейса в основном на языке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Стандартное представление: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31374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controller action doesn’t necessarily produce some HTML.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ASP.NET MVC application can be seen as a collection of components with the ability to serve various responses, including 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HTML, 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script, 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JSON, and 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plain text.</a:t>
            </a:r>
          </a:p>
          <a:p>
            <a:pPr marL="228600" indent="-228600">
              <a:buFont typeface="Arial" pitchFamily="34" charset="0"/>
              <a:buNone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JSON-представление объекта, описывающего человека. 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объекте есть 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строковые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поля имени и фамилии, 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объект, описывающий адрес, и 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массив, содержащий список телефонов.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"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firstName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": "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Иван",</a:t>
            </a:r>
          </a:p>
          <a:p>
            <a:pPr marL="228600" indent="-228600">
              <a:buFont typeface="Arial" pitchFamily="34" charset="0"/>
              <a:buNone/>
            </a:pP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"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lastName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": "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Иванов",</a:t>
            </a:r>
          </a:p>
          <a:p>
            <a:pPr marL="228600" indent="-228600">
              <a:buFont typeface="Arial" pitchFamily="34" charset="0"/>
              <a:buNone/>
            </a:pP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"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address": {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"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streetAddress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": "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Московский тракт, 10, кв. 7",</a:t>
            </a:r>
          </a:p>
          <a:p>
            <a:pPr marL="228600" indent="-228600">
              <a:buFont typeface="Arial" pitchFamily="34" charset="0"/>
              <a:buNone/>
            </a:pP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"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city": «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Томск",</a:t>
            </a:r>
          </a:p>
          <a:p>
            <a:pPr marL="228600" indent="-228600">
              <a:buFont typeface="Arial" pitchFamily="34" charset="0"/>
              <a:buNone/>
            </a:pP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"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postalCode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": 101101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},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"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phoneNumbers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": [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"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913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123-1234",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"9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23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123-4567"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]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pPr marL="228600" indent="-228600">
              <a:buFont typeface="Arial" pitchFamily="34" charset="0"/>
              <a:buNone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языке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XML 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подобная структура выглядела бы примерно так:</a:t>
            </a:r>
          </a:p>
          <a:p>
            <a:pPr marL="228600" indent="-228600">
              <a:buFont typeface="Arial" pitchFamily="34" charset="0"/>
              <a:buNone/>
            </a:pP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person&gt;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&lt;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firstName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Иван&lt;/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firstName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&lt;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lastName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Иванов&lt;/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lastName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&lt;address&gt;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&lt;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streetAddress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Московский тракт, 10, кв. 7&lt;/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streetAddress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&lt;city&gt;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Томск&lt;/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city&gt;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&lt;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postalCode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&gt;101101&lt;/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postalCode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&lt;/address&gt;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&lt;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phoneNumbers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&lt;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phoneNumber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913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123-1234&lt;/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phoneNumber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&lt;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phoneNumber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&gt;9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23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061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-4567&lt;/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phoneNumber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&lt;/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phoneNumbers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</a:p>
          <a:p>
            <a:pPr marL="228600" indent="-228600">
              <a:buFont typeface="Arial" pitchFamily="34" charset="0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&lt;/person&gt;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2CEAE-A15D-4133-8D88-389424F44A26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6793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Structure and Behavior of a View Engine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view engine is the component that physically builds the HTML output for the browser.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view engine kicks in for each request that returns HTML, and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prepares its output by mixing together a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template for the view and any data the controller passes in.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template is expressed in an engine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markup language;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data is passed packaged in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dictionaries or </a:t>
            </a: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strongly typed objects.</a:t>
            </a:r>
          </a:p>
          <a:p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2-1 shows the overall picture of how a view engine and controller work together.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2CEAE-A15D-4133-8D88-389424F44A26}" type="slidenum">
              <a:rPr lang="ru-RU" smtClean="0"/>
              <a:pPr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06748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А теперь создадим само представление. Наведем курсор на метод Index и нажмем правой кнопкой мыши. Нам отобразится меню, в котором выберем </a:t>
            </a:r>
            <a:r>
              <a:rPr lang="ru-RU" altLang="ru-RU" b="1" smtClean="0"/>
              <a:t>Add View...</a:t>
            </a:r>
            <a:r>
              <a:rPr lang="ru-RU" altLang="ru-RU" smtClean="0"/>
              <a:t>.</a:t>
            </a:r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E2CC1D9-37BB-4F7E-9CBC-405C471FE219}" type="slidenum">
              <a:rPr lang="ru-RU" altLang="ru-RU"/>
              <a:pPr>
                <a:spcBef>
                  <a:spcPct val="0"/>
                </a:spcBef>
              </a:pPr>
              <a:t>59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50903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Создание нового представления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создания нового представления выберем в проекте папку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в нем нажмем правой кнопкой на подкаталог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в появившемся списке выберем пункт 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&gt;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...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(Представление).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окне добавления нового представления предлагается настроить целый ряд опций: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Разберем все эти настройки:</a:t>
            </a: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Name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имя нового представления. После создания ему автоматически будет присваиваться расширение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cshtml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Template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шаблон нового представления.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можем выбрать из следующего списка шаблонов:</a:t>
            </a: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Типы шаблонов представления</a:t>
            </a: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Empty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создается пустое представление с начальной разметкой</a:t>
            </a: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Empty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также создается пустое представление, но теперь ниже мы можем выбрать модель, которая будет подключена в представлении с помощью директивы 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генерируется представление с формой для создания новых объектов модели. В этой форме для каждого свойства модели создается отдельное поле</a:t>
            </a: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Delete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генерируется представление с формой для удаления объектов модели. В этой форме для каждого свойства модели создается отдельное поле</a:t>
            </a: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Details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генерируется представление, которое отображает значения всех свойств модели</a:t>
            </a: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генерируется представление с формой для редактирования имеющихся объектов модели. В этой форме для каждого свойства модели создается отдельное поле</a:t>
            </a: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создается представление, которое отображает все объекты из списка моделей в виде таблицы. Для генерации списка объектов в данное представление необходимо передавать из метода контроллера значение типа 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IEnumerable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Тип_модели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&gt;. Представление также содержит ссылки на методы для выполнения операций создания/правки/удаления.</a:t>
            </a: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при выборе одной из предыдущих опций, кроме опции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Empty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нам становится доступно это поле, в котором мы можем указать модель для типизации представления.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Такое представление будет считаться строго типизированным, то есть привязанным к одному классу модели</a:t>
            </a:r>
          </a:p>
          <a:p>
            <a:endParaRPr lang="ru-RU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также при выборе одной из предыдущих опций, кроме опции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Empty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нам становится доступно это поле, в котором мы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мжем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выбрать класс контекста данных</a:t>
            </a:r>
          </a:p>
          <a:p>
            <a:endParaRPr lang="ru-RU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partial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позволяет создать частичное представление</a:t>
            </a:r>
          </a:p>
          <a:p>
            <a:endParaRPr lang="ru-RU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Reference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Script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Libraries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эта опция показывает, будет ли представление автоматически подключать стандартный набор библиотек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jQuery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прочих файлов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JavaScript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ru-RU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layout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page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эта опция указывает, будет ли использоваться мастер-страница или представление будет самодостаточным.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После установки этой опции нам станет доступным нижнее поле, в котором можно выбрать мастер-страницу. 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движка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Razor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указание мастер-страницы не является обязательным,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вы собираетесь использовать мастер-страницу, определенную по умолчанию в файле _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ViewStart.cshtml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Однако, если вы хотите переопределить мастер-страницу, то можете воспользоваться этой опцией.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2CEAE-A15D-4133-8D88-389424F44A26}" type="slidenum">
              <a:rPr lang="ru-RU" smtClean="0"/>
              <a:pPr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5894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Создание нового представления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создания нового представления выберем в проекте папку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в нем нажмем правой кнопкой на подкаталог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в появившемся списке выберем пункт 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&gt;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...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(Представление).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окне добавления нового представления предлагается настроить целый ряд опций: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Разберем все эти настройки:</a:t>
            </a: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Name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имя нового представления. После создания ему автоматически будет присваиваться расширение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cshtml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Template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шаблон нового представления.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можем выбрать из следующего списка шаблонов:</a:t>
            </a: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Типы шаблонов представления</a:t>
            </a: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Empty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создается пустое представление с начальной разметкой</a:t>
            </a: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Empty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также создается пустое представление, но теперь ниже мы можем выбрать модель, которая будет подключена в представлении с помощью директивы 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генерируется представление с формой для создания новых объектов модели. В этой форме для каждого свойства модели создается отдельное поле</a:t>
            </a: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Delete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генерируется представление с формой для удаления объектов модели. В этой форме для каждого свойства модели создается отдельное поле</a:t>
            </a: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Details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генерируется представление, которое отображает значения всех свойств модели</a:t>
            </a: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генерируется представление с формой для редактирования имеющихся объектов модели. В этой форме для каждого свойства модели создается отдельное поле</a:t>
            </a: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создается представление, которое отображает все объекты из списка моделей в виде таблицы. Для генерации списка объектов в данное представление необходимо передавать из метода контроллера значение типа 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IEnumerable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Тип_модели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&gt;. Представление также содержит ссылки на методы для выполнения операций создания/правки/удаления.</a:t>
            </a: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при выборе одной из предыдущих опций, кроме опции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Empty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нам становится доступно это поле, в котором мы можем указать модель для типизации представления.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Такое представление будет считаться строго типизированным, то есть привязанным к одному классу модели</a:t>
            </a:r>
          </a:p>
          <a:p>
            <a:endParaRPr lang="ru-RU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также при выборе одной из предыдущих опций, кроме опции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Empty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нам становится доступно это поле, в котором мы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мжем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выбрать класс контекста данных</a:t>
            </a:r>
          </a:p>
          <a:p>
            <a:endParaRPr lang="ru-RU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partial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позволяет создать частичное представление</a:t>
            </a:r>
          </a:p>
          <a:p>
            <a:endParaRPr lang="ru-RU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Reference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Script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Libraries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эта опция показывает, будет ли представление автоматически подключать стандартный набор библиотек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jQuery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прочих файлов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JavaScript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ru-RU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layout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page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эта опция указывает, будет ли использоваться мастер-страница или представление будет самодостаточным.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После установки этой опции нам станет доступным нижнее поле, в котором можно выбрать мастер-страницу.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движка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Razor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указание мастер-страницы не является обязательным, если вы собираетесь использовать мастер-страницу, определенную по умолчанию в файле _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ViewStart.cshtml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Однако, если вы хотите переопределить мастер-страницу, то можете воспользоваться этой опцией.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2CEAE-A15D-4133-8D88-389424F44A26}" type="slidenum">
              <a:rPr lang="ru-RU" smtClean="0"/>
              <a:pPr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7420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Создание нового представления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создания нового представления выберем в проекте папку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в нем нажмем правой кнопкой на подкаталог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в появившемся списке выберем пункт 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&gt;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...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(Представление).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окне добавления нового представления предлагается настроить целый ряд опций: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Разберем все эти настройки:</a:t>
            </a: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Name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имя нового представления. После создания ему автоматически будет присваиваться расширение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cshtml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Template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шаблон нового представления.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можем выбрать из следующего списка шаблонов:</a:t>
            </a: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Типы шаблонов представления</a:t>
            </a: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Empty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создается пустое представление с начальной разметкой</a:t>
            </a: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Empty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также создается пустое представление, но теперь ниже мы можем выбрать модель, которая будет подключена в представлении с помощью директивы 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генерируется представление с формой для создания новых объектов модели. В этой форме для каждого свойства модели создается отдельное поле</a:t>
            </a: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Delete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генерируется представление с формой для удаления объектов модели. В этой форме для каждого свойства модели создается отдельное поле</a:t>
            </a: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Details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генерируется представление, которое отображает значения всех свойств модели</a:t>
            </a: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генерируется представление с формой для редактирования имеющихся объектов модели. В этой форме для каждого свойства модели создается отдельное поле</a:t>
            </a:r>
          </a:p>
          <a:p>
            <a:pPr lvl="1"/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создается представление, которое отображает все объекты из списка моделей в виде таблицы. Для генерации списка объектов в данное представление необходимо передавать из метода контроллера значение типа 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IEnumerable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Тип_модели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&gt;. Представление также содержит ссылки на методы для выполнения операций создания/правки/удаления.</a:t>
            </a: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при выборе одной из предыдущих опций, кроме опции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Empty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нам становится доступно это поле, в котором мы можем указать модель для типизации представления.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Такое представление будет считаться строго типизированным, то есть привязанным к одному классу модели</a:t>
            </a:r>
          </a:p>
          <a:p>
            <a:endParaRPr lang="ru-RU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также при выборе одной из предыдущих опций, кроме опции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Empty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нам становится доступно это поле, в котором мы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мжем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выбрать класс контекста данных</a:t>
            </a:r>
          </a:p>
          <a:p>
            <a:endParaRPr lang="ru-RU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partial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позволяет создать частичное представление</a:t>
            </a:r>
          </a:p>
          <a:p>
            <a:endParaRPr lang="ru-RU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Reference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Script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Libraries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эта опция показывает, будет ли представление автоматически подключать стандартный набор библиотек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jQuery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прочих файлов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JavaScript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ru-RU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layout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page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эта опция указывает, будет ли использоваться мастер-страница или представление будет самодостаточным.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После установки этой опции нам станет доступным нижнее поле, в котором можно выбрать мастер-страницу.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движка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Razor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указание мастер-страницы не является обязательным, если вы собираетесь использовать мастер-страницу, определенную по умолчанию в файле _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ViewStart.cshtml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Однако, если вы хотите переопределить мастер-страницу, то можете воспользоваться этой опцией.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2CEAE-A15D-4133-8D88-389424F44A26}" type="slidenum">
              <a:rPr lang="ru-RU" smtClean="0"/>
              <a:pPr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42521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228600" indent="-228600">
              <a:buFont typeface="Arial" pitchFamily="34" charset="0"/>
              <a:buNone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Хотя представление содержит главным образом, код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оно не является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-страницей. </a:t>
            </a:r>
          </a:p>
          <a:p>
            <a:pPr marL="228600" indent="-228600">
              <a:buFont typeface="Arial" pitchFamily="34" charset="0"/>
              <a:buNone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компиляции приложения на основе требуемого представления сначала генерируется класс на языке C#, а затем этот класс компилируется. </a:t>
            </a:r>
          </a:p>
          <a:p>
            <a:pPr marL="228600" indent="-228600">
              <a:buFont typeface="Arial" pitchFamily="34" charset="0"/>
              <a:buNone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Так, из выше приведенного представления будет генерироваться примерно в такой класс:</a:t>
            </a:r>
          </a:p>
          <a:p>
            <a:pPr marL="228600" indent="-228600">
              <a:buFont typeface="Arial" pitchFamily="34" charset="0"/>
              <a:buNone/>
            </a:pPr>
            <a:endParaRPr lang="ru-RU" sz="12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#pragma checksum "c:\users\hp\documents\visual studio 2013\Projects\MVC\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BookStore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BookStore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\Views\Home\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SomeView.cshtml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"{ff1816ec-aa5e-4d10-87f7-6f4963833460}" "1F05F4D370C9D00F8CBDFB8BD1F51D74189D0617"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namespace ASP {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using System;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using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System.Collections.Generic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using System.IO;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using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System.Linq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using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System.Net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using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System.Web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using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System.Web.Helpers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using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System.Web.Security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using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System.Web.UI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using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System.Web.WebPages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using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System.Web.Mvc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using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System.Web.Mvc.Ajax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using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System.Web.Mvc.Html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using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System.Web.Optimization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using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System.Web.Routing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using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BookStore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public class _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Page_Views_Home_SomeView_cshtml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: </a:t>
            </a:r>
            <a:r>
              <a:rPr lang="en-US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System.Web.Mvc.WebViewPage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&lt;dynamic&gt; {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#line hidden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public _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Page_Views_Home_SomeView_cshtml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 {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}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protected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ASP.global_asax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ApplicationInstance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{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get {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    return ((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ASP.global_asax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Context.ApplicationInstance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}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}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public override void Execute() {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BeginContext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("~/Views/Home/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SomeView.cshtml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 0, 2, true);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WriteLiteral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("\r\n");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EndContext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("~/Views/Home/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SomeView.cshtml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 0, 2, true);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 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#line 2 "c:\users\hp\documents\visual studio 2013\Projects\MVC\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BookStore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BookStore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\Views\Home\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SomeView.cshtml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Layout = null;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 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#line default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#line hidden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BeginContext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("~/Views/Home/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SomeView.cshtml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 27, 48, true);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WriteLiteral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("\r\n\r\n&lt;!DOCTYPE html&gt;\r\n\r\n&lt;html&gt;\r\n&lt;head&gt;\r\n    &lt;meta");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EndContext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("~/Views/Home/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SomeView.cshtml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 27, 48, true);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BeginContext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("~/Views/Home/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SomeView.cshtml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 75, 16, true);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WriteLiteral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 name=\"viewport\"");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EndContext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("~/Views/Home/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SomeView.cshtml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 75, 16, true);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BeginContext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("~/Views/Home/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SomeView.cshtml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 91, 29, true);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WriteLiteral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 content=\"width=device-width\"");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EndContext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("~/Views/Home/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SomeView.cshtml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 91, 29, true);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BeginContext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("~/Views/Home/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SomeView.cshtml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 120, 74, true);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WriteLiteral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 /&gt;\r\n    &lt;title&gt;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SomeView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&lt;/title&gt;\r\n&lt;/head&gt;\r\n&lt;body&gt;\r\n    &lt;div&gt; \r\n       &lt;h2&gt;");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EndContext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("~/Views/Home/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SomeView.cshtml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 120, 74, true);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BeginContext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("~/Views/Home/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SomeView.cshtml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 195, 15, false);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 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#line 15 "c:\users\hp\documents\visual studio 2013\Projects\MVC\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BookStore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BookStore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\Views\Home\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SomeView.cshtml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Write(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ViewBag.Message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 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#line default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#line hidden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EndContext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("~/Views/Home/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SomeView.cshtml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 195, 15, false);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BeginContext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("~/Views/Home/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SomeView.cshtml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 210, 38, true);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WriteLiteral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("&lt;/h2&gt; \r\n    &lt;/div&gt;\r\n&lt;/body&gt;\r\n&lt;/html&gt;\r\n");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EndContext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("~/Views/Home/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SomeView.cshtml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 210, 38, true);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}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}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</a:t>
            </a:r>
          </a:p>
          <a:p>
            <a:pPr marL="228600" indent="-228600">
              <a:buFont typeface="Arial" pitchFamily="34" charset="0"/>
              <a:buNone/>
            </a:pP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Код, конечно, не самый читабельный, особенно если не знать, что делают все эти классы и методы,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 здесь мы можем увидеть, что при компиляции создается класс, наследующий от класса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System.Web.Mvc.WebViewPage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&lt;T&gt;,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где T - это класс модели, которая будет использоваться. 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 так как представление не строго типизированное, поэтому вместо имени класса модели идет ключевое слово 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dynamic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 действия данного класса заключены в методе 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Execute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в котором с помощью метода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WriteLiteral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обрабатываются все имеющиеся в представлении элементы разметки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Найти сгенерированные из представлений файлы кода можно по пути 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C:\Users\Имя_Логина\AppData\Local\Temp\Temporary ASP.NET 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Files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root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Правда, все папки имеют зашифрованные имена, поэтому чтобы определить нужную папку приложения, нужно будет затратить некоторое время на поиск.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Кроме того, сами генерируемые файлы кода также имеют зашифрованные имена.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Например, выше приведенный класс в моем случае имеет имя 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App_Web_nri53fza.1.cs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и находится в папке </a:t>
            </a:r>
            <a:r>
              <a:rPr lang="ru-RU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root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\307f1c1d\a36bbd4f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2CEAE-A15D-4133-8D88-389424F44A26}" type="slidenum">
              <a:rPr lang="ru-RU" smtClean="0"/>
              <a:pPr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64734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Arial" pitchFamily="34" charset="0"/>
              <a:buNone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2CEAE-A15D-4133-8D88-389424F44A26}" type="slidenum">
              <a:rPr lang="ru-RU" smtClean="0"/>
              <a:pPr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86526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Arial" pitchFamily="34" charset="0"/>
              <a:buNone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2CEAE-A15D-4133-8D88-389424F44A26}" type="slidenum">
              <a:rPr lang="ru-RU" smtClean="0"/>
              <a:pPr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4681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b="1" smtClean="0"/>
              <a:t>Передача данных из контроллера в представление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mtClean="0"/>
              <a:t>Существует несколько способов передачи данных из контроллера в представление. Первый из них представляет использование объекта </a:t>
            </a:r>
            <a:r>
              <a:rPr lang="ru-RU" altLang="ru-RU" b="1" smtClean="0"/>
              <a:t>ViewData</a:t>
            </a:r>
            <a:r>
              <a:rPr lang="ru-RU" altLang="ru-RU" smtClean="0"/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mtClean="0"/>
              <a:t>ViewData представляет словарь из пар ключ-значение:</a:t>
            </a:r>
          </a:p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873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B0F8BE-C924-4E10-BE53-8442845116A0}" type="slidenum">
              <a:rPr lang="ru-RU" altLang="ru-RU"/>
              <a:pPr>
                <a:spcBef>
                  <a:spcPct val="0"/>
                </a:spcBef>
              </a:pPr>
              <a:t>68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1309964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И не важно, что изначально объект ViewBag не содержит никакого свойства Head, оно определяется динамически.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mtClean="0"/>
              <a:t>При этом свойства ViewBag могут содержать не только простые объекты типа string или int, но и сложные данные.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mtClean="0"/>
              <a:t>Так, в примере из прошлой главы мы добавляли в объект ViewBag список объектов модели:</a:t>
            </a:r>
          </a:p>
          <a:p>
            <a:pPr eaLnBrk="1" hangingPunct="1">
              <a:spcBef>
                <a:spcPct val="0"/>
              </a:spcBef>
            </a:pPr>
            <a:r>
              <a:rPr lang="en-US" altLang="ru-RU" smtClean="0"/>
              <a:t>public ActionResult Index()</a:t>
            </a:r>
            <a:r>
              <a:rPr lang="ru-RU" altLang="ru-RU" smtClean="0"/>
              <a:t> </a:t>
            </a:r>
            <a:r>
              <a:rPr lang="en-US" altLang="ru-RU" smtClean="0"/>
              <a:t>{</a:t>
            </a:r>
          </a:p>
          <a:p>
            <a:pPr eaLnBrk="1" hangingPunct="1">
              <a:spcBef>
                <a:spcPct val="0"/>
              </a:spcBef>
            </a:pPr>
            <a:r>
              <a:rPr lang="en-US" altLang="ru-RU" smtClean="0"/>
              <a:t>    IEnumerable&lt;Book&gt; books = db.Books;</a:t>
            </a:r>
          </a:p>
          <a:p>
            <a:pPr eaLnBrk="1" hangingPunct="1">
              <a:spcBef>
                <a:spcPct val="0"/>
              </a:spcBef>
            </a:pPr>
            <a:r>
              <a:rPr lang="en-US" altLang="ru-RU" smtClean="0"/>
              <a:t>    ViewBag.Books = books;</a:t>
            </a:r>
          </a:p>
          <a:p>
            <a:pPr eaLnBrk="1" hangingPunct="1">
              <a:spcBef>
                <a:spcPct val="0"/>
              </a:spcBef>
            </a:pPr>
            <a:r>
              <a:rPr lang="en-US" altLang="ru-RU" smtClean="0"/>
              <a:t>    return View();</a:t>
            </a:r>
          </a:p>
          <a:p>
            <a:pPr eaLnBrk="1" hangingPunct="1">
              <a:spcBef>
                <a:spcPct val="0"/>
              </a:spcBef>
            </a:pPr>
            <a:r>
              <a:rPr lang="en-US" altLang="ru-RU" smtClean="0"/>
              <a:t>}</a:t>
            </a:r>
            <a:endParaRPr lang="ru-RU" altLang="ru-RU" smtClean="0"/>
          </a:p>
          <a:p>
            <a:pPr eaLnBrk="1" hangingPunct="1">
              <a:spcBef>
                <a:spcPct val="0"/>
              </a:spcBef>
            </a:pPr>
            <a:endParaRPr lang="ru-RU" altLang="ru-RU" smtClean="0"/>
          </a:p>
          <a:p>
            <a:pPr eaLnBrk="1" hangingPunct="1">
              <a:spcBef>
                <a:spcPct val="0"/>
              </a:spcBef>
            </a:pPr>
            <a:r>
              <a:rPr lang="ru-RU" altLang="ru-RU" smtClean="0"/>
              <a:t>Хотя ViewData и ViewBag и похожи, в то же время они не полностью эквивалентны.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mtClean="0"/>
              <a:t>Так, например, нельзя передавать динамические значения из ViewBag в методы расширения в представлениях.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mtClean="0"/>
              <a:t>Например, мы не можем написать@Html.TextBox("name", ViewBag.Name), так как компилятор C# должен знать тип каждого параметра во время компиляции, чтобы выбрать нужный метод расширения.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mtClean="0"/>
              <a:t>В этом случае нам надо либо использовать ViewData:@Html.TextBox("name", ViewData["Name"]),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mtClean="0"/>
              <a:t>либо применить приведение типов: @Html.TextBox("name", (string)ViewBag.Name)</a:t>
            </a:r>
          </a:p>
          <a:p>
            <a:pPr eaLnBrk="1" hangingPunct="1">
              <a:spcBef>
                <a:spcPct val="0"/>
              </a:spcBef>
            </a:pPr>
            <a:endParaRPr lang="ru-RU" altLang="ru-RU" smtClean="0"/>
          </a:p>
          <a:p>
            <a:pPr eaLnBrk="1" hangingPunct="1">
              <a:spcBef>
                <a:spcPct val="0"/>
              </a:spcBef>
            </a:pPr>
            <a:r>
              <a:rPr lang="ru-RU" altLang="ru-RU" smtClean="0"/>
              <a:t>И еще один способ предлагает объект </a:t>
            </a:r>
            <a:r>
              <a:rPr lang="ru-RU" altLang="ru-RU" b="1" smtClean="0"/>
              <a:t>TempData</a:t>
            </a:r>
            <a:r>
              <a:rPr lang="ru-RU" altLang="ru-RU" smtClean="0"/>
              <a:t>. TempData представляет словарь, хранящий пары ключ-значение, как и ViewData, но его использование немного отличается.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mtClean="0"/>
              <a:t>TempData позволяет сохранять переданное значение в течении всего текущего запроса.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mtClean="0"/>
              <a:t>Использование TempData аналогично работе с ViewData.</a:t>
            </a:r>
          </a:p>
          <a:p>
            <a:pPr eaLnBrk="1" hangingPunct="1">
              <a:spcBef>
                <a:spcPct val="0"/>
              </a:spcBef>
            </a:pPr>
            <a:endParaRPr lang="ru-RU" altLang="ru-RU" smtClean="0"/>
          </a:p>
          <a:p>
            <a:pPr eaLnBrk="1" hangingPunct="1">
              <a:spcBef>
                <a:spcPct val="0"/>
              </a:spcBef>
            </a:pPr>
            <a:endParaRPr lang="en-US" altLang="ru-RU" smtClean="0"/>
          </a:p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925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20A9D78-8DA6-4EBD-8E11-D373D59BEC83}" type="slidenum">
              <a:rPr lang="ru-RU" altLang="ru-RU"/>
              <a:pPr>
                <a:spcBef>
                  <a:spcPct val="0"/>
                </a:spcBef>
              </a:pPr>
              <a:t>70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6952869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предыдущих примерах для передачи информации из контроллера в представление использовался объект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ViewBag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foreach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ViewBag.Books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b.Name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b.Author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b.Price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&gt;&lt;p&gt;&lt;a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href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="/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Buy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b.Id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"&gt;Купить&lt;/a&gt;&lt;/p&gt;&lt;/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Здесь мы получаем доступ к элементам коллекции, заключенной в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ViewBag.Books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с помощью переменной с ключевым словом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то есть тип переменной у нас не задан явно и выводится компилятором. 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То же самое мы могли бы указать тип модели явно, применив полное имя типа модели:</a:t>
            </a: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foreach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BookStore.Models.Book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ViewBag.Books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b.Name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b.Author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b.Price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&gt;&lt;p&gt;&lt;a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href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="/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Buy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b.Id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"&gt;Купить&lt;/a&gt;&lt;/p&gt;&lt;/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Хотя примеры с объектом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ViewBag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работают как надо, но есть и другой способ, иногда более предпочтительный, который заключается в использовании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строго типизированных представлений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Подобные представления позволяют передавать данные не через объект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ViewBag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а напрямую в представление через параметр метода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Код метода контроллера мог бы выглядеть так:</a:t>
            </a: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BookContext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db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BookContext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ActionResult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Index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return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db.Books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Теперь, чтобы связать представление с передаваемым параметром, надо добавить в представление директиву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с указанием типа передаваемых данных.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Поскольку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представляет тип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IEnumerable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&gt;, то представление будет выглядеть так: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IEnumerable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BookStore.Models.Book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@{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Layout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"~/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/_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Layout.cshtml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&lt;h3&gt;Распродажа книг&lt;/h3&gt;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="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header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"&gt;&lt;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&gt;&lt;p&gt;Название книги&lt;/p&gt;&lt;/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&gt;&lt;p&gt;Автор&lt;/p&gt;&lt;/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&gt;&lt;p&gt;Цена&lt;/p&gt;&lt;/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foreach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BookStore.Models.Book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{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b.Name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b.Author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b.Price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&gt;&lt;p&gt;&lt;a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href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="/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Buy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b.Id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"&gt;Купить&lt;/a&gt;&lt;/p&gt;&lt;/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}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Объект 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представляет тип модели, указанной в директиве 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 будет хранить переданные из контроллера данные.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 не писать полностью и содержит передаваемые в параметре данные. Но чтобы не писать полностью имя типа модели, мы можем импортировать пространство имен в представлении: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BookStore.Models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IEnumerable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..............................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Кроме того, мы можем автоматически создать строго типизированное представление, указав в диалоговом окне при создании представления соответствующие параметры: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этого в поле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Template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надо выбрать любой другой шаблон, кроме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Empty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и после этого указать нужный класс модели и контекста данных. И если мы выберем шаблон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то автоматически сгенерированное представление будет по своему функционалу идентично ранее рассмотренному представлению с выводом книг.</a:t>
            </a:r>
          </a:p>
          <a:p>
            <a:pPr marL="228600" indent="-228600">
              <a:buFont typeface="Arial" pitchFamily="34" charset="0"/>
              <a:buNone/>
            </a:pP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2CEAE-A15D-4133-8D88-389424F44A26}" type="slidenum">
              <a:rPr lang="ru-RU" smtClean="0"/>
              <a:pPr/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69005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 </a:t>
            </a:r>
            <a:r>
              <a:rPr lang="ru-RU" dirty="0" smtClean="0"/>
              <a:t>помощью представлений </a:t>
            </a:r>
            <a:r>
              <a:rPr lang="en-US" dirty="0" smtClean="0"/>
              <a:t>View</a:t>
            </a:r>
            <a:r>
              <a:rPr lang="ru-RU" dirty="0" smtClean="0"/>
              <a:t>, которые показывают только заданный </a:t>
            </a:r>
            <a:r>
              <a:rPr lang="en-US" dirty="0" smtClean="0"/>
              <a:t>HTML </a:t>
            </a:r>
            <a:r>
              <a:rPr lang="ru-RU" dirty="0" smtClean="0"/>
              <a:t>код не возможно создать интересный </a:t>
            </a:r>
            <a:r>
              <a:rPr lang="en-US" dirty="0" smtClean="0"/>
              <a:t>web-</a:t>
            </a:r>
            <a:r>
              <a:rPr lang="ru-RU" dirty="0" smtClean="0"/>
              <a:t>сайт.</a:t>
            </a:r>
          </a:p>
          <a:p>
            <a:pPr fontAlgn="base"/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 a Model to pass information to our View</a:t>
            </a: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View template that just displays hardcoded HTML isn’t going to make a very interesting web site.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create a dynamic web site, we’ll instead want to pass information from our controller actions to our view templates.</a:t>
            </a: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Model-View-Controller pattern, the term Model refers to objects which represent the data in the application.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Often, model objects correspond to tables in your database, but they don’t have to.</a:t>
            </a: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Controller action methods which return an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ActionResult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 pass a model object to the view.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allows a Controller to cleanly package up all the information needed to generate a response, and then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 this information off to a View template to use to generate the appropriate HTML response.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easiest to understand by seeing it in action, so let’s get started.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we’ll create some Model classes to represent Genres and Albums within our store.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Let’s start by creating a Genre class.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Right-click the “Models” folder within your project, choose the “Add Class” option, and name the file “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Genre.cs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”.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add a public string Name property to the class that was created:</a:t>
            </a: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 class Genre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 string Name { get; set; }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b="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Note: In case you're wondering, the { get; set; } notation is making use of C#'s auto-implemented properties feature. </a:t>
            </a:r>
            <a:endParaRPr lang="ru-RU" sz="1200" b="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gives us the benefits of a property without requiring us to declare a backing field.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EF90F-A290-4776-ABCE-E2F7061DEA40}" type="slidenum">
              <a:rPr lang="ru-RU" smtClean="0"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93446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ru-RU" altLang="ru-RU" sz="1200" dirty="0" smtClean="0"/>
              <a:t>Объект </a:t>
            </a:r>
            <a:r>
              <a:rPr lang="en-US" altLang="ru-RU" sz="1200" dirty="0" smtClean="0"/>
              <a:t>Model </a:t>
            </a:r>
            <a:r>
              <a:rPr lang="ru-RU" altLang="ru-RU" sz="1200" dirty="0" smtClean="0"/>
              <a:t>представляет тип модели, указанной в директиве </a:t>
            </a:r>
            <a:r>
              <a:rPr lang="ru-RU" altLang="ru-RU" sz="1200" dirty="0" smtClean="0">
                <a:solidFill>
                  <a:srgbClr val="0000FF"/>
                </a:solidFill>
              </a:rPr>
              <a:t>@</a:t>
            </a:r>
            <a:r>
              <a:rPr lang="ru-RU" altLang="ru-RU" sz="1200" dirty="0" err="1" smtClean="0">
                <a:solidFill>
                  <a:srgbClr val="0000FF"/>
                </a:solidFill>
              </a:rPr>
              <a:t>model</a:t>
            </a:r>
            <a:r>
              <a:rPr lang="ru-RU" altLang="ru-RU" sz="1200" dirty="0" smtClean="0"/>
              <a:t>, и будет хранить переданные из контроллера данные</a:t>
            </a:r>
          </a:p>
          <a:p>
            <a:pPr marL="358775" indent="0">
              <a:buNone/>
              <a:defRPr/>
            </a:pPr>
            <a:r>
              <a:rPr lang="en-US" altLang="ru-RU" sz="1200" dirty="0" smtClean="0">
                <a:solidFill>
                  <a:srgbClr val="0000FF"/>
                </a:solidFill>
              </a:rPr>
              <a:t>@model </a:t>
            </a:r>
            <a:r>
              <a:rPr lang="en-US" altLang="ru-RU" sz="1200" dirty="0" err="1" smtClean="0">
                <a:solidFill>
                  <a:srgbClr val="0000FF"/>
                </a:solidFill>
              </a:rPr>
              <a:t>IEnumerable</a:t>
            </a:r>
            <a:r>
              <a:rPr lang="en-US" altLang="ru-RU" sz="1200" dirty="0" smtClean="0">
                <a:solidFill>
                  <a:srgbClr val="0000FF"/>
                </a:solidFill>
              </a:rPr>
              <a:t>&lt;</a:t>
            </a:r>
            <a:r>
              <a:rPr lang="en-US" altLang="ru-RU" sz="1200" dirty="0" err="1" smtClean="0">
                <a:solidFill>
                  <a:srgbClr val="0000FF"/>
                </a:solidFill>
              </a:rPr>
              <a:t>BookStore.Models.Book</a:t>
            </a:r>
            <a:r>
              <a:rPr lang="en-US" altLang="ru-RU" sz="1200" dirty="0" smtClean="0">
                <a:solidFill>
                  <a:srgbClr val="0000FF"/>
                </a:solidFill>
              </a:rPr>
              <a:t>&gt;</a:t>
            </a:r>
          </a:p>
          <a:p>
            <a:pPr>
              <a:defRPr/>
            </a:pPr>
            <a:r>
              <a:rPr lang="ru-RU" altLang="ru-RU" sz="1200" dirty="0" smtClean="0"/>
              <a:t>Чтобы не писать полностью имя типа модели, можно импортировать пространство имен в представлении:</a:t>
            </a:r>
          </a:p>
          <a:p>
            <a:pPr marL="358775" indent="0">
              <a:buNone/>
              <a:defRPr/>
            </a:pPr>
            <a:r>
              <a:rPr lang="en-US" sz="1200" dirty="0" smtClean="0">
                <a:solidFill>
                  <a:srgbClr val="0000FF"/>
                </a:solidFill>
              </a:rPr>
              <a:t>@using </a:t>
            </a:r>
            <a:r>
              <a:rPr lang="en-US" sz="1200" dirty="0" err="1" smtClean="0">
                <a:solidFill>
                  <a:srgbClr val="0000FF"/>
                </a:solidFill>
              </a:rPr>
              <a:t>BookStore.Models</a:t>
            </a:r>
            <a:endParaRPr lang="ru-RU" sz="1200" dirty="0" smtClean="0">
              <a:solidFill>
                <a:srgbClr val="0000FF"/>
              </a:solidFill>
            </a:endParaRPr>
          </a:p>
          <a:p>
            <a:pPr marL="358775" indent="0">
              <a:buNone/>
              <a:defRPr/>
            </a:pPr>
            <a:r>
              <a:rPr lang="en-US" sz="1200" dirty="0" smtClean="0">
                <a:solidFill>
                  <a:srgbClr val="0000FF"/>
                </a:solidFill>
              </a:rPr>
              <a:t>@model </a:t>
            </a:r>
            <a:r>
              <a:rPr lang="en-US" sz="1200" dirty="0" err="1" smtClean="0">
                <a:solidFill>
                  <a:srgbClr val="0000FF"/>
                </a:solidFill>
              </a:rPr>
              <a:t>IEnumerable</a:t>
            </a:r>
            <a:r>
              <a:rPr lang="en-US" sz="1200" dirty="0" smtClean="0">
                <a:solidFill>
                  <a:srgbClr val="0000FF"/>
                </a:solidFill>
              </a:rPr>
              <a:t>&lt;Book&gt;</a:t>
            </a:r>
            <a:endParaRPr lang="ru-RU" sz="1200" dirty="0" smtClean="0">
              <a:solidFill>
                <a:srgbClr val="0000FF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051FE-61EF-4034-8139-5E5320C5F7AC}" type="slidenum">
              <a:rPr lang="ru-RU" smtClean="0"/>
              <a:pPr/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27331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Let’s now create a View template that uses our Album to generate an HTML response.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that we've set up our supporting classes, we're ready to build our View template.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Right-click within the Details method and select “Add View…” from the context menu.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are going to create a new View template like we did before with the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HomeController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 we are creating it from the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StoreController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it will by default be generated in a \Views\Store\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Index.cshtml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file.</a:t>
            </a: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Unlike before, we are going to check the “Create a strongly-typed” view checkbox.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are then going to select our “Album” class within the “View data-class” drop-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downlist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will cause the “Add View” dialog to create a View template that expects that an Album object will be passed to it to use.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dirty="0" smtClean="0"/>
          </a:p>
          <a:p>
            <a:pPr fontAlgn="base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EF90F-A290-4776-ABCE-E2F7061DEA40}" type="slidenum">
              <a:rPr lang="ru-RU" smtClean="0"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33122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Хотя примеры с объектом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ViewBag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работают как надо, но есть и другой способ, иногда более предпочтительный, который заключается в использовании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строго типизированных представлений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Подобные представления позволяют передавать данные не через объект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ViewBag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а напрямую в представление через параметр метода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Код метода контроллера мог бы выглядеть так:</a:t>
            </a: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BookContext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db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BookContext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ActionResult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Index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return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db.Books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</a:t>
            </a: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Теперь, чтобы связать представление с передаваемым параметром, надо добавить в представление директиву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с указанием типа передаваемых данных.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Поскольку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представляет тип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IEnumerable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&gt;, то представление будет выглядеть так: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IEnumerable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BookStore.Models.Book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@{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Layout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"~/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/_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Layout.cshtml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&lt;h3&gt;Распродажа книг&lt;/h3&gt;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="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header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"&gt;&lt;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&gt;&lt;p&gt;Название книги&lt;/p&gt;&lt;/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&gt;&lt;p&gt;Автор&lt;/p&gt;&lt;/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&gt;&lt;p&gt;Цена&lt;/p&gt;&lt;/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foreach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BookStore.Models.Book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{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b.Name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b.Author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b.Price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    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&gt;&lt;p&gt;&lt;a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href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="/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Buy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b.Id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"&gt;Купить&lt;/a&gt;&lt;/p&gt;&lt;/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}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&lt;/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Объект </a:t>
            </a:r>
            <a:r>
              <a:rPr lang="ru-RU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представляет тип модели, указанной в директиве 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 будет хранить переданные из контроллера данные.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 не писать полностью и содержит передаваемые в параметре данные. Но чтобы не писать полностью имя типа модели, мы можем импортировать пространство имен в представлении: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BookStore.Models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IEnumerable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..............................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Кроме того, мы можем автоматически создать строго типизированное представление, указав в диалоговом окне при создании представления соответствующие параметры: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этого в поле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Template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надо выбрать любой другой шаблон, кроме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Empty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и после этого указать нужный класс модели и контекста данных. И если мы выберем шаблон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то автоматически сгенерированное представление будет по своему функционалу идентично ранее рассмотренному представлению с выводом книг.</a:t>
            </a:r>
          </a:p>
          <a:p>
            <a:pPr marL="228600" indent="-228600">
              <a:buFont typeface="Arial" pitchFamily="34" charset="0"/>
              <a:buNone/>
            </a:pP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endParaRPr lang="ru-RU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itchFamily="34" charset="0"/>
              <a:buNone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2CEAE-A15D-4133-8D88-389424F44A26}" type="slidenum">
              <a:rPr lang="ru-RU" smtClean="0"/>
              <a:pPr/>
              <a:t>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288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FC444-D263-4EA3-82C1-B676BA77BF8E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FC444-D263-4EA3-82C1-B676BA77BF8E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244EE-FF00-4169-A595-2BBEB72D2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://mvccontrib.org/" TargetMode="External"/><Relationship Id="rId2" Type="http://schemas.openxmlformats.org/officeDocument/2006/relationships/hyperlink" Target="http://sparkviewengine.com/" TargetMode="Externa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122363"/>
            <a:ext cx="9144000" cy="1685005"/>
          </a:xfrm>
        </p:spPr>
        <p:txBody>
          <a:bodyPr>
            <a:normAutofit/>
          </a:bodyPr>
          <a:lstStyle/>
          <a:p>
            <a:r>
              <a:rPr lang="ru-RU" dirty="0"/>
              <a:t>Проектирование и разработка </a:t>
            </a:r>
            <a:r>
              <a:rPr lang="en-US" dirty="0"/>
              <a:t>Web</a:t>
            </a:r>
            <a:r>
              <a:rPr lang="ru-RU" dirty="0" smtClean="0"/>
              <a:t>-приложений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949280"/>
            <a:ext cx="9144000" cy="50405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Проф. каф. «Программная инженерия» Тузовский А.Ф.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-2506" y="3861048"/>
            <a:ext cx="9146506" cy="1441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Лекция : </a:t>
            </a:r>
          </a:p>
          <a:p>
            <a:r>
              <a:rPr lang="ru-RU" dirty="0"/>
              <a:t>Технология </a:t>
            </a:r>
            <a:r>
              <a:rPr lang="en-US" dirty="0" err="1"/>
              <a:t>ASP.Net</a:t>
            </a:r>
            <a:r>
              <a:rPr lang="en-US" dirty="0"/>
              <a:t> MVC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0728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Технологии </a:t>
            </a:r>
            <a:r>
              <a:rPr lang="en-GB" dirty="0" smtClean="0"/>
              <a:t>ASP.NET </a:t>
            </a:r>
            <a:r>
              <a:rPr lang="ru-RU" dirty="0" smtClean="0"/>
              <a:t>и </a:t>
            </a:r>
            <a:r>
              <a:rPr lang="en-GB" dirty="0" smtClean="0"/>
              <a:t>MVC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Технология </a:t>
            </a:r>
            <a:r>
              <a:rPr lang="en-GB" dirty="0" smtClean="0"/>
              <a:t>ASP.NET </a:t>
            </a:r>
            <a:r>
              <a:rPr lang="ru-RU" dirty="0" smtClean="0"/>
              <a:t>появилась в</a:t>
            </a:r>
            <a:r>
              <a:rPr lang="en-GB" dirty="0" smtClean="0"/>
              <a:t> 2002</a:t>
            </a:r>
            <a:r>
              <a:rPr lang="ru-RU" dirty="0" smtClean="0"/>
              <a:t> г.</a:t>
            </a:r>
          </a:p>
          <a:p>
            <a:pPr lvl="1"/>
            <a:r>
              <a:rPr lang="ru-RU" dirty="0" smtClean="0"/>
              <a:t>включала только </a:t>
            </a:r>
            <a:r>
              <a:rPr lang="en-US" dirty="0" smtClean="0"/>
              <a:t>web-</a:t>
            </a:r>
            <a:r>
              <a:rPr lang="ru-RU" dirty="0" smtClean="0"/>
              <a:t>формы.</a:t>
            </a:r>
            <a:endParaRPr lang="en-GB" dirty="0" smtClean="0"/>
          </a:p>
          <a:p>
            <a:r>
              <a:rPr lang="ru-RU" dirty="0" smtClean="0"/>
              <a:t>Технология </a:t>
            </a:r>
            <a:r>
              <a:rPr lang="en-GB" dirty="0" smtClean="0"/>
              <a:t>ASP.NET MVC </a:t>
            </a:r>
            <a:r>
              <a:rPr lang="ru-RU" dirty="0" smtClean="0"/>
              <a:t>появилась в начале </a:t>
            </a:r>
            <a:r>
              <a:rPr lang="en-GB" dirty="0" smtClean="0"/>
              <a:t>2009</a:t>
            </a:r>
            <a:r>
              <a:rPr lang="ru-RU" dirty="0" smtClean="0"/>
              <a:t> г.</a:t>
            </a:r>
            <a:endParaRPr lang="en-GB" dirty="0" smtClean="0"/>
          </a:p>
          <a:p>
            <a:pPr lvl="1"/>
            <a:r>
              <a:rPr lang="ru-RU" dirty="0" smtClean="0"/>
              <a:t>после этого технология </a:t>
            </a:r>
            <a:r>
              <a:rPr lang="en-US" dirty="0" err="1" smtClean="0"/>
              <a:t>ASP.Net</a:t>
            </a:r>
            <a:r>
              <a:rPr lang="en-US" dirty="0" smtClean="0"/>
              <a:t> </a:t>
            </a:r>
            <a:r>
              <a:rPr lang="ru-RU" dirty="0"/>
              <a:t>официально стала </a:t>
            </a:r>
            <a:r>
              <a:rPr lang="ru-RU" dirty="0" smtClean="0"/>
              <a:t>называться «</a:t>
            </a:r>
            <a:r>
              <a:rPr lang="en-US" dirty="0" err="1" smtClean="0"/>
              <a:t>ASP.Net</a:t>
            </a:r>
            <a:r>
              <a:rPr lang="en-US" dirty="0" smtClean="0"/>
              <a:t> </a:t>
            </a:r>
            <a:r>
              <a:rPr lang="en-GB" dirty="0" smtClean="0"/>
              <a:t>Web Forms</a:t>
            </a:r>
            <a:r>
              <a:rPr lang="ru-RU" dirty="0" smtClean="0"/>
              <a:t>».</a:t>
            </a:r>
            <a:endParaRPr lang="en-GB" dirty="0" smtClean="0"/>
          </a:p>
          <a:p>
            <a:r>
              <a:rPr lang="en-GB" dirty="0" smtClean="0"/>
              <a:t>ASP.NET MVC </a:t>
            </a:r>
            <a:r>
              <a:rPr lang="ru-RU" dirty="0" smtClean="0"/>
              <a:t>получила широкое одобрение.</a:t>
            </a:r>
            <a:endParaRPr lang="en-GB" dirty="0" smtClean="0"/>
          </a:p>
          <a:p>
            <a:r>
              <a:rPr lang="ru-RU" dirty="0" smtClean="0"/>
              <a:t>В настоящее время </a:t>
            </a:r>
            <a:r>
              <a:rPr lang="en-GB" dirty="0" smtClean="0"/>
              <a:t>MS </a:t>
            </a:r>
            <a:r>
              <a:rPr lang="ru-RU" dirty="0" smtClean="0"/>
              <a:t>официально поддерживает обе технологии.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Прямоугольник 113"/>
          <p:cNvSpPr/>
          <p:nvPr/>
        </p:nvSpPr>
        <p:spPr>
          <a:xfrm>
            <a:off x="6905232" y="2636912"/>
            <a:ext cx="1440160" cy="259228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6800950" y="2708920"/>
            <a:ext cx="1440160" cy="259228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Процесс работы </a:t>
            </a:r>
            <a:r>
              <a:rPr lang="en-US" sz="3600" dirty="0" err="1" smtClean="0"/>
              <a:t>ASP.Net</a:t>
            </a:r>
            <a:r>
              <a:rPr lang="en-US" sz="3600" dirty="0" smtClean="0"/>
              <a:t> Web Forms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en-US" sz="3600" dirty="0" smtClean="0"/>
              <a:t>web-</a:t>
            </a:r>
            <a:r>
              <a:rPr lang="ru-RU" sz="3600" dirty="0" smtClean="0"/>
              <a:t>приложения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316632"/>
          </a:xfrm>
        </p:spPr>
        <p:txBody>
          <a:bodyPr>
            <a:normAutofit fontScale="55000" lnSpcReduction="20000"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3861048"/>
            <a:ext cx="1008112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Браузер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6" name="Группа 126"/>
          <p:cNvGrpSpPr/>
          <p:nvPr/>
        </p:nvGrpSpPr>
        <p:grpSpPr>
          <a:xfrm>
            <a:off x="107504" y="3861048"/>
            <a:ext cx="252120" cy="648072"/>
            <a:chOff x="359440" y="3789040"/>
            <a:chExt cx="306016" cy="858008"/>
          </a:xfrm>
        </p:grpSpPr>
        <p:sp>
          <p:nvSpPr>
            <p:cNvPr id="5" name="Овал 4"/>
            <p:cNvSpPr/>
            <p:nvPr/>
          </p:nvSpPr>
          <p:spPr>
            <a:xfrm>
              <a:off x="395536" y="3789040"/>
              <a:ext cx="216024" cy="21602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>
              <a:stCxn id="5" idx="4"/>
            </p:cNvCxnSpPr>
            <p:nvPr/>
          </p:nvCxnSpPr>
          <p:spPr>
            <a:xfrm>
              <a:off x="503548" y="4005064"/>
              <a:ext cx="0" cy="43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359624" y="4197024"/>
              <a:ext cx="28803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359440" y="4401200"/>
              <a:ext cx="144016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flipH="1" flipV="1">
              <a:off x="503456" y="4413048"/>
              <a:ext cx="162000" cy="234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Прямая со стрелкой 25"/>
          <p:cNvCxnSpPr/>
          <p:nvPr/>
        </p:nvCxnSpPr>
        <p:spPr>
          <a:xfrm>
            <a:off x="467544" y="4149080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1907704" y="4077072"/>
            <a:ext cx="1728192" cy="8384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979712" y="3501008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HTTP </a:t>
            </a:r>
            <a:r>
              <a:rPr lang="ru-RU" sz="1600" dirty="0" smtClean="0"/>
              <a:t>запрос файла </a:t>
            </a:r>
            <a:r>
              <a:rPr lang="en-US" sz="1600" dirty="0" smtClean="0"/>
              <a:t>*.aspx</a:t>
            </a:r>
            <a:endParaRPr lang="ru-RU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1979712" y="4308449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HTTP </a:t>
            </a:r>
            <a:r>
              <a:rPr lang="ru-RU" sz="1600" dirty="0" smtClean="0"/>
              <a:t>ответ с </a:t>
            </a:r>
            <a:r>
              <a:rPr lang="en-US" sz="1600" dirty="0" smtClean="0"/>
              <a:t>HTML </a:t>
            </a:r>
            <a:r>
              <a:rPr lang="ru-RU" sz="1600" dirty="0" smtClean="0"/>
              <a:t>док-том</a:t>
            </a:r>
            <a:endParaRPr lang="ru-RU" sz="16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3635896" y="3861048"/>
            <a:ext cx="1008112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IIS web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сервер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35" name="Прямая со стрелкой 34"/>
          <p:cNvCxnSpPr>
            <a:endCxn id="37" idx="1"/>
          </p:cNvCxnSpPr>
          <p:nvPr/>
        </p:nvCxnSpPr>
        <p:spPr>
          <a:xfrm flipV="1">
            <a:off x="4644008" y="3079718"/>
            <a:ext cx="453564" cy="1008112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5004048" y="2708920"/>
            <a:ext cx="1440160" cy="259228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5097572" y="2935702"/>
            <a:ext cx="1224136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Безопасность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932040" y="5393140"/>
            <a:ext cx="1728192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1600" dirty="0" smtClean="0"/>
              <a:t>ISAP-</a:t>
            </a:r>
            <a:r>
              <a:rPr lang="ru-RU" sz="1600" dirty="0" smtClean="0"/>
              <a:t>приложение </a:t>
            </a:r>
            <a:r>
              <a:rPr lang="ru-RU" sz="1600" dirty="0" err="1" smtClean="0">
                <a:solidFill>
                  <a:srgbClr val="0033CC"/>
                </a:solidFill>
              </a:rPr>
              <a:t>aspnet_isapi.dll</a:t>
            </a:r>
            <a:endParaRPr lang="ru-RU" sz="1600" dirty="0"/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4860032" y="1988840"/>
            <a:ext cx="0" cy="417646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8388424" y="1988840"/>
            <a:ext cx="0" cy="417646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347864" y="1988840"/>
            <a:ext cx="0" cy="417646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3387598" y="2024412"/>
            <a:ext cx="144016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70000"/>
              </a:lnSpc>
            </a:pPr>
            <a:r>
              <a:rPr lang="ru-RU" dirty="0" smtClean="0">
                <a:solidFill>
                  <a:schemeClr val="tx1"/>
                </a:solidFill>
              </a:rPr>
              <a:t>Процесс 1</a:t>
            </a:r>
          </a:p>
          <a:p>
            <a:pPr algn="ctr">
              <a:lnSpc>
                <a:spcPct val="70000"/>
              </a:lnSpc>
            </a:pPr>
            <a:r>
              <a:rPr lang="en-US" dirty="0" smtClean="0">
                <a:solidFill>
                  <a:schemeClr val="tx1"/>
                </a:solidFill>
              </a:rPr>
              <a:t>Web-</a:t>
            </a:r>
            <a:r>
              <a:rPr lang="ru-RU" dirty="0" smtClean="0">
                <a:solidFill>
                  <a:schemeClr val="tx1"/>
                </a:solidFill>
              </a:rPr>
              <a:t>сервера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436096" y="1988840"/>
            <a:ext cx="223224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70000"/>
              </a:lnSpc>
            </a:pPr>
            <a:r>
              <a:rPr lang="ru-RU" dirty="0" smtClean="0">
                <a:solidFill>
                  <a:schemeClr val="tx1"/>
                </a:solidFill>
              </a:rPr>
              <a:t>Процесс 2</a:t>
            </a:r>
          </a:p>
          <a:p>
            <a:pPr algn="ctr">
              <a:lnSpc>
                <a:spcPct val="70000"/>
              </a:lnSpc>
            </a:pPr>
            <a:r>
              <a:rPr lang="ru-RU" b="1" dirty="0" err="1" smtClean="0">
                <a:solidFill>
                  <a:srgbClr val="0000FF"/>
                </a:solidFill>
              </a:rPr>
              <a:t>aspnet_wp.exe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097572" y="3359039"/>
            <a:ext cx="1224136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Состояние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49" name="Прямая со стрелкой 48"/>
          <p:cNvCxnSpPr/>
          <p:nvPr/>
        </p:nvCxnSpPr>
        <p:spPr>
          <a:xfrm flipH="1">
            <a:off x="5673636" y="3223734"/>
            <a:ext cx="0" cy="1353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5097572" y="3789040"/>
            <a:ext cx="1224136" cy="36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>
              <a:lnSpc>
                <a:spcPct val="70000"/>
              </a:lnSpc>
            </a:pPr>
            <a:r>
              <a:rPr lang="en-US" sz="1400" dirty="0" smtClean="0">
                <a:solidFill>
                  <a:schemeClr val="tx1"/>
                </a:solidFill>
              </a:rPr>
              <a:t>HTTP </a:t>
            </a:r>
            <a:r>
              <a:rPr lang="ru-RU" sz="1400" dirty="0" smtClean="0">
                <a:solidFill>
                  <a:schemeClr val="tx1"/>
                </a:solidFill>
              </a:rPr>
              <a:t>обработчик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5097572" y="4281064"/>
            <a:ext cx="1224136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Кэширование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108330" y="4725144"/>
            <a:ext cx="1224136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Блок-схема: магнитный диск 63"/>
          <p:cNvSpPr/>
          <p:nvPr/>
        </p:nvSpPr>
        <p:spPr>
          <a:xfrm>
            <a:off x="3740178" y="2708920"/>
            <a:ext cx="792088" cy="792088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Метаданные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65" name="Прямая со стрелкой 64"/>
          <p:cNvCxnSpPr>
            <a:stCxn id="64" idx="3"/>
            <a:endCxn id="34" idx="0"/>
          </p:cNvCxnSpPr>
          <p:nvPr/>
        </p:nvCxnSpPr>
        <p:spPr>
          <a:xfrm>
            <a:off x="4136222" y="3501008"/>
            <a:ext cx="3730" cy="36004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 flipH="1">
            <a:off x="5702612" y="3655782"/>
            <a:ext cx="0" cy="1353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 flipH="1">
            <a:off x="5724128" y="4149080"/>
            <a:ext cx="0" cy="1353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 flipH="1">
            <a:off x="5724128" y="4581128"/>
            <a:ext cx="0" cy="1353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 стрелкой 99"/>
          <p:cNvCxnSpPr>
            <a:stCxn id="61" idx="1"/>
          </p:cNvCxnSpPr>
          <p:nvPr/>
        </p:nvCxnSpPr>
        <p:spPr>
          <a:xfrm flipH="1" flipV="1">
            <a:off x="4644008" y="4293096"/>
            <a:ext cx="464322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6732240" y="5465148"/>
            <a:ext cx="1728192" cy="27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1600" dirty="0" smtClean="0">
                <a:solidFill>
                  <a:srgbClr val="0033CC"/>
                </a:solidFill>
              </a:rPr>
              <a:t>d</a:t>
            </a:r>
            <a:r>
              <a:rPr lang="ru-RU" sz="1600" dirty="0" err="1" smtClean="0">
                <a:solidFill>
                  <a:srgbClr val="0033CC"/>
                </a:solidFill>
              </a:rPr>
              <a:t>ll</a:t>
            </a:r>
            <a:r>
              <a:rPr lang="en-US" sz="1600" dirty="0" smtClean="0">
                <a:solidFill>
                  <a:srgbClr val="0033CC"/>
                </a:solidFill>
              </a:rPr>
              <a:t> </a:t>
            </a:r>
            <a:r>
              <a:rPr lang="ru-RU" sz="1600" dirty="0" smtClean="0">
                <a:solidFill>
                  <a:srgbClr val="0033CC"/>
                </a:solidFill>
              </a:rPr>
              <a:t>с </a:t>
            </a:r>
            <a:r>
              <a:rPr lang="en-US" sz="1600" dirty="0" smtClean="0">
                <a:solidFill>
                  <a:srgbClr val="0033CC"/>
                </a:solidFill>
              </a:rPr>
              <a:t>web-</a:t>
            </a:r>
            <a:r>
              <a:rPr lang="ru-RU" sz="1600" dirty="0" smtClean="0">
                <a:solidFill>
                  <a:srgbClr val="0033CC"/>
                </a:solidFill>
              </a:rPr>
              <a:t>формой</a:t>
            </a:r>
            <a:endParaRPr lang="ru-RU" sz="1600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6699966" y="2780928"/>
            <a:ext cx="1440160" cy="259228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6807546" y="5828486"/>
            <a:ext cx="1440160" cy="5314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70000"/>
              </a:lnSpc>
            </a:pPr>
            <a:r>
              <a:rPr lang="en-US" dirty="0" err="1" smtClean="0">
                <a:solidFill>
                  <a:schemeClr val="tx1"/>
                </a:solidFill>
              </a:rPr>
              <a:t>ASP.Net</a:t>
            </a:r>
            <a:r>
              <a:rPr lang="en-US" dirty="0" smtClean="0">
                <a:solidFill>
                  <a:schemeClr val="tx1"/>
                </a:solidFill>
              </a:rPr>
              <a:t> web-</a:t>
            </a:r>
            <a:r>
              <a:rPr lang="ru-RU" dirty="0" smtClean="0">
                <a:solidFill>
                  <a:schemeClr val="tx1"/>
                </a:solidFill>
              </a:rPr>
              <a:t>приложение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6804248" y="2852936"/>
            <a:ext cx="1224136" cy="3959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Создание объекта </a:t>
            </a:r>
            <a:r>
              <a:rPr lang="en-US" sz="1400" dirty="0" smtClean="0">
                <a:solidFill>
                  <a:schemeClr val="tx1"/>
                </a:solidFill>
              </a:rPr>
              <a:t>Page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69" name="Прямая со стрелкой 68"/>
          <p:cNvCxnSpPr/>
          <p:nvPr/>
        </p:nvCxnSpPr>
        <p:spPr>
          <a:xfrm flipH="1">
            <a:off x="7501538" y="3522524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Прямоугольник 90"/>
          <p:cNvSpPr/>
          <p:nvPr/>
        </p:nvSpPr>
        <p:spPr>
          <a:xfrm>
            <a:off x="6804248" y="3878482"/>
            <a:ext cx="1224136" cy="39595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Обработка событий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6804248" y="4401200"/>
            <a:ext cx="1224136" cy="3959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Сохранение состояния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83" name="Прямая со стрелкой 82"/>
          <p:cNvCxnSpPr>
            <a:stCxn id="50" idx="3"/>
            <a:endCxn id="68" idx="1"/>
          </p:cNvCxnSpPr>
          <p:nvPr/>
        </p:nvCxnSpPr>
        <p:spPr>
          <a:xfrm flipV="1">
            <a:off x="6321708" y="3050912"/>
            <a:ext cx="482540" cy="918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>
            <a:stCxn id="51" idx="1"/>
            <a:endCxn id="50" idx="3"/>
          </p:cNvCxnSpPr>
          <p:nvPr/>
        </p:nvCxnSpPr>
        <p:spPr>
          <a:xfrm flipH="1" flipV="1">
            <a:off x="6321708" y="3969040"/>
            <a:ext cx="482540" cy="1134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Прямоугольник 114"/>
          <p:cNvSpPr/>
          <p:nvPr/>
        </p:nvSpPr>
        <p:spPr>
          <a:xfrm>
            <a:off x="5004048" y="5849888"/>
            <a:ext cx="1440160" cy="5314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70000"/>
              </a:lnSpc>
            </a:pPr>
            <a:r>
              <a:rPr lang="ru-RU" dirty="0" smtClean="0">
                <a:solidFill>
                  <a:schemeClr val="tx1"/>
                </a:solidFill>
              </a:rPr>
              <a:t>Среда выполнения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16" name="Прямая со стрелкой 115"/>
          <p:cNvCxnSpPr/>
          <p:nvPr/>
        </p:nvCxnSpPr>
        <p:spPr>
          <a:xfrm flipH="1">
            <a:off x="1907704" y="4293096"/>
            <a:ext cx="1728192" cy="8384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 flipH="1">
            <a:off x="3347864" y="2564904"/>
            <a:ext cx="504056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6804248" y="4905256"/>
            <a:ext cx="1224136" cy="3959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Создание </a:t>
            </a:r>
            <a:r>
              <a:rPr lang="en-US" sz="1400" dirty="0" smtClean="0">
                <a:solidFill>
                  <a:schemeClr val="tx1"/>
                </a:solidFill>
              </a:rPr>
              <a:t>HTML </a:t>
            </a:r>
            <a:r>
              <a:rPr lang="ru-RU" sz="1400" dirty="0" smtClean="0">
                <a:solidFill>
                  <a:schemeClr val="tx1"/>
                </a:solidFill>
              </a:rPr>
              <a:t>кода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6813579" y="3368963"/>
            <a:ext cx="1224136" cy="3959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schemeClr val="tx1"/>
                </a:solidFill>
              </a:rPr>
              <a:t>Восстановл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с</a:t>
            </a:r>
            <a:r>
              <a:rPr lang="ru-RU" sz="1400" dirty="0" smtClean="0">
                <a:solidFill>
                  <a:schemeClr val="tx1"/>
                </a:solidFill>
              </a:rPr>
              <a:t>остояния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8" name="Правая фигурная скобка 57"/>
          <p:cNvSpPr/>
          <p:nvPr/>
        </p:nvSpPr>
        <p:spPr>
          <a:xfrm>
            <a:off x="8388424" y="2636912"/>
            <a:ext cx="216024" cy="2592288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0" name="TextBox 59"/>
          <p:cNvSpPr txBox="1"/>
          <p:nvPr/>
        </p:nvSpPr>
        <p:spPr>
          <a:xfrm rot="16200000">
            <a:off x="7606210" y="3779168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Жизненный цикл </a:t>
            </a:r>
            <a:r>
              <a:rPr lang="en-US" sz="1400" dirty="0" smtClean="0"/>
              <a:t>web-</a:t>
            </a:r>
            <a:r>
              <a:rPr lang="ru-RU" sz="1400" dirty="0" smtClean="0"/>
              <a:t>формы</a:t>
            </a:r>
            <a:endParaRPr lang="ru-RU" sz="1400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5004048" y="6480720"/>
            <a:ext cx="1440160" cy="332656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70000"/>
              </a:lnSpc>
            </a:pPr>
            <a:r>
              <a:rPr lang="ru-RU" dirty="0" smtClean="0">
                <a:solidFill>
                  <a:schemeClr val="tx1"/>
                </a:solidFill>
              </a:rPr>
              <a:t>Модули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61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Овал 100"/>
          <p:cNvSpPr/>
          <p:nvPr/>
        </p:nvSpPr>
        <p:spPr>
          <a:xfrm>
            <a:off x="7164288" y="4077072"/>
            <a:ext cx="864096" cy="8640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Views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9" name="Овал 98"/>
          <p:cNvSpPr/>
          <p:nvPr/>
        </p:nvSpPr>
        <p:spPr>
          <a:xfrm>
            <a:off x="7092280" y="4149080"/>
            <a:ext cx="864096" cy="8640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Views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8" name="Овал 97"/>
          <p:cNvSpPr/>
          <p:nvPr/>
        </p:nvSpPr>
        <p:spPr>
          <a:xfrm>
            <a:off x="7164288" y="2492896"/>
            <a:ext cx="864096" cy="7920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Controllers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7" name="Овал 96"/>
          <p:cNvSpPr/>
          <p:nvPr/>
        </p:nvSpPr>
        <p:spPr>
          <a:xfrm>
            <a:off x="7092280" y="2564904"/>
            <a:ext cx="864096" cy="7920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Controllers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Процесс работы </a:t>
            </a:r>
            <a:r>
              <a:rPr lang="en-US" sz="3600" dirty="0" err="1" smtClean="0"/>
              <a:t>ASP.Net</a:t>
            </a:r>
            <a:r>
              <a:rPr lang="en-US" sz="3600" dirty="0" smtClean="0"/>
              <a:t> </a:t>
            </a:r>
            <a:r>
              <a:rPr lang="en-US" sz="3600" b="1" dirty="0" smtClean="0"/>
              <a:t>MVC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en-US" sz="3600" dirty="0" smtClean="0"/>
              <a:t>web-</a:t>
            </a:r>
            <a:r>
              <a:rPr lang="ru-RU" sz="3600" dirty="0" smtClean="0"/>
              <a:t>приложения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316632"/>
          </a:xfrm>
        </p:spPr>
        <p:txBody>
          <a:bodyPr>
            <a:normAutofit fontScale="55000" lnSpcReduction="20000"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3717032"/>
            <a:ext cx="1008112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Браузер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6" name="Группа 126"/>
          <p:cNvGrpSpPr/>
          <p:nvPr/>
        </p:nvGrpSpPr>
        <p:grpSpPr>
          <a:xfrm>
            <a:off x="107504" y="3717032"/>
            <a:ext cx="252120" cy="648072"/>
            <a:chOff x="359440" y="3789040"/>
            <a:chExt cx="306016" cy="858008"/>
          </a:xfrm>
        </p:grpSpPr>
        <p:sp>
          <p:nvSpPr>
            <p:cNvPr id="5" name="Овал 4"/>
            <p:cNvSpPr/>
            <p:nvPr/>
          </p:nvSpPr>
          <p:spPr>
            <a:xfrm>
              <a:off x="395536" y="3789040"/>
              <a:ext cx="216024" cy="21602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>
              <a:stCxn id="5" idx="4"/>
            </p:cNvCxnSpPr>
            <p:nvPr/>
          </p:nvCxnSpPr>
          <p:spPr>
            <a:xfrm>
              <a:off x="503548" y="4005064"/>
              <a:ext cx="0" cy="43200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359624" y="4197024"/>
              <a:ext cx="288032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359440" y="4401200"/>
              <a:ext cx="144016" cy="216024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flipH="1" flipV="1">
              <a:off x="503456" y="4413048"/>
              <a:ext cx="162000" cy="23400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Прямая со стрелкой 25"/>
          <p:cNvCxnSpPr/>
          <p:nvPr/>
        </p:nvCxnSpPr>
        <p:spPr>
          <a:xfrm>
            <a:off x="467544" y="4005064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1907704" y="3933056"/>
            <a:ext cx="1728192" cy="8384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904902" y="3338990"/>
            <a:ext cx="1832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HTTP </a:t>
            </a:r>
            <a:r>
              <a:rPr lang="ru-RU" sz="1600" dirty="0" smtClean="0"/>
              <a:t>запрос  </a:t>
            </a:r>
            <a:r>
              <a:rPr lang="en-US" sz="1600" dirty="0" err="1" smtClean="0"/>
              <a:t>contr</a:t>
            </a:r>
            <a:r>
              <a:rPr lang="en-US" sz="1600" dirty="0" smtClean="0"/>
              <a:t>/method/id</a:t>
            </a:r>
            <a:endParaRPr lang="ru-RU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1979712" y="4164433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HTTP </a:t>
            </a:r>
            <a:r>
              <a:rPr lang="ru-RU" sz="1600" dirty="0" smtClean="0"/>
              <a:t>ответ с </a:t>
            </a:r>
            <a:r>
              <a:rPr lang="en-US" sz="1600" dirty="0" smtClean="0"/>
              <a:t>HTML-</a:t>
            </a:r>
            <a:r>
              <a:rPr lang="ru-RU" sz="1600" dirty="0" smtClean="0"/>
              <a:t>док-том</a:t>
            </a:r>
            <a:endParaRPr lang="ru-RU" sz="16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3635896" y="3717032"/>
            <a:ext cx="1008112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IIS web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сервер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35" name="Прямая со стрелкой 34"/>
          <p:cNvCxnSpPr>
            <a:endCxn id="37" idx="1"/>
          </p:cNvCxnSpPr>
          <p:nvPr/>
        </p:nvCxnSpPr>
        <p:spPr>
          <a:xfrm flipV="1">
            <a:off x="4644008" y="2935702"/>
            <a:ext cx="453564" cy="1008112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5004048" y="2564904"/>
            <a:ext cx="1440160" cy="259228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5097572" y="2791686"/>
            <a:ext cx="1224136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Безопасность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932040" y="5249124"/>
            <a:ext cx="1728192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1600" dirty="0" smtClean="0"/>
              <a:t>ISAP-</a:t>
            </a:r>
            <a:r>
              <a:rPr lang="ru-RU" sz="1600" dirty="0" smtClean="0"/>
              <a:t>приложение </a:t>
            </a:r>
            <a:r>
              <a:rPr lang="ru-RU" sz="1600" dirty="0" err="1" smtClean="0">
                <a:solidFill>
                  <a:srgbClr val="0033CC"/>
                </a:solidFill>
              </a:rPr>
              <a:t>aspnet_isapi.dll</a:t>
            </a:r>
            <a:endParaRPr lang="ru-RU" sz="1600" dirty="0"/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4860032" y="1844824"/>
            <a:ext cx="0" cy="417646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8964488" y="1844824"/>
            <a:ext cx="0" cy="417646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347864" y="1844824"/>
            <a:ext cx="0" cy="417646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3387598" y="1880396"/>
            <a:ext cx="144016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70000"/>
              </a:lnSpc>
            </a:pPr>
            <a:r>
              <a:rPr lang="ru-RU" dirty="0" smtClean="0">
                <a:solidFill>
                  <a:schemeClr val="tx1"/>
                </a:solidFill>
              </a:rPr>
              <a:t>Процесс 1</a:t>
            </a:r>
          </a:p>
          <a:p>
            <a:pPr algn="ctr">
              <a:lnSpc>
                <a:spcPct val="70000"/>
              </a:lnSpc>
            </a:pPr>
            <a:r>
              <a:rPr lang="en-US" dirty="0" smtClean="0">
                <a:solidFill>
                  <a:schemeClr val="tx1"/>
                </a:solidFill>
              </a:rPr>
              <a:t>Web-</a:t>
            </a:r>
            <a:r>
              <a:rPr lang="ru-RU" dirty="0" smtClean="0">
                <a:solidFill>
                  <a:schemeClr val="tx1"/>
                </a:solidFill>
              </a:rPr>
              <a:t>сервера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436096" y="1844824"/>
            <a:ext cx="223224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70000"/>
              </a:lnSpc>
            </a:pPr>
            <a:r>
              <a:rPr lang="ru-RU" dirty="0" smtClean="0">
                <a:solidFill>
                  <a:schemeClr val="tx1"/>
                </a:solidFill>
              </a:rPr>
              <a:t>Процесс 2</a:t>
            </a:r>
          </a:p>
          <a:p>
            <a:pPr algn="ctr">
              <a:lnSpc>
                <a:spcPct val="70000"/>
              </a:lnSpc>
            </a:pPr>
            <a:r>
              <a:rPr lang="ru-RU" b="1" dirty="0" err="1" smtClean="0">
                <a:solidFill>
                  <a:schemeClr val="tx1"/>
                </a:solidFill>
              </a:rPr>
              <a:t>aspnet_wp.exe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097572" y="3215023"/>
            <a:ext cx="1224136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Состояние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49" name="Прямая со стрелкой 48"/>
          <p:cNvCxnSpPr/>
          <p:nvPr/>
        </p:nvCxnSpPr>
        <p:spPr>
          <a:xfrm flipH="1">
            <a:off x="5673636" y="3079718"/>
            <a:ext cx="0" cy="1353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5097572" y="3645024"/>
            <a:ext cx="1224136" cy="360000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>
              <a:lnSpc>
                <a:spcPct val="70000"/>
              </a:lnSpc>
            </a:pPr>
            <a:r>
              <a:rPr lang="en-US" sz="1400" dirty="0" smtClean="0">
                <a:solidFill>
                  <a:schemeClr val="tx1"/>
                </a:solidFill>
              </a:rPr>
              <a:t>HTTP </a:t>
            </a:r>
            <a:r>
              <a:rPr lang="ru-RU" sz="1400" dirty="0" smtClean="0">
                <a:solidFill>
                  <a:schemeClr val="tx1"/>
                </a:solidFill>
              </a:rPr>
              <a:t>обработчик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5097572" y="4137048"/>
            <a:ext cx="1224136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Кэширование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108330" y="4581128"/>
            <a:ext cx="1224136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Подготовка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HTTP</a:t>
            </a:r>
            <a:r>
              <a:rPr lang="ru-RU" sz="1400" dirty="0" smtClean="0">
                <a:solidFill>
                  <a:schemeClr val="tx1"/>
                </a:solidFill>
              </a:rPr>
              <a:t>-ответа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4" name="Блок-схема: магнитный диск 63"/>
          <p:cNvSpPr/>
          <p:nvPr/>
        </p:nvSpPr>
        <p:spPr>
          <a:xfrm>
            <a:off x="3740178" y="2564904"/>
            <a:ext cx="792088" cy="792088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Метаданные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65" name="Прямая со стрелкой 64"/>
          <p:cNvCxnSpPr>
            <a:stCxn id="64" idx="3"/>
            <a:endCxn id="34" idx="0"/>
          </p:cNvCxnSpPr>
          <p:nvPr/>
        </p:nvCxnSpPr>
        <p:spPr>
          <a:xfrm>
            <a:off x="4136222" y="3356992"/>
            <a:ext cx="3730" cy="36004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 flipH="1">
            <a:off x="5702612" y="3511766"/>
            <a:ext cx="0" cy="1353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 flipH="1">
            <a:off x="5724128" y="4005064"/>
            <a:ext cx="0" cy="1353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 flipH="1">
            <a:off x="5724128" y="4437112"/>
            <a:ext cx="0" cy="1353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 стрелкой 99"/>
          <p:cNvCxnSpPr>
            <a:stCxn id="61" idx="1"/>
          </p:cNvCxnSpPr>
          <p:nvPr/>
        </p:nvCxnSpPr>
        <p:spPr>
          <a:xfrm flipH="1" flipV="1">
            <a:off x="4644008" y="4149080"/>
            <a:ext cx="464322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6876256" y="5157192"/>
            <a:ext cx="1728192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1600" dirty="0" smtClean="0">
                <a:solidFill>
                  <a:srgbClr val="0033CC"/>
                </a:solidFill>
              </a:rPr>
              <a:t>d</a:t>
            </a:r>
            <a:r>
              <a:rPr lang="ru-RU" sz="1600" dirty="0" err="1" smtClean="0">
                <a:solidFill>
                  <a:srgbClr val="0033CC"/>
                </a:solidFill>
              </a:rPr>
              <a:t>ll</a:t>
            </a:r>
            <a:r>
              <a:rPr lang="en-US" sz="1600" dirty="0" smtClean="0">
                <a:solidFill>
                  <a:srgbClr val="0033CC"/>
                </a:solidFill>
              </a:rPr>
              <a:t> </a:t>
            </a:r>
            <a:r>
              <a:rPr lang="ru-RU" sz="1600" dirty="0" smtClean="0">
                <a:solidFill>
                  <a:srgbClr val="0033CC"/>
                </a:solidFill>
              </a:rPr>
              <a:t>с классами и шаблонами</a:t>
            </a:r>
            <a:endParaRPr lang="ru-RU" sz="1600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7092280" y="5733256"/>
            <a:ext cx="1440160" cy="5314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70000"/>
              </a:lnSpc>
            </a:pPr>
            <a:r>
              <a:rPr lang="en-US" dirty="0" err="1" smtClean="0">
                <a:solidFill>
                  <a:schemeClr val="tx1"/>
                </a:solidFill>
              </a:rPr>
              <a:t>ASP.Net</a:t>
            </a:r>
            <a:r>
              <a:rPr lang="en-US" dirty="0" smtClean="0">
                <a:solidFill>
                  <a:schemeClr val="tx1"/>
                </a:solidFill>
              </a:rPr>
              <a:t> web-</a:t>
            </a:r>
            <a:r>
              <a:rPr lang="ru-RU" dirty="0" smtClean="0">
                <a:solidFill>
                  <a:schemeClr val="tx1"/>
                </a:solidFill>
              </a:rPr>
              <a:t>приложение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83" name="Прямая со стрелкой 82"/>
          <p:cNvCxnSpPr>
            <a:endCxn id="55" idx="2"/>
          </p:cNvCxnSpPr>
          <p:nvPr/>
        </p:nvCxnSpPr>
        <p:spPr>
          <a:xfrm flipV="1">
            <a:off x="6300192" y="3032956"/>
            <a:ext cx="720080" cy="612068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>
            <a:stCxn id="63" idx="2"/>
          </p:cNvCxnSpPr>
          <p:nvPr/>
        </p:nvCxnSpPr>
        <p:spPr>
          <a:xfrm flipH="1" flipV="1">
            <a:off x="6300192" y="4005064"/>
            <a:ext cx="720080" cy="648072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Прямоугольник 114"/>
          <p:cNvSpPr/>
          <p:nvPr/>
        </p:nvSpPr>
        <p:spPr>
          <a:xfrm>
            <a:off x="5004048" y="5705872"/>
            <a:ext cx="1440160" cy="5314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70000"/>
              </a:lnSpc>
            </a:pPr>
            <a:r>
              <a:rPr lang="ru-RU" dirty="0" smtClean="0">
                <a:solidFill>
                  <a:schemeClr val="tx1"/>
                </a:solidFill>
              </a:rPr>
              <a:t>Среда выполнения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16" name="Прямая со стрелкой 115"/>
          <p:cNvCxnSpPr/>
          <p:nvPr/>
        </p:nvCxnSpPr>
        <p:spPr>
          <a:xfrm flipH="1">
            <a:off x="1907704" y="4149080"/>
            <a:ext cx="1728192" cy="8384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 flipH="1">
            <a:off x="3347864" y="2420888"/>
            <a:ext cx="561662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Прямоугольник 61"/>
          <p:cNvSpPr/>
          <p:nvPr/>
        </p:nvSpPr>
        <p:spPr>
          <a:xfrm>
            <a:off x="5004048" y="6336704"/>
            <a:ext cx="1440160" cy="332656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70000"/>
              </a:lnSpc>
            </a:pPr>
            <a:r>
              <a:rPr lang="ru-RU" dirty="0" smtClean="0">
                <a:solidFill>
                  <a:schemeClr val="tx1"/>
                </a:solidFill>
              </a:rPr>
              <a:t>Модули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5" name="Овал 54"/>
          <p:cNvSpPr/>
          <p:nvPr/>
        </p:nvSpPr>
        <p:spPr>
          <a:xfrm>
            <a:off x="7020272" y="2636912"/>
            <a:ext cx="864096" cy="7920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Controllers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3" name="Овал 62"/>
          <p:cNvSpPr/>
          <p:nvPr/>
        </p:nvSpPr>
        <p:spPr>
          <a:xfrm>
            <a:off x="7020272" y="4221088"/>
            <a:ext cx="864096" cy="8640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Views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4" name="Овал 73"/>
          <p:cNvSpPr/>
          <p:nvPr/>
        </p:nvSpPr>
        <p:spPr>
          <a:xfrm>
            <a:off x="8028384" y="3356992"/>
            <a:ext cx="864096" cy="8640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Model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75" name="Прямая со стрелкой 74"/>
          <p:cNvCxnSpPr>
            <a:stCxn id="98" idx="6"/>
            <a:endCxn id="74" idx="0"/>
          </p:cNvCxnSpPr>
          <p:nvPr/>
        </p:nvCxnSpPr>
        <p:spPr>
          <a:xfrm>
            <a:off x="8028384" y="2888940"/>
            <a:ext cx="432048" cy="468052"/>
          </a:xfrm>
          <a:prstGeom prst="straightConnector1">
            <a:avLst/>
          </a:prstGeom>
          <a:ln>
            <a:headEnd type="stealth" w="lg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>
            <a:off x="7452320" y="3429000"/>
            <a:ext cx="0" cy="648072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stCxn id="74" idx="4"/>
            <a:endCxn id="101" idx="6"/>
          </p:cNvCxnSpPr>
          <p:nvPr/>
        </p:nvCxnSpPr>
        <p:spPr>
          <a:xfrm flipH="1">
            <a:off x="8028384" y="4221088"/>
            <a:ext cx="432048" cy="288032"/>
          </a:xfrm>
          <a:prstGeom prst="straightConnector1">
            <a:avLst/>
          </a:prstGeom>
          <a:ln>
            <a:headEnd type="stealth" w="lg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65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Последовательность обработки запросов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1595094"/>
            <a:ext cx="6875462" cy="5046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7432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4211960" cy="778098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ASP.Net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MVC Pipeline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3960440" cy="56612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0"/>
            <a:ext cx="5268551" cy="687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97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337"/>
          </a:xfrm>
        </p:spPr>
        <p:txBody>
          <a:bodyPr/>
          <a:lstStyle/>
          <a:p>
            <a:r>
              <a:rPr lang="ru-RU" altLang="ru-RU" dirty="0" smtClean="0"/>
              <a:t>Достоинства </a:t>
            </a:r>
            <a:r>
              <a:rPr lang="ru-RU" dirty="0"/>
              <a:t>ASP.NET </a:t>
            </a:r>
            <a:r>
              <a:rPr lang="ru-RU" dirty="0" err="1" smtClean="0"/>
              <a:t>Web</a:t>
            </a:r>
            <a:r>
              <a:rPr lang="ru-RU" dirty="0" smtClean="0"/>
              <a:t> </a:t>
            </a:r>
            <a:r>
              <a:rPr lang="ru-RU" dirty="0" err="1" smtClean="0"/>
              <a:t>Forms</a:t>
            </a:r>
            <a:endParaRPr lang="ru-RU" alt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85000" lnSpcReduction="10000"/>
          </a:bodyPr>
          <a:lstStyle/>
          <a:p>
            <a:pPr>
              <a:defRPr/>
            </a:pPr>
            <a:r>
              <a:rPr lang="ru-RU" dirty="0" smtClean="0"/>
              <a:t>Модель событий ближе </a:t>
            </a:r>
            <a:r>
              <a:rPr lang="ru-RU" dirty="0"/>
              <a:t>тем разработчикам, которые ранее занимались созданием клиентских </a:t>
            </a:r>
            <a:r>
              <a:rPr lang="ru-RU" dirty="0" smtClean="0"/>
              <a:t>приложений</a:t>
            </a:r>
            <a:endParaRPr lang="ru-RU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контроль </a:t>
            </a:r>
            <a:r>
              <a:rPr lang="ru-RU" dirty="0"/>
              <a:t>над разметкой и </a:t>
            </a:r>
            <a:r>
              <a:rPr lang="ru-RU" dirty="0" smtClean="0"/>
              <a:t>в </a:t>
            </a:r>
            <a:r>
              <a:rPr lang="ru-RU" dirty="0"/>
              <a:t>реальном времени в визуальном редакторе Visual Studio увидеть, как будет выглядеть та или иная </a:t>
            </a:r>
            <a:r>
              <a:rPr lang="ru-RU" dirty="0" smtClean="0"/>
              <a:t>страница</a:t>
            </a:r>
            <a:r>
              <a:rPr lang="ru-RU" dirty="0"/>
              <a:t>;</a:t>
            </a:r>
            <a:endParaRPr lang="ru-RU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 </a:t>
            </a:r>
            <a:r>
              <a:rPr lang="ru-RU" dirty="0"/>
              <a:t>работе с MVC Visual </a:t>
            </a:r>
            <a:r>
              <a:rPr lang="ru-RU" dirty="0" err="1"/>
              <a:t>Studio</a:t>
            </a:r>
            <a:r>
              <a:rPr lang="ru-RU" dirty="0"/>
              <a:t> </a:t>
            </a:r>
            <a:r>
              <a:rPr lang="ru-RU" dirty="0" smtClean="0"/>
              <a:t>это сделать нельзя.</a:t>
            </a: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Лучше подходит для создания небольших приложений в </a:t>
            </a:r>
            <a:r>
              <a:rPr lang="ru-RU" dirty="0" err="1" smtClean="0"/>
              <a:t>интранет</a:t>
            </a:r>
            <a:r>
              <a:rPr lang="ru-RU" dirty="0" smtClean="0"/>
              <a:t> сети.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Если написаны </a:t>
            </a:r>
            <a:r>
              <a:rPr lang="ru-RU" dirty="0"/>
              <a:t>объемные проекты с применением традиционных веб-форм, </a:t>
            </a:r>
            <a:r>
              <a:rPr lang="ru-RU" dirty="0" smtClean="0"/>
              <a:t>то возможно</a:t>
            </a:r>
            <a:r>
              <a:rPr lang="ru-RU" dirty="0"/>
              <a:t>, стоит продолжать с ними работать. 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Технология ASP.NET </a:t>
            </a:r>
            <a:r>
              <a:rPr lang="ru-RU" dirty="0"/>
              <a:t>Web </a:t>
            </a:r>
            <a:r>
              <a:rPr lang="ru-RU" dirty="0" err="1"/>
              <a:t>Forms</a:t>
            </a:r>
            <a:r>
              <a:rPr lang="ru-RU" dirty="0"/>
              <a:t> </a:t>
            </a:r>
            <a:r>
              <a:rPr lang="ru-RU" dirty="0" smtClean="0"/>
              <a:t>также </a:t>
            </a:r>
            <a:r>
              <a:rPr lang="ru-RU" dirty="0"/>
              <a:t>продолжает развиваться.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268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337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Преимущества MVC над </a:t>
            </a:r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Web </a:t>
            </a:r>
            <a:r>
              <a:rPr lang="ru-RU" alt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Forms</a:t>
            </a:r>
            <a:endParaRPr lang="ru-RU" alt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556792"/>
            <a:ext cx="8964612" cy="5301208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Разделение ответственности</a:t>
            </a:r>
            <a:endParaRPr lang="ru-RU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MVC-приложение </a:t>
            </a:r>
            <a:r>
              <a:rPr lang="ru-RU" dirty="0"/>
              <a:t>состоит из трех </a:t>
            </a:r>
            <a:r>
              <a:rPr lang="ru-RU" dirty="0" smtClean="0"/>
              <a:t>частей (контроллера</a:t>
            </a:r>
            <a:r>
              <a:rPr lang="ru-RU" dirty="0"/>
              <a:t>, представления и </a:t>
            </a:r>
            <a:r>
              <a:rPr lang="ru-RU" dirty="0" smtClean="0"/>
              <a:t>модели), </a:t>
            </a:r>
            <a:r>
              <a:rPr lang="ru-RU" dirty="0"/>
              <a:t>каждая из которых выполняет свои специфичные </a:t>
            </a:r>
            <a:r>
              <a:rPr lang="ru-RU" dirty="0" smtClean="0"/>
              <a:t>функции</a:t>
            </a:r>
          </a:p>
          <a:p>
            <a:pPr lvl="2">
              <a:defRPr/>
            </a:pPr>
            <a:r>
              <a:rPr lang="ru-RU" dirty="0" smtClean="0"/>
              <a:t>в итоге </a:t>
            </a:r>
            <a:r>
              <a:rPr lang="ru-RU" dirty="0"/>
              <a:t>приложение будет легче поддерживать модифицировать в </a:t>
            </a:r>
            <a:r>
              <a:rPr lang="ru-RU" dirty="0" smtClean="0"/>
              <a:t>будущем;</a:t>
            </a:r>
            <a:endParaRPr lang="ru-RU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в </a:t>
            </a:r>
            <a:r>
              <a:rPr lang="ru-RU" dirty="0"/>
              <a:t>силу разделения ответственности приложения </a:t>
            </a:r>
            <a:r>
              <a:rPr lang="ru-RU" dirty="0" smtClean="0"/>
              <a:t>MVC обладают</a:t>
            </a:r>
            <a:r>
              <a:rPr lang="ru-RU" dirty="0"/>
              <a:t> </a:t>
            </a:r>
            <a:r>
              <a:rPr lang="ru-RU" b="1" dirty="0"/>
              <a:t>лучшей </a:t>
            </a:r>
            <a:r>
              <a:rPr lang="ru-RU" b="1" dirty="0" smtClean="0"/>
              <a:t>тестируемостью</a:t>
            </a:r>
            <a:endParaRPr lang="ru-RU" dirty="0" smtClean="0"/>
          </a:p>
          <a:p>
            <a:pPr lvl="2">
              <a:defRPr/>
            </a:pPr>
            <a:r>
              <a:rPr lang="ru-RU" dirty="0" smtClean="0"/>
              <a:t>можно </a:t>
            </a:r>
            <a:r>
              <a:rPr lang="ru-RU" dirty="0"/>
              <a:t>тестировать отдельные компоненты независимо друг от друга.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/>
              <a:t>Соответствие протоколу </a:t>
            </a:r>
            <a:r>
              <a:rPr lang="ru-RU" b="1" dirty="0" smtClean="0"/>
              <a:t>HTTP</a:t>
            </a:r>
            <a:endParaRPr lang="ru-RU" dirty="0" smtClean="0"/>
          </a:p>
          <a:p>
            <a:pPr lvl="1">
              <a:defRPr/>
            </a:pPr>
            <a:r>
              <a:rPr lang="ru-RU" dirty="0" smtClean="0"/>
              <a:t>MVC-приложения в </a:t>
            </a:r>
            <a:r>
              <a:rPr lang="ru-RU" dirty="0"/>
              <a:t>отличие от веб-форм не поддерживают объекты состояния (</a:t>
            </a:r>
            <a:r>
              <a:rPr lang="ru-RU" dirty="0" err="1"/>
              <a:t>ViewState</a:t>
            </a:r>
            <a:r>
              <a:rPr lang="ru-RU" dirty="0" smtClean="0"/>
              <a:t>);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ясность </a:t>
            </a:r>
            <a:r>
              <a:rPr lang="ru-RU" dirty="0"/>
              <a:t>и простота платформы позволяют добиться большего контроля над работой </a:t>
            </a:r>
            <a:r>
              <a:rPr lang="ru-RU" dirty="0" smtClean="0"/>
              <a:t>приложения.</a:t>
            </a: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/>
              <a:t>Гибкость</a:t>
            </a:r>
            <a:r>
              <a:rPr lang="ru-RU" dirty="0"/>
              <a:t>. </a:t>
            </a:r>
            <a:endParaRPr lang="ru-RU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можно </a:t>
            </a:r>
            <a:r>
              <a:rPr lang="ru-RU" dirty="0"/>
              <a:t>настраивать различные компоненты платформы по своему </a:t>
            </a:r>
            <a:r>
              <a:rPr lang="ru-RU" dirty="0" smtClean="0"/>
              <a:t>усмотрению</a:t>
            </a:r>
            <a:r>
              <a:rPr lang="ru-RU" dirty="0"/>
              <a:t>;</a:t>
            </a:r>
            <a:endParaRPr lang="ru-RU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можно изменять части </a:t>
            </a:r>
            <a:r>
              <a:rPr lang="ru-RU" dirty="0"/>
              <a:t>конвейера работы MVC или адаптировать его к своим нуждам и потребностям.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4640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337"/>
          </a:xfrm>
        </p:spPr>
        <p:txBody>
          <a:bodyPr/>
          <a:lstStyle/>
          <a:p>
            <a:r>
              <a:rPr lang="ru-RU" dirty="0" smtClean="0"/>
              <a:t>Технология ASP.NET </a:t>
            </a:r>
            <a:r>
              <a:rPr lang="en-US" dirty="0" smtClean="0"/>
              <a:t>MVC</a:t>
            </a:r>
            <a:endParaRPr lang="ru-RU" alt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92500" lnSpcReduction="20000"/>
          </a:bodyPr>
          <a:lstStyle/>
          <a:p>
            <a:pPr>
              <a:defRPr/>
            </a:pPr>
            <a:r>
              <a:rPr lang="ru-RU" dirty="0"/>
              <a:t>Технология ASP.NET </a:t>
            </a:r>
            <a:r>
              <a:rPr lang="en-US" dirty="0" smtClean="0"/>
              <a:t>MVC</a:t>
            </a:r>
            <a:r>
              <a:rPr lang="ru-RU" dirty="0" smtClean="0"/>
              <a:t> – это фреймворк на основе которого разработчик создает свое </a:t>
            </a:r>
            <a:r>
              <a:rPr lang="en-US" dirty="0" smtClean="0"/>
              <a:t>web-</a:t>
            </a:r>
            <a:r>
              <a:rPr lang="ru-RU" dirty="0" smtClean="0"/>
              <a:t>приложение.</a:t>
            </a:r>
          </a:p>
          <a:p>
            <a:pPr>
              <a:defRPr/>
            </a:pPr>
            <a:r>
              <a:rPr lang="ru-RU" dirty="0" smtClean="0"/>
              <a:t>Фреймворк </a:t>
            </a:r>
          </a:p>
          <a:p>
            <a:pPr lvl="1">
              <a:defRPr/>
            </a:pPr>
            <a:r>
              <a:rPr lang="ru-RU" dirty="0" smtClean="0"/>
              <a:t>включает набор совместно работающих классов;</a:t>
            </a:r>
          </a:p>
          <a:p>
            <a:pPr lvl="1">
              <a:defRPr/>
            </a:pPr>
            <a:r>
              <a:rPr lang="ru-RU" dirty="0" smtClean="0"/>
              <a:t>вспомогательные конструкции.</a:t>
            </a:r>
          </a:p>
          <a:p>
            <a:pPr>
              <a:defRPr/>
            </a:pPr>
            <a:r>
              <a:rPr lang="ru-RU" dirty="0" smtClean="0"/>
              <a:t>Разработчику для создания приложения нужно</a:t>
            </a:r>
          </a:p>
          <a:p>
            <a:pPr lvl="1">
              <a:defRPr/>
            </a:pPr>
            <a:r>
              <a:rPr lang="ru-RU" dirty="0" smtClean="0"/>
              <a:t>понять логику работы фреймворка</a:t>
            </a:r>
          </a:p>
          <a:p>
            <a:pPr lvl="1">
              <a:defRPr/>
            </a:pPr>
            <a:r>
              <a:rPr lang="ru-RU" dirty="0" smtClean="0"/>
              <a:t>понять где и как можно подключиться для выполнения требуемых работ.</a:t>
            </a:r>
          </a:p>
          <a:p>
            <a:pPr>
              <a:defRPr/>
            </a:pPr>
            <a:r>
              <a:rPr lang="ru-RU" dirty="0" smtClean="0"/>
              <a:t>Подключение выполняется за счет</a:t>
            </a:r>
          </a:p>
          <a:p>
            <a:pPr lvl="1">
              <a:defRPr/>
            </a:pPr>
            <a:r>
              <a:rPr lang="ru-RU" dirty="0" smtClean="0"/>
              <a:t>создание производных классов;</a:t>
            </a:r>
          </a:p>
          <a:p>
            <a:pPr lvl="1">
              <a:defRPr/>
            </a:pPr>
            <a:r>
              <a:rPr lang="ru-RU" dirty="0" smtClean="0"/>
              <a:t>вызова нужных методов.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7092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 smtClean="0"/>
              <a:t>Компоненты </a:t>
            </a:r>
            <a:r>
              <a:rPr lang="en-US" dirty="0" smtClean="0"/>
              <a:t>MVC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12776"/>
            <a:ext cx="8820472" cy="5445224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 smtClean="0"/>
              <a:t>Архитектурный шаблон</a:t>
            </a:r>
            <a:r>
              <a:rPr lang="ru-RU" sz="2200" i="1" dirty="0" smtClean="0"/>
              <a:t> </a:t>
            </a:r>
            <a:r>
              <a:rPr lang="en-US" sz="2200" i="1" dirty="0" smtClean="0"/>
              <a:t>Model-View-Controller </a:t>
            </a:r>
            <a:r>
              <a:rPr lang="en-US" sz="2200" i="1" dirty="0"/>
              <a:t>(MVC)</a:t>
            </a:r>
            <a:r>
              <a:rPr lang="en-US" sz="2200" dirty="0"/>
              <a:t> </a:t>
            </a:r>
            <a:r>
              <a:rPr lang="ru-RU" sz="2200" dirty="0" smtClean="0"/>
              <a:t>разделяет </a:t>
            </a:r>
            <a:r>
              <a:rPr lang="en-US" sz="2200" dirty="0" smtClean="0"/>
              <a:t>web</a:t>
            </a:r>
            <a:r>
              <a:rPr lang="ru-RU" sz="2200" dirty="0" smtClean="0"/>
              <a:t>-приложение на части, которые легче кодировать, тестировать и поддерживать</a:t>
            </a:r>
            <a:r>
              <a:rPr lang="en-US" sz="2200" dirty="0" smtClean="0"/>
              <a:t>.</a:t>
            </a:r>
            <a:endParaRPr lang="ru-RU" sz="2200" dirty="0" smtClean="0"/>
          </a:p>
          <a:p>
            <a:r>
              <a:rPr lang="ru-RU" sz="2200" b="1" i="1" dirty="0" smtClean="0"/>
              <a:t>Модель (</a:t>
            </a:r>
            <a:r>
              <a:rPr lang="en-US" sz="2200" b="1" i="1" dirty="0" smtClean="0"/>
              <a:t>model)</a:t>
            </a:r>
            <a:r>
              <a:rPr lang="en-US" sz="2200" b="1" dirty="0" smtClean="0"/>
              <a:t> </a:t>
            </a:r>
            <a:r>
              <a:rPr lang="ru-RU" sz="2200" dirty="0" smtClean="0"/>
              <a:t>состоит из файлов, которые содержат</a:t>
            </a:r>
            <a:endParaRPr lang="en-US" sz="2200" dirty="0"/>
          </a:p>
          <a:p>
            <a:pPr marL="769938" lvl="1" indent="-369888"/>
            <a:r>
              <a:rPr lang="ru-RU" sz="2100" dirty="0"/>
              <a:t>код доступа к данным</a:t>
            </a:r>
            <a:r>
              <a:rPr lang="en-US" sz="2100" dirty="0"/>
              <a:t>, </a:t>
            </a:r>
            <a:endParaRPr lang="ru-RU" sz="2100" dirty="0"/>
          </a:p>
          <a:p>
            <a:pPr marL="769938" lvl="1" indent="-369888"/>
            <a:r>
              <a:rPr lang="ru-RU" sz="1900" dirty="0" smtClean="0"/>
              <a:t>код бизнес-логики</a:t>
            </a:r>
            <a:r>
              <a:rPr lang="en-US" sz="1900" dirty="0" smtClean="0"/>
              <a:t>, </a:t>
            </a:r>
            <a:endParaRPr lang="ru-RU" sz="1900" dirty="0"/>
          </a:p>
          <a:p>
            <a:pPr marL="769938" lvl="1" indent="-369888"/>
            <a:r>
              <a:rPr lang="ru-RU" sz="1900" dirty="0" smtClean="0"/>
              <a:t>код валидации данных</a:t>
            </a:r>
            <a:r>
              <a:rPr lang="en-US" sz="1900" dirty="0" smtClean="0"/>
              <a:t>.</a:t>
            </a:r>
            <a:endParaRPr lang="ru-RU" sz="2400" dirty="0" smtClean="0"/>
          </a:p>
          <a:p>
            <a:pPr marL="369888" indent="-369888"/>
            <a:r>
              <a:rPr lang="ru-RU" sz="2200" b="1" i="1" dirty="0" smtClean="0"/>
              <a:t>Представление (</a:t>
            </a:r>
            <a:r>
              <a:rPr lang="en-US" sz="2200" b="1" i="1" dirty="0" smtClean="0"/>
              <a:t>view</a:t>
            </a:r>
            <a:r>
              <a:rPr lang="ru-RU" sz="2200" b="1" i="1" dirty="0" smtClean="0"/>
              <a:t>) </a:t>
            </a:r>
            <a:r>
              <a:rPr lang="ru-RU" sz="2200" dirty="0" smtClean="0"/>
              <a:t>состоит из файлов, которые используются для создания </a:t>
            </a:r>
            <a:r>
              <a:rPr lang="en-US" sz="2200" dirty="0" smtClean="0"/>
              <a:t>HTML</a:t>
            </a:r>
            <a:r>
              <a:rPr lang="ru-RU" sz="2200" dirty="0" smtClean="0"/>
              <a:t>-документа, содержащего интерфейс пользователя</a:t>
            </a:r>
            <a:endParaRPr lang="ru-RU" sz="2200" dirty="0"/>
          </a:p>
          <a:p>
            <a:pPr marL="369888" indent="-369888"/>
            <a:r>
              <a:rPr lang="ru-RU" sz="2200" b="1" i="1" dirty="0" smtClean="0"/>
              <a:t>Контроллер (</a:t>
            </a:r>
            <a:r>
              <a:rPr lang="en-US" sz="2200" b="1" i="1" dirty="0" smtClean="0"/>
              <a:t>controller</a:t>
            </a:r>
            <a:r>
              <a:rPr lang="ru-RU" sz="2200" b="1" i="1" dirty="0" smtClean="0"/>
              <a:t>)</a:t>
            </a:r>
            <a:r>
              <a:rPr lang="ru-RU" sz="2200" dirty="0" smtClean="0"/>
              <a:t> состоит из файлов, которые </a:t>
            </a:r>
          </a:p>
          <a:p>
            <a:pPr marL="769938" lvl="1" indent="-369888"/>
            <a:r>
              <a:rPr lang="ru-RU" sz="2000" dirty="0" smtClean="0"/>
              <a:t>получают запросы пользователя</a:t>
            </a:r>
            <a:r>
              <a:rPr lang="en-US" sz="2000" dirty="0" smtClean="0"/>
              <a:t>, </a:t>
            </a:r>
            <a:endParaRPr lang="ru-RU" sz="2000" dirty="0" smtClean="0"/>
          </a:p>
          <a:p>
            <a:pPr marL="769938" lvl="1" indent="-369888"/>
            <a:r>
              <a:rPr lang="ru-RU" sz="2000" dirty="0" smtClean="0"/>
              <a:t>получают требуемые данные из модели</a:t>
            </a:r>
          </a:p>
          <a:p>
            <a:pPr marL="769938" lvl="1" indent="-369888"/>
            <a:r>
              <a:rPr lang="ru-RU" sz="2000" dirty="0" smtClean="0"/>
              <a:t>передают эти данные нужному представлению</a:t>
            </a:r>
            <a:r>
              <a:rPr lang="en-US" sz="2000" dirty="0" smtClean="0"/>
              <a:t>.</a:t>
            </a:r>
            <a:endParaRPr lang="ru-RU" sz="2000" dirty="0" smtClean="0"/>
          </a:p>
          <a:p>
            <a:pPr marL="369888" indent="-369888"/>
            <a:r>
              <a:rPr lang="ru-RU" sz="2200" b="1" i="1" dirty="0" smtClean="0"/>
              <a:t>Модель представления (</a:t>
            </a:r>
            <a:r>
              <a:rPr lang="en-US" sz="2200" b="1" i="1" dirty="0" smtClean="0"/>
              <a:t>view model</a:t>
            </a:r>
            <a:r>
              <a:rPr lang="ru-RU" sz="2200" b="1" i="1" dirty="0" smtClean="0"/>
              <a:t>)</a:t>
            </a:r>
            <a:r>
              <a:rPr lang="ru-RU" sz="2200" i="1" dirty="0" smtClean="0"/>
              <a:t> – </a:t>
            </a:r>
            <a:r>
              <a:rPr lang="ru-RU" sz="2200" dirty="0" smtClean="0"/>
              <a:t>не обязательный компонент, который состоит из файлов, единственной работой которых является передача данных между контроллерами и  представлениями</a:t>
            </a:r>
          </a:p>
          <a:p>
            <a:pPr marL="769938" lvl="1" indent="-369888"/>
            <a:r>
              <a:rPr lang="ru-RU" sz="2000" dirty="0" smtClean="0"/>
              <a:t>технически это не является частью паттерна </a:t>
            </a:r>
            <a:r>
              <a:rPr lang="en-US" sz="2000" dirty="0" smtClean="0"/>
              <a:t>MVC, </a:t>
            </a:r>
            <a:r>
              <a:rPr lang="ru-RU" sz="2000" dirty="0" smtClean="0"/>
              <a:t>но </a:t>
            </a:r>
            <a:r>
              <a:rPr lang="en-US" sz="2000" dirty="0" smtClean="0"/>
              <a:t>view </a:t>
            </a:r>
            <a:r>
              <a:rPr lang="en-US" sz="2000" dirty="0"/>
              <a:t>models </a:t>
            </a:r>
            <a:r>
              <a:rPr lang="ru-RU" sz="2000" dirty="0" smtClean="0"/>
              <a:t>часто используются при работе </a:t>
            </a:r>
            <a:r>
              <a:rPr lang="en-US" sz="2000" dirty="0" smtClean="0"/>
              <a:t>ASP.NET </a:t>
            </a:r>
            <a:r>
              <a:rPr lang="en-US" sz="2000" dirty="0"/>
              <a:t>MVC.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208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dirty="0" smtClean="0"/>
              <a:t>Схема работы </a:t>
            </a:r>
            <a:r>
              <a:rPr lang="en-US" dirty="0" smtClean="0"/>
              <a:t>MVC-</a:t>
            </a:r>
            <a:r>
              <a:rPr lang="ru-RU" dirty="0" smtClean="0"/>
              <a:t>фреймворка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2420888"/>
            <a:ext cx="7293471" cy="317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069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Обработка запросов к </a:t>
            </a:r>
            <a:r>
              <a:rPr lang="en-US" dirty="0" smtClean="0"/>
              <a:t>MVC </a:t>
            </a:r>
            <a:r>
              <a:rPr lang="ru-RU" dirty="0" smtClean="0"/>
              <a:t>приложению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Рисунок 1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3568" y="2394856"/>
            <a:ext cx="7976271" cy="3986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4435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36912"/>
            <a:ext cx="9144000" cy="1143000"/>
          </a:xfrm>
        </p:spPr>
        <p:txBody>
          <a:bodyPr>
            <a:noAutofit/>
          </a:bodyPr>
          <a:lstStyle/>
          <a:p>
            <a:r>
              <a:rPr lang="ru-RU" sz="4800" b="1" dirty="0" smtClean="0"/>
              <a:t>Маршрутизация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543154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en-US" dirty="0" smtClean="0"/>
              <a:t>URL-</a:t>
            </a:r>
            <a:r>
              <a:rPr lang="ru-RU" dirty="0" smtClean="0"/>
              <a:t>адреса ресурсов </a:t>
            </a:r>
            <a:r>
              <a:rPr lang="en-US" dirty="0" smtClean="0"/>
              <a:t>web</a:t>
            </a:r>
            <a:r>
              <a:rPr lang="ru-RU" dirty="0" smtClean="0"/>
              <a:t>-сети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12776"/>
            <a:ext cx="9036496" cy="5445224"/>
          </a:xfrm>
        </p:spPr>
        <p:txBody>
          <a:bodyPr>
            <a:normAutofit fontScale="47500" lnSpcReduction="20000"/>
          </a:bodyPr>
          <a:lstStyle/>
          <a:p>
            <a:r>
              <a:rPr lang="ru-RU" sz="4200" dirty="0" smtClean="0"/>
              <a:t>Для адресации всех ресурсов, доступных пользователям </a:t>
            </a:r>
            <a:r>
              <a:rPr lang="en-US" sz="4200" dirty="0" smtClean="0"/>
              <a:t>web</a:t>
            </a:r>
            <a:r>
              <a:rPr lang="ru-RU" sz="4200" dirty="0" smtClean="0"/>
              <a:t>-сети, используются единообразные указатели ресурсов (</a:t>
            </a:r>
            <a:r>
              <a:rPr lang="ru-RU" sz="4200" dirty="0" err="1" smtClean="0"/>
              <a:t>Uniform</a:t>
            </a:r>
            <a:r>
              <a:rPr lang="ru-RU" sz="4200" dirty="0" smtClean="0"/>
              <a:t> </a:t>
            </a:r>
            <a:r>
              <a:rPr lang="ru-RU" sz="4200" dirty="0" err="1" smtClean="0"/>
              <a:t>Resource</a:t>
            </a:r>
            <a:r>
              <a:rPr lang="ru-RU" sz="4200" dirty="0" smtClean="0"/>
              <a:t> </a:t>
            </a:r>
            <a:r>
              <a:rPr lang="ru-RU" sz="4200" dirty="0" err="1" smtClean="0"/>
              <a:t>Locator</a:t>
            </a:r>
            <a:r>
              <a:rPr lang="ru-RU" sz="4200" dirty="0" smtClean="0"/>
              <a:t>, URL) – </a:t>
            </a:r>
            <a:r>
              <a:rPr lang="en-US" sz="4200" dirty="0" smtClean="0"/>
              <a:t>URL</a:t>
            </a:r>
            <a:r>
              <a:rPr lang="ru-RU" sz="4200" dirty="0" smtClean="0"/>
              <a:t> адреса.</a:t>
            </a:r>
          </a:p>
          <a:p>
            <a:endParaRPr lang="ru-RU" sz="4000" dirty="0" smtClean="0"/>
          </a:p>
          <a:p>
            <a:r>
              <a:rPr lang="ru-RU" sz="4000" dirty="0" smtClean="0"/>
              <a:t>URL адреса ресурсов имеют следующую структуру:</a:t>
            </a:r>
          </a:p>
          <a:p>
            <a:pPr>
              <a:buNone/>
            </a:pPr>
            <a:r>
              <a:rPr lang="en-US" sz="4000" dirty="0" smtClean="0"/>
              <a:t>	</a:t>
            </a:r>
            <a:r>
              <a:rPr lang="ru-RU" sz="4200" b="1" dirty="0" smtClean="0"/>
              <a:t>&lt;схема&gt;://хост[:порт] </a:t>
            </a:r>
            <a:r>
              <a:rPr lang="ru-RU" sz="4200" b="1" dirty="0" smtClean="0">
                <a:solidFill>
                  <a:srgbClr val="0000FF"/>
                </a:solidFill>
              </a:rPr>
              <a:t>/путь/. . . /имя-ресурса [?строка-запроса] </a:t>
            </a:r>
            <a:endParaRPr lang="ru-RU" sz="4000" b="1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4000" dirty="0" smtClean="0"/>
              <a:t>	</a:t>
            </a:r>
            <a:r>
              <a:rPr lang="ru-RU" sz="4000" dirty="0" smtClean="0"/>
              <a:t>где</a:t>
            </a:r>
            <a:r>
              <a:rPr lang="en-US" sz="4000" dirty="0" smtClean="0"/>
              <a:t>:</a:t>
            </a:r>
            <a:endParaRPr lang="ru-RU" sz="4000" dirty="0" smtClean="0"/>
          </a:p>
          <a:p>
            <a:pPr lvl="1"/>
            <a:r>
              <a:rPr lang="ru-RU" sz="3600" b="1" dirty="0" smtClean="0"/>
              <a:t>схема</a:t>
            </a:r>
            <a:r>
              <a:rPr lang="ru-RU" sz="3600" dirty="0" smtClean="0"/>
              <a:t> – </a:t>
            </a:r>
            <a:r>
              <a:rPr lang="ru-RU" sz="3600" dirty="0" err="1" smtClean="0"/>
              <a:t>схема</a:t>
            </a:r>
            <a:r>
              <a:rPr lang="ru-RU" sz="3600" dirty="0" smtClean="0"/>
              <a:t> обращения к ресурсу; обычно это название используемого протокола (например, </a:t>
            </a:r>
            <a:r>
              <a:rPr lang="en-US" sz="3600" dirty="0" smtClean="0"/>
              <a:t>ftp</a:t>
            </a:r>
            <a:r>
              <a:rPr lang="ru-RU" sz="3600" dirty="0" smtClean="0"/>
              <a:t> или </a:t>
            </a:r>
            <a:r>
              <a:rPr lang="en-US" sz="3600" dirty="0" smtClean="0"/>
              <a:t>http</a:t>
            </a:r>
            <a:r>
              <a:rPr lang="ru-RU" sz="3600" dirty="0" smtClean="0"/>
              <a:t>);</a:t>
            </a:r>
          </a:p>
          <a:p>
            <a:pPr lvl="1"/>
            <a:r>
              <a:rPr lang="ru-RU" sz="3600" b="1" dirty="0" smtClean="0"/>
              <a:t>хост</a:t>
            </a:r>
            <a:r>
              <a:rPr lang="ru-RU" sz="3600" dirty="0" smtClean="0"/>
              <a:t> – доменное имя </a:t>
            </a:r>
            <a:r>
              <a:rPr lang="en-US" sz="3600" dirty="0" smtClean="0"/>
              <a:t>web</a:t>
            </a:r>
            <a:r>
              <a:rPr lang="ru-RU" sz="3600" dirty="0" smtClean="0"/>
              <a:t>-сайта в системе DNS или IP-адрес компьютера (хоста), на котором расположен </a:t>
            </a:r>
            <a:r>
              <a:rPr lang="en-US" sz="3600" dirty="0" smtClean="0"/>
              <a:t>web</a:t>
            </a:r>
            <a:r>
              <a:rPr lang="ru-RU" sz="3600" dirty="0" smtClean="0"/>
              <a:t>- сайт;</a:t>
            </a:r>
          </a:p>
          <a:p>
            <a:pPr lvl="1"/>
            <a:r>
              <a:rPr lang="ru-RU" sz="3600" b="1" dirty="0" smtClean="0"/>
              <a:t>порт</a:t>
            </a:r>
            <a:r>
              <a:rPr lang="ru-RU" sz="3600" dirty="0" smtClean="0"/>
              <a:t> – </a:t>
            </a:r>
            <a:r>
              <a:rPr lang="ru-RU" sz="3600" dirty="0" err="1" smtClean="0"/>
              <a:t>порт</a:t>
            </a:r>
            <a:r>
              <a:rPr lang="ru-RU" sz="3600" dirty="0" smtClean="0"/>
              <a:t> хоста для подключения (номер, используемый для разделения сообщений по обрабатывающим серверам);</a:t>
            </a:r>
          </a:p>
          <a:p>
            <a:pPr lvl="1"/>
            <a:r>
              <a:rPr lang="en-US" sz="3600" b="1" dirty="0" smtClean="0"/>
              <a:t>/</a:t>
            </a:r>
            <a:r>
              <a:rPr lang="en-US" sz="3600" b="1" dirty="0" err="1" smtClean="0"/>
              <a:t>путь</a:t>
            </a:r>
            <a:r>
              <a:rPr lang="en-US" sz="3600" b="1" dirty="0" smtClean="0"/>
              <a:t>/. . . / </a:t>
            </a:r>
            <a:r>
              <a:rPr lang="ru-RU" sz="3600" dirty="0" smtClean="0"/>
              <a:t>–  информация о месте нахождения ресурса в файловой системе сервера</a:t>
            </a:r>
            <a:r>
              <a:rPr lang="en-US" sz="3600" dirty="0" smtClean="0"/>
              <a:t> </a:t>
            </a:r>
            <a:r>
              <a:rPr lang="ru-RU" sz="3600" dirty="0" smtClean="0"/>
              <a:t>(URL-путь).</a:t>
            </a:r>
            <a:r>
              <a:rPr lang="en-US" sz="3600" dirty="0" smtClean="0"/>
              <a:t> </a:t>
            </a:r>
            <a:r>
              <a:rPr lang="ru-RU" sz="3600" dirty="0" smtClean="0"/>
              <a:t> </a:t>
            </a:r>
          </a:p>
          <a:p>
            <a:pPr lvl="2"/>
            <a:r>
              <a:rPr lang="ru-RU" sz="3200" dirty="0" smtClean="0"/>
              <a:t>Это может быть или путь к конкретному файлу или к каталогу (если заканчивается символом '/').</a:t>
            </a:r>
            <a:r>
              <a:rPr lang="en-US" sz="3200" dirty="0" smtClean="0"/>
              <a:t>;</a:t>
            </a:r>
            <a:endParaRPr lang="ru-RU" sz="3200" dirty="0" smtClean="0"/>
          </a:p>
          <a:p>
            <a:pPr lvl="1"/>
            <a:r>
              <a:rPr lang="ru-RU" sz="3600" b="1" dirty="0" err="1" smtClean="0"/>
              <a:t>имя-ресурса</a:t>
            </a:r>
            <a:r>
              <a:rPr lang="ru-RU" sz="3600" dirty="0" smtClean="0"/>
              <a:t> – собственное имя ресурса в файловой системе сервера, или условное имя, по которому </a:t>
            </a:r>
            <a:r>
              <a:rPr lang="en-US" sz="3600" dirty="0" smtClean="0"/>
              <a:t>web</a:t>
            </a:r>
            <a:r>
              <a:rPr lang="ru-RU" sz="3600" dirty="0" smtClean="0"/>
              <a:t>-сервер будет определять требуемый физический ресурс (в процессе разрешения адреса);</a:t>
            </a:r>
          </a:p>
          <a:p>
            <a:pPr lvl="1"/>
            <a:r>
              <a:rPr lang="ru-RU" sz="3600" b="1" dirty="0" err="1" smtClean="0"/>
              <a:t>строка-запроса</a:t>
            </a:r>
            <a:r>
              <a:rPr lang="ru-RU" sz="3600" dirty="0" smtClean="0"/>
              <a:t> – набор пар «</a:t>
            </a:r>
            <a:r>
              <a:rPr lang="ru-RU" sz="3600" dirty="0" err="1" smtClean="0"/>
              <a:t>параметр=значение</a:t>
            </a:r>
            <a:r>
              <a:rPr lang="ru-RU" sz="3600" dirty="0" smtClean="0"/>
              <a:t>», разделенных символом ‘&amp;’, обычно передаются в результате обработки формы </a:t>
            </a:r>
            <a:r>
              <a:rPr lang="en-US" sz="3600" dirty="0" smtClean="0"/>
              <a:t>web</a:t>
            </a:r>
            <a:r>
              <a:rPr lang="ru-RU" sz="3600" dirty="0" smtClean="0"/>
              <a:t>-страницы</a:t>
            </a:r>
            <a:r>
              <a:rPr lang="ru-RU" sz="3600" dirty="0"/>
              <a:t>.</a:t>
            </a:r>
            <a:endParaRPr lang="ru-RU" sz="3600" dirty="0" smtClean="0"/>
          </a:p>
        </p:txBody>
      </p:sp>
    </p:spTree>
    <p:extLst>
      <p:ext uri="{BB962C8B-B14F-4D97-AF65-F5344CB8AC3E}">
        <p14:creationId xmlns:p14="http://schemas.microsoft.com/office/powerpoint/2010/main" val="39525866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/>
          <a:lstStyle/>
          <a:p>
            <a:r>
              <a:rPr lang="ru-RU" dirty="0" smtClean="0"/>
              <a:t>Маршрутизация</a:t>
            </a:r>
            <a:endParaRPr lang="en-GB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 </a:t>
            </a:r>
            <a:r>
              <a:rPr lang="en-US" dirty="0" err="1"/>
              <a:t>ASP.Net</a:t>
            </a:r>
            <a:r>
              <a:rPr lang="en-US" dirty="0"/>
              <a:t> Web Form </a:t>
            </a:r>
            <a:r>
              <a:rPr lang="ru-RU" dirty="0"/>
              <a:t>каждый запрос отправляется объекту конкретной </a:t>
            </a:r>
            <a:r>
              <a:rPr lang="en-US" dirty="0" smtClean="0"/>
              <a:t>web-</a:t>
            </a:r>
            <a:r>
              <a:rPr lang="ru-RU" dirty="0" smtClean="0"/>
              <a:t>формы</a:t>
            </a:r>
          </a:p>
          <a:p>
            <a:pPr lvl="1"/>
            <a:r>
              <a:rPr lang="ru-RU" dirty="0" smtClean="0"/>
              <a:t>описан </a:t>
            </a:r>
            <a:r>
              <a:rPr lang="ru-RU" dirty="0"/>
              <a:t>в файле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*.</a:t>
            </a:r>
            <a:r>
              <a:rPr lang="en-US" dirty="0" err="1" smtClean="0">
                <a:solidFill>
                  <a:srgbClr val="0000FF"/>
                </a:solidFill>
              </a:rPr>
              <a:t>aspx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smtClean="0"/>
              <a:t>В </a:t>
            </a:r>
            <a:r>
              <a:rPr lang="en-GB" dirty="0" smtClean="0"/>
              <a:t>ASP.NET </a:t>
            </a:r>
            <a:r>
              <a:rPr lang="en-GB" dirty="0"/>
              <a:t>MVC </a:t>
            </a:r>
            <a:r>
              <a:rPr lang="ru-RU" dirty="0" smtClean="0"/>
              <a:t>введена </a:t>
            </a:r>
            <a:r>
              <a:rPr lang="ru-RU" b="1" i="1" dirty="0" smtClean="0"/>
              <a:t>маршрутизация</a:t>
            </a:r>
            <a:r>
              <a:rPr lang="ru-RU" dirty="0" smtClean="0"/>
              <a:t> для </a:t>
            </a:r>
            <a:r>
              <a:rPr lang="ru-RU" dirty="0"/>
              <a:t>поддержки работы </a:t>
            </a:r>
            <a:r>
              <a:rPr lang="en-US" dirty="0" smtClean="0"/>
              <a:t>web-</a:t>
            </a:r>
            <a:r>
              <a:rPr lang="ru-RU" dirty="0" smtClean="0"/>
              <a:t>приложения.</a:t>
            </a:r>
            <a:endParaRPr lang="en-GB" dirty="0"/>
          </a:p>
          <a:p>
            <a:pPr lvl="1"/>
            <a:r>
              <a:rPr lang="ru-RU" dirty="0"/>
              <a:t>аналогично обычному ресурсу </a:t>
            </a:r>
            <a:r>
              <a:rPr lang="en-US" dirty="0"/>
              <a:t>Web-</a:t>
            </a:r>
            <a:r>
              <a:rPr lang="ru-RU" dirty="0"/>
              <a:t>сети.</a:t>
            </a:r>
          </a:p>
          <a:p>
            <a:r>
              <a:rPr lang="ru-RU" dirty="0" smtClean="0"/>
              <a:t>Маршрутизация запроса – это выполнение на основе запроса метода некоторого класса</a:t>
            </a:r>
          </a:p>
          <a:p>
            <a:pPr lvl="1"/>
            <a:r>
              <a:rPr lang="ru-RU" dirty="0" smtClean="0"/>
              <a:t>а не отправка заданного в запросе файла;</a:t>
            </a:r>
          </a:p>
          <a:p>
            <a:pPr lvl="1"/>
            <a:r>
              <a:rPr lang="ru-RU" dirty="0" smtClean="0"/>
              <a:t>или вызов этого файла на обработку.</a:t>
            </a:r>
          </a:p>
          <a:p>
            <a:r>
              <a:rPr lang="ru-RU" dirty="0" smtClean="0"/>
              <a:t>В </a:t>
            </a:r>
            <a:r>
              <a:rPr lang="en-US" dirty="0" err="1" smtClean="0"/>
              <a:t>ASP.Net</a:t>
            </a:r>
            <a:r>
              <a:rPr lang="en-US" dirty="0" smtClean="0"/>
              <a:t> MVC </a:t>
            </a:r>
            <a:r>
              <a:rPr lang="ru-RU" dirty="0" smtClean="0"/>
              <a:t>из поступившего </a:t>
            </a:r>
            <a:r>
              <a:rPr lang="en-US" dirty="0" smtClean="0"/>
              <a:t>URL </a:t>
            </a:r>
            <a:r>
              <a:rPr lang="ru-RU" dirty="0" smtClean="0"/>
              <a:t>выделяются такие части:</a:t>
            </a:r>
          </a:p>
          <a:p>
            <a:pPr lvl="1"/>
            <a:r>
              <a:rPr lang="ru-RU" b="1" i="1" dirty="0" smtClean="0"/>
              <a:t>класс</a:t>
            </a:r>
            <a:r>
              <a:rPr lang="ru-RU" dirty="0" smtClean="0"/>
              <a:t> – объект которого будет создаваться (контроллер)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b="1" i="1" dirty="0" smtClean="0"/>
              <a:t>метод</a:t>
            </a:r>
            <a:r>
              <a:rPr lang="ru-RU" dirty="0" smtClean="0"/>
              <a:t> – вызываемый у объекта метод (действия)</a:t>
            </a:r>
            <a:r>
              <a:rPr lang="en-US" dirty="0" smtClean="0"/>
              <a:t>;</a:t>
            </a:r>
          </a:p>
          <a:p>
            <a:pPr lvl="1"/>
            <a:r>
              <a:rPr lang="ru-RU" b="1" i="1" dirty="0" smtClean="0"/>
              <a:t>параметр</a:t>
            </a:r>
            <a:r>
              <a:rPr lang="ru-RU" dirty="0" smtClean="0"/>
              <a:t> (или параметры) – данные передаваемые методу.</a:t>
            </a:r>
          </a:p>
        </p:txBody>
      </p:sp>
    </p:spTree>
    <p:extLst>
      <p:ext uri="{BB962C8B-B14F-4D97-AF65-F5344CB8AC3E}">
        <p14:creationId xmlns:p14="http://schemas.microsoft.com/office/powerpoint/2010/main" val="3100705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dirty="0" smtClean="0"/>
              <a:t>Маршрутизация запросов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686800" cy="817882"/>
          </a:xfrm>
        </p:spPr>
        <p:txBody>
          <a:bodyPr>
            <a:normAutofit/>
          </a:bodyPr>
          <a:lstStyle/>
          <a:p>
            <a:endParaRPr lang="ru-RU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1866" y="2564904"/>
            <a:ext cx="7128792" cy="4094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2465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dirty="0" smtClean="0"/>
              <a:t>Адресация в </a:t>
            </a:r>
            <a:r>
              <a:rPr lang="en-US" dirty="0" smtClean="0"/>
              <a:t>Web Forms </a:t>
            </a:r>
            <a:r>
              <a:rPr lang="ru-RU" dirty="0" smtClean="0"/>
              <a:t>и </a:t>
            </a:r>
            <a:r>
              <a:rPr lang="en-US" dirty="0" smtClean="0"/>
              <a:t>MVC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1844824"/>
            <a:ext cx="655272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9601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Основная идея технологии </a:t>
            </a:r>
            <a:r>
              <a:rPr lang="en-US" dirty="0" smtClean="0"/>
              <a:t>MVC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52578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Пользователь с </a:t>
            </a:r>
            <a:r>
              <a:rPr lang="en-US" dirty="0" smtClean="0"/>
              <a:t>web-</a:t>
            </a:r>
            <a:r>
              <a:rPr lang="ru-RU" dirty="0" smtClean="0"/>
              <a:t>приложением взаимодействует путем отправки </a:t>
            </a:r>
            <a:r>
              <a:rPr lang="en-US" dirty="0" smtClean="0"/>
              <a:t>HTTP </a:t>
            </a:r>
            <a:r>
              <a:rPr lang="ru-RU" dirty="0" smtClean="0"/>
              <a:t>запросов с указанием некоторого </a:t>
            </a:r>
            <a:r>
              <a:rPr lang="en-US" dirty="0" smtClean="0"/>
              <a:t>URL</a:t>
            </a:r>
          </a:p>
          <a:p>
            <a:pPr lvl="1"/>
            <a:r>
              <a:rPr lang="ru-RU" dirty="0" smtClean="0"/>
              <a:t>обычно </a:t>
            </a:r>
            <a:r>
              <a:rPr lang="en-US" dirty="0" smtClean="0"/>
              <a:t>URL </a:t>
            </a:r>
            <a:r>
              <a:rPr lang="ru-RU" dirty="0" smtClean="0"/>
              <a:t>запроса указывает на некоторый ресурс </a:t>
            </a:r>
          </a:p>
          <a:p>
            <a:pPr lvl="2"/>
            <a:r>
              <a:rPr lang="ru-RU" dirty="0" smtClean="0"/>
              <a:t>статический файл, шаблон, программу.</a:t>
            </a:r>
          </a:p>
          <a:p>
            <a:r>
              <a:rPr lang="ru-RU" dirty="0" smtClean="0"/>
              <a:t>В </a:t>
            </a:r>
            <a:r>
              <a:rPr lang="en-US" dirty="0" smtClean="0"/>
              <a:t>MVC </a:t>
            </a:r>
            <a:r>
              <a:rPr lang="ru-RU" dirty="0" smtClean="0"/>
              <a:t>приложении пользователь указывает в </a:t>
            </a:r>
            <a:r>
              <a:rPr lang="en-US" dirty="0" smtClean="0"/>
              <a:t>URL-</a:t>
            </a:r>
            <a:r>
              <a:rPr lang="ru-RU" dirty="0" smtClean="0"/>
              <a:t>адресе </a:t>
            </a:r>
          </a:p>
          <a:p>
            <a:pPr lvl="1"/>
            <a:r>
              <a:rPr lang="ru-RU" dirty="0" smtClean="0"/>
              <a:t>не путь </a:t>
            </a:r>
            <a:r>
              <a:rPr lang="ru-RU" dirty="0"/>
              <a:t>к</a:t>
            </a:r>
            <a:r>
              <a:rPr lang="ru-RU" dirty="0" smtClean="0"/>
              <a:t> некоторому ресурсу </a:t>
            </a:r>
          </a:p>
          <a:p>
            <a:pPr lvl="1"/>
            <a:r>
              <a:rPr lang="ru-RU" dirty="0" smtClean="0"/>
              <a:t>а запрос на выполнение некоторого метода</a:t>
            </a:r>
            <a:endParaRPr lang="en-US" dirty="0"/>
          </a:p>
          <a:p>
            <a:r>
              <a:rPr lang="ru-RU" dirty="0" smtClean="0"/>
              <a:t>Например:</a:t>
            </a:r>
            <a:endParaRPr lang="en-US" dirty="0" smtClean="0"/>
          </a:p>
          <a:p>
            <a:pPr lvl="1"/>
            <a:r>
              <a:rPr lang="en-US" dirty="0" smtClean="0"/>
              <a:t>URL-</a:t>
            </a:r>
            <a:r>
              <a:rPr lang="ru-RU" dirty="0" smtClean="0"/>
              <a:t>адрес</a:t>
            </a:r>
            <a:r>
              <a:rPr lang="en-US" dirty="0" smtClean="0"/>
              <a:t> </a:t>
            </a:r>
            <a:r>
              <a:rPr lang="ru-RU" dirty="0" smtClean="0"/>
              <a:t>настоящего ресурса: </a:t>
            </a:r>
            <a:r>
              <a:rPr lang="en-US" dirty="0">
                <a:solidFill>
                  <a:srgbClr val="0000FF"/>
                </a:solidFill>
              </a:rPr>
              <a:t>http://</a:t>
            </a:r>
            <a:r>
              <a:rPr lang="en-US" dirty="0" smtClean="0">
                <a:solidFill>
                  <a:srgbClr val="0000FF"/>
                </a:solidFill>
              </a:rPr>
              <a:t>mysite.ru/show.aspx</a:t>
            </a:r>
            <a:endParaRPr lang="ru-RU" dirty="0">
              <a:solidFill>
                <a:srgbClr val="0000FF"/>
              </a:solidFill>
            </a:endParaRPr>
          </a:p>
          <a:p>
            <a:pPr lvl="1"/>
            <a:r>
              <a:rPr lang="en-US" dirty="0" smtClean="0"/>
              <a:t>URL-</a:t>
            </a:r>
            <a:r>
              <a:rPr lang="ru-RU" dirty="0"/>
              <a:t>адрес </a:t>
            </a:r>
            <a:r>
              <a:rPr lang="ru-RU" dirty="0" smtClean="0"/>
              <a:t>с запросом: </a:t>
            </a:r>
            <a:r>
              <a:rPr lang="en-US" dirty="0" smtClean="0">
                <a:solidFill>
                  <a:srgbClr val="0000FF"/>
                </a:solidFill>
              </a:rPr>
              <a:t>http://myprog.ru/home/index/5</a:t>
            </a:r>
            <a:r>
              <a:rPr lang="en-US" dirty="0" smtClean="0"/>
              <a:t> </a:t>
            </a:r>
          </a:p>
          <a:p>
            <a:pPr lvl="2"/>
            <a:r>
              <a:rPr lang="ru-RU" dirty="0" smtClean="0"/>
              <a:t>такому </a:t>
            </a:r>
            <a:r>
              <a:rPr lang="en-US" dirty="0" smtClean="0"/>
              <a:t>URL </a:t>
            </a:r>
            <a:r>
              <a:rPr lang="ru-RU" dirty="0" smtClean="0"/>
              <a:t>никакому ресурсу не соответствует (такого файла нет).</a:t>
            </a:r>
          </a:p>
        </p:txBody>
      </p:sp>
    </p:spTree>
    <p:extLst>
      <p:ext uri="{BB962C8B-B14F-4D97-AF65-F5344CB8AC3E}">
        <p14:creationId xmlns:p14="http://schemas.microsoft.com/office/powerpoint/2010/main" val="389876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/>
          <a:lstStyle/>
          <a:p>
            <a:r>
              <a:rPr lang="ru-RU" dirty="0" smtClean="0"/>
              <a:t>Запрос к </a:t>
            </a:r>
            <a:r>
              <a:rPr lang="en-US" dirty="0" smtClean="0"/>
              <a:t>MVC-</a:t>
            </a:r>
            <a:r>
              <a:rPr lang="ru-RU" dirty="0" smtClean="0"/>
              <a:t>приложению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5257800"/>
          </a:xfrm>
        </p:spPr>
        <p:txBody>
          <a:bodyPr>
            <a:normAutofit/>
          </a:bodyPr>
          <a:lstStyle/>
          <a:p>
            <a:r>
              <a:rPr lang="ru-RU" dirty="0" smtClean="0"/>
              <a:t>Запрос к </a:t>
            </a:r>
            <a:r>
              <a:rPr lang="en-US" dirty="0" smtClean="0"/>
              <a:t>MVC-</a:t>
            </a:r>
            <a:r>
              <a:rPr lang="ru-RU" dirty="0" smtClean="0"/>
              <a:t>приложению состоит из </a:t>
            </a:r>
          </a:p>
          <a:p>
            <a:pPr lvl="1"/>
            <a:r>
              <a:rPr lang="ru-RU" dirty="0" smtClean="0"/>
              <a:t>доменное имя </a:t>
            </a:r>
            <a:r>
              <a:rPr lang="en-US" dirty="0" smtClean="0"/>
              <a:t>web-</a:t>
            </a:r>
            <a:r>
              <a:rPr lang="ru-RU" dirty="0" smtClean="0"/>
              <a:t>приложения</a:t>
            </a:r>
          </a:p>
          <a:p>
            <a:pPr lvl="1"/>
            <a:r>
              <a:rPr lang="ru-RU" dirty="0" smtClean="0"/>
              <a:t>сегменты – строки, разделенные символом </a:t>
            </a:r>
            <a:r>
              <a:rPr lang="ru-RU" dirty="0" err="1" smtClean="0"/>
              <a:t>слэш</a:t>
            </a:r>
            <a:r>
              <a:rPr lang="ru-RU" dirty="0" smtClean="0"/>
              <a:t> (/)</a:t>
            </a:r>
          </a:p>
          <a:p>
            <a:r>
              <a:rPr lang="en-US" dirty="0" err="1" smtClean="0"/>
              <a:t>ASP.Net</a:t>
            </a:r>
            <a:r>
              <a:rPr lang="en-US" dirty="0" smtClean="0"/>
              <a:t> ASP </a:t>
            </a:r>
            <a:r>
              <a:rPr lang="ru-RU" dirty="0" smtClean="0"/>
              <a:t>приложение преобразует </a:t>
            </a:r>
            <a:r>
              <a:rPr lang="en-US" dirty="0" smtClean="0"/>
              <a:t>URL-</a:t>
            </a:r>
            <a:r>
              <a:rPr lang="ru-RU" dirty="0" smtClean="0"/>
              <a:t>адрес </a:t>
            </a:r>
          </a:p>
          <a:p>
            <a:pPr lvl="1"/>
            <a:r>
              <a:rPr lang="ru-RU" dirty="0" smtClean="0"/>
              <a:t>объект </a:t>
            </a:r>
            <a:r>
              <a:rPr lang="ru-RU" dirty="0"/>
              <a:t>некоторого класса </a:t>
            </a:r>
            <a:r>
              <a:rPr lang="ru-RU" dirty="0" smtClean="0"/>
              <a:t>(контроллер)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dirty="0" smtClean="0"/>
              <a:t>вызываемый </a:t>
            </a:r>
            <a:r>
              <a:rPr lang="ru-RU" dirty="0"/>
              <a:t>у него </a:t>
            </a:r>
            <a:r>
              <a:rPr lang="ru-RU" dirty="0" smtClean="0"/>
              <a:t>метод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ru-RU" dirty="0" smtClean="0"/>
              <a:t>действие</a:t>
            </a:r>
            <a:r>
              <a:rPr lang="en-US" dirty="0" smtClean="0"/>
              <a:t>);</a:t>
            </a:r>
            <a:endParaRPr lang="ru-RU" dirty="0" smtClean="0"/>
          </a:p>
          <a:p>
            <a:pPr lvl="1"/>
            <a:r>
              <a:rPr lang="ru-RU" dirty="0" smtClean="0"/>
              <a:t>передаваемые данные (параметры).</a:t>
            </a:r>
            <a:endParaRPr lang="en-US" dirty="0" smtClean="0"/>
          </a:p>
          <a:p>
            <a:r>
              <a:rPr lang="ru-RU" dirty="0" smtClean="0"/>
              <a:t>Процесс преобразования </a:t>
            </a:r>
            <a:r>
              <a:rPr lang="en-US" dirty="0" smtClean="0"/>
              <a:t>URL-</a:t>
            </a:r>
            <a:r>
              <a:rPr lang="ru-RU" dirty="0" smtClean="0"/>
              <a:t>адреса в объект и его метод называется маршрутизацией.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492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 частей (сегментов) </a:t>
            </a:r>
            <a:r>
              <a:rPr lang="en-GB" dirty="0" smtClean="0"/>
              <a:t>URL</a:t>
            </a:r>
            <a:r>
              <a:rPr lang="ru-RU" dirty="0" smtClean="0"/>
              <a:t>-адреса</a:t>
            </a:r>
            <a:endParaRPr lang="en-GB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5257800"/>
          </a:xfrm>
        </p:spPr>
        <p:txBody>
          <a:bodyPr>
            <a:normAutofit/>
          </a:bodyPr>
          <a:lstStyle/>
          <a:p>
            <a:pPr marL="0" lvl="1" indent="0" algn="ctr">
              <a:buClr>
                <a:srgbClr val="0070C0"/>
              </a:buClr>
              <a:buNone/>
              <a:defRPr/>
            </a:pPr>
            <a:r>
              <a:rPr lang="en-GB" sz="3200" b="1" dirty="0" smtClean="0"/>
              <a:t>http://example.com</a:t>
            </a:r>
            <a:r>
              <a:rPr lang="en-GB" sz="3200" b="1" dirty="0" smtClean="0">
                <a:solidFill>
                  <a:srgbClr val="0070C0"/>
                </a:solidFill>
              </a:rPr>
              <a:t>/</a:t>
            </a:r>
            <a:r>
              <a:rPr lang="en-GB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Home/</a:t>
            </a:r>
            <a:r>
              <a:rPr lang="en-GB" sz="3200" b="1" dirty="0" smtClean="0">
                <a:solidFill>
                  <a:srgbClr val="FF0000"/>
                </a:solidFill>
              </a:rPr>
              <a:t>About</a:t>
            </a:r>
            <a:r>
              <a:rPr lang="en-GB" sz="3200" b="1" dirty="0" smtClean="0">
                <a:solidFill>
                  <a:srgbClr val="00B050"/>
                </a:solidFill>
              </a:rPr>
              <a:t>/3</a:t>
            </a:r>
          </a:p>
          <a:p>
            <a:pPr>
              <a:defRPr/>
            </a:pPr>
            <a:r>
              <a:rPr lang="ru-RU" dirty="0" smtClean="0"/>
              <a:t>За именем хоста (</a:t>
            </a:r>
            <a:r>
              <a:rPr lang="en-GB" b="1" dirty="0">
                <a:solidFill>
                  <a:schemeClr val="bg1">
                    <a:lumMod val="75000"/>
                  </a:schemeClr>
                </a:solidFill>
              </a:rPr>
              <a:t>http://example.com</a:t>
            </a:r>
            <a:r>
              <a:rPr lang="ru-RU" dirty="0" smtClean="0"/>
              <a:t>) следует набор сегментов (разделенных </a:t>
            </a:r>
            <a:r>
              <a:rPr lang="ru-RU" dirty="0" err="1" smtClean="0"/>
              <a:t>слэшами</a:t>
            </a:r>
            <a:r>
              <a:rPr lang="ru-RU" dirty="0" smtClean="0"/>
              <a:t> </a:t>
            </a:r>
            <a:r>
              <a:rPr lang="en-US" dirty="0" smtClean="0"/>
              <a:t>“/”</a:t>
            </a:r>
            <a:r>
              <a:rPr lang="ru-RU" dirty="0" smtClean="0"/>
              <a:t>). </a:t>
            </a:r>
          </a:p>
          <a:p>
            <a:pPr>
              <a:defRPr/>
            </a:pPr>
            <a:r>
              <a:rPr lang="ru-RU" dirty="0" smtClean="0"/>
              <a:t>Сегменты:</a:t>
            </a:r>
          </a:p>
          <a:p>
            <a:pPr marL="742950" lvl="2" indent="-342900">
              <a:defRPr/>
            </a:pPr>
            <a:r>
              <a:rPr lang="en-GB" b="1" dirty="0"/>
              <a:t>/</a:t>
            </a:r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Home</a:t>
            </a:r>
            <a:endParaRPr lang="ru-RU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742950" lvl="2" indent="-342900">
              <a:defRPr/>
            </a:pPr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</a:t>
            </a:r>
            <a:r>
              <a:rPr lang="en-GB" b="1" dirty="0" smtClean="0">
                <a:solidFill>
                  <a:srgbClr val="FF0000"/>
                </a:solidFill>
              </a:rPr>
              <a:t>About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742950" lvl="2" indent="-342900">
              <a:defRPr/>
            </a:pPr>
            <a:r>
              <a:rPr lang="en-GB" b="1" dirty="0" smtClean="0">
                <a:solidFill>
                  <a:srgbClr val="00B050"/>
                </a:solidFill>
              </a:rPr>
              <a:t>/</a:t>
            </a:r>
            <a:r>
              <a:rPr lang="en-GB" b="1" dirty="0">
                <a:solidFill>
                  <a:srgbClr val="00B050"/>
                </a:solidFill>
              </a:rPr>
              <a:t>3</a:t>
            </a:r>
          </a:p>
          <a:p>
            <a:pPr>
              <a:defRPr/>
            </a:pPr>
            <a:r>
              <a:rPr lang="ru-RU" dirty="0" smtClean="0"/>
              <a:t>Сегменты </a:t>
            </a:r>
            <a:r>
              <a:rPr lang="en-GB" dirty="0"/>
              <a:t>URL</a:t>
            </a:r>
            <a:r>
              <a:rPr lang="ru-RU" dirty="0"/>
              <a:t>-адреса сопоставляются с </a:t>
            </a:r>
            <a:r>
              <a:rPr lang="ru-RU" dirty="0" smtClean="0"/>
              <a:t>шаблонами, которые описаны в маршруте.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1940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Маршруты (</a:t>
            </a:r>
            <a:r>
              <a:rPr lang="en-US" sz="4000" dirty="0"/>
              <a:t>URL</a:t>
            </a:r>
            <a:r>
              <a:rPr lang="ru-RU" sz="4000" dirty="0" smtClean="0"/>
              <a:t>-шаблоны)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196752"/>
            <a:ext cx="8938320" cy="566124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Маршрут </a:t>
            </a:r>
            <a:r>
              <a:rPr lang="ru-RU" dirty="0"/>
              <a:t>это </a:t>
            </a:r>
            <a:r>
              <a:rPr lang="ru-RU" dirty="0" smtClean="0"/>
              <a:t>строка, описывающая шаблон </a:t>
            </a:r>
          </a:p>
          <a:p>
            <a:pPr lvl="1"/>
            <a:r>
              <a:rPr lang="en-US" dirty="0" smtClean="0"/>
              <a:t>pattern-matching string</a:t>
            </a:r>
            <a:endParaRPr lang="ru-RU" dirty="0" smtClean="0"/>
          </a:p>
          <a:p>
            <a:r>
              <a:rPr lang="ru-RU" dirty="0" smtClean="0"/>
              <a:t>Шаблон представляет собой абсолютный путь </a:t>
            </a:r>
            <a:r>
              <a:rPr lang="en-US" dirty="0" smtClean="0"/>
              <a:t>URL</a:t>
            </a:r>
            <a:r>
              <a:rPr lang="ru-RU" dirty="0" smtClean="0"/>
              <a:t>-адреса</a:t>
            </a:r>
          </a:p>
          <a:p>
            <a:pPr lvl="1"/>
            <a:r>
              <a:rPr lang="en-US" dirty="0" smtClean="0"/>
              <a:t>URL</a:t>
            </a:r>
            <a:r>
              <a:rPr lang="ru-RU" dirty="0" smtClean="0"/>
              <a:t>-строка без протокола, без имени сайта и без информации о номере порта</a:t>
            </a:r>
            <a:r>
              <a:rPr lang="en-US" dirty="0" smtClean="0"/>
              <a:t>. </a:t>
            </a:r>
            <a:endParaRPr lang="ru-RU" dirty="0"/>
          </a:p>
          <a:p>
            <a:r>
              <a:rPr lang="ru-RU" dirty="0" smtClean="0"/>
              <a:t>Маршрут может быть </a:t>
            </a:r>
          </a:p>
          <a:p>
            <a:pPr lvl="1"/>
            <a:r>
              <a:rPr lang="ru-RU" dirty="0"/>
              <a:t>абсолютный </a:t>
            </a:r>
            <a:r>
              <a:rPr lang="ru-RU" dirty="0" smtClean="0"/>
              <a:t>(строка-константа)</a:t>
            </a:r>
            <a:r>
              <a:rPr lang="en-US" dirty="0"/>
              <a:t>;</a:t>
            </a:r>
            <a:endParaRPr lang="ru-RU" dirty="0" smtClean="0"/>
          </a:p>
          <a:p>
            <a:pPr lvl="1"/>
            <a:r>
              <a:rPr lang="ru-RU" dirty="0" smtClean="0"/>
              <a:t>параметрический (содержит </a:t>
            </a:r>
            <a:r>
              <a:rPr lang="ru-RU" dirty="0"/>
              <a:t>несколько указатель места </a:t>
            </a:r>
            <a:r>
              <a:rPr lang="ru-RU" dirty="0" smtClean="0"/>
              <a:t>заполнения (</a:t>
            </a:r>
            <a:r>
              <a:rPr lang="en-US" dirty="0" smtClean="0"/>
              <a:t>placeholders</a:t>
            </a:r>
            <a:r>
              <a:rPr lang="ru-RU" dirty="0" smtClean="0"/>
              <a:t>))</a:t>
            </a:r>
            <a:r>
              <a:rPr lang="en-US" dirty="0" smtClean="0"/>
              <a:t>. </a:t>
            </a:r>
            <a:endParaRPr lang="ru-RU" dirty="0"/>
          </a:p>
          <a:p>
            <a:r>
              <a:rPr lang="ru-RU" dirty="0" smtClean="0"/>
              <a:t>Пример абсолютного маршрута:</a:t>
            </a:r>
            <a:endParaRPr lang="ru-RU" dirty="0"/>
          </a:p>
          <a:p>
            <a:pPr marL="360363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/</a:t>
            </a:r>
            <a:r>
              <a:rPr lang="en-US" dirty="0">
                <a:solidFill>
                  <a:srgbClr val="0000FF"/>
                </a:solidFill>
              </a:rPr>
              <a:t>home/test</a:t>
            </a:r>
          </a:p>
          <a:p>
            <a:pPr lvl="1"/>
            <a:r>
              <a:rPr lang="ru-RU" dirty="0" smtClean="0"/>
              <a:t>он может быть сопоставлен только с </a:t>
            </a:r>
            <a:r>
              <a:rPr lang="en-US" dirty="0" smtClean="0"/>
              <a:t>URL</a:t>
            </a:r>
            <a:r>
              <a:rPr lang="ru-RU" dirty="0" smtClean="0"/>
              <a:t>-адресом, который имеет абсолютный путь </a:t>
            </a:r>
            <a:r>
              <a:rPr lang="en-US" dirty="0" smtClean="0">
                <a:solidFill>
                  <a:srgbClr val="0000FF"/>
                </a:solidFill>
              </a:rPr>
              <a:t>/</a:t>
            </a:r>
            <a:r>
              <a:rPr lang="en-US" dirty="0">
                <a:solidFill>
                  <a:srgbClr val="0000FF"/>
                </a:solidFill>
              </a:rPr>
              <a:t>home/test</a:t>
            </a:r>
            <a:r>
              <a:rPr lang="en-US" dirty="0"/>
              <a:t>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200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URL-</a:t>
            </a:r>
            <a:r>
              <a:rPr lang="ru-RU" dirty="0" smtClean="0"/>
              <a:t>параметры </a:t>
            </a:r>
            <a:br>
              <a:rPr lang="ru-RU" dirty="0" smtClean="0"/>
            </a:br>
            <a:r>
              <a:rPr lang="ru-RU" dirty="0" smtClean="0"/>
              <a:t>(указатели места заполнения)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680" y="1556792"/>
            <a:ext cx="86868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 smtClean="0"/>
              <a:t>URL</a:t>
            </a:r>
            <a:r>
              <a:rPr lang="ru-RU" i="1" dirty="0" smtClean="0"/>
              <a:t>-параметры</a:t>
            </a:r>
            <a:r>
              <a:rPr lang="en-US" i="1" dirty="0" smtClean="0"/>
              <a:t> – </a:t>
            </a:r>
            <a:r>
              <a:rPr lang="ru-RU" dirty="0" smtClean="0"/>
              <a:t>это имена заключенные в фигурные скобки</a:t>
            </a:r>
            <a:r>
              <a:rPr lang="en-US" dirty="0" smtClean="0"/>
              <a:t> </a:t>
            </a:r>
            <a:r>
              <a:rPr lang="en-US" dirty="0">
                <a:solidFill>
                  <a:srgbClr val="0000FF"/>
                </a:solidFill>
              </a:rPr>
              <a:t>{ }</a:t>
            </a:r>
            <a:r>
              <a:rPr lang="en-US" dirty="0"/>
              <a:t>. </a:t>
            </a:r>
            <a:endParaRPr lang="ru-RU" dirty="0"/>
          </a:p>
          <a:p>
            <a:r>
              <a:rPr lang="ru-RU" dirty="0" smtClean="0"/>
              <a:t>В маршруте можно использовать несколько </a:t>
            </a:r>
            <a:r>
              <a:rPr lang="en-US" dirty="0" smtClean="0"/>
              <a:t>URL-</a:t>
            </a:r>
            <a:r>
              <a:rPr lang="ru-RU" dirty="0" smtClean="0"/>
              <a:t>параметров, разделенных константами или разделителями</a:t>
            </a:r>
            <a:r>
              <a:rPr lang="en-US" dirty="0" smtClean="0"/>
              <a:t>. </a:t>
            </a:r>
            <a:endParaRPr lang="ru-RU" dirty="0"/>
          </a:p>
          <a:p>
            <a:pPr lvl="1"/>
            <a:r>
              <a:rPr lang="ru-RU" dirty="0" smtClean="0"/>
              <a:t>символ «</a:t>
            </a:r>
            <a:r>
              <a:rPr lang="ru-RU" dirty="0" err="1" smtClean="0"/>
              <a:t>слэш</a:t>
            </a:r>
            <a:r>
              <a:rPr lang="ru-RU" dirty="0" smtClean="0"/>
              <a:t>»</a:t>
            </a:r>
            <a:r>
              <a:rPr lang="en-US" dirty="0" smtClean="0"/>
              <a:t> </a:t>
            </a:r>
            <a:r>
              <a:rPr lang="en-US" dirty="0"/>
              <a:t>(/) </a:t>
            </a:r>
            <a:r>
              <a:rPr lang="ru-RU" dirty="0" smtClean="0"/>
              <a:t>используется в качестве разделителя различных частей маршрута (</a:t>
            </a:r>
            <a:r>
              <a:rPr lang="en-US" dirty="0" smtClean="0"/>
              <a:t>route</a:t>
            </a:r>
            <a:r>
              <a:rPr lang="ru-RU" dirty="0" smtClean="0"/>
              <a:t>)</a:t>
            </a:r>
            <a:r>
              <a:rPr lang="en-US" dirty="0" smtClean="0"/>
              <a:t>. </a:t>
            </a:r>
            <a:endParaRPr lang="ru-RU" dirty="0"/>
          </a:p>
          <a:p>
            <a:r>
              <a:rPr lang="ru-RU" dirty="0" smtClean="0"/>
              <a:t>Имя </a:t>
            </a:r>
            <a:r>
              <a:rPr lang="en-US" dirty="0"/>
              <a:t>URL-</a:t>
            </a:r>
            <a:r>
              <a:rPr lang="ru-RU" dirty="0" smtClean="0"/>
              <a:t>параметра</a:t>
            </a:r>
            <a:r>
              <a:rPr lang="en-US" dirty="0" smtClean="0"/>
              <a:t> (</a:t>
            </a:r>
            <a:r>
              <a:rPr lang="ru-RU" dirty="0" smtClean="0"/>
              <a:t>например, </a:t>
            </a:r>
            <a:r>
              <a:rPr lang="en-US" i="1" dirty="0" smtClean="0"/>
              <a:t>action</a:t>
            </a:r>
            <a:r>
              <a:rPr lang="en-US" dirty="0"/>
              <a:t>) </a:t>
            </a:r>
            <a:r>
              <a:rPr lang="ru-RU" dirty="0" smtClean="0"/>
              <a:t>является ключом</a:t>
            </a:r>
            <a:r>
              <a:rPr lang="en-US" dirty="0" smtClean="0"/>
              <a:t> (</a:t>
            </a:r>
            <a:r>
              <a:rPr lang="ru-RU" dirty="0" smtClean="0"/>
              <a:t>именем</a:t>
            </a:r>
            <a:r>
              <a:rPr lang="en-US" dirty="0" smtClean="0"/>
              <a:t>)</a:t>
            </a:r>
            <a:r>
              <a:rPr lang="ru-RU" dirty="0" smtClean="0"/>
              <a:t>, который используется в программе для получения содержания соответствующего сегмента реального </a:t>
            </a:r>
            <a:r>
              <a:rPr lang="en-US" dirty="0" smtClean="0"/>
              <a:t>URL</a:t>
            </a:r>
            <a:r>
              <a:rPr lang="ru-RU" dirty="0" smtClean="0"/>
              <a:t>-адреса</a:t>
            </a:r>
            <a:r>
              <a:rPr lang="en-US" dirty="0" smtClean="0"/>
              <a:t>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4084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/>
              <a:t>Параметрический маршрут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основном задаются параметрические маршруты, которые включают </a:t>
            </a:r>
            <a:r>
              <a:rPr lang="en-US" dirty="0" smtClean="0"/>
              <a:t>URL-</a:t>
            </a:r>
            <a:r>
              <a:rPr lang="ru-RU" dirty="0" smtClean="0"/>
              <a:t>параметры отмеченные </a:t>
            </a:r>
            <a:r>
              <a:rPr lang="en-US" dirty="0" smtClean="0">
                <a:solidFill>
                  <a:srgbClr val="0000FF"/>
                </a:solidFill>
              </a:rPr>
              <a:t>{}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ru-RU" dirty="0" smtClean="0"/>
              <a:t>Пример 1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ru-RU" dirty="0" smtClean="0"/>
              <a:t>		</a:t>
            </a:r>
            <a:r>
              <a:rPr lang="en-US" dirty="0" smtClean="0">
                <a:solidFill>
                  <a:srgbClr val="0000FF"/>
                </a:solidFill>
              </a:rPr>
              <a:t>/{resource}/{action}</a:t>
            </a:r>
          </a:p>
          <a:p>
            <a:pPr marL="354013" indent="15875">
              <a:buNone/>
            </a:pPr>
            <a:r>
              <a:rPr lang="ru-RU" sz="2600" dirty="0" smtClean="0"/>
              <a:t>соответствует любому </a:t>
            </a:r>
            <a:r>
              <a:rPr lang="en-US" sz="2600" dirty="0" smtClean="0"/>
              <a:t>URL-</a:t>
            </a:r>
            <a:r>
              <a:rPr lang="ru-RU" sz="2600" dirty="0" smtClean="0"/>
              <a:t>адресу, которы</a:t>
            </a:r>
            <a:r>
              <a:rPr lang="ru-RU" sz="2600" dirty="0"/>
              <a:t>й</a:t>
            </a:r>
            <a:r>
              <a:rPr lang="ru-RU" sz="2600" dirty="0" smtClean="0"/>
              <a:t> содержат точно два сегмента</a:t>
            </a:r>
            <a:r>
              <a:rPr lang="en-US" sz="2600" dirty="0" smtClean="0"/>
              <a:t>. </a:t>
            </a:r>
            <a:endParaRPr lang="ru-RU" dirty="0" smtClean="0"/>
          </a:p>
          <a:p>
            <a:r>
              <a:rPr lang="ru-RU" dirty="0" smtClean="0"/>
              <a:t>Пример 2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ru-RU" dirty="0" smtClean="0"/>
              <a:t>		</a:t>
            </a:r>
            <a:r>
              <a:rPr lang="en-US" dirty="0" smtClean="0">
                <a:solidFill>
                  <a:srgbClr val="0000FF"/>
                </a:solidFill>
              </a:rPr>
              <a:t>/Customer/{action}</a:t>
            </a:r>
          </a:p>
          <a:p>
            <a:pPr marL="360363" lvl="1" indent="-25400">
              <a:buNone/>
            </a:pPr>
            <a:r>
              <a:rPr lang="ru-RU" dirty="0" smtClean="0"/>
              <a:t>	</a:t>
            </a:r>
            <a:r>
              <a:rPr lang="ru-RU" sz="2600" dirty="0" smtClean="0"/>
              <a:t>соответствует </a:t>
            </a:r>
            <a:r>
              <a:rPr lang="en-US" sz="2600" dirty="0" smtClean="0"/>
              <a:t>URL</a:t>
            </a:r>
            <a:r>
              <a:rPr lang="ru-RU" sz="2600" dirty="0" smtClean="0"/>
              <a:t>-адресам, которые содержат два сегмента и первый сегмент является строкой </a:t>
            </a:r>
            <a:r>
              <a:rPr lang="en-US" sz="2600" dirty="0" smtClean="0"/>
              <a:t>“Customer”. 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6330207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Маршрут по умолчанию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92500"/>
          </a:bodyPr>
          <a:lstStyle/>
          <a:p>
            <a:r>
              <a:rPr lang="ru-RU" dirty="0"/>
              <a:t>По умолчанию в </a:t>
            </a:r>
            <a:r>
              <a:rPr lang="en-US" dirty="0" smtClean="0"/>
              <a:t>ASP.NET </a:t>
            </a:r>
            <a:r>
              <a:rPr lang="en-US" dirty="0"/>
              <a:t>MVC </a:t>
            </a:r>
            <a:r>
              <a:rPr lang="ru-RU" dirty="0" smtClean="0"/>
              <a:t>используется следующий маршрут:</a:t>
            </a:r>
          </a:p>
          <a:p>
            <a:pPr marL="0" indent="0">
              <a:buNone/>
            </a:pPr>
            <a:r>
              <a:rPr lang="ru-RU" dirty="0" smtClean="0"/>
              <a:t>	</a:t>
            </a:r>
            <a:r>
              <a:rPr lang="en-US" sz="3000" dirty="0" smtClean="0">
                <a:solidFill>
                  <a:srgbClr val="0000FF"/>
                </a:solidFill>
              </a:rPr>
              <a:t>{</a:t>
            </a:r>
            <a:r>
              <a:rPr lang="en-US" sz="3000" dirty="0">
                <a:solidFill>
                  <a:srgbClr val="0000FF"/>
                </a:solidFill>
              </a:rPr>
              <a:t>controller}/{action}/{id}</a:t>
            </a:r>
          </a:p>
          <a:p>
            <a:pPr lvl="1"/>
            <a:r>
              <a:rPr lang="ru-RU" dirty="0"/>
              <a:t>з</a:t>
            </a:r>
            <a:r>
              <a:rPr lang="ru-RU" dirty="0" smtClean="0"/>
              <a:t>адано три указателя места разделенные символом </a:t>
            </a:r>
            <a:r>
              <a:rPr lang="en-US" dirty="0" smtClean="0"/>
              <a:t>‘/’;</a:t>
            </a:r>
            <a:endParaRPr lang="ru-RU" dirty="0" smtClean="0"/>
          </a:p>
          <a:p>
            <a:r>
              <a:rPr lang="ru-RU" dirty="0" smtClean="0"/>
              <a:t>Например, данному маршруту соответствует</a:t>
            </a:r>
          </a:p>
          <a:p>
            <a:pPr marL="0" indent="0">
              <a:buNone/>
            </a:pPr>
            <a:r>
              <a:rPr lang="ru-RU" dirty="0" smtClean="0"/>
              <a:t>	</a:t>
            </a:r>
            <a:r>
              <a:rPr lang="en-US" sz="3000" dirty="0" smtClean="0">
                <a:solidFill>
                  <a:srgbClr val="0000FF"/>
                </a:solidFill>
              </a:rPr>
              <a:t>/</a:t>
            </a:r>
            <a:r>
              <a:rPr lang="en-US" sz="3000" dirty="0">
                <a:solidFill>
                  <a:srgbClr val="0000FF"/>
                </a:solidFill>
              </a:rPr>
              <a:t>Customers/Edit/ALFKI</a:t>
            </a:r>
          </a:p>
          <a:p>
            <a:r>
              <a:rPr lang="ru-RU" dirty="0" smtClean="0"/>
              <a:t>Разработчик может задать </a:t>
            </a:r>
          </a:p>
          <a:p>
            <a:pPr lvl="1"/>
            <a:r>
              <a:rPr lang="ru-RU" dirty="0" smtClean="0"/>
              <a:t>любое количество маршрутов</a:t>
            </a:r>
          </a:p>
          <a:p>
            <a:pPr lvl="1"/>
            <a:r>
              <a:rPr lang="ru-RU" dirty="0" smtClean="0"/>
              <a:t>любое количество указателей места.</a:t>
            </a:r>
          </a:p>
          <a:p>
            <a:r>
              <a:rPr lang="ru-RU" dirty="0" smtClean="0"/>
              <a:t>Можно даже убрать маршрут по умолчанию.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35511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dirty="0" smtClean="0"/>
              <a:t>Задание маршрутов приложения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268760"/>
            <a:ext cx="8938320" cy="5589240"/>
          </a:xfrm>
        </p:spPr>
        <p:txBody>
          <a:bodyPr>
            <a:normAutofit/>
          </a:bodyPr>
          <a:lstStyle/>
          <a:p>
            <a:r>
              <a:rPr lang="ru-RU" dirty="0" smtClean="0"/>
              <a:t>Маршруты (</a:t>
            </a:r>
            <a:r>
              <a:rPr lang="en-US" dirty="0" smtClean="0"/>
              <a:t>routes)</a:t>
            </a:r>
            <a:r>
              <a:rPr lang="ru-RU" dirty="0" smtClean="0"/>
              <a:t>, используемые приложением задаются в файле </a:t>
            </a:r>
            <a:r>
              <a:rPr lang="en-US" dirty="0" smtClean="0">
                <a:solidFill>
                  <a:srgbClr val="0000FF"/>
                </a:solidFill>
              </a:rPr>
              <a:t>~</a:t>
            </a:r>
            <a:r>
              <a:rPr lang="en-US" dirty="0" err="1" smtClean="0">
                <a:solidFill>
                  <a:srgbClr val="0000FF"/>
                </a:solidFill>
              </a:rPr>
              <a:t>App_Start</a:t>
            </a:r>
            <a:r>
              <a:rPr lang="en-US" dirty="0" smtClean="0">
                <a:solidFill>
                  <a:srgbClr val="0000FF"/>
                </a:solidFill>
              </a:rPr>
              <a:t>/</a:t>
            </a:r>
            <a:r>
              <a:rPr lang="en-US" dirty="0" err="1" smtClean="0">
                <a:solidFill>
                  <a:srgbClr val="0000FF"/>
                </a:solidFill>
              </a:rPr>
              <a:t>RouteConfig.cs</a:t>
            </a:r>
            <a:endParaRPr lang="ru-RU" dirty="0" smtClean="0"/>
          </a:p>
          <a:p>
            <a:r>
              <a:rPr lang="ru-RU" dirty="0" smtClean="0"/>
              <a:t>Они регистрируются при каждом запуске приложения</a:t>
            </a:r>
            <a:endParaRPr lang="ru-RU" dirty="0"/>
          </a:p>
          <a:p>
            <a:pPr lvl="1"/>
            <a:r>
              <a:rPr lang="ru-RU" dirty="0"/>
              <a:t>в</a:t>
            </a:r>
            <a:r>
              <a:rPr lang="ru-RU" dirty="0" smtClean="0"/>
              <a:t> самом начале.</a:t>
            </a:r>
          </a:p>
        </p:txBody>
      </p:sp>
    </p:spTree>
    <p:extLst>
      <p:ext uri="{BB962C8B-B14F-4D97-AF65-F5344CB8AC3E}">
        <p14:creationId xmlns:p14="http://schemas.microsoft.com/office/powerpoint/2010/main" val="11897838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Регистрация маршрута в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RouteConfig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340768"/>
            <a:ext cx="8938320" cy="5517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public class </a:t>
            </a:r>
            <a:r>
              <a:rPr lang="en-US" sz="2400" dirty="0" err="1" smtClean="0">
                <a:solidFill>
                  <a:srgbClr val="0000FF"/>
                </a:solidFill>
              </a:rPr>
              <a:t>RouteConfig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dirty="0">
                <a:solidFill>
                  <a:srgbClr val="0000FF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  public </a:t>
            </a:r>
            <a:r>
              <a:rPr lang="en-US" sz="2400" dirty="0">
                <a:solidFill>
                  <a:srgbClr val="0000FF"/>
                </a:solidFill>
              </a:rPr>
              <a:t>static void </a:t>
            </a:r>
            <a:r>
              <a:rPr lang="en-US" sz="2400" dirty="0" err="1">
                <a:solidFill>
                  <a:srgbClr val="0000FF"/>
                </a:solidFill>
              </a:rPr>
              <a:t>RegisterRoutes</a:t>
            </a:r>
            <a:r>
              <a:rPr lang="en-US" sz="2400" dirty="0">
                <a:solidFill>
                  <a:srgbClr val="0000FF"/>
                </a:solidFill>
              </a:rPr>
              <a:t>(</a:t>
            </a:r>
            <a:r>
              <a:rPr lang="en-US" sz="2400" dirty="0" err="1">
                <a:solidFill>
                  <a:srgbClr val="0000FF"/>
                </a:solidFill>
              </a:rPr>
              <a:t>RouteCollection</a:t>
            </a:r>
            <a:r>
              <a:rPr lang="en-US" sz="2400" dirty="0">
                <a:solidFill>
                  <a:srgbClr val="0000FF"/>
                </a:solidFill>
              </a:rPr>
              <a:t> routes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r>
              <a:rPr lang="ru-RU" sz="2400" dirty="0" smtClean="0">
                <a:solidFill>
                  <a:srgbClr val="0000FF"/>
                </a:solidFill>
              </a:rPr>
              <a:t>  </a:t>
            </a:r>
            <a:r>
              <a:rPr lang="en-US" sz="2400" dirty="0" smtClean="0">
                <a:solidFill>
                  <a:srgbClr val="0000FF"/>
                </a:solidFill>
              </a:rPr>
              <a:t>  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{</a:t>
            </a:r>
            <a:endParaRPr lang="ru-RU" sz="24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    </a:t>
            </a:r>
            <a:r>
              <a:rPr lang="en-US" sz="2400" dirty="0" err="1" smtClean="0">
                <a:solidFill>
                  <a:srgbClr val="0000FF"/>
                </a:solidFill>
              </a:rPr>
              <a:t>routes.IgnoreRoute</a:t>
            </a:r>
            <a:r>
              <a:rPr lang="en-US" sz="2400" dirty="0">
                <a:solidFill>
                  <a:srgbClr val="0000FF"/>
                </a:solidFill>
              </a:rPr>
              <a:t>("{resource}.</a:t>
            </a:r>
            <a:r>
              <a:rPr lang="en-US" sz="2400" dirty="0" err="1">
                <a:solidFill>
                  <a:srgbClr val="0000FF"/>
                </a:solidFill>
              </a:rPr>
              <a:t>axd</a:t>
            </a:r>
            <a:r>
              <a:rPr lang="en-US" sz="2400" dirty="0">
                <a:solidFill>
                  <a:srgbClr val="0000FF"/>
                </a:solidFill>
              </a:rPr>
              <a:t>/{*</a:t>
            </a:r>
            <a:r>
              <a:rPr lang="en-US" sz="2400" dirty="0" err="1">
                <a:solidFill>
                  <a:srgbClr val="0000FF"/>
                </a:solidFill>
              </a:rPr>
              <a:t>pathInfo</a:t>
            </a:r>
            <a:r>
              <a:rPr lang="en-US" sz="2400" dirty="0">
                <a:solidFill>
                  <a:srgbClr val="0000FF"/>
                </a:solidFill>
              </a:rPr>
              <a:t>}");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00FF"/>
                </a:solidFill>
              </a:rPr>
              <a:t>    </a:t>
            </a:r>
            <a:r>
              <a:rPr lang="en-US" sz="2400" b="1" dirty="0" err="1" smtClean="0">
                <a:solidFill>
                  <a:srgbClr val="0000FF"/>
                </a:solidFill>
              </a:rPr>
              <a:t>routes.MapRoute</a:t>
            </a:r>
            <a:r>
              <a:rPr lang="en-US" sz="2400" b="1" dirty="0">
                <a:solidFill>
                  <a:srgbClr val="0000FF"/>
                </a:solidFill>
              </a:rPr>
              <a:t>(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00FF"/>
                </a:solidFill>
              </a:rPr>
              <a:t>       </a:t>
            </a:r>
            <a:r>
              <a:rPr lang="en-US" sz="2400" b="1" dirty="0">
                <a:solidFill>
                  <a:srgbClr val="0000FF"/>
                </a:solidFill>
              </a:rPr>
              <a:t>name: "Default",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00FF"/>
                </a:solidFill>
              </a:rPr>
              <a:t>       </a:t>
            </a:r>
            <a:r>
              <a:rPr lang="en-US" sz="2400" b="1" dirty="0">
                <a:solidFill>
                  <a:srgbClr val="0000FF"/>
                </a:solidFill>
              </a:rPr>
              <a:t>url: "{controller}/{action}/{id}",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</a:rPr>
              <a:t>      </a:t>
            </a:r>
            <a:r>
              <a:rPr lang="en-US" sz="2400" b="1" dirty="0">
                <a:solidFill>
                  <a:srgbClr val="0000FF"/>
                </a:solidFill>
              </a:rPr>
              <a:t>defaults: new { controller = "Home", action = "Index</a:t>
            </a:r>
            <a:r>
              <a:rPr lang="en-US" sz="2400" b="1" dirty="0" smtClean="0">
                <a:solidFill>
                  <a:srgbClr val="0000FF"/>
                </a:solidFill>
              </a:rPr>
              <a:t>",</a:t>
            </a:r>
            <a:endParaRPr lang="ru-RU" sz="24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rgbClr val="0000FF"/>
                </a:solidFill>
              </a:rPr>
              <a:t>	</a:t>
            </a:r>
            <a:r>
              <a:rPr lang="ru-RU" sz="2400" b="1" dirty="0" smtClean="0">
                <a:solidFill>
                  <a:srgbClr val="0000FF"/>
                </a:solidFill>
              </a:rPr>
              <a:t>	</a:t>
            </a:r>
            <a:r>
              <a:rPr lang="en-US" sz="2400" b="1" dirty="0" smtClean="0">
                <a:solidFill>
                  <a:srgbClr val="0000FF"/>
                </a:solidFill>
              </a:rPr>
              <a:t> </a:t>
            </a:r>
            <a:r>
              <a:rPr lang="en-US" sz="2400" b="1" dirty="0">
                <a:solidFill>
                  <a:srgbClr val="0000FF"/>
                </a:solidFill>
              </a:rPr>
              <a:t>id = </a:t>
            </a:r>
            <a:r>
              <a:rPr lang="en-US" sz="2400" b="1" dirty="0" err="1">
                <a:solidFill>
                  <a:srgbClr val="0000FF"/>
                </a:solidFill>
              </a:rPr>
              <a:t>UrlParameter.Optional</a:t>
            </a:r>
            <a:r>
              <a:rPr lang="en-US" sz="2400" b="1" dirty="0">
                <a:solidFill>
                  <a:srgbClr val="0000FF"/>
                </a:solidFill>
              </a:rPr>
              <a:t> }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00FF"/>
                </a:solidFill>
              </a:rPr>
              <a:t>    </a:t>
            </a:r>
            <a:r>
              <a:rPr lang="ru-RU" sz="2400" dirty="0" smtClean="0">
                <a:solidFill>
                  <a:srgbClr val="0000FF"/>
                </a:solidFill>
              </a:rPr>
              <a:t>  </a:t>
            </a:r>
            <a:r>
              <a:rPr lang="ru-RU" sz="2400" dirty="0">
                <a:solidFill>
                  <a:srgbClr val="0000FF"/>
                </a:solidFill>
              </a:rPr>
              <a:t>);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  }</a:t>
            </a:r>
            <a:endParaRPr lang="ru-RU" sz="24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}</a:t>
            </a:r>
            <a:endParaRPr lang="ru-RU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968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/>
          <a:lstStyle/>
          <a:p>
            <a:r>
              <a:rPr lang="ru-RU" dirty="0" smtClean="0"/>
              <a:t>Стандартное описание маршрута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68760"/>
            <a:ext cx="8964488" cy="558924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Маршрут описывается следующими атрибутами:</a:t>
            </a:r>
          </a:p>
          <a:p>
            <a:pPr lvl="1"/>
            <a:r>
              <a:rPr lang="ru-RU" dirty="0" smtClean="0"/>
              <a:t>имя (</a:t>
            </a:r>
            <a:r>
              <a:rPr lang="en-US" dirty="0" smtClean="0"/>
              <a:t>Name</a:t>
            </a:r>
            <a:r>
              <a:rPr lang="ru-RU" dirty="0" smtClean="0"/>
              <a:t>)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en-US" dirty="0" smtClean="0"/>
              <a:t>URL-</a:t>
            </a:r>
            <a:r>
              <a:rPr lang="ru-RU" dirty="0" smtClean="0"/>
              <a:t>шаблон (</a:t>
            </a:r>
            <a:r>
              <a:rPr lang="en-US" dirty="0" err="1" smtClean="0"/>
              <a:t>url</a:t>
            </a:r>
            <a:r>
              <a:rPr lang="ru-RU" dirty="0" smtClean="0"/>
              <a:t>)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dirty="0"/>
              <a:t>з</a:t>
            </a:r>
            <a:r>
              <a:rPr lang="ru-RU" dirty="0" smtClean="0"/>
              <a:t>начение по умолчанию</a:t>
            </a:r>
            <a:r>
              <a:rPr lang="en-US" dirty="0" smtClean="0"/>
              <a:t> (defaults).</a:t>
            </a:r>
            <a:endParaRPr lang="ru-RU" dirty="0" smtClean="0"/>
          </a:p>
          <a:p>
            <a:endParaRPr lang="en-US" dirty="0" smtClean="0"/>
          </a:p>
          <a:p>
            <a:r>
              <a:rPr lang="ru-RU" dirty="0" smtClean="0"/>
              <a:t>Например:</a:t>
            </a:r>
          </a:p>
          <a:p>
            <a:pPr marL="0" indent="0">
              <a:buNone/>
            </a:pPr>
            <a:r>
              <a:rPr lang="en-US" sz="2600" dirty="0" err="1">
                <a:solidFill>
                  <a:srgbClr val="0000FF"/>
                </a:solidFill>
              </a:rPr>
              <a:t>routes.MapRoute</a:t>
            </a:r>
            <a:r>
              <a:rPr lang="en-US" sz="2600" dirty="0">
                <a:solidFill>
                  <a:srgbClr val="0000FF"/>
                </a:solidFill>
              </a:rPr>
              <a:t>(</a:t>
            </a:r>
          </a:p>
          <a:p>
            <a:pPr marL="0" indent="0">
              <a:buNone/>
            </a:pPr>
            <a:r>
              <a:rPr lang="ru-RU" sz="2600" dirty="0" smtClean="0">
                <a:solidFill>
                  <a:srgbClr val="0000FF"/>
                </a:solidFill>
              </a:rPr>
              <a:t>	</a:t>
            </a:r>
            <a:r>
              <a:rPr lang="en-US" sz="2600" dirty="0" smtClean="0">
                <a:solidFill>
                  <a:srgbClr val="0000FF"/>
                </a:solidFill>
              </a:rPr>
              <a:t>"</a:t>
            </a:r>
            <a:r>
              <a:rPr lang="en-US" sz="2600" dirty="0">
                <a:solidFill>
                  <a:srgbClr val="0000FF"/>
                </a:solidFill>
              </a:rPr>
              <a:t>Default</a:t>
            </a:r>
            <a:r>
              <a:rPr lang="en-US" sz="2600" dirty="0" smtClean="0">
                <a:solidFill>
                  <a:srgbClr val="0000FF"/>
                </a:solidFill>
              </a:rPr>
              <a:t>",</a:t>
            </a:r>
            <a:r>
              <a:rPr lang="ru-RU" sz="2600" dirty="0" smtClean="0">
                <a:solidFill>
                  <a:srgbClr val="0000FF"/>
                </a:solidFill>
              </a:rPr>
              <a:t> </a:t>
            </a:r>
            <a:r>
              <a:rPr lang="en-US" sz="2600" dirty="0" smtClean="0">
                <a:solidFill>
                  <a:srgbClr val="00B050"/>
                </a:solidFill>
              </a:rPr>
              <a:t>// </a:t>
            </a:r>
            <a:r>
              <a:rPr lang="ru-RU" sz="2600" dirty="0" smtClean="0">
                <a:solidFill>
                  <a:srgbClr val="00B050"/>
                </a:solidFill>
              </a:rPr>
              <a:t>имя маршрута</a:t>
            </a:r>
            <a:endParaRPr lang="en-US" sz="26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2600" dirty="0" smtClean="0">
                <a:solidFill>
                  <a:srgbClr val="0000FF"/>
                </a:solidFill>
              </a:rPr>
              <a:t>	</a:t>
            </a:r>
            <a:r>
              <a:rPr lang="en-US" sz="2600" dirty="0" smtClean="0">
                <a:solidFill>
                  <a:srgbClr val="0000FF"/>
                </a:solidFill>
              </a:rPr>
              <a:t>"{</a:t>
            </a:r>
            <a:r>
              <a:rPr lang="en-US" sz="2600" dirty="0">
                <a:solidFill>
                  <a:srgbClr val="0000FF"/>
                </a:solidFill>
              </a:rPr>
              <a:t>controller}/{action}/{id</a:t>
            </a:r>
            <a:r>
              <a:rPr lang="en-US" sz="2600" dirty="0" smtClean="0">
                <a:solidFill>
                  <a:srgbClr val="0000FF"/>
                </a:solidFill>
              </a:rPr>
              <a:t>}",</a:t>
            </a:r>
            <a:r>
              <a:rPr lang="ru-RU" sz="2600" dirty="0" smtClean="0">
                <a:solidFill>
                  <a:srgbClr val="0000FF"/>
                </a:solidFill>
              </a:rPr>
              <a:t>  </a:t>
            </a:r>
            <a:r>
              <a:rPr lang="ru-RU" sz="2600" dirty="0" smtClean="0">
                <a:solidFill>
                  <a:srgbClr val="00B050"/>
                </a:solidFill>
              </a:rPr>
              <a:t>//</a:t>
            </a:r>
            <a:r>
              <a:rPr lang="en-US" sz="2600" dirty="0">
                <a:solidFill>
                  <a:srgbClr val="00B050"/>
                </a:solidFill>
              </a:rPr>
              <a:t> URL-</a:t>
            </a:r>
            <a:r>
              <a:rPr lang="ru-RU" sz="2600" dirty="0">
                <a:solidFill>
                  <a:srgbClr val="00B050"/>
                </a:solidFill>
              </a:rPr>
              <a:t>шаблон</a:t>
            </a:r>
            <a:endParaRPr lang="en-US" sz="26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2600" dirty="0" smtClean="0">
                <a:solidFill>
                  <a:srgbClr val="0000FF"/>
                </a:solidFill>
              </a:rPr>
              <a:t>	</a:t>
            </a:r>
            <a:r>
              <a:rPr lang="en-US" sz="2600" dirty="0" smtClean="0">
                <a:solidFill>
                  <a:srgbClr val="0000FF"/>
                </a:solidFill>
              </a:rPr>
              <a:t>new {</a:t>
            </a:r>
            <a:r>
              <a:rPr lang="ru-RU" sz="2600" dirty="0" smtClean="0">
                <a:solidFill>
                  <a:srgbClr val="0000FF"/>
                </a:solidFill>
              </a:rPr>
              <a:t>	</a:t>
            </a:r>
            <a:r>
              <a:rPr lang="ru-RU" sz="2600" dirty="0" smtClean="0">
                <a:solidFill>
                  <a:srgbClr val="00B050"/>
                </a:solidFill>
              </a:rPr>
              <a:t>// объект, описывающий значение по умолчанию</a:t>
            </a:r>
            <a:endParaRPr lang="en-US" sz="26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2600" dirty="0" smtClean="0">
                <a:solidFill>
                  <a:srgbClr val="0000FF"/>
                </a:solidFill>
              </a:rPr>
              <a:t>		</a:t>
            </a:r>
            <a:r>
              <a:rPr lang="en-US" sz="2600" dirty="0" smtClean="0">
                <a:solidFill>
                  <a:srgbClr val="0000FF"/>
                </a:solidFill>
              </a:rPr>
              <a:t>controller </a:t>
            </a:r>
            <a:r>
              <a:rPr lang="en-US" sz="2600" dirty="0">
                <a:solidFill>
                  <a:srgbClr val="0000FF"/>
                </a:solidFill>
              </a:rPr>
              <a:t>= "Home",</a:t>
            </a:r>
          </a:p>
          <a:p>
            <a:pPr marL="0" indent="0">
              <a:buNone/>
            </a:pPr>
            <a:r>
              <a:rPr lang="ru-RU" sz="2600" dirty="0" smtClean="0">
                <a:solidFill>
                  <a:srgbClr val="0000FF"/>
                </a:solidFill>
              </a:rPr>
              <a:t>		</a:t>
            </a:r>
            <a:r>
              <a:rPr lang="en-US" sz="2600" dirty="0" smtClean="0">
                <a:solidFill>
                  <a:srgbClr val="0000FF"/>
                </a:solidFill>
              </a:rPr>
              <a:t>action </a:t>
            </a:r>
            <a:r>
              <a:rPr lang="en-US" sz="2600" dirty="0">
                <a:solidFill>
                  <a:srgbClr val="0000FF"/>
                </a:solidFill>
              </a:rPr>
              <a:t>= "Index",</a:t>
            </a:r>
          </a:p>
          <a:p>
            <a:pPr marL="0" indent="0">
              <a:buNone/>
            </a:pPr>
            <a:r>
              <a:rPr lang="ru-RU" sz="2600" dirty="0" smtClean="0">
                <a:solidFill>
                  <a:srgbClr val="0000FF"/>
                </a:solidFill>
              </a:rPr>
              <a:t>		</a:t>
            </a:r>
            <a:r>
              <a:rPr lang="en-US" sz="2600" dirty="0" smtClean="0">
                <a:solidFill>
                  <a:srgbClr val="0000FF"/>
                </a:solidFill>
              </a:rPr>
              <a:t>id </a:t>
            </a:r>
            <a:r>
              <a:rPr lang="en-US" sz="2600" dirty="0">
                <a:solidFill>
                  <a:srgbClr val="0000FF"/>
                </a:solidFill>
              </a:rPr>
              <a:t>= </a:t>
            </a:r>
            <a:r>
              <a:rPr lang="en-US" sz="2600" dirty="0" err="1">
                <a:solidFill>
                  <a:srgbClr val="0000FF"/>
                </a:solidFill>
              </a:rPr>
              <a:t>UrlParameter.Optional</a:t>
            </a:r>
            <a:endParaRPr lang="en-US" sz="26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2600" dirty="0" smtClean="0">
                <a:solidFill>
                  <a:srgbClr val="0000FF"/>
                </a:solidFill>
              </a:rPr>
              <a:t>	         }</a:t>
            </a:r>
          </a:p>
          <a:p>
            <a:pPr marL="0" indent="0">
              <a:buNone/>
            </a:pPr>
            <a:r>
              <a:rPr lang="ru-RU" sz="2600" dirty="0" smtClean="0">
                <a:solidFill>
                  <a:srgbClr val="0000FF"/>
                </a:solidFill>
              </a:rPr>
              <a:t>);</a:t>
            </a:r>
            <a:endParaRPr lang="ru-RU" dirty="0" smtClean="0">
              <a:solidFill>
                <a:srgbClr val="0000FF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31384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Неполное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соответствие шаблону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en-US" dirty="0" smtClean="0"/>
              <a:t>URL-</a:t>
            </a:r>
            <a:r>
              <a:rPr lang="ru-RU" dirty="0" smtClean="0"/>
              <a:t>адрес может соответствовать шаблону даже в неполной форме.</a:t>
            </a:r>
          </a:p>
          <a:p>
            <a:r>
              <a:rPr lang="ru-RU" dirty="0" smtClean="0"/>
              <a:t>Например:</a:t>
            </a:r>
          </a:p>
          <a:p>
            <a:pPr lvl="1"/>
            <a:r>
              <a:rPr lang="ru-RU" dirty="0" smtClean="0"/>
              <a:t>запрос может быть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r>
              <a:rPr lang="en-US" i="1" dirty="0">
                <a:solidFill>
                  <a:srgbClr val="0000FF"/>
                </a:solidFill>
              </a:rPr>
              <a:t>http://</a:t>
            </a:r>
            <a:r>
              <a:rPr lang="en-US" i="1" dirty="0" smtClean="0">
                <a:solidFill>
                  <a:srgbClr val="0000FF"/>
                </a:solidFill>
              </a:rPr>
              <a:t>yourserver.com;</a:t>
            </a:r>
            <a:endParaRPr lang="ru-RU" dirty="0">
              <a:solidFill>
                <a:srgbClr val="0000FF"/>
              </a:solidFill>
            </a:endParaRPr>
          </a:p>
          <a:p>
            <a:pPr lvl="1"/>
            <a:r>
              <a:rPr lang="ru-RU" dirty="0" smtClean="0"/>
              <a:t>если сегменты маршрута не заданы, то используются значения по умолчанию (</a:t>
            </a:r>
            <a:r>
              <a:rPr lang="en-US" dirty="0" smtClean="0">
                <a:solidFill>
                  <a:srgbClr val="0000FF"/>
                </a:solidFill>
              </a:rPr>
              <a:t>default</a:t>
            </a:r>
            <a:r>
              <a:rPr lang="ru-RU" dirty="0" smtClean="0"/>
              <a:t>)</a:t>
            </a:r>
            <a:r>
              <a:rPr lang="en-US" dirty="0" smtClean="0"/>
              <a:t>;</a:t>
            </a:r>
            <a:endParaRPr lang="ru-RU" dirty="0" smtClean="0"/>
          </a:p>
          <a:p>
            <a:pPr lvl="1"/>
            <a:r>
              <a:rPr lang="ru-RU" dirty="0" smtClean="0"/>
              <a:t>для предыдущего описания маршрута будет использоваться</a:t>
            </a:r>
          </a:p>
          <a:p>
            <a:pPr lvl="2"/>
            <a:r>
              <a:rPr lang="ru-RU" dirty="0" smtClean="0"/>
              <a:t>контроллер </a:t>
            </a:r>
            <a:r>
              <a:rPr lang="en-US" i="1" dirty="0">
                <a:solidFill>
                  <a:srgbClr val="0000FF"/>
                </a:solidFill>
              </a:rPr>
              <a:t>Home </a:t>
            </a:r>
            <a:endParaRPr lang="ru-RU" i="1" dirty="0" smtClean="0">
              <a:solidFill>
                <a:srgbClr val="0000FF"/>
              </a:solidFill>
            </a:endParaRPr>
          </a:p>
          <a:p>
            <a:pPr lvl="2"/>
            <a:r>
              <a:rPr lang="ru-RU" dirty="0" smtClean="0"/>
              <a:t>метод </a:t>
            </a:r>
            <a:r>
              <a:rPr lang="en-US" i="1" dirty="0">
                <a:solidFill>
                  <a:srgbClr val="0000FF"/>
                </a:solidFill>
              </a:rPr>
              <a:t>Index 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14793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>
            <a:noAutofit/>
          </a:bodyPr>
          <a:lstStyle/>
          <a:p>
            <a:r>
              <a:rPr lang="ru-RU" sz="4800" b="1" dirty="0" smtClean="0"/>
              <a:t>Контроллеры</a:t>
            </a:r>
            <a:br>
              <a:rPr lang="ru-RU" sz="4800" b="1" dirty="0" smtClean="0"/>
            </a:br>
            <a:r>
              <a:rPr lang="ru-RU" sz="4800" b="1" dirty="0" smtClean="0"/>
              <a:t>(</a:t>
            </a:r>
            <a:r>
              <a:rPr lang="en-US" sz="4800" b="1" dirty="0" smtClean="0"/>
              <a:t>controllers</a:t>
            </a:r>
            <a:r>
              <a:rPr lang="ru-RU" sz="4800" b="1" dirty="0" smtClean="0"/>
              <a:t>)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40251248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Общая схема обработки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86546" y="2517606"/>
            <a:ext cx="1152128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Маршрутизатор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6" name="Прямая со стрелкой 5"/>
          <p:cNvCxnSpPr>
            <a:endCxn id="4" idx="1"/>
          </p:cNvCxnSpPr>
          <p:nvPr/>
        </p:nvCxnSpPr>
        <p:spPr>
          <a:xfrm>
            <a:off x="107504" y="2877646"/>
            <a:ext cx="117904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21429" y="2204864"/>
            <a:ext cx="1368152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URL </a:t>
            </a:r>
            <a:r>
              <a:rPr lang="ru-RU" dirty="0" smtClean="0">
                <a:solidFill>
                  <a:schemeClr val="tx1"/>
                </a:solidFill>
              </a:rPr>
              <a:t>адрес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запроса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60447" y="2541225"/>
            <a:ext cx="1368152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Action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Invoker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35553" y="1700808"/>
            <a:ext cx="1368152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Контроллер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2411760" y="2901265"/>
            <a:ext cx="53302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4331497" y="1896756"/>
            <a:ext cx="504055" cy="7581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4336044" y="2154890"/>
            <a:ext cx="504055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4840099" y="3140968"/>
            <a:ext cx="1368152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View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Engine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4331495" y="3099994"/>
            <a:ext cx="504055" cy="3699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4336044" y="2924944"/>
            <a:ext cx="237171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5509642" y="386104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4840099" y="4365104"/>
            <a:ext cx="1368152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Шаблон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707761" y="2564904"/>
            <a:ext cx="1008112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Поток вывода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35" name="Прямая со стрелкой 34"/>
          <p:cNvCxnSpPr/>
          <p:nvPr/>
        </p:nvCxnSpPr>
        <p:spPr>
          <a:xfrm flipV="1">
            <a:off x="6203705" y="3099994"/>
            <a:ext cx="504056" cy="3699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7715873" y="2905422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7740022" y="2173528"/>
            <a:ext cx="1091467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Браузеру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51519" y="5445224"/>
            <a:ext cx="78964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dirty="0"/>
              <a:t>action invoker</a:t>
            </a:r>
            <a:r>
              <a:rPr lang="en-US" dirty="0"/>
              <a:t> </a:t>
            </a:r>
            <a:r>
              <a:rPr lang="ru-RU" dirty="0" smtClean="0"/>
              <a:t>– это управляющий объект</a:t>
            </a:r>
            <a:r>
              <a:rPr lang="en-US" dirty="0" smtClean="0"/>
              <a:t>;</a:t>
            </a:r>
            <a:endParaRPr lang="ru-RU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ru-RU" dirty="0" smtClean="0"/>
              <a:t>вызывает контроллер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dirty="0"/>
              <a:t>п</a:t>
            </a:r>
            <a:r>
              <a:rPr lang="ru-RU" dirty="0" smtClean="0"/>
              <a:t>олучает от контроллера объект </a:t>
            </a:r>
            <a:r>
              <a:rPr lang="en-US" dirty="0" err="1" smtClean="0">
                <a:solidFill>
                  <a:srgbClr val="0000FF"/>
                </a:solidFill>
              </a:rPr>
              <a:t>ActionResult</a:t>
            </a:r>
            <a:endParaRPr lang="en-US" dirty="0" smtClean="0">
              <a:solidFill>
                <a:srgbClr val="0000FF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ru-RU" dirty="0"/>
              <a:t>с</a:t>
            </a:r>
            <a:r>
              <a:rPr lang="ru-RU" dirty="0" smtClean="0"/>
              <a:t> использование объекта </a:t>
            </a:r>
            <a:r>
              <a:rPr lang="en-US" dirty="0" err="1" smtClean="0">
                <a:solidFill>
                  <a:srgbClr val="0000FF"/>
                </a:solidFill>
              </a:rPr>
              <a:t>ActionResult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вызывает </a:t>
            </a:r>
            <a:r>
              <a:rPr lang="en-US" dirty="0" err="1" smtClean="0">
                <a:solidFill>
                  <a:srgbClr val="0000FF"/>
                </a:solidFill>
              </a:rPr>
              <a:t>ViewEngine</a:t>
            </a:r>
            <a:endParaRPr lang="en-US" dirty="0">
              <a:solidFill>
                <a:srgbClr val="0000FF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162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Контроллеры </a:t>
            </a:r>
            <a:endParaRPr lang="ru-RU" sz="3600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556792"/>
            <a:ext cx="8938320" cy="530120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ASP.NET MVC</a:t>
            </a:r>
            <a:r>
              <a:rPr lang="ru-RU" dirty="0" smtClean="0"/>
              <a:t> в значительной степени основывается на </a:t>
            </a:r>
            <a:r>
              <a:rPr lang="ru-RU" b="1" i="1" dirty="0" smtClean="0"/>
              <a:t>контроллерах</a:t>
            </a:r>
            <a:r>
              <a:rPr lang="en-US" b="1" i="1" dirty="0" smtClean="0"/>
              <a:t> </a:t>
            </a:r>
            <a:r>
              <a:rPr lang="en-US" b="1" dirty="0" smtClean="0"/>
              <a:t>(</a:t>
            </a:r>
            <a:r>
              <a:rPr lang="en-US" dirty="0" smtClean="0">
                <a:solidFill>
                  <a:srgbClr val="0000FF"/>
                </a:solidFill>
              </a:rPr>
              <a:t>controllers</a:t>
            </a:r>
            <a:r>
              <a:rPr lang="en-US" b="1" dirty="0" smtClean="0"/>
              <a:t>)</a:t>
            </a:r>
            <a:r>
              <a:rPr lang="ru-RU" dirty="0" smtClean="0"/>
              <a:t>.</a:t>
            </a:r>
          </a:p>
          <a:p>
            <a:r>
              <a:rPr lang="ru-RU" dirty="0" smtClean="0"/>
              <a:t>Контроллер управляет обработкой запроса </a:t>
            </a:r>
          </a:p>
          <a:p>
            <a:pPr lvl="1"/>
            <a:r>
              <a:rPr lang="ru-RU" dirty="0" smtClean="0"/>
              <a:t>организует работу всех базовых подсистем:</a:t>
            </a:r>
          </a:p>
          <a:p>
            <a:pPr lvl="2"/>
            <a:r>
              <a:rPr lang="ru-RU" dirty="0" smtClean="0"/>
              <a:t>бизнес-уровня</a:t>
            </a:r>
            <a:r>
              <a:rPr lang="en-US" dirty="0" smtClean="0"/>
              <a:t>;</a:t>
            </a:r>
            <a:endParaRPr lang="ru-RU" dirty="0" smtClean="0"/>
          </a:p>
          <a:p>
            <a:pPr lvl="2"/>
            <a:r>
              <a:rPr lang="ru-RU" dirty="0" smtClean="0"/>
              <a:t>сервисов</a:t>
            </a:r>
            <a:r>
              <a:rPr lang="en-US" dirty="0" smtClean="0"/>
              <a:t>;</a:t>
            </a:r>
            <a:endParaRPr lang="ru-RU" dirty="0" smtClean="0"/>
          </a:p>
          <a:p>
            <a:pPr lvl="2"/>
            <a:r>
              <a:rPr lang="ru-RU" dirty="0" smtClean="0"/>
              <a:t>уровня доступа к данным</a:t>
            </a:r>
            <a:r>
              <a:rPr lang="en-US" dirty="0"/>
              <a:t>.</a:t>
            </a:r>
            <a:endParaRPr lang="ru-RU" dirty="0" smtClean="0"/>
          </a:p>
          <a:p>
            <a:pPr lvl="1"/>
            <a:r>
              <a:rPr lang="ru-RU" dirty="0" smtClean="0"/>
              <a:t>собирает исходные данные, требуемые для формирования ответа.</a:t>
            </a:r>
          </a:p>
          <a:p>
            <a:r>
              <a:rPr lang="ru-RU" dirty="0" smtClean="0"/>
              <a:t>Контроллер </a:t>
            </a:r>
            <a:endParaRPr lang="ru-RU" dirty="0" smtClean="0"/>
          </a:p>
          <a:p>
            <a:pPr lvl="1"/>
            <a:r>
              <a:rPr lang="ru-RU" dirty="0" smtClean="0"/>
              <a:t>оформляет данные, вычисленные для запроса, в правильный ответ для отправителя запроса</a:t>
            </a:r>
            <a:r>
              <a:rPr lang="en-US" dirty="0" smtClean="0"/>
              <a:t> </a:t>
            </a:r>
            <a:endParaRPr lang="ru-RU" dirty="0" smtClean="0"/>
          </a:p>
          <a:p>
            <a:pPr lvl="1"/>
            <a:r>
              <a:rPr lang="ru-RU" dirty="0" smtClean="0"/>
              <a:t>и </a:t>
            </a:r>
            <a:r>
              <a:rPr lang="ru-RU" dirty="0" smtClean="0"/>
              <a:t>передает его Представлению (</a:t>
            </a:r>
            <a:r>
              <a:rPr lang="en-US" dirty="0" smtClean="0">
                <a:solidFill>
                  <a:srgbClr val="0000FF"/>
                </a:solidFill>
              </a:rPr>
              <a:t>View</a:t>
            </a:r>
            <a:r>
              <a:rPr lang="ru-RU" dirty="0" smtClean="0"/>
              <a:t>).</a:t>
            </a:r>
          </a:p>
          <a:p>
            <a:pPr marL="457200" lvl="1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7227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Контроллеры (2)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29808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Контроллер </a:t>
            </a:r>
            <a:r>
              <a:rPr lang="en-US" dirty="0" smtClean="0"/>
              <a:t> - </a:t>
            </a:r>
            <a:r>
              <a:rPr lang="ru-RU" dirty="0" smtClean="0"/>
              <a:t>это специальный класс, производный от класса </a:t>
            </a:r>
            <a:r>
              <a:rPr lang="en-US" dirty="0" smtClean="0">
                <a:solidFill>
                  <a:srgbClr val="0000FF"/>
                </a:solidFill>
              </a:rPr>
              <a:t>Controller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ru-RU" dirty="0" smtClean="0"/>
              <a:t>Объекты контроллера обрабатывают запросы</a:t>
            </a:r>
            <a:r>
              <a:rPr lang="en-US" dirty="0" smtClean="0"/>
              <a:t>. </a:t>
            </a:r>
            <a:endParaRPr lang="ru-RU" dirty="0" smtClean="0"/>
          </a:p>
          <a:p>
            <a:r>
              <a:rPr lang="en-US" dirty="0" smtClean="0"/>
              <a:t>HTTP-</a:t>
            </a:r>
            <a:r>
              <a:rPr lang="ru-RU" dirty="0" smtClean="0"/>
              <a:t>обработчик системного уровня:</a:t>
            </a:r>
          </a:p>
          <a:p>
            <a:pPr lvl="1"/>
            <a:r>
              <a:rPr lang="ru-RU" dirty="0" smtClean="0"/>
              <a:t>связывает входящий запрос с конкретным классом контроллеров</a:t>
            </a:r>
            <a:r>
              <a:rPr lang="en-US" dirty="0" smtClean="0"/>
              <a:t>;</a:t>
            </a:r>
          </a:p>
          <a:p>
            <a:pPr lvl="1"/>
            <a:r>
              <a:rPr lang="ru-RU" dirty="0" smtClean="0"/>
              <a:t>создается объект данного класса</a:t>
            </a:r>
            <a:r>
              <a:rPr lang="en-US" dirty="0" smtClean="0"/>
              <a:t>;</a:t>
            </a:r>
          </a:p>
          <a:p>
            <a:pPr lvl="1"/>
            <a:r>
              <a:rPr lang="ru-RU" dirty="0" smtClean="0"/>
              <a:t>выполняет указанный метод</a:t>
            </a:r>
            <a:r>
              <a:rPr lang="en-US" dirty="0" smtClean="0"/>
              <a:t>;</a:t>
            </a:r>
          </a:p>
          <a:p>
            <a:pPr lvl="1"/>
            <a:r>
              <a:rPr lang="ru-RU" dirty="0" smtClean="0"/>
              <a:t>формирует ответ.</a:t>
            </a:r>
            <a:endParaRPr lang="en-US" dirty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52567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 smtClean="0"/>
              <a:t>Класс контроллеров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892480" cy="544522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Контроллер – это класс производный от класс </a:t>
            </a:r>
            <a:r>
              <a:rPr lang="en-US" dirty="0" smtClean="0">
                <a:solidFill>
                  <a:srgbClr val="0000FF"/>
                </a:solidFill>
              </a:rPr>
              <a:t>Controller</a:t>
            </a:r>
            <a:r>
              <a:rPr lang="ru-RU" dirty="0" smtClean="0"/>
              <a:t>.</a:t>
            </a:r>
          </a:p>
          <a:p>
            <a:r>
              <a:rPr lang="ru-RU" dirty="0" smtClean="0"/>
              <a:t>Контроллер</a:t>
            </a:r>
            <a:endParaRPr lang="en-US" dirty="0" smtClean="0"/>
          </a:p>
          <a:p>
            <a:pPr lvl="1"/>
            <a:r>
              <a:rPr lang="ru-RU" dirty="0" smtClean="0"/>
              <a:t>содержит только </a:t>
            </a:r>
            <a:r>
              <a:rPr lang="ru-RU" b="1" i="1" dirty="0" smtClean="0"/>
              <a:t>методы</a:t>
            </a:r>
            <a:r>
              <a:rPr lang="ru-RU" dirty="0" smtClean="0"/>
              <a:t> (</a:t>
            </a:r>
            <a:r>
              <a:rPr lang="en-US" dirty="0" smtClean="0"/>
              <a:t>action methods</a:t>
            </a:r>
            <a:r>
              <a:rPr lang="ru-RU" dirty="0" smtClean="0"/>
              <a:t>)</a:t>
            </a:r>
          </a:p>
          <a:p>
            <a:pPr lvl="1"/>
            <a:r>
              <a:rPr lang="ru-RU" dirty="0"/>
              <a:t>не содержит состояние</a:t>
            </a:r>
            <a:r>
              <a:rPr lang="en-US" dirty="0"/>
              <a:t> (</a:t>
            </a:r>
            <a:r>
              <a:rPr lang="ru-RU" dirty="0" smtClean="0"/>
              <a:t>поля и свойства</a:t>
            </a:r>
            <a:r>
              <a:rPr lang="en-US" dirty="0" smtClean="0"/>
              <a:t>)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Содержит методы-действия </a:t>
            </a:r>
            <a:endParaRPr lang="en-US" dirty="0"/>
          </a:p>
          <a:p>
            <a:pPr lvl="1"/>
            <a:r>
              <a:rPr lang="ru-RU" dirty="0" smtClean="0"/>
              <a:t>обычно возвращают объект типа </a:t>
            </a:r>
            <a:r>
              <a:rPr lang="en-US" dirty="0" err="1" smtClean="0">
                <a:solidFill>
                  <a:srgbClr val="0000FF"/>
                </a:solidFill>
              </a:rPr>
              <a:t>ActionResult</a:t>
            </a:r>
            <a:r>
              <a:rPr lang="en-US" dirty="0">
                <a:solidFill>
                  <a:srgbClr val="0000FF"/>
                </a:solidFill>
              </a:rPr>
              <a:t>;</a:t>
            </a:r>
            <a:endParaRPr lang="ru-RU" dirty="0" smtClean="0">
              <a:solidFill>
                <a:srgbClr val="0000FF"/>
              </a:solidFill>
            </a:endParaRPr>
          </a:p>
          <a:p>
            <a:pPr lvl="1"/>
            <a:r>
              <a:rPr lang="ru-RU" dirty="0"/>
              <a:t>м</a:t>
            </a:r>
            <a:r>
              <a:rPr lang="ru-RU" dirty="0" smtClean="0"/>
              <a:t>огут иметь атрибуты, например:</a:t>
            </a:r>
          </a:p>
          <a:p>
            <a:pPr lvl="2"/>
            <a:r>
              <a:rPr lang="en-US" dirty="0">
                <a:solidFill>
                  <a:srgbClr val="0000FF"/>
                </a:solidFill>
              </a:rPr>
              <a:t>[</a:t>
            </a:r>
            <a:r>
              <a:rPr lang="en-US" dirty="0" err="1">
                <a:solidFill>
                  <a:srgbClr val="0000FF"/>
                </a:solidFill>
              </a:rPr>
              <a:t>NonAction</a:t>
            </a:r>
            <a:r>
              <a:rPr lang="en-US" dirty="0">
                <a:solidFill>
                  <a:srgbClr val="0000FF"/>
                </a:solidFill>
              </a:rPr>
              <a:t>]</a:t>
            </a:r>
          </a:p>
          <a:p>
            <a:pPr lvl="2"/>
            <a:r>
              <a:rPr lang="en-US" dirty="0" smtClean="0">
                <a:solidFill>
                  <a:srgbClr val="0000FF"/>
                </a:solidFill>
              </a:rPr>
              <a:t>[</a:t>
            </a:r>
            <a:r>
              <a:rPr lang="en-US" dirty="0" err="1">
                <a:solidFill>
                  <a:srgbClr val="0000FF"/>
                </a:solidFill>
              </a:rPr>
              <a:t>ActionName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"</a:t>
            </a:r>
            <a:r>
              <a:rPr lang="ru-RU" dirty="0" err="1" smtClean="0">
                <a:solidFill>
                  <a:srgbClr val="0000FF"/>
                </a:solidFill>
              </a:rPr>
              <a:t>хххх</a:t>
            </a:r>
            <a:r>
              <a:rPr lang="en-US" dirty="0" smtClean="0">
                <a:solidFill>
                  <a:srgbClr val="0000FF"/>
                </a:solidFill>
              </a:rPr>
              <a:t>")]</a:t>
            </a:r>
            <a:endParaRPr lang="ru-RU" dirty="0" smtClean="0"/>
          </a:p>
          <a:p>
            <a:pPr lvl="1"/>
            <a:r>
              <a:rPr lang="ru-RU" dirty="0" smtClean="0"/>
              <a:t>связываются с действиями по имени или посредством атрибута </a:t>
            </a:r>
            <a:r>
              <a:rPr lang="en-US" dirty="0">
                <a:solidFill>
                  <a:srgbClr val="0000FF"/>
                </a:solidFill>
              </a:rPr>
              <a:t>[</a:t>
            </a:r>
            <a:r>
              <a:rPr lang="en-US" dirty="0" err="1" smtClean="0">
                <a:solidFill>
                  <a:srgbClr val="0000FF"/>
                </a:solidFill>
              </a:rPr>
              <a:t>ActionName</a:t>
            </a:r>
            <a:r>
              <a:rPr lang="en-US" dirty="0" smtClean="0">
                <a:solidFill>
                  <a:srgbClr val="0000FF"/>
                </a:solidFill>
              </a:rPr>
              <a:t>]</a:t>
            </a:r>
            <a:r>
              <a:rPr lang="ru-RU" dirty="0">
                <a:solidFill>
                  <a:srgbClr val="0000FF"/>
                </a:solidFill>
              </a:rPr>
              <a:t>.</a:t>
            </a:r>
            <a:endParaRPr lang="ru-RU" dirty="0"/>
          </a:p>
          <a:p>
            <a:pPr lvl="2"/>
            <a:r>
              <a:rPr lang="en-US" dirty="0" smtClean="0">
                <a:solidFill>
                  <a:srgbClr val="0000FF"/>
                </a:solidFill>
              </a:rPr>
              <a:t>[</a:t>
            </a:r>
            <a:r>
              <a:rPr lang="en-US" dirty="0" err="1">
                <a:solidFill>
                  <a:srgbClr val="0000FF"/>
                </a:solidFill>
              </a:rPr>
              <a:t>ActionName</a:t>
            </a:r>
            <a:r>
              <a:rPr lang="en-US" dirty="0">
                <a:solidFill>
                  <a:srgbClr val="0000FF"/>
                </a:solidFill>
              </a:rPr>
              <a:t>("About</a:t>
            </a:r>
            <a:r>
              <a:rPr lang="en-US" dirty="0" smtClean="0">
                <a:solidFill>
                  <a:srgbClr val="0000FF"/>
                </a:solidFill>
              </a:rPr>
              <a:t>")]</a:t>
            </a:r>
            <a:r>
              <a:rPr lang="ru-RU" dirty="0" smtClean="0">
                <a:solidFill>
                  <a:srgbClr val="0000FF"/>
                </a:solidFill>
              </a:rPr>
              <a:t>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5726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dirty="0" smtClean="0"/>
              <a:t>Обработка запросов в </a:t>
            </a:r>
            <a:r>
              <a:rPr lang="en-GB" dirty="0" smtClean="0"/>
              <a:t>MVC 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 результате маршрутизации определяется </a:t>
            </a:r>
          </a:p>
          <a:p>
            <a:pPr marL="914400" lvl="1" indent="-514350"/>
            <a:r>
              <a:rPr lang="ru-RU" b="1" dirty="0" smtClean="0"/>
              <a:t>имя класса контроллера</a:t>
            </a:r>
            <a:r>
              <a:rPr lang="en-US" dirty="0" smtClean="0"/>
              <a:t>;</a:t>
            </a:r>
            <a:endParaRPr lang="ru-RU" dirty="0" smtClean="0"/>
          </a:p>
          <a:p>
            <a:pPr marL="914400" lvl="1" indent="-514350"/>
            <a:r>
              <a:rPr lang="ru-RU" b="1" dirty="0" smtClean="0"/>
              <a:t>метод-действие </a:t>
            </a:r>
            <a:r>
              <a:rPr lang="ru-RU" dirty="0" smtClean="0"/>
              <a:t>(</a:t>
            </a:r>
            <a:r>
              <a:rPr lang="en-GB" dirty="0" smtClean="0"/>
              <a:t>action method</a:t>
            </a:r>
            <a:r>
              <a:rPr lang="ru-RU" dirty="0" smtClean="0"/>
              <a:t>, метод контроллера), </a:t>
            </a:r>
          </a:p>
          <a:p>
            <a:pPr marL="514350" indent="-514350">
              <a:buNone/>
            </a:pPr>
            <a:r>
              <a:rPr lang="ru-RU" dirty="0" smtClean="0"/>
              <a:t>	</a:t>
            </a:r>
            <a:r>
              <a:rPr lang="ru-RU" sz="3000" dirty="0" smtClean="0"/>
              <a:t>который должен быть вызван.</a:t>
            </a:r>
            <a:endParaRPr lang="en-GB" sz="3000" dirty="0" smtClean="0"/>
          </a:p>
          <a:p>
            <a:pPr marL="514350" indent="-514350">
              <a:buFont typeface="+mj-lt"/>
              <a:buAutoNum type="arabicPeriod" startAt="2"/>
            </a:pPr>
            <a:r>
              <a:rPr lang="ru-RU" dirty="0" smtClean="0"/>
              <a:t>В </a:t>
            </a:r>
            <a:r>
              <a:rPr lang="en-US" dirty="0" smtClean="0"/>
              <a:t>web-</a:t>
            </a:r>
            <a:r>
              <a:rPr lang="ru-RU" dirty="0" smtClean="0"/>
              <a:t>приложении должен быть </a:t>
            </a:r>
          </a:p>
          <a:p>
            <a:pPr marL="914400" lvl="1" indent="-514350"/>
            <a:r>
              <a:rPr lang="ru-RU" dirty="0" smtClean="0"/>
              <a:t>создан требуемый класс контроллера</a:t>
            </a:r>
            <a:r>
              <a:rPr lang="en-US" dirty="0" smtClean="0"/>
              <a:t>;</a:t>
            </a:r>
            <a:endParaRPr lang="ru-RU" dirty="0" smtClean="0"/>
          </a:p>
          <a:p>
            <a:pPr marL="914400" lvl="1" indent="-514350"/>
            <a:r>
              <a:rPr lang="ru-RU" dirty="0" smtClean="0"/>
              <a:t>в нем должны  быть описан соответствующий метод</a:t>
            </a:r>
            <a:r>
              <a:rPr lang="en-US" dirty="0" smtClean="0"/>
              <a:t>;</a:t>
            </a:r>
            <a:endParaRPr lang="ru-RU" dirty="0" smtClean="0"/>
          </a:p>
          <a:p>
            <a:pPr marL="914400" lvl="1" indent="-514350"/>
            <a:r>
              <a:rPr lang="ru-RU" dirty="0" smtClean="0"/>
              <a:t>принимающий требуемый тип параметров.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ru-RU" dirty="0" smtClean="0"/>
              <a:t>Данный процесс является более сложным и хорошо настраиваемым посредством точек расширения с помощью интерфейсов.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4561909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Последовательность обработки запросов в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ASP.Net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MVC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9121" y="1628800"/>
            <a:ext cx="7115287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8638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06437"/>
          </a:xfrm>
        </p:spPr>
        <p:txBody>
          <a:bodyPr/>
          <a:lstStyle/>
          <a:p>
            <a:pPr eaLnBrk="1" hangingPunct="1"/>
            <a:r>
              <a:rPr lang="ru-RU" altLang="ru-RU" sz="3600" smtClean="0">
                <a:latin typeface="Arial" panose="020B0604020202020204" pitchFamily="34" charset="0"/>
                <a:cs typeface="Arial" panose="020B0604020202020204" pitchFamily="34" charset="0"/>
              </a:rPr>
              <a:t>Создание контроллера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125538"/>
            <a:ext cx="8964612" cy="1871662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Все классы контроллеров хранятся в папке</a:t>
            </a:r>
            <a:r>
              <a:rPr lang="ru-RU" dirty="0"/>
              <a:t> </a:t>
            </a:r>
            <a:r>
              <a:rPr lang="ru-RU" b="1" dirty="0" err="1" smtClean="0">
                <a:solidFill>
                  <a:srgbClr val="0000FF"/>
                </a:solidFill>
              </a:rPr>
              <a:t>Controllers</a:t>
            </a:r>
            <a:r>
              <a:rPr lang="ru-RU" dirty="0" smtClean="0"/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Для создания нового контроллера нужно щелкнуть </a:t>
            </a:r>
            <a:r>
              <a:rPr lang="ru-RU" dirty="0"/>
              <a:t>правой кнопкой мыши и в появившемся меню выберите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b="1" dirty="0" smtClean="0"/>
              <a:t>Добавить-&gt;Контроллер...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Появится </a:t>
            </a:r>
            <a:r>
              <a:rPr lang="ru-RU" dirty="0"/>
              <a:t>диалоговое окно создания нового контроллера. </a:t>
            </a: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50825" y="3870325"/>
            <a:ext cx="352908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400" dirty="0" smtClean="0"/>
              <a:t>Нужно задать  имя контроллера (например </a:t>
            </a:r>
            <a:r>
              <a:rPr lang="ru-RU" sz="2400" dirty="0" err="1" smtClean="0">
                <a:solidFill>
                  <a:srgbClr val="0000FF"/>
                </a:solidFill>
              </a:rPr>
              <a:t>Home</a:t>
            </a:r>
            <a:r>
              <a:rPr lang="ru-RU" sz="2400" dirty="0" smtClean="0"/>
              <a:t>)</a:t>
            </a:r>
            <a:endParaRPr lang="ru-RU" sz="2400" dirty="0"/>
          </a:p>
          <a:p>
            <a:pPr marL="4476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 и </a:t>
            </a:r>
            <a:r>
              <a:rPr lang="ru-RU" sz="2400" dirty="0" smtClean="0"/>
              <a:t>нажать кнопку </a:t>
            </a:r>
            <a:r>
              <a:rPr lang="en-US" sz="2400" dirty="0" smtClean="0"/>
              <a:t>“</a:t>
            </a:r>
            <a:r>
              <a:rPr lang="ru-RU" sz="2400" dirty="0" smtClean="0"/>
              <a:t>Добавить</a:t>
            </a:r>
            <a:r>
              <a:rPr lang="en-US" sz="2400" dirty="0" smtClean="0"/>
              <a:t>”</a:t>
            </a:r>
            <a:endParaRPr lang="ru-RU" sz="2400" dirty="0"/>
          </a:p>
          <a:p>
            <a:pPr marL="446088" indent="-342900">
              <a:buFont typeface="Arial" panose="020B0604020202020204" pitchFamily="34" charset="0"/>
              <a:buChar char="•"/>
              <a:defRPr/>
            </a:pPr>
            <a:r>
              <a:rPr lang="ru-RU" sz="2400" dirty="0" smtClean="0"/>
              <a:t>Будет создан контроллер с именем </a:t>
            </a:r>
            <a:r>
              <a:rPr lang="ru-RU" sz="2400" dirty="0" err="1">
                <a:solidFill>
                  <a:srgbClr val="0000FF"/>
                </a:solidFill>
              </a:rPr>
              <a:t>HomeController</a:t>
            </a:r>
            <a:endParaRPr lang="ru-RU" sz="2400" dirty="0" smtClean="0"/>
          </a:p>
        </p:txBody>
      </p:sp>
      <p:pic>
        <p:nvPicPr>
          <p:cNvPr id="53253" name="Рисунок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938" y="3087663"/>
            <a:ext cx="5595464" cy="214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5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5589240"/>
            <a:ext cx="3816425" cy="832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46896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 smtClean="0"/>
              <a:t>Типы шаблонов контроллеров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340768"/>
            <a:ext cx="8938320" cy="230425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Основные контроллеры</a:t>
            </a:r>
          </a:p>
          <a:p>
            <a:pPr lvl="1"/>
            <a:r>
              <a:rPr lang="ru-RU" dirty="0" smtClean="0"/>
              <a:t>контроллер </a:t>
            </a:r>
            <a:r>
              <a:rPr lang="en-US" dirty="0" smtClean="0"/>
              <a:t>MVC 5 – </a:t>
            </a:r>
            <a:r>
              <a:rPr lang="ru-RU" dirty="0" smtClean="0"/>
              <a:t>пустой</a:t>
            </a:r>
          </a:p>
          <a:p>
            <a:pPr lvl="1"/>
            <a:r>
              <a:rPr lang="ru-RU" dirty="0"/>
              <a:t>к</a:t>
            </a:r>
            <a:r>
              <a:rPr lang="ru-RU" dirty="0" smtClean="0"/>
              <a:t>онтроллер </a:t>
            </a:r>
            <a:r>
              <a:rPr lang="en-US" dirty="0"/>
              <a:t>MVC 5 </a:t>
            </a:r>
            <a:r>
              <a:rPr lang="ru-RU" dirty="0" smtClean="0"/>
              <a:t>с действиями чтения и записи</a:t>
            </a:r>
          </a:p>
          <a:p>
            <a:pPr lvl="1"/>
            <a:r>
              <a:rPr lang="ru-RU" dirty="0" smtClean="0"/>
              <a:t>контроллер </a:t>
            </a:r>
            <a:r>
              <a:rPr lang="en-US" dirty="0"/>
              <a:t>MVC 5 </a:t>
            </a:r>
            <a:r>
              <a:rPr lang="ru-RU" dirty="0" smtClean="0"/>
              <a:t>с представлениями, использующий </a:t>
            </a:r>
            <a:r>
              <a:rPr lang="en-US" dirty="0" smtClean="0"/>
              <a:t>Entity Framework</a:t>
            </a:r>
            <a:endParaRPr lang="ru-RU" dirty="0" smtClean="0"/>
          </a:p>
          <a:p>
            <a:r>
              <a:rPr lang="ru-RU" dirty="0" smtClean="0"/>
              <a:t>Другие типы контроллеров предназначены для </a:t>
            </a:r>
          </a:p>
          <a:p>
            <a:pPr lvl="1"/>
            <a:r>
              <a:rPr lang="ru-RU" dirty="0" smtClean="0"/>
              <a:t>работы с поддержанием безопасности </a:t>
            </a:r>
          </a:p>
          <a:p>
            <a:pPr lvl="1"/>
            <a:r>
              <a:rPr lang="ru-RU" dirty="0" smtClean="0"/>
              <a:t>Работы с </a:t>
            </a:r>
            <a:r>
              <a:rPr lang="en-US" dirty="0" smtClean="0"/>
              <a:t>Web API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864" y="3436608"/>
            <a:ext cx="4968497" cy="342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5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78753"/>
          </a:xfrm>
        </p:spPr>
        <p:txBody>
          <a:bodyPr/>
          <a:lstStyle/>
          <a:p>
            <a:r>
              <a:rPr lang="ru-RU" altLang="ru-RU" dirty="0"/>
              <a:t>Типы шаблонов </a:t>
            </a:r>
            <a:r>
              <a:rPr lang="ru-RU" altLang="ru-RU" dirty="0" smtClean="0"/>
              <a:t>контроллеров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70000" lnSpcReduction="20000"/>
          </a:bodyPr>
          <a:lstStyle/>
          <a:p>
            <a:pPr>
              <a:defRPr/>
            </a:pPr>
            <a:r>
              <a:rPr lang="ru-RU" dirty="0" smtClean="0">
                <a:solidFill>
                  <a:srgbClr val="0000FF"/>
                </a:solidFill>
              </a:rPr>
              <a:t>Контроллер </a:t>
            </a:r>
            <a:r>
              <a:rPr lang="en-US" dirty="0">
                <a:solidFill>
                  <a:srgbClr val="0000FF"/>
                </a:solidFill>
              </a:rPr>
              <a:t>MVC 5 – </a:t>
            </a:r>
            <a:r>
              <a:rPr lang="ru-RU" dirty="0" smtClean="0">
                <a:solidFill>
                  <a:srgbClr val="0000FF"/>
                </a:solidFill>
              </a:rPr>
              <a:t>пустой </a:t>
            </a:r>
            <a:r>
              <a:rPr lang="ru-RU" dirty="0" smtClean="0"/>
              <a:t>– добавляет </a:t>
            </a:r>
            <a:r>
              <a:rPr lang="ru-RU" dirty="0"/>
              <a:t>в папку </a:t>
            </a:r>
            <a:r>
              <a:rPr lang="ru-RU" dirty="0" err="1">
                <a:solidFill>
                  <a:srgbClr val="0000FF"/>
                </a:solidFill>
              </a:rPr>
              <a:t>Controllers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/>
              <a:t>класс, производный от класса </a:t>
            </a:r>
            <a:r>
              <a:rPr lang="ru-RU" dirty="0" err="1">
                <a:solidFill>
                  <a:srgbClr val="0000FF"/>
                </a:solidFill>
              </a:rPr>
              <a:t>Controller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/>
              <a:t>с указанным именем</a:t>
            </a:r>
            <a:endParaRPr lang="en-US" dirty="0"/>
          </a:p>
          <a:p>
            <a:pPr lvl="1">
              <a:defRPr/>
            </a:pPr>
            <a:r>
              <a:rPr lang="ru-RU" dirty="0" smtClean="0"/>
              <a:t>включает </a:t>
            </a:r>
            <a:r>
              <a:rPr lang="ru-RU" dirty="0"/>
              <a:t>только действие </a:t>
            </a:r>
            <a:r>
              <a:rPr lang="ru-RU" dirty="0" err="1">
                <a:solidFill>
                  <a:srgbClr val="0000FF"/>
                </a:solidFill>
              </a:rPr>
              <a:t>Index</a:t>
            </a:r>
            <a:r>
              <a:rPr lang="ru-RU" dirty="0"/>
              <a:t>, которое не содержит никакого кода</a:t>
            </a:r>
            <a:r>
              <a:rPr lang="en-US" dirty="0"/>
              <a:t>;</a:t>
            </a:r>
          </a:p>
          <a:p>
            <a:pPr lvl="1">
              <a:defRPr/>
            </a:pPr>
            <a:r>
              <a:rPr lang="ru-RU" dirty="0"/>
              <a:t>никакого представления не создается</a:t>
            </a:r>
            <a:r>
              <a:rPr lang="en-US" dirty="0"/>
              <a:t>.</a:t>
            </a:r>
            <a:endParaRPr lang="ru-RU" dirty="0"/>
          </a:p>
          <a:p>
            <a:pPr>
              <a:defRPr/>
            </a:pPr>
            <a:r>
              <a:rPr lang="ru-RU" dirty="0" smtClean="0">
                <a:solidFill>
                  <a:srgbClr val="0000FF"/>
                </a:solidFill>
              </a:rPr>
              <a:t>Контроллер </a:t>
            </a:r>
            <a:r>
              <a:rPr lang="en-US" dirty="0">
                <a:solidFill>
                  <a:srgbClr val="0000FF"/>
                </a:solidFill>
              </a:rPr>
              <a:t>MVC 5 </a:t>
            </a:r>
            <a:r>
              <a:rPr lang="ru-RU" dirty="0">
                <a:solidFill>
                  <a:srgbClr val="0000FF"/>
                </a:solidFill>
              </a:rPr>
              <a:t>с действиями чтения и </a:t>
            </a:r>
            <a:r>
              <a:rPr lang="ru-RU" dirty="0" smtClean="0">
                <a:solidFill>
                  <a:srgbClr val="0000FF"/>
                </a:solidFill>
              </a:rPr>
              <a:t>записи </a:t>
            </a:r>
            <a:r>
              <a:rPr lang="ru-RU" dirty="0" smtClean="0"/>
              <a:t>–</a:t>
            </a:r>
            <a:r>
              <a:rPr lang="en-US" dirty="0" smtClean="0"/>
              <a:t> </a:t>
            </a:r>
            <a:r>
              <a:rPr lang="ru-RU" dirty="0"/>
              <a:t>добавляет в проект контроллер, который содержит методы </a:t>
            </a:r>
            <a:r>
              <a:rPr lang="ru-RU" dirty="0" err="1">
                <a:solidFill>
                  <a:srgbClr val="0000FF"/>
                </a:solidFill>
              </a:rPr>
              <a:t>Index</a:t>
            </a:r>
            <a:r>
              <a:rPr lang="ru-RU" dirty="0"/>
              <a:t>, </a:t>
            </a:r>
            <a:r>
              <a:rPr lang="ru-RU" dirty="0" err="1">
                <a:solidFill>
                  <a:srgbClr val="0000FF"/>
                </a:solidFill>
              </a:rPr>
              <a:t>Details</a:t>
            </a:r>
            <a:r>
              <a:rPr lang="ru-RU" dirty="0"/>
              <a:t>, </a:t>
            </a:r>
            <a:r>
              <a:rPr lang="ru-RU" dirty="0" err="1">
                <a:solidFill>
                  <a:srgbClr val="0000FF"/>
                </a:solidFill>
              </a:rPr>
              <a:t>Create</a:t>
            </a:r>
            <a:r>
              <a:rPr lang="ru-RU" dirty="0"/>
              <a:t>, </a:t>
            </a:r>
            <a:r>
              <a:rPr lang="ru-RU" dirty="0" err="1">
                <a:solidFill>
                  <a:srgbClr val="0000FF"/>
                </a:solidFill>
              </a:rPr>
              <a:t>Edit</a:t>
            </a:r>
            <a:r>
              <a:rPr lang="ru-RU" dirty="0"/>
              <a:t> и </a:t>
            </a:r>
            <a:r>
              <a:rPr lang="ru-RU" dirty="0" err="1">
                <a:solidFill>
                  <a:srgbClr val="0000FF"/>
                </a:solidFill>
              </a:rPr>
              <a:t>Delete</a:t>
            </a:r>
            <a:r>
              <a:rPr lang="ru-RU" dirty="0"/>
              <a:t>. </a:t>
            </a:r>
          </a:p>
          <a:p>
            <a:pPr lvl="1">
              <a:defRPr/>
            </a:pPr>
            <a:r>
              <a:rPr lang="ru-RU" dirty="0" smtClean="0"/>
              <a:t>методы </a:t>
            </a:r>
            <a:r>
              <a:rPr lang="ru-RU" dirty="0"/>
              <a:t>не содержат никакого кода</a:t>
            </a:r>
            <a:r>
              <a:rPr lang="en-US" dirty="0"/>
              <a:t>;</a:t>
            </a:r>
          </a:p>
          <a:p>
            <a:pPr lvl="1">
              <a:defRPr/>
            </a:pPr>
            <a:r>
              <a:rPr lang="ru-RU" dirty="0" smtClean="0"/>
              <a:t>логику методов-действий </a:t>
            </a:r>
            <a:r>
              <a:rPr lang="ru-RU" dirty="0"/>
              <a:t>и представления для них необходимо программировать самим.</a:t>
            </a:r>
            <a:endParaRPr lang="ru-RU" dirty="0"/>
          </a:p>
          <a:p>
            <a:pPr>
              <a:defRPr/>
            </a:pPr>
            <a:r>
              <a:rPr lang="ru-RU" dirty="0" smtClean="0">
                <a:solidFill>
                  <a:srgbClr val="0000FF"/>
                </a:solidFill>
              </a:rPr>
              <a:t>Контроллер </a:t>
            </a:r>
            <a:r>
              <a:rPr lang="en-US" dirty="0" smtClean="0">
                <a:solidFill>
                  <a:srgbClr val="0000FF"/>
                </a:solidFill>
              </a:rPr>
              <a:t>MVC 5 </a:t>
            </a:r>
            <a:r>
              <a:rPr lang="ru-RU" dirty="0" smtClean="0">
                <a:solidFill>
                  <a:srgbClr val="0000FF"/>
                </a:solidFill>
              </a:rPr>
              <a:t>с представлениями, использующий </a:t>
            </a:r>
            <a:r>
              <a:rPr lang="en-US" dirty="0" smtClean="0">
                <a:solidFill>
                  <a:srgbClr val="0000FF"/>
                </a:solidFill>
              </a:rPr>
              <a:t>Entity Framework </a:t>
            </a:r>
            <a:r>
              <a:rPr lang="ru-RU" dirty="0" smtClean="0"/>
              <a:t>–</a:t>
            </a:r>
            <a:r>
              <a:rPr lang="en-US" dirty="0" smtClean="0"/>
              <a:t> </a:t>
            </a:r>
            <a:r>
              <a:rPr lang="ru-RU" dirty="0"/>
              <a:t>создает </a:t>
            </a:r>
          </a:p>
          <a:p>
            <a:pPr lvl="1">
              <a:defRPr/>
            </a:pPr>
            <a:r>
              <a:rPr lang="ru-RU" dirty="0" smtClean="0"/>
              <a:t>контроллер </a:t>
            </a:r>
            <a:r>
              <a:rPr lang="ru-RU" dirty="0"/>
              <a:t>с методами </a:t>
            </a:r>
            <a:r>
              <a:rPr lang="ru-RU" dirty="0" err="1">
                <a:solidFill>
                  <a:srgbClr val="0000FF"/>
                </a:solidFill>
              </a:rPr>
              <a:t>Index</a:t>
            </a:r>
            <a:r>
              <a:rPr lang="ru-RU" dirty="0"/>
              <a:t>, </a:t>
            </a:r>
            <a:r>
              <a:rPr lang="ru-RU" dirty="0" err="1">
                <a:solidFill>
                  <a:srgbClr val="0000FF"/>
                </a:solidFill>
              </a:rPr>
              <a:t>Details</a:t>
            </a:r>
            <a:r>
              <a:rPr lang="ru-RU" dirty="0"/>
              <a:t>, </a:t>
            </a:r>
            <a:r>
              <a:rPr lang="ru-RU" dirty="0" err="1">
                <a:solidFill>
                  <a:srgbClr val="0000FF"/>
                </a:solidFill>
              </a:rPr>
              <a:t>Create</a:t>
            </a:r>
            <a:r>
              <a:rPr lang="ru-RU" dirty="0"/>
              <a:t>, </a:t>
            </a:r>
            <a:r>
              <a:rPr lang="ru-RU" dirty="0" err="1">
                <a:solidFill>
                  <a:srgbClr val="0000FF"/>
                </a:solidFill>
              </a:rPr>
              <a:t>Edit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/>
              <a:t>и </a:t>
            </a:r>
            <a:r>
              <a:rPr lang="ru-RU" dirty="0" err="1" smtClean="0">
                <a:solidFill>
                  <a:srgbClr val="0000FF"/>
                </a:solidFill>
              </a:rPr>
              <a:t>Delete</a:t>
            </a:r>
            <a:r>
              <a:rPr lang="ru-RU" dirty="0"/>
              <a:t>;</a:t>
            </a:r>
            <a:endParaRPr lang="ru-RU" dirty="0"/>
          </a:p>
          <a:p>
            <a:pPr lvl="1">
              <a:defRPr/>
            </a:pPr>
            <a:r>
              <a:rPr lang="ru-RU" dirty="0"/>
              <a:t>представления для этих </a:t>
            </a:r>
            <a:r>
              <a:rPr lang="ru-RU" dirty="0" smtClean="0"/>
              <a:t>действий;</a:t>
            </a:r>
            <a:endParaRPr lang="ru-RU" dirty="0"/>
          </a:p>
          <a:p>
            <a:pPr lvl="1">
              <a:defRPr/>
            </a:pPr>
            <a:r>
              <a:rPr lang="ru-RU" dirty="0"/>
              <a:t>добавляет код для извлечения информации из базы </a:t>
            </a:r>
            <a:r>
              <a:rPr lang="ru-RU" dirty="0" smtClean="0"/>
              <a:t>данных</a:t>
            </a:r>
            <a:r>
              <a:rPr lang="ru-RU" dirty="0"/>
              <a:t>;</a:t>
            </a:r>
            <a:endParaRPr lang="ru-RU" dirty="0"/>
          </a:p>
          <a:p>
            <a:pPr lvl="1">
              <a:defRPr/>
            </a:pPr>
            <a:r>
              <a:rPr lang="ru-RU" dirty="0"/>
              <a:t>очень </a:t>
            </a:r>
            <a:r>
              <a:rPr lang="ru-RU" dirty="0" smtClean="0"/>
              <a:t>полезен – не </a:t>
            </a:r>
            <a:r>
              <a:rPr lang="ru-RU" dirty="0"/>
              <a:t>требуется писать соответствующий код, как в предыдущих шаблонах.</a:t>
            </a: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63645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dirty="0" smtClean="0"/>
              <a:t>Методы-действия контроллеров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Контроллеры  включают </a:t>
            </a:r>
            <a:r>
              <a:rPr lang="ru-RU" b="1" i="1" dirty="0" smtClean="0"/>
              <a:t>методы-действия</a:t>
            </a:r>
            <a:r>
              <a:rPr lang="ru-RU" dirty="0" smtClean="0"/>
              <a:t>, </a:t>
            </a:r>
          </a:p>
          <a:p>
            <a:pPr lvl="1"/>
            <a:r>
              <a:rPr lang="ru-RU" dirty="0" smtClean="0"/>
              <a:t>они могут вызываться по запросам пользователей.</a:t>
            </a:r>
          </a:p>
          <a:p>
            <a:r>
              <a:rPr lang="ru-RU" dirty="0" smtClean="0"/>
              <a:t>Методы-действия возвращают результат, который отправляется пользователю.</a:t>
            </a:r>
          </a:p>
          <a:p>
            <a:r>
              <a:rPr lang="ru-RU" dirty="0" smtClean="0"/>
              <a:t>Результат может иметь разные форматы:</a:t>
            </a:r>
          </a:p>
          <a:p>
            <a:pPr marL="628650" lvl="1" indent="-228600"/>
            <a:r>
              <a:rPr lang="ru-RU" dirty="0" smtClean="0"/>
              <a:t> </a:t>
            </a:r>
            <a:r>
              <a:rPr lang="en-US" dirty="0" smtClean="0"/>
              <a:t>HTML</a:t>
            </a:r>
            <a:r>
              <a:rPr lang="ru-RU" dirty="0" smtClean="0"/>
              <a:t> код</a:t>
            </a:r>
            <a:r>
              <a:rPr lang="en-US" dirty="0" smtClean="0"/>
              <a:t>, </a:t>
            </a:r>
            <a:endParaRPr lang="en-US" dirty="0"/>
          </a:p>
          <a:p>
            <a:pPr marL="628650" lvl="1" indent="-228600"/>
            <a:r>
              <a:rPr lang="ru-RU" dirty="0" smtClean="0"/>
              <a:t> </a:t>
            </a:r>
            <a:r>
              <a:rPr lang="en-US" dirty="0" smtClean="0"/>
              <a:t>c</a:t>
            </a:r>
            <a:r>
              <a:rPr lang="ru-RU" dirty="0" smtClean="0"/>
              <a:t>крипт на языке </a:t>
            </a:r>
            <a:r>
              <a:rPr lang="en-US" dirty="0" smtClean="0"/>
              <a:t>JavaScript</a:t>
            </a:r>
            <a:r>
              <a:rPr lang="en-US" dirty="0"/>
              <a:t>, </a:t>
            </a:r>
            <a:endParaRPr lang="en-US" dirty="0" smtClean="0"/>
          </a:p>
          <a:p>
            <a:pPr marL="628650" lvl="1" indent="-228600"/>
            <a:r>
              <a:rPr lang="ru-RU" dirty="0" smtClean="0"/>
              <a:t> данные в формате </a:t>
            </a:r>
            <a:r>
              <a:rPr lang="en-US" dirty="0" smtClean="0"/>
              <a:t>JSON </a:t>
            </a:r>
            <a:endParaRPr lang="ru-RU" dirty="0" smtClean="0"/>
          </a:p>
          <a:p>
            <a:pPr marL="628650" lvl="1" indent="-228600"/>
            <a:r>
              <a:rPr lang="ru-RU" dirty="0"/>
              <a:t> </a:t>
            </a:r>
            <a:r>
              <a:rPr lang="ru-RU" dirty="0" smtClean="0"/>
              <a:t>простой текст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ru-RU" dirty="0" smtClean="0"/>
              <a:t>Такие результаты не создаются самими методами-действиями</a:t>
            </a:r>
            <a:r>
              <a:rPr lang="en-US" dirty="0" smtClean="0"/>
              <a:t>.</a:t>
            </a:r>
          </a:p>
          <a:p>
            <a:r>
              <a:rPr lang="ru-RU" dirty="0" smtClean="0"/>
              <a:t>Это делают механизмы (средства) визуализации (</a:t>
            </a:r>
            <a:r>
              <a:rPr lang="en-US" dirty="0" smtClean="0"/>
              <a:t>View</a:t>
            </a:r>
            <a:r>
              <a:rPr lang="ru-RU" dirty="0" smtClean="0"/>
              <a:t> </a:t>
            </a:r>
            <a:r>
              <a:rPr lang="en-US" dirty="0" smtClean="0"/>
              <a:t>Engines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774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 описания класса контроллеров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892480" cy="5445224"/>
          </a:xfrm>
        </p:spPr>
        <p:txBody>
          <a:bodyPr>
            <a:normAutofit fontScale="70000" lnSpcReduction="20000"/>
          </a:bodyPr>
          <a:lstStyle/>
          <a:p>
            <a:pPr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public </a:t>
            </a:r>
            <a:r>
              <a:rPr lang="en-US" dirty="0">
                <a:solidFill>
                  <a:srgbClr val="0000FF"/>
                </a:solidFill>
              </a:rPr>
              <a:t>class </a:t>
            </a:r>
            <a:r>
              <a:rPr lang="en-US" dirty="0" err="1">
                <a:solidFill>
                  <a:srgbClr val="0000FF"/>
                </a:solidFill>
              </a:rPr>
              <a:t>HomeController</a:t>
            </a:r>
            <a:r>
              <a:rPr lang="en-US" dirty="0">
                <a:solidFill>
                  <a:srgbClr val="0000FF"/>
                </a:solidFill>
              </a:rPr>
              <a:t> : Controller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{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dirty="0">
                <a:solidFill>
                  <a:srgbClr val="00B050"/>
                </a:solidFill>
              </a:rPr>
              <a:t>// </a:t>
            </a:r>
            <a:r>
              <a:rPr lang="ru-RU" dirty="0">
                <a:solidFill>
                  <a:srgbClr val="00B050"/>
                </a:solidFill>
              </a:rPr>
              <a:t>неявно заданное имя действия</a:t>
            </a:r>
            <a:r>
              <a:rPr lang="en-US" dirty="0">
                <a:solidFill>
                  <a:srgbClr val="00B050"/>
                </a:solidFill>
              </a:rPr>
              <a:t>: Index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dirty="0">
                <a:solidFill>
                  <a:srgbClr val="0000FF"/>
                </a:solidFill>
              </a:rPr>
              <a:t>public </a:t>
            </a:r>
            <a:r>
              <a:rPr lang="en-US" dirty="0" err="1">
                <a:solidFill>
                  <a:srgbClr val="0000FF"/>
                </a:solidFill>
              </a:rPr>
              <a:t>ActionResult</a:t>
            </a:r>
            <a:r>
              <a:rPr lang="en-US" dirty="0">
                <a:solidFill>
                  <a:srgbClr val="0000FF"/>
                </a:solidFill>
              </a:rPr>
              <a:t> Index()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{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dirty="0">
                <a:solidFill>
                  <a:srgbClr val="0000FF"/>
                </a:solidFill>
              </a:rPr>
              <a:t>...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dirty="0" smtClean="0">
                <a:solidFill>
                  <a:srgbClr val="0000FF"/>
                </a:solidFill>
              </a:rPr>
              <a:t>}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dirty="0">
                <a:solidFill>
                  <a:srgbClr val="00B050"/>
                </a:solidFill>
              </a:rPr>
              <a:t>// </a:t>
            </a:r>
            <a:r>
              <a:rPr lang="ru-RU" dirty="0" smtClean="0">
                <a:solidFill>
                  <a:srgbClr val="00B050"/>
                </a:solidFill>
              </a:rPr>
              <a:t>это не метод-действие, просто метод</a:t>
            </a:r>
            <a:endParaRPr lang="en-US" dirty="0">
              <a:solidFill>
                <a:srgbClr val="00B050"/>
              </a:solidFill>
            </a:endParaRP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dirty="0" smtClean="0">
                <a:solidFill>
                  <a:srgbClr val="0000FF"/>
                </a:solidFill>
              </a:rPr>
              <a:t>[</a:t>
            </a:r>
            <a:r>
              <a:rPr lang="en-US" dirty="0" err="1">
                <a:solidFill>
                  <a:srgbClr val="0000FF"/>
                </a:solidFill>
              </a:rPr>
              <a:t>NonAction</a:t>
            </a:r>
            <a:r>
              <a:rPr lang="en-US" dirty="0">
                <a:solidFill>
                  <a:srgbClr val="0000FF"/>
                </a:solidFill>
              </a:rPr>
              <a:t>]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dirty="0">
                <a:solidFill>
                  <a:srgbClr val="0000FF"/>
                </a:solidFill>
              </a:rPr>
              <a:t>public </a:t>
            </a:r>
            <a:r>
              <a:rPr lang="en-US" dirty="0" err="1">
                <a:solidFill>
                  <a:srgbClr val="0000FF"/>
                </a:solidFill>
              </a:rPr>
              <a:t>ActionResult</a:t>
            </a:r>
            <a:r>
              <a:rPr lang="en-US" dirty="0">
                <a:solidFill>
                  <a:srgbClr val="0000FF"/>
                </a:solidFill>
              </a:rPr>
              <a:t> About()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{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dirty="0">
                <a:solidFill>
                  <a:srgbClr val="0000FF"/>
                </a:solidFill>
              </a:rPr>
              <a:t>...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dirty="0" smtClean="0">
                <a:solidFill>
                  <a:srgbClr val="0000FF"/>
                </a:solidFill>
              </a:rPr>
              <a:t>}</a:t>
            </a:r>
            <a:endParaRPr lang="ru-RU" dirty="0" smtClean="0">
              <a:solidFill>
                <a:srgbClr val="0000FF"/>
              </a:solidFill>
            </a:endParaRP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dirty="0">
                <a:solidFill>
                  <a:srgbClr val="00B050"/>
                </a:solidFill>
              </a:rPr>
              <a:t>// </a:t>
            </a:r>
            <a:r>
              <a:rPr lang="ru-RU" dirty="0" smtClean="0">
                <a:solidFill>
                  <a:srgbClr val="00B050"/>
                </a:solidFill>
              </a:rPr>
              <a:t>явно </a:t>
            </a:r>
            <a:r>
              <a:rPr lang="ru-RU" dirty="0">
                <a:solidFill>
                  <a:srgbClr val="00B050"/>
                </a:solidFill>
              </a:rPr>
              <a:t>заданное имя действия</a:t>
            </a:r>
            <a:r>
              <a:rPr lang="en-US" dirty="0">
                <a:solidFill>
                  <a:srgbClr val="00B050"/>
                </a:solidFill>
              </a:rPr>
              <a:t>: </a:t>
            </a:r>
            <a:r>
              <a:rPr lang="en-US" dirty="0" smtClean="0">
                <a:solidFill>
                  <a:srgbClr val="00B050"/>
                </a:solidFill>
              </a:rPr>
              <a:t>About</a:t>
            </a:r>
            <a:endParaRPr lang="en-US" dirty="0">
              <a:solidFill>
                <a:srgbClr val="00B050"/>
              </a:solidFill>
            </a:endParaRP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dirty="0" smtClean="0">
                <a:solidFill>
                  <a:srgbClr val="0000FF"/>
                </a:solidFill>
              </a:rPr>
              <a:t>[</a:t>
            </a:r>
            <a:r>
              <a:rPr lang="en-US" dirty="0" err="1">
                <a:solidFill>
                  <a:srgbClr val="0000FF"/>
                </a:solidFill>
              </a:rPr>
              <a:t>ActionName</a:t>
            </a:r>
            <a:r>
              <a:rPr lang="en-US" dirty="0">
                <a:solidFill>
                  <a:srgbClr val="0000FF"/>
                </a:solidFill>
              </a:rPr>
              <a:t>("About")]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dirty="0">
                <a:solidFill>
                  <a:srgbClr val="0000FF"/>
                </a:solidFill>
              </a:rPr>
              <a:t>public </a:t>
            </a:r>
            <a:r>
              <a:rPr lang="en-US" dirty="0" err="1">
                <a:solidFill>
                  <a:srgbClr val="0000FF"/>
                </a:solidFill>
              </a:rPr>
              <a:t>ActionResult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LikeGermanSheperds</a:t>
            </a:r>
            <a:r>
              <a:rPr lang="en-US" dirty="0">
                <a:solidFill>
                  <a:srgbClr val="0000FF"/>
                </a:solidFill>
              </a:rPr>
              <a:t>(){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dirty="0">
                <a:solidFill>
                  <a:srgbClr val="0000FF"/>
                </a:solidFill>
              </a:rPr>
              <a:t>...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dirty="0">
                <a:solidFill>
                  <a:srgbClr val="0000FF"/>
                </a:solidFill>
              </a:rPr>
              <a:t>}</a:t>
            </a:r>
          </a:p>
          <a:p>
            <a:pPr indent="17463">
              <a:buNone/>
            </a:pPr>
            <a:r>
              <a:rPr lang="en-US" dirty="0" smtClean="0">
                <a:solidFill>
                  <a:srgbClr val="0000FF"/>
                </a:solidFill>
              </a:rPr>
              <a:t>}</a:t>
            </a:r>
            <a:endParaRPr lang="ru-RU" dirty="0" smtClean="0">
              <a:solidFill>
                <a:srgbClr val="0000FF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75306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Обычная структура методов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действий контроллера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556792"/>
            <a:ext cx="8938320" cy="52578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Вызывается …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public </a:t>
            </a:r>
            <a:r>
              <a:rPr lang="en-US" sz="2400" dirty="0" err="1">
                <a:solidFill>
                  <a:srgbClr val="0000FF"/>
                </a:solidFill>
              </a:rPr>
              <a:t>ActionResult</a:t>
            </a:r>
            <a:r>
              <a:rPr lang="en-US" sz="2400" dirty="0">
                <a:solidFill>
                  <a:srgbClr val="0000FF"/>
                </a:solidFill>
              </a:rPr>
              <a:t> Index</a:t>
            </a:r>
            <a:r>
              <a:rPr lang="en-US" sz="2400" dirty="0" smtClean="0">
                <a:solidFill>
                  <a:srgbClr val="0000FF"/>
                </a:solidFill>
              </a:rPr>
              <a:t>()</a:t>
            </a:r>
            <a:r>
              <a:rPr lang="ru-RU" sz="2400" dirty="0" smtClean="0">
                <a:solidFill>
                  <a:srgbClr val="0000FF"/>
                </a:solidFill>
              </a:rPr>
              <a:t> {</a:t>
            </a:r>
            <a:endParaRPr lang="ru-RU" sz="24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   </a:t>
            </a:r>
            <a:r>
              <a:rPr lang="en-US" sz="2400" dirty="0" smtClean="0">
                <a:solidFill>
                  <a:srgbClr val="00B050"/>
                </a:solidFill>
              </a:rPr>
              <a:t>// </a:t>
            </a:r>
            <a:r>
              <a:rPr lang="ru-RU" sz="2400" dirty="0" smtClean="0">
                <a:solidFill>
                  <a:srgbClr val="00B050"/>
                </a:solidFill>
              </a:rPr>
              <a:t>Некоторый код, обрабатывающий запрос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  ...</a:t>
            </a:r>
            <a:endParaRPr lang="ru-RU" sz="24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  </a:t>
            </a:r>
            <a:r>
              <a:rPr lang="en-US" sz="2400" dirty="0" smtClean="0">
                <a:solidFill>
                  <a:srgbClr val="00B050"/>
                </a:solidFill>
              </a:rPr>
              <a:t>// </a:t>
            </a:r>
            <a:r>
              <a:rPr lang="ru-RU" sz="2400" dirty="0" smtClean="0">
                <a:solidFill>
                  <a:srgbClr val="00B050"/>
                </a:solidFill>
              </a:rPr>
              <a:t>Формирование вызова системы формирования представления</a:t>
            </a:r>
            <a:endParaRPr lang="en-US" sz="24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   </a:t>
            </a:r>
            <a:r>
              <a:rPr lang="en-US" sz="2400" dirty="0" smtClean="0">
                <a:solidFill>
                  <a:srgbClr val="0000FF"/>
                </a:solidFill>
              </a:rPr>
              <a:t>return </a:t>
            </a:r>
            <a:r>
              <a:rPr lang="en-US" sz="2400" dirty="0">
                <a:solidFill>
                  <a:srgbClr val="0000FF"/>
                </a:solidFill>
              </a:rPr>
              <a:t>View();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}</a:t>
            </a:r>
          </a:p>
          <a:p>
            <a:r>
              <a:rPr lang="ru-RU" sz="2400" dirty="0" smtClean="0"/>
              <a:t>Можно возвращать сразу данные которые будут передаваться: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public </a:t>
            </a:r>
            <a:r>
              <a:rPr lang="en-US" sz="2400" dirty="0" smtClean="0">
                <a:solidFill>
                  <a:srgbClr val="0000FF"/>
                </a:solidFill>
              </a:rPr>
              <a:t>string </a:t>
            </a:r>
            <a:r>
              <a:rPr lang="en-US" sz="2400" dirty="0">
                <a:solidFill>
                  <a:srgbClr val="0000FF"/>
                </a:solidFill>
              </a:rPr>
              <a:t>Index()</a:t>
            </a:r>
            <a:r>
              <a:rPr lang="ru-RU" sz="2400" dirty="0">
                <a:solidFill>
                  <a:srgbClr val="0000FF"/>
                </a:solidFill>
              </a:rPr>
              <a:t> {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   </a:t>
            </a:r>
            <a:r>
              <a:rPr lang="ru-RU" sz="2400" dirty="0">
                <a:solidFill>
                  <a:srgbClr val="0000FF"/>
                </a:solidFill>
              </a:rPr>
              <a:t>...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ru-RU" sz="2400" dirty="0" smtClean="0">
                <a:solidFill>
                  <a:srgbClr val="0000FF"/>
                </a:solidFill>
              </a:rPr>
              <a:t>  </a:t>
            </a:r>
            <a:r>
              <a:rPr lang="en-US" sz="2400" dirty="0" smtClean="0">
                <a:solidFill>
                  <a:srgbClr val="0000FF"/>
                </a:solidFill>
              </a:rPr>
              <a:t>return “</a:t>
            </a:r>
            <a:r>
              <a:rPr lang="ru-RU" sz="2400" dirty="0" smtClean="0">
                <a:solidFill>
                  <a:srgbClr val="0000FF"/>
                </a:solidFill>
              </a:rPr>
              <a:t>строка</a:t>
            </a:r>
            <a:r>
              <a:rPr lang="en-US" sz="2400" dirty="0" smtClean="0">
                <a:solidFill>
                  <a:srgbClr val="0000FF"/>
                </a:solidFill>
              </a:rPr>
              <a:t>”;</a:t>
            </a:r>
            <a:endParaRPr lang="en-US" sz="24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0000FF"/>
                </a:solidFill>
              </a:rPr>
              <a:t>}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0626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Пояснение методов контроллера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8964488" cy="5661248"/>
          </a:xfrm>
        </p:spPr>
        <p:txBody>
          <a:bodyPr>
            <a:normAutofit fontScale="47500" lnSpcReduction="20000"/>
          </a:bodyPr>
          <a:lstStyle/>
          <a:p>
            <a:r>
              <a:rPr lang="ru-RU" sz="4500" dirty="0" smtClean="0"/>
              <a:t>У метода</a:t>
            </a:r>
            <a:r>
              <a:rPr lang="en-US" sz="4500" dirty="0" smtClean="0"/>
              <a:t> </a:t>
            </a:r>
            <a:r>
              <a:rPr lang="en-US" sz="4500" dirty="0" smtClean="0">
                <a:solidFill>
                  <a:srgbClr val="0000FF"/>
                </a:solidFill>
              </a:rPr>
              <a:t>Index</a:t>
            </a:r>
            <a:r>
              <a:rPr lang="ru-RU" sz="4500" dirty="0" smtClean="0">
                <a:solidFill>
                  <a:srgbClr val="0000FF"/>
                </a:solidFill>
              </a:rPr>
              <a:t>()</a:t>
            </a:r>
            <a:r>
              <a:rPr lang="en-US" sz="4500" dirty="0" smtClean="0"/>
              <a:t> </a:t>
            </a:r>
            <a:r>
              <a:rPr lang="ru-RU" sz="4500" dirty="0" smtClean="0"/>
              <a:t>не заданы атрибуты – поэтому он неявно связан с действием, которое имеет такое же имя</a:t>
            </a:r>
            <a:r>
              <a:rPr lang="en-US" sz="4500" dirty="0" smtClean="0"/>
              <a:t>. </a:t>
            </a:r>
            <a:endParaRPr lang="ru-RU" sz="4500" dirty="0" smtClean="0"/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sz="4500" dirty="0">
                <a:solidFill>
                  <a:srgbClr val="0000FF"/>
                </a:solidFill>
              </a:rPr>
              <a:t>// </a:t>
            </a:r>
            <a:r>
              <a:rPr lang="ru-RU" sz="4500" dirty="0">
                <a:solidFill>
                  <a:srgbClr val="0000FF"/>
                </a:solidFill>
              </a:rPr>
              <a:t>неявно заданное имя действия</a:t>
            </a:r>
            <a:r>
              <a:rPr lang="en-US" sz="4500" dirty="0">
                <a:solidFill>
                  <a:srgbClr val="0000FF"/>
                </a:solidFill>
              </a:rPr>
              <a:t>: Index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sz="4500" dirty="0">
                <a:solidFill>
                  <a:srgbClr val="0000FF"/>
                </a:solidFill>
              </a:rPr>
              <a:t>public </a:t>
            </a:r>
            <a:r>
              <a:rPr lang="en-US" sz="4500" dirty="0" err="1">
                <a:solidFill>
                  <a:srgbClr val="0000FF"/>
                </a:solidFill>
              </a:rPr>
              <a:t>ActionResult</a:t>
            </a:r>
            <a:r>
              <a:rPr lang="en-US" sz="4500" dirty="0">
                <a:solidFill>
                  <a:srgbClr val="0000FF"/>
                </a:solidFill>
              </a:rPr>
              <a:t> Index()</a:t>
            </a:r>
            <a:r>
              <a:rPr lang="ru-RU" sz="4500" dirty="0">
                <a:solidFill>
                  <a:srgbClr val="0000FF"/>
                </a:solidFill>
              </a:rPr>
              <a:t> </a:t>
            </a:r>
            <a:r>
              <a:rPr lang="en-US" sz="4500" dirty="0">
                <a:solidFill>
                  <a:srgbClr val="0000FF"/>
                </a:solidFill>
              </a:rPr>
              <a:t>{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sz="4500" dirty="0">
                <a:solidFill>
                  <a:srgbClr val="0000FF"/>
                </a:solidFill>
              </a:rPr>
              <a:t>...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sz="4500" dirty="0">
                <a:solidFill>
                  <a:srgbClr val="0000FF"/>
                </a:solidFill>
              </a:rPr>
              <a:t>}</a:t>
            </a:r>
          </a:p>
          <a:p>
            <a:r>
              <a:rPr lang="ru-RU" sz="4500" dirty="0" smtClean="0"/>
              <a:t>У метода </a:t>
            </a:r>
            <a:r>
              <a:rPr lang="en-US" sz="4500" dirty="0" smtClean="0">
                <a:solidFill>
                  <a:srgbClr val="0000FF"/>
                </a:solidFill>
              </a:rPr>
              <a:t>About</a:t>
            </a:r>
            <a:r>
              <a:rPr lang="ru-RU" sz="4500" dirty="0" smtClean="0">
                <a:solidFill>
                  <a:srgbClr val="0000FF"/>
                </a:solidFill>
              </a:rPr>
              <a:t>()</a:t>
            </a:r>
            <a:r>
              <a:rPr lang="en-US" sz="4500" dirty="0" smtClean="0"/>
              <a:t> </a:t>
            </a:r>
            <a:r>
              <a:rPr lang="ru-RU" sz="4500" dirty="0" smtClean="0"/>
              <a:t>с помощью атрибута </a:t>
            </a:r>
            <a:r>
              <a:rPr lang="en-US" sz="4500" dirty="0" err="1">
                <a:solidFill>
                  <a:srgbClr val="0000FF"/>
                </a:solidFill>
              </a:rPr>
              <a:t>NonAction</a:t>
            </a:r>
            <a:r>
              <a:rPr lang="en-US" sz="4500" dirty="0">
                <a:solidFill>
                  <a:srgbClr val="0000FF"/>
                </a:solidFill>
              </a:rPr>
              <a:t> </a:t>
            </a:r>
            <a:r>
              <a:rPr lang="ru-RU" sz="4500" dirty="0" smtClean="0"/>
              <a:t>явно указано, что он не связан ни с какими действиями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sz="4500" dirty="0">
                <a:solidFill>
                  <a:srgbClr val="0000FF"/>
                </a:solidFill>
              </a:rPr>
              <a:t>[</a:t>
            </a:r>
            <a:r>
              <a:rPr lang="en-US" sz="4500" dirty="0" err="1">
                <a:solidFill>
                  <a:srgbClr val="0000FF"/>
                </a:solidFill>
              </a:rPr>
              <a:t>NonAction</a:t>
            </a:r>
            <a:r>
              <a:rPr lang="en-US" sz="4500" dirty="0">
                <a:solidFill>
                  <a:srgbClr val="0000FF"/>
                </a:solidFill>
              </a:rPr>
              <a:t>]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sz="4500" dirty="0">
                <a:solidFill>
                  <a:srgbClr val="0000FF"/>
                </a:solidFill>
              </a:rPr>
              <a:t>public </a:t>
            </a:r>
            <a:r>
              <a:rPr lang="en-US" sz="4500" dirty="0" err="1">
                <a:solidFill>
                  <a:srgbClr val="0000FF"/>
                </a:solidFill>
              </a:rPr>
              <a:t>ActionResult</a:t>
            </a:r>
            <a:r>
              <a:rPr lang="en-US" sz="4500" dirty="0">
                <a:solidFill>
                  <a:srgbClr val="0000FF"/>
                </a:solidFill>
              </a:rPr>
              <a:t> About()</a:t>
            </a:r>
            <a:r>
              <a:rPr lang="ru-RU" sz="4500" dirty="0">
                <a:solidFill>
                  <a:srgbClr val="0000FF"/>
                </a:solidFill>
              </a:rPr>
              <a:t> </a:t>
            </a:r>
            <a:r>
              <a:rPr lang="en-US" sz="4500" dirty="0">
                <a:solidFill>
                  <a:srgbClr val="0000FF"/>
                </a:solidFill>
              </a:rPr>
              <a:t>{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sz="4500" dirty="0">
                <a:solidFill>
                  <a:srgbClr val="0000FF"/>
                </a:solidFill>
              </a:rPr>
              <a:t>...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sz="4500" dirty="0">
                <a:solidFill>
                  <a:srgbClr val="0000FF"/>
                </a:solidFill>
              </a:rPr>
              <a:t>}</a:t>
            </a:r>
          </a:p>
          <a:p>
            <a:r>
              <a:rPr lang="ru-RU" sz="4500" dirty="0"/>
              <a:t>М</a:t>
            </a:r>
            <a:r>
              <a:rPr lang="ru-RU" sz="4500" dirty="0" smtClean="0"/>
              <a:t>етод </a:t>
            </a:r>
            <a:r>
              <a:rPr lang="en-US" sz="4500" dirty="0" err="1">
                <a:solidFill>
                  <a:srgbClr val="0000FF"/>
                </a:solidFill>
              </a:rPr>
              <a:t>LikeGermanSheperds</a:t>
            </a:r>
            <a:r>
              <a:rPr lang="en-US" sz="4500" dirty="0" smtClean="0">
                <a:solidFill>
                  <a:srgbClr val="0000FF"/>
                </a:solidFill>
              </a:rPr>
              <a:t>()</a:t>
            </a:r>
            <a:r>
              <a:rPr lang="ru-RU" sz="4500" dirty="0" smtClean="0">
                <a:solidFill>
                  <a:srgbClr val="0000FF"/>
                </a:solidFill>
              </a:rPr>
              <a:t> </a:t>
            </a:r>
            <a:r>
              <a:rPr lang="ru-RU" sz="4500" dirty="0" smtClean="0"/>
              <a:t>имеет имя не совпадающее с действием, но он явно связан с действием с помощью атрибута</a:t>
            </a:r>
            <a:r>
              <a:rPr lang="en-US" sz="4500" dirty="0" smtClean="0"/>
              <a:t> </a:t>
            </a:r>
            <a:r>
              <a:rPr lang="en-US" sz="4500" dirty="0" err="1" smtClean="0">
                <a:solidFill>
                  <a:srgbClr val="0000FF"/>
                </a:solidFill>
              </a:rPr>
              <a:t>ActionName</a:t>
            </a:r>
            <a:r>
              <a:rPr lang="en-US" sz="4500" dirty="0" smtClean="0"/>
              <a:t>. </a:t>
            </a:r>
            <a:endParaRPr lang="ru-RU" sz="4500" dirty="0" smtClean="0"/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sz="4500" dirty="0" smtClean="0">
                <a:solidFill>
                  <a:srgbClr val="0000FF"/>
                </a:solidFill>
              </a:rPr>
              <a:t>[</a:t>
            </a:r>
            <a:r>
              <a:rPr lang="en-US" sz="4500" dirty="0" err="1" smtClean="0">
                <a:solidFill>
                  <a:srgbClr val="0000FF"/>
                </a:solidFill>
              </a:rPr>
              <a:t>ActionName</a:t>
            </a:r>
            <a:r>
              <a:rPr lang="en-US" sz="4500" dirty="0" smtClean="0">
                <a:solidFill>
                  <a:srgbClr val="0000FF"/>
                </a:solidFill>
              </a:rPr>
              <a:t>("About")]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sz="4500" dirty="0" smtClean="0">
                <a:solidFill>
                  <a:srgbClr val="0000FF"/>
                </a:solidFill>
              </a:rPr>
              <a:t>public </a:t>
            </a:r>
            <a:r>
              <a:rPr lang="en-US" sz="4500" dirty="0" err="1" smtClean="0">
                <a:solidFill>
                  <a:srgbClr val="0000FF"/>
                </a:solidFill>
              </a:rPr>
              <a:t>ActionResult</a:t>
            </a:r>
            <a:r>
              <a:rPr lang="en-US" sz="4500" dirty="0" smtClean="0">
                <a:solidFill>
                  <a:srgbClr val="0000FF"/>
                </a:solidFill>
              </a:rPr>
              <a:t> </a:t>
            </a:r>
            <a:r>
              <a:rPr lang="ru-RU" sz="4500" dirty="0" smtClean="0">
                <a:solidFill>
                  <a:srgbClr val="0000FF"/>
                </a:solidFill>
              </a:rPr>
              <a:t> </a:t>
            </a:r>
            <a:r>
              <a:rPr lang="en-US" sz="4500" dirty="0" err="1" smtClean="0">
                <a:solidFill>
                  <a:srgbClr val="0000FF"/>
                </a:solidFill>
              </a:rPr>
              <a:t>LikeGermanSheperds</a:t>
            </a:r>
            <a:r>
              <a:rPr lang="en-US" sz="4500" dirty="0" smtClean="0">
                <a:solidFill>
                  <a:srgbClr val="0000FF"/>
                </a:solidFill>
              </a:rPr>
              <a:t>(){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sz="4500" dirty="0" smtClean="0">
                <a:solidFill>
                  <a:srgbClr val="0000FF"/>
                </a:solidFill>
              </a:rPr>
              <a:t>...</a:t>
            </a:r>
          </a:p>
          <a:p>
            <a:pPr marL="717550" indent="17463">
              <a:buNone/>
              <a:tabLst>
                <a:tab pos="719138" algn="l"/>
              </a:tabLst>
            </a:pPr>
            <a:r>
              <a:rPr lang="en-US" sz="4500" dirty="0" smtClean="0">
                <a:solidFill>
                  <a:srgbClr val="0000FF"/>
                </a:solidFill>
              </a:rPr>
              <a:t>}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00955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Стандартная структура методов действий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556792"/>
            <a:ext cx="8938320" cy="5301208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sz="3800" dirty="0" smtClean="0">
                <a:solidFill>
                  <a:srgbClr val="0000FF"/>
                </a:solidFill>
              </a:rPr>
              <a:t>public class </a:t>
            </a:r>
            <a:r>
              <a:rPr lang="en-US" sz="3800" dirty="0" err="1" smtClean="0">
                <a:solidFill>
                  <a:srgbClr val="0000FF"/>
                </a:solidFill>
              </a:rPr>
              <a:t>HomeController</a:t>
            </a:r>
            <a:r>
              <a:rPr lang="en-US" sz="3800" dirty="0" smtClean="0">
                <a:solidFill>
                  <a:srgbClr val="0000FF"/>
                </a:solidFill>
              </a:rPr>
              <a:t> : Controller</a:t>
            </a:r>
            <a:r>
              <a:rPr lang="ru-RU" sz="3800" dirty="0" smtClean="0">
                <a:solidFill>
                  <a:srgbClr val="0000FF"/>
                </a:solidFill>
              </a:rPr>
              <a:t> </a:t>
            </a:r>
            <a:r>
              <a:rPr lang="en-US" sz="3800" dirty="0" smtClean="0">
                <a:solidFill>
                  <a:srgbClr val="0000FF"/>
                </a:solidFill>
              </a:rPr>
              <a:t>{</a:t>
            </a:r>
          </a:p>
          <a:p>
            <a:pPr indent="17463">
              <a:buNone/>
            </a:pPr>
            <a:r>
              <a:rPr lang="en-US" sz="3800" b="1" dirty="0" smtClean="0">
                <a:solidFill>
                  <a:srgbClr val="0000FF"/>
                </a:solidFill>
              </a:rPr>
              <a:t>public </a:t>
            </a:r>
            <a:r>
              <a:rPr lang="en-US" sz="3800" b="1" dirty="0" err="1" smtClean="0">
                <a:solidFill>
                  <a:srgbClr val="0000FF"/>
                </a:solidFill>
              </a:rPr>
              <a:t>ActionResult</a:t>
            </a:r>
            <a:r>
              <a:rPr lang="en-US" sz="3800" b="1" dirty="0" smtClean="0">
                <a:solidFill>
                  <a:srgbClr val="0000FF"/>
                </a:solidFill>
              </a:rPr>
              <a:t> Index()</a:t>
            </a:r>
            <a:r>
              <a:rPr lang="ru-RU" sz="3800" b="1" dirty="0" smtClean="0">
                <a:solidFill>
                  <a:srgbClr val="0000FF"/>
                </a:solidFill>
              </a:rPr>
              <a:t> </a:t>
            </a:r>
            <a:r>
              <a:rPr lang="en-US" sz="3800" b="1" dirty="0" smtClean="0">
                <a:solidFill>
                  <a:srgbClr val="0000FF"/>
                </a:solidFill>
              </a:rPr>
              <a:t>{</a:t>
            </a:r>
          </a:p>
          <a:p>
            <a:pPr marL="719138" indent="0">
              <a:buNone/>
            </a:pPr>
            <a:r>
              <a:rPr lang="en-US" sz="3800" dirty="0" smtClean="0">
                <a:solidFill>
                  <a:srgbClr val="0000FF"/>
                </a:solidFill>
              </a:rPr>
              <a:t>// </a:t>
            </a:r>
            <a:r>
              <a:rPr lang="ru-RU" sz="3800" dirty="0" smtClean="0">
                <a:solidFill>
                  <a:srgbClr val="0000FF"/>
                </a:solidFill>
              </a:rPr>
              <a:t>Обработка входных данных</a:t>
            </a:r>
            <a:endParaRPr lang="en-US" sz="3800" dirty="0" smtClean="0">
              <a:solidFill>
                <a:srgbClr val="0000FF"/>
              </a:solidFill>
            </a:endParaRPr>
          </a:p>
          <a:p>
            <a:pPr marL="719138" indent="0">
              <a:buNone/>
            </a:pPr>
            <a:r>
              <a:rPr lang="en-US" sz="3800" dirty="0" smtClean="0">
                <a:solidFill>
                  <a:srgbClr val="0000FF"/>
                </a:solidFill>
              </a:rPr>
              <a:t>...</a:t>
            </a:r>
          </a:p>
          <a:p>
            <a:pPr marL="719138" indent="0">
              <a:buNone/>
            </a:pPr>
            <a:r>
              <a:rPr lang="en-US" sz="3800" dirty="0" smtClean="0">
                <a:solidFill>
                  <a:srgbClr val="0000FF"/>
                </a:solidFill>
              </a:rPr>
              <a:t>// </a:t>
            </a:r>
            <a:r>
              <a:rPr lang="ru-RU" sz="3800" dirty="0" smtClean="0">
                <a:solidFill>
                  <a:srgbClr val="0000FF"/>
                </a:solidFill>
              </a:rPr>
              <a:t>Выполнение ожидаемой задачи</a:t>
            </a:r>
            <a:endParaRPr lang="en-US" sz="3800" dirty="0" smtClean="0">
              <a:solidFill>
                <a:srgbClr val="0000FF"/>
              </a:solidFill>
            </a:endParaRPr>
          </a:p>
          <a:p>
            <a:pPr marL="719138" indent="0">
              <a:buNone/>
            </a:pPr>
            <a:r>
              <a:rPr lang="en-US" sz="3800" dirty="0" smtClean="0">
                <a:solidFill>
                  <a:srgbClr val="0000FF"/>
                </a:solidFill>
              </a:rPr>
              <a:t>...</a:t>
            </a:r>
          </a:p>
          <a:p>
            <a:pPr marL="719138" indent="0">
              <a:buNone/>
            </a:pPr>
            <a:r>
              <a:rPr lang="en-US" sz="3800" dirty="0" smtClean="0">
                <a:solidFill>
                  <a:srgbClr val="0000FF"/>
                </a:solidFill>
              </a:rPr>
              <a:t>// </a:t>
            </a:r>
            <a:r>
              <a:rPr lang="ru-RU" sz="3800" dirty="0" smtClean="0">
                <a:solidFill>
                  <a:srgbClr val="0000FF"/>
                </a:solidFill>
              </a:rPr>
              <a:t>Формирования результата выполнения действия</a:t>
            </a:r>
            <a:endParaRPr lang="en-US" sz="3800" dirty="0" smtClean="0">
              <a:solidFill>
                <a:srgbClr val="0000FF"/>
              </a:solidFill>
            </a:endParaRPr>
          </a:p>
          <a:p>
            <a:pPr marL="719138" indent="0">
              <a:buNone/>
            </a:pPr>
            <a:r>
              <a:rPr lang="en-US" sz="3800" dirty="0" smtClean="0">
                <a:solidFill>
                  <a:srgbClr val="0000FF"/>
                </a:solidFill>
              </a:rPr>
              <a:t>return View();</a:t>
            </a:r>
          </a:p>
          <a:p>
            <a:pPr indent="17463">
              <a:buNone/>
            </a:pPr>
            <a:r>
              <a:rPr lang="en-US" sz="3800" dirty="0" smtClean="0">
                <a:solidFill>
                  <a:srgbClr val="0000FF"/>
                </a:solidFill>
              </a:rPr>
              <a:t>}</a:t>
            </a:r>
          </a:p>
          <a:p>
            <a:pPr indent="17463">
              <a:buNone/>
            </a:pPr>
            <a:r>
              <a:rPr lang="en-US" sz="3800" b="1" dirty="0" smtClean="0">
                <a:solidFill>
                  <a:srgbClr val="0000FF"/>
                </a:solidFill>
              </a:rPr>
              <a:t>public </a:t>
            </a:r>
            <a:r>
              <a:rPr lang="en-US" sz="3800" b="1" dirty="0" err="1" smtClean="0">
                <a:solidFill>
                  <a:srgbClr val="0000FF"/>
                </a:solidFill>
              </a:rPr>
              <a:t>ActionResult</a:t>
            </a:r>
            <a:r>
              <a:rPr lang="en-US" sz="3800" b="1" dirty="0" smtClean="0">
                <a:solidFill>
                  <a:srgbClr val="0000FF"/>
                </a:solidFill>
              </a:rPr>
              <a:t> About()</a:t>
            </a:r>
            <a:r>
              <a:rPr lang="ru-RU" sz="3800" b="1" dirty="0" smtClean="0">
                <a:solidFill>
                  <a:srgbClr val="0000FF"/>
                </a:solidFill>
              </a:rPr>
              <a:t> </a:t>
            </a:r>
            <a:r>
              <a:rPr lang="en-US" sz="3800" b="1" dirty="0" smtClean="0">
                <a:solidFill>
                  <a:srgbClr val="0000FF"/>
                </a:solidFill>
              </a:rPr>
              <a:t>{</a:t>
            </a:r>
          </a:p>
          <a:p>
            <a:pPr marL="719138" indent="0">
              <a:buNone/>
            </a:pPr>
            <a:r>
              <a:rPr lang="en-US" sz="3800" dirty="0" smtClean="0">
                <a:solidFill>
                  <a:srgbClr val="0000FF"/>
                </a:solidFill>
              </a:rPr>
              <a:t>// </a:t>
            </a:r>
            <a:r>
              <a:rPr lang="ru-RU" sz="3800" dirty="0">
                <a:solidFill>
                  <a:srgbClr val="0000FF"/>
                </a:solidFill>
              </a:rPr>
              <a:t>Обработка входных данных</a:t>
            </a:r>
            <a:endParaRPr lang="en-US" sz="3800" dirty="0" smtClean="0">
              <a:solidFill>
                <a:srgbClr val="0000FF"/>
              </a:solidFill>
            </a:endParaRPr>
          </a:p>
          <a:p>
            <a:pPr marL="719138" indent="0">
              <a:buNone/>
            </a:pPr>
            <a:r>
              <a:rPr lang="en-US" sz="3800" dirty="0" smtClean="0">
                <a:solidFill>
                  <a:srgbClr val="0000FF"/>
                </a:solidFill>
              </a:rPr>
              <a:t>...</a:t>
            </a:r>
          </a:p>
          <a:p>
            <a:pPr marL="719138" indent="0">
              <a:buNone/>
            </a:pPr>
            <a:r>
              <a:rPr lang="en-US" sz="3800" dirty="0" smtClean="0">
                <a:solidFill>
                  <a:srgbClr val="0000FF"/>
                </a:solidFill>
              </a:rPr>
              <a:t>// </a:t>
            </a:r>
            <a:r>
              <a:rPr lang="ru-RU" sz="3800" dirty="0">
                <a:solidFill>
                  <a:srgbClr val="0000FF"/>
                </a:solidFill>
              </a:rPr>
              <a:t>Выполнение ожидаемой задачи</a:t>
            </a:r>
            <a:endParaRPr lang="en-US" sz="3800" dirty="0">
              <a:solidFill>
                <a:srgbClr val="0000FF"/>
              </a:solidFill>
            </a:endParaRPr>
          </a:p>
          <a:p>
            <a:pPr marL="719138" indent="0">
              <a:buNone/>
            </a:pPr>
            <a:r>
              <a:rPr lang="en-US" sz="3800" dirty="0" smtClean="0">
                <a:solidFill>
                  <a:srgbClr val="0000FF"/>
                </a:solidFill>
              </a:rPr>
              <a:t>...</a:t>
            </a:r>
          </a:p>
          <a:p>
            <a:pPr marL="719138" indent="0">
              <a:buNone/>
            </a:pPr>
            <a:r>
              <a:rPr lang="en-US" sz="3800" dirty="0" smtClean="0">
                <a:solidFill>
                  <a:srgbClr val="0000FF"/>
                </a:solidFill>
              </a:rPr>
              <a:t>// </a:t>
            </a:r>
            <a:r>
              <a:rPr lang="ru-RU" sz="3800" dirty="0">
                <a:solidFill>
                  <a:srgbClr val="0000FF"/>
                </a:solidFill>
              </a:rPr>
              <a:t>Формирования результата выполнения действия</a:t>
            </a:r>
            <a:endParaRPr lang="en-US" sz="3800" dirty="0">
              <a:solidFill>
                <a:srgbClr val="0000FF"/>
              </a:solidFill>
            </a:endParaRPr>
          </a:p>
          <a:p>
            <a:pPr marL="719138" indent="0">
              <a:buNone/>
            </a:pPr>
            <a:endParaRPr lang="en-US" sz="3800" dirty="0" smtClean="0">
              <a:solidFill>
                <a:srgbClr val="0000FF"/>
              </a:solidFill>
            </a:endParaRPr>
          </a:p>
          <a:p>
            <a:pPr marL="719138" indent="0">
              <a:buNone/>
            </a:pPr>
            <a:r>
              <a:rPr lang="en-US" sz="3800" dirty="0" smtClean="0">
                <a:solidFill>
                  <a:srgbClr val="0000FF"/>
                </a:solidFill>
              </a:rPr>
              <a:t>return View();</a:t>
            </a:r>
          </a:p>
          <a:p>
            <a:pPr indent="17463">
              <a:buNone/>
            </a:pPr>
            <a:r>
              <a:rPr lang="en-US" sz="3800" dirty="0" smtClean="0">
                <a:solidFill>
                  <a:srgbClr val="0000FF"/>
                </a:solidFill>
              </a:rPr>
              <a:t>}</a:t>
            </a:r>
          </a:p>
          <a:p>
            <a:pPr>
              <a:buNone/>
            </a:pPr>
            <a:r>
              <a:rPr lang="en-US" sz="3800" dirty="0" smtClean="0">
                <a:solidFill>
                  <a:srgbClr val="0000FF"/>
                </a:solidFill>
              </a:rPr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4901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9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Результат работы метода-действия контроллера</a:t>
            </a: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707" name="Объект 2"/>
          <p:cNvSpPr>
            <a:spLocks noGrp="1"/>
          </p:cNvSpPr>
          <p:nvPr>
            <p:ph idx="1"/>
          </p:nvPr>
        </p:nvSpPr>
        <p:spPr>
          <a:xfrm>
            <a:off x="179388" y="1484784"/>
            <a:ext cx="8964612" cy="537321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Наиболее </a:t>
            </a:r>
            <a:r>
              <a:rPr lang="ru-RU" dirty="0"/>
              <a:t>часто возвращаемым результатом действий </a:t>
            </a:r>
            <a:r>
              <a:rPr lang="ru-RU" dirty="0" smtClean="0"/>
              <a:t>контроллера является объект класса </a:t>
            </a:r>
            <a:r>
              <a:rPr lang="ru-RU" dirty="0" err="1">
                <a:solidFill>
                  <a:srgbClr val="0000FF"/>
                </a:solidFill>
              </a:rPr>
              <a:t>ViewResult</a:t>
            </a:r>
            <a:r>
              <a:rPr lang="ru-RU" dirty="0" smtClean="0"/>
              <a:t> </a:t>
            </a:r>
            <a:endParaRPr lang="ru-RU" dirty="0"/>
          </a:p>
          <a:p>
            <a:pPr lvl="1"/>
            <a:r>
              <a:rPr lang="ru-RU" dirty="0" smtClean="0"/>
              <a:t>выполняет </a:t>
            </a:r>
            <a:r>
              <a:rPr lang="ru-RU" dirty="0"/>
              <a:t>рендеринг представления в </a:t>
            </a:r>
            <a:r>
              <a:rPr lang="en-US" dirty="0" smtClean="0"/>
              <a:t>web</a:t>
            </a:r>
            <a:r>
              <a:rPr lang="ru-RU" dirty="0" smtClean="0"/>
              <a:t>-страницу </a:t>
            </a:r>
            <a:r>
              <a:rPr lang="ru-RU" dirty="0"/>
              <a:t>и возвращает ее в виде ответа клиенту</a:t>
            </a:r>
            <a:r>
              <a:rPr lang="ru-RU" dirty="0" smtClean="0"/>
              <a:t>.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ru-RU" dirty="0" smtClean="0"/>
              <a:t>Для возврата объекта </a:t>
            </a:r>
            <a:r>
              <a:rPr lang="ru-RU" dirty="0" err="1">
                <a:solidFill>
                  <a:srgbClr val="0000FF"/>
                </a:solidFill>
              </a:rPr>
              <a:t>ViewResult</a:t>
            </a:r>
            <a:r>
              <a:rPr lang="ru-RU" dirty="0"/>
              <a:t> используется метод </a:t>
            </a:r>
            <a:r>
              <a:rPr lang="ru-RU" b="1" dirty="0" err="1">
                <a:solidFill>
                  <a:srgbClr val="0000FF"/>
                </a:solidFill>
              </a:rPr>
              <a:t>View</a:t>
            </a:r>
            <a:r>
              <a:rPr lang="ru-RU" dirty="0"/>
              <a:t>:</a:t>
            </a:r>
          </a:p>
          <a:p>
            <a:pPr marL="0" indent="0" fontAlgn="base">
              <a:buNone/>
            </a:pPr>
            <a:r>
              <a:rPr lang="en-US" dirty="0">
                <a:solidFill>
                  <a:srgbClr val="0000FF"/>
                </a:solidFill>
              </a:rPr>
              <a:t>public class </a:t>
            </a:r>
            <a:r>
              <a:rPr lang="en-US" dirty="0" err="1">
                <a:solidFill>
                  <a:srgbClr val="0000FF"/>
                </a:solidFill>
              </a:rPr>
              <a:t>HomeController</a:t>
            </a:r>
            <a:r>
              <a:rPr lang="en-US" dirty="0">
                <a:solidFill>
                  <a:srgbClr val="0000FF"/>
                </a:solidFill>
              </a:rPr>
              <a:t> : </a:t>
            </a:r>
            <a:r>
              <a:rPr lang="en-US" dirty="0" smtClean="0">
                <a:solidFill>
                  <a:srgbClr val="0000FF"/>
                </a:solidFill>
              </a:rPr>
              <a:t>Controller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{</a:t>
            </a:r>
            <a:endParaRPr lang="en-US" dirty="0">
              <a:solidFill>
                <a:srgbClr val="0000FF"/>
              </a:solidFill>
            </a:endParaRPr>
          </a:p>
          <a:p>
            <a:pPr marL="0" indent="0" fontAlgn="base">
              <a:buNone/>
            </a:pPr>
            <a:r>
              <a:rPr lang="en-US" dirty="0">
                <a:solidFill>
                  <a:srgbClr val="0000FF"/>
                </a:solidFill>
              </a:rPr>
              <a:t>    public </a:t>
            </a:r>
            <a:r>
              <a:rPr lang="en-US" dirty="0" err="1">
                <a:solidFill>
                  <a:srgbClr val="0000FF"/>
                </a:solidFill>
              </a:rPr>
              <a:t>ActionResult</a:t>
            </a:r>
            <a:r>
              <a:rPr lang="en-US" dirty="0">
                <a:solidFill>
                  <a:srgbClr val="0000FF"/>
                </a:solidFill>
              </a:rPr>
              <a:t> Index</a:t>
            </a:r>
            <a:r>
              <a:rPr lang="en-US" dirty="0" smtClean="0">
                <a:solidFill>
                  <a:srgbClr val="0000FF"/>
                </a:solidFill>
              </a:rPr>
              <a:t>()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{</a:t>
            </a:r>
            <a:endParaRPr lang="en-US" dirty="0">
              <a:solidFill>
                <a:srgbClr val="0000FF"/>
              </a:solidFill>
            </a:endParaRPr>
          </a:p>
          <a:p>
            <a:pPr marL="0" indent="0" fontAlgn="base">
              <a:buNone/>
            </a:pPr>
            <a:r>
              <a:rPr lang="en-US" b="1" dirty="0">
                <a:solidFill>
                  <a:srgbClr val="0000FF"/>
                </a:solidFill>
              </a:rPr>
              <a:t>        return View();</a:t>
            </a:r>
          </a:p>
          <a:p>
            <a:pPr marL="0" indent="0" fontAlgn="base">
              <a:buNone/>
            </a:pPr>
            <a:r>
              <a:rPr lang="en-US" dirty="0">
                <a:solidFill>
                  <a:srgbClr val="0000FF"/>
                </a:solidFill>
              </a:rPr>
              <a:t>    }</a:t>
            </a:r>
          </a:p>
          <a:p>
            <a:pPr marL="0" indent="0" fontAlgn="base">
              <a:buNone/>
            </a:pPr>
            <a:r>
              <a:rPr lang="en-US" dirty="0">
                <a:solidFill>
                  <a:srgbClr val="0000FF"/>
                </a:solidFill>
              </a:rPr>
              <a:t>}</a:t>
            </a:r>
          </a:p>
          <a:p>
            <a:r>
              <a:rPr lang="ru-RU" dirty="0" smtClean="0"/>
              <a:t>Метод </a:t>
            </a:r>
            <a:r>
              <a:rPr lang="ru-RU" dirty="0" err="1">
                <a:solidFill>
                  <a:srgbClr val="0000FF"/>
                </a:solidFill>
              </a:rPr>
              <a:t>View</a:t>
            </a:r>
            <a:r>
              <a:rPr lang="ru-RU" dirty="0"/>
              <a:t> </a:t>
            </a:r>
            <a:endParaRPr lang="ru-RU" dirty="0" smtClean="0"/>
          </a:p>
          <a:p>
            <a:pPr lvl="1"/>
            <a:r>
              <a:rPr lang="ru-RU" dirty="0" smtClean="0"/>
              <a:t>находит соответствующее методу представление</a:t>
            </a:r>
          </a:p>
          <a:p>
            <a:pPr lvl="2"/>
            <a:r>
              <a:rPr lang="ru-RU" dirty="0" smtClean="0"/>
              <a:t>по </a:t>
            </a:r>
            <a:r>
              <a:rPr lang="ru-RU" dirty="0"/>
              <a:t>умолчанию используется </a:t>
            </a:r>
            <a:r>
              <a:rPr lang="ru-RU" dirty="0" smtClean="0"/>
              <a:t>представление, </a:t>
            </a:r>
            <a:r>
              <a:rPr lang="ru-RU" dirty="0"/>
              <a:t>которое хранится по следующему пути: </a:t>
            </a:r>
          </a:p>
          <a:p>
            <a:pPr marL="457200" lvl="1" indent="0">
              <a:buNone/>
            </a:pPr>
            <a:r>
              <a:rPr lang="ru-RU" i="1" dirty="0">
                <a:solidFill>
                  <a:srgbClr val="0000FF"/>
                </a:solidFill>
              </a:rPr>
              <a:t>/</a:t>
            </a:r>
            <a:r>
              <a:rPr lang="ru-RU" i="1" dirty="0" err="1">
                <a:solidFill>
                  <a:srgbClr val="0000FF"/>
                </a:solidFill>
              </a:rPr>
              <a:t>Views</a:t>
            </a:r>
            <a:r>
              <a:rPr lang="ru-RU" i="1" dirty="0">
                <a:solidFill>
                  <a:srgbClr val="0000FF"/>
                </a:solidFill>
              </a:rPr>
              <a:t>/</a:t>
            </a:r>
            <a:r>
              <a:rPr lang="ru-RU" i="1" dirty="0" err="1">
                <a:solidFill>
                  <a:srgbClr val="0000FF"/>
                </a:solidFill>
              </a:rPr>
              <a:t>Имя_контроллера</a:t>
            </a:r>
            <a:r>
              <a:rPr lang="ru-RU" i="1" dirty="0">
                <a:solidFill>
                  <a:srgbClr val="0000FF"/>
                </a:solidFill>
              </a:rPr>
              <a:t>/</a:t>
            </a:r>
            <a:r>
              <a:rPr lang="ru-RU" i="1" dirty="0" err="1">
                <a:solidFill>
                  <a:srgbClr val="0000FF"/>
                </a:solidFill>
              </a:rPr>
              <a:t>Имя_представления.cshtml</a:t>
            </a:r>
            <a:endParaRPr lang="ru-RU" dirty="0">
              <a:solidFill>
                <a:srgbClr val="0000FF"/>
              </a:solidFill>
            </a:endParaRPr>
          </a:p>
          <a:p>
            <a:pPr lvl="1"/>
            <a:r>
              <a:rPr lang="ru-RU" dirty="0" smtClean="0"/>
              <a:t>возвращает </a:t>
            </a:r>
            <a:r>
              <a:rPr lang="ru-RU" dirty="0"/>
              <a:t>объект </a:t>
            </a:r>
            <a:r>
              <a:rPr lang="ru-RU" dirty="0" err="1">
                <a:solidFill>
                  <a:srgbClr val="0000FF"/>
                </a:solidFill>
              </a:rPr>
              <a:t>ViewResult</a:t>
            </a:r>
            <a:r>
              <a:rPr lang="ru-RU" dirty="0"/>
              <a:t>. </a:t>
            </a:r>
          </a:p>
          <a:p>
            <a:pPr lvl="2"/>
            <a:r>
              <a:rPr lang="ru-RU" dirty="0" smtClean="0"/>
              <a:t>объект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err="1" smtClean="0">
                <a:solidFill>
                  <a:srgbClr val="0000FF"/>
                </a:solidFill>
              </a:rPr>
              <a:t>ViewResult</a:t>
            </a:r>
            <a:r>
              <a:rPr lang="ru-RU" dirty="0" smtClean="0"/>
              <a:t> </a:t>
            </a:r>
            <a:r>
              <a:rPr lang="ru-RU" dirty="0"/>
              <a:t>производит </a:t>
            </a:r>
            <a:r>
              <a:rPr lang="ru-RU" dirty="0" smtClean="0"/>
              <a:t>создание </a:t>
            </a:r>
            <a:r>
              <a:rPr lang="en-US" dirty="0" smtClean="0"/>
              <a:t>HTML-</a:t>
            </a:r>
            <a:r>
              <a:rPr lang="ru-RU" dirty="0" smtClean="0"/>
              <a:t>документа на основе представления</a:t>
            </a:r>
          </a:p>
          <a:p>
            <a:pPr lvl="2"/>
            <a:r>
              <a:rPr lang="ru-RU" dirty="0" smtClean="0"/>
              <a:t>рендеринг представления </a:t>
            </a:r>
            <a:r>
              <a:rPr lang="ru-RU" dirty="0"/>
              <a:t>в ответ. </a:t>
            </a:r>
          </a:p>
          <a:p>
            <a:pPr eaLnBrk="1" hangingPunct="1"/>
            <a:endParaRPr lang="ru-RU" altLang="ru-RU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0700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900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Метод </a:t>
            </a:r>
            <a:r>
              <a:rPr lang="ru-RU" sz="3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</a:t>
            </a:r>
            <a:r>
              <a:rPr lang="ru-RU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707" name="Объект 2"/>
          <p:cNvSpPr>
            <a:spLocks noGrp="1"/>
          </p:cNvSpPr>
          <p:nvPr>
            <p:ph idx="1"/>
          </p:nvPr>
        </p:nvSpPr>
        <p:spPr>
          <a:xfrm>
            <a:off x="179388" y="1484784"/>
            <a:ext cx="8964612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Метод </a:t>
            </a:r>
            <a:r>
              <a:rPr lang="ru-RU" dirty="0" err="1" smtClean="0">
                <a:solidFill>
                  <a:srgbClr val="0000FF"/>
                </a:solidFill>
              </a:rPr>
              <a:t>View</a:t>
            </a:r>
            <a:r>
              <a:rPr lang="ru-RU" dirty="0" smtClean="0">
                <a:solidFill>
                  <a:srgbClr val="0000FF"/>
                </a:solidFill>
              </a:rPr>
              <a:t>()</a:t>
            </a:r>
            <a:r>
              <a:rPr lang="ru-RU" dirty="0" smtClean="0"/>
              <a:t> </a:t>
            </a:r>
          </a:p>
          <a:p>
            <a:pPr lvl="1"/>
            <a:r>
              <a:rPr lang="ru-RU" dirty="0"/>
              <a:t>находит соответствующее методу представление</a:t>
            </a:r>
          </a:p>
          <a:p>
            <a:pPr lvl="2"/>
            <a:r>
              <a:rPr lang="ru-RU" dirty="0"/>
              <a:t>по умолчанию используется представление, которое хранится по следующему пути: </a:t>
            </a:r>
            <a:endParaRPr lang="ru-RU" dirty="0" smtClean="0"/>
          </a:p>
          <a:p>
            <a:pPr marL="914400" lvl="2" indent="0">
              <a:buNone/>
            </a:pPr>
            <a:r>
              <a:rPr lang="ru-RU" i="1" dirty="0" smtClean="0">
                <a:solidFill>
                  <a:srgbClr val="0000FF"/>
                </a:solidFill>
              </a:rPr>
              <a:t>/</a:t>
            </a:r>
            <a:r>
              <a:rPr lang="ru-RU" i="1" dirty="0" err="1">
                <a:solidFill>
                  <a:srgbClr val="0000FF"/>
                </a:solidFill>
              </a:rPr>
              <a:t>Views</a:t>
            </a:r>
            <a:r>
              <a:rPr lang="ru-RU" i="1" dirty="0">
                <a:solidFill>
                  <a:srgbClr val="0000FF"/>
                </a:solidFill>
              </a:rPr>
              <a:t>/</a:t>
            </a:r>
            <a:r>
              <a:rPr lang="ru-RU" i="1" dirty="0" err="1">
                <a:solidFill>
                  <a:srgbClr val="0000FF"/>
                </a:solidFill>
              </a:rPr>
              <a:t>Имя_контроллера</a:t>
            </a:r>
            <a:r>
              <a:rPr lang="ru-RU" i="1" dirty="0">
                <a:solidFill>
                  <a:srgbClr val="0000FF"/>
                </a:solidFill>
              </a:rPr>
              <a:t>/</a:t>
            </a:r>
            <a:r>
              <a:rPr lang="ru-RU" i="1" dirty="0" err="1">
                <a:solidFill>
                  <a:srgbClr val="0000FF"/>
                </a:solidFill>
              </a:rPr>
              <a:t>Имя_представления.cshtml</a:t>
            </a:r>
            <a:endParaRPr lang="ru-RU" dirty="0">
              <a:solidFill>
                <a:srgbClr val="0000FF"/>
              </a:solidFill>
            </a:endParaRPr>
          </a:p>
          <a:p>
            <a:pPr lvl="1"/>
            <a:r>
              <a:rPr lang="ru-RU" dirty="0"/>
              <a:t>возвращает объект </a:t>
            </a:r>
            <a:r>
              <a:rPr lang="ru-RU" dirty="0" err="1">
                <a:solidFill>
                  <a:srgbClr val="0000FF"/>
                </a:solidFill>
              </a:rPr>
              <a:t>ViewResult</a:t>
            </a:r>
            <a:r>
              <a:rPr lang="ru-RU" dirty="0"/>
              <a:t>. </a:t>
            </a:r>
          </a:p>
          <a:p>
            <a:pPr lvl="2"/>
            <a:r>
              <a:rPr lang="ru-RU" dirty="0"/>
              <a:t>объект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ViewResult</a:t>
            </a:r>
            <a:r>
              <a:rPr lang="ru-RU" dirty="0"/>
              <a:t> </a:t>
            </a:r>
            <a:r>
              <a:rPr lang="ru-RU" dirty="0" smtClean="0"/>
              <a:t>выполняет </a:t>
            </a:r>
            <a:r>
              <a:rPr lang="ru-RU" dirty="0"/>
              <a:t>создание </a:t>
            </a:r>
            <a:r>
              <a:rPr lang="en-US" dirty="0"/>
              <a:t>HTML-</a:t>
            </a:r>
            <a:r>
              <a:rPr lang="ru-RU" dirty="0"/>
              <a:t>документа на основе </a:t>
            </a:r>
            <a:r>
              <a:rPr lang="ru-RU" dirty="0" smtClean="0"/>
              <a:t>представления</a:t>
            </a:r>
            <a:endParaRPr lang="ru-RU" dirty="0"/>
          </a:p>
          <a:p>
            <a:pPr lvl="3"/>
            <a:r>
              <a:rPr lang="ru-RU" dirty="0"/>
              <a:t>рендеринг представления в ответ. </a:t>
            </a:r>
          </a:p>
          <a:p>
            <a:pPr marL="0" indent="0" eaLnBrk="1" hangingPunct="1">
              <a:buNone/>
            </a:pPr>
            <a:endParaRPr lang="ru-RU" altLang="ru-RU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2697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900"/>
          </a:xfrm>
        </p:spPr>
        <p:txBody>
          <a:bodyPr/>
          <a:lstStyle/>
          <a:p>
            <a:pPr eaLnBrk="1" hangingPunct="1"/>
            <a:r>
              <a:rPr lang="ru-RU" altLang="ru-RU" sz="3600" smtClean="0">
                <a:latin typeface="Arial" panose="020B0604020202020204" pitchFamily="34" charset="0"/>
                <a:cs typeface="Arial" panose="020B0604020202020204" pitchFamily="34" charset="0"/>
              </a:rPr>
              <a:t>Класс </a:t>
            </a:r>
            <a:r>
              <a:rPr lang="ru-RU" altLang="ru-RU" sz="36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ViewResult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92500" lnSpcReduction="20000"/>
          </a:bodyPr>
          <a:lstStyle/>
          <a:p>
            <a:pPr>
              <a:defRPr/>
            </a:pPr>
            <a:r>
              <a:rPr lang="ru-RU" dirty="0" err="1" smtClean="0">
                <a:solidFill>
                  <a:srgbClr val="0000FF"/>
                </a:solidFill>
              </a:rPr>
              <a:t>ViewResult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– </a:t>
            </a:r>
            <a:r>
              <a:rPr lang="ru-RU" dirty="0" smtClean="0"/>
              <a:t>класс, объект которого является </a:t>
            </a:r>
            <a:r>
              <a:rPr lang="ru-RU" dirty="0"/>
              <a:t>наиболее часто возвращаемым результатом </a:t>
            </a:r>
            <a:r>
              <a:rPr lang="ru-RU" dirty="0" smtClean="0"/>
              <a:t>метода-действия контроллера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производит </a:t>
            </a:r>
            <a:r>
              <a:rPr lang="ru-RU" dirty="0"/>
              <a:t>рендеринг представления в веб-страницу и возвращает ее в виде ответа клиенту.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Для возврата объекта </a:t>
            </a:r>
            <a:r>
              <a:rPr lang="ru-RU" dirty="0" err="1">
                <a:solidFill>
                  <a:srgbClr val="0000FF"/>
                </a:solidFill>
              </a:rPr>
              <a:t>ViewResult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/>
              <a:t>используется метод </a:t>
            </a:r>
            <a:r>
              <a:rPr lang="ru-RU" b="1" dirty="0" err="1">
                <a:solidFill>
                  <a:srgbClr val="0000FF"/>
                </a:solidFill>
              </a:rPr>
              <a:t>View</a:t>
            </a:r>
            <a:r>
              <a:rPr lang="ru-RU" dirty="0" smtClean="0"/>
              <a:t>: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public class </a:t>
            </a:r>
            <a:r>
              <a:rPr lang="en-US" sz="2600" dirty="0" err="1">
                <a:solidFill>
                  <a:srgbClr val="0000FF"/>
                </a:solidFill>
              </a:rPr>
              <a:t>HomeController</a:t>
            </a:r>
            <a:r>
              <a:rPr lang="en-US" sz="2600" dirty="0">
                <a:solidFill>
                  <a:srgbClr val="0000FF"/>
                </a:solidFill>
              </a:rPr>
              <a:t> : </a:t>
            </a:r>
            <a:r>
              <a:rPr lang="en-US" sz="2600" dirty="0" smtClean="0">
                <a:solidFill>
                  <a:srgbClr val="0000FF"/>
                </a:solidFill>
              </a:rPr>
              <a:t>Controller</a:t>
            </a:r>
            <a:r>
              <a:rPr lang="ru-RU" sz="2600" dirty="0" smtClean="0">
                <a:solidFill>
                  <a:srgbClr val="0000FF"/>
                </a:solidFill>
              </a:rPr>
              <a:t> </a:t>
            </a:r>
            <a:r>
              <a:rPr lang="en-US" sz="2600" dirty="0" smtClean="0">
                <a:solidFill>
                  <a:srgbClr val="0000FF"/>
                </a:solidFill>
              </a:rPr>
              <a:t>{</a:t>
            </a:r>
            <a:endParaRPr lang="en-US" sz="2600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public </a:t>
            </a:r>
            <a:r>
              <a:rPr lang="en-US" sz="2600" dirty="0" err="1">
                <a:solidFill>
                  <a:srgbClr val="0000FF"/>
                </a:solidFill>
              </a:rPr>
              <a:t>ActionResult</a:t>
            </a:r>
            <a:r>
              <a:rPr lang="en-US" sz="2600" dirty="0">
                <a:solidFill>
                  <a:srgbClr val="0000FF"/>
                </a:solidFill>
              </a:rPr>
              <a:t> Index</a:t>
            </a:r>
            <a:r>
              <a:rPr lang="en-US" sz="2600" dirty="0" smtClean="0">
                <a:solidFill>
                  <a:srgbClr val="0000FF"/>
                </a:solidFill>
              </a:rPr>
              <a:t>()</a:t>
            </a:r>
            <a:r>
              <a:rPr lang="ru-RU" sz="2600" dirty="0" smtClean="0">
                <a:solidFill>
                  <a:srgbClr val="0000FF"/>
                </a:solidFill>
              </a:rPr>
              <a:t> </a:t>
            </a:r>
            <a:r>
              <a:rPr lang="en-US" sz="2600" dirty="0">
                <a:solidFill>
                  <a:srgbClr val="0000FF"/>
                </a:solidFill>
              </a:rPr>
              <a:t>    {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>
                <a:solidFill>
                  <a:srgbClr val="0000FF"/>
                </a:solidFill>
              </a:rPr>
              <a:t>        return View();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 smtClean="0">
                <a:solidFill>
                  <a:srgbClr val="0000FF"/>
                </a:solidFill>
              </a:rPr>
              <a:t>}</a:t>
            </a:r>
            <a:r>
              <a:rPr lang="ru-RU" sz="2600" dirty="0" smtClean="0">
                <a:solidFill>
                  <a:srgbClr val="0000FF"/>
                </a:solidFill>
              </a:rPr>
              <a:t> </a:t>
            </a:r>
            <a:r>
              <a:rPr lang="en-US" sz="2600" dirty="0" smtClean="0">
                <a:solidFill>
                  <a:srgbClr val="0000FF"/>
                </a:solidFill>
              </a:rPr>
              <a:t>}</a:t>
            </a:r>
            <a:endParaRPr lang="ru-RU" sz="2600" dirty="0" smtClean="0">
              <a:solidFill>
                <a:srgbClr val="0000FF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Объект </a:t>
            </a:r>
            <a:r>
              <a:rPr lang="ru-RU" dirty="0" err="1">
                <a:solidFill>
                  <a:srgbClr val="0000FF"/>
                </a:solidFill>
              </a:rPr>
              <a:t>ViewResult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smtClean="0"/>
              <a:t>затем производит </a:t>
            </a:r>
            <a:r>
              <a:rPr lang="ru-RU" dirty="0"/>
              <a:t>рендеринг определенного представления в ответ. 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>
              <a:solidFill>
                <a:srgbClr val="0000FF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7663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337"/>
          </a:xfrm>
        </p:spPr>
        <p:txBody>
          <a:bodyPr/>
          <a:lstStyle/>
          <a:p>
            <a:pPr eaLnBrk="1" hangingPunct="1"/>
            <a:r>
              <a:rPr lang="ru-RU" altLang="ru-RU" sz="3600" smtClean="0">
                <a:latin typeface="Arial" panose="020B0604020202020204" pitchFamily="34" charset="0"/>
                <a:cs typeface="Arial" panose="020B0604020202020204" pitchFamily="34" charset="0"/>
              </a:rPr>
              <a:t>Поиск представления по умолчанию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По умолчанию метод </a:t>
            </a:r>
            <a:r>
              <a:rPr lang="en-US" sz="2800" dirty="0" smtClean="0">
                <a:solidFill>
                  <a:srgbClr val="0000FF"/>
                </a:solidFill>
              </a:rPr>
              <a:t>View()</a:t>
            </a:r>
            <a:r>
              <a:rPr lang="ru-RU" sz="2800" dirty="0" smtClean="0"/>
              <a:t> </a:t>
            </a:r>
            <a:r>
              <a:rPr lang="ru-RU" sz="2800" dirty="0"/>
              <a:t>производит поиск представления в проекте по следующему пути: </a:t>
            </a:r>
            <a:endParaRPr lang="ru-RU" sz="2800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400" dirty="0" smtClean="0">
              <a:solidFill>
                <a:srgbClr val="0000FF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/</a:t>
            </a:r>
            <a:r>
              <a:rPr lang="ru-RU" sz="2400" dirty="0" err="1">
                <a:solidFill>
                  <a:srgbClr val="0000FF"/>
                </a:solidFill>
              </a:rPr>
              <a:t>Views</a:t>
            </a:r>
            <a:r>
              <a:rPr lang="ru-RU" sz="2400" dirty="0">
                <a:solidFill>
                  <a:srgbClr val="0000FF"/>
                </a:solidFill>
              </a:rPr>
              <a:t>/</a:t>
            </a:r>
            <a:r>
              <a:rPr lang="ru-RU" sz="2400" dirty="0" err="1">
                <a:solidFill>
                  <a:srgbClr val="0000FF"/>
                </a:solidFill>
              </a:rPr>
              <a:t>Имя_контроллера</a:t>
            </a:r>
            <a:r>
              <a:rPr lang="ru-RU" sz="2400" dirty="0">
                <a:solidFill>
                  <a:srgbClr val="0000FF"/>
                </a:solidFill>
              </a:rPr>
              <a:t>/</a:t>
            </a:r>
            <a:r>
              <a:rPr lang="ru-RU" sz="2400" dirty="0" err="1">
                <a:solidFill>
                  <a:srgbClr val="0000FF"/>
                </a:solidFill>
              </a:rPr>
              <a:t>Имя_представления.cshtml</a:t>
            </a:r>
            <a:endParaRPr lang="ru-RU" sz="2400" dirty="0">
              <a:solidFill>
                <a:srgbClr val="0000FF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sz="28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если имя представление </a:t>
            </a:r>
            <a:r>
              <a:rPr lang="ru-RU" sz="2800" dirty="0"/>
              <a:t>не указано </a:t>
            </a:r>
            <a:r>
              <a:rPr lang="ru-RU" sz="2800" dirty="0" smtClean="0"/>
              <a:t>явно, </a:t>
            </a:r>
            <a:r>
              <a:rPr lang="ru-RU" sz="2800" dirty="0"/>
              <a:t>то </a:t>
            </a:r>
            <a:r>
              <a:rPr lang="ru-RU" sz="2800" dirty="0" smtClean="0"/>
              <a:t>будет </a:t>
            </a:r>
            <a:r>
              <a:rPr lang="ru-RU" sz="2800" dirty="0"/>
              <a:t>использоваться </a:t>
            </a:r>
            <a:r>
              <a:rPr lang="ru-RU" sz="2800" dirty="0" smtClean="0"/>
              <a:t>представление, </a:t>
            </a:r>
            <a:r>
              <a:rPr lang="ru-RU" sz="2800" dirty="0"/>
              <a:t>имя которого совпадает с именем действия контроллера. </a:t>
            </a:r>
            <a:endParaRPr lang="ru-RU" sz="2800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sz="2400" dirty="0"/>
              <a:t>н</a:t>
            </a:r>
            <a:r>
              <a:rPr lang="ru-RU" sz="2400" dirty="0" smtClean="0"/>
              <a:t>апример</a:t>
            </a:r>
            <a:r>
              <a:rPr lang="ru-RU" sz="2400" dirty="0"/>
              <a:t>, вышеопределенное действие </a:t>
            </a:r>
            <a:r>
              <a:rPr lang="ru-RU" sz="2400" dirty="0" err="1">
                <a:solidFill>
                  <a:srgbClr val="0000FF"/>
                </a:solidFill>
              </a:rPr>
              <a:t>Index</a:t>
            </a: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ru-RU" sz="2400" dirty="0"/>
              <a:t>по умолчанию будет производить поиск </a:t>
            </a:r>
            <a:r>
              <a:rPr lang="ru-RU" sz="2400" dirty="0" smtClean="0"/>
              <a:t>файла </a:t>
            </a:r>
            <a:r>
              <a:rPr lang="ru-RU" sz="2400" dirty="0" smtClean="0">
                <a:solidFill>
                  <a:srgbClr val="0000FF"/>
                </a:solidFill>
              </a:rPr>
              <a:t>/</a:t>
            </a:r>
            <a:r>
              <a:rPr lang="ru-RU" sz="2400" dirty="0" err="1" smtClean="0">
                <a:solidFill>
                  <a:srgbClr val="0000FF"/>
                </a:solidFill>
              </a:rPr>
              <a:t>Views</a:t>
            </a:r>
            <a:r>
              <a:rPr lang="ru-RU" sz="2400" dirty="0" smtClean="0">
                <a:solidFill>
                  <a:srgbClr val="0000FF"/>
                </a:solidFill>
              </a:rPr>
              <a:t>/</a:t>
            </a:r>
            <a:r>
              <a:rPr lang="ru-RU" sz="2400" dirty="0" err="1" smtClean="0">
                <a:solidFill>
                  <a:srgbClr val="0000FF"/>
                </a:solidFill>
              </a:rPr>
              <a:t>Home</a:t>
            </a:r>
            <a:r>
              <a:rPr lang="ru-RU" sz="2400" dirty="0" smtClean="0">
                <a:solidFill>
                  <a:srgbClr val="0000FF"/>
                </a:solidFill>
              </a:rPr>
              <a:t>/</a:t>
            </a:r>
            <a:r>
              <a:rPr lang="en-US" sz="2400" dirty="0" err="1" smtClean="0">
                <a:solidFill>
                  <a:srgbClr val="0000FF"/>
                </a:solidFill>
              </a:rPr>
              <a:t>Index.cshtml</a:t>
            </a:r>
            <a:endParaRPr lang="ru-RU" sz="24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32695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900"/>
          </a:xfrm>
        </p:spPr>
        <p:txBody>
          <a:bodyPr>
            <a:noAutofit/>
          </a:bodyPr>
          <a:lstStyle/>
          <a:p>
            <a:r>
              <a:rPr lang="ru-RU" sz="3600" dirty="0" smtClean="0"/>
              <a:t>Явное </a:t>
            </a:r>
            <a:r>
              <a:rPr lang="ru-RU" altLang="ru-RU" sz="3600" dirty="0"/>
              <a:t>указание представления</a:t>
            </a:r>
            <a:endParaRPr lang="ru-RU" alt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707" name="Объект 2"/>
          <p:cNvSpPr>
            <a:spLocks noGrp="1"/>
          </p:cNvSpPr>
          <p:nvPr>
            <p:ph idx="1"/>
          </p:nvPr>
        </p:nvSpPr>
        <p:spPr>
          <a:xfrm>
            <a:off x="179388" y="1484784"/>
            <a:ext cx="8964612" cy="537321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По умолчанию используется представление проекта, которое хранится по </a:t>
            </a:r>
            <a:r>
              <a:rPr lang="ru-RU" dirty="0"/>
              <a:t>следующему пути: </a:t>
            </a:r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i="1" dirty="0">
                <a:solidFill>
                  <a:srgbClr val="0000FF"/>
                </a:solidFill>
              </a:rPr>
              <a:t>/</a:t>
            </a:r>
            <a:r>
              <a:rPr lang="ru-RU" i="1" dirty="0" err="1">
                <a:solidFill>
                  <a:srgbClr val="0000FF"/>
                </a:solidFill>
              </a:rPr>
              <a:t>Views</a:t>
            </a:r>
            <a:r>
              <a:rPr lang="ru-RU" i="1" dirty="0">
                <a:solidFill>
                  <a:srgbClr val="0000FF"/>
                </a:solidFill>
              </a:rPr>
              <a:t>/</a:t>
            </a:r>
            <a:r>
              <a:rPr lang="ru-RU" i="1" dirty="0" err="1">
                <a:solidFill>
                  <a:srgbClr val="0000FF"/>
                </a:solidFill>
              </a:rPr>
              <a:t>Имя_контроллера</a:t>
            </a:r>
            <a:r>
              <a:rPr lang="ru-RU" i="1" dirty="0">
                <a:solidFill>
                  <a:srgbClr val="0000FF"/>
                </a:solidFill>
              </a:rPr>
              <a:t>/</a:t>
            </a:r>
            <a:r>
              <a:rPr lang="ru-RU" i="1" dirty="0" err="1">
                <a:solidFill>
                  <a:srgbClr val="0000FF"/>
                </a:solidFill>
              </a:rPr>
              <a:t>Имя_представления.cshtml</a:t>
            </a:r>
            <a:endParaRPr lang="ru-RU" dirty="0">
              <a:solidFill>
                <a:srgbClr val="0000FF"/>
              </a:solidFill>
            </a:endParaRPr>
          </a:p>
          <a:p>
            <a:r>
              <a:rPr lang="ru-RU" dirty="0"/>
              <a:t>Однако можно также задать имя представления явным образом: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public class </a:t>
            </a:r>
            <a:r>
              <a:rPr lang="en-US" sz="2800" dirty="0" err="1">
                <a:solidFill>
                  <a:srgbClr val="0000FF"/>
                </a:solidFill>
              </a:rPr>
              <a:t>HomeController</a:t>
            </a:r>
            <a:r>
              <a:rPr lang="en-US" sz="2800" dirty="0">
                <a:solidFill>
                  <a:srgbClr val="0000FF"/>
                </a:solidFill>
              </a:rPr>
              <a:t> : </a:t>
            </a:r>
            <a:r>
              <a:rPr lang="en-US" sz="2800" dirty="0" smtClean="0">
                <a:solidFill>
                  <a:srgbClr val="0000FF"/>
                </a:solidFill>
              </a:rPr>
              <a:t>Controller</a:t>
            </a:r>
            <a:r>
              <a:rPr lang="ru-RU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{</a:t>
            </a:r>
            <a:endParaRPr lang="en-US" sz="28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    public </a:t>
            </a:r>
            <a:r>
              <a:rPr lang="en-US" sz="2800" dirty="0" err="1">
                <a:solidFill>
                  <a:srgbClr val="0000FF"/>
                </a:solidFill>
              </a:rPr>
              <a:t>ViewResult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SomeMethod</a:t>
            </a:r>
            <a:r>
              <a:rPr lang="en-US" sz="2800" dirty="0" smtClean="0">
                <a:solidFill>
                  <a:srgbClr val="0000FF"/>
                </a:solidFill>
              </a:rPr>
              <a:t>() </a:t>
            </a:r>
            <a:r>
              <a:rPr lang="en-US" sz="2800" dirty="0">
                <a:solidFill>
                  <a:srgbClr val="0000FF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        return </a:t>
            </a:r>
            <a:r>
              <a:rPr lang="en-US" sz="2800" b="1" dirty="0">
                <a:solidFill>
                  <a:srgbClr val="0000FF"/>
                </a:solidFill>
              </a:rPr>
              <a:t>View("Index")</a:t>
            </a:r>
            <a:r>
              <a:rPr lang="en-US" sz="2800" dirty="0">
                <a:solidFill>
                  <a:srgbClr val="0000FF"/>
                </a:solidFill>
              </a:rPr>
              <a:t>;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}</a:t>
            </a:r>
            <a:r>
              <a:rPr lang="ru-RU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}</a:t>
            </a:r>
            <a:endParaRPr lang="ru-RU" sz="2800" dirty="0" smtClean="0">
              <a:solidFill>
                <a:srgbClr val="0000FF"/>
              </a:solidFill>
            </a:endParaRPr>
          </a:p>
          <a:p>
            <a:r>
              <a:rPr lang="ru-RU" dirty="0" smtClean="0"/>
              <a:t>Можно </a:t>
            </a:r>
            <a:r>
              <a:rPr lang="ru-RU" dirty="0"/>
              <a:t>полностью переопределить путь, по которому система будет искать представление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return View("~/Views/Some/</a:t>
            </a:r>
            <a:r>
              <a:rPr lang="en-US" dirty="0" err="1">
                <a:solidFill>
                  <a:srgbClr val="0000FF"/>
                </a:solidFill>
              </a:rPr>
              <a:t>Index.cshtml</a:t>
            </a:r>
            <a:r>
              <a:rPr lang="en-US" dirty="0">
                <a:solidFill>
                  <a:srgbClr val="0000FF"/>
                </a:solidFill>
              </a:rPr>
              <a:t>");</a:t>
            </a:r>
            <a:r>
              <a:rPr lang="ru-RU" dirty="0"/>
              <a:t/>
            </a:r>
            <a:br>
              <a:rPr lang="ru-RU" dirty="0"/>
            </a:br>
            <a:endParaRPr lang="ru-RU" altLang="ru-RU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9407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9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4000" dirty="0" smtClean="0"/>
              <a:t>Примеры задания </a:t>
            </a:r>
            <a:r>
              <a:rPr lang="ru-RU" altLang="ru-RU" sz="4000" dirty="0" smtClean="0"/>
              <a:t>представления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268413"/>
            <a:ext cx="8964612" cy="5589587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Имя </a:t>
            </a:r>
            <a:r>
              <a:rPr lang="ru-RU" sz="2800" dirty="0"/>
              <a:t>представления </a:t>
            </a:r>
            <a:r>
              <a:rPr lang="ru-RU" sz="2800" dirty="0" smtClean="0"/>
              <a:t>можно задать явным </a:t>
            </a:r>
            <a:r>
              <a:rPr lang="ru-RU" sz="2800" dirty="0"/>
              <a:t>образом</a:t>
            </a:r>
            <a:r>
              <a:rPr lang="ru-RU" sz="2800" dirty="0" smtClean="0"/>
              <a:t>: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public class </a:t>
            </a:r>
            <a:r>
              <a:rPr lang="en-US" sz="2800" dirty="0" err="1">
                <a:solidFill>
                  <a:srgbClr val="0000FF"/>
                </a:solidFill>
              </a:rPr>
              <a:t>HomeController</a:t>
            </a:r>
            <a:r>
              <a:rPr lang="en-US" sz="2800" dirty="0">
                <a:solidFill>
                  <a:srgbClr val="0000FF"/>
                </a:solidFill>
              </a:rPr>
              <a:t> : </a:t>
            </a:r>
            <a:r>
              <a:rPr lang="en-US" sz="2800" dirty="0" smtClean="0">
                <a:solidFill>
                  <a:srgbClr val="0000FF"/>
                </a:solidFill>
              </a:rPr>
              <a:t>Controller</a:t>
            </a:r>
            <a:r>
              <a:rPr lang="ru-RU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{</a:t>
            </a:r>
            <a:endParaRPr lang="en-US" sz="2800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    public </a:t>
            </a:r>
            <a:r>
              <a:rPr lang="en-US" sz="2800" dirty="0" err="1">
                <a:solidFill>
                  <a:srgbClr val="0000FF"/>
                </a:solidFill>
              </a:rPr>
              <a:t>ViewResult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SomeMethod</a:t>
            </a:r>
            <a:r>
              <a:rPr lang="en-US" sz="2800" dirty="0" smtClean="0">
                <a:solidFill>
                  <a:srgbClr val="0000FF"/>
                </a:solidFill>
              </a:rPr>
              <a:t>()</a:t>
            </a:r>
            <a:r>
              <a:rPr lang="ru-RU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>
                <a:solidFill>
                  <a:srgbClr val="0000FF"/>
                </a:solidFill>
              </a:rPr>
              <a:t>  </a:t>
            </a:r>
            <a:endParaRPr lang="ru-RU" sz="2800" dirty="0">
              <a:solidFill>
                <a:srgbClr val="0000FF"/>
              </a:solidFill>
            </a:endParaRPr>
          </a:p>
          <a:p>
            <a:pPr marL="268288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 smtClean="0">
                <a:solidFill>
                  <a:srgbClr val="0000FF"/>
                </a:solidFill>
              </a:rPr>
              <a:t>{</a:t>
            </a:r>
            <a:r>
              <a:rPr lang="en-US" sz="2800" dirty="0">
                <a:solidFill>
                  <a:srgbClr val="0000FF"/>
                </a:solidFill>
              </a:rPr>
              <a:t>  return </a:t>
            </a:r>
            <a:r>
              <a:rPr lang="en-US" sz="2800" b="1" dirty="0">
                <a:solidFill>
                  <a:srgbClr val="0000FF"/>
                </a:solidFill>
              </a:rPr>
              <a:t>View("Index</a:t>
            </a:r>
            <a:r>
              <a:rPr lang="en-US" sz="2800" b="1" dirty="0" smtClean="0">
                <a:solidFill>
                  <a:srgbClr val="0000FF"/>
                </a:solidFill>
              </a:rPr>
              <a:t>")</a:t>
            </a:r>
            <a:r>
              <a:rPr lang="en-US" sz="2800" dirty="0" smtClean="0">
                <a:solidFill>
                  <a:srgbClr val="0000FF"/>
                </a:solidFill>
              </a:rPr>
              <a:t>;</a:t>
            </a:r>
            <a:r>
              <a:rPr lang="ru-RU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}</a:t>
            </a:r>
            <a:r>
              <a:rPr lang="ru-RU" sz="2800" dirty="0" smtClean="0">
                <a:solidFill>
                  <a:srgbClr val="0000FF"/>
                </a:solidFill>
              </a:rPr>
              <a:t> 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 smtClean="0">
                <a:solidFill>
                  <a:srgbClr val="0000FF"/>
                </a:solidFill>
              </a:rPr>
              <a:t>}</a:t>
            </a:r>
            <a:endParaRPr lang="ru-RU" sz="2800" dirty="0" smtClean="0">
              <a:solidFill>
                <a:srgbClr val="0000FF"/>
              </a:solidFill>
            </a:endParaRPr>
          </a:p>
          <a:p>
            <a:pPr lvl="1">
              <a:defRPr/>
            </a:pPr>
            <a:r>
              <a:rPr lang="ru-RU" sz="2400" dirty="0" smtClean="0"/>
              <a:t>будет искаться представление </a:t>
            </a:r>
            <a:r>
              <a:rPr lang="ru-RU" sz="2400" dirty="0" smtClean="0">
                <a:solidFill>
                  <a:srgbClr val="0000FF"/>
                </a:solidFill>
              </a:rPr>
              <a:t>/</a:t>
            </a:r>
            <a:r>
              <a:rPr lang="ru-RU" sz="2400" dirty="0" err="1" smtClean="0">
                <a:solidFill>
                  <a:srgbClr val="0000FF"/>
                </a:solidFill>
              </a:rPr>
              <a:t>Views</a:t>
            </a:r>
            <a:r>
              <a:rPr lang="ru-RU" sz="2400" dirty="0" smtClean="0">
                <a:solidFill>
                  <a:srgbClr val="0000FF"/>
                </a:solidFill>
              </a:rPr>
              <a:t>/</a:t>
            </a:r>
            <a:r>
              <a:rPr lang="ru-RU" sz="2400" dirty="0" err="1" smtClean="0">
                <a:solidFill>
                  <a:srgbClr val="0000FF"/>
                </a:solidFill>
              </a:rPr>
              <a:t>Home</a:t>
            </a:r>
            <a:r>
              <a:rPr lang="ru-RU" sz="2400" dirty="0" smtClean="0">
                <a:solidFill>
                  <a:srgbClr val="0000FF"/>
                </a:solidFill>
              </a:rPr>
              <a:t>/</a:t>
            </a:r>
            <a:r>
              <a:rPr lang="ru-RU" sz="2400" dirty="0" err="1" smtClean="0">
                <a:solidFill>
                  <a:srgbClr val="0000FF"/>
                </a:solidFill>
              </a:rPr>
              <a:t>Index.cshtml</a:t>
            </a:r>
            <a:endParaRPr lang="ru-RU" sz="2400" dirty="0">
              <a:solidFill>
                <a:srgbClr val="0000FF"/>
              </a:solidFill>
            </a:endParaRPr>
          </a:p>
          <a:p>
            <a:pPr eaLnBrk="1" hangingPunct="1">
              <a:spcAft>
                <a:spcPts val="0"/>
              </a:spcAft>
              <a:defRPr/>
            </a:pPr>
            <a:endParaRPr lang="ru-RU" sz="2200" dirty="0" smtClean="0"/>
          </a:p>
          <a:p>
            <a:pPr eaLnBrk="1" hangingPunct="1">
              <a:spcAft>
                <a:spcPts val="0"/>
              </a:spcAft>
              <a:defRPr/>
            </a:pPr>
            <a:r>
              <a:rPr lang="ru-RU" sz="2800" dirty="0" smtClean="0"/>
              <a:t>Можно </a:t>
            </a:r>
            <a:r>
              <a:rPr lang="ru-RU" sz="2800" dirty="0"/>
              <a:t>полностью </a:t>
            </a:r>
            <a:r>
              <a:rPr lang="ru-RU" sz="2800" dirty="0" smtClean="0"/>
              <a:t>задать </a:t>
            </a:r>
            <a:r>
              <a:rPr lang="ru-RU" sz="2800" dirty="0"/>
              <a:t>путь, по которому система будет искать представление</a:t>
            </a:r>
            <a:r>
              <a:rPr lang="ru-RU" sz="2800" dirty="0" smtClean="0"/>
              <a:t>: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public class </a:t>
            </a:r>
            <a:r>
              <a:rPr lang="en-US" sz="2800" dirty="0" err="1">
                <a:solidFill>
                  <a:srgbClr val="0000FF"/>
                </a:solidFill>
              </a:rPr>
              <a:t>HomeController</a:t>
            </a:r>
            <a:r>
              <a:rPr lang="en-US" sz="2800" dirty="0">
                <a:solidFill>
                  <a:srgbClr val="0000FF"/>
                </a:solidFill>
              </a:rPr>
              <a:t> : </a:t>
            </a:r>
            <a:r>
              <a:rPr lang="en-US" sz="2800" dirty="0" smtClean="0">
                <a:solidFill>
                  <a:srgbClr val="0000FF"/>
                </a:solidFill>
              </a:rPr>
              <a:t>Controller</a:t>
            </a:r>
            <a:r>
              <a:rPr lang="ru-RU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{</a:t>
            </a:r>
            <a:endParaRPr lang="en-US" sz="2800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    public </a:t>
            </a:r>
            <a:r>
              <a:rPr lang="en-US" sz="2800" dirty="0" err="1">
                <a:solidFill>
                  <a:srgbClr val="0000FF"/>
                </a:solidFill>
              </a:rPr>
              <a:t>ViewResult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SomeMethod</a:t>
            </a:r>
            <a:r>
              <a:rPr lang="en-US" sz="2800" dirty="0" smtClean="0">
                <a:solidFill>
                  <a:srgbClr val="0000FF"/>
                </a:solidFill>
              </a:rPr>
              <a:t>()</a:t>
            </a:r>
            <a:r>
              <a:rPr lang="ru-RU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>
                <a:solidFill>
                  <a:srgbClr val="0000FF"/>
                </a:solidFill>
              </a:rPr>
              <a:t>    {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rgbClr val="0000FF"/>
                </a:solidFill>
              </a:rPr>
              <a:t>        return </a:t>
            </a:r>
            <a:r>
              <a:rPr lang="en-US" sz="2800" b="1" dirty="0">
                <a:solidFill>
                  <a:srgbClr val="0000FF"/>
                </a:solidFill>
              </a:rPr>
              <a:t>View("~/Views/Some/</a:t>
            </a:r>
            <a:r>
              <a:rPr lang="en-US" sz="2800" b="1" dirty="0" err="1">
                <a:solidFill>
                  <a:srgbClr val="0000FF"/>
                </a:solidFill>
              </a:rPr>
              <a:t>Index.cshtml</a:t>
            </a:r>
            <a:r>
              <a:rPr lang="en-US" sz="2800" b="1" dirty="0">
                <a:solidFill>
                  <a:srgbClr val="0000FF"/>
                </a:solidFill>
              </a:rPr>
              <a:t>");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 smtClean="0">
                <a:solidFill>
                  <a:srgbClr val="0000FF"/>
                </a:solidFill>
              </a:rPr>
              <a:t>}</a:t>
            </a:r>
            <a:r>
              <a:rPr lang="ru-RU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}</a:t>
            </a:r>
            <a:endParaRPr lang="en-US" sz="2800" dirty="0">
              <a:solidFill>
                <a:srgbClr val="0000FF"/>
              </a:solidFill>
            </a:endParaRPr>
          </a:p>
          <a:p>
            <a:pPr eaLnBrk="1" hangingPunct="1">
              <a:spcAft>
                <a:spcPts val="0"/>
              </a:spcAft>
              <a:defRPr/>
            </a:pPr>
            <a:endParaRPr lang="en-US" dirty="0">
              <a:solidFill>
                <a:srgbClr val="0000FF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5325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06870" cy="70609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Проверка метода-действия </a:t>
            </a:r>
            <a:r>
              <a:rPr lang="en-US" sz="3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Index()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52953"/>
            <a:ext cx="8892480" cy="3307865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Для проверки заменим метод </a:t>
            </a:r>
            <a:r>
              <a:rPr lang="en-US" dirty="0">
                <a:solidFill>
                  <a:srgbClr val="0000FF"/>
                </a:solidFill>
              </a:rPr>
              <a:t>Index</a:t>
            </a:r>
            <a:r>
              <a:rPr lang="en-US" dirty="0"/>
              <a:t> </a:t>
            </a:r>
            <a:r>
              <a:rPr lang="ru-RU" dirty="0" smtClean="0"/>
              <a:t>простым методом, который возвращает строку текста</a:t>
            </a:r>
          </a:p>
          <a:p>
            <a:pPr lvl="1"/>
            <a:r>
              <a:rPr lang="ru-RU" dirty="0" smtClean="0"/>
              <a:t>укажем тип метода </a:t>
            </a:r>
            <a:r>
              <a:rPr lang="en-US" dirty="0" smtClean="0">
                <a:solidFill>
                  <a:srgbClr val="0000FF"/>
                </a:solidFill>
              </a:rPr>
              <a:t>string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  <a:endParaRPr lang="en-US" dirty="0" smtClean="0"/>
          </a:p>
          <a:p>
            <a:pPr lvl="1"/>
            <a:r>
              <a:rPr lang="ru-RU" dirty="0" smtClean="0"/>
              <a:t>в операторе </a:t>
            </a:r>
            <a:r>
              <a:rPr lang="en-US" dirty="0" smtClean="0"/>
              <a:t>return </a:t>
            </a:r>
            <a:r>
              <a:rPr lang="ru-RU" dirty="0" smtClean="0"/>
              <a:t>вернем строку </a:t>
            </a:r>
            <a:r>
              <a:rPr lang="en-US" dirty="0">
                <a:solidFill>
                  <a:srgbClr val="0000FF"/>
                </a:solidFill>
              </a:rPr>
              <a:t>"Hello from </a:t>
            </a:r>
            <a:r>
              <a:rPr lang="en-US" dirty="0" smtClean="0">
                <a:solidFill>
                  <a:srgbClr val="0000FF"/>
                </a:solidFill>
              </a:rPr>
              <a:t>Home"</a:t>
            </a:r>
            <a:r>
              <a:rPr lang="ru-RU" dirty="0" smtClean="0">
                <a:solidFill>
                  <a:srgbClr val="0000FF"/>
                </a:solidFill>
              </a:rPr>
              <a:t>.</a:t>
            </a:r>
            <a:endParaRPr lang="en-US" dirty="0" smtClean="0"/>
          </a:p>
          <a:p>
            <a:pPr marL="0" indent="0">
              <a:spcBef>
                <a:spcPts val="1200"/>
              </a:spcBef>
              <a:buNone/>
            </a:pPr>
            <a:r>
              <a:rPr lang="en-US" dirty="0" smtClean="0">
                <a:solidFill>
                  <a:srgbClr val="0000FF"/>
                </a:solidFill>
              </a:rPr>
              <a:t>public </a:t>
            </a:r>
            <a:r>
              <a:rPr lang="en-US" dirty="0">
                <a:solidFill>
                  <a:srgbClr val="0000FF"/>
                </a:solidFill>
              </a:rPr>
              <a:t>string Index() { </a:t>
            </a:r>
            <a:endParaRPr lang="ru-RU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00FF"/>
                </a:solidFill>
              </a:rPr>
              <a:t>    </a:t>
            </a:r>
            <a:r>
              <a:rPr lang="en-US" dirty="0" smtClean="0">
                <a:solidFill>
                  <a:srgbClr val="0000FF"/>
                </a:solidFill>
              </a:rPr>
              <a:t>return </a:t>
            </a:r>
            <a:r>
              <a:rPr lang="en-US" dirty="0">
                <a:solidFill>
                  <a:srgbClr val="0000FF"/>
                </a:solidFill>
              </a:rPr>
              <a:t>"Hello from Home"; </a:t>
            </a:r>
            <a:endParaRPr lang="ru-RU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}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ru-RU" dirty="0" smtClean="0"/>
              <a:t>Запустим </a:t>
            </a:r>
            <a:r>
              <a:rPr lang="en-US" dirty="0" smtClean="0"/>
              <a:t>web-</a:t>
            </a:r>
            <a:r>
              <a:rPr lang="ru-RU" dirty="0" smtClean="0"/>
              <a:t>приложение.</a:t>
            </a:r>
            <a:endParaRPr lang="ru-RU" dirty="0"/>
          </a:p>
        </p:txBody>
      </p:sp>
      <p:pic>
        <p:nvPicPr>
          <p:cNvPr id="4" name="Picture 2" descr="http://i2.asp.net/asp.net/images/mvc/msv30/image021.png?cdn_id=2013-05-10-001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56176" y="4560819"/>
            <a:ext cx="2204073" cy="229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i3.asp.net/asp.net/images/mvc/msv30/image019.jpg?cdn_id=2013-05-10-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3" y="4748958"/>
            <a:ext cx="3672408" cy="82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i1.asp.net/asp.net/images/mvc/msv30/image020.png?cdn_id=2013-05-10-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847" y="5964363"/>
            <a:ext cx="2310780" cy="75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517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Данные передаваемые в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HTTP-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запросе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467544" y="2564904"/>
          <a:ext cx="8496944" cy="24971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08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8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effectLst/>
                        </a:rPr>
                        <a:t>Коллекции </a:t>
                      </a:r>
                      <a:endParaRPr lang="ru-RU" sz="2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effectLst/>
                        </a:rPr>
                        <a:t>Описания</a:t>
                      </a:r>
                      <a:endParaRPr lang="ru-RU" sz="2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FF"/>
                          </a:solidFill>
                          <a:effectLst/>
                        </a:rPr>
                        <a:t>Form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endParaRPr lang="ru-RU" sz="2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"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Значения, отправленные из </a:t>
                      </a:r>
                      <a:r>
                        <a:rPr lang="en-US" sz="2400" dirty="0">
                          <a:effectLst/>
                        </a:rPr>
                        <a:t>HTML </a:t>
                      </a:r>
                      <a:r>
                        <a:rPr lang="ru-RU" sz="2400" dirty="0">
                          <a:effectLst/>
                        </a:rPr>
                        <a:t>формы.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0000FF"/>
                          </a:solidFill>
                          <a:effectLst/>
                        </a:rPr>
                        <a:t>RouteData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endParaRPr lang="ru-RU" sz="2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"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Значения содержащиеся в </a:t>
                      </a:r>
                      <a:r>
                        <a:rPr lang="en-US" sz="2400" dirty="0">
                          <a:effectLst/>
                        </a:rPr>
                        <a:t>URL </a:t>
                      </a:r>
                      <a:r>
                        <a:rPr lang="ru-RU" sz="2400" dirty="0">
                          <a:effectLst/>
                        </a:rPr>
                        <a:t>маршруте.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FF"/>
                          </a:solidFill>
                          <a:effectLst/>
                        </a:rPr>
                        <a:t>QueryString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endParaRPr lang="ru-RU" sz="2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"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Значения заданные </a:t>
                      </a:r>
                      <a:r>
                        <a:rPr lang="en-US" sz="2400" dirty="0">
                          <a:effectLst/>
                        </a:rPr>
                        <a:t>URL</a:t>
                      </a:r>
                      <a:r>
                        <a:rPr lang="ru-RU" sz="2400" dirty="0">
                          <a:effectLst/>
                        </a:rPr>
                        <a:t> строке запроса.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FF"/>
                          </a:solidFill>
                          <a:effectLst/>
                        </a:rPr>
                        <a:t>Files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endParaRPr lang="ru-RU" sz="2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"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Содержание загруженных запросом файлов.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249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rmAutofit fontScale="90000"/>
          </a:bodyPr>
          <a:lstStyle/>
          <a:p>
            <a:r>
              <a:rPr lang="ru-RU" dirty="0"/>
              <a:t>Автоматическая связывание данных запроса с параметрами </a:t>
            </a:r>
            <a:r>
              <a:rPr lang="ru-RU" dirty="0" smtClean="0"/>
              <a:t>метода-действия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680" y="1556792"/>
            <a:ext cx="8938320" cy="530120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При описании метода можно в качестве параметра указать передаваемое значение:</a:t>
            </a:r>
          </a:p>
          <a:p>
            <a:pPr lvl="1"/>
            <a:r>
              <a:rPr lang="ru-RU" dirty="0" smtClean="0"/>
              <a:t>имя значения в пути </a:t>
            </a:r>
            <a:r>
              <a:rPr lang="en-US" dirty="0" smtClean="0">
                <a:solidFill>
                  <a:srgbClr val="0000FF"/>
                </a:solidFill>
              </a:rPr>
              <a:t>/{</a:t>
            </a:r>
            <a:r>
              <a:rPr lang="ru-RU" dirty="0" smtClean="0">
                <a:solidFill>
                  <a:srgbClr val="0000FF"/>
                </a:solidFill>
              </a:rPr>
              <a:t>контроллер</a:t>
            </a:r>
            <a:r>
              <a:rPr lang="en-US" dirty="0" smtClean="0">
                <a:solidFill>
                  <a:srgbClr val="0000FF"/>
                </a:solidFill>
              </a:rPr>
              <a:t>}</a:t>
            </a:r>
            <a:r>
              <a:rPr lang="ru-RU" dirty="0" smtClean="0">
                <a:solidFill>
                  <a:srgbClr val="0000FF"/>
                </a:solidFill>
              </a:rPr>
              <a:t>/</a:t>
            </a:r>
            <a:r>
              <a:rPr lang="en-US" dirty="0" smtClean="0">
                <a:solidFill>
                  <a:srgbClr val="0000FF"/>
                </a:solidFill>
              </a:rPr>
              <a:t>{</a:t>
            </a:r>
            <a:r>
              <a:rPr lang="ru-RU" dirty="0" smtClean="0">
                <a:solidFill>
                  <a:srgbClr val="0000FF"/>
                </a:solidFill>
              </a:rPr>
              <a:t>метод</a:t>
            </a:r>
            <a:r>
              <a:rPr lang="en-US" dirty="0" smtClean="0">
                <a:solidFill>
                  <a:srgbClr val="0000FF"/>
                </a:solidFill>
              </a:rPr>
              <a:t>}/{</a:t>
            </a:r>
            <a:r>
              <a:rPr lang="en-US" b="1" dirty="0" smtClean="0">
                <a:solidFill>
                  <a:srgbClr val="0000FF"/>
                </a:solidFill>
              </a:rPr>
              <a:t>id</a:t>
            </a:r>
            <a:r>
              <a:rPr lang="en-US" dirty="0" smtClean="0">
                <a:solidFill>
                  <a:srgbClr val="0000FF"/>
                </a:solidFill>
              </a:rPr>
              <a:t>}</a:t>
            </a:r>
            <a:endParaRPr lang="ru-RU" dirty="0" smtClean="0">
              <a:solidFill>
                <a:srgbClr val="0000FF"/>
              </a:solidFill>
            </a:endParaRPr>
          </a:p>
          <a:p>
            <a:pPr lvl="1"/>
            <a:r>
              <a:rPr lang="ru-RU" dirty="0" smtClean="0"/>
              <a:t>имя значения в строке запроса </a:t>
            </a:r>
            <a:r>
              <a:rPr lang="ru-RU" dirty="0" smtClean="0">
                <a:solidFill>
                  <a:srgbClr val="0000FF"/>
                </a:solidFill>
              </a:rPr>
              <a:t>?</a:t>
            </a:r>
            <a:r>
              <a:rPr lang="en-US" b="1" dirty="0" smtClean="0">
                <a:solidFill>
                  <a:srgbClr val="0000FF"/>
                </a:solidFill>
              </a:rPr>
              <a:t>{</a:t>
            </a:r>
            <a:r>
              <a:rPr lang="ru-RU" b="1" dirty="0" smtClean="0">
                <a:solidFill>
                  <a:srgbClr val="0000FF"/>
                </a:solidFill>
              </a:rPr>
              <a:t>имя</a:t>
            </a:r>
            <a:r>
              <a:rPr lang="en-US" b="1" dirty="0" smtClean="0">
                <a:solidFill>
                  <a:srgbClr val="0000FF"/>
                </a:solidFill>
              </a:rPr>
              <a:t>}</a:t>
            </a:r>
            <a:r>
              <a:rPr lang="ru-RU" b="1" dirty="0" smtClean="0">
                <a:solidFill>
                  <a:srgbClr val="0000FF"/>
                </a:solidFill>
              </a:rPr>
              <a:t>=</a:t>
            </a:r>
            <a:r>
              <a:rPr lang="en-US" b="1" dirty="0" smtClean="0">
                <a:solidFill>
                  <a:srgbClr val="0000FF"/>
                </a:solidFill>
              </a:rPr>
              <a:t>&lt;</a:t>
            </a:r>
            <a:r>
              <a:rPr lang="ru-RU" b="1" dirty="0" smtClean="0">
                <a:solidFill>
                  <a:srgbClr val="0000FF"/>
                </a:solidFill>
              </a:rPr>
              <a:t>значение</a:t>
            </a:r>
            <a:r>
              <a:rPr lang="en-US" b="1" dirty="0" smtClean="0">
                <a:solidFill>
                  <a:srgbClr val="0000FF"/>
                </a:solidFill>
              </a:rPr>
              <a:t>&gt;</a:t>
            </a:r>
            <a:r>
              <a:rPr lang="ru-RU" b="1" dirty="0" smtClean="0">
                <a:solidFill>
                  <a:srgbClr val="0000FF"/>
                </a:solidFill>
              </a:rPr>
              <a:t> </a:t>
            </a:r>
          </a:p>
          <a:p>
            <a:pPr lvl="1"/>
            <a:r>
              <a:rPr lang="ru-RU" dirty="0" smtClean="0"/>
              <a:t>имя элемента формы</a:t>
            </a:r>
          </a:p>
          <a:p>
            <a:r>
              <a:rPr lang="ru-RU" dirty="0" smtClean="0"/>
              <a:t>Имя </a:t>
            </a:r>
            <a:r>
              <a:rPr lang="ru-RU" dirty="0"/>
              <a:t>параметра </a:t>
            </a:r>
            <a:r>
              <a:rPr lang="ru-RU" dirty="0" smtClean="0"/>
              <a:t>метода должно </a:t>
            </a:r>
            <a:r>
              <a:rPr lang="ru-RU" dirty="0" smtClean="0"/>
              <a:t>совпадать </a:t>
            </a:r>
            <a:r>
              <a:rPr lang="ru-RU" dirty="0" smtClean="0"/>
              <a:t>именем </a:t>
            </a:r>
            <a:r>
              <a:rPr lang="ru-RU" dirty="0" smtClean="0"/>
              <a:t>передаваемого значения</a:t>
            </a:r>
          </a:p>
          <a:p>
            <a:pPr lvl="1"/>
            <a:r>
              <a:rPr lang="ru-RU" dirty="0" smtClean="0"/>
              <a:t>должна быть возможность преобразования к требуемому типу</a:t>
            </a:r>
          </a:p>
          <a:p>
            <a:r>
              <a:rPr lang="ru-RU" dirty="0" smtClean="0"/>
              <a:t>Например: метод, который принимает значения, передаваемые в списке значений </a:t>
            </a:r>
            <a:r>
              <a:rPr lang="en-US" dirty="0" smtClean="0">
                <a:solidFill>
                  <a:srgbClr val="0000FF"/>
                </a:solidFill>
              </a:rPr>
              <a:t>/Store/Browse</a:t>
            </a:r>
            <a:r>
              <a:rPr lang="ru-RU" dirty="0" smtClean="0">
                <a:solidFill>
                  <a:srgbClr val="0000FF"/>
                </a:solidFill>
              </a:rPr>
              <a:t>?</a:t>
            </a:r>
            <a:r>
              <a:rPr lang="en-US" dirty="0" smtClean="0">
                <a:solidFill>
                  <a:srgbClr val="0000FF"/>
                </a:solidFill>
              </a:rPr>
              <a:t>genre=Disco</a:t>
            </a:r>
            <a:endParaRPr lang="ru-RU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2900" dirty="0" smtClean="0">
                <a:solidFill>
                  <a:srgbClr val="0000FF"/>
                </a:solidFill>
              </a:rPr>
              <a:t>//</a:t>
            </a:r>
          </a:p>
          <a:p>
            <a:pPr marL="0" indent="0">
              <a:buNone/>
            </a:pPr>
            <a:r>
              <a:rPr lang="en-US" sz="2900" dirty="0" smtClean="0">
                <a:solidFill>
                  <a:srgbClr val="0000FF"/>
                </a:solidFill>
              </a:rPr>
              <a:t>// GET: /Store/</a:t>
            </a:r>
            <a:r>
              <a:rPr lang="en-US" sz="2900" dirty="0" err="1" smtClean="0">
                <a:solidFill>
                  <a:srgbClr val="0000FF"/>
                </a:solidFill>
              </a:rPr>
              <a:t>Browse?</a:t>
            </a:r>
            <a:r>
              <a:rPr lang="en-US" sz="2900" b="1" dirty="0" err="1" smtClean="0">
                <a:solidFill>
                  <a:srgbClr val="0000FF"/>
                </a:solidFill>
              </a:rPr>
              <a:t>genre</a:t>
            </a:r>
            <a:r>
              <a:rPr lang="en-US" sz="2900" dirty="0" smtClean="0">
                <a:solidFill>
                  <a:srgbClr val="0000FF"/>
                </a:solidFill>
              </a:rPr>
              <a:t>=Disco </a:t>
            </a:r>
            <a:endParaRPr lang="ru-RU" sz="29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ru-RU" sz="29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900" dirty="0" smtClean="0">
                <a:solidFill>
                  <a:srgbClr val="0000FF"/>
                </a:solidFill>
              </a:rPr>
              <a:t>public string Browse(string </a:t>
            </a:r>
            <a:r>
              <a:rPr lang="en-US" sz="2900" b="1" dirty="0" smtClean="0">
                <a:solidFill>
                  <a:srgbClr val="0000FF"/>
                </a:solidFill>
              </a:rPr>
              <a:t>genre</a:t>
            </a:r>
            <a:r>
              <a:rPr lang="en-US" sz="2900" dirty="0" smtClean="0">
                <a:solidFill>
                  <a:srgbClr val="0000FF"/>
                </a:solidFill>
              </a:rPr>
              <a:t>) { </a:t>
            </a:r>
            <a:endParaRPr lang="ru-RU" sz="29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2900" dirty="0" smtClean="0">
                <a:solidFill>
                  <a:srgbClr val="0000FF"/>
                </a:solidFill>
              </a:rPr>
              <a:t>   </a:t>
            </a:r>
            <a:r>
              <a:rPr lang="en-US" sz="2900" dirty="0" smtClean="0">
                <a:solidFill>
                  <a:srgbClr val="0000FF"/>
                </a:solidFill>
              </a:rPr>
              <a:t>string message = </a:t>
            </a:r>
            <a:r>
              <a:rPr lang="ru-RU" sz="2900" dirty="0" smtClean="0">
                <a:solidFill>
                  <a:srgbClr val="0000FF"/>
                </a:solidFill>
              </a:rPr>
              <a:t> </a:t>
            </a:r>
            <a:r>
              <a:rPr lang="en-US" sz="2900" dirty="0" err="1" smtClean="0">
                <a:solidFill>
                  <a:srgbClr val="0000FF"/>
                </a:solidFill>
              </a:rPr>
              <a:t>HttpUtility.HtmlEncode</a:t>
            </a:r>
            <a:endParaRPr lang="ru-RU" sz="29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2900" dirty="0" smtClean="0">
                <a:solidFill>
                  <a:srgbClr val="0000FF"/>
                </a:solidFill>
              </a:rPr>
              <a:t>                       </a:t>
            </a:r>
            <a:r>
              <a:rPr lang="en-US" sz="2900" dirty="0" smtClean="0">
                <a:solidFill>
                  <a:srgbClr val="0000FF"/>
                </a:solidFill>
              </a:rPr>
              <a:t>("</a:t>
            </a:r>
            <a:r>
              <a:rPr lang="en-US" sz="2900" dirty="0" err="1" smtClean="0">
                <a:solidFill>
                  <a:srgbClr val="0000FF"/>
                </a:solidFill>
              </a:rPr>
              <a:t>Store.Browse</a:t>
            </a:r>
            <a:r>
              <a:rPr lang="en-US" sz="2900" dirty="0" smtClean="0">
                <a:solidFill>
                  <a:srgbClr val="0000FF"/>
                </a:solidFill>
              </a:rPr>
              <a:t>, Genre = " + genre); </a:t>
            </a:r>
            <a:endParaRPr lang="ru-RU" sz="29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2900" dirty="0" smtClean="0">
                <a:solidFill>
                  <a:srgbClr val="0000FF"/>
                </a:solidFill>
              </a:rPr>
              <a:t>   </a:t>
            </a:r>
            <a:r>
              <a:rPr lang="en-US" sz="2900" dirty="0" smtClean="0">
                <a:solidFill>
                  <a:srgbClr val="0000FF"/>
                </a:solidFill>
              </a:rPr>
              <a:t>return message; </a:t>
            </a:r>
            <a:endParaRPr lang="ru-RU" sz="29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900" dirty="0" smtClean="0">
                <a:solidFill>
                  <a:srgbClr val="0000FF"/>
                </a:solidFill>
              </a:rPr>
              <a:t>}</a:t>
            </a:r>
            <a:endParaRPr lang="ru-RU" sz="2900" dirty="0" smtClean="0">
              <a:solidFill>
                <a:srgbClr val="0000FF"/>
              </a:solidFill>
            </a:endParaRPr>
          </a:p>
          <a:p>
            <a:endParaRPr lang="ru-RU" dirty="0"/>
          </a:p>
        </p:txBody>
      </p:sp>
      <p:pic>
        <p:nvPicPr>
          <p:cNvPr id="8194" name="Picture 2" descr="http://i3.asp.net/asp.net/images/mvc/msv30/image024.png?cdn_id=2013-05-10-001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00192" y="5573002"/>
            <a:ext cx="2700197" cy="116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2987824" y="4941168"/>
            <a:ext cx="432048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4940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Передача данных в метод-действия контроллера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Рисунок 1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1416" y="1772816"/>
            <a:ext cx="8561168" cy="486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6642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действие, принимающий значение </a:t>
            </a:r>
            <a:r>
              <a:rPr lang="en-US" sz="32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endParaRPr lang="ru-RU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680" y="1556791"/>
            <a:ext cx="8830816" cy="5301209"/>
          </a:xfrm>
        </p:spPr>
        <p:txBody>
          <a:bodyPr>
            <a:normAutofit fontScale="70000" lnSpcReduction="20000"/>
          </a:bodyPr>
          <a:lstStyle/>
          <a:p>
            <a:pPr marL="274638" lvl="1" indent="-274638" fontAlgn="base">
              <a:buFont typeface="Arial" panose="020B0604020202020204" pitchFamily="34" charset="0"/>
              <a:buChar char="•"/>
            </a:pPr>
            <a:r>
              <a:rPr lang="ru-RU" sz="3800" dirty="0" smtClean="0"/>
              <a:t>Параметр метода может передаваться </a:t>
            </a:r>
          </a:p>
          <a:p>
            <a:pPr marL="674688" lvl="2" indent="-274638" fontAlgn="base"/>
            <a:r>
              <a:rPr lang="ru-RU" sz="3400" dirty="0" smtClean="0"/>
              <a:t>в пути </a:t>
            </a:r>
            <a:r>
              <a:rPr lang="en-US" sz="3800" dirty="0" smtClean="0">
                <a:solidFill>
                  <a:srgbClr val="0000FF"/>
                </a:solidFill>
              </a:rPr>
              <a:t>/{</a:t>
            </a:r>
            <a:r>
              <a:rPr lang="ru-RU" sz="3800" dirty="0">
                <a:solidFill>
                  <a:srgbClr val="0000FF"/>
                </a:solidFill>
              </a:rPr>
              <a:t>контроллер</a:t>
            </a:r>
            <a:r>
              <a:rPr lang="en-US" sz="3800" dirty="0">
                <a:solidFill>
                  <a:srgbClr val="0000FF"/>
                </a:solidFill>
              </a:rPr>
              <a:t>}</a:t>
            </a:r>
            <a:r>
              <a:rPr lang="ru-RU" sz="3800" dirty="0">
                <a:solidFill>
                  <a:srgbClr val="0000FF"/>
                </a:solidFill>
              </a:rPr>
              <a:t>/</a:t>
            </a:r>
            <a:r>
              <a:rPr lang="en-US" sz="3800" dirty="0">
                <a:solidFill>
                  <a:srgbClr val="0000FF"/>
                </a:solidFill>
              </a:rPr>
              <a:t>{</a:t>
            </a:r>
            <a:r>
              <a:rPr lang="ru-RU" sz="3800" dirty="0">
                <a:solidFill>
                  <a:srgbClr val="0000FF"/>
                </a:solidFill>
              </a:rPr>
              <a:t>метод</a:t>
            </a:r>
            <a:r>
              <a:rPr lang="en-US" sz="3800" dirty="0">
                <a:solidFill>
                  <a:srgbClr val="0000FF"/>
                </a:solidFill>
              </a:rPr>
              <a:t>}/{</a:t>
            </a:r>
            <a:r>
              <a:rPr lang="en-US" sz="3800" b="1" dirty="0">
                <a:solidFill>
                  <a:srgbClr val="0000FF"/>
                </a:solidFill>
              </a:rPr>
              <a:t>id</a:t>
            </a:r>
            <a:r>
              <a:rPr lang="en-US" sz="3800" dirty="0" smtClean="0">
                <a:solidFill>
                  <a:srgbClr val="0000FF"/>
                </a:solidFill>
              </a:rPr>
              <a:t>}</a:t>
            </a:r>
            <a:endParaRPr lang="ru-RU" sz="3800" dirty="0" smtClean="0">
              <a:solidFill>
                <a:srgbClr val="0000FF"/>
              </a:solidFill>
            </a:endParaRPr>
          </a:p>
          <a:p>
            <a:pPr marL="674688" lvl="2" indent="-274638" fontAlgn="base"/>
            <a:r>
              <a:rPr lang="ru-RU" sz="3800" dirty="0" smtClean="0"/>
              <a:t>в данных запроса </a:t>
            </a:r>
            <a:r>
              <a:rPr lang="en-US" sz="3800" dirty="0">
                <a:solidFill>
                  <a:srgbClr val="0000FF"/>
                </a:solidFill>
              </a:rPr>
              <a:t>/{</a:t>
            </a:r>
            <a:r>
              <a:rPr lang="ru-RU" sz="3800" dirty="0">
                <a:solidFill>
                  <a:srgbClr val="0000FF"/>
                </a:solidFill>
              </a:rPr>
              <a:t>контроллер</a:t>
            </a:r>
            <a:r>
              <a:rPr lang="en-US" sz="3800" dirty="0">
                <a:solidFill>
                  <a:srgbClr val="0000FF"/>
                </a:solidFill>
              </a:rPr>
              <a:t>}</a:t>
            </a:r>
            <a:r>
              <a:rPr lang="ru-RU" sz="3800" dirty="0">
                <a:solidFill>
                  <a:srgbClr val="0000FF"/>
                </a:solidFill>
              </a:rPr>
              <a:t>/</a:t>
            </a:r>
            <a:r>
              <a:rPr lang="en-US" sz="3800" dirty="0">
                <a:solidFill>
                  <a:srgbClr val="0000FF"/>
                </a:solidFill>
              </a:rPr>
              <a:t>{</a:t>
            </a:r>
            <a:r>
              <a:rPr lang="ru-RU" sz="3800" dirty="0">
                <a:solidFill>
                  <a:srgbClr val="0000FF"/>
                </a:solidFill>
              </a:rPr>
              <a:t>метод</a:t>
            </a:r>
            <a:r>
              <a:rPr lang="en-US" sz="3800" dirty="0" smtClean="0">
                <a:solidFill>
                  <a:srgbClr val="0000FF"/>
                </a:solidFill>
              </a:rPr>
              <a:t>}?{</a:t>
            </a:r>
            <a:r>
              <a:rPr lang="en-US" sz="3800" b="1" dirty="0">
                <a:solidFill>
                  <a:srgbClr val="0000FF"/>
                </a:solidFill>
              </a:rPr>
              <a:t>id</a:t>
            </a:r>
            <a:r>
              <a:rPr lang="en-US" sz="3800" dirty="0">
                <a:solidFill>
                  <a:srgbClr val="0000FF"/>
                </a:solidFill>
              </a:rPr>
              <a:t>}</a:t>
            </a:r>
            <a:endParaRPr lang="ru-RU" sz="3800" dirty="0">
              <a:solidFill>
                <a:srgbClr val="0000FF"/>
              </a:solidFill>
            </a:endParaRPr>
          </a:p>
          <a:p>
            <a:pPr marL="0" indent="0" fontAlgn="base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0" fontAlgn="base">
              <a:buNone/>
            </a:pPr>
            <a:r>
              <a:rPr lang="en-US" dirty="0" smtClean="0">
                <a:solidFill>
                  <a:srgbClr val="0000FF"/>
                </a:solidFill>
              </a:rPr>
              <a:t>//  /home/buy/5 </a:t>
            </a:r>
            <a:endParaRPr lang="ru-RU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public </a:t>
            </a:r>
            <a:r>
              <a:rPr lang="en-US" dirty="0" err="1">
                <a:solidFill>
                  <a:srgbClr val="0000FF"/>
                </a:solidFill>
              </a:rPr>
              <a:t>ActionResult</a:t>
            </a:r>
            <a:r>
              <a:rPr lang="en-US" dirty="0">
                <a:solidFill>
                  <a:srgbClr val="0000FF"/>
                </a:solidFill>
              </a:rPr>
              <a:t> Buy(</a:t>
            </a:r>
            <a:r>
              <a:rPr lang="en-US" dirty="0" err="1">
                <a:solidFill>
                  <a:srgbClr val="0000FF"/>
                </a:solidFill>
              </a:rPr>
              <a:t>int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id) </a:t>
            </a:r>
            <a:r>
              <a:rPr lang="ru-RU" dirty="0" smtClean="0">
                <a:solidFill>
                  <a:srgbClr val="0000FF"/>
                </a:solidFill>
              </a:rPr>
              <a:t>{</a:t>
            </a:r>
            <a:r>
              <a:rPr lang="en-US" dirty="0" smtClean="0">
                <a:solidFill>
                  <a:srgbClr val="0000FF"/>
                </a:solidFill>
              </a:rPr>
              <a:t>  // </a:t>
            </a:r>
            <a:r>
              <a:rPr lang="ru-RU" dirty="0" smtClean="0">
                <a:solidFill>
                  <a:srgbClr val="0000FF"/>
                </a:solidFill>
              </a:rPr>
              <a:t>должно быть </a:t>
            </a:r>
            <a:r>
              <a:rPr lang="en-US" dirty="0" smtClean="0">
                <a:solidFill>
                  <a:srgbClr val="0000FF"/>
                </a:solidFill>
              </a:rPr>
              <a:t>id – </a:t>
            </a:r>
            <a:r>
              <a:rPr lang="ru-RU" dirty="0" smtClean="0">
                <a:solidFill>
                  <a:srgbClr val="0000FF"/>
                </a:solidFill>
              </a:rPr>
              <a:t>как в маршруте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   </a:t>
            </a:r>
            <a:r>
              <a:rPr lang="ru-RU" dirty="0" smtClean="0">
                <a:solidFill>
                  <a:srgbClr val="0000FF"/>
                </a:solidFill>
              </a:rPr>
              <a:t>…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}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ru-RU" dirty="0" smtClean="0"/>
              <a:t>Параметр </a:t>
            </a:r>
            <a:r>
              <a:rPr lang="ru-RU" dirty="0"/>
              <a:t>метода передается в </a:t>
            </a:r>
            <a:r>
              <a:rPr lang="ru-RU" dirty="0" smtClean="0"/>
              <a:t>данных 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//  /</a:t>
            </a:r>
            <a:r>
              <a:rPr lang="en-US" dirty="0" smtClean="0">
                <a:solidFill>
                  <a:srgbClr val="0000FF"/>
                </a:solidFill>
              </a:rPr>
              <a:t>home/buy? </a:t>
            </a:r>
            <a:r>
              <a:rPr lang="en-US" b="1" dirty="0" smtClean="0">
                <a:solidFill>
                  <a:srgbClr val="0000FF"/>
                </a:solidFill>
              </a:rPr>
              <a:t>d</a:t>
            </a:r>
            <a:r>
              <a:rPr lang="ru-RU" b="1" dirty="0" smtClean="0">
                <a:solidFill>
                  <a:srgbClr val="0000FF"/>
                </a:solidFill>
              </a:rPr>
              <a:t>=5 </a:t>
            </a:r>
            <a:r>
              <a:rPr lang="ru-RU" b="1" dirty="0" smtClean="0"/>
              <a:t>– </a:t>
            </a:r>
            <a:r>
              <a:rPr lang="ru-RU" dirty="0" smtClean="0"/>
              <a:t>должно быть обязательно </a:t>
            </a:r>
            <a:r>
              <a:rPr lang="en-US" dirty="0" smtClean="0">
                <a:solidFill>
                  <a:srgbClr val="0000FF"/>
                </a:solidFill>
              </a:rPr>
              <a:t>d</a:t>
            </a:r>
            <a:r>
              <a:rPr lang="ru-RU" dirty="0" smtClean="0"/>
              <a:t>, как в параметре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public </a:t>
            </a:r>
            <a:r>
              <a:rPr lang="en-US" dirty="0" err="1">
                <a:solidFill>
                  <a:srgbClr val="0000FF"/>
                </a:solidFill>
              </a:rPr>
              <a:t>ActionResult</a:t>
            </a:r>
            <a:r>
              <a:rPr lang="en-US" dirty="0">
                <a:solidFill>
                  <a:srgbClr val="0000FF"/>
                </a:solidFill>
              </a:rPr>
              <a:t> Buy(</a:t>
            </a:r>
            <a:r>
              <a:rPr lang="en-US" dirty="0" err="1">
                <a:solidFill>
                  <a:srgbClr val="0000FF"/>
                </a:solidFill>
              </a:rPr>
              <a:t>int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d</a:t>
            </a:r>
            <a:r>
              <a:rPr lang="en-US" dirty="0">
                <a:solidFill>
                  <a:srgbClr val="0000FF"/>
                </a:solidFill>
              </a:rPr>
              <a:t>) </a:t>
            </a:r>
            <a:r>
              <a:rPr lang="ru-RU" dirty="0" smtClean="0">
                <a:solidFill>
                  <a:srgbClr val="0000FF"/>
                </a:solidFill>
              </a:rPr>
              <a:t>{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smtClean="0">
                <a:solidFill>
                  <a:srgbClr val="0000FF"/>
                </a:solidFill>
              </a:rPr>
              <a:t>  …</a:t>
            </a:r>
            <a:endParaRPr lang="ru-RU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}</a:t>
            </a:r>
            <a:endParaRPr lang="ru-RU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3491880" y="2348880"/>
            <a:ext cx="1944216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56108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Автоматическое формирование объектов на основе параметров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583162"/>
            <a:ext cx="4719065" cy="1584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public string </a:t>
            </a:r>
            <a:r>
              <a:rPr lang="en-US" sz="2400" dirty="0" err="1" smtClean="0">
                <a:solidFill>
                  <a:srgbClr val="0000FF"/>
                </a:solidFill>
              </a:rPr>
              <a:t>MyEdit</a:t>
            </a:r>
            <a:r>
              <a:rPr lang="en-US" sz="2400" dirty="0" smtClean="0">
                <a:solidFill>
                  <a:srgbClr val="0000FF"/>
                </a:solidFill>
              </a:rPr>
              <a:t>(Book </a:t>
            </a:r>
            <a:r>
              <a:rPr lang="en-US" sz="2400" dirty="0">
                <a:solidFill>
                  <a:srgbClr val="0000FF"/>
                </a:solidFill>
              </a:rPr>
              <a:t>b) {</a:t>
            </a:r>
            <a:endParaRPr lang="ru-RU" sz="24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   </a:t>
            </a:r>
            <a:r>
              <a:rPr lang="en-US" sz="2400" dirty="0" smtClean="0">
                <a:solidFill>
                  <a:srgbClr val="0000FF"/>
                </a:solidFill>
              </a:rPr>
              <a:t>return </a:t>
            </a:r>
            <a:r>
              <a:rPr lang="en-US" sz="2400" dirty="0">
                <a:solidFill>
                  <a:srgbClr val="0000FF"/>
                </a:solidFill>
              </a:rPr>
              <a:t>"</a:t>
            </a:r>
            <a:r>
              <a:rPr lang="ru-RU" sz="2400" dirty="0">
                <a:solidFill>
                  <a:srgbClr val="0000FF"/>
                </a:solidFill>
              </a:rPr>
              <a:t>Спасибо!";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}</a:t>
            </a:r>
            <a:endParaRPr lang="en-US" sz="2400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92080" y="4221088"/>
            <a:ext cx="4139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 public class </a:t>
            </a:r>
            <a:r>
              <a:rPr lang="en-US" dirty="0" smtClean="0">
                <a:solidFill>
                  <a:srgbClr val="0000FF"/>
                </a:solidFill>
              </a:rPr>
              <a:t>Book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{</a:t>
            </a:r>
            <a:endParaRPr lang="en-US" dirty="0">
              <a:solidFill>
                <a:srgbClr val="0000FF"/>
              </a:solidFill>
            </a:endParaRPr>
          </a:p>
          <a:p>
            <a:pPr marL="446088"/>
            <a:r>
              <a:rPr lang="en-US" dirty="0" smtClean="0">
                <a:solidFill>
                  <a:srgbClr val="0000FF"/>
                </a:solidFill>
              </a:rPr>
              <a:t>// </a:t>
            </a:r>
            <a:r>
              <a:rPr lang="ru-RU" dirty="0" smtClean="0">
                <a:solidFill>
                  <a:srgbClr val="0000FF"/>
                </a:solidFill>
              </a:rPr>
              <a:t>название книги</a:t>
            </a:r>
          </a:p>
          <a:p>
            <a:r>
              <a:rPr lang="ru-RU" dirty="0" smtClean="0">
                <a:solidFill>
                  <a:srgbClr val="0000FF"/>
                </a:solidFill>
              </a:rPr>
              <a:t>        </a:t>
            </a:r>
            <a:r>
              <a:rPr lang="en-US" dirty="0">
                <a:solidFill>
                  <a:srgbClr val="0000FF"/>
                </a:solidFill>
              </a:rPr>
              <a:t>public string Name { get; set; }</a:t>
            </a:r>
          </a:p>
          <a:p>
            <a:r>
              <a:rPr lang="en-US" dirty="0">
                <a:solidFill>
                  <a:srgbClr val="0000FF"/>
                </a:solidFill>
              </a:rPr>
              <a:t>        // </a:t>
            </a:r>
            <a:r>
              <a:rPr lang="ru-RU" dirty="0">
                <a:solidFill>
                  <a:srgbClr val="0000FF"/>
                </a:solidFill>
              </a:rPr>
              <a:t>автор книги</a:t>
            </a:r>
          </a:p>
          <a:p>
            <a:r>
              <a:rPr lang="ru-RU" dirty="0">
                <a:solidFill>
                  <a:srgbClr val="0000FF"/>
                </a:solidFill>
              </a:rPr>
              <a:t>        </a:t>
            </a:r>
            <a:r>
              <a:rPr lang="en-US" dirty="0">
                <a:solidFill>
                  <a:srgbClr val="0000FF"/>
                </a:solidFill>
              </a:rPr>
              <a:t>public string Author { get; set; }</a:t>
            </a:r>
          </a:p>
          <a:p>
            <a:r>
              <a:rPr lang="en-US" dirty="0">
                <a:solidFill>
                  <a:srgbClr val="0000FF"/>
                </a:solidFill>
              </a:rPr>
              <a:t>        // </a:t>
            </a:r>
            <a:r>
              <a:rPr lang="ru-RU" dirty="0">
                <a:solidFill>
                  <a:srgbClr val="0000FF"/>
                </a:solidFill>
              </a:rPr>
              <a:t>цена</a:t>
            </a:r>
          </a:p>
          <a:p>
            <a:r>
              <a:rPr lang="ru-RU" dirty="0">
                <a:solidFill>
                  <a:srgbClr val="0000FF"/>
                </a:solidFill>
              </a:rPr>
              <a:t>        </a:t>
            </a:r>
            <a:r>
              <a:rPr lang="en-US" dirty="0">
                <a:solidFill>
                  <a:srgbClr val="0000FF"/>
                </a:solidFill>
              </a:rPr>
              <a:t>public </a:t>
            </a:r>
            <a:r>
              <a:rPr lang="en-US" dirty="0" err="1">
                <a:solidFill>
                  <a:srgbClr val="0000FF"/>
                </a:solidFill>
              </a:rPr>
              <a:t>int</a:t>
            </a:r>
            <a:r>
              <a:rPr lang="en-US" dirty="0">
                <a:solidFill>
                  <a:srgbClr val="0000FF"/>
                </a:solidFill>
              </a:rPr>
              <a:t> Price { get; set; }</a:t>
            </a:r>
          </a:p>
          <a:p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}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6482" y="1543725"/>
            <a:ext cx="89644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При передаче параметров в запросе фреймворк будет пытаться создать подходящий объект.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Например: если есть метод </a:t>
            </a:r>
            <a:r>
              <a:rPr lang="en-US" dirty="0" err="1" smtClean="0">
                <a:solidFill>
                  <a:srgbClr val="0000FF"/>
                </a:solidFill>
              </a:rPr>
              <a:t>MyEdit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принимающий объект типа </a:t>
            </a:r>
            <a:r>
              <a:rPr lang="en-US" dirty="0" smtClean="0">
                <a:solidFill>
                  <a:srgbClr val="0000FF"/>
                </a:solidFill>
              </a:rPr>
              <a:t>Book</a:t>
            </a:r>
            <a:r>
              <a:rPr lang="en-US" dirty="0" smtClean="0"/>
              <a:t>, </a:t>
            </a:r>
            <a:r>
              <a:rPr lang="ru-RU" dirty="0" smtClean="0"/>
              <a:t>то при выполнении запросов</a:t>
            </a:r>
            <a:endParaRPr lang="ru-RU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/</a:t>
            </a:r>
            <a:r>
              <a:rPr lang="en-US" dirty="0" smtClean="0">
                <a:solidFill>
                  <a:srgbClr val="0000FF"/>
                </a:solidFill>
              </a:rPr>
              <a:t>Home/</a:t>
            </a:r>
            <a:r>
              <a:rPr lang="en-US" dirty="0" err="1" smtClean="0">
                <a:solidFill>
                  <a:srgbClr val="0000FF"/>
                </a:solidFill>
              </a:rPr>
              <a:t>MyEdit?Name</a:t>
            </a:r>
            <a:r>
              <a:rPr lang="en-US" dirty="0" smtClean="0">
                <a:solidFill>
                  <a:srgbClr val="0000FF"/>
                </a:solidFill>
              </a:rPr>
              <a:t>=</a:t>
            </a:r>
            <a:r>
              <a:rPr lang="ru-RU" dirty="0" smtClean="0">
                <a:solidFill>
                  <a:srgbClr val="0000FF"/>
                </a:solidFill>
              </a:rPr>
              <a:t>Сказки</a:t>
            </a:r>
            <a:r>
              <a:rPr lang="en-US" dirty="0" smtClean="0">
                <a:solidFill>
                  <a:srgbClr val="0000FF"/>
                </a:solidFill>
              </a:rPr>
              <a:t>&amp;Author=</a:t>
            </a:r>
            <a:r>
              <a:rPr lang="ru-RU" dirty="0" smtClean="0">
                <a:solidFill>
                  <a:srgbClr val="0000FF"/>
                </a:solidFill>
              </a:rPr>
              <a:t>Петров</a:t>
            </a:r>
            <a:r>
              <a:rPr lang="en-US" dirty="0" smtClean="0">
                <a:solidFill>
                  <a:srgbClr val="0000FF"/>
                </a:solidFill>
              </a:rPr>
              <a:t>&amp;Price=100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/</a:t>
            </a:r>
            <a:r>
              <a:rPr lang="en-US" dirty="0" smtClean="0">
                <a:solidFill>
                  <a:srgbClr val="0000FF"/>
                </a:solidFill>
              </a:rPr>
              <a:t>Home/</a:t>
            </a:r>
            <a:r>
              <a:rPr lang="en-US" dirty="0" err="1" smtClean="0">
                <a:solidFill>
                  <a:srgbClr val="0000FF"/>
                </a:solidFill>
              </a:rPr>
              <a:t>MyEdit?</a:t>
            </a:r>
            <a:r>
              <a:rPr lang="en-US" dirty="0" err="1">
                <a:solidFill>
                  <a:srgbClr val="0000FF"/>
                </a:solidFill>
              </a:rPr>
              <a:t>n</a:t>
            </a:r>
            <a:r>
              <a:rPr lang="en-US" dirty="0" err="1" smtClean="0">
                <a:solidFill>
                  <a:srgbClr val="0000FF"/>
                </a:solidFill>
              </a:rPr>
              <a:t>ame</a:t>
            </a:r>
            <a:r>
              <a:rPr lang="en-US" dirty="0" smtClean="0">
                <a:solidFill>
                  <a:srgbClr val="0000FF"/>
                </a:solidFill>
              </a:rPr>
              <a:t>=</a:t>
            </a:r>
            <a:r>
              <a:rPr lang="ru-RU" dirty="0">
                <a:solidFill>
                  <a:srgbClr val="0000FF"/>
                </a:solidFill>
              </a:rPr>
              <a:t>Сказки</a:t>
            </a:r>
            <a:r>
              <a:rPr lang="en-US" dirty="0" smtClean="0">
                <a:solidFill>
                  <a:srgbClr val="0000FF"/>
                </a:solidFill>
              </a:rPr>
              <a:t>&amp;author=</a:t>
            </a:r>
            <a:r>
              <a:rPr lang="ru-RU" dirty="0">
                <a:solidFill>
                  <a:srgbClr val="0000FF"/>
                </a:solidFill>
              </a:rPr>
              <a:t>Петров</a:t>
            </a:r>
            <a:r>
              <a:rPr lang="en-US" dirty="0" smtClean="0">
                <a:solidFill>
                  <a:srgbClr val="0000FF"/>
                </a:solidFill>
              </a:rPr>
              <a:t>&amp;price=100</a:t>
            </a:r>
          </a:p>
          <a:p>
            <a:r>
              <a:rPr lang="en-US" dirty="0">
                <a:solidFill>
                  <a:srgbClr val="0000FF"/>
                </a:solidFill>
              </a:rPr>
              <a:t>/</a:t>
            </a:r>
            <a:r>
              <a:rPr lang="en-US" dirty="0" smtClean="0">
                <a:solidFill>
                  <a:srgbClr val="0000FF"/>
                </a:solidFill>
              </a:rPr>
              <a:t>Home/</a:t>
            </a:r>
            <a:r>
              <a:rPr lang="en-US" dirty="0" err="1" smtClean="0">
                <a:solidFill>
                  <a:srgbClr val="0000FF"/>
                </a:solidFill>
              </a:rPr>
              <a:t>MyEdit?author</a:t>
            </a:r>
            <a:r>
              <a:rPr lang="en-US" dirty="0" smtClean="0">
                <a:solidFill>
                  <a:srgbClr val="0000FF"/>
                </a:solidFill>
              </a:rPr>
              <a:t>=</a:t>
            </a:r>
            <a:r>
              <a:rPr lang="ru-RU" dirty="0">
                <a:solidFill>
                  <a:srgbClr val="0000FF"/>
                </a:solidFill>
              </a:rPr>
              <a:t>Петров</a:t>
            </a:r>
            <a:r>
              <a:rPr lang="en-US" dirty="0" smtClean="0">
                <a:solidFill>
                  <a:srgbClr val="0000FF"/>
                </a:solidFill>
              </a:rPr>
              <a:t>&amp;price=100</a:t>
            </a:r>
          </a:p>
          <a:p>
            <a:r>
              <a:rPr lang="en-US" dirty="0">
                <a:solidFill>
                  <a:srgbClr val="0000FF"/>
                </a:solidFill>
              </a:rPr>
              <a:t>/</a:t>
            </a:r>
            <a:r>
              <a:rPr lang="en-US" dirty="0" smtClean="0">
                <a:solidFill>
                  <a:srgbClr val="0000FF"/>
                </a:solidFill>
              </a:rPr>
              <a:t>Home/</a:t>
            </a:r>
            <a:r>
              <a:rPr lang="en-US" dirty="0" err="1" smtClean="0">
                <a:solidFill>
                  <a:srgbClr val="0000FF"/>
                </a:solidFill>
              </a:rPr>
              <a:t>MyEdit?price</a:t>
            </a:r>
            <a:r>
              <a:rPr lang="en-US" dirty="0" smtClean="0">
                <a:solidFill>
                  <a:srgbClr val="0000FF"/>
                </a:solidFill>
              </a:rPr>
              <a:t>=100</a:t>
            </a:r>
            <a:endParaRPr lang="ru-RU" dirty="0" smtClean="0">
              <a:solidFill>
                <a:srgbClr val="0000F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то будут создаваться объекты типа </a:t>
            </a:r>
            <a:r>
              <a:rPr lang="en-US" dirty="0" smtClean="0">
                <a:solidFill>
                  <a:srgbClr val="0000FF"/>
                </a:solidFill>
              </a:rPr>
              <a:t>Book</a:t>
            </a:r>
            <a:r>
              <a:rPr lang="en-US" dirty="0" smtClean="0"/>
              <a:t> </a:t>
            </a:r>
            <a:r>
              <a:rPr lang="ru-RU" dirty="0" smtClean="0"/>
              <a:t>с разными данными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79459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Представления (</a:t>
            </a:r>
            <a:r>
              <a:rPr lang="en-US" sz="4800" b="1" dirty="0" smtClean="0"/>
              <a:t>View</a:t>
            </a:r>
            <a:r>
              <a:rPr lang="ru-RU" sz="4800" b="1" dirty="0" smtClean="0"/>
              <a:t>)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212053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Средства визуализации </a:t>
            </a:r>
            <a:b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(движки представлений)</a:t>
            </a:r>
            <a:endParaRPr lang="ru-RU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Контроллеры  включают </a:t>
            </a:r>
            <a:r>
              <a:rPr lang="ru-RU" b="1" i="1" dirty="0" smtClean="0"/>
              <a:t>методы-действия</a:t>
            </a:r>
            <a:r>
              <a:rPr lang="ru-RU" dirty="0" smtClean="0"/>
              <a:t>, которые</a:t>
            </a:r>
            <a:endParaRPr lang="en-US" dirty="0"/>
          </a:p>
          <a:p>
            <a:pPr lvl="1"/>
            <a:r>
              <a:rPr lang="ru-RU" dirty="0" smtClean="0"/>
              <a:t>вызываются по запросам </a:t>
            </a:r>
            <a:r>
              <a:rPr lang="ru-RU" dirty="0" smtClean="0"/>
              <a:t>пользователей;</a:t>
            </a:r>
            <a:endParaRPr lang="ru-RU" dirty="0" smtClean="0"/>
          </a:p>
          <a:p>
            <a:pPr lvl="1"/>
            <a:r>
              <a:rPr lang="ru-RU" dirty="0" smtClean="0"/>
              <a:t>возвращают результат, который отправляется пользователю.</a:t>
            </a:r>
          </a:p>
          <a:p>
            <a:r>
              <a:rPr lang="ru-RU" dirty="0" smtClean="0"/>
              <a:t>Метод-действие может возвращать результат в разных форматах:</a:t>
            </a:r>
          </a:p>
          <a:p>
            <a:pPr marL="628650" lvl="1" indent="-228600"/>
            <a:r>
              <a:rPr lang="ru-RU" dirty="0" smtClean="0"/>
              <a:t> </a:t>
            </a:r>
            <a:r>
              <a:rPr lang="en-US" dirty="0" smtClean="0"/>
              <a:t>HTML</a:t>
            </a:r>
            <a:r>
              <a:rPr lang="ru-RU" dirty="0" smtClean="0"/>
              <a:t> код (наиболее часто</a:t>
            </a:r>
            <a:r>
              <a:rPr lang="ru-RU" dirty="0" smtClean="0"/>
              <a:t>)</a:t>
            </a:r>
            <a:r>
              <a:rPr lang="ru-RU" dirty="0"/>
              <a:t>;</a:t>
            </a:r>
            <a:endParaRPr lang="en-US" dirty="0"/>
          </a:p>
          <a:p>
            <a:pPr marL="628650" lvl="1" indent="-228600"/>
            <a:r>
              <a:rPr lang="ru-RU" dirty="0" smtClean="0"/>
              <a:t> </a:t>
            </a:r>
            <a:r>
              <a:rPr lang="en-US" dirty="0" smtClean="0"/>
              <a:t>c</a:t>
            </a:r>
            <a:r>
              <a:rPr lang="ru-RU" dirty="0" smtClean="0"/>
              <a:t>крипт на языке </a:t>
            </a:r>
            <a:r>
              <a:rPr lang="en-US" dirty="0" smtClean="0"/>
              <a:t>JavaScript</a:t>
            </a:r>
            <a:r>
              <a:rPr lang="ru-RU" dirty="0"/>
              <a:t>;</a:t>
            </a:r>
            <a:endParaRPr lang="en-US" dirty="0" smtClean="0"/>
          </a:p>
          <a:p>
            <a:pPr marL="628650" lvl="1" indent="-228600"/>
            <a:r>
              <a:rPr lang="ru-RU" dirty="0" smtClean="0"/>
              <a:t> данные в формате </a:t>
            </a:r>
            <a:r>
              <a:rPr lang="en-US" dirty="0" smtClean="0"/>
              <a:t>JSON</a:t>
            </a:r>
            <a:r>
              <a:rPr lang="ru-RU" dirty="0"/>
              <a:t>;</a:t>
            </a:r>
            <a:endParaRPr lang="ru-RU" dirty="0" smtClean="0"/>
          </a:p>
          <a:p>
            <a:pPr marL="628650" lvl="1" indent="-228600"/>
            <a:r>
              <a:rPr lang="ru-RU" dirty="0"/>
              <a:t> </a:t>
            </a:r>
            <a:r>
              <a:rPr lang="ru-RU" dirty="0" smtClean="0"/>
              <a:t>простые данные или текст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ru-RU" dirty="0" smtClean="0"/>
              <a:t>Результаты не создаются самими методами-действиями</a:t>
            </a:r>
            <a:endParaRPr lang="en-US" dirty="0" smtClean="0"/>
          </a:p>
          <a:p>
            <a:pPr lvl="1"/>
            <a:r>
              <a:rPr lang="ru-RU" dirty="0" smtClean="0"/>
              <a:t>это делают </a:t>
            </a:r>
            <a:r>
              <a:rPr lang="ru-RU" b="1" i="1" dirty="0" smtClean="0"/>
              <a:t>средства визуализации </a:t>
            </a:r>
            <a:r>
              <a:rPr lang="ru-RU" dirty="0" smtClean="0"/>
              <a:t>(</a:t>
            </a:r>
            <a:r>
              <a:rPr lang="en-US" dirty="0" smtClean="0"/>
              <a:t>View</a:t>
            </a:r>
            <a:r>
              <a:rPr lang="ru-RU" dirty="0" smtClean="0"/>
              <a:t> </a:t>
            </a:r>
            <a:r>
              <a:rPr lang="en-US" dirty="0" smtClean="0"/>
              <a:t>Engines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570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Средства визуализации </a:t>
            </a:r>
            <a:b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view engine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916832"/>
            <a:ext cx="5904656" cy="494116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Средство (механизм) визуализации (</a:t>
            </a:r>
            <a:r>
              <a:rPr lang="en-US" dirty="0" smtClean="0"/>
              <a:t>view engine</a:t>
            </a:r>
            <a:r>
              <a:rPr lang="ru-RU" dirty="0" smtClean="0"/>
              <a:t>, движок визуализации)</a:t>
            </a:r>
            <a:r>
              <a:rPr lang="en-US" dirty="0" smtClean="0"/>
              <a:t> </a:t>
            </a:r>
            <a:r>
              <a:rPr lang="ru-RU" dirty="0" smtClean="0"/>
              <a:t>– это набор объектов, которые реально создают </a:t>
            </a:r>
            <a:r>
              <a:rPr lang="en-US" dirty="0" smtClean="0"/>
              <a:t>HTML-</a:t>
            </a:r>
            <a:r>
              <a:rPr lang="ru-RU" dirty="0" smtClean="0"/>
              <a:t>код.</a:t>
            </a:r>
          </a:p>
          <a:p>
            <a:r>
              <a:rPr lang="ru-RU" dirty="0" smtClean="0"/>
              <a:t>Код создается в результате объединения </a:t>
            </a:r>
          </a:p>
          <a:p>
            <a:pPr marL="285750" lvl="1"/>
            <a:r>
              <a:rPr lang="ru-RU" dirty="0" smtClean="0"/>
              <a:t>данных передаваемых методом-действием </a:t>
            </a:r>
          </a:p>
          <a:p>
            <a:pPr marL="685800" lvl="2"/>
            <a:r>
              <a:rPr lang="ru-RU" dirty="0" smtClean="0"/>
              <a:t>в словарях или передаваемых объектах</a:t>
            </a:r>
            <a:r>
              <a:rPr lang="en-US" dirty="0" smtClean="0"/>
              <a:t>;</a:t>
            </a:r>
          </a:p>
          <a:p>
            <a:pPr marL="285750" lvl="1"/>
            <a:r>
              <a:rPr lang="ru-RU" dirty="0" smtClean="0"/>
              <a:t>шаблона визуализации, описанного на специальном языке.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2132856"/>
            <a:ext cx="2751813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18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9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представления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268413"/>
            <a:ext cx="8964612" cy="5589587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Наведите </a:t>
            </a:r>
            <a:r>
              <a:rPr lang="ru-RU" dirty="0"/>
              <a:t>курсор на </a:t>
            </a:r>
            <a:r>
              <a:rPr lang="ru-RU" dirty="0" smtClean="0"/>
              <a:t>текст метода </a:t>
            </a:r>
            <a:r>
              <a:rPr lang="ru-RU" dirty="0" smtClean="0"/>
              <a:t>(например, </a:t>
            </a:r>
            <a:r>
              <a:rPr lang="ru-RU" dirty="0" err="1" smtClean="0">
                <a:solidFill>
                  <a:srgbClr val="0000FF"/>
                </a:solidFill>
              </a:rPr>
              <a:t>Index</a:t>
            </a:r>
            <a:r>
              <a:rPr lang="ru-RU" dirty="0" smtClean="0"/>
              <a:t>) и </a:t>
            </a:r>
            <a:r>
              <a:rPr lang="ru-RU" dirty="0" smtClean="0"/>
              <a:t>щелкните </a:t>
            </a:r>
            <a:r>
              <a:rPr lang="ru-RU" dirty="0"/>
              <a:t>правой кнопкой мыши. 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 появившемся контекстном меню нужно выбрать команду</a:t>
            </a:r>
            <a:r>
              <a:rPr lang="ru-RU" dirty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b="1" dirty="0" smtClean="0"/>
              <a:t>Добавить представление ...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 результате появится окно для создания представления, в котором нужно </a:t>
            </a:r>
            <a:r>
              <a:rPr lang="ru-RU" dirty="0"/>
              <a:t>выбрать имя представления и еще ряд </a:t>
            </a:r>
            <a:r>
              <a:rPr lang="ru-RU" dirty="0" smtClean="0"/>
              <a:t>параметров</a:t>
            </a:r>
            <a:endParaRPr lang="ru-RU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/>
              <a:t>и</a:t>
            </a:r>
            <a:r>
              <a:rPr lang="ru-RU" dirty="0" smtClean="0"/>
              <a:t>мя представления должно совпадать с именем действия.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Если </a:t>
            </a:r>
            <a:r>
              <a:rPr lang="ru-RU" dirty="0"/>
              <a:t>в проекте</a:t>
            </a:r>
            <a:r>
              <a:rPr lang="ru-RU" dirty="0" smtClean="0"/>
              <a:t> нет страницы макета, то нужно убрать отметку с </a:t>
            </a:r>
            <a:r>
              <a:rPr lang="ru-RU" dirty="0"/>
              <a:t>флажка  </a:t>
            </a:r>
            <a:r>
              <a:rPr lang="ru-RU" dirty="0" smtClean="0"/>
              <a:t>«</a:t>
            </a:r>
            <a:r>
              <a:rPr lang="ru-RU" b="1" dirty="0" smtClean="0"/>
              <a:t>Использовать страницу макета»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Нажать кнопку </a:t>
            </a:r>
            <a:r>
              <a:rPr lang="ru-RU" b="1" dirty="0" smtClean="0"/>
              <a:t>Добавить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6349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7744" y="3284984"/>
            <a:ext cx="4178636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2520" y="3356992"/>
            <a:ext cx="2995654" cy="273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190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Опции создания представления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79" y="1196752"/>
            <a:ext cx="5117403" cy="5661248"/>
          </a:xfrm>
        </p:spPr>
        <p:txBody>
          <a:bodyPr>
            <a:normAutofit lnSpcReduction="10000"/>
          </a:bodyPr>
          <a:lstStyle/>
          <a:p>
            <a:r>
              <a:rPr lang="ru-RU" sz="1600" b="1" dirty="0" smtClean="0"/>
              <a:t>Имя представления</a:t>
            </a:r>
            <a:r>
              <a:rPr lang="ru-RU" sz="1600" dirty="0" smtClean="0"/>
              <a:t>: </a:t>
            </a:r>
            <a:r>
              <a:rPr lang="ru-RU" sz="1600" dirty="0"/>
              <a:t>имя нового </a:t>
            </a:r>
            <a:r>
              <a:rPr lang="ru-RU" sz="1600" dirty="0" smtClean="0"/>
              <a:t>представления</a:t>
            </a:r>
          </a:p>
          <a:p>
            <a:pPr lvl="1"/>
            <a:r>
              <a:rPr lang="ru-RU" sz="1400" dirty="0" smtClean="0"/>
              <a:t>после </a:t>
            </a:r>
            <a:r>
              <a:rPr lang="ru-RU" sz="1400" dirty="0"/>
              <a:t>создания ему автоматически будет присваиваться расширение </a:t>
            </a:r>
            <a:r>
              <a:rPr lang="ru-RU" sz="1400" dirty="0" err="1">
                <a:solidFill>
                  <a:srgbClr val="0000FF"/>
                </a:solidFill>
              </a:rPr>
              <a:t>cshtml</a:t>
            </a:r>
            <a:r>
              <a:rPr lang="ru-RU" sz="1400" dirty="0"/>
              <a:t>.</a:t>
            </a:r>
          </a:p>
          <a:p>
            <a:r>
              <a:rPr lang="ru-RU" sz="1600" b="1" dirty="0" smtClean="0"/>
              <a:t>Шаблон</a:t>
            </a:r>
            <a:r>
              <a:rPr lang="ru-RU" sz="1600" dirty="0" smtClean="0"/>
              <a:t>: </a:t>
            </a:r>
            <a:r>
              <a:rPr lang="ru-RU" sz="1600" dirty="0"/>
              <a:t>шаблон нового представления</a:t>
            </a:r>
            <a:r>
              <a:rPr lang="ru-RU" sz="1600" dirty="0" smtClean="0"/>
              <a:t>.</a:t>
            </a:r>
          </a:p>
          <a:p>
            <a:r>
              <a:rPr lang="ru-RU" sz="1600" b="1" dirty="0" smtClean="0"/>
              <a:t>Класс модели</a:t>
            </a:r>
            <a:r>
              <a:rPr lang="ru-RU" sz="1600" dirty="0" smtClean="0"/>
              <a:t>: </a:t>
            </a:r>
            <a:r>
              <a:rPr lang="ru-RU" sz="1600" dirty="0"/>
              <a:t>при выборе </a:t>
            </a:r>
            <a:r>
              <a:rPr lang="ru-RU" sz="1600" dirty="0" smtClean="0"/>
              <a:t>любого типа шаблона кроме </a:t>
            </a:r>
            <a:r>
              <a:rPr lang="ru-RU" sz="1600" dirty="0" err="1" smtClean="0"/>
              <a:t>Empty</a:t>
            </a:r>
            <a:r>
              <a:rPr lang="ru-RU" sz="1600" dirty="0" smtClean="0"/>
              <a:t> (без модели), становится </a:t>
            </a:r>
            <a:r>
              <a:rPr lang="ru-RU" sz="1600" dirty="0"/>
              <a:t>доступно это поле, </a:t>
            </a:r>
            <a:r>
              <a:rPr lang="ru-RU" sz="1600" dirty="0" smtClean="0"/>
              <a:t>здесь можно </a:t>
            </a:r>
            <a:r>
              <a:rPr lang="ru-RU" sz="1600" dirty="0"/>
              <a:t>указать модель для типизации представления. </a:t>
            </a:r>
          </a:p>
          <a:p>
            <a:pPr lvl="1"/>
            <a:r>
              <a:rPr lang="ru-RU" sz="1400" dirty="0" smtClean="0"/>
              <a:t>такое </a:t>
            </a:r>
            <a:r>
              <a:rPr lang="ru-RU" sz="1400" dirty="0"/>
              <a:t>представление будет считаться строго типизированным, то есть привязанным к одному классу модели</a:t>
            </a:r>
          </a:p>
          <a:p>
            <a:r>
              <a:rPr lang="ru-RU" sz="1600" b="1" dirty="0" smtClean="0"/>
              <a:t>Класс контекста данных</a:t>
            </a:r>
            <a:r>
              <a:rPr lang="ru-RU" sz="1600" dirty="0" smtClean="0"/>
              <a:t>: </a:t>
            </a:r>
            <a:r>
              <a:rPr lang="ru-RU" sz="1600" dirty="0"/>
              <a:t>также при выборе любого типа шаблона кроме </a:t>
            </a:r>
            <a:r>
              <a:rPr lang="ru-RU" sz="1600" dirty="0" err="1"/>
              <a:t>Empty</a:t>
            </a:r>
            <a:r>
              <a:rPr lang="ru-RU" sz="1600" dirty="0"/>
              <a:t> (без модели),</a:t>
            </a:r>
            <a:r>
              <a:rPr lang="ru-RU" sz="1600" dirty="0" smtClean="0"/>
              <a:t> </a:t>
            </a:r>
            <a:r>
              <a:rPr lang="ru-RU" sz="1600" dirty="0"/>
              <a:t>становится доступно </a:t>
            </a:r>
            <a:r>
              <a:rPr lang="ru-RU" sz="1600" dirty="0" smtClean="0"/>
              <a:t>поле</a:t>
            </a:r>
            <a:r>
              <a:rPr lang="ru-RU" sz="1600" dirty="0"/>
              <a:t>, в котором </a:t>
            </a:r>
            <a:r>
              <a:rPr lang="ru-RU" sz="1600" dirty="0" smtClean="0"/>
              <a:t>можно </a:t>
            </a:r>
            <a:r>
              <a:rPr lang="ru-RU" sz="1600" dirty="0"/>
              <a:t>выбрать класс контекста данных</a:t>
            </a:r>
          </a:p>
          <a:p>
            <a:r>
              <a:rPr lang="ru-RU" sz="1600" b="1" dirty="0" smtClean="0"/>
              <a:t>Создать, как частичное представление</a:t>
            </a:r>
            <a:r>
              <a:rPr lang="ru-RU" sz="1600" dirty="0" smtClean="0"/>
              <a:t>: </a:t>
            </a:r>
            <a:r>
              <a:rPr lang="ru-RU" sz="1600" dirty="0"/>
              <a:t>позволяет создать частичное представление</a:t>
            </a:r>
          </a:p>
          <a:p>
            <a:r>
              <a:rPr lang="ru-RU" sz="1600" b="1" dirty="0" smtClean="0"/>
              <a:t>Библиотека сценариев</a:t>
            </a:r>
            <a:r>
              <a:rPr lang="ru-RU" sz="1600" dirty="0" smtClean="0"/>
              <a:t>: </a:t>
            </a:r>
            <a:r>
              <a:rPr lang="ru-RU" sz="1600" dirty="0"/>
              <a:t>показывает, будет ли представление автоматически подключать стандартный набор библиотек </a:t>
            </a:r>
            <a:r>
              <a:rPr lang="ru-RU" sz="1600" dirty="0" err="1"/>
              <a:t>jQuery</a:t>
            </a:r>
            <a:r>
              <a:rPr lang="ru-RU" sz="1600" dirty="0"/>
              <a:t> и прочих файлов </a:t>
            </a:r>
            <a:r>
              <a:rPr lang="ru-RU" sz="1600" dirty="0" err="1"/>
              <a:t>JavaScript</a:t>
            </a:r>
            <a:r>
              <a:rPr lang="ru-RU" sz="1600" dirty="0"/>
              <a:t>.</a:t>
            </a:r>
          </a:p>
          <a:p>
            <a:r>
              <a:rPr lang="ru-RU" sz="1600" b="1" dirty="0" smtClean="0"/>
              <a:t>Использовать страницу макета</a:t>
            </a:r>
            <a:r>
              <a:rPr lang="ru-RU" sz="1600" dirty="0" smtClean="0"/>
              <a:t>: указывает</a:t>
            </a:r>
            <a:r>
              <a:rPr lang="ru-RU" sz="1600" dirty="0"/>
              <a:t>, будет ли использоваться мастер-страница или представление будет самодостаточным.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3083" y="2564904"/>
            <a:ext cx="3829978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52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Шаблоны новых представлений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2952328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>
                <a:solidFill>
                  <a:srgbClr val="0000FF"/>
                </a:solidFill>
              </a:rPr>
              <a:t>Empty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smtClean="0">
                <a:solidFill>
                  <a:srgbClr val="0000FF"/>
                </a:solidFill>
              </a:rPr>
              <a:t>(без модели)</a:t>
            </a:r>
            <a:r>
              <a:rPr lang="ru-RU" dirty="0" smtClean="0"/>
              <a:t>: </a:t>
            </a:r>
            <a:r>
              <a:rPr lang="ru-RU" dirty="0"/>
              <a:t>создается пустое представление с начальной </a:t>
            </a:r>
            <a:r>
              <a:rPr lang="ru-RU" dirty="0" smtClean="0"/>
              <a:t>разметкой.</a:t>
            </a:r>
            <a:endParaRPr lang="ru-RU" dirty="0"/>
          </a:p>
          <a:p>
            <a:r>
              <a:rPr lang="ru-RU" dirty="0" err="1">
                <a:solidFill>
                  <a:srgbClr val="0000FF"/>
                </a:solidFill>
              </a:rPr>
              <a:t>Empty</a:t>
            </a:r>
            <a:r>
              <a:rPr lang="ru-RU" dirty="0"/>
              <a:t>: также создается пустое представление, но теперь ниже </a:t>
            </a:r>
            <a:r>
              <a:rPr lang="ru-RU" dirty="0" smtClean="0"/>
              <a:t>можно </a:t>
            </a:r>
            <a:r>
              <a:rPr lang="ru-RU" dirty="0"/>
              <a:t>выбрать модель, которая будет подключена в представлении с помощью директивы </a:t>
            </a:r>
            <a:r>
              <a:rPr lang="ru-RU" dirty="0">
                <a:solidFill>
                  <a:srgbClr val="0000FF"/>
                </a:solidFill>
              </a:rPr>
              <a:t>@</a:t>
            </a:r>
            <a:r>
              <a:rPr lang="ru-RU" dirty="0" err="1">
                <a:solidFill>
                  <a:srgbClr val="0000FF"/>
                </a:solidFill>
              </a:rPr>
              <a:t>model</a:t>
            </a:r>
            <a:endParaRPr lang="ru-RU" dirty="0">
              <a:solidFill>
                <a:srgbClr val="0000FF"/>
              </a:solidFill>
            </a:endParaRPr>
          </a:p>
          <a:p>
            <a:r>
              <a:rPr lang="ru-RU" dirty="0" err="1">
                <a:solidFill>
                  <a:srgbClr val="0000FF"/>
                </a:solidFill>
              </a:rPr>
              <a:t>Create</a:t>
            </a:r>
            <a:r>
              <a:rPr lang="ru-RU" dirty="0"/>
              <a:t>: генерируется представление с формой для создания новых объектов </a:t>
            </a:r>
            <a:r>
              <a:rPr lang="ru-RU" dirty="0" smtClean="0"/>
              <a:t>модели</a:t>
            </a:r>
            <a:endParaRPr lang="ru-RU" dirty="0" smtClean="0"/>
          </a:p>
          <a:p>
            <a:pPr lvl="1"/>
            <a:r>
              <a:rPr lang="ru-RU" dirty="0" smtClean="0"/>
              <a:t>в </a:t>
            </a:r>
            <a:r>
              <a:rPr lang="ru-RU" dirty="0"/>
              <a:t>форме для каждого свойства модели создается отдельное поле</a:t>
            </a:r>
          </a:p>
          <a:p>
            <a:r>
              <a:rPr lang="ru-RU" dirty="0" err="1">
                <a:solidFill>
                  <a:srgbClr val="0000FF"/>
                </a:solidFill>
              </a:rPr>
              <a:t>Delete</a:t>
            </a:r>
            <a:r>
              <a:rPr lang="ru-RU" dirty="0"/>
              <a:t>: генерируется представление с формой для удаления объектов модели. </a:t>
            </a:r>
            <a:endParaRPr lang="ru-RU" dirty="0" smtClean="0"/>
          </a:p>
          <a:p>
            <a:pPr lvl="1"/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ru-RU" dirty="0"/>
              <a:t>форме для каждого свойства модели создается отдельное </a:t>
            </a:r>
            <a:r>
              <a:rPr lang="ru-RU" dirty="0" smtClean="0"/>
              <a:t>поле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4643774"/>
            <a:ext cx="3922194" cy="221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Шаблоны новых представлений (2)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9046840" cy="3158990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 smtClean="0">
                <a:solidFill>
                  <a:srgbClr val="0000FF"/>
                </a:solidFill>
              </a:rPr>
              <a:t>Details</a:t>
            </a:r>
            <a:r>
              <a:rPr lang="ru-RU" dirty="0"/>
              <a:t>: генерируется представление, которое отображает значения всех свойств </a:t>
            </a:r>
            <a:r>
              <a:rPr lang="ru-RU" dirty="0" smtClean="0"/>
              <a:t>модели.</a:t>
            </a:r>
            <a:endParaRPr lang="ru-RU" dirty="0"/>
          </a:p>
          <a:p>
            <a:r>
              <a:rPr lang="ru-RU" dirty="0" err="1">
                <a:solidFill>
                  <a:srgbClr val="0000FF"/>
                </a:solidFill>
              </a:rPr>
              <a:t>Edit</a:t>
            </a:r>
            <a:r>
              <a:rPr lang="ru-RU" dirty="0"/>
              <a:t>: генерируется представление с формой для редактирования имеющихся объектов модели. </a:t>
            </a:r>
            <a:endParaRPr lang="ru-RU" dirty="0" smtClean="0"/>
          </a:p>
          <a:p>
            <a:pPr lvl="1"/>
            <a:r>
              <a:rPr lang="ru-RU" dirty="0" smtClean="0"/>
              <a:t>в </a:t>
            </a:r>
            <a:r>
              <a:rPr lang="ru-RU" dirty="0"/>
              <a:t>форме для каждого свойства модели создается отдельное поле</a:t>
            </a:r>
          </a:p>
          <a:p>
            <a:r>
              <a:rPr lang="ru-RU" dirty="0" err="1">
                <a:solidFill>
                  <a:srgbClr val="0000FF"/>
                </a:solidFill>
              </a:rPr>
              <a:t>List</a:t>
            </a:r>
            <a:r>
              <a:rPr lang="ru-RU" dirty="0"/>
              <a:t>: создается представление, которое отображает все объекты из списка моделей в виде </a:t>
            </a:r>
            <a:r>
              <a:rPr lang="ru-RU" dirty="0" smtClean="0"/>
              <a:t>таблицы</a:t>
            </a:r>
          </a:p>
          <a:p>
            <a:pPr lvl="1"/>
            <a:r>
              <a:rPr lang="ru-RU" dirty="0" smtClean="0"/>
              <a:t>для </a:t>
            </a:r>
            <a:r>
              <a:rPr lang="ru-RU" dirty="0"/>
              <a:t>генерации списка объектов в данное представление необходимо передавать из метода контроллера значение типа</a:t>
            </a:r>
            <a:r>
              <a:rPr lang="ru-RU" dirty="0">
                <a:solidFill>
                  <a:srgbClr val="0000FF"/>
                </a:solidFill>
              </a:rPr>
              <a:t> </a:t>
            </a:r>
            <a:r>
              <a:rPr lang="ru-RU" dirty="0" err="1">
                <a:solidFill>
                  <a:srgbClr val="0000FF"/>
                </a:solidFill>
              </a:rPr>
              <a:t>IEnumerable</a:t>
            </a:r>
            <a:r>
              <a:rPr lang="ru-RU" dirty="0">
                <a:solidFill>
                  <a:srgbClr val="0000FF"/>
                </a:solidFill>
              </a:rPr>
              <a:t>&lt;</a:t>
            </a:r>
            <a:r>
              <a:rPr lang="ru-RU" dirty="0" err="1">
                <a:solidFill>
                  <a:srgbClr val="0000FF"/>
                </a:solidFill>
              </a:rPr>
              <a:t>Тип_модели</a:t>
            </a:r>
            <a:r>
              <a:rPr lang="ru-RU" dirty="0">
                <a:solidFill>
                  <a:srgbClr val="0000FF"/>
                </a:solidFill>
              </a:rPr>
              <a:t>&gt;</a:t>
            </a:r>
            <a:r>
              <a:rPr lang="ru-RU" dirty="0"/>
              <a:t>. </a:t>
            </a:r>
            <a:endParaRPr lang="ru-RU" dirty="0" smtClean="0"/>
          </a:p>
          <a:p>
            <a:pPr lvl="1"/>
            <a:r>
              <a:rPr lang="ru-RU" dirty="0" smtClean="0"/>
              <a:t>представление </a:t>
            </a:r>
            <a:r>
              <a:rPr lang="ru-RU" dirty="0"/>
              <a:t>также содержит ссылки на методы для выполнения операций создания/правки/удаления.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4643774"/>
            <a:ext cx="3922194" cy="221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7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337"/>
          </a:xfrm>
        </p:spPr>
        <p:txBody>
          <a:bodyPr>
            <a:normAutofit fontScale="90000"/>
          </a:bodyPr>
          <a:lstStyle/>
          <a:p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Представление по </a:t>
            </a: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умолчанию </a:t>
            </a:r>
            <a:r>
              <a:rPr lang="en-US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(шаблон </a:t>
            </a:r>
            <a:r>
              <a:rPr lang="en-US" altLang="ru-RU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Empty</a:t>
            </a:r>
            <a:r>
              <a:rPr lang="ru-RU" altLang="ru-RU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altLang="ru-RU" sz="3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600200"/>
            <a:ext cx="8820150" cy="5257800"/>
          </a:xfrm>
        </p:spPr>
        <p:txBody>
          <a:bodyPr>
            <a:normAutofit fontScale="62500" lnSpcReduction="20000"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@{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    Layout = null;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&lt;!DOCTYPE html&gt;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&lt;html&gt;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&lt;head&gt;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    &lt;meta name="viewport" content="width=device-width" /&gt;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    &lt;title&gt;Index&lt;/title&gt;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&lt;/head&gt;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&lt;body&gt;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    &lt;div&gt;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    &lt;/div&gt;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&lt;/body&gt;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&lt;/html&gt;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79912" y="5085184"/>
            <a:ext cx="3528392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Код разметки добавляется сюда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187624" y="5445224"/>
            <a:ext cx="2448272" cy="14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36484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Компиляция представления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/>
              <a:t>Хотя представление </a:t>
            </a:r>
            <a:r>
              <a:rPr lang="ru-RU" dirty="0" smtClean="0"/>
              <a:t>содержит </a:t>
            </a:r>
            <a:r>
              <a:rPr lang="ru-RU" dirty="0"/>
              <a:t>главным образом, код </a:t>
            </a:r>
            <a:r>
              <a:rPr lang="ru-RU" dirty="0" err="1">
                <a:solidFill>
                  <a:srgbClr val="0000FF"/>
                </a:solidFill>
              </a:rPr>
              <a:t>html</a:t>
            </a:r>
            <a:r>
              <a:rPr lang="ru-RU" dirty="0"/>
              <a:t>, оно не является </a:t>
            </a:r>
            <a:r>
              <a:rPr lang="ru-RU" dirty="0" err="1"/>
              <a:t>html</a:t>
            </a:r>
            <a:r>
              <a:rPr lang="ru-RU" dirty="0"/>
              <a:t>-страницей. </a:t>
            </a:r>
          </a:p>
          <a:p>
            <a:r>
              <a:rPr lang="ru-RU" dirty="0"/>
              <a:t>При компиляции приложения на основе требуемого представления сначала генерируется класс на языке C#, а затем этот класс компилируется.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848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Работа с представлением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Для работы с представлением нужно:</a:t>
            </a:r>
          </a:p>
          <a:p>
            <a:pPr lvl="1"/>
            <a:r>
              <a:rPr lang="ru-RU" dirty="0" smtClean="0"/>
              <a:t>передать в представление подготовленные данные;</a:t>
            </a:r>
          </a:p>
          <a:p>
            <a:pPr lvl="1"/>
            <a:r>
              <a:rPr lang="ru-RU" dirty="0" smtClean="0"/>
              <a:t>добавить к представлению по умолчанию код отображения переданных данных.</a:t>
            </a:r>
          </a:p>
        </p:txBody>
      </p:sp>
    </p:spTree>
    <p:extLst>
      <p:ext uri="{BB962C8B-B14F-4D97-AF65-F5344CB8AC3E}">
        <p14:creationId xmlns:p14="http://schemas.microsoft.com/office/powerpoint/2010/main" val="24093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Способы </a:t>
            </a:r>
            <a:r>
              <a:rPr lang="ru-RU" dirty="0"/>
              <a:t>передачи данных в </a:t>
            </a:r>
            <a:r>
              <a:rPr lang="en-US" dirty="0"/>
              <a:t>View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892480" cy="5213176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Для создания динамического </a:t>
            </a:r>
            <a:r>
              <a:rPr lang="en-US" dirty="0"/>
              <a:t>web-</a:t>
            </a:r>
            <a:r>
              <a:rPr lang="ru-RU" dirty="0"/>
              <a:t>сайта нужно передавать информацию из метода-действия контроллера шаблону представления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Имеются следующие возможности передачи данных в шаблон: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Model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/>
              <a:t>– наиболее предпочтительный, строгая </a:t>
            </a:r>
            <a:r>
              <a:rPr lang="ru-RU" dirty="0" smtClean="0"/>
              <a:t>типизация</a:t>
            </a:r>
          </a:p>
          <a:p>
            <a:pPr lvl="1"/>
            <a:r>
              <a:rPr lang="ru-RU" dirty="0" smtClean="0"/>
              <a:t>Передается в параметре</a:t>
            </a:r>
            <a:endParaRPr lang="ru-RU" dirty="0"/>
          </a:p>
          <a:p>
            <a:r>
              <a:rPr lang="en-US" dirty="0" err="1" smtClean="0">
                <a:solidFill>
                  <a:srgbClr val="0000FF"/>
                </a:solidFill>
              </a:rPr>
              <a:t>ViewBag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– </a:t>
            </a:r>
            <a:r>
              <a:rPr lang="ru-RU" dirty="0"/>
              <a:t>вспомогательный способ передачи данных (разных сообщений</a:t>
            </a:r>
            <a:r>
              <a:rPr lang="ru-RU" dirty="0" smtClean="0"/>
              <a:t>)</a:t>
            </a:r>
          </a:p>
          <a:p>
            <a:pPr lvl="1"/>
            <a:r>
              <a:rPr lang="ru-RU" dirty="0" err="1" smtClean="0"/>
              <a:t>нетипизированная</a:t>
            </a:r>
            <a:r>
              <a:rPr lang="ru-RU" dirty="0" smtClean="0"/>
              <a:t> </a:t>
            </a:r>
            <a:r>
              <a:rPr lang="ru-RU" dirty="0" smtClean="0"/>
              <a:t>коллекция;</a:t>
            </a:r>
            <a:endParaRPr lang="en-US" dirty="0" smtClean="0"/>
          </a:p>
          <a:p>
            <a:pPr lvl="1"/>
            <a:r>
              <a:rPr lang="ru-RU" dirty="0"/>
              <a:t>д</a:t>
            </a:r>
            <a:r>
              <a:rPr lang="ru-RU" dirty="0" smtClean="0"/>
              <a:t>инамический </a:t>
            </a:r>
            <a:r>
              <a:rPr lang="ru-RU" dirty="0" smtClean="0"/>
              <a:t>объект для хранения базовых элементов информации.</a:t>
            </a:r>
          </a:p>
          <a:p>
            <a:pPr lvl="2"/>
            <a:r>
              <a:rPr lang="ru-RU" dirty="0" smtClean="0"/>
              <a:t>обертка </a:t>
            </a:r>
            <a:r>
              <a:rPr lang="ru-RU" dirty="0" smtClean="0"/>
              <a:t>для </a:t>
            </a:r>
            <a:r>
              <a:rPr lang="en-US" dirty="0" err="1" smtClean="0">
                <a:solidFill>
                  <a:srgbClr val="0000FF"/>
                </a:solidFill>
              </a:rPr>
              <a:t>ViewData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ru-RU" dirty="0"/>
              <a:t>х</a:t>
            </a:r>
            <a:r>
              <a:rPr lang="ru-RU" dirty="0" smtClean="0"/>
              <a:t>орошо </a:t>
            </a:r>
            <a:r>
              <a:rPr lang="ru-RU" dirty="0" smtClean="0"/>
              <a:t>подходит для отправки сообщений для </a:t>
            </a:r>
            <a:r>
              <a:rPr lang="en-US" dirty="0" smtClean="0"/>
              <a:t>View</a:t>
            </a:r>
            <a:r>
              <a:rPr lang="ru-RU" dirty="0" smtClean="0"/>
              <a:t>;</a:t>
            </a:r>
            <a:endParaRPr lang="en-US" dirty="0" smtClean="0"/>
          </a:p>
          <a:p>
            <a:pPr lvl="1"/>
            <a:r>
              <a:rPr lang="ru-RU" dirty="0" smtClean="0"/>
              <a:t>может </a:t>
            </a:r>
            <a:r>
              <a:rPr lang="ru-RU" dirty="0" smtClean="0"/>
              <a:t>использоваться только для этой цели</a:t>
            </a:r>
          </a:p>
          <a:p>
            <a:pPr lvl="2"/>
            <a:r>
              <a:rPr lang="ru-RU" dirty="0" smtClean="0"/>
              <a:t>перенаправление </a:t>
            </a:r>
            <a:r>
              <a:rPr lang="ru-RU" dirty="0" smtClean="0"/>
              <a:t>вызовет очистку </a:t>
            </a:r>
            <a:r>
              <a:rPr lang="en-US" dirty="0" err="1" smtClean="0">
                <a:solidFill>
                  <a:srgbClr val="0000FF"/>
                </a:solidFill>
              </a:rPr>
              <a:t>ViewBag</a:t>
            </a:r>
            <a:r>
              <a:rPr lang="ru-RU" dirty="0" smtClean="0">
                <a:solidFill>
                  <a:srgbClr val="0000FF"/>
                </a:solidFill>
              </a:rPr>
              <a:t>.</a:t>
            </a:r>
            <a:endParaRPr lang="ru-RU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8290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тандартные средства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ередача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данных в представление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/>
          </a:bodyPr>
          <a:lstStyle/>
          <a:p>
            <a:r>
              <a:rPr lang="ru-RU" dirty="0" smtClean="0"/>
              <a:t>Данные могут быть переданы в представление </a:t>
            </a:r>
            <a:r>
              <a:rPr lang="ru-RU" dirty="0" smtClean="0"/>
              <a:t>с </a:t>
            </a:r>
            <a:r>
              <a:rPr lang="ru-RU" dirty="0" smtClean="0"/>
              <a:t>помощью </a:t>
            </a:r>
            <a:r>
              <a:rPr lang="ru-RU" dirty="0" smtClean="0"/>
              <a:t>стандартных </a:t>
            </a:r>
            <a:r>
              <a:rPr lang="ru-RU" dirty="0" smtClean="0"/>
              <a:t>средств</a:t>
            </a:r>
          </a:p>
          <a:p>
            <a:pPr lvl="1"/>
            <a:r>
              <a:rPr lang="ru-RU" b="1" dirty="0" err="1" smtClean="0">
                <a:solidFill>
                  <a:srgbClr val="0000FF"/>
                </a:solidFill>
              </a:rPr>
              <a:t>ViewData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/>
              <a:t>– это словарь из пар ключ-значение</a:t>
            </a:r>
          </a:p>
          <a:p>
            <a:pPr marL="1292225" lvl="2" indent="-457200">
              <a:defRPr/>
            </a:pPr>
            <a:r>
              <a:rPr lang="ru-RU" dirty="0"/>
              <a:t>коллекция </a:t>
            </a:r>
            <a:r>
              <a:rPr lang="en-US" dirty="0" smtClean="0"/>
              <a:t>Dictionary</a:t>
            </a:r>
            <a:endParaRPr lang="ru-RU" dirty="0" smtClean="0"/>
          </a:p>
          <a:p>
            <a:pPr marL="1292225" lvl="2" indent="-457200">
              <a:defRPr/>
            </a:pPr>
            <a:r>
              <a:rPr lang="ru-RU" dirty="0" smtClean="0"/>
              <a:t>Например: </a:t>
            </a:r>
            <a:r>
              <a:rPr lang="ru-RU" dirty="0" err="1" smtClean="0">
                <a:solidFill>
                  <a:srgbClr val="0000FF"/>
                </a:solidFill>
              </a:rPr>
              <a:t>ViewData</a:t>
            </a:r>
            <a:r>
              <a:rPr lang="en-US" dirty="0" smtClean="0">
                <a:solidFill>
                  <a:srgbClr val="0000FF"/>
                </a:solidFill>
              </a:rPr>
              <a:t>[“</a:t>
            </a:r>
            <a:r>
              <a:rPr lang="en-US" dirty="0" err="1" smtClean="0">
                <a:solidFill>
                  <a:srgbClr val="0000FF"/>
                </a:solidFill>
              </a:rPr>
              <a:t>num</a:t>
            </a:r>
            <a:r>
              <a:rPr lang="en-US" dirty="0" smtClean="0">
                <a:solidFill>
                  <a:srgbClr val="0000FF"/>
                </a:solidFill>
              </a:rPr>
              <a:t>”] = 15;</a:t>
            </a:r>
            <a:endParaRPr lang="ru-RU" dirty="0" smtClean="0"/>
          </a:p>
          <a:p>
            <a:pPr marL="804863" lvl="1" indent="-358775">
              <a:defRPr/>
            </a:pPr>
            <a:r>
              <a:rPr lang="ru-RU" b="1" dirty="0" err="1" smtClean="0">
                <a:solidFill>
                  <a:srgbClr val="0000FF"/>
                </a:solidFill>
              </a:rPr>
              <a:t>ViewBag</a:t>
            </a:r>
            <a:r>
              <a:rPr lang="ru-RU" dirty="0" smtClean="0"/>
              <a:t> </a:t>
            </a:r>
            <a:r>
              <a:rPr lang="ru-RU" dirty="0"/>
              <a:t>позволяет </a:t>
            </a:r>
          </a:p>
          <a:p>
            <a:pPr lvl="2">
              <a:defRPr/>
            </a:pPr>
            <a:r>
              <a:rPr lang="ru-RU" dirty="0"/>
              <a:t>определить различные свойства (как свойство);</a:t>
            </a:r>
          </a:p>
          <a:p>
            <a:pPr lvl="2">
              <a:defRPr/>
            </a:pPr>
            <a:r>
              <a:rPr lang="ru-RU" dirty="0"/>
              <a:t>присвоить им любое </a:t>
            </a:r>
            <a:r>
              <a:rPr lang="ru-RU" dirty="0" smtClean="0"/>
              <a:t>значение</a:t>
            </a:r>
            <a:endParaRPr lang="en-US" dirty="0" smtClean="0"/>
          </a:p>
          <a:p>
            <a:pPr lvl="2">
              <a:defRPr/>
            </a:pPr>
            <a:r>
              <a:rPr lang="ru-RU" dirty="0"/>
              <a:t>Например: </a:t>
            </a:r>
            <a:r>
              <a:rPr lang="ru-RU" dirty="0" err="1" smtClean="0">
                <a:solidFill>
                  <a:srgbClr val="0000FF"/>
                </a:solidFill>
              </a:rPr>
              <a:t>ViewData</a:t>
            </a:r>
            <a:r>
              <a:rPr lang="en-US" dirty="0" smtClean="0">
                <a:solidFill>
                  <a:srgbClr val="0000FF"/>
                </a:solidFill>
              </a:rPr>
              <a:t>.</a:t>
            </a:r>
            <a:r>
              <a:rPr lang="en-US" dirty="0" err="1" smtClean="0">
                <a:solidFill>
                  <a:srgbClr val="0000FF"/>
                </a:solidFill>
              </a:rPr>
              <a:t>num</a:t>
            </a:r>
            <a:r>
              <a:rPr lang="en-US" dirty="0" smtClean="0">
                <a:solidFill>
                  <a:srgbClr val="0000FF"/>
                </a:solidFill>
              </a:rPr>
              <a:t> = </a:t>
            </a:r>
            <a:r>
              <a:rPr lang="en-US" dirty="0">
                <a:solidFill>
                  <a:srgbClr val="0000FF"/>
                </a:solidFill>
              </a:rPr>
              <a:t>15;</a:t>
            </a:r>
            <a:endParaRPr lang="ru-RU" dirty="0"/>
          </a:p>
          <a:p>
            <a:pPr lvl="2">
              <a:defRPr/>
            </a:pPr>
            <a:endParaRPr lang="ru-RU" dirty="0" smtClean="0"/>
          </a:p>
          <a:p>
            <a:pPr marL="892175" lvl="1" indent="-457200">
              <a:defRPr/>
            </a:pPr>
            <a:endParaRPr lang="ru-RU" dirty="0"/>
          </a:p>
          <a:p>
            <a:pPr lvl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71267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smtClean="0">
                <a:latin typeface="Arial" panose="020B0604020202020204" pitchFamily="34" charset="0"/>
                <a:cs typeface="Arial" panose="020B0604020202020204" pitchFamily="34" charset="0"/>
              </a:rPr>
              <a:t>Передачи данных в представление с помощью объекта </a:t>
            </a:r>
            <a:r>
              <a:rPr lang="ru-RU" altLang="ru-RU" sz="3600" b="1" smtClean="0">
                <a:solidFill>
                  <a:srgbClr val="0000FF"/>
                </a:solidFill>
              </a:rPr>
              <a:t> ViewData</a:t>
            </a:r>
            <a:endParaRPr lang="ru-RU" altLang="ru-RU" sz="36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55000" lnSpcReduction="20000"/>
          </a:bodyPr>
          <a:lstStyle/>
          <a:p>
            <a:pPr marL="0" indent="271463"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Словарь</a:t>
            </a: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</a:rPr>
              <a:t>ViewData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smtClean="0"/>
              <a:t>– это пары «ключ-значение»</a:t>
            </a:r>
          </a:p>
          <a:p>
            <a:pPr marL="892175" lvl="1" indent="-457200" eaLnBrk="1" fontAlgn="auto" hangingPunct="1">
              <a:spcAft>
                <a:spcPts val="0"/>
              </a:spcAft>
              <a:defRPr/>
            </a:pPr>
            <a:r>
              <a:rPr lang="ru-RU" sz="2900" dirty="0" smtClean="0"/>
              <a:t>коллекция </a:t>
            </a:r>
            <a:r>
              <a:rPr lang="en-US" sz="2900" dirty="0" smtClean="0"/>
              <a:t>Dictionary</a:t>
            </a:r>
            <a:r>
              <a:rPr lang="ru-RU" sz="2900" dirty="0" smtClean="0"/>
              <a:t>: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300" dirty="0" smtClean="0">
                <a:solidFill>
                  <a:srgbClr val="0000FF"/>
                </a:solidFill>
              </a:rPr>
              <a:t>public </a:t>
            </a:r>
            <a:r>
              <a:rPr lang="en-US" sz="3300" dirty="0" err="1">
                <a:solidFill>
                  <a:srgbClr val="0000FF"/>
                </a:solidFill>
              </a:rPr>
              <a:t>ViewResult</a:t>
            </a:r>
            <a:r>
              <a:rPr lang="en-US" sz="3300" dirty="0">
                <a:solidFill>
                  <a:srgbClr val="0000FF"/>
                </a:solidFill>
              </a:rPr>
              <a:t> </a:t>
            </a:r>
            <a:r>
              <a:rPr lang="en-US" sz="3300" dirty="0" err="1">
                <a:solidFill>
                  <a:srgbClr val="0000FF"/>
                </a:solidFill>
              </a:rPr>
              <a:t>SomeMethod</a:t>
            </a:r>
            <a:r>
              <a:rPr lang="en-US" sz="3300" dirty="0" smtClean="0">
                <a:solidFill>
                  <a:srgbClr val="0000FF"/>
                </a:solidFill>
              </a:rPr>
              <a:t>()</a:t>
            </a:r>
            <a:r>
              <a:rPr lang="ru-RU" sz="3300" dirty="0" smtClean="0">
                <a:solidFill>
                  <a:srgbClr val="0000FF"/>
                </a:solidFill>
              </a:rPr>
              <a:t> </a:t>
            </a:r>
            <a:r>
              <a:rPr lang="en-US" sz="3300" dirty="0" smtClean="0">
                <a:solidFill>
                  <a:srgbClr val="0000FF"/>
                </a:solidFill>
              </a:rPr>
              <a:t>{</a:t>
            </a:r>
            <a:endParaRPr lang="en-US" sz="3300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300" dirty="0">
                <a:solidFill>
                  <a:srgbClr val="0000FF"/>
                </a:solidFill>
              </a:rPr>
              <a:t>    </a:t>
            </a:r>
            <a:r>
              <a:rPr lang="en-US" sz="3300" dirty="0" err="1">
                <a:solidFill>
                  <a:srgbClr val="0000FF"/>
                </a:solidFill>
              </a:rPr>
              <a:t>ViewData</a:t>
            </a:r>
            <a:r>
              <a:rPr lang="en-US" sz="3300" dirty="0">
                <a:solidFill>
                  <a:srgbClr val="0000FF"/>
                </a:solidFill>
              </a:rPr>
              <a:t>["Head"] = "</a:t>
            </a:r>
            <a:r>
              <a:rPr lang="ru-RU" sz="3300" dirty="0">
                <a:solidFill>
                  <a:srgbClr val="0000FF"/>
                </a:solidFill>
              </a:rPr>
              <a:t>Привет мир!";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300" dirty="0">
                <a:solidFill>
                  <a:srgbClr val="0000FF"/>
                </a:solidFill>
              </a:rPr>
              <a:t>    </a:t>
            </a:r>
            <a:r>
              <a:rPr lang="en-US" sz="3300" dirty="0">
                <a:solidFill>
                  <a:srgbClr val="0000FF"/>
                </a:solidFill>
              </a:rPr>
              <a:t>return View("</a:t>
            </a:r>
            <a:r>
              <a:rPr lang="en-US" sz="3300" dirty="0" err="1">
                <a:solidFill>
                  <a:srgbClr val="0000FF"/>
                </a:solidFill>
              </a:rPr>
              <a:t>SomeView</a:t>
            </a:r>
            <a:r>
              <a:rPr lang="en-US" sz="3300" dirty="0">
                <a:solidFill>
                  <a:srgbClr val="0000FF"/>
                </a:solidFill>
              </a:rPr>
              <a:t>");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300" dirty="0">
                <a:solidFill>
                  <a:srgbClr val="0000FF"/>
                </a:solidFill>
              </a:rPr>
              <a:t>}</a:t>
            </a:r>
          </a:p>
          <a:p>
            <a:pPr>
              <a:defRPr/>
            </a:pPr>
            <a:r>
              <a:rPr lang="ru-RU" dirty="0"/>
              <a:t>В представлении </a:t>
            </a:r>
            <a:r>
              <a:rPr lang="ru-RU" dirty="0" err="1">
                <a:solidFill>
                  <a:srgbClr val="0000FF"/>
                </a:solidFill>
              </a:rPr>
              <a:t>SomeView.cshtml</a:t>
            </a:r>
            <a:r>
              <a:rPr lang="ru-RU" dirty="0"/>
              <a:t> можно получить строку следующим образом: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@{   Layout = null;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}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&lt;!DOCTYPE html&gt;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&lt;html&gt;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&lt;head&gt;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&lt;meta name="viewport" content="width=device-width" /&gt;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&lt;title&gt;</a:t>
            </a:r>
            <a:r>
              <a:rPr lang="en-US" dirty="0" err="1">
                <a:solidFill>
                  <a:srgbClr val="0000FF"/>
                </a:solidFill>
              </a:rPr>
              <a:t>SomeView</a:t>
            </a:r>
            <a:r>
              <a:rPr lang="en-US" dirty="0">
                <a:solidFill>
                  <a:srgbClr val="0000FF"/>
                </a:solidFill>
              </a:rPr>
              <a:t>&lt;/title&gt;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&lt;/head&gt;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&lt;body&gt;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&lt;div&gt; &lt;h2&gt;</a:t>
            </a:r>
            <a:r>
              <a:rPr lang="en-US" b="1" dirty="0">
                <a:solidFill>
                  <a:srgbClr val="0000FF"/>
                </a:solidFill>
              </a:rPr>
              <a:t>@</a:t>
            </a:r>
            <a:r>
              <a:rPr lang="en-US" b="1" dirty="0" err="1">
                <a:solidFill>
                  <a:srgbClr val="0000FF"/>
                </a:solidFill>
              </a:rPr>
              <a:t>ViewData</a:t>
            </a:r>
            <a:r>
              <a:rPr lang="en-US" b="1" dirty="0">
                <a:solidFill>
                  <a:srgbClr val="0000FF"/>
                </a:solidFill>
              </a:rPr>
              <a:t>["Head"]</a:t>
            </a:r>
            <a:r>
              <a:rPr lang="en-US" dirty="0">
                <a:solidFill>
                  <a:srgbClr val="0000FF"/>
                </a:solidFill>
              </a:rPr>
              <a:t>&lt;/h2&gt;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 &lt;/div&gt;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&lt;/body&gt;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&lt;/html&gt;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85052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smtClean="0">
                <a:latin typeface="Arial" panose="020B0604020202020204" pitchFamily="34" charset="0"/>
                <a:cs typeface="Arial" panose="020B0604020202020204" pitchFamily="34" charset="0"/>
              </a:rPr>
              <a:t>Передачи данных в представление с помощью объекта </a:t>
            </a:r>
            <a:r>
              <a:rPr lang="ru-RU" altLang="ru-RU" sz="3600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ViewBag</a:t>
            </a:r>
            <a:endParaRPr lang="ru-RU" altLang="ru-RU" sz="36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0000FF"/>
                </a:solidFill>
              </a:rPr>
              <a:t>ViewBag</a:t>
            </a:r>
            <a:r>
              <a:rPr lang="ru-RU" dirty="0" smtClean="0"/>
              <a:t> </a:t>
            </a:r>
            <a:r>
              <a:rPr lang="ru-RU" dirty="0"/>
              <a:t>позволяет </a:t>
            </a:r>
            <a:endParaRPr lang="ru-RU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определить </a:t>
            </a:r>
            <a:r>
              <a:rPr lang="ru-RU" dirty="0"/>
              <a:t>различные свойства </a:t>
            </a:r>
            <a:r>
              <a:rPr lang="ru-RU" dirty="0" smtClean="0"/>
              <a:t>(как свойство);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присвоить </a:t>
            </a:r>
            <a:r>
              <a:rPr lang="ru-RU" dirty="0"/>
              <a:t>им любое значение. 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Предыдущий пример </a:t>
            </a:r>
            <a:r>
              <a:rPr lang="ru-RU" dirty="0"/>
              <a:t>могли бы переписать следующим </a:t>
            </a:r>
            <a:r>
              <a:rPr lang="ru-RU" dirty="0" smtClean="0"/>
              <a:t>образом: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public </a:t>
            </a:r>
            <a:r>
              <a:rPr lang="en-US" dirty="0" err="1">
                <a:solidFill>
                  <a:srgbClr val="0000FF"/>
                </a:solidFill>
              </a:rPr>
              <a:t>ViewResult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SomeMethod</a:t>
            </a:r>
            <a:r>
              <a:rPr lang="en-US" dirty="0" smtClean="0">
                <a:solidFill>
                  <a:srgbClr val="0000FF"/>
                </a:solidFill>
              </a:rPr>
              <a:t>()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{</a:t>
            </a:r>
            <a:endParaRPr lang="en-US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</a:t>
            </a:r>
            <a:r>
              <a:rPr lang="en-US" dirty="0" err="1">
                <a:solidFill>
                  <a:srgbClr val="0000FF"/>
                </a:solidFill>
              </a:rPr>
              <a:t>ViewBag.Head</a:t>
            </a:r>
            <a:r>
              <a:rPr lang="en-US" dirty="0">
                <a:solidFill>
                  <a:srgbClr val="0000FF"/>
                </a:solidFill>
              </a:rPr>
              <a:t> = "</a:t>
            </a:r>
            <a:r>
              <a:rPr lang="ru-RU" dirty="0">
                <a:solidFill>
                  <a:srgbClr val="0000FF"/>
                </a:solidFill>
              </a:rPr>
              <a:t>Привет мир!";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    </a:t>
            </a:r>
            <a:r>
              <a:rPr lang="en-US" dirty="0">
                <a:solidFill>
                  <a:srgbClr val="0000FF"/>
                </a:solidFill>
              </a:rPr>
              <a:t>return View("</a:t>
            </a:r>
            <a:r>
              <a:rPr lang="en-US" dirty="0" err="1">
                <a:solidFill>
                  <a:srgbClr val="0000FF"/>
                </a:solidFill>
              </a:rPr>
              <a:t>SomeView</a:t>
            </a:r>
            <a:r>
              <a:rPr lang="en-US" dirty="0">
                <a:solidFill>
                  <a:srgbClr val="0000FF"/>
                </a:solidFill>
              </a:rPr>
              <a:t>");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}</a:t>
            </a:r>
            <a:endParaRPr lang="ru-RU" dirty="0" smtClean="0">
              <a:solidFill>
                <a:srgbClr val="0000FF"/>
              </a:solidFill>
            </a:endParaRPr>
          </a:p>
          <a:p>
            <a:pPr eaLnBrk="1" hangingPunct="1">
              <a:spcAft>
                <a:spcPts val="0"/>
              </a:spcAft>
              <a:defRPr/>
            </a:pPr>
            <a:r>
              <a:rPr lang="ru-RU" dirty="0"/>
              <a:t>И таким же образом изменить представление</a:t>
            </a:r>
            <a:r>
              <a:rPr lang="ru-RU" dirty="0" smtClean="0"/>
              <a:t>: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.....</a:t>
            </a:r>
            <a:endParaRPr lang="en-US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&lt;body&gt;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&lt;div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en-US" dirty="0">
                <a:solidFill>
                  <a:srgbClr val="0000FF"/>
                </a:solidFill>
              </a:rPr>
              <a:t> &lt;h2&gt;@</a:t>
            </a:r>
            <a:r>
              <a:rPr lang="en-US" dirty="0" err="1">
                <a:solidFill>
                  <a:srgbClr val="0000FF"/>
                </a:solidFill>
              </a:rPr>
              <a:t>ViewBag.Head</a:t>
            </a:r>
            <a:r>
              <a:rPr lang="en-US" dirty="0">
                <a:solidFill>
                  <a:srgbClr val="0000FF"/>
                </a:solidFill>
              </a:rPr>
              <a:t>&lt;/h2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  &lt;/div&gt;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&lt;/body&gt;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&lt;/html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8240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ru-RU" altLang="ru-RU" sz="3600" smtClean="0">
                <a:latin typeface="Arial" panose="020B0604020202020204" pitchFamily="34" charset="0"/>
                <a:cs typeface="Arial" panose="020B0604020202020204" pitchFamily="34" charset="0"/>
              </a:rPr>
              <a:t>Различие между </a:t>
            </a:r>
            <a:r>
              <a:rPr lang="ru-RU" altLang="ru-RU" sz="36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ViewData </a:t>
            </a:r>
            <a:r>
              <a:rPr lang="ru-RU" altLang="ru-RU" sz="360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altLang="ru-RU" sz="36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ViewBa</a:t>
            </a:r>
            <a:r>
              <a:rPr lang="en-US" altLang="ru-RU" sz="36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ru-RU" altLang="ru-R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28775"/>
            <a:ext cx="8964612" cy="5229225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0000FF"/>
                </a:solidFill>
              </a:rPr>
              <a:t>ViewData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/>
              <a:t>и </a:t>
            </a:r>
            <a:r>
              <a:rPr lang="ru-RU" dirty="0" err="1">
                <a:solidFill>
                  <a:srgbClr val="0000FF"/>
                </a:solidFill>
              </a:rPr>
              <a:t>ViewBag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smtClean="0"/>
              <a:t>похожи</a:t>
            </a:r>
            <a:r>
              <a:rPr lang="ru-RU" dirty="0"/>
              <a:t>, </a:t>
            </a:r>
            <a:r>
              <a:rPr lang="ru-RU" dirty="0" smtClean="0"/>
              <a:t>но </a:t>
            </a:r>
            <a:r>
              <a:rPr lang="ru-RU" dirty="0"/>
              <a:t>не полностью </a:t>
            </a:r>
            <a:r>
              <a:rPr lang="ru-RU" dirty="0" smtClean="0"/>
              <a:t>эквивалентны</a:t>
            </a:r>
            <a:endParaRPr lang="ru-RU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н</a:t>
            </a:r>
            <a:r>
              <a:rPr lang="ru-RU" dirty="0" smtClean="0"/>
              <a:t>апример</a:t>
            </a:r>
            <a:r>
              <a:rPr lang="ru-RU" dirty="0"/>
              <a:t>, нельзя передавать динамические значения из </a:t>
            </a:r>
            <a:r>
              <a:rPr lang="ru-RU" dirty="0" err="1">
                <a:solidFill>
                  <a:srgbClr val="0000FF"/>
                </a:solidFill>
              </a:rPr>
              <a:t>ViewBag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/>
              <a:t>в </a:t>
            </a:r>
            <a:r>
              <a:rPr lang="ru-RU" dirty="0" smtClean="0"/>
              <a:t>помощниках представления. </a:t>
            </a: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Например, </a:t>
            </a:r>
            <a:r>
              <a:rPr lang="ru-RU" dirty="0" smtClean="0"/>
              <a:t>нельзя </a:t>
            </a:r>
            <a:r>
              <a:rPr lang="ru-RU" dirty="0" smtClean="0"/>
              <a:t>просто написать </a:t>
            </a:r>
            <a:endParaRPr lang="ru-RU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	</a:t>
            </a:r>
            <a:r>
              <a:rPr lang="ru-RU" dirty="0" smtClean="0">
                <a:solidFill>
                  <a:srgbClr val="0000FF"/>
                </a:solidFill>
              </a:rPr>
              <a:t>@</a:t>
            </a:r>
            <a:r>
              <a:rPr lang="ru-RU" dirty="0" err="1">
                <a:solidFill>
                  <a:srgbClr val="0000FF"/>
                </a:solidFill>
              </a:rPr>
              <a:t>Html.TextBox</a:t>
            </a:r>
            <a:r>
              <a:rPr lang="ru-RU" dirty="0">
                <a:solidFill>
                  <a:srgbClr val="0000FF"/>
                </a:solidFill>
              </a:rPr>
              <a:t>("name", </a:t>
            </a:r>
            <a:r>
              <a:rPr lang="ru-RU" dirty="0" err="1">
                <a:solidFill>
                  <a:srgbClr val="0000FF"/>
                </a:solidFill>
              </a:rPr>
              <a:t>ViewBag.Name</a:t>
            </a:r>
            <a:r>
              <a:rPr lang="ru-RU" dirty="0" smtClean="0">
                <a:solidFill>
                  <a:srgbClr val="0000FF"/>
                </a:solidFill>
              </a:rPr>
              <a:t>)</a:t>
            </a:r>
            <a:endParaRPr lang="ru-RU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компилятор </a:t>
            </a:r>
            <a:r>
              <a:rPr lang="ru-RU" dirty="0"/>
              <a:t>C# должен знать тип каждого параметра во время компиляции, чтобы выбрать нужный метод расширения.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В этом случае нам надо </a:t>
            </a:r>
            <a:endParaRPr lang="ru-RU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либо </a:t>
            </a:r>
            <a:r>
              <a:rPr lang="ru-RU" dirty="0"/>
              <a:t>использовать </a:t>
            </a:r>
            <a:endParaRPr lang="ru-RU" dirty="0" smtClean="0"/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err="1" smtClean="0">
                <a:solidFill>
                  <a:srgbClr val="0000FF"/>
                </a:solidFill>
              </a:rPr>
              <a:t>ViewData</a:t>
            </a:r>
            <a:r>
              <a:rPr lang="ru-RU" dirty="0">
                <a:solidFill>
                  <a:srgbClr val="0000FF"/>
                </a:solidFill>
              </a:rPr>
              <a:t>:@</a:t>
            </a:r>
            <a:r>
              <a:rPr lang="ru-RU" dirty="0" err="1">
                <a:solidFill>
                  <a:srgbClr val="0000FF"/>
                </a:solidFill>
              </a:rPr>
              <a:t>Html.TextBox</a:t>
            </a:r>
            <a:r>
              <a:rPr lang="ru-RU" dirty="0">
                <a:solidFill>
                  <a:srgbClr val="0000FF"/>
                </a:solidFill>
              </a:rPr>
              <a:t>("name", </a:t>
            </a:r>
            <a:r>
              <a:rPr lang="ru-RU" dirty="0" err="1">
                <a:solidFill>
                  <a:srgbClr val="0000FF"/>
                </a:solidFill>
              </a:rPr>
              <a:t>ViewData</a:t>
            </a:r>
            <a:r>
              <a:rPr lang="ru-RU" dirty="0">
                <a:solidFill>
                  <a:srgbClr val="0000FF"/>
                </a:solidFill>
              </a:rPr>
              <a:t>["Name"]),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/>
              <a:t>либо </a:t>
            </a:r>
            <a:r>
              <a:rPr lang="ru-RU" dirty="0" smtClean="0"/>
              <a:t>выполнить </a:t>
            </a:r>
            <a:r>
              <a:rPr lang="ru-RU" dirty="0"/>
              <a:t>приведение типов: </a:t>
            </a:r>
            <a:endParaRPr lang="ru-RU" dirty="0" smtClean="0"/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rgbClr val="0000FF"/>
                </a:solidFill>
              </a:rPr>
              <a:t>@</a:t>
            </a:r>
            <a:r>
              <a:rPr lang="ru-RU" dirty="0" err="1">
                <a:solidFill>
                  <a:srgbClr val="0000FF"/>
                </a:solidFill>
              </a:rPr>
              <a:t>Html.TextBox</a:t>
            </a:r>
            <a:r>
              <a:rPr lang="ru-RU" dirty="0">
                <a:solidFill>
                  <a:srgbClr val="0000FF"/>
                </a:solidFill>
              </a:rPr>
              <a:t>("name", (</a:t>
            </a:r>
            <a:r>
              <a:rPr lang="ru-RU" dirty="0" err="1">
                <a:solidFill>
                  <a:srgbClr val="0000FF"/>
                </a:solidFill>
              </a:rPr>
              <a:t>string</a:t>
            </a:r>
            <a:r>
              <a:rPr lang="ru-RU" dirty="0">
                <a:solidFill>
                  <a:srgbClr val="0000FF"/>
                </a:solidFill>
              </a:rPr>
              <a:t>)</a:t>
            </a:r>
            <a:r>
              <a:rPr lang="ru-RU" dirty="0" err="1">
                <a:solidFill>
                  <a:srgbClr val="0000FF"/>
                </a:solidFill>
              </a:rPr>
              <a:t>ViewBag.Name</a:t>
            </a:r>
            <a:r>
              <a:rPr lang="ru-RU" dirty="0">
                <a:solidFill>
                  <a:srgbClr val="0000FF"/>
                </a:solidFill>
              </a:rPr>
              <a:t>)</a:t>
            </a:r>
          </a:p>
          <a:p>
            <a:pPr eaLnBrk="1" hangingPunct="1"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01531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dirty="0" smtClean="0"/>
              <a:t>Движки представлений </a:t>
            </a:r>
            <a:r>
              <a:rPr lang="en-US" altLang="ru-RU" dirty="0" smtClean="0"/>
              <a:t/>
            </a:r>
            <a:br>
              <a:rPr lang="en-US" altLang="ru-RU" dirty="0" smtClean="0"/>
            </a:br>
            <a:r>
              <a:rPr lang="ru-RU" altLang="ru-RU" dirty="0" smtClean="0"/>
              <a:t>(</a:t>
            </a:r>
            <a:r>
              <a:rPr lang="en-US" altLang="ru-RU" dirty="0" smtClean="0"/>
              <a:t>view engines</a:t>
            </a:r>
            <a:r>
              <a:rPr lang="ru-RU" altLang="ru-RU" dirty="0" smtClean="0"/>
              <a:t>)</a:t>
            </a:r>
            <a:endParaRPr lang="ru-RU" altLang="ru-RU" dirty="0" smtClean="0"/>
          </a:p>
        </p:txBody>
      </p:sp>
      <p:sp>
        <p:nvSpPr>
          <p:cNvPr id="238595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При вызове метода </a:t>
            </a:r>
            <a:r>
              <a:rPr lang="ru-RU" altLang="ru-RU" dirty="0" err="1" smtClean="0">
                <a:solidFill>
                  <a:srgbClr val="0000FF"/>
                </a:solidFill>
              </a:rPr>
              <a:t>View</a:t>
            </a:r>
            <a:r>
              <a:rPr lang="ru-RU" altLang="ru-RU" dirty="0" smtClean="0">
                <a:solidFill>
                  <a:srgbClr val="0000FF"/>
                </a:solidFill>
              </a:rPr>
              <a:t>() </a:t>
            </a:r>
            <a:r>
              <a:rPr lang="ru-RU" altLang="ru-RU" dirty="0" smtClean="0"/>
              <a:t>контроллер не производит рендеринг представления и не генерирует HTML-разметку. </a:t>
            </a:r>
          </a:p>
          <a:p>
            <a:pPr eaLnBrk="1" hangingPunct="1"/>
            <a:r>
              <a:rPr lang="ru-RU" altLang="ru-RU" dirty="0" smtClean="0"/>
              <a:t>Контроллер только готовит данные и выбирает, какое представление надо возвратить в качестве объекта </a:t>
            </a:r>
            <a:r>
              <a:rPr lang="ru-RU" altLang="ru-RU" dirty="0" err="1" smtClean="0">
                <a:solidFill>
                  <a:srgbClr val="0000FF"/>
                </a:solidFill>
              </a:rPr>
              <a:t>ViewResult</a:t>
            </a:r>
            <a:r>
              <a:rPr lang="ru-RU" altLang="ru-RU" dirty="0" smtClean="0"/>
              <a:t>. </a:t>
            </a:r>
          </a:p>
          <a:p>
            <a:pPr eaLnBrk="1" hangingPunct="1"/>
            <a:r>
              <a:rPr lang="ru-RU" altLang="ru-RU" dirty="0" smtClean="0"/>
              <a:t>Затем уже объект </a:t>
            </a:r>
            <a:r>
              <a:rPr lang="ru-RU" altLang="ru-RU" dirty="0" err="1" smtClean="0">
                <a:solidFill>
                  <a:srgbClr val="0000FF"/>
                </a:solidFill>
              </a:rPr>
              <a:t>ViewResult</a:t>
            </a:r>
            <a:r>
              <a:rPr lang="ru-RU" altLang="ru-RU" dirty="0" smtClean="0">
                <a:solidFill>
                  <a:srgbClr val="0000FF"/>
                </a:solidFill>
              </a:rPr>
              <a:t> </a:t>
            </a:r>
            <a:r>
              <a:rPr lang="ru-RU" altLang="ru-RU" dirty="0" smtClean="0"/>
              <a:t>обращается к движку представления </a:t>
            </a:r>
            <a:r>
              <a:rPr lang="en-US" altLang="ru-RU" dirty="0" smtClean="0"/>
              <a:t>(</a:t>
            </a:r>
            <a:r>
              <a:rPr lang="ru-RU" altLang="ru-RU" dirty="0" smtClean="0"/>
              <a:t>системе представления</a:t>
            </a:r>
            <a:r>
              <a:rPr lang="en-US" altLang="ru-RU" dirty="0" smtClean="0"/>
              <a:t>) </a:t>
            </a:r>
            <a:r>
              <a:rPr lang="ru-RU" altLang="ru-RU" dirty="0" smtClean="0"/>
              <a:t>для </a:t>
            </a:r>
            <a:r>
              <a:rPr lang="ru-RU" altLang="ru-RU" dirty="0" smtClean="0"/>
              <a:t>рендеринга представления в выходной результат.</a:t>
            </a:r>
          </a:p>
        </p:txBody>
      </p:sp>
    </p:spTree>
    <p:extLst>
      <p:ext uri="{BB962C8B-B14F-4D97-AF65-F5344CB8AC3E}">
        <p14:creationId xmlns:p14="http://schemas.microsoft.com/office/powerpoint/2010/main" val="52399684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Виды </a:t>
            </a:r>
            <a:r>
              <a:rPr lang="ru-RU" altLang="ru-RU" dirty="0" smtClean="0"/>
              <a:t>движков </a:t>
            </a:r>
            <a:r>
              <a:rPr lang="ru-RU" altLang="ru-RU" dirty="0" smtClean="0"/>
              <a:t>представления</a:t>
            </a:r>
          </a:p>
        </p:txBody>
      </p:sp>
      <p:sp>
        <p:nvSpPr>
          <p:cNvPr id="239619" name="Объект 2"/>
          <p:cNvSpPr>
            <a:spLocks noGrp="1"/>
          </p:cNvSpPr>
          <p:nvPr>
            <p:ph idx="1"/>
          </p:nvPr>
        </p:nvSpPr>
        <p:spPr>
          <a:xfrm>
            <a:off x="179388" y="1484313"/>
            <a:ext cx="8964612" cy="5373687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ru-RU" altLang="ru-RU" dirty="0" smtClean="0"/>
              <a:t>В MVC используются можно использовать разные движки представления</a:t>
            </a:r>
            <a:r>
              <a:rPr lang="ru-RU" altLang="ru-RU" dirty="0"/>
              <a:t>.</a:t>
            </a:r>
            <a:endParaRPr lang="ru-RU" altLang="ru-RU" dirty="0" smtClean="0"/>
          </a:p>
          <a:p>
            <a:r>
              <a:rPr lang="ru-RU" altLang="ru-RU" dirty="0" smtClean="0"/>
              <a:t>Встроенные </a:t>
            </a:r>
            <a:r>
              <a:rPr lang="ru-RU" altLang="ru-RU" dirty="0"/>
              <a:t>движки представления:</a:t>
            </a:r>
          </a:p>
          <a:p>
            <a:pPr lvl="1" eaLnBrk="1" hangingPunct="1"/>
            <a:r>
              <a:rPr lang="ru-RU" altLang="ru-RU" dirty="0" smtClean="0"/>
              <a:t>движок </a:t>
            </a:r>
            <a:r>
              <a:rPr lang="en-US" altLang="ru-RU" dirty="0" smtClean="0"/>
              <a:t>ASPX (</a:t>
            </a:r>
            <a:r>
              <a:rPr lang="ru-RU" altLang="ru-RU" dirty="0" smtClean="0"/>
              <a:t>Web </a:t>
            </a:r>
            <a:r>
              <a:rPr lang="ru-RU" altLang="ru-RU" dirty="0" err="1" smtClean="0"/>
              <a:t>Forms</a:t>
            </a:r>
            <a:r>
              <a:rPr lang="en-US" altLang="ru-RU" dirty="0" smtClean="0"/>
              <a:t>)</a:t>
            </a:r>
            <a:r>
              <a:rPr lang="ru-RU" altLang="ru-RU" dirty="0" smtClean="0"/>
              <a:t>, который использовал стандартный синтаксис ASP.NET</a:t>
            </a:r>
            <a:r>
              <a:rPr lang="en-US" altLang="ru-RU" dirty="0" smtClean="0"/>
              <a:t>;</a:t>
            </a:r>
          </a:p>
          <a:p>
            <a:pPr lvl="1" eaLnBrk="1" hangingPunct="1"/>
            <a:r>
              <a:rPr lang="ru-RU" altLang="ru-RU" dirty="0" smtClean="0"/>
              <a:t>движок </a:t>
            </a:r>
            <a:r>
              <a:rPr lang="ru-RU" altLang="ru-RU" dirty="0" err="1" smtClean="0"/>
              <a:t>Razor</a:t>
            </a:r>
            <a:r>
              <a:rPr lang="en-US" altLang="ru-RU" dirty="0" smtClean="0"/>
              <a:t>.</a:t>
            </a:r>
            <a:endParaRPr lang="ru-RU" altLang="ru-RU" dirty="0" smtClean="0"/>
          </a:p>
          <a:p>
            <a:r>
              <a:rPr lang="ru-RU" altLang="ru-RU" dirty="0" smtClean="0"/>
              <a:t>Движки </a:t>
            </a:r>
            <a:r>
              <a:rPr lang="ru-RU" altLang="ru-RU" dirty="0"/>
              <a:t>других производителей. </a:t>
            </a:r>
          </a:p>
          <a:p>
            <a:pPr lvl="1"/>
            <a:r>
              <a:rPr lang="ru-RU" altLang="ru-RU" dirty="0" smtClean="0"/>
              <a:t>движок</a:t>
            </a:r>
            <a:r>
              <a:rPr lang="ru-RU" altLang="ru-RU" dirty="0"/>
              <a:t> </a:t>
            </a:r>
            <a:r>
              <a:rPr lang="ru-RU" altLang="ru-RU" u="sng" dirty="0" err="1">
                <a:hlinkClick r:id="rId2"/>
              </a:rPr>
              <a:t>Spark</a:t>
            </a:r>
            <a:r>
              <a:rPr lang="ru-RU" altLang="ru-RU" dirty="0"/>
              <a:t>, использующий декларативный синтаксис</a:t>
            </a:r>
            <a:r>
              <a:rPr lang="en-US" altLang="ru-RU" dirty="0"/>
              <a:t>;</a:t>
            </a:r>
          </a:p>
          <a:p>
            <a:pPr lvl="1"/>
            <a:r>
              <a:rPr lang="ru-RU" altLang="ru-RU" dirty="0"/>
              <a:t>движок </a:t>
            </a:r>
            <a:r>
              <a:rPr lang="ru-RU" altLang="ru-RU" u="sng" dirty="0" err="1">
                <a:hlinkClick r:id="rId3"/>
              </a:rPr>
              <a:t>Brail</a:t>
            </a:r>
            <a:r>
              <a:rPr lang="ru-RU" altLang="ru-RU" dirty="0"/>
              <a:t>, который использует язык </a:t>
            </a:r>
            <a:r>
              <a:rPr lang="ru-RU" altLang="ru-RU" dirty="0" err="1"/>
              <a:t>Boo</a:t>
            </a:r>
            <a:r>
              <a:rPr lang="ru-RU" altLang="ru-RU" dirty="0"/>
              <a:t>.</a:t>
            </a:r>
          </a:p>
          <a:p>
            <a:pPr marL="228600" indent="-228600"/>
            <a:r>
              <a:rPr lang="ru-RU" dirty="0"/>
              <a:t>В настоящее время система </a:t>
            </a:r>
            <a:r>
              <a:rPr lang="ru-RU" dirty="0" err="1"/>
              <a:t>Razor</a:t>
            </a:r>
            <a:r>
              <a:rPr lang="ru-RU" dirty="0"/>
              <a:t> в связи со своей простотой и легкостью использования стала основной системой визуализации, используемой по умолчанию. </a:t>
            </a:r>
            <a:endParaRPr lang="ru-RU" altLang="ru-RU" dirty="0" smtClean="0"/>
          </a:p>
          <a:p>
            <a:pPr eaLnBrk="1" hangingPunct="1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10859637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altLang="ru-RU" dirty="0" smtClean="0"/>
              <a:t>Движок </a:t>
            </a:r>
            <a:r>
              <a:rPr lang="ru-RU" altLang="ru-RU" dirty="0"/>
              <a:t>представлений</a:t>
            </a:r>
            <a:endParaRPr lang="ru-RU" altLang="ru-RU" dirty="0" smtClean="0"/>
          </a:p>
        </p:txBody>
      </p:sp>
      <p:sp>
        <p:nvSpPr>
          <p:cNvPr id="239619" name="Объект 2"/>
          <p:cNvSpPr>
            <a:spLocks noGrp="1"/>
          </p:cNvSpPr>
          <p:nvPr>
            <p:ph idx="1"/>
          </p:nvPr>
        </p:nvSpPr>
        <p:spPr>
          <a:xfrm>
            <a:off x="179388" y="1484313"/>
            <a:ext cx="8964612" cy="5373687"/>
          </a:xfrm>
        </p:spPr>
        <p:txBody>
          <a:bodyPr>
            <a:normAutofit/>
          </a:bodyPr>
          <a:lstStyle/>
          <a:p>
            <a:r>
              <a:rPr lang="ru-RU" altLang="ru-RU" dirty="0" smtClean="0"/>
              <a:t>Движок </a:t>
            </a:r>
            <a:r>
              <a:rPr lang="ru-RU" altLang="ru-RU" dirty="0"/>
              <a:t>представлений – </a:t>
            </a:r>
            <a:r>
              <a:rPr lang="ru-RU" altLang="ru-RU" dirty="0" smtClean="0"/>
              <a:t>это </a:t>
            </a:r>
            <a:r>
              <a:rPr lang="ru-RU" altLang="ru-RU" dirty="0"/>
              <a:t>не какой-то новый </a:t>
            </a:r>
            <a:r>
              <a:rPr lang="ru-RU" altLang="ru-RU" dirty="0" smtClean="0"/>
              <a:t>язык</a:t>
            </a:r>
            <a:r>
              <a:rPr lang="ru-RU" altLang="ru-RU" dirty="0"/>
              <a:t>.</a:t>
            </a:r>
            <a:endParaRPr lang="ru-RU" altLang="ru-RU" dirty="0" smtClean="0"/>
          </a:p>
          <a:p>
            <a:r>
              <a:rPr lang="ru-RU" altLang="ru-RU" dirty="0"/>
              <a:t>Движок представлений – </a:t>
            </a:r>
            <a:r>
              <a:rPr lang="ru-RU" altLang="ru-RU" dirty="0" smtClean="0"/>
              <a:t>это </a:t>
            </a:r>
            <a:r>
              <a:rPr lang="ru-RU" altLang="ru-RU" dirty="0"/>
              <a:t>лишь способ рендеринга представлений, который имеет определенный синтаксис для перехода от разметки HTML к коду C</a:t>
            </a:r>
            <a:r>
              <a:rPr lang="ru-RU" altLang="ru-RU" dirty="0" smtClean="0"/>
              <a:t>#.</a:t>
            </a:r>
          </a:p>
          <a:p>
            <a:r>
              <a:rPr lang="ru-RU" altLang="ru-RU" dirty="0" smtClean="0"/>
              <a:t>Движки представления отличаются между собой способом включения кода в </a:t>
            </a:r>
            <a:r>
              <a:rPr lang="en-US" altLang="ru-RU" dirty="0" smtClean="0"/>
              <a:t>HTML-</a:t>
            </a:r>
            <a:r>
              <a:rPr lang="ru-RU" altLang="ru-RU" dirty="0" smtClean="0"/>
              <a:t>разметку.</a:t>
            </a:r>
            <a:endParaRPr lang="ru-RU" altLang="ru-RU" dirty="0"/>
          </a:p>
          <a:p>
            <a:pPr eaLnBrk="1" hangingPunct="1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7712609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smtClean="0">
                <a:latin typeface="Arial" panose="020B0604020202020204" pitchFamily="34" charset="0"/>
                <a:cs typeface="Arial" panose="020B0604020202020204" pitchFamily="34" charset="0"/>
              </a:rPr>
              <a:t>Движок представления </a:t>
            </a:r>
            <a:r>
              <a:rPr lang="en-US" altLang="ru-RU" sz="3600" smtClean="0">
                <a:latin typeface="Arial" panose="020B0604020202020204" pitchFamily="34" charset="0"/>
                <a:cs typeface="Arial" panose="020B0604020202020204" pitchFamily="34" charset="0"/>
              </a:rPr>
              <a:t>ASPX </a:t>
            </a:r>
            <a:br>
              <a:rPr lang="en-US" altLang="ru-RU" sz="36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360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3600" smtClean="0">
                <a:latin typeface="Arial" panose="020B0604020202020204" pitchFamily="34" charset="0"/>
                <a:cs typeface="Arial" panose="020B0604020202020204" pitchFamily="34" charset="0"/>
              </a:rPr>
              <a:t>Web Forms</a:t>
            </a:r>
            <a:r>
              <a:rPr lang="en-US" altLang="ru-RU" sz="360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altLang="ru-RU" sz="36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844675"/>
            <a:ext cx="8964612" cy="50133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Д</a:t>
            </a:r>
            <a:r>
              <a:rPr lang="ru-RU" dirty="0" smtClean="0"/>
              <a:t>вижок</a:t>
            </a:r>
            <a:r>
              <a:rPr lang="ru-RU" dirty="0"/>
              <a:t> Web </a:t>
            </a:r>
            <a:r>
              <a:rPr lang="ru-RU" dirty="0" err="1" smtClean="0"/>
              <a:t>Forms</a:t>
            </a:r>
            <a:r>
              <a:rPr lang="ru-RU" dirty="0" smtClean="0"/>
              <a:t> использует </a:t>
            </a:r>
            <a:r>
              <a:rPr lang="ru-RU" dirty="0"/>
              <a:t>стандартный синтаксис </a:t>
            </a:r>
            <a:r>
              <a:rPr lang="ru-RU" dirty="0" smtClean="0"/>
              <a:t>ASP.NET: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b="1" dirty="0" smtClean="0">
                <a:solidFill>
                  <a:srgbClr val="0000FF"/>
                </a:solidFill>
              </a:rPr>
              <a:t>&lt;%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foreach</a:t>
            </a:r>
            <a:r>
              <a:rPr lang="en-US" sz="2400" dirty="0">
                <a:solidFill>
                  <a:srgbClr val="0000FF"/>
                </a:solidFill>
              </a:rPr>
              <a:t>(</a:t>
            </a:r>
            <a:r>
              <a:rPr lang="en-US" sz="2400" dirty="0" err="1">
                <a:solidFill>
                  <a:srgbClr val="0000FF"/>
                </a:solidFill>
              </a:rPr>
              <a:t>BookStore.Models.Book</a:t>
            </a:r>
            <a:r>
              <a:rPr lang="en-US" sz="2400" dirty="0">
                <a:solidFill>
                  <a:srgbClr val="0000FF"/>
                </a:solidFill>
              </a:rPr>
              <a:t> b in </a:t>
            </a:r>
            <a:r>
              <a:rPr lang="en-US" sz="2400" dirty="0" err="1">
                <a:solidFill>
                  <a:srgbClr val="0000FF"/>
                </a:solidFill>
              </a:rPr>
              <a:t>ViewBag.Books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{ </a:t>
            </a:r>
            <a:r>
              <a:rPr lang="en-US" sz="2400" b="1" dirty="0" smtClean="0">
                <a:solidFill>
                  <a:srgbClr val="0000FF"/>
                </a:solidFill>
              </a:rPr>
              <a:t>%&gt;</a:t>
            </a:r>
            <a:r>
              <a:rPr lang="en-US" sz="2400" b="1" dirty="0">
                <a:solidFill>
                  <a:srgbClr val="0000FF"/>
                </a:solidFill>
              </a:rPr>
              <a:t> </a:t>
            </a:r>
            <a:endParaRPr lang="ru-RU" sz="2400" b="1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</a:rPr>
              <a:t>&lt;</a:t>
            </a:r>
            <a:r>
              <a:rPr lang="en-US" sz="2400" dirty="0">
                <a:solidFill>
                  <a:srgbClr val="0000FF"/>
                </a:solidFill>
              </a:rPr>
              <a:t>li&gt;</a:t>
            </a:r>
            <a:r>
              <a:rPr lang="ru-RU" sz="2400" dirty="0">
                <a:solidFill>
                  <a:srgbClr val="0000FF"/>
                </a:solidFill>
              </a:rPr>
              <a:t>Книга: &lt;%: </a:t>
            </a:r>
            <a:r>
              <a:rPr lang="en-US" sz="2400" dirty="0" err="1">
                <a:solidFill>
                  <a:srgbClr val="0000FF"/>
                </a:solidFill>
              </a:rPr>
              <a:t>b.Name</a:t>
            </a:r>
            <a:r>
              <a:rPr lang="en-US" sz="2400" dirty="0">
                <a:solidFill>
                  <a:srgbClr val="0000FF"/>
                </a:solidFill>
              </a:rPr>
              <a:t> %&gt;&lt;/li</a:t>
            </a:r>
            <a:r>
              <a:rPr lang="en-US" sz="2400" dirty="0" smtClean="0">
                <a:solidFill>
                  <a:srgbClr val="0000FF"/>
                </a:solidFill>
              </a:rPr>
              <a:t>&gt;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b="1" dirty="0" smtClean="0">
                <a:solidFill>
                  <a:srgbClr val="0000FF"/>
                </a:solidFill>
              </a:rPr>
              <a:t>&lt;%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>
                <a:solidFill>
                  <a:srgbClr val="0000FF"/>
                </a:solidFill>
              </a:rPr>
              <a:t>} </a:t>
            </a:r>
            <a:r>
              <a:rPr lang="en-US" sz="2400" b="1" dirty="0" smtClean="0">
                <a:solidFill>
                  <a:srgbClr val="0000FF"/>
                </a:solidFill>
              </a:rPr>
              <a:t>%&gt;</a:t>
            </a:r>
            <a:endParaRPr lang="ru-RU" sz="2400" b="1" dirty="0" smtClean="0">
              <a:solidFill>
                <a:srgbClr val="0000FF"/>
              </a:solidFill>
            </a:endParaRPr>
          </a:p>
          <a:p>
            <a:pPr>
              <a:defRPr/>
            </a:pPr>
            <a:r>
              <a:rPr lang="ru-RU" sz="2800" dirty="0"/>
              <a:t>Аналогичный пример на </a:t>
            </a:r>
            <a:r>
              <a:rPr lang="ru-RU" sz="2800" dirty="0" err="1"/>
              <a:t>Razor</a:t>
            </a:r>
            <a:r>
              <a:rPr lang="ru-RU" sz="2800" dirty="0"/>
              <a:t> выглядит так:</a:t>
            </a:r>
          </a:p>
          <a:p>
            <a:pPr marL="0" indent="0">
              <a:buNone/>
              <a:defRPr/>
            </a:pPr>
            <a:r>
              <a:rPr lang="ru-RU" sz="2400" b="1" dirty="0">
                <a:solidFill>
                  <a:srgbClr val="0000FF"/>
                </a:solidFill>
              </a:rPr>
              <a:t>@</a:t>
            </a:r>
            <a:r>
              <a:rPr lang="ru-RU" sz="2400" dirty="0" err="1">
                <a:solidFill>
                  <a:srgbClr val="0000FF"/>
                </a:solidFill>
              </a:rPr>
              <a:t>foreach</a:t>
            </a:r>
            <a:r>
              <a:rPr lang="ru-RU" sz="2400" dirty="0">
                <a:solidFill>
                  <a:srgbClr val="0000FF"/>
                </a:solidFill>
              </a:rPr>
              <a:t>(</a:t>
            </a:r>
            <a:r>
              <a:rPr lang="ru-RU" sz="2400" dirty="0" err="1">
                <a:solidFill>
                  <a:srgbClr val="0000FF"/>
                </a:solidFill>
              </a:rPr>
              <a:t>BookStore.Models.Book</a:t>
            </a:r>
            <a:r>
              <a:rPr lang="ru-RU" sz="2400" dirty="0">
                <a:solidFill>
                  <a:srgbClr val="0000FF"/>
                </a:solidFill>
              </a:rPr>
              <a:t> b </a:t>
            </a:r>
            <a:r>
              <a:rPr lang="ru-RU" sz="2400" dirty="0" err="1">
                <a:solidFill>
                  <a:srgbClr val="0000FF"/>
                </a:solidFill>
              </a:rPr>
              <a:t>in</a:t>
            </a: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ru-RU" sz="2400" dirty="0" err="1">
                <a:solidFill>
                  <a:srgbClr val="0000FF"/>
                </a:solidFill>
              </a:rPr>
              <a:t>ViewBag.Books</a:t>
            </a:r>
            <a:r>
              <a:rPr lang="ru-RU" sz="2400" dirty="0">
                <a:solidFill>
                  <a:srgbClr val="0000FF"/>
                </a:solidFill>
              </a:rPr>
              <a:t>) </a:t>
            </a:r>
          </a:p>
          <a:p>
            <a:pPr marL="0" indent="0">
              <a:buNone/>
              <a:defRPr/>
            </a:pPr>
            <a:r>
              <a:rPr lang="ru-RU" sz="2400" dirty="0">
                <a:solidFill>
                  <a:srgbClr val="0000FF"/>
                </a:solidFill>
              </a:rPr>
              <a:t>{</a:t>
            </a:r>
          </a:p>
          <a:p>
            <a:pPr marL="0" indent="0">
              <a:buNone/>
              <a:defRPr/>
            </a:pPr>
            <a:r>
              <a:rPr lang="ru-RU" sz="2400" dirty="0">
                <a:solidFill>
                  <a:srgbClr val="0000FF"/>
                </a:solidFill>
              </a:rPr>
              <a:t>&lt;</a:t>
            </a:r>
            <a:r>
              <a:rPr lang="ru-RU" sz="2400" dirty="0" err="1">
                <a:solidFill>
                  <a:srgbClr val="0000FF"/>
                </a:solidFill>
              </a:rPr>
              <a:t>li</a:t>
            </a:r>
            <a:r>
              <a:rPr lang="ru-RU" sz="2400" dirty="0">
                <a:solidFill>
                  <a:srgbClr val="0000FF"/>
                </a:solidFill>
              </a:rPr>
              <a:t>&gt;Книга: </a:t>
            </a:r>
            <a:r>
              <a:rPr lang="ru-RU" sz="2400" dirty="0" err="1">
                <a:solidFill>
                  <a:srgbClr val="0000FF"/>
                </a:solidFill>
              </a:rPr>
              <a:t>b.Name</a:t>
            </a:r>
            <a:r>
              <a:rPr lang="ru-RU" sz="2400" dirty="0">
                <a:solidFill>
                  <a:srgbClr val="0000FF"/>
                </a:solidFill>
              </a:rPr>
              <a:t> &lt;/</a:t>
            </a:r>
            <a:r>
              <a:rPr lang="ru-RU" sz="2400" dirty="0" err="1">
                <a:solidFill>
                  <a:srgbClr val="0000FF"/>
                </a:solidFill>
              </a:rPr>
              <a:t>li</a:t>
            </a:r>
            <a:r>
              <a:rPr lang="ru-RU" sz="24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  <a:defRPr/>
            </a:pPr>
            <a:r>
              <a:rPr lang="ru-RU" sz="2400" dirty="0">
                <a:solidFill>
                  <a:srgbClr val="0000FF"/>
                </a:solidFill>
              </a:rPr>
              <a:t>} 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sz="28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62254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337"/>
          </a:xfrm>
        </p:spPr>
        <p:txBody>
          <a:bodyPr/>
          <a:lstStyle/>
          <a:p>
            <a:pPr eaLnBrk="1" hangingPunct="1"/>
            <a:r>
              <a:rPr lang="ru-RU" altLang="ru-RU" sz="3600" smtClean="0">
                <a:latin typeface="Arial" panose="020B0604020202020204" pitchFamily="34" charset="0"/>
                <a:cs typeface="Arial" panose="020B0604020202020204" pitchFamily="34" charset="0"/>
              </a:rPr>
              <a:t>Движок представлений Razor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84313"/>
            <a:ext cx="8964612" cy="5373687"/>
          </a:xfrm>
        </p:spPr>
        <p:txBody>
          <a:bodyPr rtlCol="0">
            <a:normAutofit/>
          </a:bodyPr>
          <a:lstStyle/>
          <a:p>
            <a:pPr eaLnBrk="1" hangingPunct="1">
              <a:spcAft>
                <a:spcPts val="0"/>
              </a:spcAft>
              <a:defRPr/>
            </a:pPr>
            <a:r>
              <a:rPr lang="ru-RU" dirty="0" smtClean="0"/>
              <a:t>В </a:t>
            </a:r>
            <a:r>
              <a:rPr lang="ru-RU" dirty="0"/>
              <a:t>MVC 3 </a:t>
            </a:r>
            <a:r>
              <a:rPr lang="ru-RU" dirty="0" smtClean="0"/>
              <a:t>был введен движка </a:t>
            </a:r>
            <a:r>
              <a:rPr lang="ru-RU" dirty="0" err="1" smtClean="0"/>
              <a:t>Razor</a:t>
            </a:r>
            <a:r>
              <a:rPr lang="ru-RU" dirty="0" smtClean="0"/>
              <a:t>, который позволяет </a:t>
            </a:r>
          </a:p>
          <a:p>
            <a:pPr lvl="1" eaLnBrk="1" hangingPunct="1">
              <a:spcAft>
                <a:spcPts val="0"/>
              </a:spcAft>
              <a:defRPr/>
            </a:pPr>
            <a:r>
              <a:rPr lang="ru-RU" dirty="0" smtClean="0"/>
              <a:t>уменьшить объем кода </a:t>
            </a:r>
            <a:r>
              <a:rPr lang="ru-RU" dirty="0"/>
              <a:t>C#, </a:t>
            </a:r>
            <a:endParaRPr lang="ru-RU" dirty="0" smtClean="0"/>
          </a:p>
          <a:p>
            <a:pPr lvl="1" eaLnBrk="1" hangingPunct="1">
              <a:spcAft>
                <a:spcPts val="0"/>
              </a:spcAft>
              <a:defRPr/>
            </a:pPr>
            <a:r>
              <a:rPr lang="ru-RU" dirty="0" smtClean="0"/>
              <a:t>сделать </a:t>
            </a:r>
            <a:r>
              <a:rPr lang="ru-RU" dirty="0"/>
              <a:t>код более "чистым". </a:t>
            </a:r>
            <a:endParaRPr lang="ru-RU" dirty="0" smtClean="0"/>
          </a:p>
          <a:p>
            <a:pPr eaLnBrk="1" hangingPunct="1">
              <a:spcAft>
                <a:spcPts val="0"/>
              </a:spcAft>
              <a:defRPr/>
            </a:pPr>
            <a:r>
              <a:rPr lang="ru-RU" dirty="0" smtClean="0"/>
              <a:t>Пример: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@</a:t>
            </a:r>
            <a:r>
              <a:rPr lang="ru-RU" sz="2400" dirty="0" err="1">
                <a:solidFill>
                  <a:srgbClr val="0000FF"/>
                </a:solidFill>
              </a:rPr>
              <a:t>foreach</a:t>
            </a:r>
            <a:r>
              <a:rPr lang="ru-RU" sz="2400" dirty="0">
                <a:solidFill>
                  <a:srgbClr val="0000FF"/>
                </a:solidFill>
              </a:rPr>
              <a:t>(</a:t>
            </a:r>
            <a:r>
              <a:rPr lang="ru-RU" sz="2400" dirty="0" err="1">
                <a:solidFill>
                  <a:srgbClr val="0000FF"/>
                </a:solidFill>
              </a:rPr>
              <a:t>BookStore.Models.Book</a:t>
            </a:r>
            <a:r>
              <a:rPr lang="ru-RU" sz="2400" dirty="0">
                <a:solidFill>
                  <a:srgbClr val="0000FF"/>
                </a:solidFill>
              </a:rPr>
              <a:t> b </a:t>
            </a:r>
            <a:r>
              <a:rPr lang="ru-RU" sz="2400" dirty="0" err="1">
                <a:solidFill>
                  <a:srgbClr val="0000FF"/>
                </a:solidFill>
              </a:rPr>
              <a:t>in</a:t>
            </a: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ru-RU" sz="2400" dirty="0" err="1">
                <a:solidFill>
                  <a:srgbClr val="0000FF"/>
                </a:solidFill>
              </a:rPr>
              <a:t>ViewBag.Books</a:t>
            </a:r>
            <a:r>
              <a:rPr lang="ru-RU" sz="2400" dirty="0">
                <a:solidFill>
                  <a:srgbClr val="0000FF"/>
                </a:solidFill>
              </a:rPr>
              <a:t>) </a:t>
            </a:r>
            <a:endParaRPr lang="ru-RU" sz="2400" dirty="0" smtClean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{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&lt;</a:t>
            </a:r>
            <a:r>
              <a:rPr lang="ru-RU" sz="2400" dirty="0" err="1">
                <a:solidFill>
                  <a:srgbClr val="0000FF"/>
                </a:solidFill>
              </a:rPr>
              <a:t>li</a:t>
            </a:r>
            <a:r>
              <a:rPr lang="ru-RU" sz="2400" dirty="0">
                <a:solidFill>
                  <a:srgbClr val="0000FF"/>
                </a:solidFill>
              </a:rPr>
              <a:t>&gt;Книга: </a:t>
            </a:r>
            <a:r>
              <a:rPr lang="ru-RU" sz="2400" dirty="0" err="1">
                <a:solidFill>
                  <a:srgbClr val="0000FF"/>
                </a:solidFill>
              </a:rPr>
              <a:t>b.Name</a:t>
            </a:r>
            <a:r>
              <a:rPr lang="ru-RU" sz="2400" dirty="0">
                <a:solidFill>
                  <a:srgbClr val="0000FF"/>
                </a:solidFill>
              </a:rPr>
              <a:t> &lt;/</a:t>
            </a:r>
            <a:r>
              <a:rPr lang="ru-RU" sz="2400" dirty="0" err="1">
                <a:solidFill>
                  <a:srgbClr val="0000FF"/>
                </a:solidFill>
              </a:rPr>
              <a:t>li</a:t>
            </a:r>
            <a:r>
              <a:rPr lang="ru-RU" sz="2400" dirty="0" smtClean="0">
                <a:solidFill>
                  <a:srgbClr val="0000FF"/>
                </a:solidFill>
              </a:rPr>
              <a:t>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>
                <a:solidFill>
                  <a:srgbClr val="0000FF"/>
                </a:solidFill>
              </a:rPr>
              <a:t>}</a:t>
            </a:r>
            <a:r>
              <a:rPr lang="ru-RU" dirty="0">
                <a:solidFill>
                  <a:srgbClr val="0000FF"/>
                </a:solidFill>
              </a:rPr>
              <a:t> </a:t>
            </a:r>
            <a:endParaRPr lang="ru-RU" dirty="0" smtClean="0">
              <a:solidFill>
                <a:srgbClr val="0000FF"/>
              </a:solidFill>
            </a:endParaRPr>
          </a:p>
          <a:p>
            <a:pPr eaLnBrk="1" hangingPunct="1">
              <a:spcAft>
                <a:spcPts val="0"/>
              </a:spcAft>
              <a:defRPr/>
            </a:pPr>
            <a:r>
              <a:rPr lang="ru-RU" dirty="0" smtClean="0"/>
              <a:t>Его </a:t>
            </a:r>
            <a:r>
              <a:rPr lang="ru-RU" dirty="0"/>
              <a:t>использование более предпочтительно. 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463984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ru-RU" altLang="ru-RU" smtClean="0"/>
              <a:t>Основы синтаксиса Razor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Использование </a:t>
            </a:r>
            <a:r>
              <a:rPr lang="ru-RU" dirty="0"/>
              <a:t>синтаксиса </a:t>
            </a:r>
            <a:r>
              <a:rPr lang="ru-RU" dirty="0" err="1"/>
              <a:t>Razor</a:t>
            </a:r>
            <a:r>
              <a:rPr lang="ru-RU" dirty="0"/>
              <a:t> характеризуется тем, что перед выражением кода стоит знак </a:t>
            </a:r>
            <a:r>
              <a:rPr lang="ru-RU" b="1" dirty="0">
                <a:solidFill>
                  <a:srgbClr val="0000FF"/>
                </a:solidFill>
              </a:rPr>
              <a:t>@</a:t>
            </a:r>
            <a:r>
              <a:rPr lang="ru-RU" dirty="0"/>
              <a:t>, после которого осуществляется переход к коду C#. 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Существуют </a:t>
            </a:r>
            <a:r>
              <a:rPr lang="ru-RU" dirty="0"/>
              <a:t>два типа переходов: </a:t>
            </a:r>
            <a:endParaRPr lang="ru-RU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к </a:t>
            </a:r>
            <a:r>
              <a:rPr lang="ru-RU" dirty="0"/>
              <a:t>выражениям </a:t>
            </a:r>
            <a:r>
              <a:rPr lang="ru-RU" dirty="0" smtClean="0"/>
              <a:t>кода (непосредственно);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к </a:t>
            </a:r>
            <a:r>
              <a:rPr lang="ru-RU" dirty="0"/>
              <a:t>блоку кода.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Например, </a:t>
            </a:r>
            <a:r>
              <a:rPr lang="ru-RU" dirty="0" smtClean="0"/>
              <a:t>если записано:</a:t>
            </a:r>
            <a:endParaRPr lang="ru-RU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&lt;p&gt;@</a:t>
            </a:r>
            <a:r>
              <a:rPr lang="en-US" dirty="0" err="1">
                <a:solidFill>
                  <a:srgbClr val="0000FF"/>
                </a:solidFill>
              </a:rPr>
              <a:t>b.Name</a:t>
            </a:r>
            <a:r>
              <a:rPr lang="en-US" dirty="0">
                <a:solidFill>
                  <a:srgbClr val="0000FF"/>
                </a:solidFill>
              </a:rPr>
              <a:t>&lt;/p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endParaRPr lang="ru-RU" dirty="0" smtClean="0">
              <a:solidFill>
                <a:srgbClr val="0000FF"/>
              </a:solidFill>
            </a:endParaRP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То </a:t>
            </a:r>
            <a:r>
              <a:rPr lang="ru-RU" dirty="0" err="1" smtClean="0"/>
              <a:t>Razor</a:t>
            </a:r>
            <a:r>
              <a:rPr lang="ru-RU" dirty="0" smtClean="0"/>
              <a:t> </a:t>
            </a:r>
            <a:r>
              <a:rPr lang="ru-RU" dirty="0"/>
              <a:t>автоматически распознает, что </a:t>
            </a:r>
            <a:r>
              <a:rPr lang="ru-RU" dirty="0">
                <a:solidFill>
                  <a:srgbClr val="0000FF"/>
                </a:solidFill>
              </a:rPr>
              <a:t>Name</a:t>
            </a:r>
            <a:r>
              <a:rPr lang="ru-RU" dirty="0"/>
              <a:t> - это свойство объекта </a:t>
            </a:r>
            <a:r>
              <a:rPr lang="ru-RU" dirty="0">
                <a:solidFill>
                  <a:srgbClr val="0000FF"/>
                </a:solidFill>
              </a:rPr>
              <a:t>b</a:t>
            </a:r>
            <a:r>
              <a:rPr lang="ru-RU" dirty="0"/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Также можно использовать стандартные классы и </a:t>
            </a:r>
            <a:r>
              <a:rPr lang="ru-RU" dirty="0" smtClean="0"/>
              <a:t>методы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например</a:t>
            </a:r>
            <a:r>
              <a:rPr lang="ru-RU" dirty="0"/>
              <a:t>, выведем текущее время: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&lt;h3&gt;@</a:t>
            </a:r>
            <a:r>
              <a:rPr lang="en-US" dirty="0" err="1">
                <a:solidFill>
                  <a:srgbClr val="0000FF"/>
                </a:solidFill>
              </a:rPr>
              <a:t>DateTime.Now.ToShortTimeString</a:t>
            </a:r>
            <a:r>
              <a:rPr lang="en-US" dirty="0">
                <a:solidFill>
                  <a:srgbClr val="0000FF"/>
                </a:solidFill>
              </a:rPr>
              <a:t>()&lt;/h3&gt;</a:t>
            </a:r>
            <a:endParaRPr lang="ru-RU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1390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Отделение программного кода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HTML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Raz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Razor </a:t>
            </a:r>
            <a:r>
              <a:rPr lang="ru-RU" dirty="0"/>
              <a:t>определяет код по символу </a:t>
            </a:r>
            <a:r>
              <a:rPr lang="ru-RU" dirty="0">
                <a:solidFill>
                  <a:srgbClr val="0000FF"/>
                </a:solidFill>
              </a:rPr>
              <a:t>@</a:t>
            </a:r>
          </a:p>
          <a:p>
            <a:pPr lvl="0"/>
            <a:r>
              <a:rPr lang="ru-RU" dirty="0"/>
              <a:t>В синтаксисе </a:t>
            </a:r>
            <a:r>
              <a:rPr lang="en-US" dirty="0"/>
              <a:t>Razor </a:t>
            </a:r>
            <a:r>
              <a:rPr lang="ru-RU" dirty="0"/>
              <a:t>символ @ используется по разному:</a:t>
            </a:r>
          </a:p>
          <a:p>
            <a:pPr lvl="1"/>
            <a:r>
              <a:rPr lang="ru-RU" dirty="0" smtClean="0">
                <a:solidFill>
                  <a:srgbClr val="0000FF"/>
                </a:solidFill>
              </a:rPr>
              <a:t>@</a:t>
            </a:r>
            <a:r>
              <a:rPr lang="ru-RU" dirty="0" smtClean="0"/>
              <a:t> </a:t>
            </a:r>
            <a:r>
              <a:rPr lang="ru-RU" dirty="0"/>
              <a:t>для указания на </a:t>
            </a:r>
            <a:r>
              <a:rPr lang="en-US" dirty="0"/>
              <a:t>C</a:t>
            </a:r>
            <a:r>
              <a:rPr lang="ru-RU" dirty="0"/>
              <a:t># код</a:t>
            </a:r>
          </a:p>
          <a:p>
            <a:pPr lvl="1"/>
            <a:r>
              <a:rPr lang="ru-RU" dirty="0" smtClean="0">
                <a:solidFill>
                  <a:srgbClr val="0000FF"/>
                </a:solidFill>
              </a:rPr>
              <a:t>@@</a:t>
            </a:r>
            <a:r>
              <a:rPr lang="ru-RU" dirty="0" smtClean="0"/>
              <a:t> </a:t>
            </a:r>
            <a:r>
              <a:rPr lang="ru-RU" dirty="0"/>
              <a:t>для задания символа @ в </a:t>
            </a:r>
            <a:r>
              <a:rPr lang="en-US" dirty="0"/>
              <a:t>HTML </a:t>
            </a:r>
            <a:r>
              <a:rPr lang="ru-RU" dirty="0"/>
              <a:t>странице</a:t>
            </a:r>
          </a:p>
          <a:p>
            <a:pPr lvl="1"/>
            <a:r>
              <a:rPr lang="ru-RU" dirty="0" smtClean="0">
                <a:solidFill>
                  <a:srgbClr val="0000FF"/>
                </a:solidFill>
              </a:rPr>
              <a:t>@:</a:t>
            </a:r>
            <a:r>
              <a:rPr lang="ru-RU" dirty="0" smtClean="0"/>
              <a:t> </a:t>
            </a:r>
            <a:r>
              <a:rPr lang="ru-RU" dirty="0"/>
              <a:t>для явного объявления строки текста как содержания, а не кода</a:t>
            </a:r>
          </a:p>
          <a:p>
            <a:pPr lvl="1"/>
            <a:r>
              <a:rPr lang="ru-RU" dirty="0" smtClean="0">
                <a:solidFill>
                  <a:srgbClr val="0000FF"/>
                </a:solidFill>
              </a:rPr>
              <a:t>&lt;</a:t>
            </a:r>
            <a:r>
              <a:rPr lang="en-US" dirty="0">
                <a:solidFill>
                  <a:srgbClr val="0000FF"/>
                </a:solidFill>
              </a:rPr>
              <a:t>text</a:t>
            </a:r>
            <a:r>
              <a:rPr lang="ru-RU" dirty="0">
                <a:solidFill>
                  <a:srgbClr val="0000FF"/>
                </a:solidFill>
              </a:rPr>
              <a:t>&gt; </a:t>
            </a:r>
            <a:r>
              <a:rPr lang="ru-RU" dirty="0"/>
              <a:t>для явного объявления нескольких строк текста, как содержания, а не кода</a:t>
            </a:r>
          </a:p>
          <a:p>
            <a:pPr lvl="0"/>
            <a:r>
              <a:rPr lang="ru-RU" dirty="0"/>
              <a:t>Для рендеринга текста без </a:t>
            </a:r>
            <a:r>
              <a:rPr lang="en-US" dirty="0"/>
              <a:t>HTML </a:t>
            </a:r>
            <a:r>
              <a:rPr lang="ru-RU" dirty="0"/>
              <a:t>кодировки можно использовать </a:t>
            </a:r>
            <a:r>
              <a:rPr lang="en-US" dirty="0"/>
              <a:t>HTML</a:t>
            </a:r>
            <a:r>
              <a:rPr lang="ru-RU" dirty="0"/>
              <a:t>-помощника </a:t>
            </a:r>
            <a:r>
              <a:rPr lang="en-US" dirty="0">
                <a:solidFill>
                  <a:srgbClr val="0000FF"/>
                </a:solidFill>
              </a:rPr>
              <a:t>Html</a:t>
            </a:r>
            <a:r>
              <a:rPr lang="ru-RU" dirty="0">
                <a:solidFill>
                  <a:srgbClr val="0000FF"/>
                </a:solidFill>
              </a:rPr>
              <a:t>.</a:t>
            </a:r>
            <a:r>
              <a:rPr lang="en-US" dirty="0">
                <a:solidFill>
                  <a:srgbClr val="0000FF"/>
                </a:solidFill>
              </a:rPr>
              <a:t>Raw</a:t>
            </a:r>
            <a:r>
              <a:rPr lang="ru-RU" dirty="0">
                <a:solidFill>
                  <a:srgbClr val="0000FF"/>
                </a:solidFill>
              </a:rPr>
              <a:t>()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650721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Синтаксис системы визуализации </a:t>
            </a:r>
            <a:r>
              <a:rPr lang="en-US" dirty="0"/>
              <a:t>Razor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Рисунок 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1600200"/>
            <a:ext cx="7128792" cy="504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496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/>
          <a:lstStyle/>
          <a:p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Переход к блоку </a:t>
            </a:r>
            <a:r>
              <a:rPr lang="ru-RU" alt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кода</a:t>
            </a: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8964612" cy="525780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Применение блоков кода </a:t>
            </a:r>
            <a:r>
              <a:rPr lang="ru-RU" dirty="0" smtClean="0"/>
              <a:t>аналогично</a:t>
            </a:r>
          </a:p>
          <a:p>
            <a:pPr lvl="1">
              <a:defRPr/>
            </a:pPr>
            <a:r>
              <a:rPr lang="ru-RU" dirty="0" smtClean="0"/>
              <a:t>знак </a:t>
            </a:r>
            <a:r>
              <a:rPr lang="ru-RU" dirty="0">
                <a:solidFill>
                  <a:srgbClr val="0000FF"/>
                </a:solidFill>
              </a:rPr>
              <a:t>@</a:t>
            </a:r>
            <a:r>
              <a:rPr lang="ru-RU" dirty="0"/>
              <a:t> ставится перед всем блоком кода, </a:t>
            </a:r>
            <a:endParaRPr lang="ru-RU" dirty="0" smtClean="0"/>
          </a:p>
          <a:p>
            <a:pPr lvl="1">
              <a:defRPr/>
            </a:pPr>
            <a:r>
              <a:rPr lang="ru-RU" dirty="0" smtClean="0"/>
              <a:t>движок </a:t>
            </a:r>
            <a:r>
              <a:rPr lang="ru-RU" dirty="0"/>
              <a:t>автоматически определяет, где этот блок кода заканчивается</a:t>
            </a:r>
            <a:r>
              <a:rPr lang="ru-RU" dirty="0" smtClean="0"/>
              <a:t>: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@</a:t>
            </a:r>
            <a:r>
              <a:rPr lang="en-US" dirty="0" err="1">
                <a:solidFill>
                  <a:srgbClr val="0000FF"/>
                </a:solidFill>
              </a:rPr>
              <a:t>foreach</a:t>
            </a:r>
            <a:r>
              <a:rPr lang="en-US" dirty="0">
                <a:solidFill>
                  <a:srgbClr val="0000FF"/>
                </a:solidFill>
              </a:rPr>
              <a:t> (</a:t>
            </a:r>
            <a:r>
              <a:rPr lang="en-US" dirty="0" err="1">
                <a:solidFill>
                  <a:srgbClr val="0000FF"/>
                </a:solidFill>
              </a:rPr>
              <a:t>BookStore.Models.Book</a:t>
            </a:r>
            <a:r>
              <a:rPr lang="en-US" dirty="0">
                <a:solidFill>
                  <a:srgbClr val="0000FF"/>
                </a:solidFill>
              </a:rPr>
              <a:t> b in Model</a:t>
            </a:r>
            <a:r>
              <a:rPr lang="en-US" dirty="0" smtClean="0">
                <a:solidFill>
                  <a:srgbClr val="0000FF"/>
                </a:solidFill>
              </a:rPr>
              <a:t>){</a:t>
            </a:r>
            <a:endParaRPr lang="en-US" dirty="0">
              <a:solidFill>
                <a:srgbClr val="0000FF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&lt;p&gt;@</a:t>
            </a:r>
            <a:r>
              <a:rPr lang="en-US" dirty="0" err="1">
                <a:solidFill>
                  <a:srgbClr val="0000FF"/>
                </a:solidFill>
              </a:rPr>
              <a:t>b.Name</a:t>
            </a:r>
            <a:r>
              <a:rPr lang="en-US" dirty="0">
                <a:solidFill>
                  <a:srgbClr val="0000FF"/>
                </a:solidFill>
              </a:rPr>
              <a:t>&lt;/p&gt;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}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Более того </a:t>
            </a:r>
            <a:r>
              <a:rPr lang="ru-RU" dirty="0" smtClean="0"/>
              <a:t>можно в блоке </a:t>
            </a:r>
            <a:r>
              <a:rPr lang="ru-RU" dirty="0"/>
              <a:t>кода создавать </a:t>
            </a:r>
            <a:r>
              <a:rPr lang="ru-RU" dirty="0" smtClean="0"/>
              <a:t>переменные и позже использовать их: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rgbClr val="0000FF"/>
                </a:solidFill>
              </a:rPr>
              <a:t>@{</a:t>
            </a:r>
            <a:r>
              <a:rPr lang="ru-RU" dirty="0">
                <a:solidFill>
                  <a:srgbClr val="0000FF"/>
                </a:solidFill>
              </a:rPr>
              <a:t> </a:t>
            </a:r>
            <a:r>
              <a:rPr lang="ru-RU" dirty="0" err="1">
                <a:solidFill>
                  <a:srgbClr val="0000FF"/>
                </a:solidFill>
              </a:rPr>
              <a:t>string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head</a:t>
            </a:r>
            <a:r>
              <a:rPr lang="ru-RU" dirty="0">
                <a:solidFill>
                  <a:srgbClr val="0000FF"/>
                </a:solidFill>
              </a:rPr>
              <a:t> = "Привет мир!!!";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    </a:t>
            </a:r>
            <a:r>
              <a:rPr lang="ru-RU" dirty="0" err="1">
                <a:solidFill>
                  <a:srgbClr val="0000FF"/>
                </a:solidFill>
              </a:rPr>
              <a:t>head</a:t>
            </a:r>
            <a:r>
              <a:rPr lang="ru-RU" dirty="0">
                <a:solidFill>
                  <a:srgbClr val="0000FF"/>
                </a:solidFill>
              </a:rPr>
              <a:t> = </a:t>
            </a:r>
            <a:r>
              <a:rPr lang="ru-RU" dirty="0" err="1">
                <a:solidFill>
                  <a:srgbClr val="0000FF"/>
                </a:solidFill>
              </a:rPr>
              <a:t>head</a:t>
            </a:r>
            <a:r>
              <a:rPr lang="ru-RU" dirty="0">
                <a:solidFill>
                  <a:srgbClr val="0000FF"/>
                </a:solidFill>
              </a:rPr>
              <a:t> + " Добро пожаловать на сайт!";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}</a:t>
            </a:r>
          </a:p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 &lt;h3&gt;@</a:t>
            </a:r>
            <a:r>
              <a:rPr lang="ru-RU" dirty="0" err="1">
                <a:solidFill>
                  <a:srgbClr val="0000FF"/>
                </a:solidFill>
              </a:rPr>
              <a:t>head</a:t>
            </a:r>
            <a:r>
              <a:rPr lang="ru-RU" dirty="0">
                <a:solidFill>
                  <a:srgbClr val="0000FF"/>
                </a:solidFill>
              </a:rPr>
              <a:t>&lt;/h3&gt;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61303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Использование </a:t>
            </a:r>
            <a:r>
              <a:rPr lang="ru-RU" sz="3600" dirty="0" err="1">
                <a:solidFill>
                  <a:srgbClr val="0000FF"/>
                </a:solidFill>
              </a:rPr>
              <a:t>ViewBag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предыдущих примерах для передачи информации из контроллера в представление использовался объект </a:t>
            </a:r>
            <a:r>
              <a:rPr lang="ru-RU" dirty="0" err="1">
                <a:solidFill>
                  <a:srgbClr val="0000FF"/>
                </a:solidFill>
              </a:rPr>
              <a:t>ViewBag</a:t>
            </a:r>
            <a:r>
              <a:rPr lang="ru-RU" dirty="0"/>
              <a:t>:</a:t>
            </a:r>
          </a:p>
          <a:p>
            <a:pPr marL="0" indent="0" fontAlgn="base">
              <a:buNone/>
            </a:pPr>
            <a:r>
              <a:rPr lang="ru-RU" dirty="0">
                <a:solidFill>
                  <a:srgbClr val="0000FF"/>
                </a:solidFill>
              </a:rPr>
              <a:t>@</a:t>
            </a:r>
            <a:r>
              <a:rPr lang="ru-RU" dirty="0" err="1">
                <a:solidFill>
                  <a:srgbClr val="0000FF"/>
                </a:solidFill>
              </a:rPr>
              <a:t>foreach</a:t>
            </a:r>
            <a:r>
              <a:rPr lang="ru-RU" dirty="0">
                <a:solidFill>
                  <a:srgbClr val="0000FF"/>
                </a:solidFill>
              </a:rPr>
              <a:t> (</a:t>
            </a:r>
            <a:r>
              <a:rPr lang="ru-RU" dirty="0" err="1">
                <a:solidFill>
                  <a:srgbClr val="0000FF"/>
                </a:solidFill>
              </a:rPr>
              <a:t>var</a:t>
            </a:r>
            <a:r>
              <a:rPr lang="ru-RU" dirty="0">
                <a:solidFill>
                  <a:srgbClr val="0000FF"/>
                </a:solidFill>
              </a:rPr>
              <a:t> b </a:t>
            </a:r>
            <a:r>
              <a:rPr lang="ru-RU" dirty="0" err="1">
                <a:solidFill>
                  <a:srgbClr val="0000FF"/>
                </a:solidFill>
              </a:rPr>
              <a:t>in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ViewBag.Books</a:t>
            </a:r>
            <a:r>
              <a:rPr lang="ru-RU" dirty="0">
                <a:solidFill>
                  <a:srgbClr val="0000FF"/>
                </a:solidFill>
              </a:rPr>
              <a:t>)</a:t>
            </a:r>
          </a:p>
          <a:p>
            <a:pPr marL="0" indent="0" fontAlgn="base">
              <a:buNone/>
            </a:pPr>
            <a:r>
              <a:rPr lang="ru-RU" dirty="0">
                <a:solidFill>
                  <a:srgbClr val="0000FF"/>
                </a:solidFill>
              </a:rPr>
              <a:t>{</a:t>
            </a:r>
          </a:p>
          <a:p>
            <a:pPr marL="0" indent="0" fontAlgn="base">
              <a:buNone/>
            </a:pPr>
            <a:r>
              <a:rPr lang="ru-RU" dirty="0">
                <a:solidFill>
                  <a:srgbClr val="0000FF"/>
                </a:solidFill>
              </a:rPr>
              <a:t>    &lt;</a:t>
            </a:r>
            <a:r>
              <a:rPr lang="ru-RU" dirty="0" err="1">
                <a:solidFill>
                  <a:srgbClr val="0000FF"/>
                </a:solidFill>
              </a:rPr>
              <a:t>tr</a:t>
            </a:r>
            <a:r>
              <a:rPr lang="ru-RU" dirty="0">
                <a:solidFill>
                  <a:srgbClr val="0000FF"/>
                </a:solidFill>
              </a:rPr>
              <a:t>&gt;</a:t>
            </a:r>
          </a:p>
          <a:p>
            <a:pPr marL="0" indent="0" fontAlgn="base">
              <a:buNone/>
            </a:pPr>
            <a:r>
              <a:rPr lang="ru-RU" dirty="0">
                <a:solidFill>
                  <a:srgbClr val="0000FF"/>
                </a:solidFill>
              </a:rPr>
              <a:t>        &lt;</a:t>
            </a:r>
            <a:r>
              <a:rPr lang="ru-RU" dirty="0" err="1">
                <a:solidFill>
                  <a:srgbClr val="0000FF"/>
                </a:solidFill>
              </a:rPr>
              <a:t>td</a:t>
            </a:r>
            <a:r>
              <a:rPr lang="ru-RU" dirty="0">
                <a:solidFill>
                  <a:srgbClr val="0000FF"/>
                </a:solidFill>
              </a:rPr>
              <a:t>&gt;&lt;p&gt;@</a:t>
            </a:r>
            <a:r>
              <a:rPr lang="ru-RU" dirty="0" err="1">
                <a:solidFill>
                  <a:srgbClr val="0000FF"/>
                </a:solidFill>
              </a:rPr>
              <a:t>b.Name</a:t>
            </a:r>
            <a:r>
              <a:rPr lang="ru-RU" dirty="0">
                <a:solidFill>
                  <a:srgbClr val="0000FF"/>
                </a:solidFill>
              </a:rPr>
              <a:t>&lt;/p&gt;&lt;/</a:t>
            </a:r>
            <a:r>
              <a:rPr lang="ru-RU" dirty="0" err="1">
                <a:solidFill>
                  <a:srgbClr val="0000FF"/>
                </a:solidFill>
              </a:rPr>
              <a:t>td</a:t>
            </a:r>
            <a:r>
              <a:rPr lang="ru-RU" dirty="0">
                <a:solidFill>
                  <a:srgbClr val="0000FF"/>
                </a:solidFill>
              </a:rPr>
              <a:t>&gt;</a:t>
            </a:r>
          </a:p>
          <a:p>
            <a:pPr marL="0" indent="0" fontAlgn="base">
              <a:buNone/>
            </a:pPr>
            <a:r>
              <a:rPr lang="ru-RU" dirty="0">
                <a:solidFill>
                  <a:srgbClr val="0000FF"/>
                </a:solidFill>
              </a:rPr>
              <a:t>        &lt;</a:t>
            </a:r>
            <a:r>
              <a:rPr lang="ru-RU" dirty="0" err="1">
                <a:solidFill>
                  <a:srgbClr val="0000FF"/>
                </a:solidFill>
              </a:rPr>
              <a:t>td</a:t>
            </a:r>
            <a:r>
              <a:rPr lang="ru-RU" dirty="0">
                <a:solidFill>
                  <a:srgbClr val="0000FF"/>
                </a:solidFill>
              </a:rPr>
              <a:t>&gt;&lt;p&gt;@</a:t>
            </a:r>
            <a:r>
              <a:rPr lang="ru-RU" dirty="0" err="1">
                <a:solidFill>
                  <a:srgbClr val="0000FF"/>
                </a:solidFill>
              </a:rPr>
              <a:t>b.Author</a:t>
            </a:r>
            <a:r>
              <a:rPr lang="ru-RU" dirty="0">
                <a:solidFill>
                  <a:srgbClr val="0000FF"/>
                </a:solidFill>
              </a:rPr>
              <a:t>&lt;/p&gt;&lt;/</a:t>
            </a:r>
            <a:r>
              <a:rPr lang="ru-RU" dirty="0" err="1">
                <a:solidFill>
                  <a:srgbClr val="0000FF"/>
                </a:solidFill>
              </a:rPr>
              <a:t>td</a:t>
            </a:r>
            <a:r>
              <a:rPr lang="ru-RU" dirty="0">
                <a:solidFill>
                  <a:srgbClr val="0000FF"/>
                </a:solidFill>
              </a:rPr>
              <a:t>&gt;</a:t>
            </a:r>
          </a:p>
          <a:p>
            <a:pPr marL="0" indent="0" fontAlgn="base">
              <a:buNone/>
            </a:pPr>
            <a:r>
              <a:rPr lang="ru-RU" dirty="0">
                <a:solidFill>
                  <a:srgbClr val="0000FF"/>
                </a:solidFill>
              </a:rPr>
              <a:t>        &lt;</a:t>
            </a:r>
            <a:r>
              <a:rPr lang="ru-RU" dirty="0" err="1">
                <a:solidFill>
                  <a:srgbClr val="0000FF"/>
                </a:solidFill>
              </a:rPr>
              <a:t>td</a:t>
            </a:r>
            <a:r>
              <a:rPr lang="ru-RU" dirty="0">
                <a:solidFill>
                  <a:srgbClr val="0000FF"/>
                </a:solidFill>
              </a:rPr>
              <a:t>&gt;&lt;p&gt;@</a:t>
            </a:r>
            <a:r>
              <a:rPr lang="ru-RU" dirty="0" err="1">
                <a:solidFill>
                  <a:srgbClr val="0000FF"/>
                </a:solidFill>
              </a:rPr>
              <a:t>b.Price</a:t>
            </a:r>
            <a:r>
              <a:rPr lang="ru-RU" dirty="0">
                <a:solidFill>
                  <a:srgbClr val="0000FF"/>
                </a:solidFill>
              </a:rPr>
              <a:t>&lt;/p&gt;&lt;/</a:t>
            </a:r>
            <a:r>
              <a:rPr lang="ru-RU" dirty="0" err="1">
                <a:solidFill>
                  <a:srgbClr val="0000FF"/>
                </a:solidFill>
              </a:rPr>
              <a:t>td</a:t>
            </a:r>
            <a:r>
              <a:rPr lang="ru-RU" dirty="0">
                <a:solidFill>
                  <a:srgbClr val="0000FF"/>
                </a:solidFill>
              </a:rPr>
              <a:t>&gt;</a:t>
            </a:r>
          </a:p>
          <a:p>
            <a:pPr marL="0" indent="0" fontAlgn="base">
              <a:buNone/>
            </a:pPr>
            <a:r>
              <a:rPr lang="ru-RU" dirty="0">
                <a:solidFill>
                  <a:srgbClr val="0000FF"/>
                </a:solidFill>
              </a:rPr>
              <a:t>    </a:t>
            </a:r>
            <a:r>
              <a:rPr lang="ru-RU" dirty="0" smtClean="0">
                <a:solidFill>
                  <a:srgbClr val="0000FF"/>
                </a:solidFill>
              </a:rPr>
              <a:t>&lt;/</a:t>
            </a:r>
            <a:r>
              <a:rPr lang="ru-RU" dirty="0" err="1">
                <a:solidFill>
                  <a:srgbClr val="0000FF"/>
                </a:solidFill>
              </a:rPr>
              <a:t>tr</a:t>
            </a:r>
            <a:r>
              <a:rPr lang="ru-RU" dirty="0">
                <a:solidFill>
                  <a:srgbClr val="0000FF"/>
                </a:solidFill>
              </a:rPr>
              <a:t>&gt;</a:t>
            </a:r>
          </a:p>
          <a:p>
            <a:pPr marL="0" indent="0" fontAlgn="base">
              <a:buNone/>
            </a:pPr>
            <a:r>
              <a:rPr lang="ru-RU" dirty="0">
                <a:solidFill>
                  <a:srgbClr val="0000FF"/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5175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Использование </a:t>
            </a:r>
            <a:r>
              <a:rPr lang="ru-RU" sz="3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Модели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для передачи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данных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в представление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00808"/>
            <a:ext cx="9036496" cy="5157192"/>
          </a:xfrm>
        </p:spPr>
        <p:txBody>
          <a:bodyPr>
            <a:noAutofit/>
          </a:bodyPr>
          <a:lstStyle/>
          <a:p>
            <a:pPr fontAlgn="base">
              <a:lnSpc>
                <a:spcPct val="120000"/>
              </a:lnSpc>
            </a:pPr>
            <a:r>
              <a:rPr lang="ru-RU" sz="2400" dirty="0" smtClean="0"/>
              <a:t>В шаблоне </a:t>
            </a:r>
            <a:r>
              <a:rPr lang="en-US" sz="2400" dirty="0" smtClean="0"/>
              <a:t>MVC </a:t>
            </a:r>
            <a:r>
              <a:rPr lang="ru-RU" sz="2400" dirty="0" smtClean="0"/>
              <a:t>термин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rgbClr val="0000FF"/>
                </a:solidFill>
              </a:rPr>
              <a:t>Model</a:t>
            </a:r>
            <a:r>
              <a:rPr lang="en-US" sz="2400" dirty="0"/>
              <a:t> </a:t>
            </a:r>
            <a:r>
              <a:rPr lang="ru-RU" sz="2400" dirty="0" smtClean="0"/>
              <a:t>ссылается на объекты, которые содержат данные, используемые для отображения</a:t>
            </a:r>
            <a:r>
              <a:rPr lang="en-US" sz="2400" dirty="0" smtClean="0"/>
              <a:t>. </a:t>
            </a:r>
            <a:endParaRPr lang="ru-RU" sz="2400" dirty="0"/>
          </a:p>
          <a:p>
            <a:pPr lvl="1" fontAlgn="base">
              <a:lnSpc>
                <a:spcPct val="120000"/>
              </a:lnSpc>
            </a:pPr>
            <a:r>
              <a:rPr lang="ru-RU" sz="2000" dirty="0" smtClean="0"/>
              <a:t>объекты модели часто соответствуют таблицам используемой БД</a:t>
            </a:r>
            <a:r>
              <a:rPr lang="en-US" sz="2000" dirty="0" smtClean="0"/>
              <a:t>, </a:t>
            </a:r>
            <a:r>
              <a:rPr lang="ru-RU" sz="2000" dirty="0" smtClean="0"/>
              <a:t>но это не обязательно</a:t>
            </a:r>
            <a:r>
              <a:rPr lang="en-US" sz="2000" dirty="0" smtClean="0"/>
              <a:t>.</a:t>
            </a:r>
            <a:endParaRPr lang="en-US" sz="2000" dirty="0"/>
          </a:p>
          <a:p>
            <a:pPr fontAlgn="base">
              <a:lnSpc>
                <a:spcPct val="120000"/>
              </a:lnSpc>
            </a:pPr>
            <a:r>
              <a:rPr lang="ru-RU" sz="2400" dirty="0" smtClean="0"/>
              <a:t>Метод-действие контроллера может передать объект модели в представление  (</a:t>
            </a:r>
            <a:r>
              <a:rPr lang="en-US" sz="2400" dirty="0" smtClean="0"/>
              <a:t>view</a:t>
            </a:r>
            <a:r>
              <a:rPr lang="ru-RU" sz="2400" dirty="0" smtClean="0"/>
              <a:t>)</a:t>
            </a:r>
            <a:r>
              <a:rPr lang="ru-RU" sz="2400" dirty="0"/>
              <a:t>.</a:t>
            </a:r>
          </a:p>
          <a:p>
            <a:pPr fontAlgn="base">
              <a:lnSpc>
                <a:spcPct val="120000"/>
              </a:lnSpc>
            </a:pPr>
            <a:r>
              <a:rPr lang="ru-RU" sz="2400" dirty="0" smtClean="0"/>
              <a:t>Для этого в методе-действии контроллера нужно</a:t>
            </a:r>
            <a:r>
              <a:rPr lang="en-US" sz="2400" dirty="0" smtClean="0"/>
              <a:t>:</a:t>
            </a:r>
            <a:endParaRPr lang="ru-RU" sz="2400" dirty="0" smtClean="0"/>
          </a:p>
          <a:p>
            <a:pPr lvl="1" fontAlgn="base">
              <a:lnSpc>
                <a:spcPct val="120000"/>
              </a:lnSpc>
            </a:pPr>
            <a:r>
              <a:rPr lang="ru-RU" sz="2000" dirty="0" smtClean="0"/>
              <a:t>упаковать всю информацию, требуемую для формирования ответа </a:t>
            </a:r>
          </a:p>
          <a:p>
            <a:pPr lvl="1" fontAlgn="base">
              <a:lnSpc>
                <a:spcPct val="120000"/>
              </a:lnSpc>
            </a:pPr>
            <a:r>
              <a:rPr lang="ru-RU" sz="2000" dirty="0" smtClean="0"/>
              <a:t>затем передать  ее в шаблон представления </a:t>
            </a:r>
            <a:r>
              <a:rPr lang="en-US" sz="2000" dirty="0" smtClean="0"/>
              <a:t>View</a:t>
            </a:r>
            <a:r>
              <a:rPr lang="ru-RU" sz="2000" dirty="0" smtClean="0"/>
              <a:t>, которую он будет использовать для формирования подходящего </a:t>
            </a:r>
            <a:r>
              <a:rPr lang="en-US" sz="2000" dirty="0" smtClean="0"/>
              <a:t>HTML</a:t>
            </a:r>
            <a:r>
              <a:rPr lang="ru-RU" sz="2000" dirty="0" smtClean="0"/>
              <a:t>-ответа</a:t>
            </a:r>
            <a:r>
              <a:rPr lang="en-US" sz="2000" dirty="0" smtClean="0"/>
              <a:t>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9446641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Строго типизированные </a:t>
            </a: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представления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12875"/>
            <a:ext cx="8964612" cy="5445125"/>
          </a:xfrm>
        </p:spPr>
        <p:txBody>
          <a:bodyPr rtlCol="0">
            <a:normAutofit fontScale="77500" lnSpcReduction="20000"/>
          </a:bodyPr>
          <a:lstStyle/>
          <a:p>
            <a:pPr>
              <a:defRPr/>
            </a:pPr>
            <a:r>
              <a:rPr lang="ru-RU" dirty="0" smtClean="0"/>
              <a:t>Строго </a:t>
            </a:r>
            <a:r>
              <a:rPr lang="ru-RU" dirty="0"/>
              <a:t>типизированных </a:t>
            </a:r>
            <a:r>
              <a:rPr lang="ru-RU" dirty="0" smtClean="0"/>
              <a:t>представлений</a:t>
            </a:r>
            <a:r>
              <a:rPr lang="ru-RU" dirty="0"/>
              <a:t> </a:t>
            </a:r>
            <a:r>
              <a:rPr lang="ru-RU" dirty="0" smtClean="0"/>
              <a:t>(СТП) позволяют </a:t>
            </a:r>
            <a:r>
              <a:rPr lang="ru-RU" dirty="0"/>
              <a:t>передавать данные не через объект </a:t>
            </a:r>
            <a:r>
              <a:rPr lang="ru-RU" dirty="0" err="1">
                <a:solidFill>
                  <a:srgbClr val="0000FF"/>
                </a:solidFill>
              </a:rPr>
              <a:t>ViewBag</a:t>
            </a:r>
            <a:r>
              <a:rPr lang="ru-RU" dirty="0"/>
              <a:t>, а напрямую в представление через параметр метода </a:t>
            </a:r>
            <a:r>
              <a:rPr lang="ru-RU" dirty="0" err="1">
                <a:solidFill>
                  <a:srgbClr val="0000FF"/>
                </a:solidFill>
              </a:rPr>
              <a:t>View</a:t>
            </a:r>
            <a:r>
              <a:rPr lang="ru-RU" dirty="0"/>
              <a:t>. 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Код </a:t>
            </a:r>
            <a:r>
              <a:rPr lang="ru-RU" dirty="0"/>
              <a:t>метода контроллера мог бы выглядеть так</a:t>
            </a:r>
            <a:r>
              <a:rPr lang="ru-RU" dirty="0" smtClean="0"/>
              <a:t>:</a:t>
            </a:r>
          </a:p>
          <a:p>
            <a:pPr marL="0" indent="0">
              <a:buNone/>
              <a:defRPr/>
            </a:pPr>
            <a:r>
              <a:rPr lang="en-US" dirty="0" err="1">
                <a:solidFill>
                  <a:srgbClr val="0000FF"/>
                </a:solidFill>
              </a:rPr>
              <a:t>BookContext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db</a:t>
            </a:r>
            <a:r>
              <a:rPr lang="en-US" dirty="0">
                <a:solidFill>
                  <a:srgbClr val="0000FF"/>
                </a:solidFill>
              </a:rPr>
              <a:t> = new </a:t>
            </a:r>
            <a:r>
              <a:rPr lang="en-US" dirty="0" err="1">
                <a:solidFill>
                  <a:srgbClr val="0000FF"/>
                </a:solidFill>
              </a:rPr>
              <a:t>BookContext</a:t>
            </a:r>
            <a:r>
              <a:rPr lang="en-US" dirty="0">
                <a:solidFill>
                  <a:srgbClr val="0000FF"/>
                </a:solidFill>
              </a:rPr>
              <a:t>();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public </a:t>
            </a:r>
            <a:r>
              <a:rPr lang="en-US" dirty="0" err="1">
                <a:solidFill>
                  <a:srgbClr val="0000FF"/>
                </a:solidFill>
              </a:rPr>
              <a:t>ActionResult</a:t>
            </a:r>
            <a:r>
              <a:rPr lang="en-US" dirty="0">
                <a:solidFill>
                  <a:srgbClr val="0000FF"/>
                </a:solidFill>
              </a:rPr>
              <a:t> Index()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{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    return View(</a:t>
            </a:r>
            <a:r>
              <a:rPr lang="en-US" dirty="0" err="1">
                <a:solidFill>
                  <a:srgbClr val="0000FF"/>
                </a:solidFill>
              </a:rPr>
              <a:t>db.Books</a:t>
            </a:r>
            <a:r>
              <a:rPr lang="en-US" dirty="0">
                <a:solidFill>
                  <a:srgbClr val="0000FF"/>
                </a:solidFill>
              </a:rPr>
              <a:t>);</a:t>
            </a:r>
          </a:p>
          <a:p>
            <a:pPr marL="0" indent="0"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}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defRPr/>
            </a:pPr>
            <a:r>
              <a:rPr lang="ru-RU" dirty="0" smtClean="0"/>
              <a:t>Для связ</a:t>
            </a:r>
            <a:r>
              <a:rPr lang="ru-RU" dirty="0" smtClean="0"/>
              <a:t>ывания</a:t>
            </a:r>
            <a:r>
              <a:rPr lang="ru-RU" dirty="0" smtClean="0"/>
              <a:t> </a:t>
            </a:r>
            <a:r>
              <a:rPr lang="ru-RU" dirty="0"/>
              <a:t>представление с передаваемым </a:t>
            </a:r>
            <a:r>
              <a:rPr lang="ru-RU" dirty="0" smtClean="0"/>
              <a:t>параметром </a:t>
            </a:r>
            <a:r>
              <a:rPr lang="ru-RU" dirty="0"/>
              <a:t>надо добавить в представление директиву </a:t>
            </a:r>
            <a:r>
              <a:rPr lang="ru-RU" dirty="0">
                <a:solidFill>
                  <a:srgbClr val="0000FF"/>
                </a:solidFill>
              </a:rPr>
              <a:t>@</a:t>
            </a:r>
            <a:r>
              <a:rPr lang="ru-RU" dirty="0" err="1">
                <a:solidFill>
                  <a:srgbClr val="0000FF"/>
                </a:solidFill>
              </a:rPr>
              <a:t>model</a:t>
            </a:r>
            <a:r>
              <a:rPr lang="ru-RU" dirty="0">
                <a:solidFill>
                  <a:srgbClr val="0000FF"/>
                </a:solidFill>
              </a:rPr>
              <a:t> </a:t>
            </a:r>
            <a:r>
              <a:rPr lang="ru-RU" dirty="0"/>
              <a:t>с указанием типа передаваемых </a:t>
            </a:r>
            <a:r>
              <a:rPr lang="ru-RU" dirty="0" smtClean="0"/>
              <a:t>данных.</a:t>
            </a:r>
            <a:endParaRPr lang="ru-RU" dirty="0" smtClean="0"/>
          </a:p>
          <a:p>
            <a:pPr>
              <a:defRPr/>
            </a:pPr>
            <a:r>
              <a:rPr lang="ru-RU" dirty="0"/>
              <a:t>Например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@model </a:t>
            </a:r>
            <a:r>
              <a:rPr lang="en-US" dirty="0" err="1">
                <a:solidFill>
                  <a:srgbClr val="0000FF"/>
                </a:solidFill>
              </a:rPr>
              <a:t>IEnumerable</a:t>
            </a:r>
            <a:r>
              <a:rPr lang="en-US" dirty="0">
                <a:solidFill>
                  <a:srgbClr val="0000FF"/>
                </a:solidFill>
              </a:rPr>
              <a:t>&lt;</a:t>
            </a:r>
            <a:r>
              <a:rPr lang="en-US" dirty="0" err="1">
                <a:solidFill>
                  <a:srgbClr val="0000FF"/>
                </a:solidFill>
              </a:rPr>
              <a:t>BookStore.Models.Book</a:t>
            </a:r>
            <a:r>
              <a:rPr lang="en-US" dirty="0">
                <a:solidFill>
                  <a:srgbClr val="0000FF"/>
                </a:solidFill>
              </a:rPr>
              <a:t>&gt;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599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rmAutofit fontScale="90000"/>
          </a:bodyPr>
          <a:lstStyle/>
          <a:p>
            <a:r>
              <a:rPr lang="ru-RU" dirty="0"/>
              <a:t>Создание </a:t>
            </a:r>
            <a:r>
              <a:rPr lang="ru-RU" dirty="0" smtClean="0"/>
              <a:t>строго-типизированного представления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373216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ru-RU" dirty="0" smtClean="0"/>
              <a:t>Для создания шаблона для класса модели</a:t>
            </a:r>
            <a:r>
              <a:rPr lang="en-US" dirty="0" smtClean="0"/>
              <a:t> </a:t>
            </a:r>
            <a:r>
              <a:rPr lang="ru-RU" dirty="0" smtClean="0"/>
              <a:t>нужно </a:t>
            </a:r>
          </a:p>
          <a:p>
            <a:pPr lvl="1" fontAlgn="base"/>
            <a:r>
              <a:rPr lang="ru-RU" dirty="0" smtClean="0"/>
              <a:t>щелкнем правой кнопкой мыши в методе-действии</a:t>
            </a:r>
            <a:r>
              <a:rPr lang="en-US" dirty="0" smtClean="0"/>
              <a:t> </a:t>
            </a:r>
            <a:endParaRPr lang="ru-RU" dirty="0" smtClean="0"/>
          </a:p>
          <a:p>
            <a:pPr lvl="1" fontAlgn="base"/>
            <a:r>
              <a:rPr lang="ru-RU" dirty="0" smtClean="0"/>
              <a:t>выбрать в контекстном меню команду </a:t>
            </a:r>
            <a:r>
              <a:rPr lang="en-US" dirty="0" smtClean="0"/>
              <a:t>“</a:t>
            </a:r>
            <a:r>
              <a:rPr lang="ru-RU" dirty="0" smtClean="0">
                <a:solidFill>
                  <a:srgbClr val="0000FF"/>
                </a:solidFill>
              </a:rPr>
              <a:t>Добавить представление</a:t>
            </a:r>
            <a:r>
              <a:rPr lang="en-US" dirty="0" smtClean="0"/>
              <a:t>”.</a:t>
            </a:r>
            <a:endParaRPr lang="ru-RU" dirty="0"/>
          </a:p>
          <a:p>
            <a:pPr fontAlgn="base"/>
            <a:r>
              <a:rPr lang="ru-RU" dirty="0" smtClean="0"/>
              <a:t>Появится диалог </a:t>
            </a:r>
            <a:r>
              <a:rPr lang="en-US" dirty="0" smtClean="0"/>
              <a:t>“</a:t>
            </a:r>
            <a:r>
              <a:rPr lang="ru-RU" dirty="0" smtClean="0">
                <a:solidFill>
                  <a:srgbClr val="0000FF"/>
                </a:solidFill>
              </a:rPr>
              <a:t>Добавление представления</a:t>
            </a:r>
            <a:r>
              <a:rPr lang="en-US" dirty="0" smtClean="0"/>
              <a:t>” </a:t>
            </a:r>
            <a:r>
              <a:rPr lang="ru-RU" dirty="0" smtClean="0"/>
              <a:t>для создания </a:t>
            </a:r>
            <a:r>
              <a:rPr lang="ru-RU" dirty="0" smtClean="0"/>
              <a:t>представления, </a:t>
            </a:r>
            <a:endParaRPr lang="ru-RU" dirty="0" smtClean="0"/>
          </a:p>
          <a:p>
            <a:pPr lvl="1" fontAlgn="base"/>
            <a:r>
              <a:rPr lang="ru-RU" dirty="0" smtClean="0"/>
              <a:t>если выбрать любой шаблон, кроме </a:t>
            </a:r>
            <a:r>
              <a:rPr lang="en-US" dirty="0" smtClean="0"/>
              <a:t>“</a:t>
            </a:r>
            <a:r>
              <a:rPr lang="en-US" dirty="0" smtClean="0">
                <a:solidFill>
                  <a:srgbClr val="0000FF"/>
                </a:solidFill>
              </a:rPr>
              <a:t>Empty (</a:t>
            </a:r>
            <a:r>
              <a:rPr lang="ru-RU" dirty="0" smtClean="0">
                <a:solidFill>
                  <a:srgbClr val="0000FF"/>
                </a:solidFill>
              </a:rPr>
              <a:t>без модели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en-US" dirty="0" smtClean="0"/>
              <a:t>”. </a:t>
            </a:r>
            <a:endParaRPr lang="ru-RU" dirty="0"/>
          </a:p>
          <a:p>
            <a:pPr lvl="1" fontAlgn="base"/>
            <a:r>
              <a:rPr lang="ru-RU" dirty="0" smtClean="0"/>
              <a:t>Появится возможность выбрать класс модели и класс контекста модели</a:t>
            </a:r>
            <a:r>
              <a:rPr lang="en-US" dirty="0" smtClean="0"/>
              <a:t>. </a:t>
            </a:r>
            <a:endParaRPr lang="ru-RU" dirty="0"/>
          </a:p>
          <a:p>
            <a:pPr fontAlgn="base"/>
            <a:r>
              <a:rPr lang="ru-RU" dirty="0" smtClean="0"/>
              <a:t>В результате будет </a:t>
            </a:r>
            <a:r>
              <a:rPr lang="ru-RU" dirty="0" smtClean="0"/>
              <a:t>создано </a:t>
            </a:r>
            <a:r>
              <a:rPr lang="ru-RU" dirty="0" smtClean="0"/>
              <a:t>представление с описанием передаваемого объекта заданного класса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2708920"/>
            <a:ext cx="3828620" cy="23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40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7875"/>
          </a:xfrm>
        </p:spPr>
        <p:txBody>
          <a:bodyPr/>
          <a:lstStyle/>
          <a:p>
            <a:pPr eaLnBrk="1" hangingPunct="1"/>
            <a:r>
              <a:rPr lang="ru-RU" altLang="ru-RU" smtClean="0"/>
              <a:t>Свойство </a:t>
            </a:r>
            <a:r>
              <a:rPr lang="ru-RU" altLang="ru-RU" smtClean="0">
                <a:solidFill>
                  <a:srgbClr val="0000FF"/>
                </a:solidFill>
              </a:rPr>
              <a:t>Model</a:t>
            </a:r>
          </a:p>
        </p:txBody>
      </p:sp>
      <p:sp>
        <p:nvSpPr>
          <p:cNvPr id="236547" name="Объект 2"/>
          <p:cNvSpPr>
            <a:spLocks noGrp="1"/>
          </p:cNvSpPr>
          <p:nvPr>
            <p:ph idx="1"/>
          </p:nvPr>
        </p:nvSpPr>
        <p:spPr>
          <a:xfrm>
            <a:off x="179388" y="1412776"/>
            <a:ext cx="8964612" cy="5445224"/>
          </a:xfrm>
        </p:spPr>
        <p:txBody>
          <a:bodyPr>
            <a:normAutofit fontScale="55000" lnSpcReduction="20000"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ru-RU" sz="4400" dirty="0" smtClean="0"/>
              <a:t>В представлении для использования параметра метода </a:t>
            </a:r>
            <a:r>
              <a:rPr lang="en-US" altLang="ru-RU" sz="4400" dirty="0" smtClean="0">
                <a:solidFill>
                  <a:srgbClr val="0000FF"/>
                </a:solidFill>
              </a:rPr>
              <a:t>View()</a:t>
            </a:r>
            <a:r>
              <a:rPr lang="en-US" altLang="ru-RU" sz="4400" dirty="0" smtClean="0"/>
              <a:t> </a:t>
            </a:r>
            <a:r>
              <a:rPr lang="ru-RU" altLang="ru-RU" sz="4400" dirty="0" smtClean="0"/>
              <a:t>описанного в директиве </a:t>
            </a:r>
            <a:r>
              <a:rPr lang="ru-RU" altLang="ru-RU" sz="4400" dirty="0" smtClean="0">
                <a:solidFill>
                  <a:srgbClr val="0000FF"/>
                </a:solidFill>
              </a:rPr>
              <a:t>@</a:t>
            </a:r>
            <a:r>
              <a:rPr lang="ru-RU" altLang="ru-RU" sz="4400" dirty="0" err="1" smtClean="0">
                <a:solidFill>
                  <a:srgbClr val="0000FF"/>
                </a:solidFill>
              </a:rPr>
              <a:t>model</a:t>
            </a:r>
            <a:r>
              <a:rPr lang="ru-RU" altLang="ru-RU" sz="4400" dirty="0" smtClean="0">
                <a:solidFill>
                  <a:srgbClr val="0000FF"/>
                </a:solidFill>
              </a:rPr>
              <a:t> </a:t>
            </a:r>
            <a:r>
              <a:rPr lang="ru-RU" altLang="ru-RU" sz="4400" dirty="0" smtClean="0"/>
              <a:t>используется  свойство </a:t>
            </a:r>
            <a:r>
              <a:rPr lang="ru-RU" altLang="ru-RU" sz="4400" dirty="0" err="1" smtClean="0">
                <a:solidFill>
                  <a:srgbClr val="0000FF"/>
                </a:solidFill>
              </a:rPr>
              <a:t>Model</a:t>
            </a:r>
            <a:r>
              <a:rPr lang="ru-RU" altLang="ru-RU" sz="4400" dirty="0" smtClean="0"/>
              <a:t>.</a:t>
            </a:r>
          </a:p>
          <a:p>
            <a:pPr eaLnBrk="1" hangingPunct="1">
              <a:lnSpc>
                <a:spcPct val="140000"/>
              </a:lnSpc>
            </a:pPr>
            <a:r>
              <a:rPr lang="ru-RU" altLang="ru-RU" sz="4400" dirty="0" smtClean="0"/>
              <a:t>Свойство </a:t>
            </a:r>
            <a:r>
              <a:rPr lang="ru-RU" altLang="ru-RU" sz="4400" dirty="0" err="1" smtClean="0">
                <a:solidFill>
                  <a:srgbClr val="0000FF"/>
                </a:solidFill>
              </a:rPr>
              <a:t>Model</a:t>
            </a:r>
            <a:r>
              <a:rPr lang="ru-RU" altLang="ru-RU" sz="4400" dirty="0" smtClean="0"/>
              <a:t> содержит данные переданные из контроллера</a:t>
            </a:r>
            <a:r>
              <a:rPr lang="ru-RU" altLang="ru-RU" sz="4400" dirty="0" smtClean="0"/>
              <a:t>.</a:t>
            </a:r>
          </a:p>
          <a:p>
            <a:pPr>
              <a:lnSpc>
                <a:spcPct val="140000"/>
              </a:lnSpc>
              <a:defRPr/>
            </a:pPr>
            <a:r>
              <a:rPr lang="ru-RU" sz="4400" dirty="0"/>
              <a:t>Например</a:t>
            </a:r>
            <a:r>
              <a:rPr lang="en-US" sz="4400" dirty="0"/>
              <a:t>:</a:t>
            </a:r>
            <a:endParaRPr lang="ru-RU" sz="4400" dirty="0"/>
          </a:p>
          <a:p>
            <a:pPr marL="0" indent="0">
              <a:lnSpc>
                <a:spcPct val="140000"/>
              </a:lnSpc>
              <a:buNone/>
              <a:defRPr/>
            </a:pPr>
            <a:r>
              <a:rPr lang="en-US" sz="4400" b="1" dirty="0">
                <a:solidFill>
                  <a:srgbClr val="0000FF"/>
                </a:solidFill>
              </a:rPr>
              <a:t>@model </a:t>
            </a:r>
            <a:r>
              <a:rPr lang="en-US" sz="4400" b="1" dirty="0" err="1">
                <a:solidFill>
                  <a:srgbClr val="0000FF"/>
                </a:solidFill>
              </a:rPr>
              <a:t>IEnumerable</a:t>
            </a:r>
            <a:r>
              <a:rPr lang="en-US" sz="4400" b="1" dirty="0">
                <a:solidFill>
                  <a:srgbClr val="0000FF"/>
                </a:solidFill>
              </a:rPr>
              <a:t>&lt;</a:t>
            </a:r>
            <a:r>
              <a:rPr lang="en-US" sz="4400" b="1" dirty="0" err="1">
                <a:solidFill>
                  <a:srgbClr val="0000FF"/>
                </a:solidFill>
              </a:rPr>
              <a:t>BookStore.Models.Book</a:t>
            </a:r>
            <a:r>
              <a:rPr lang="en-US" sz="4400" b="1" dirty="0">
                <a:solidFill>
                  <a:srgbClr val="0000FF"/>
                </a:solidFill>
              </a:rPr>
              <a:t>&gt;</a:t>
            </a:r>
          </a:p>
          <a:p>
            <a:pPr>
              <a:lnSpc>
                <a:spcPct val="140000"/>
              </a:lnSpc>
              <a:defRPr/>
            </a:pPr>
            <a:r>
              <a:rPr lang="ru-RU" sz="4400" dirty="0"/>
              <a:t>Чтобы не писать полностью имя типа модели в представление можем импортировать пространство имен:</a:t>
            </a:r>
          </a:p>
          <a:p>
            <a:pPr marL="0" indent="0">
              <a:lnSpc>
                <a:spcPct val="140000"/>
              </a:lnSpc>
              <a:buNone/>
              <a:defRPr/>
            </a:pPr>
            <a:r>
              <a:rPr lang="en-US" sz="4400" dirty="0">
                <a:solidFill>
                  <a:srgbClr val="0000FF"/>
                </a:solidFill>
              </a:rPr>
              <a:t>@using </a:t>
            </a:r>
            <a:r>
              <a:rPr lang="en-US" sz="4400" dirty="0" err="1">
                <a:solidFill>
                  <a:srgbClr val="0000FF"/>
                </a:solidFill>
              </a:rPr>
              <a:t>BookStore.Models</a:t>
            </a:r>
            <a:endParaRPr lang="en-US" sz="4400" dirty="0">
              <a:solidFill>
                <a:srgbClr val="0000FF"/>
              </a:solidFill>
            </a:endParaRPr>
          </a:p>
          <a:p>
            <a:pPr marL="0" indent="0">
              <a:lnSpc>
                <a:spcPct val="140000"/>
              </a:lnSpc>
              <a:buNone/>
              <a:defRPr/>
            </a:pPr>
            <a:r>
              <a:rPr lang="en-US" sz="4400" dirty="0">
                <a:solidFill>
                  <a:srgbClr val="0000FF"/>
                </a:solidFill>
              </a:rPr>
              <a:t>@model </a:t>
            </a:r>
            <a:r>
              <a:rPr lang="en-US" sz="4400" dirty="0" err="1">
                <a:solidFill>
                  <a:srgbClr val="0000FF"/>
                </a:solidFill>
              </a:rPr>
              <a:t>IEnumerable</a:t>
            </a:r>
            <a:r>
              <a:rPr lang="en-US" sz="4400" dirty="0">
                <a:solidFill>
                  <a:srgbClr val="0000FF"/>
                </a:solidFill>
              </a:rPr>
              <a:t>&lt;Book&gt;</a:t>
            </a:r>
          </a:p>
          <a:p>
            <a:pPr eaLnBrk="1" hangingPunct="1"/>
            <a:endParaRPr lang="ru-RU" altLang="ru-RU" dirty="0" smtClean="0"/>
          </a:p>
          <a:p>
            <a:pPr eaLnBrk="1" hangingPunct="1"/>
            <a:endParaRPr lang="ru-RU" altLang="ru-RU" dirty="0" smtClean="0"/>
          </a:p>
          <a:p>
            <a:pPr eaLnBrk="1" hangingPunct="1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4184120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 строго типизированное представления</a:t>
            </a:r>
            <a:endParaRPr lang="ru-RU" altLang="ru-RU" sz="32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340769"/>
            <a:ext cx="8964612" cy="5517232"/>
          </a:xfrm>
        </p:spPr>
        <p:txBody>
          <a:bodyPr rtlCol="0">
            <a:normAutofit fontScale="40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Получение данных </a:t>
            </a:r>
            <a:r>
              <a:rPr lang="ru-RU" dirty="0"/>
              <a:t>в представлении </a:t>
            </a:r>
            <a:r>
              <a:rPr lang="ru-RU" dirty="0" err="1">
                <a:solidFill>
                  <a:srgbClr val="0000FF"/>
                </a:solidFill>
              </a:rPr>
              <a:t>Index.cshtml</a:t>
            </a:r>
            <a:r>
              <a:rPr lang="ru-RU" dirty="0" smtClean="0"/>
              <a:t>: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>
                <a:solidFill>
                  <a:srgbClr val="0000FF"/>
                </a:solidFill>
              </a:rPr>
              <a:t>@model </a:t>
            </a:r>
            <a:r>
              <a:rPr lang="en-US" b="1" dirty="0" err="1">
                <a:solidFill>
                  <a:srgbClr val="0000FF"/>
                </a:solidFill>
              </a:rPr>
              <a:t>IEnumerable</a:t>
            </a:r>
            <a:r>
              <a:rPr lang="en-US" b="1" dirty="0">
                <a:solidFill>
                  <a:srgbClr val="0000FF"/>
                </a:solidFill>
              </a:rPr>
              <a:t>&lt;</a:t>
            </a:r>
            <a:r>
              <a:rPr lang="en-US" b="1" dirty="0" err="1">
                <a:solidFill>
                  <a:srgbClr val="0000FF"/>
                </a:solidFill>
              </a:rPr>
              <a:t>BookStore.Models.Book</a:t>
            </a:r>
            <a:r>
              <a:rPr lang="en-US" b="1" dirty="0">
                <a:solidFill>
                  <a:srgbClr val="0000FF"/>
                </a:solidFill>
              </a:rPr>
              <a:t>&gt;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rgbClr val="0000FF"/>
                </a:solidFill>
              </a:rPr>
              <a:t>@{</a:t>
            </a:r>
            <a:r>
              <a:rPr lang="en-US" dirty="0">
                <a:solidFill>
                  <a:srgbClr val="0000FF"/>
                </a:solidFill>
              </a:rPr>
              <a:t>  Layout = "~/Views/Shared/_</a:t>
            </a:r>
            <a:r>
              <a:rPr lang="en-US" dirty="0" err="1">
                <a:solidFill>
                  <a:srgbClr val="0000FF"/>
                </a:solidFill>
              </a:rPr>
              <a:t>Layout.cshtml</a:t>
            </a:r>
            <a:r>
              <a:rPr lang="en-US" dirty="0" smtClean="0">
                <a:solidFill>
                  <a:srgbClr val="0000FF"/>
                </a:solidFill>
              </a:rPr>
              <a:t>";</a:t>
            </a:r>
            <a:r>
              <a:rPr lang="ru-RU" dirty="0" smtClean="0">
                <a:solidFill>
                  <a:srgbClr val="0000FF"/>
                </a:solidFill>
              </a:rPr>
              <a:t>  </a:t>
            </a:r>
            <a:r>
              <a:rPr lang="en-US" dirty="0" smtClean="0">
                <a:solidFill>
                  <a:srgbClr val="0000FF"/>
                </a:solidFill>
              </a:rPr>
              <a:t>}</a:t>
            </a:r>
            <a:endParaRPr lang="en-US" dirty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&lt;div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 &lt;h3&gt;</a:t>
            </a:r>
            <a:r>
              <a:rPr lang="ru-RU" dirty="0">
                <a:solidFill>
                  <a:srgbClr val="0000FF"/>
                </a:solidFill>
              </a:rPr>
              <a:t>Распродажа книг&lt;/</a:t>
            </a:r>
            <a:r>
              <a:rPr lang="en-US" dirty="0">
                <a:solidFill>
                  <a:srgbClr val="0000FF"/>
                </a:solidFill>
              </a:rPr>
              <a:t>h3&gt;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    &lt;table&gt;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        &lt;</a:t>
            </a:r>
            <a:r>
              <a:rPr lang="en-US" dirty="0" err="1">
                <a:solidFill>
                  <a:srgbClr val="0000FF"/>
                </a:solidFill>
              </a:rPr>
              <a:t>tr</a:t>
            </a:r>
            <a:r>
              <a:rPr lang="en-US" dirty="0">
                <a:solidFill>
                  <a:srgbClr val="0000FF"/>
                </a:solidFill>
              </a:rPr>
              <a:t> class="header</a:t>
            </a:r>
            <a:r>
              <a:rPr lang="en-US" dirty="0" smtClean="0">
                <a:solidFill>
                  <a:srgbClr val="0000FF"/>
                </a:solidFill>
              </a:rPr>
              <a:t>"&gt;</a:t>
            </a:r>
            <a:endParaRPr lang="ru-RU" dirty="0" smtClean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smtClean="0">
                <a:solidFill>
                  <a:srgbClr val="0000FF"/>
                </a:solidFill>
              </a:rPr>
              <a:t>               </a:t>
            </a: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>
                <a:solidFill>
                  <a:srgbClr val="0000FF"/>
                </a:solidFill>
              </a:rPr>
              <a:t>td&gt;&lt;p&gt;</a:t>
            </a:r>
            <a:r>
              <a:rPr lang="ru-RU" dirty="0">
                <a:solidFill>
                  <a:srgbClr val="0000FF"/>
                </a:solidFill>
              </a:rPr>
              <a:t>Название книги&lt;/</a:t>
            </a:r>
            <a:r>
              <a:rPr lang="en-US" dirty="0">
                <a:solidFill>
                  <a:srgbClr val="0000FF"/>
                </a:solidFill>
              </a:rPr>
              <a:t>p&gt;&lt;/td&gt;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            &lt;td&gt;&lt;p&gt;</a:t>
            </a:r>
            <a:r>
              <a:rPr lang="ru-RU" dirty="0">
                <a:solidFill>
                  <a:srgbClr val="0000FF"/>
                </a:solidFill>
              </a:rPr>
              <a:t>Автор&lt;/</a:t>
            </a:r>
            <a:r>
              <a:rPr lang="en-US" dirty="0">
                <a:solidFill>
                  <a:srgbClr val="0000FF"/>
                </a:solidFill>
              </a:rPr>
              <a:t>p&gt;&lt;/td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en-US" dirty="0">
                <a:solidFill>
                  <a:srgbClr val="0000FF"/>
                </a:solidFill>
              </a:rPr>
              <a:t> </a:t>
            </a:r>
            <a:endParaRPr lang="ru-RU" dirty="0" smtClean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smtClean="0">
                <a:solidFill>
                  <a:srgbClr val="0000FF"/>
                </a:solidFill>
              </a:rPr>
              <a:t>               </a:t>
            </a: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>
                <a:solidFill>
                  <a:srgbClr val="0000FF"/>
                </a:solidFill>
              </a:rPr>
              <a:t>td&gt;&lt;p&gt;</a:t>
            </a:r>
            <a:r>
              <a:rPr lang="ru-RU" dirty="0">
                <a:solidFill>
                  <a:srgbClr val="0000FF"/>
                </a:solidFill>
              </a:rPr>
              <a:t>Цена&lt;/</a:t>
            </a:r>
            <a:r>
              <a:rPr lang="en-US" dirty="0">
                <a:solidFill>
                  <a:srgbClr val="0000FF"/>
                </a:solidFill>
              </a:rPr>
              <a:t>p&gt;&lt;/td&gt;&lt;td&gt;&lt;/td&gt;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        &lt;/</a:t>
            </a:r>
            <a:r>
              <a:rPr lang="en-US" dirty="0" err="1">
                <a:solidFill>
                  <a:srgbClr val="0000FF"/>
                </a:solidFill>
              </a:rPr>
              <a:t>tr</a:t>
            </a:r>
            <a:r>
              <a:rPr lang="en-US" dirty="0">
                <a:solidFill>
                  <a:srgbClr val="0000FF"/>
                </a:solidFill>
              </a:rPr>
              <a:t>&gt;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        </a:t>
            </a:r>
            <a:r>
              <a:rPr lang="en-US" b="1" dirty="0">
                <a:solidFill>
                  <a:srgbClr val="0000FF"/>
                </a:solidFill>
              </a:rPr>
              <a:t>@</a:t>
            </a:r>
            <a:r>
              <a:rPr lang="en-US" b="1" dirty="0" err="1">
                <a:solidFill>
                  <a:srgbClr val="0000FF"/>
                </a:solidFill>
              </a:rPr>
              <a:t>foreach</a:t>
            </a:r>
            <a:r>
              <a:rPr lang="en-US" b="1" dirty="0">
                <a:solidFill>
                  <a:srgbClr val="0000FF"/>
                </a:solidFill>
              </a:rPr>
              <a:t> (</a:t>
            </a:r>
            <a:r>
              <a:rPr lang="en-US" b="1" dirty="0" err="1">
                <a:solidFill>
                  <a:srgbClr val="0000FF"/>
                </a:solidFill>
              </a:rPr>
              <a:t>BookStore.Models.Book</a:t>
            </a:r>
            <a:r>
              <a:rPr lang="en-US" b="1" dirty="0">
                <a:solidFill>
                  <a:srgbClr val="0000FF"/>
                </a:solidFill>
              </a:rPr>
              <a:t> b in Model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r>
              <a:rPr lang="en-US" b="1" dirty="0">
                <a:solidFill>
                  <a:srgbClr val="0000FF"/>
                </a:solidFill>
              </a:rPr>
              <a:t> {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        &lt;</a:t>
            </a:r>
            <a:r>
              <a:rPr lang="en-US" dirty="0" err="1">
                <a:solidFill>
                  <a:srgbClr val="0000FF"/>
                </a:solidFill>
              </a:rPr>
              <a:t>tr</a:t>
            </a:r>
            <a:r>
              <a:rPr lang="en-US" dirty="0">
                <a:solidFill>
                  <a:srgbClr val="0000FF"/>
                </a:solidFill>
              </a:rPr>
              <a:t>&gt;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            &lt;td&gt;&lt;p&gt;@</a:t>
            </a:r>
            <a:r>
              <a:rPr lang="en-US" dirty="0" err="1">
                <a:solidFill>
                  <a:srgbClr val="0000FF"/>
                </a:solidFill>
              </a:rPr>
              <a:t>b.Name</a:t>
            </a:r>
            <a:r>
              <a:rPr lang="en-US" dirty="0">
                <a:solidFill>
                  <a:srgbClr val="0000FF"/>
                </a:solidFill>
              </a:rPr>
              <a:t>&lt;/p&gt;&lt;/td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 &lt;td&gt;&lt;p&gt;@</a:t>
            </a:r>
            <a:r>
              <a:rPr lang="en-US" dirty="0" err="1">
                <a:solidFill>
                  <a:srgbClr val="0000FF"/>
                </a:solidFill>
              </a:rPr>
              <a:t>b.Author</a:t>
            </a:r>
            <a:r>
              <a:rPr lang="en-US" dirty="0">
                <a:solidFill>
                  <a:srgbClr val="0000FF"/>
                </a:solidFill>
              </a:rPr>
              <a:t>&lt;/p&gt;&lt;/td&gt;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            &lt;td&gt;&lt;p&gt;@</a:t>
            </a:r>
            <a:r>
              <a:rPr lang="en-US" dirty="0" err="1">
                <a:solidFill>
                  <a:srgbClr val="0000FF"/>
                </a:solidFill>
              </a:rPr>
              <a:t>b.Price</a:t>
            </a:r>
            <a:r>
              <a:rPr lang="en-US" dirty="0">
                <a:solidFill>
                  <a:srgbClr val="0000FF"/>
                </a:solidFill>
              </a:rPr>
              <a:t>&lt;/p&gt;&lt;/td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en-US" dirty="0">
                <a:solidFill>
                  <a:srgbClr val="0000FF"/>
                </a:solidFill>
              </a:rPr>
              <a:t> &lt;td&gt;&lt;p&gt;&lt;a </a:t>
            </a:r>
            <a:r>
              <a:rPr lang="en-US" dirty="0" err="1">
                <a:solidFill>
                  <a:srgbClr val="0000FF"/>
                </a:solidFill>
              </a:rPr>
              <a:t>href</a:t>
            </a:r>
            <a:r>
              <a:rPr lang="en-US" dirty="0">
                <a:solidFill>
                  <a:srgbClr val="0000FF"/>
                </a:solidFill>
              </a:rPr>
              <a:t>="/Home/Buy/@</a:t>
            </a:r>
            <a:r>
              <a:rPr lang="en-US" dirty="0" err="1">
                <a:solidFill>
                  <a:srgbClr val="0000FF"/>
                </a:solidFill>
              </a:rPr>
              <a:t>b.Id</a:t>
            </a:r>
            <a:r>
              <a:rPr lang="en-US" dirty="0">
                <a:solidFill>
                  <a:srgbClr val="0000FF"/>
                </a:solidFill>
              </a:rPr>
              <a:t>"&gt;</a:t>
            </a:r>
            <a:r>
              <a:rPr lang="ru-RU" dirty="0">
                <a:solidFill>
                  <a:srgbClr val="0000FF"/>
                </a:solidFill>
              </a:rPr>
              <a:t>Купить&lt;/</a:t>
            </a:r>
            <a:r>
              <a:rPr lang="en-US" dirty="0">
                <a:solidFill>
                  <a:srgbClr val="0000FF"/>
                </a:solidFill>
              </a:rPr>
              <a:t>a&gt;&lt;/p&gt;&lt;/td&gt;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        &lt;/</a:t>
            </a:r>
            <a:r>
              <a:rPr lang="en-US" dirty="0" err="1">
                <a:solidFill>
                  <a:srgbClr val="0000FF"/>
                </a:solidFill>
              </a:rPr>
              <a:t>tr</a:t>
            </a:r>
            <a:r>
              <a:rPr lang="en-US" dirty="0">
                <a:solidFill>
                  <a:srgbClr val="0000FF"/>
                </a:solidFill>
              </a:rPr>
              <a:t>&gt;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        }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    &lt;/table&gt;</a:t>
            </a:r>
          </a:p>
          <a:p>
            <a:pPr marL="0" indent="0" eaLnBrk="1" hangingPunct="1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rgbClr val="0000FF"/>
                </a:solidFill>
              </a:rPr>
              <a:t>    &lt;/div&gt;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820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106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Использовании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 строго типизированных представлений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680" y="1484784"/>
            <a:ext cx="8938320" cy="537321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ru-RU" sz="1200" dirty="0" err="1">
                <a:solidFill>
                  <a:srgbClr val="0000FF"/>
                </a:solidFill>
              </a:rPr>
              <a:t>BookContext</a:t>
            </a:r>
            <a:r>
              <a:rPr lang="ru-RU" sz="1200" dirty="0">
                <a:solidFill>
                  <a:srgbClr val="0000FF"/>
                </a:solidFill>
              </a:rPr>
              <a:t> </a:t>
            </a:r>
            <a:r>
              <a:rPr lang="ru-RU" sz="1200" dirty="0" err="1">
                <a:solidFill>
                  <a:srgbClr val="0000FF"/>
                </a:solidFill>
              </a:rPr>
              <a:t>db</a:t>
            </a:r>
            <a:r>
              <a:rPr lang="ru-RU" sz="1200" dirty="0">
                <a:solidFill>
                  <a:srgbClr val="0000FF"/>
                </a:solidFill>
              </a:rPr>
              <a:t> = </a:t>
            </a:r>
            <a:r>
              <a:rPr lang="ru-RU" sz="1200" dirty="0" err="1">
                <a:solidFill>
                  <a:srgbClr val="0000FF"/>
                </a:solidFill>
              </a:rPr>
              <a:t>new</a:t>
            </a:r>
            <a:r>
              <a:rPr lang="ru-RU" sz="1200" dirty="0">
                <a:solidFill>
                  <a:srgbClr val="0000FF"/>
                </a:solidFill>
              </a:rPr>
              <a:t> </a:t>
            </a:r>
            <a:r>
              <a:rPr lang="ru-RU" sz="1200" dirty="0" err="1">
                <a:solidFill>
                  <a:srgbClr val="0000FF"/>
                </a:solidFill>
              </a:rPr>
              <a:t>BookContext</a:t>
            </a:r>
            <a:r>
              <a:rPr lang="ru-RU" sz="1200" dirty="0">
                <a:solidFill>
                  <a:srgbClr val="0000FF"/>
                </a:solidFill>
              </a:rPr>
              <a:t>();</a:t>
            </a:r>
          </a:p>
          <a:p>
            <a:pPr marL="0" indent="0" fontAlgn="base">
              <a:buNone/>
            </a:pPr>
            <a:r>
              <a:rPr lang="ru-RU" sz="1200" dirty="0">
                <a:solidFill>
                  <a:srgbClr val="0000FF"/>
                </a:solidFill>
              </a:rPr>
              <a:t> </a:t>
            </a:r>
          </a:p>
          <a:p>
            <a:pPr marL="0" indent="0" fontAlgn="base">
              <a:buNone/>
            </a:pPr>
            <a:r>
              <a:rPr lang="ru-RU" sz="1200" dirty="0" err="1">
                <a:solidFill>
                  <a:srgbClr val="0000FF"/>
                </a:solidFill>
              </a:rPr>
              <a:t>public</a:t>
            </a:r>
            <a:r>
              <a:rPr lang="ru-RU" sz="1200" dirty="0">
                <a:solidFill>
                  <a:srgbClr val="0000FF"/>
                </a:solidFill>
              </a:rPr>
              <a:t> </a:t>
            </a:r>
            <a:r>
              <a:rPr lang="ru-RU" sz="1200" dirty="0" err="1">
                <a:solidFill>
                  <a:srgbClr val="0000FF"/>
                </a:solidFill>
              </a:rPr>
              <a:t>ActionResult</a:t>
            </a:r>
            <a:r>
              <a:rPr lang="ru-RU" sz="1200" dirty="0">
                <a:solidFill>
                  <a:srgbClr val="0000FF"/>
                </a:solidFill>
              </a:rPr>
              <a:t> </a:t>
            </a:r>
            <a:r>
              <a:rPr lang="ru-RU" sz="1200" dirty="0" err="1">
                <a:solidFill>
                  <a:srgbClr val="0000FF"/>
                </a:solidFill>
              </a:rPr>
              <a:t>Index</a:t>
            </a:r>
            <a:r>
              <a:rPr lang="ru-RU" sz="1200" dirty="0" smtClean="0">
                <a:solidFill>
                  <a:srgbClr val="0000FF"/>
                </a:solidFill>
              </a:rPr>
              <a:t>() {</a:t>
            </a:r>
            <a:endParaRPr lang="ru-RU" sz="1200" dirty="0">
              <a:solidFill>
                <a:srgbClr val="0000FF"/>
              </a:solidFill>
            </a:endParaRPr>
          </a:p>
          <a:p>
            <a:pPr marL="0" indent="0" fontAlgn="base">
              <a:buNone/>
            </a:pPr>
            <a:r>
              <a:rPr lang="ru-RU" sz="1200" dirty="0">
                <a:solidFill>
                  <a:srgbClr val="0000FF"/>
                </a:solidFill>
              </a:rPr>
              <a:t>    </a:t>
            </a:r>
            <a:r>
              <a:rPr lang="ru-RU" sz="1200" dirty="0" err="1">
                <a:solidFill>
                  <a:srgbClr val="0000FF"/>
                </a:solidFill>
              </a:rPr>
              <a:t>return</a:t>
            </a:r>
            <a:r>
              <a:rPr lang="ru-RU" sz="1200" dirty="0">
                <a:solidFill>
                  <a:srgbClr val="0000FF"/>
                </a:solidFill>
              </a:rPr>
              <a:t> </a:t>
            </a:r>
            <a:r>
              <a:rPr lang="ru-RU" sz="1200" dirty="0" err="1">
                <a:solidFill>
                  <a:srgbClr val="0000FF"/>
                </a:solidFill>
              </a:rPr>
              <a:t>View</a:t>
            </a:r>
            <a:r>
              <a:rPr lang="ru-RU" sz="1200" dirty="0">
                <a:solidFill>
                  <a:srgbClr val="0000FF"/>
                </a:solidFill>
              </a:rPr>
              <a:t>(</a:t>
            </a:r>
            <a:r>
              <a:rPr lang="ru-RU" sz="1200" dirty="0" err="1">
                <a:solidFill>
                  <a:srgbClr val="0000FF"/>
                </a:solidFill>
              </a:rPr>
              <a:t>db.Books</a:t>
            </a:r>
            <a:r>
              <a:rPr lang="ru-RU" sz="1200" dirty="0">
                <a:solidFill>
                  <a:srgbClr val="0000FF"/>
                </a:solidFill>
              </a:rPr>
              <a:t>);</a:t>
            </a:r>
          </a:p>
          <a:p>
            <a:pPr marL="0" indent="0" fontAlgn="base">
              <a:buNone/>
            </a:pPr>
            <a:r>
              <a:rPr lang="ru-RU" sz="1200" dirty="0">
                <a:solidFill>
                  <a:srgbClr val="0000FF"/>
                </a:solidFill>
              </a:rPr>
              <a:t>}</a:t>
            </a:r>
          </a:p>
          <a:p>
            <a:r>
              <a:rPr lang="ru-RU" sz="1200" dirty="0" smtClean="0"/>
              <a:t>Чтобы </a:t>
            </a:r>
            <a:r>
              <a:rPr lang="ru-RU" sz="1200" dirty="0"/>
              <a:t>связать представление с передаваемым параметром, надо добавить в представление директиву </a:t>
            </a:r>
            <a:r>
              <a:rPr lang="ru-RU" sz="1200" b="1" dirty="0">
                <a:solidFill>
                  <a:srgbClr val="0000FF"/>
                </a:solidFill>
              </a:rPr>
              <a:t>@</a:t>
            </a:r>
            <a:r>
              <a:rPr lang="ru-RU" sz="1200" b="1" dirty="0" err="1">
                <a:solidFill>
                  <a:srgbClr val="0000FF"/>
                </a:solidFill>
              </a:rPr>
              <a:t>model</a:t>
            </a:r>
            <a:r>
              <a:rPr lang="ru-RU" sz="1200" dirty="0"/>
              <a:t> с указанием типа передаваемых данных. </a:t>
            </a:r>
          </a:p>
          <a:p>
            <a:pPr marL="0" indent="0" fontAlgn="base">
              <a:buNone/>
            </a:pPr>
            <a:r>
              <a:rPr lang="ru-RU" sz="1200" dirty="0" smtClean="0">
                <a:solidFill>
                  <a:srgbClr val="0000FF"/>
                </a:solidFill>
              </a:rPr>
              <a:t>@</a:t>
            </a:r>
            <a:r>
              <a:rPr lang="ru-RU" sz="1200" dirty="0" err="1">
                <a:solidFill>
                  <a:srgbClr val="0000FF"/>
                </a:solidFill>
              </a:rPr>
              <a:t>model</a:t>
            </a:r>
            <a:r>
              <a:rPr lang="ru-RU" sz="1200" dirty="0">
                <a:solidFill>
                  <a:srgbClr val="0000FF"/>
                </a:solidFill>
              </a:rPr>
              <a:t> </a:t>
            </a:r>
            <a:r>
              <a:rPr lang="ru-RU" sz="1200" dirty="0" err="1">
                <a:solidFill>
                  <a:srgbClr val="0000FF"/>
                </a:solidFill>
              </a:rPr>
              <a:t>IEnumerable</a:t>
            </a:r>
            <a:r>
              <a:rPr lang="ru-RU" sz="1200" dirty="0">
                <a:solidFill>
                  <a:srgbClr val="0000FF"/>
                </a:solidFill>
              </a:rPr>
              <a:t>&lt;</a:t>
            </a:r>
            <a:r>
              <a:rPr lang="ru-RU" sz="1200" dirty="0" err="1">
                <a:solidFill>
                  <a:srgbClr val="0000FF"/>
                </a:solidFill>
              </a:rPr>
              <a:t>BookStore.Models.Book</a:t>
            </a:r>
            <a:r>
              <a:rPr lang="ru-RU" sz="1200" dirty="0">
                <a:solidFill>
                  <a:srgbClr val="0000FF"/>
                </a:solidFill>
              </a:rPr>
              <a:t>&gt;</a:t>
            </a:r>
          </a:p>
          <a:p>
            <a:pPr marL="0" indent="0" fontAlgn="base">
              <a:buNone/>
            </a:pPr>
            <a:r>
              <a:rPr lang="ru-RU" sz="1200" dirty="0" smtClean="0">
                <a:solidFill>
                  <a:srgbClr val="0000FF"/>
                </a:solidFill>
              </a:rPr>
              <a:t>@{</a:t>
            </a:r>
            <a:r>
              <a:rPr lang="ru-RU" sz="1200" dirty="0">
                <a:solidFill>
                  <a:srgbClr val="0000FF"/>
                </a:solidFill>
              </a:rPr>
              <a:t>  </a:t>
            </a:r>
            <a:r>
              <a:rPr lang="ru-RU" sz="1200" dirty="0" err="1">
                <a:solidFill>
                  <a:srgbClr val="0000FF"/>
                </a:solidFill>
              </a:rPr>
              <a:t>Layout</a:t>
            </a:r>
            <a:r>
              <a:rPr lang="ru-RU" sz="1200" dirty="0">
                <a:solidFill>
                  <a:srgbClr val="0000FF"/>
                </a:solidFill>
              </a:rPr>
              <a:t> = "~/</a:t>
            </a:r>
            <a:r>
              <a:rPr lang="ru-RU" sz="1200" dirty="0" err="1">
                <a:solidFill>
                  <a:srgbClr val="0000FF"/>
                </a:solidFill>
              </a:rPr>
              <a:t>Views</a:t>
            </a:r>
            <a:r>
              <a:rPr lang="ru-RU" sz="1200" dirty="0">
                <a:solidFill>
                  <a:srgbClr val="0000FF"/>
                </a:solidFill>
              </a:rPr>
              <a:t>/</a:t>
            </a:r>
            <a:r>
              <a:rPr lang="ru-RU" sz="1200" dirty="0" err="1">
                <a:solidFill>
                  <a:srgbClr val="0000FF"/>
                </a:solidFill>
              </a:rPr>
              <a:t>Shared</a:t>
            </a:r>
            <a:r>
              <a:rPr lang="ru-RU" sz="1200" dirty="0">
                <a:solidFill>
                  <a:srgbClr val="0000FF"/>
                </a:solidFill>
              </a:rPr>
              <a:t>/_</a:t>
            </a:r>
            <a:r>
              <a:rPr lang="ru-RU" sz="1200" dirty="0" err="1">
                <a:solidFill>
                  <a:srgbClr val="0000FF"/>
                </a:solidFill>
              </a:rPr>
              <a:t>Layout.cshtml</a:t>
            </a:r>
            <a:r>
              <a:rPr lang="ru-RU" sz="1200" dirty="0" smtClean="0">
                <a:solidFill>
                  <a:srgbClr val="0000FF"/>
                </a:solidFill>
              </a:rPr>
              <a:t>";  }</a:t>
            </a:r>
            <a:endParaRPr lang="ru-RU" sz="1200" dirty="0">
              <a:solidFill>
                <a:srgbClr val="0000FF"/>
              </a:solidFill>
            </a:endParaRPr>
          </a:p>
          <a:p>
            <a:pPr marL="0" indent="0" fontAlgn="base">
              <a:buNone/>
            </a:pPr>
            <a:r>
              <a:rPr lang="ru-RU" sz="1200" dirty="0">
                <a:solidFill>
                  <a:srgbClr val="0000FF"/>
                </a:solidFill>
              </a:rPr>
              <a:t>    &lt;</a:t>
            </a:r>
            <a:r>
              <a:rPr lang="ru-RU" sz="1200" dirty="0" err="1">
                <a:solidFill>
                  <a:srgbClr val="0000FF"/>
                </a:solidFill>
              </a:rPr>
              <a:t>div</a:t>
            </a:r>
            <a:r>
              <a:rPr lang="ru-RU" sz="1200" dirty="0">
                <a:solidFill>
                  <a:srgbClr val="0000FF"/>
                </a:solidFill>
              </a:rPr>
              <a:t>&gt;</a:t>
            </a:r>
          </a:p>
          <a:p>
            <a:pPr marL="0" indent="0" fontAlgn="base">
              <a:buNone/>
            </a:pPr>
            <a:r>
              <a:rPr lang="ru-RU" sz="1200" dirty="0">
                <a:solidFill>
                  <a:srgbClr val="0000FF"/>
                </a:solidFill>
              </a:rPr>
              <a:t>        &lt;</a:t>
            </a:r>
            <a:r>
              <a:rPr lang="ru-RU" sz="1200" dirty="0" smtClean="0">
                <a:solidFill>
                  <a:srgbClr val="0000FF"/>
                </a:solidFill>
              </a:rPr>
              <a:t>h3&gt;Список </a:t>
            </a:r>
            <a:r>
              <a:rPr lang="ru-RU" sz="1200" dirty="0">
                <a:solidFill>
                  <a:srgbClr val="0000FF"/>
                </a:solidFill>
              </a:rPr>
              <a:t>книг&lt;/h3&gt;</a:t>
            </a:r>
          </a:p>
          <a:p>
            <a:pPr marL="0" indent="0" fontAlgn="base">
              <a:buNone/>
            </a:pPr>
            <a:r>
              <a:rPr lang="ru-RU" sz="1200" dirty="0">
                <a:solidFill>
                  <a:srgbClr val="0000FF"/>
                </a:solidFill>
              </a:rPr>
              <a:t>        &lt;</a:t>
            </a:r>
            <a:r>
              <a:rPr lang="ru-RU" sz="1200" dirty="0" err="1">
                <a:solidFill>
                  <a:srgbClr val="0000FF"/>
                </a:solidFill>
              </a:rPr>
              <a:t>table</a:t>
            </a:r>
            <a:r>
              <a:rPr lang="ru-RU" sz="1200" dirty="0">
                <a:solidFill>
                  <a:srgbClr val="0000FF"/>
                </a:solidFill>
              </a:rPr>
              <a:t>&gt;</a:t>
            </a:r>
          </a:p>
          <a:p>
            <a:pPr marL="0" indent="0" fontAlgn="base">
              <a:buNone/>
            </a:pPr>
            <a:r>
              <a:rPr lang="ru-RU" sz="1200" dirty="0">
                <a:solidFill>
                  <a:srgbClr val="0000FF"/>
                </a:solidFill>
              </a:rPr>
              <a:t>            &lt;</a:t>
            </a:r>
            <a:r>
              <a:rPr lang="ru-RU" sz="1200" dirty="0" err="1">
                <a:solidFill>
                  <a:srgbClr val="0000FF"/>
                </a:solidFill>
              </a:rPr>
              <a:t>tr</a:t>
            </a:r>
            <a:r>
              <a:rPr lang="ru-RU" sz="1200" dirty="0">
                <a:solidFill>
                  <a:srgbClr val="0000FF"/>
                </a:solidFill>
              </a:rPr>
              <a:t> </a:t>
            </a:r>
            <a:r>
              <a:rPr lang="ru-RU" sz="1200" dirty="0" err="1">
                <a:solidFill>
                  <a:srgbClr val="0000FF"/>
                </a:solidFill>
              </a:rPr>
              <a:t>class</a:t>
            </a:r>
            <a:r>
              <a:rPr lang="ru-RU" sz="1200" dirty="0">
                <a:solidFill>
                  <a:srgbClr val="0000FF"/>
                </a:solidFill>
              </a:rPr>
              <a:t>="</a:t>
            </a:r>
            <a:r>
              <a:rPr lang="ru-RU" sz="1200" dirty="0" err="1">
                <a:solidFill>
                  <a:srgbClr val="0000FF"/>
                </a:solidFill>
              </a:rPr>
              <a:t>header</a:t>
            </a:r>
            <a:r>
              <a:rPr lang="ru-RU" sz="1200" dirty="0">
                <a:solidFill>
                  <a:srgbClr val="0000FF"/>
                </a:solidFill>
              </a:rPr>
              <a:t>"&gt;&lt;</a:t>
            </a:r>
            <a:r>
              <a:rPr lang="ru-RU" sz="1200" dirty="0" err="1">
                <a:solidFill>
                  <a:srgbClr val="0000FF"/>
                </a:solidFill>
              </a:rPr>
              <a:t>td</a:t>
            </a:r>
            <a:r>
              <a:rPr lang="ru-RU" sz="1200" dirty="0">
                <a:solidFill>
                  <a:srgbClr val="0000FF"/>
                </a:solidFill>
              </a:rPr>
              <a:t>&gt;&lt;p&gt;Название книги&lt;/p&gt;&lt;/</a:t>
            </a:r>
            <a:r>
              <a:rPr lang="ru-RU" sz="1200" dirty="0" err="1">
                <a:solidFill>
                  <a:srgbClr val="0000FF"/>
                </a:solidFill>
              </a:rPr>
              <a:t>td</a:t>
            </a:r>
            <a:r>
              <a:rPr lang="ru-RU" sz="1200" dirty="0">
                <a:solidFill>
                  <a:srgbClr val="0000FF"/>
                </a:solidFill>
              </a:rPr>
              <a:t>&gt;</a:t>
            </a:r>
          </a:p>
          <a:p>
            <a:pPr marL="0" indent="0" fontAlgn="base">
              <a:buNone/>
            </a:pPr>
            <a:r>
              <a:rPr lang="ru-RU" sz="1200" dirty="0">
                <a:solidFill>
                  <a:srgbClr val="0000FF"/>
                </a:solidFill>
              </a:rPr>
              <a:t>                &lt;</a:t>
            </a:r>
            <a:r>
              <a:rPr lang="ru-RU" sz="1200" dirty="0" err="1">
                <a:solidFill>
                  <a:srgbClr val="0000FF"/>
                </a:solidFill>
              </a:rPr>
              <a:t>td</a:t>
            </a:r>
            <a:r>
              <a:rPr lang="ru-RU" sz="1200" dirty="0">
                <a:solidFill>
                  <a:srgbClr val="0000FF"/>
                </a:solidFill>
              </a:rPr>
              <a:t>&gt;&lt;p&gt;Автор&lt;/p&gt;&lt;/</a:t>
            </a:r>
            <a:r>
              <a:rPr lang="ru-RU" sz="1200" dirty="0" err="1">
                <a:solidFill>
                  <a:srgbClr val="0000FF"/>
                </a:solidFill>
              </a:rPr>
              <a:t>td</a:t>
            </a:r>
            <a:r>
              <a:rPr lang="ru-RU" sz="1200" dirty="0">
                <a:solidFill>
                  <a:srgbClr val="0000FF"/>
                </a:solidFill>
              </a:rPr>
              <a:t>&gt;</a:t>
            </a:r>
          </a:p>
          <a:p>
            <a:pPr marL="0" indent="0" fontAlgn="base">
              <a:buNone/>
            </a:pPr>
            <a:r>
              <a:rPr lang="ru-RU" sz="1200" dirty="0">
                <a:solidFill>
                  <a:srgbClr val="0000FF"/>
                </a:solidFill>
              </a:rPr>
              <a:t>                &lt;</a:t>
            </a:r>
            <a:r>
              <a:rPr lang="ru-RU" sz="1200" dirty="0" err="1">
                <a:solidFill>
                  <a:srgbClr val="0000FF"/>
                </a:solidFill>
              </a:rPr>
              <a:t>td</a:t>
            </a:r>
            <a:r>
              <a:rPr lang="ru-RU" sz="1200" dirty="0">
                <a:solidFill>
                  <a:srgbClr val="0000FF"/>
                </a:solidFill>
              </a:rPr>
              <a:t>&gt;&lt;p&gt;Цена&lt;/p&gt;&lt;/</a:t>
            </a:r>
            <a:r>
              <a:rPr lang="ru-RU" sz="1200" dirty="0" err="1">
                <a:solidFill>
                  <a:srgbClr val="0000FF"/>
                </a:solidFill>
              </a:rPr>
              <a:t>td</a:t>
            </a:r>
            <a:r>
              <a:rPr lang="ru-RU" sz="1200" dirty="0">
                <a:solidFill>
                  <a:srgbClr val="0000FF"/>
                </a:solidFill>
              </a:rPr>
              <a:t>&gt;&lt;</a:t>
            </a:r>
            <a:r>
              <a:rPr lang="ru-RU" sz="1200" dirty="0" err="1">
                <a:solidFill>
                  <a:srgbClr val="0000FF"/>
                </a:solidFill>
              </a:rPr>
              <a:t>td</a:t>
            </a:r>
            <a:r>
              <a:rPr lang="ru-RU" sz="1200" dirty="0">
                <a:solidFill>
                  <a:srgbClr val="0000FF"/>
                </a:solidFill>
              </a:rPr>
              <a:t>&gt;&lt;/</a:t>
            </a:r>
            <a:r>
              <a:rPr lang="ru-RU" sz="1200" dirty="0" err="1">
                <a:solidFill>
                  <a:srgbClr val="0000FF"/>
                </a:solidFill>
              </a:rPr>
              <a:t>td</a:t>
            </a:r>
            <a:r>
              <a:rPr lang="ru-RU" sz="1200" dirty="0">
                <a:solidFill>
                  <a:srgbClr val="0000FF"/>
                </a:solidFill>
              </a:rPr>
              <a:t>&gt;</a:t>
            </a:r>
          </a:p>
          <a:p>
            <a:pPr marL="0" indent="0" fontAlgn="base">
              <a:buNone/>
            </a:pPr>
            <a:r>
              <a:rPr lang="ru-RU" sz="1200" dirty="0">
                <a:solidFill>
                  <a:srgbClr val="0000FF"/>
                </a:solidFill>
              </a:rPr>
              <a:t>            &lt;/</a:t>
            </a:r>
            <a:r>
              <a:rPr lang="ru-RU" sz="1200" dirty="0" err="1">
                <a:solidFill>
                  <a:srgbClr val="0000FF"/>
                </a:solidFill>
              </a:rPr>
              <a:t>tr</a:t>
            </a:r>
            <a:r>
              <a:rPr lang="ru-RU" sz="1200" dirty="0">
                <a:solidFill>
                  <a:srgbClr val="0000FF"/>
                </a:solidFill>
              </a:rPr>
              <a:t>&gt;</a:t>
            </a:r>
          </a:p>
          <a:p>
            <a:pPr marL="0" indent="0" fontAlgn="base">
              <a:buNone/>
            </a:pPr>
            <a:r>
              <a:rPr lang="ru-RU" sz="1200" dirty="0">
                <a:solidFill>
                  <a:srgbClr val="0000FF"/>
                </a:solidFill>
              </a:rPr>
              <a:t>            @</a:t>
            </a:r>
            <a:r>
              <a:rPr lang="ru-RU" sz="1200" dirty="0" err="1">
                <a:solidFill>
                  <a:srgbClr val="0000FF"/>
                </a:solidFill>
              </a:rPr>
              <a:t>foreach</a:t>
            </a:r>
            <a:r>
              <a:rPr lang="ru-RU" sz="1200" dirty="0">
                <a:solidFill>
                  <a:srgbClr val="0000FF"/>
                </a:solidFill>
              </a:rPr>
              <a:t> (</a:t>
            </a:r>
            <a:r>
              <a:rPr lang="ru-RU" sz="1200" dirty="0" err="1">
                <a:solidFill>
                  <a:srgbClr val="0000FF"/>
                </a:solidFill>
              </a:rPr>
              <a:t>BookStore.Models.Book</a:t>
            </a:r>
            <a:r>
              <a:rPr lang="ru-RU" sz="1200" dirty="0">
                <a:solidFill>
                  <a:srgbClr val="0000FF"/>
                </a:solidFill>
              </a:rPr>
              <a:t> b </a:t>
            </a:r>
            <a:r>
              <a:rPr lang="ru-RU" sz="1200" dirty="0" err="1">
                <a:solidFill>
                  <a:srgbClr val="0000FF"/>
                </a:solidFill>
              </a:rPr>
              <a:t>in</a:t>
            </a:r>
            <a:r>
              <a:rPr lang="ru-RU" sz="1200" dirty="0">
                <a:solidFill>
                  <a:srgbClr val="0000FF"/>
                </a:solidFill>
              </a:rPr>
              <a:t> </a:t>
            </a:r>
            <a:r>
              <a:rPr lang="ru-RU" sz="1200" dirty="0" err="1">
                <a:solidFill>
                  <a:srgbClr val="0000FF"/>
                </a:solidFill>
              </a:rPr>
              <a:t>Model</a:t>
            </a:r>
            <a:r>
              <a:rPr lang="ru-RU" sz="1200" dirty="0" smtClean="0">
                <a:solidFill>
                  <a:srgbClr val="0000FF"/>
                </a:solidFill>
              </a:rPr>
              <a:t>) {</a:t>
            </a:r>
            <a:endParaRPr lang="ru-RU" sz="1200" dirty="0">
              <a:solidFill>
                <a:srgbClr val="0000FF"/>
              </a:solidFill>
            </a:endParaRPr>
          </a:p>
          <a:p>
            <a:pPr marL="0" indent="0" fontAlgn="base">
              <a:buNone/>
            </a:pPr>
            <a:r>
              <a:rPr lang="ru-RU" sz="1200" dirty="0">
                <a:solidFill>
                  <a:srgbClr val="0000FF"/>
                </a:solidFill>
              </a:rPr>
              <a:t>            &lt;</a:t>
            </a:r>
            <a:r>
              <a:rPr lang="ru-RU" sz="1200" dirty="0" err="1">
                <a:solidFill>
                  <a:srgbClr val="0000FF"/>
                </a:solidFill>
              </a:rPr>
              <a:t>tr</a:t>
            </a:r>
            <a:r>
              <a:rPr lang="ru-RU" sz="1200" dirty="0">
                <a:solidFill>
                  <a:srgbClr val="0000FF"/>
                </a:solidFill>
              </a:rPr>
              <a:t>&gt;</a:t>
            </a:r>
          </a:p>
          <a:p>
            <a:pPr marL="0" indent="0" fontAlgn="base">
              <a:buNone/>
            </a:pPr>
            <a:r>
              <a:rPr lang="ru-RU" sz="1200" dirty="0">
                <a:solidFill>
                  <a:srgbClr val="0000FF"/>
                </a:solidFill>
              </a:rPr>
              <a:t>                &lt;</a:t>
            </a:r>
            <a:r>
              <a:rPr lang="ru-RU" sz="1200" dirty="0" err="1">
                <a:solidFill>
                  <a:srgbClr val="0000FF"/>
                </a:solidFill>
              </a:rPr>
              <a:t>td</a:t>
            </a:r>
            <a:r>
              <a:rPr lang="ru-RU" sz="1200" dirty="0">
                <a:solidFill>
                  <a:srgbClr val="0000FF"/>
                </a:solidFill>
              </a:rPr>
              <a:t>&gt;&lt;p&gt;@</a:t>
            </a:r>
            <a:r>
              <a:rPr lang="ru-RU" sz="1200" dirty="0" err="1">
                <a:solidFill>
                  <a:srgbClr val="0000FF"/>
                </a:solidFill>
              </a:rPr>
              <a:t>b.Name</a:t>
            </a:r>
            <a:r>
              <a:rPr lang="ru-RU" sz="1200" dirty="0">
                <a:solidFill>
                  <a:srgbClr val="0000FF"/>
                </a:solidFill>
              </a:rPr>
              <a:t>&lt;/p&gt;&lt;/</a:t>
            </a:r>
            <a:r>
              <a:rPr lang="ru-RU" sz="1200" dirty="0" err="1">
                <a:solidFill>
                  <a:srgbClr val="0000FF"/>
                </a:solidFill>
              </a:rPr>
              <a:t>td</a:t>
            </a:r>
            <a:r>
              <a:rPr lang="ru-RU" sz="1200" dirty="0" smtClean="0">
                <a:solidFill>
                  <a:srgbClr val="0000FF"/>
                </a:solidFill>
              </a:rPr>
              <a:t>&gt;</a:t>
            </a:r>
            <a:r>
              <a:rPr lang="ru-RU" sz="1200" dirty="0">
                <a:solidFill>
                  <a:srgbClr val="0000FF"/>
                </a:solidFill>
              </a:rPr>
              <a:t>  &lt;</a:t>
            </a:r>
            <a:r>
              <a:rPr lang="ru-RU" sz="1200" dirty="0" err="1">
                <a:solidFill>
                  <a:srgbClr val="0000FF"/>
                </a:solidFill>
              </a:rPr>
              <a:t>td</a:t>
            </a:r>
            <a:r>
              <a:rPr lang="ru-RU" sz="1200" dirty="0">
                <a:solidFill>
                  <a:srgbClr val="0000FF"/>
                </a:solidFill>
              </a:rPr>
              <a:t>&gt;&lt;p&gt;@</a:t>
            </a:r>
            <a:r>
              <a:rPr lang="ru-RU" sz="1200" dirty="0" err="1">
                <a:solidFill>
                  <a:srgbClr val="0000FF"/>
                </a:solidFill>
              </a:rPr>
              <a:t>b.Author</a:t>
            </a:r>
            <a:r>
              <a:rPr lang="ru-RU" sz="1200" dirty="0">
                <a:solidFill>
                  <a:srgbClr val="0000FF"/>
                </a:solidFill>
              </a:rPr>
              <a:t>&lt;/p&gt;&lt;/</a:t>
            </a:r>
            <a:r>
              <a:rPr lang="ru-RU" sz="1200" dirty="0" err="1">
                <a:solidFill>
                  <a:srgbClr val="0000FF"/>
                </a:solidFill>
              </a:rPr>
              <a:t>td</a:t>
            </a:r>
            <a:r>
              <a:rPr lang="ru-RU" sz="1200" dirty="0" smtClean="0">
                <a:solidFill>
                  <a:srgbClr val="0000FF"/>
                </a:solidFill>
              </a:rPr>
              <a:t>&gt;</a:t>
            </a:r>
            <a:r>
              <a:rPr lang="ru-RU" sz="1200" dirty="0">
                <a:solidFill>
                  <a:srgbClr val="0000FF"/>
                </a:solidFill>
              </a:rPr>
              <a:t>  &lt;</a:t>
            </a:r>
            <a:r>
              <a:rPr lang="ru-RU" sz="1200" dirty="0" err="1">
                <a:solidFill>
                  <a:srgbClr val="0000FF"/>
                </a:solidFill>
              </a:rPr>
              <a:t>td</a:t>
            </a:r>
            <a:r>
              <a:rPr lang="ru-RU" sz="1200" dirty="0">
                <a:solidFill>
                  <a:srgbClr val="0000FF"/>
                </a:solidFill>
              </a:rPr>
              <a:t>&gt;&lt;p&gt;@</a:t>
            </a:r>
            <a:r>
              <a:rPr lang="ru-RU" sz="1200" dirty="0" err="1">
                <a:solidFill>
                  <a:srgbClr val="0000FF"/>
                </a:solidFill>
              </a:rPr>
              <a:t>b.Price</a:t>
            </a:r>
            <a:r>
              <a:rPr lang="ru-RU" sz="1200" dirty="0">
                <a:solidFill>
                  <a:srgbClr val="0000FF"/>
                </a:solidFill>
              </a:rPr>
              <a:t>&lt;/p&gt;&lt;/</a:t>
            </a:r>
            <a:r>
              <a:rPr lang="ru-RU" sz="1200" dirty="0" err="1">
                <a:solidFill>
                  <a:srgbClr val="0000FF"/>
                </a:solidFill>
              </a:rPr>
              <a:t>td</a:t>
            </a:r>
            <a:r>
              <a:rPr lang="ru-RU" sz="1200" dirty="0" smtClean="0">
                <a:solidFill>
                  <a:srgbClr val="0000FF"/>
                </a:solidFill>
              </a:rPr>
              <a:t>&gt; </a:t>
            </a:r>
            <a:r>
              <a:rPr lang="ru-RU" sz="1200" dirty="0">
                <a:solidFill>
                  <a:srgbClr val="0000FF"/>
                </a:solidFill>
              </a:rPr>
              <a:t>   </a:t>
            </a:r>
          </a:p>
          <a:p>
            <a:pPr marL="0" indent="0" fontAlgn="base">
              <a:buNone/>
            </a:pPr>
            <a:r>
              <a:rPr lang="ru-RU" sz="1200" dirty="0">
                <a:solidFill>
                  <a:srgbClr val="0000FF"/>
                </a:solidFill>
              </a:rPr>
              <a:t>            &lt;/</a:t>
            </a:r>
            <a:r>
              <a:rPr lang="ru-RU" sz="1200" dirty="0" err="1">
                <a:solidFill>
                  <a:srgbClr val="0000FF"/>
                </a:solidFill>
              </a:rPr>
              <a:t>tr</a:t>
            </a:r>
            <a:r>
              <a:rPr lang="ru-RU" sz="1200" dirty="0">
                <a:solidFill>
                  <a:srgbClr val="0000FF"/>
                </a:solidFill>
              </a:rPr>
              <a:t>&gt;</a:t>
            </a:r>
          </a:p>
          <a:p>
            <a:pPr marL="0" indent="0" fontAlgn="base">
              <a:buNone/>
            </a:pPr>
            <a:r>
              <a:rPr lang="ru-RU" sz="1200" dirty="0">
                <a:solidFill>
                  <a:srgbClr val="0000FF"/>
                </a:solidFill>
              </a:rPr>
              <a:t>            }</a:t>
            </a:r>
          </a:p>
          <a:p>
            <a:pPr marL="0" indent="0" fontAlgn="base">
              <a:buNone/>
            </a:pPr>
            <a:r>
              <a:rPr lang="ru-RU" sz="1200" dirty="0">
                <a:solidFill>
                  <a:srgbClr val="0000FF"/>
                </a:solidFill>
              </a:rPr>
              <a:t>        &lt;/</a:t>
            </a:r>
            <a:r>
              <a:rPr lang="ru-RU" sz="1200" dirty="0" err="1">
                <a:solidFill>
                  <a:srgbClr val="0000FF"/>
                </a:solidFill>
              </a:rPr>
              <a:t>table</a:t>
            </a:r>
            <a:r>
              <a:rPr lang="ru-RU" sz="1200" dirty="0">
                <a:solidFill>
                  <a:srgbClr val="0000FF"/>
                </a:solidFill>
              </a:rPr>
              <a:t>&gt;</a:t>
            </a:r>
          </a:p>
          <a:p>
            <a:pPr marL="0" indent="0" fontAlgn="base">
              <a:buNone/>
            </a:pPr>
            <a:r>
              <a:rPr lang="ru-RU" sz="1200" dirty="0">
                <a:solidFill>
                  <a:srgbClr val="0000FF"/>
                </a:solidFill>
              </a:rPr>
              <a:t>    &lt;/</a:t>
            </a:r>
            <a:r>
              <a:rPr lang="ru-RU" sz="1200" dirty="0" err="1">
                <a:solidFill>
                  <a:srgbClr val="0000FF"/>
                </a:solidFill>
              </a:rPr>
              <a:t>div</a:t>
            </a:r>
            <a:r>
              <a:rPr lang="ru-RU" sz="1200" dirty="0">
                <a:solidFill>
                  <a:srgbClr val="0000FF"/>
                </a:solidFill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61491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10690</TotalTime>
  <Words>7893</Words>
  <Application>Microsoft Office PowerPoint</Application>
  <PresentationFormat>Экран (4:3)</PresentationFormat>
  <Paragraphs>1903</Paragraphs>
  <Slides>86</Slides>
  <Notes>57</Notes>
  <HiddenSlides>6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86</vt:i4>
      </vt:variant>
    </vt:vector>
  </HeadingPairs>
  <TitlesOfParts>
    <vt:vector size="90" baseType="lpstr">
      <vt:lpstr>Arial</vt:lpstr>
      <vt:lpstr>Calibri</vt:lpstr>
      <vt:lpstr>Times New Roman</vt:lpstr>
      <vt:lpstr>Тема Office</vt:lpstr>
      <vt:lpstr>Проектирование и разработка Web-приложений</vt:lpstr>
      <vt:lpstr>Технологии ASP.NET и MVC</vt:lpstr>
      <vt:lpstr>Процесс работы ASP.Net Web Forms  web-приложения</vt:lpstr>
      <vt:lpstr>Процесс работы ASP.Net MVC  web-приложения</vt:lpstr>
      <vt:lpstr>Последовательность обработки запросов</vt:lpstr>
      <vt:lpstr>ASP.Net MVC Pipeline</vt:lpstr>
      <vt:lpstr>Достоинства ASP.NET Web Forms</vt:lpstr>
      <vt:lpstr>Преимущества MVC над Web Forms</vt:lpstr>
      <vt:lpstr>Технология ASP.NET MVC</vt:lpstr>
      <vt:lpstr>Компоненты MVC</vt:lpstr>
      <vt:lpstr>Схема работы MVC-фреймворка</vt:lpstr>
      <vt:lpstr>Обработка запросов к MVC приложению</vt:lpstr>
      <vt:lpstr>Маршрутизация</vt:lpstr>
      <vt:lpstr>URL-адреса ресурсов web-сети</vt:lpstr>
      <vt:lpstr>Маршрутизация</vt:lpstr>
      <vt:lpstr>Маршрутизация запросов</vt:lpstr>
      <vt:lpstr>Адресация в Web Forms и MVC</vt:lpstr>
      <vt:lpstr>Основная идея технологии MVC</vt:lpstr>
      <vt:lpstr>Запрос к MVC-приложению</vt:lpstr>
      <vt:lpstr>Пример частей (сегментов) URL-адреса</vt:lpstr>
      <vt:lpstr>Маршруты (URL-шаблоны)</vt:lpstr>
      <vt:lpstr>URL-параметры  (указатели места заполнения)</vt:lpstr>
      <vt:lpstr>Параметрический маршрут</vt:lpstr>
      <vt:lpstr>Маршрут по умолчанию </vt:lpstr>
      <vt:lpstr>Задание маршрутов приложения</vt:lpstr>
      <vt:lpstr>Регистрация маршрута в RouteConfig</vt:lpstr>
      <vt:lpstr>Стандартное описание маршрута</vt:lpstr>
      <vt:lpstr>Неполное соответствие шаблону</vt:lpstr>
      <vt:lpstr>Контроллеры (controllers)</vt:lpstr>
      <vt:lpstr>Общая схема обработки </vt:lpstr>
      <vt:lpstr>Контроллеры </vt:lpstr>
      <vt:lpstr>Контроллеры (2)</vt:lpstr>
      <vt:lpstr>Класс контроллеров</vt:lpstr>
      <vt:lpstr>Обработка запросов в MVC </vt:lpstr>
      <vt:lpstr>Последовательность обработки запросов в ASP.Net MVC</vt:lpstr>
      <vt:lpstr>Создание контроллера</vt:lpstr>
      <vt:lpstr>Типы шаблонов контроллеров</vt:lpstr>
      <vt:lpstr>Типы шаблонов контроллеров</vt:lpstr>
      <vt:lpstr>Методы-действия контроллеров</vt:lpstr>
      <vt:lpstr>Пример описания класса контроллеров</vt:lpstr>
      <vt:lpstr>Обычная структура методов-действий контроллера</vt:lpstr>
      <vt:lpstr>Пояснение методов контроллера</vt:lpstr>
      <vt:lpstr>Стандартная структура методов действий</vt:lpstr>
      <vt:lpstr>Результат работы метода-действия контроллера</vt:lpstr>
      <vt:lpstr>Метод View()</vt:lpstr>
      <vt:lpstr>Класс ViewResult</vt:lpstr>
      <vt:lpstr>Поиск представления по умолчанию</vt:lpstr>
      <vt:lpstr>Явное указание представления</vt:lpstr>
      <vt:lpstr>Примеры задания представления</vt:lpstr>
      <vt:lpstr>Проверка метода-действия Index() </vt:lpstr>
      <vt:lpstr>Данные передаваемые в HTTP-запросе</vt:lpstr>
      <vt:lpstr>Автоматическая связывание данных запроса с параметрами метода-действия</vt:lpstr>
      <vt:lpstr>Передача данных в метод-действия контроллера</vt:lpstr>
      <vt:lpstr>Метод-действие, принимающий значение id</vt:lpstr>
      <vt:lpstr>Автоматическое формирование объектов на основе параметров</vt:lpstr>
      <vt:lpstr>Представления (View)</vt:lpstr>
      <vt:lpstr>Средства визуализации  (движки представлений)</vt:lpstr>
      <vt:lpstr>Средства визуализации  (view engine)</vt:lpstr>
      <vt:lpstr>Создание представления</vt:lpstr>
      <vt:lpstr>Опции создания представления</vt:lpstr>
      <vt:lpstr>Шаблоны новых представлений</vt:lpstr>
      <vt:lpstr>Шаблоны новых представлений (2)</vt:lpstr>
      <vt:lpstr>Представление по умолчанию  (шаблон Empty)</vt:lpstr>
      <vt:lpstr>Компиляция представления</vt:lpstr>
      <vt:lpstr>Работа с представлением</vt:lpstr>
      <vt:lpstr>Способы передачи данных в View </vt:lpstr>
      <vt:lpstr>Стандартные средства передача данных в представление</vt:lpstr>
      <vt:lpstr>Передачи данных в представление с помощью объекта  ViewData</vt:lpstr>
      <vt:lpstr>Передачи данных в представление с помощью объекта ViewBag</vt:lpstr>
      <vt:lpstr>Различие между ViewData и ViewBag</vt:lpstr>
      <vt:lpstr>Движки представлений  (view engines)</vt:lpstr>
      <vt:lpstr>Виды движков представления</vt:lpstr>
      <vt:lpstr>Движок представлений</vt:lpstr>
      <vt:lpstr>Движок представления ASPX  (Web Forms)</vt:lpstr>
      <vt:lpstr>Движок представлений Razor</vt:lpstr>
      <vt:lpstr>Основы синтаксиса Razor</vt:lpstr>
      <vt:lpstr>Отделение программного кода от HTML  в Razоr</vt:lpstr>
      <vt:lpstr>Синтаксис системы визуализации Razor</vt:lpstr>
      <vt:lpstr>Переход к блоку кода</vt:lpstr>
      <vt:lpstr>Использование ViewBag</vt:lpstr>
      <vt:lpstr>Использование Модели для передачи данных в представление</vt:lpstr>
      <vt:lpstr>Строго типизированные представления</vt:lpstr>
      <vt:lpstr>Создание строго-типизированного представления</vt:lpstr>
      <vt:lpstr>Свойство Model</vt:lpstr>
      <vt:lpstr>Пример строго типизированное представления</vt:lpstr>
      <vt:lpstr>Использовании строго типизированных представлений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Тузовский</dc:creator>
  <cp:lastModifiedBy>Anatoly Tuzovsky</cp:lastModifiedBy>
  <cp:revision>219</cp:revision>
  <dcterms:created xsi:type="dcterms:W3CDTF">2012-04-09T01:30:30Z</dcterms:created>
  <dcterms:modified xsi:type="dcterms:W3CDTF">2017-05-24T03:09:50Z</dcterms:modified>
</cp:coreProperties>
</file>