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9"/>
  </p:notesMasterIdLst>
  <p:sldIdLst>
    <p:sldId id="682" r:id="rId2"/>
    <p:sldId id="482" r:id="rId3"/>
    <p:sldId id="284" r:id="rId4"/>
    <p:sldId id="286" r:id="rId5"/>
    <p:sldId id="418" r:id="rId6"/>
    <p:sldId id="417" r:id="rId7"/>
    <p:sldId id="338" r:id="rId8"/>
    <p:sldId id="288" r:id="rId9"/>
    <p:sldId id="291" r:id="rId10"/>
    <p:sldId id="289" r:id="rId11"/>
    <p:sldId id="287" r:id="rId12"/>
    <p:sldId id="290" r:id="rId13"/>
    <p:sldId id="262" r:id="rId14"/>
    <p:sldId id="361" r:id="rId15"/>
    <p:sldId id="601" r:id="rId16"/>
    <p:sldId id="602" r:id="rId17"/>
    <p:sldId id="412" r:id="rId18"/>
    <p:sldId id="363" r:id="rId19"/>
    <p:sldId id="605" r:id="rId20"/>
    <p:sldId id="606" r:id="rId21"/>
    <p:sldId id="603" r:id="rId22"/>
    <p:sldId id="604" r:id="rId23"/>
    <p:sldId id="415" r:id="rId24"/>
    <p:sldId id="369" r:id="rId25"/>
    <p:sldId id="471" r:id="rId26"/>
    <p:sldId id="468" r:id="rId27"/>
    <p:sldId id="472" r:id="rId28"/>
    <p:sldId id="475" r:id="rId29"/>
    <p:sldId id="476" r:id="rId30"/>
    <p:sldId id="477" r:id="rId31"/>
    <p:sldId id="595" r:id="rId32"/>
    <p:sldId id="607" r:id="rId33"/>
    <p:sldId id="651" r:id="rId34"/>
    <p:sldId id="596" r:id="rId35"/>
    <p:sldId id="673" r:id="rId36"/>
    <p:sldId id="674" r:id="rId37"/>
    <p:sldId id="675" r:id="rId38"/>
    <p:sldId id="676" r:id="rId39"/>
    <p:sldId id="681" r:id="rId40"/>
    <p:sldId id="680" r:id="rId41"/>
    <p:sldId id="677" r:id="rId42"/>
    <p:sldId id="678" r:id="rId43"/>
    <p:sldId id="679" r:id="rId44"/>
    <p:sldId id="479" r:id="rId45"/>
    <p:sldId id="480" r:id="rId46"/>
    <p:sldId id="481" r:id="rId47"/>
    <p:sldId id="370" r:id="rId48"/>
    <p:sldId id="460" r:id="rId49"/>
    <p:sldId id="461" r:id="rId50"/>
    <p:sldId id="457" r:id="rId51"/>
    <p:sldId id="464" r:id="rId52"/>
    <p:sldId id="465" r:id="rId53"/>
    <p:sldId id="373" r:id="rId54"/>
    <p:sldId id="444" r:id="rId55"/>
    <p:sldId id="446" r:id="rId56"/>
    <p:sldId id="598" r:id="rId57"/>
    <p:sldId id="599" r:id="rId58"/>
    <p:sldId id="458" r:id="rId59"/>
    <p:sldId id="447" r:id="rId60"/>
    <p:sldId id="448" r:id="rId61"/>
    <p:sldId id="597" r:id="rId62"/>
    <p:sldId id="459" r:id="rId63"/>
    <p:sldId id="449" r:id="rId64"/>
    <p:sldId id="450" r:id="rId65"/>
    <p:sldId id="453" r:id="rId66"/>
    <p:sldId id="374" r:id="rId67"/>
    <p:sldId id="375" r:id="rId68"/>
    <p:sldId id="376" r:id="rId69"/>
    <p:sldId id="613" r:id="rId70"/>
    <p:sldId id="652" r:id="rId71"/>
    <p:sldId id="614" r:id="rId72"/>
    <p:sldId id="653" r:id="rId73"/>
    <p:sldId id="654" r:id="rId74"/>
    <p:sldId id="655" r:id="rId75"/>
    <p:sldId id="615" r:id="rId76"/>
    <p:sldId id="616" r:id="rId77"/>
    <p:sldId id="656" r:id="rId78"/>
    <p:sldId id="617" r:id="rId79"/>
    <p:sldId id="618" r:id="rId80"/>
    <p:sldId id="621" r:id="rId81"/>
    <p:sldId id="619" r:id="rId82"/>
    <p:sldId id="620" r:id="rId83"/>
    <p:sldId id="622" r:id="rId84"/>
    <p:sldId id="378" r:id="rId85"/>
    <p:sldId id="379" r:id="rId86"/>
    <p:sldId id="380" r:id="rId87"/>
    <p:sldId id="381" r:id="rId88"/>
    <p:sldId id="385" r:id="rId89"/>
    <p:sldId id="386" r:id="rId90"/>
    <p:sldId id="349" r:id="rId91"/>
    <p:sldId id="300" r:id="rId92"/>
    <p:sldId id="663" r:id="rId93"/>
    <p:sldId id="664" r:id="rId94"/>
    <p:sldId id="301" r:id="rId95"/>
    <p:sldId id="302" r:id="rId96"/>
    <p:sldId id="266" r:id="rId97"/>
    <p:sldId id="267" r:id="rId98"/>
    <p:sldId id="268" r:id="rId99"/>
    <p:sldId id="269" r:id="rId100"/>
    <p:sldId id="270" r:id="rId101"/>
    <p:sldId id="274" r:id="rId102"/>
    <p:sldId id="311" r:id="rId103"/>
    <p:sldId id="312" r:id="rId104"/>
    <p:sldId id="313" r:id="rId105"/>
    <p:sldId id="469" r:id="rId106"/>
    <p:sldId id="314" r:id="rId107"/>
    <p:sldId id="315" r:id="rId108"/>
    <p:sldId id="316" r:id="rId109"/>
    <p:sldId id="317" r:id="rId110"/>
    <p:sldId id="410" r:id="rId111"/>
    <p:sldId id="328" r:id="rId112"/>
    <p:sldId id="275" r:id="rId113"/>
    <p:sldId id="421" r:id="rId114"/>
    <p:sldId id="435" r:id="rId115"/>
    <p:sldId id="422" r:id="rId116"/>
    <p:sldId id="423" r:id="rId117"/>
    <p:sldId id="424" r:id="rId118"/>
    <p:sldId id="425" r:id="rId119"/>
    <p:sldId id="426" r:id="rId120"/>
    <p:sldId id="405" r:id="rId121"/>
    <p:sldId id="351" r:id="rId122"/>
    <p:sldId id="276" r:id="rId123"/>
    <p:sldId id="329" r:id="rId124"/>
    <p:sldId id="333" r:id="rId125"/>
    <p:sldId id="330" r:id="rId126"/>
    <p:sldId id="277" r:id="rId127"/>
    <p:sldId id="278" r:id="rId128"/>
    <p:sldId id="331" r:id="rId129"/>
    <p:sldId id="332" r:id="rId130"/>
    <p:sldId id="279" r:id="rId131"/>
    <p:sldId id="280" r:id="rId132"/>
    <p:sldId id="358" r:id="rId133"/>
    <p:sldId id="334" r:id="rId134"/>
    <p:sldId id="335" r:id="rId135"/>
    <p:sldId id="336" r:id="rId136"/>
    <p:sldId id="337" r:id="rId137"/>
    <p:sldId id="436" r:id="rId138"/>
    <p:sldId id="437" r:id="rId139"/>
    <p:sldId id="438" r:id="rId140"/>
    <p:sldId id="439" r:id="rId141"/>
    <p:sldId id="440" r:id="rId142"/>
    <p:sldId id="600" r:id="rId143"/>
    <p:sldId id="573" r:id="rId144"/>
    <p:sldId id="593" r:id="rId145"/>
    <p:sldId id="608" r:id="rId146"/>
    <p:sldId id="594" r:id="rId147"/>
    <p:sldId id="575" r:id="rId148"/>
    <p:sldId id="574" r:id="rId149"/>
    <p:sldId id="510" r:id="rId150"/>
    <p:sldId id="665" r:id="rId151"/>
    <p:sldId id="666" r:id="rId152"/>
    <p:sldId id="667" r:id="rId153"/>
    <p:sldId id="668" r:id="rId154"/>
    <p:sldId id="669" r:id="rId155"/>
    <p:sldId id="670" r:id="rId156"/>
    <p:sldId id="671" r:id="rId157"/>
    <p:sldId id="672" r:id="rId158"/>
    <p:sldId id="522" r:id="rId159"/>
    <p:sldId id="511" r:id="rId160"/>
    <p:sldId id="578" r:id="rId161"/>
    <p:sldId id="512" r:id="rId162"/>
    <p:sldId id="576" r:id="rId163"/>
    <p:sldId id="579" r:id="rId164"/>
    <p:sldId id="514" r:id="rId165"/>
    <p:sldId id="515" r:id="rId166"/>
    <p:sldId id="516" r:id="rId167"/>
    <p:sldId id="581" r:id="rId168"/>
    <p:sldId id="518" r:id="rId169"/>
    <p:sldId id="585" r:id="rId170"/>
    <p:sldId id="526" r:id="rId171"/>
    <p:sldId id="523" r:id="rId172"/>
    <p:sldId id="524" r:id="rId173"/>
    <p:sldId id="592" r:id="rId174"/>
    <p:sldId id="591" r:id="rId175"/>
    <p:sldId id="525" r:id="rId176"/>
    <p:sldId id="589" r:id="rId177"/>
    <p:sldId id="590" r:id="rId178"/>
    <p:sldId id="528" r:id="rId179"/>
    <p:sldId id="529" r:id="rId180"/>
    <p:sldId id="531" r:id="rId181"/>
    <p:sldId id="530" r:id="rId182"/>
    <p:sldId id="532" r:id="rId183"/>
    <p:sldId id="658" r:id="rId184"/>
    <p:sldId id="659" r:id="rId185"/>
    <p:sldId id="660" r:id="rId186"/>
    <p:sldId id="661" r:id="rId187"/>
    <p:sldId id="662" r:id="rId18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88" autoAdjust="0"/>
    <p:restoredTop sz="69302" autoAdjust="0"/>
  </p:normalViewPr>
  <p:slideViewPr>
    <p:cSldViewPr>
      <p:cViewPr varScale="1">
        <p:scale>
          <a:sx n="76" d="100"/>
          <a:sy n="76" d="100"/>
        </p:scale>
        <p:origin x="2490"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slide" Target="slides/slide174.xml"/><Relationship Id="rId170" Type="http://schemas.openxmlformats.org/officeDocument/2006/relationships/slide" Target="slides/slide169.xml"/><Relationship Id="rId191"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72" Type="http://schemas.openxmlformats.org/officeDocument/2006/relationships/slide" Target="slides/slide171.xml"/><Relationship Id="rId193"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0"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D4F899-9F01-4BF1-8529-72A635DB0B9F}" type="datetimeFigureOut">
              <a:rPr lang="ru-RU" smtClean="0"/>
              <a:pPr/>
              <a:t>12.05.2017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CAA8711-F093-4A2E-A13B-A8DE6F398421}" type="slidenum">
              <a:rPr lang="ru-RU" smtClean="0"/>
              <a:pPr/>
              <a:t>‹#›</a:t>
            </a:fld>
            <a:endParaRPr lang="ru-RU"/>
          </a:p>
        </p:txBody>
      </p:sp>
    </p:spTree>
    <p:extLst>
      <p:ext uri="{BB962C8B-B14F-4D97-AF65-F5344CB8AC3E}">
        <p14:creationId xmlns:p14="http://schemas.microsoft.com/office/powerpoint/2010/main" val="1045653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8" Type="http://schemas.openxmlformats.org/officeDocument/2006/relationships/hyperlink" Target="https://msdn.microsoft.com/ru-ru/library/system.web.security.sqlmembershipprovider(v=vs.110).aspx" TargetMode="External"/><Relationship Id="rId3" Type="http://schemas.openxmlformats.org/officeDocument/2006/relationships/hyperlink" Target="https://msdn.microsoft.com/ru-ru/library/system.web.security.formsauthentication(v=vs.110).aspx" TargetMode="External"/><Relationship Id="rId7" Type="http://schemas.openxmlformats.org/officeDocument/2006/relationships/hyperlink" Target="https://msdn.microsoft.com/ru-ru/library/2y3fs9xs(v=vs.110).aspx" TargetMode="External"/><Relationship Id="rId2" Type="http://schemas.openxmlformats.org/officeDocument/2006/relationships/slide" Target="../slides/slide39.xml"/><Relationship Id="rId1" Type="http://schemas.openxmlformats.org/officeDocument/2006/relationships/notesMaster" Target="../notesMasters/notesMaster1.xml"/><Relationship Id="rId6" Type="http://schemas.openxmlformats.org/officeDocument/2006/relationships/hyperlink" Target="https://msdn.microsoft.com/ru-ru/library/5k850zwb(v=vs.110).aspx" TargetMode="External"/><Relationship Id="rId11" Type="http://schemas.openxmlformats.org/officeDocument/2006/relationships/hyperlink" Target="https://msdn.microsoft.com/ru-ru/library/f1kyba5e(v=vs.110).aspx" TargetMode="External"/><Relationship Id="rId5" Type="http://schemas.openxmlformats.org/officeDocument/2006/relationships/hyperlink" Target="https://msdn.microsoft.com/ru-ru/library/system.web.profile(v=vs.110).aspx" TargetMode="External"/><Relationship Id="rId10" Type="http://schemas.openxmlformats.org/officeDocument/2006/relationships/hyperlink" Target="https://msdn.microsoft.com/ru-ru/library/system.web.security.membershipprovider(v=vs.110).aspx" TargetMode="External"/><Relationship Id="rId4" Type="http://schemas.openxmlformats.org/officeDocument/2006/relationships/hyperlink" Target="https://msdn.microsoft.com/ru-ru/library/system.web.ui.webcontrols.login(v=vs.110).aspx" TargetMode="External"/><Relationship Id="rId9" Type="http://schemas.openxmlformats.org/officeDocument/2006/relationships/hyperlink" Target="https://msdn.microsoft.com/ru-ru/library/system.web.security.activedirectorymembershipprovider(v=vs.110).aspx" TargetMode="Externa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s://msdn.microsoft.com/en-us/library/1b9hw62f.aspx" TargetMode="External"/><Relationship Id="rId7" Type="http://schemas.openxmlformats.org/officeDocument/2006/relationships/hyperlink" Target="https://msdn.microsoft.com/en-us/library/bf7sd233.aspx" TargetMode="External"/><Relationship Id="rId2" Type="http://schemas.openxmlformats.org/officeDocument/2006/relationships/slide" Target="../slides/slide69.xml"/><Relationship Id="rId1" Type="http://schemas.openxmlformats.org/officeDocument/2006/relationships/notesMaster" Target="../notesMasters/notesMaster1.xml"/><Relationship Id="rId6" Type="http://schemas.openxmlformats.org/officeDocument/2006/relationships/hyperlink" Target="https://msdn.microsoft.com/en-us/library/2fx93s7w.aspx" TargetMode="External"/><Relationship Id="rId5" Type="http://schemas.openxmlformats.org/officeDocument/2006/relationships/hyperlink" Target="https://msdn.microsoft.com/en-us/library/system.web.security.sqlmembershipprovider.aspx" TargetMode="External"/><Relationship Id="rId4" Type="http://schemas.openxmlformats.org/officeDocument/2006/relationships/hyperlink" Target="https://msdn.microsoft.com/en-us/library/879kf95c.aspx" TargetMode="Externa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3" Type="http://schemas.openxmlformats.org/officeDocument/2006/relationships/hyperlink" Target="http://blog.regencysoftware.com/post/2014/06/22/asp-net-web-site-administration-tool-visual-studio-2013" TargetMode="External"/><Relationship Id="rId2" Type="http://schemas.openxmlformats.org/officeDocument/2006/relationships/slide" Target="../slides/slide102.xml"/><Relationship Id="rId1" Type="http://schemas.openxmlformats.org/officeDocument/2006/relationships/notesMaster" Target="../notesMasters/notesMaster1.xml"/><Relationship Id="rId5" Type="http://schemas.openxmlformats.org/officeDocument/2006/relationships/hyperlink" Target="https://www.scottbrady91.com/ASPNET-Identity/Identity-Manager-using-ASPNET-Identity" TargetMode="External"/><Relationship Id="rId4" Type="http://schemas.openxmlformats.org/officeDocument/2006/relationships/hyperlink" Target="https://brockallen.com/category/membershipreboot/" TargetMode="Externa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3" Type="http://schemas.openxmlformats.org/officeDocument/2006/relationships/hyperlink" Target="http://localhost/ASPNetAdmin/default.aspx?applicationPhysicalPath=C:%5bYOUR" TargetMode="External"/><Relationship Id="rId2" Type="http://schemas.openxmlformats.org/officeDocument/2006/relationships/slide" Target="../slides/slide105.xml"/><Relationship Id="rId1" Type="http://schemas.openxmlformats.org/officeDocument/2006/relationships/notesMaster" Target="../notesMasters/notesMaster1.xml"/><Relationship Id="rId4" Type="http://schemas.openxmlformats.org/officeDocument/2006/relationships/hyperlink" Target="http://blog.regencysoftware.com/post/2014/06/22/asp-net-web-site-administration-tool-visual-studio-2013" TargetMode="Externa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3" Type="http://schemas.openxmlformats.org/officeDocument/2006/relationships/hyperlink" Target="https://en.wikipedia.org/wiki/Cloud_computing" TargetMode="External"/><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3" Type="http://schemas.openxmlformats.org/officeDocument/2006/relationships/hyperlink" Target="mailto:anne@murach.com" TargetMode="External"/><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3" Type="http://schemas.openxmlformats.org/officeDocument/2006/relationships/hyperlink" Target="https://msdn.microsoft.com/en-us/data/jj591621_.aspx" TargetMode="External"/><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Образ слайда 1"/>
          <p:cNvSpPr>
            <a:spLocks noGrp="1" noRot="1" noChangeAspect="1" noTextEdit="1"/>
          </p:cNvSpPr>
          <p:nvPr>
            <p:ph type="sldImg"/>
          </p:nvPr>
        </p:nvSpPr>
        <p:spPr>
          <a:ln/>
        </p:spPr>
      </p:sp>
      <p:sp>
        <p:nvSpPr>
          <p:cNvPr id="3" name="Заметки 2"/>
          <p:cNvSpPr>
            <a:spLocks noGrp="1"/>
          </p:cNvSpPr>
          <p:nvPr>
            <p:ph type="body" idx="1"/>
          </p:nvPr>
        </p:nvSpPr>
        <p:spPr/>
        <p:txBody>
          <a:bodyPr/>
          <a:lstStyle/>
          <a:p>
            <a:pPr marL="171450" indent="-171450">
              <a:buFont typeface="Arial" panose="020B0604020202020204" pitchFamily="34" charset="0"/>
              <a:buChar char="•"/>
              <a:defRPr/>
            </a:pPr>
            <a:endParaRPr lang="en-US" dirty="0" smtClean="0">
              <a:latin typeface="+mn-lt"/>
            </a:endParaRPr>
          </a:p>
        </p:txBody>
      </p:sp>
      <p:sp>
        <p:nvSpPr>
          <p:cNvPr id="4100"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a:solidFill>
                  <a:schemeClr val="tx1"/>
                </a:solidFill>
                <a:latin typeface="Arial" panose="020B0604020202020204" pitchFamily="34" charset="0"/>
              </a:defRPr>
            </a:lvl1pPr>
            <a:lvl2pPr marL="742950" indent="-285750" defTabSz="457200">
              <a:defRPr>
                <a:solidFill>
                  <a:schemeClr val="tx1"/>
                </a:solidFill>
                <a:latin typeface="Arial" panose="020B0604020202020204" pitchFamily="34" charset="0"/>
              </a:defRPr>
            </a:lvl2pPr>
            <a:lvl3pPr marL="1143000" indent="-228600" defTabSz="457200">
              <a:defRPr>
                <a:solidFill>
                  <a:schemeClr val="tx1"/>
                </a:solidFill>
                <a:latin typeface="Arial" panose="020B0604020202020204" pitchFamily="34" charset="0"/>
              </a:defRPr>
            </a:lvl3pPr>
            <a:lvl4pPr marL="1600200" indent="-228600" defTabSz="457200">
              <a:defRPr>
                <a:solidFill>
                  <a:schemeClr val="tx1"/>
                </a:solidFill>
                <a:latin typeface="Arial" panose="020B0604020202020204" pitchFamily="34" charset="0"/>
              </a:defRPr>
            </a:lvl4pPr>
            <a:lvl5pPr marL="2057400" indent="-228600" defTabSz="4572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fld id="{058BC994-D095-4605-99B5-CED1A6B40C9E}" type="slidenum">
              <a:rPr lang="ru-RU" altLang="ru-RU" smtClean="0">
                <a:solidFill>
                  <a:srgbClr val="000000"/>
                </a:solidFill>
                <a:latin typeface="Calibri" panose="020F0502020204030204" pitchFamily="34" charset="0"/>
              </a:rPr>
              <a:pPr/>
              <a:t>1</a:t>
            </a:fld>
            <a:endParaRPr lang="ru-RU" altLang="ru-RU" smtClean="0">
              <a:solidFill>
                <a:srgbClr val="000000"/>
              </a:solidFill>
              <a:latin typeface="Calibri" panose="020F0502020204030204" pitchFamily="34" charset="0"/>
            </a:endParaRPr>
          </a:p>
        </p:txBody>
      </p:sp>
    </p:spTree>
    <p:extLst>
      <p:ext uri="{BB962C8B-B14F-4D97-AF65-F5344CB8AC3E}">
        <p14:creationId xmlns:p14="http://schemas.microsoft.com/office/powerpoint/2010/main" val="6437219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en-US" dirty="0" err="1" smtClean="0"/>
              <a:t>IHttpHandler</a:t>
            </a:r>
            <a:endParaRPr lang="ru-RU" dirty="0"/>
          </a:p>
        </p:txBody>
      </p:sp>
      <p:sp>
        <p:nvSpPr>
          <p:cNvPr id="4" name="Номер слайда 3"/>
          <p:cNvSpPr>
            <a:spLocks noGrp="1"/>
          </p:cNvSpPr>
          <p:nvPr>
            <p:ph type="sldNum" sz="quarter" idx="10"/>
          </p:nvPr>
        </p:nvSpPr>
        <p:spPr/>
        <p:txBody>
          <a:bodyPr/>
          <a:lstStyle/>
          <a:p>
            <a:fld id="{1EF051FE-61EF-4034-8139-5E5320C5F7AC}" type="slidenum">
              <a:rPr lang="ru-RU" smtClean="0"/>
              <a:pPr/>
              <a:t>2</a:t>
            </a:fld>
            <a:endParaRPr lang="ru-RU"/>
          </a:p>
        </p:txBody>
      </p:sp>
    </p:spTree>
    <p:extLst>
      <p:ext uri="{BB962C8B-B14F-4D97-AF65-F5344CB8AC3E}">
        <p14:creationId xmlns:p14="http://schemas.microsoft.com/office/powerpoint/2010/main" val="11998213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p:spPr>
        <p:txBody>
          <a:bodyPr/>
          <a:lstStyle/>
          <a:p>
            <a:fld id="{6E26242F-ADB4-41C6-828B-EB633A900BB6}" type="slidenum">
              <a:rPr lang="ru-RU" smtClean="0"/>
              <a:pPr/>
              <a:t>3</a:t>
            </a:fld>
            <a:endParaRPr lang="ru-RU" smtClean="0"/>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p:spPr>
        <p:txBody>
          <a:bodyPr/>
          <a:lstStyle/>
          <a:p>
            <a:pPr eaLnBrk="1" hangingPunct="1"/>
            <a:r>
              <a:rPr lang="ru-RU" dirty="0" smtClean="0"/>
              <a:t>В общем случае, для обычных </a:t>
            </a:r>
            <a:r>
              <a:rPr lang="ru-RU" dirty="0" err="1" smtClean="0"/>
              <a:t>web</a:t>
            </a:r>
            <a:r>
              <a:rPr lang="ru-RU" dirty="0" smtClean="0"/>
              <a:t> приложений, базовые задачи реализации безопасности всегда одни и </a:t>
            </a:r>
            <a:r>
              <a:rPr lang="ru-RU" dirty="0" err="1" smtClean="0"/>
              <a:t>теже</a:t>
            </a:r>
            <a:r>
              <a:rPr lang="ru-RU" dirty="0" smtClean="0"/>
              <a:t>:</a:t>
            </a:r>
          </a:p>
          <a:p>
            <a:pPr eaLnBrk="1" hangingPunct="1"/>
            <a:endParaRPr lang="ru-RU" dirty="0" smtClean="0"/>
          </a:p>
        </p:txBody>
      </p:sp>
    </p:spTree>
    <p:extLst>
      <p:ext uri="{BB962C8B-B14F-4D97-AF65-F5344CB8AC3E}">
        <p14:creationId xmlns:p14="http://schemas.microsoft.com/office/powerpoint/2010/main" val="22312273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p:spPr>
        <p:txBody>
          <a:bodyPr/>
          <a:lstStyle/>
          <a:p>
            <a:fld id="{75098626-1BB6-416E-B1B4-C2235C37535A}" type="slidenum">
              <a:rPr lang="ru-RU" smtClean="0"/>
              <a:pPr/>
              <a:t>4</a:t>
            </a:fld>
            <a:endParaRPr lang="ru-RU" smtClean="0"/>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p:spPr>
        <p:txBody>
          <a:bodyPr/>
          <a:lstStyle/>
          <a:p>
            <a:pPr eaLnBrk="1" hangingPunct="1">
              <a:lnSpc>
                <a:spcPct val="80000"/>
              </a:lnSpc>
            </a:pPr>
            <a:r>
              <a:rPr lang="ru-RU" sz="1600" dirty="0" smtClean="0"/>
              <a:t>Под подлинностью</a:t>
            </a:r>
            <a:r>
              <a:rPr lang="en-US" sz="1600" dirty="0" smtClean="0"/>
              <a:t> (identity)</a:t>
            </a:r>
            <a:r>
              <a:rPr lang="ru-RU" sz="1600" dirty="0" smtClean="0"/>
              <a:t> пользователя понимается разное в разных системах идентификации. </a:t>
            </a:r>
          </a:p>
          <a:p>
            <a:pPr lvl="1" eaLnBrk="1" hangingPunct="1">
              <a:lnSpc>
                <a:spcPct val="80000"/>
              </a:lnSpc>
            </a:pPr>
            <a:r>
              <a:rPr lang="ru-RU" sz="1400" dirty="0" smtClean="0"/>
              <a:t>Например, в </a:t>
            </a:r>
            <a:r>
              <a:rPr lang="en-US" sz="1400" dirty="0" smtClean="0"/>
              <a:t>Windows OC </a:t>
            </a:r>
            <a:r>
              <a:rPr lang="ru-RU" sz="1400" dirty="0" smtClean="0"/>
              <a:t>используется 96 – битное число, называемое </a:t>
            </a:r>
            <a:r>
              <a:rPr lang="en-US" sz="1400" dirty="0" smtClean="0"/>
              <a:t>SID (security ID)</a:t>
            </a:r>
            <a:r>
              <a:rPr lang="ru-RU" sz="1400" dirty="0" smtClean="0"/>
              <a:t>, для идентификации каждого подключенного пользователя.</a:t>
            </a:r>
          </a:p>
          <a:p>
            <a:pPr eaLnBrk="1" hangingPunct="1">
              <a:lnSpc>
                <a:spcPct val="80000"/>
              </a:lnSpc>
            </a:pPr>
            <a:r>
              <a:rPr lang="ru-RU" sz="1600" dirty="0" smtClean="0"/>
              <a:t>В </a:t>
            </a:r>
            <a:r>
              <a:rPr lang="en-US" sz="1600" dirty="0" smtClean="0"/>
              <a:t>ASP.Net Forms </a:t>
            </a:r>
            <a:r>
              <a:rPr lang="ru-RU" sz="1600" dirty="0" smtClean="0"/>
              <a:t>аутентификации пользователю дается </a:t>
            </a:r>
            <a:r>
              <a:rPr lang="ru-RU" sz="1600" dirty="0" err="1" smtClean="0"/>
              <a:t>аутентификационный</a:t>
            </a:r>
            <a:r>
              <a:rPr lang="ru-RU" sz="1600" dirty="0" smtClean="0"/>
              <a:t> билет, который является комбинацией значений зашифрованных и записанных в </a:t>
            </a:r>
            <a:r>
              <a:rPr lang="ru-RU" sz="1600" dirty="0" err="1" smtClean="0"/>
              <a:t>куки</a:t>
            </a:r>
            <a:r>
              <a:rPr lang="ru-RU" sz="1600" dirty="0" smtClean="0"/>
              <a:t>.</a:t>
            </a:r>
          </a:p>
          <a:p>
            <a:pPr eaLnBrk="1" hangingPunct="1">
              <a:lnSpc>
                <a:spcPct val="80000"/>
              </a:lnSpc>
            </a:pPr>
            <a:r>
              <a:rPr lang="ru-RU" sz="1600" dirty="0" smtClean="0"/>
              <a:t>Все, что делает аутентификация, это позволяет приложению определить, кто является пользователем в каждом запросе. Это хорошо использовать для процессов </a:t>
            </a:r>
            <a:r>
              <a:rPr lang="ru-RU" sz="1600" dirty="0" err="1" smtClean="0"/>
              <a:t>персонализации</a:t>
            </a:r>
            <a:r>
              <a:rPr lang="ru-RU" sz="1600" dirty="0" smtClean="0"/>
              <a:t> (</a:t>
            </a:r>
            <a:r>
              <a:rPr lang="ru-RU" sz="1600" dirty="0" err="1" smtClean="0"/>
              <a:t>personalization</a:t>
            </a:r>
            <a:r>
              <a:rPr lang="ru-RU" sz="1600" dirty="0" smtClean="0"/>
              <a:t>) и настройки (</a:t>
            </a:r>
            <a:r>
              <a:rPr lang="ru-RU" sz="1600" dirty="0" err="1" smtClean="0"/>
              <a:t>customization</a:t>
            </a:r>
            <a:r>
              <a:rPr lang="ru-RU" sz="1600" dirty="0" smtClean="0"/>
              <a:t>), так как можно использовать информацию о подлинности для передачи специфических для пользователя сообщений на </a:t>
            </a:r>
            <a:r>
              <a:rPr lang="en-US" sz="1600" dirty="0" smtClean="0"/>
              <a:t>web </a:t>
            </a:r>
            <a:r>
              <a:rPr lang="ru-RU" sz="1600" dirty="0" smtClean="0"/>
              <a:t>странице, изменять оформление страниц, добавлять содержание на странице с учетом предпочтений пользователей и т.п.</a:t>
            </a:r>
          </a:p>
          <a:p>
            <a:pPr eaLnBrk="1" hangingPunct="1"/>
            <a:endParaRPr lang="ru-RU" dirty="0" smtClean="0"/>
          </a:p>
        </p:txBody>
      </p:sp>
    </p:spTree>
    <p:extLst>
      <p:ext uri="{BB962C8B-B14F-4D97-AF65-F5344CB8AC3E}">
        <p14:creationId xmlns:p14="http://schemas.microsoft.com/office/powerpoint/2010/main" val="25536608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p:spPr>
        <p:txBody>
          <a:bodyPr/>
          <a:lstStyle/>
          <a:p>
            <a:fld id="{5BA8E409-B9AF-4286-8203-5D9BF7A98987}" type="slidenum">
              <a:rPr lang="ru-RU" smtClean="0"/>
              <a:pPr/>
              <a:t>5</a:t>
            </a:fld>
            <a:endParaRPr lang="ru-RU" smtClean="0"/>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smtClean="0"/>
              <a:t>В большинстве случаев </a:t>
            </a:r>
            <a:r>
              <a:rPr lang="en-US" sz="1200" dirty="0" smtClean="0"/>
              <a:t>ASP.Net </a:t>
            </a:r>
            <a:r>
              <a:rPr lang="ru-RU" sz="1200" dirty="0" smtClean="0"/>
              <a:t>код выполняется под одной учетной записью (в </a:t>
            </a:r>
            <a:r>
              <a:rPr lang="en-US" sz="1200" dirty="0" smtClean="0"/>
              <a:t>IIS 5 </a:t>
            </a:r>
            <a:r>
              <a:rPr lang="ru-RU" sz="1200" dirty="0" smtClean="0"/>
              <a:t>это учетная запись </a:t>
            </a:r>
            <a:r>
              <a:rPr lang="en-US" sz="1200" dirty="0" smtClean="0"/>
              <a:t>ASPNET</a:t>
            </a:r>
            <a:r>
              <a:rPr lang="ru-RU" sz="1200" dirty="0" smtClean="0"/>
              <a:t>)</a:t>
            </a:r>
            <a:r>
              <a:rPr lang="en-US" sz="1200" dirty="0" smtClean="0"/>
              <a:t>.</a:t>
            </a:r>
          </a:p>
          <a:p>
            <a:pPr eaLnBrk="1" hangingPunct="1"/>
            <a:endParaRPr lang="ru-RU" dirty="0" smtClean="0"/>
          </a:p>
        </p:txBody>
      </p:sp>
    </p:spTree>
    <p:extLst>
      <p:ext uri="{BB962C8B-B14F-4D97-AF65-F5344CB8AC3E}">
        <p14:creationId xmlns:p14="http://schemas.microsoft.com/office/powerpoint/2010/main" val="26316777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p:spPr>
        <p:txBody>
          <a:bodyPr/>
          <a:lstStyle/>
          <a:p>
            <a:fld id="{6E26242F-ADB4-41C6-828B-EB633A900BB6}" type="slidenum">
              <a:rPr lang="ru-RU" smtClean="0"/>
              <a:pPr/>
              <a:t>6</a:t>
            </a:fld>
            <a:endParaRPr lang="ru-RU" smtClean="0"/>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p:spPr>
        <p:txBody>
          <a:bodyPr/>
          <a:lstStyle/>
          <a:p>
            <a:pPr eaLnBrk="1" hangingPunct="1"/>
            <a:r>
              <a:rPr lang="ru-RU" dirty="0" smtClean="0"/>
              <a:t>В общем случае, для обычных </a:t>
            </a:r>
            <a:r>
              <a:rPr lang="ru-RU" dirty="0" err="1" smtClean="0"/>
              <a:t>web</a:t>
            </a:r>
            <a:r>
              <a:rPr lang="ru-RU" dirty="0" smtClean="0"/>
              <a:t> приложений, базовые задачи реализации безопасности всегда одни и </a:t>
            </a:r>
            <a:r>
              <a:rPr lang="ru-RU" dirty="0" err="1" smtClean="0"/>
              <a:t>теже</a:t>
            </a:r>
            <a:r>
              <a:rPr lang="ru-RU" dirty="0" smtClean="0"/>
              <a:t>:</a:t>
            </a:r>
          </a:p>
          <a:p>
            <a:pPr eaLnBrk="1" hangingPunct="1"/>
            <a:endParaRPr lang="ru-RU" dirty="0" smtClean="0"/>
          </a:p>
        </p:txBody>
      </p:sp>
    </p:spTree>
    <p:extLst>
      <p:ext uri="{BB962C8B-B14F-4D97-AF65-F5344CB8AC3E}">
        <p14:creationId xmlns:p14="http://schemas.microsoft.com/office/powerpoint/2010/main" val="31972024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p:spPr>
        <p:txBody>
          <a:bodyPr/>
          <a:lstStyle/>
          <a:p>
            <a:fld id="{6C4A3E97-71DF-433E-AEAE-8DF683E81511}" type="slidenum">
              <a:rPr lang="ru-RU" smtClean="0"/>
              <a:pPr/>
              <a:t>8</a:t>
            </a:fld>
            <a:endParaRPr lang="ru-RU" smtClean="0"/>
          </a:p>
        </p:txBody>
      </p:sp>
      <p:sp>
        <p:nvSpPr>
          <p:cNvPr id="17305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3DA902F-E6E5-4020-9D86-EF7E2271C3FB}" type="slidenum">
              <a:rPr lang="ru-RU" sz="1200"/>
              <a:pPr algn="r"/>
              <a:t>8</a:t>
            </a:fld>
            <a:endParaRPr lang="ru-RU" sz="1200"/>
          </a:p>
        </p:txBody>
      </p:sp>
      <p:sp>
        <p:nvSpPr>
          <p:cNvPr id="173060" name="Rectangle 2"/>
          <p:cNvSpPr>
            <a:spLocks noGrp="1" noRot="1" noChangeAspect="1" noChangeArrowheads="1" noTextEdit="1"/>
          </p:cNvSpPr>
          <p:nvPr>
            <p:ph type="sldImg"/>
          </p:nvPr>
        </p:nvSpPr>
        <p:spPr>
          <a:ln/>
        </p:spPr>
      </p:sp>
      <p:sp>
        <p:nvSpPr>
          <p:cNvPr id="173061"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11046638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p:spPr>
        <p:txBody>
          <a:bodyPr/>
          <a:lstStyle/>
          <a:p>
            <a:fld id="{933FADBF-4929-4FE9-85BA-3C95325F9F91}" type="slidenum">
              <a:rPr lang="ru-RU" smtClean="0"/>
              <a:pPr/>
              <a:t>9</a:t>
            </a:fld>
            <a:endParaRPr lang="ru-RU" smtClean="0"/>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17135053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p:spPr>
        <p:txBody>
          <a:bodyPr/>
          <a:lstStyle/>
          <a:p>
            <a:fld id="{6C4A3E97-71DF-433E-AEAE-8DF683E81511}" type="slidenum">
              <a:rPr lang="ru-RU" smtClean="0"/>
              <a:pPr/>
              <a:t>10</a:t>
            </a:fld>
            <a:endParaRPr lang="ru-RU" smtClean="0"/>
          </a:p>
        </p:txBody>
      </p:sp>
      <p:sp>
        <p:nvSpPr>
          <p:cNvPr id="17305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3DA902F-E6E5-4020-9D86-EF7E2271C3FB}" type="slidenum">
              <a:rPr lang="ru-RU" sz="1200"/>
              <a:pPr algn="r"/>
              <a:t>10</a:t>
            </a:fld>
            <a:endParaRPr lang="ru-RU" sz="1200"/>
          </a:p>
        </p:txBody>
      </p:sp>
      <p:sp>
        <p:nvSpPr>
          <p:cNvPr id="173060" name="Rectangle 2"/>
          <p:cNvSpPr>
            <a:spLocks noGrp="1" noRot="1" noChangeAspect="1" noChangeArrowheads="1" noTextEdit="1"/>
          </p:cNvSpPr>
          <p:nvPr>
            <p:ph type="sldImg"/>
          </p:nvPr>
        </p:nvSpPr>
        <p:spPr>
          <a:ln/>
        </p:spPr>
      </p:sp>
      <p:sp>
        <p:nvSpPr>
          <p:cNvPr id="173061"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10108323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p:spPr>
        <p:txBody>
          <a:bodyPr/>
          <a:lstStyle/>
          <a:p>
            <a:fld id="{5BA8E409-B9AF-4286-8203-5D9BF7A98987}" type="slidenum">
              <a:rPr lang="ru-RU" smtClean="0"/>
              <a:pPr/>
              <a:t>11</a:t>
            </a:fld>
            <a:endParaRPr lang="ru-RU" smtClean="0"/>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smtClean="0"/>
              <a:t>В большинстве случаев </a:t>
            </a:r>
            <a:r>
              <a:rPr lang="en-US" sz="1200" dirty="0" smtClean="0"/>
              <a:t>ASP.Net </a:t>
            </a:r>
            <a:r>
              <a:rPr lang="ru-RU" sz="1200" dirty="0" smtClean="0"/>
              <a:t>код выполняется под одной учетной записью (в </a:t>
            </a:r>
            <a:r>
              <a:rPr lang="en-US" sz="1200" dirty="0" smtClean="0"/>
              <a:t>IIS 5 </a:t>
            </a:r>
            <a:r>
              <a:rPr lang="ru-RU" sz="1200" dirty="0" smtClean="0"/>
              <a:t>это учетная запись </a:t>
            </a:r>
            <a:r>
              <a:rPr lang="en-US" sz="1200" dirty="0" smtClean="0"/>
              <a:t>ASPNET</a:t>
            </a:r>
            <a:r>
              <a:rPr lang="ru-RU" sz="1200" dirty="0" smtClean="0"/>
              <a:t>)</a:t>
            </a:r>
            <a:r>
              <a:rPr lang="en-US" sz="1200" dirty="0" smtClean="0"/>
              <a:t>.</a:t>
            </a:r>
          </a:p>
          <a:p>
            <a:pPr eaLnBrk="1" hangingPunct="1"/>
            <a:endParaRPr lang="ru-RU" dirty="0" smtClean="0"/>
          </a:p>
        </p:txBody>
      </p:sp>
    </p:spTree>
    <p:extLst>
      <p:ext uri="{BB962C8B-B14F-4D97-AF65-F5344CB8AC3E}">
        <p14:creationId xmlns:p14="http://schemas.microsoft.com/office/powerpoint/2010/main" val="34466364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p:spPr>
        <p:txBody>
          <a:bodyPr/>
          <a:lstStyle/>
          <a:p>
            <a:fld id="{B706E97A-A2D8-43C0-BF85-C9FFDBD06DB9}" type="slidenum">
              <a:rPr lang="ru-RU" smtClean="0"/>
              <a:pPr/>
              <a:t>12</a:t>
            </a:fld>
            <a:endParaRPr lang="ru-RU" smtClean="0"/>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p:spPr>
        <p:txBody>
          <a:bodyPr/>
          <a:lstStyle/>
          <a:p>
            <a:pPr eaLnBrk="1" hangingPunct="1"/>
            <a:endParaRPr lang="ru-RU" dirty="0" smtClean="0"/>
          </a:p>
        </p:txBody>
      </p:sp>
    </p:spTree>
    <p:extLst>
      <p:ext uri="{BB962C8B-B14F-4D97-AF65-F5344CB8AC3E}">
        <p14:creationId xmlns:p14="http://schemas.microsoft.com/office/powerpoint/2010/main" val="40896710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C5F13077-21F9-46B9-AEFA-79CBE1B41210}" type="slidenum">
              <a:rPr lang="ru-RU" smtClean="0"/>
              <a:pPr/>
              <a:t>13</a:t>
            </a:fld>
            <a:endParaRPr lang="ru-RU"/>
          </a:p>
        </p:txBody>
      </p:sp>
    </p:spTree>
    <p:extLst>
      <p:ext uri="{BB962C8B-B14F-4D97-AF65-F5344CB8AC3E}">
        <p14:creationId xmlns:p14="http://schemas.microsoft.com/office/powerpoint/2010/main" val="6838453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solidFill>
                  <a:prstClr val="black"/>
                </a:solidFill>
              </a:rPr>
              <a:t>*</a:t>
            </a:r>
          </a:p>
        </p:txBody>
      </p:sp>
      <p:sp>
        <p:nvSpPr>
          <p:cNvPr id="5" name="Rectangle 6"/>
          <p:cNvSpPr>
            <a:spLocks noGrp="1" noChangeArrowheads="1"/>
          </p:cNvSpPr>
          <p:nvPr>
            <p:ph type="ftr" sz="quarter" idx="4"/>
          </p:nvPr>
        </p:nvSpPr>
        <p:spPr>
          <a:ln/>
        </p:spPr>
        <p:txBody>
          <a:bodyPr/>
          <a:lstStyle/>
          <a:p>
            <a:r>
              <a:rPr lang="en-US">
                <a:solidFill>
                  <a:prstClr val="black"/>
                </a:solidFill>
              </a:rPr>
              <a:t>(c) 2005 National Academy for Software Development - http://academy.devbg.org. All rights reserved. Unauthorized copying or re-distribution is strictly prohibited.*</a:t>
            </a:r>
          </a:p>
        </p:txBody>
      </p:sp>
      <p:sp>
        <p:nvSpPr>
          <p:cNvPr id="6" name="Rectangle 7"/>
          <p:cNvSpPr>
            <a:spLocks noGrp="1" noChangeArrowheads="1"/>
          </p:cNvSpPr>
          <p:nvPr>
            <p:ph type="sldNum" sz="quarter" idx="5"/>
          </p:nvPr>
        </p:nvSpPr>
        <p:spPr>
          <a:ln/>
        </p:spPr>
        <p:txBody>
          <a:bodyPr/>
          <a:lstStyle/>
          <a:p>
            <a:fld id="{F56C672D-86BB-43D0-A997-220A6AFD3443}" type="slidenum">
              <a:rPr lang="en-US">
                <a:solidFill>
                  <a:prstClr val="black"/>
                </a:solidFill>
              </a:rPr>
              <a:pPr/>
              <a:t>15</a:t>
            </a:fld>
            <a:r>
              <a:rPr lang="en-US">
                <a:solidFill>
                  <a:prstClr val="black"/>
                </a:solidFill>
              </a:rPr>
              <a:t>##</a:t>
            </a:r>
          </a:p>
        </p:txBody>
      </p:sp>
      <p:sp>
        <p:nvSpPr>
          <p:cNvPr id="498690" name="Rectangle 2"/>
          <p:cNvSpPr>
            <a:spLocks noGrp="1" noRot="1" noChangeAspect="1" noChangeArrowheads="1" noTextEdit="1"/>
          </p:cNvSpPr>
          <p:nvPr>
            <p:ph type="sldImg"/>
          </p:nvPr>
        </p:nvSpPr>
        <p:spPr>
          <a:ln/>
        </p:spPr>
      </p:sp>
      <p:sp>
        <p:nvSpPr>
          <p:cNvPr id="498691" name="Rectangle 3"/>
          <p:cNvSpPr>
            <a:spLocks noGrp="1" noChangeArrowheads="1"/>
          </p:cNvSpPr>
          <p:nvPr>
            <p:ph type="body" idx="1"/>
          </p:nvPr>
        </p:nvSpPr>
        <p:spPr/>
        <p:txBody>
          <a:bodyPr>
            <a:normAutofit fontScale="70000" lnSpcReduction="20000"/>
          </a:bodyPr>
          <a:lstStyle/>
          <a:p>
            <a:r>
              <a:rPr lang="en-US" sz="1200" b="1" i="0" u="sng" strike="noStrike" kern="1200" baseline="0" dirty="0" smtClean="0">
                <a:solidFill>
                  <a:schemeClr val="tx1"/>
                </a:solidFill>
                <a:latin typeface="+mn-lt"/>
                <a:ea typeface="+mn-ea"/>
                <a:cs typeface="+mn-cs"/>
              </a:rPr>
              <a:t>An introduction to authentication</a:t>
            </a:r>
          </a:p>
          <a:p>
            <a:r>
              <a:rPr lang="en-US" sz="1200" b="0" i="0" u="none" strike="noStrike" kern="1200" baseline="0" dirty="0" smtClean="0">
                <a:solidFill>
                  <a:schemeClr val="tx1"/>
                </a:solidFill>
                <a:latin typeface="+mn-lt"/>
                <a:ea typeface="+mn-ea"/>
                <a:cs typeface="+mn-cs"/>
              </a:rPr>
              <a:t>If you want to limit access to all or part of your ASP.NET application to certain users, you can use </a:t>
            </a:r>
            <a:r>
              <a:rPr lang="en-US" sz="1200" b="1" i="1" u="none" strike="noStrike" kern="1200" baseline="0" dirty="0" smtClean="0">
                <a:solidFill>
                  <a:schemeClr val="tx1"/>
                </a:solidFill>
                <a:latin typeface="+mn-lt"/>
                <a:ea typeface="+mn-ea"/>
                <a:cs typeface="+mn-cs"/>
              </a:rPr>
              <a:t>authentication</a:t>
            </a:r>
            <a:r>
              <a:rPr lang="en-US" sz="1200" b="0" i="0" u="none" strike="noStrike" kern="1200" baseline="0" dirty="0" smtClean="0">
                <a:solidFill>
                  <a:schemeClr val="tx1"/>
                </a:solidFill>
                <a:latin typeface="+mn-lt"/>
                <a:ea typeface="+mn-ea"/>
                <a:cs typeface="+mn-cs"/>
              </a:rPr>
              <a:t> to verify each user’s identity. </a:t>
            </a:r>
          </a:p>
          <a:p>
            <a:r>
              <a:rPr lang="en-US" sz="1200" b="0" i="0" u="none" strike="noStrike" kern="1200" baseline="0" dirty="0" smtClean="0">
                <a:solidFill>
                  <a:schemeClr val="tx1"/>
                </a:solidFill>
                <a:latin typeface="+mn-lt"/>
                <a:ea typeface="+mn-ea"/>
                <a:cs typeface="+mn-cs"/>
              </a:rPr>
              <a:t>Then, once you have authenticated the user, you can use </a:t>
            </a:r>
            <a:r>
              <a:rPr lang="en-US" sz="1200" b="1" i="1" u="none" strike="noStrike" kern="1200" baseline="0" dirty="0" smtClean="0">
                <a:solidFill>
                  <a:schemeClr val="tx1"/>
                </a:solidFill>
                <a:latin typeface="+mn-lt"/>
                <a:ea typeface="+mn-ea"/>
                <a:cs typeface="+mn-cs"/>
              </a:rPr>
              <a:t>authorization</a:t>
            </a:r>
            <a:r>
              <a:rPr lang="en-US" sz="1200" b="0" i="0" u="none" strike="noStrike" kern="1200" baseline="0" dirty="0" smtClean="0">
                <a:solidFill>
                  <a:schemeClr val="tx1"/>
                </a:solidFill>
                <a:latin typeface="+mn-lt"/>
                <a:ea typeface="+mn-ea"/>
                <a:cs typeface="+mn-cs"/>
              </a:rPr>
              <a:t> to check if the user has the appropriate privileges for accessing a page. </a:t>
            </a:r>
          </a:p>
          <a:p>
            <a:r>
              <a:rPr lang="en-US" sz="1200" b="0" i="0" u="none" strike="noStrike" kern="1200" baseline="0" dirty="0" smtClean="0">
                <a:solidFill>
                  <a:schemeClr val="tx1"/>
                </a:solidFill>
                <a:latin typeface="+mn-lt"/>
                <a:ea typeface="+mn-ea"/>
                <a:cs typeface="+mn-cs"/>
              </a:rPr>
              <a:t>That way, you can prevent unauthorized users from accessing pages that they shouldn’t be able to access.</a:t>
            </a:r>
          </a:p>
          <a:p>
            <a:endParaRPr lang="ru-RU" sz="1200" b="1" i="0" u="none" strike="noStrike" kern="1200" baseline="0" dirty="0" smtClean="0">
              <a:solidFill>
                <a:schemeClr val="tx1"/>
              </a:solidFill>
              <a:latin typeface="+mn-lt"/>
              <a:ea typeface="+mn-ea"/>
              <a:cs typeface="+mn-cs"/>
            </a:endParaRPr>
          </a:p>
          <a:p>
            <a:r>
              <a:rPr lang="en-US" sz="1200" b="1" i="1" u="sng" strike="noStrike" kern="1200" baseline="0" dirty="0" smtClean="0">
                <a:solidFill>
                  <a:schemeClr val="tx1"/>
                </a:solidFill>
                <a:latin typeface="+mn-lt"/>
                <a:ea typeface="+mn-ea"/>
                <a:cs typeface="+mn-cs"/>
              </a:rPr>
              <a:t>Description</a:t>
            </a:r>
          </a:p>
          <a:p>
            <a:r>
              <a:rPr lang="en-US" sz="1200" b="1" i="1" u="none" strike="noStrike" kern="1200" baseline="0" dirty="0" smtClean="0">
                <a:solidFill>
                  <a:schemeClr val="tx1"/>
                </a:solidFill>
                <a:latin typeface="+mn-lt"/>
                <a:ea typeface="+mn-ea"/>
                <a:cs typeface="+mn-cs"/>
              </a:rPr>
              <a:t>Authentication</a:t>
            </a:r>
            <a:r>
              <a:rPr lang="en-US" sz="1200" b="0" i="0" u="none" strike="noStrike" kern="1200" baseline="0" dirty="0" smtClean="0">
                <a:solidFill>
                  <a:schemeClr val="tx1"/>
                </a:solidFill>
                <a:latin typeface="+mn-lt"/>
                <a:ea typeface="+mn-ea"/>
                <a:cs typeface="+mn-cs"/>
              </a:rPr>
              <a:t> refers to the process of validating the identity of a user </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so the user can be granted access to an application. </a:t>
            </a:r>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 user must typically supply a </a:t>
            </a:r>
            <a:r>
              <a:rPr lang="en-US" sz="1200" b="1" i="1" u="none" strike="noStrike" kern="1200" baseline="0" dirty="0" smtClean="0">
                <a:solidFill>
                  <a:schemeClr val="tx1"/>
                </a:solidFill>
                <a:latin typeface="+mn-lt"/>
                <a:ea typeface="+mn-ea"/>
                <a:cs typeface="+mn-cs"/>
              </a:rPr>
              <a:t>user name</a:t>
            </a:r>
            <a:r>
              <a:rPr lang="en-US" sz="1200" b="0" i="0" u="none" strike="noStrike" kern="1200" baseline="0" dirty="0" smtClean="0">
                <a:solidFill>
                  <a:schemeClr val="tx1"/>
                </a:solidFill>
                <a:latin typeface="+mn-lt"/>
                <a:ea typeface="+mn-ea"/>
                <a:cs typeface="+mn-cs"/>
              </a:rPr>
              <a:t> and </a:t>
            </a:r>
            <a:r>
              <a:rPr lang="en-US" sz="1200" b="1" i="1" u="none" strike="noStrike" kern="1200" baseline="0" dirty="0" smtClean="0">
                <a:solidFill>
                  <a:schemeClr val="tx1"/>
                </a:solidFill>
                <a:latin typeface="+mn-lt"/>
                <a:ea typeface="+mn-ea"/>
                <a:cs typeface="+mn-cs"/>
              </a:rPr>
              <a:t>password </a:t>
            </a:r>
            <a:r>
              <a:rPr lang="en-US" sz="1200" b="0" i="0" u="none" strike="noStrike" kern="1200" baseline="0" dirty="0" smtClean="0">
                <a:solidFill>
                  <a:schemeClr val="tx1"/>
                </a:solidFill>
                <a:latin typeface="+mn-lt"/>
                <a:ea typeface="+mn-ea"/>
                <a:cs typeface="+mn-cs"/>
              </a:rPr>
              <a:t>to be authenticated.</a:t>
            </a:r>
            <a:endParaRPr lang="en-US" sz="1200" b="0" i="1"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After a user is authenticated, the user must still be</a:t>
            </a:r>
            <a:r>
              <a:rPr lang="en-US" sz="1200" b="1" i="1" u="none" strike="noStrike" kern="1200" baseline="0" dirty="0" smtClean="0">
                <a:solidFill>
                  <a:schemeClr val="tx1"/>
                </a:solidFill>
                <a:latin typeface="+mn-lt"/>
                <a:ea typeface="+mn-ea"/>
                <a:cs typeface="+mn-cs"/>
              </a:rPr>
              <a:t> authorized</a:t>
            </a:r>
            <a:r>
              <a:rPr lang="en-US" sz="1200" b="0" i="0" u="none" strike="noStrike" kern="1200" baseline="0" dirty="0" smtClean="0">
                <a:solidFill>
                  <a:schemeClr val="tx1"/>
                </a:solidFill>
                <a:latin typeface="+mn-lt"/>
                <a:ea typeface="+mn-ea"/>
                <a:cs typeface="+mn-cs"/>
              </a:rPr>
              <a:t> to use the requested application. </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process of granting user access to an application is called </a:t>
            </a:r>
            <a:r>
              <a:rPr lang="en-US" sz="1200" b="1" i="1" u="none" strike="noStrike" kern="1200" baseline="0" dirty="0" smtClean="0">
                <a:solidFill>
                  <a:schemeClr val="tx1"/>
                </a:solidFill>
                <a:latin typeface="+mn-lt"/>
                <a:ea typeface="+mn-ea"/>
                <a:cs typeface="+mn-cs"/>
              </a:rPr>
              <a:t>authorization</a:t>
            </a:r>
            <a:r>
              <a:rPr lang="en-US" sz="1200" b="0" i="1" u="none" strike="noStrike" kern="1200" baseline="0" dirty="0" smtClean="0">
                <a:solidFill>
                  <a:schemeClr val="tx1"/>
                </a:solidFill>
                <a:latin typeface="+mn-lt"/>
                <a:ea typeface="+mn-ea"/>
                <a:cs typeface="+mn-cs"/>
              </a:rPr>
              <a:t>.</a:t>
            </a:r>
            <a:endParaRPr lang="en-US" sz="1200" b="0" i="0" u="none" strike="noStrike" kern="1200" baseline="0" dirty="0" smtClean="0">
              <a:solidFill>
                <a:schemeClr val="tx1"/>
              </a:solidFill>
              <a:latin typeface="+mn-lt"/>
              <a:ea typeface="+mn-ea"/>
              <a:cs typeface="+mn-cs"/>
            </a:endParaRPr>
          </a:p>
          <a:p>
            <a:endParaRPr lang="ru-RU" sz="1200" b="1" i="0" u="none" strike="noStrike" kern="1200" baseline="0" dirty="0" smtClean="0">
              <a:solidFill>
                <a:schemeClr val="tx1"/>
              </a:solidFill>
              <a:latin typeface="+mn-lt"/>
              <a:ea typeface="+mn-ea"/>
              <a:cs typeface="+mn-cs"/>
            </a:endParaRPr>
          </a:p>
          <a:p>
            <a:endParaRPr lang="en-US" sz="1200" b="1"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Three types of authentication</a:t>
            </a:r>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Figure 20-1 describes three types of authentication you can use in ASP.NET applications. </a:t>
            </a:r>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1) </a:t>
            </a:r>
            <a:r>
              <a:rPr lang="en-US" sz="1200" b="1" i="1" u="none" strike="noStrike" kern="1200" baseline="0" dirty="0" smtClean="0">
                <a:solidFill>
                  <a:schemeClr val="tx1"/>
                </a:solidFill>
                <a:latin typeface="+mn-lt"/>
                <a:ea typeface="+mn-ea"/>
                <a:cs typeface="+mn-cs"/>
              </a:rPr>
              <a:t>Windows-based authentication</a:t>
            </a:r>
            <a:r>
              <a:rPr lang="en-US" sz="1200" b="0" i="0" u="none" strike="noStrike" kern="1200" baseline="0" dirty="0" smtClean="0">
                <a:solidFill>
                  <a:schemeClr val="tx1"/>
                </a:solidFill>
                <a:latin typeface="+mn-lt"/>
                <a:ea typeface="+mn-ea"/>
                <a:cs typeface="+mn-cs"/>
              </a:rPr>
              <a:t>, </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requires that you set up a Windows user account for each user. </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Then, you use standard Windows security features to restrict access to all or part of the application. </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When a user attempts to access the application, Windows displays a login dialog box </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that asks the user to supply the user name and password of the Windows account. </a:t>
            </a:r>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This type of authentication is most appropriate for a local setting like a company intranet.</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2)</a:t>
            </a:r>
            <a:r>
              <a:rPr lang="en-US" sz="1200" b="0" i="0" u="none" strike="noStrike" kern="1200" baseline="0" dirty="0" smtClean="0">
                <a:solidFill>
                  <a:schemeClr val="tx1"/>
                </a:solidFill>
                <a:latin typeface="+mn-lt"/>
                <a:ea typeface="+mn-ea"/>
                <a:cs typeface="+mn-cs"/>
              </a:rPr>
              <a:t> </a:t>
            </a:r>
            <a:r>
              <a:rPr lang="en-US" sz="1200" b="1" i="1" u="none" strike="noStrike" kern="1200" baseline="0" dirty="0" smtClean="0">
                <a:solidFill>
                  <a:schemeClr val="tx1"/>
                </a:solidFill>
                <a:latin typeface="+mn-lt"/>
                <a:ea typeface="+mn-ea"/>
                <a:cs typeface="+mn-cs"/>
              </a:rPr>
              <a:t>individual user account authentication</a:t>
            </a:r>
            <a:r>
              <a:rPr lang="en-US" sz="1200" b="0" i="0" u="none" strike="noStrike" kern="1200" baseline="0" dirty="0" smtClean="0">
                <a:solidFill>
                  <a:schemeClr val="tx1"/>
                </a:solidFill>
                <a:latin typeface="+mn-lt"/>
                <a:ea typeface="+mn-ea"/>
                <a:cs typeface="+mn-cs"/>
              </a:rPr>
              <a:t>, </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you have a login page that typically requires the user to enter a user name and password. </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Then, ASP.NET displays this page automatically when it needs to authenticate a user who’s trying to access the application. </a:t>
            </a:r>
            <a:endParaRPr lang="ru-RU" sz="1200" b="0" i="0" u="none" strike="noStrike" kern="1200" baseline="0" dirty="0" smtClean="0">
              <a:solidFill>
                <a:schemeClr val="tx1"/>
              </a:solidFill>
              <a:latin typeface="+mn-lt"/>
              <a:ea typeface="+mn-ea"/>
              <a:cs typeface="+mn-cs"/>
            </a:endParaRPr>
          </a:p>
          <a:p>
            <a:pPr marL="628650" lvl="1" indent="-171450">
              <a:buFont typeface="Arial" panose="020B0604020202020204" pitchFamily="34" charset="0"/>
              <a:buChar char="•"/>
            </a:pPr>
            <a:r>
              <a:rPr lang="en-US" sz="1200" b="1" i="1" u="none" strike="noStrike" kern="1200" baseline="0" dirty="0" smtClean="0">
                <a:solidFill>
                  <a:schemeClr val="tx1"/>
                </a:solidFill>
                <a:latin typeface="+mn-lt"/>
                <a:ea typeface="+mn-ea"/>
                <a:cs typeface="+mn-cs"/>
              </a:rPr>
              <a:t>ASP.NET automatically creates a database to store user data such as user names and passwords the first time a user registers with the application</a:t>
            </a:r>
            <a:r>
              <a:rPr lang="en-US" sz="1200" b="0" i="0" u="none" strike="noStrike" kern="1200" baseline="0" dirty="0" smtClean="0">
                <a:solidFill>
                  <a:schemeClr val="tx1"/>
                </a:solidFill>
                <a:latin typeface="+mn-lt"/>
                <a:ea typeface="+mn-ea"/>
                <a:cs typeface="+mn-cs"/>
              </a:rPr>
              <a:t>, and </a:t>
            </a:r>
            <a:endParaRPr lang="ru-RU" sz="1200" b="0" i="0" u="none" strike="noStrike" kern="1200" baseline="0" dirty="0" smtClean="0">
              <a:solidFill>
                <a:schemeClr val="tx1"/>
              </a:solidFill>
              <a:latin typeface="+mn-lt"/>
              <a:ea typeface="+mn-ea"/>
              <a:cs typeface="+mn-cs"/>
            </a:endParaRPr>
          </a:p>
          <a:p>
            <a:pPr marL="628650" lvl="1"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the Web Forms template that you learned about in chapter 2 includes a fully functional authentication system by default. </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That makes this type of authentication easy to use, and </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you’ll see how this works as you progress through this chapter.</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3) </a:t>
            </a:r>
            <a:r>
              <a:rPr lang="en-US" sz="1200" b="0" i="0" u="none" strike="noStrike" kern="1200" baseline="0" dirty="0" smtClean="0">
                <a:solidFill>
                  <a:schemeClr val="tx1"/>
                </a:solidFill>
                <a:latin typeface="+mn-lt"/>
                <a:ea typeface="+mn-ea"/>
                <a:cs typeface="+mn-cs"/>
              </a:rPr>
              <a:t>In recent years, </a:t>
            </a:r>
            <a:r>
              <a:rPr lang="en-US" sz="1200" b="1" i="1" u="none" strike="noStrike" kern="1200" baseline="0" dirty="0" smtClean="0">
                <a:solidFill>
                  <a:schemeClr val="tx1"/>
                </a:solidFill>
                <a:latin typeface="+mn-lt"/>
                <a:ea typeface="+mn-ea"/>
                <a:cs typeface="+mn-cs"/>
              </a:rPr>
              <a:t>authentication services offered by third parties</a:t>
            </a:r>
            <a:r>
              <a:rPr lang="en-US" sz="1200" b="0" i="0" u="none" strike="noStrike" kern="1200" baseline="0" dirty="0" smtClean="0">
                <a:solidFill>
                  <a:schemeClr val="tx1"/>
                </a:solidFill>
                <a:latin typeface="+mn-lt"/>
                <a:ea typeface="+mn-ea"/>
                <a:cs typeface="+mn-cs"/>
              </a:rPr>
              <a:t> such as Facebook or Google have also become popular. </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While this kind of authentication is beyond the scope of this book, </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code that’s generated by the Web Forms template includes sample code </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as well as links to more information about how to set up this type of authentication.</a:t>
            </a:r>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bg-BG" baseline="0" dirty="0"/>
          </a:p>
        </p:txBody>
      </p:sp>
    </p:spTree>
    <p:extLst>
      <p:ext uri="{BB962C8B-B14F-4D97-AF65-F5344CB8AC3E}">
        <p14:creationId xmlns:p14="http://schemas.microsoft.com/office/powerpoint/2010/main" val="17215724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solidFill>
                  <a:prstClr val="black"/>
                </a:solidFill>
              </a:rPr>
              <a:t>*</a:t>
            </a:r>
          </a:p>
        </p:txBody>
      </p:sp>
      <p:sp>
        <p:nvSpPr>
          <p:cNvPr id="5" name="Rectangle 6"/>
          <p:cNvSpPr>
            <a:spLocks noGrp="1" noChangeArrowheads="1"/>
          </p:cNvSpPr>
          <p:nvPr>
            <p:ph type="ftr" sz="quarter" idx="4"/>
          </p:nvPr>
        </p:nvSpPr>
        <p:spPr>
          <a:ln/>
        </p:spPr>
        <p:txBody>
          <a:bodyPr/>
          <a:lstStyle/>
          <a:p>
            <a:r>
              <a:rPr lang="en-US">
                <a:solidFill>
                  <a:prstClr val="black"/>
                </a:solidFill>
              </a:rPr>
              <a:t>(c) 2005 National Academy for Software Development - http://academy.devbg.org. All rights reserved. Unauthorized copying or re-distribution is strictly prohibited.*</a:t>
            </a:r>
          </a:p>
        </p:txBody>
      </p:sp>
      <p:sp>
        <p:nvSpPr>
          <p:cNvPr id="6" name="Rectangle 7"/>
          <p:cNvSpPr>
            <a:spLocks noGrp="1" noChangeArrowheads="1"/>
          </p:cNvSpPr>
          <p:nvPr>
            <p:ph type="sldNum" sz="quarter" idx="5"/>
          </p:nvPr>
        </p:nvSpPr>
        <p:spPr>
          <a:ln/>
        </p:spPr>
        <p:txBody>
          <a:bodyPr/>
          <a:lstStyle/>
          <a:p>
            <a:fld id="{F56C672D-86BB-43D0-A997-220A6AFD3443}" type="slidenum">
              <a:rPr lang="en-US">
                <a:solidFill>
                  <a:prstClr val="black"/>
                </a:solidFill>
              </a:rPr>
              <a:pPr/>
              <a:t>16</a:t>
            </a:fld>
            <a:r>
              <a:rPr lang="en-US">
                <a:solidFill>
                  <a:prstClr val="black"/>
                </a:solidFill>
              </a:rPr>
              <a:t>##</a:t>
            </a:r>
          </a:p>
        </p:txBody>
      </p:sp>
      <p:sp>
        <p:nvSpPr>
          <p:cNvPr id="498690" name="Rectangle 2"/>
          <p:cNvSpPr>
            <a:spLocks noGrp="1" noRot="1" noChangeAspect="1" noChangeArrowheads="1" noTextEdit="1"/>
          </p:cNvSpPr>
          <p:nvPr>
            <p:ph type="sldImg"/>
          </p:nvPr>
        </p:nvSpPr>
        <p:spPr>
          <a:ln/>
        </p:spPr>
      </p:sp>
      <p:sp>
        <p:nvSpPr>
          <p:cNvPr id="498691" name="Rectangle 3"/>
          <p:cNvSpPr>
            <a:spLocks noGrp="1" noChangeArrowheads="1"/>
          </p:cNvSpPr>
          <p:nvPr>
            <p:ph type="body" idx="1"/>
          </p:nvPr>
        </p:nvSpPr>
        <p:spPr/>
        <p:txBody>
          <a:bodyPr>
            <a:normAutofit/>
          </a:bodyPr>
          <a:lstStyle/>
          <a:p>
            <a:r>
              <a:rPr lang="en-US" sz="1200" b="1" i="1" u="none" strike="noStrike" kern="1200" baseline="0" dirty="0" smtClean="0">
                <a:solidFill>
                  <a:schemeClr val="tx1"/>
                </a:solidFill>
                <a:latin typeface="+mn-lt"/>
                <a:ea typeface="+mn-ea"/>
                <a:cs typeface="+mn-cs"/>
              </a:rPr>
              <a:t>Windows-based authentication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baseline="0" dirty="0" smtClean="0">
                <a:solidFill>
                  <a:schemeClr val="tx1"/>
                </a:solidFill>
                <a:latin typeface="+mn-lt"/>
                <a:ea typeface="+mn-ea"/>
                <a:cs typeface="+mn-cs"/>
              </a:rPr>
              <a:t>Uses Windows user accounts and directory rights to grant access to restricted pages.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Causes the browser to display a login dialog box when the user attempts to access a restricted page.</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Is supported by most browsers.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Is configured through the IIS management console.</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Is most appropriate for an intranet application.</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1) </a:t>
            </a:r>
            <a:r>
              <a:rPr lang="en-US" sz="1200" b="1" i="1" u="none" strike="noStrike" kern="1200" baseline="0" dirty="0" smtClean="0">
                <a:solidFill>
                  <a:schemeClr val="tx1"/>
                </a:solidFill>
                <a:latin typeface="+mn-lt"/>
                <a:ea typeface="+mn-ea"/>
                <a:cs typeface="+mn-cs"/>
              </a:rPr>
              <a:t>Windows-based authentication</a:t>
            </a:r>
            <a:r>
              <a:rPr lang="en-US" sz="1200" b="0" i="0" u="none" strike="noStrike" kern="1200" baseline="0" dirty="0" smtClean="0">
                <a:solidFill>
                  <a:schemeClr val="tx1"/>
                </a:solidFill>
                <a:latin typeface="+mn-lt"/>
                <a:ea typeface="+mn-ea"/>
                <a:cs typeface="+mn-cs"/>
              </a:rPr>
              <a:t>, </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requires that you set up a Windows user account for each user. </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Then, you use standard Windows security features to restrict access to all or part of the application. </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When a user attempts to access the application, Windows displays a login dialog box </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that asks the user to supply the user name and password of the Windows account. </a:t>
            </a:r>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p:txBody>
      </p:sp>
    </p:spTree>
    <p:extLst>
      <p:ext uri="{BB962C8B-B14F-4D97-AF65-F5344CB8AC3E}">
        <p14:creationId xmlns:p14="http://schemas.microsoft.com/office/powerpoint/2010/main" val="17548620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Свойства </a:t>
            </a:r>
            <a:r>
              <a:rPr lang="en-US" dirty="0" smtClean="0"/>
              <a:t>Web-</a:t>
            </a:r>
            <a:r>
              <a:rPr lang="ru-RU" dirty="0" smtClean="0"/>
              <a:t>сервера</a:t>
            </a:r>
            <a:r>
              <a:rPr lang="en-US" dirty="0" smtClean="0"/>
              <a:t> </a:t>
            </a:r>
            <a:r>
              <a:rPr lang="ru-RU" dirty="0" smtClean="0"/>
              <a:t>задаются</a:t>
            </a:r>
            <a:r>
              <a:rPr lang="ru-RU" baseline="0" dirty="0" smtClean="0"/>
              <a:t> в </a:t>
            </a:r>
            <a:r>
              <a:rPr lang="en-US" baseline="0" dirty="0" smtClean="0"/>
              <a:t>Properties</a:t>
            </a:r>
            <a:endParaRPr lang="ru-RU" dirty="0"/>
          </a:p>
        </p:txBody>
      </p:sp>
      <p:sp>
        <p:nvSpPr>
          <p:cNvPr id="4" name="Номер слайда 3"/>
          <p:cNvSpPr>
            <a:spLocks noGrp="1"/>
          </p:cNvSpPr>
          <p:nvPr>
            <p:ph type="sldNum" sz="quarter" idx="10"/>
          </p:nvPr>
        </p:nvSpPr>
        <p:spPr/>
        <p:txBody>
          <a:bodyPr/>
          <a:lstStyle/>
          <a:p>
            <a:fld id="{ACAA8711-F093-4A2E-A13B-A8DE6F398421}" type="slidenum">
              <a:rPr lang="ru-RU" smtClean="0"/>
              <a:pPr/>
              <a:t>19</a:t>
            </a:fld>
            <a:endParaRPr lang="ru-RU"/>
          </a:p>
        </p:txBody>
      </p:sp>
    </p:spTree>
    <p:extLst>
      <p:ext uri="{BB962C8B-B14F-4D97-AF65-F5344CB8AC3E}">
        <p14:creationId xmlns:p14="http://schemas.microsoft.com/office/powerpoint/2010/main" val="6998996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p:spPr>
        <p:txBody>
          <a:bodyPr/>
          <a:lstStyle/>
          <a:p>
            <a:fld id="{486612DA-FE5B-42FE-A656-C645E59B3DC2}" type="slidenum">
              <a:rPr lang="ru-RU" smtClean="0"/>
              <a:pPr/>
              <a:t>20</a:t>
            </a:fld>
            <a:endParaRPr lang="ru-RU" smtClean="0"/>
          </a:p>
        </p:txBody>
      </p:sp>
      <p:sp>
        <p:nvSpPr>
          <p:cNvPr id="290819" name="Rectangle 2"/>
          <p:cNvSpPr>
            <a:spLocks noGrp="1" noRot="1" noChangeAspect="1" noChangeArrowheads="1" noTextEdit="1"/>
          </p:cNvSpPr>
          <p:nvPr>
            <p:ph type="sldImg"/>
          </p:nvPr>
        </p:nvSpPr>
        <p:spPr>
          <a:ln/>
        </p:spPr>
      </p:sp>
      <p:sp>
        <p:nvSpPr>
          <p:cNvPr id="290820"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26048548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solidFill>
                  <a:prstClr val="black"/>
                </a:solidFill>
              </a:rPr>
              <a:t>*</a:t>
            </a:r>
          </a:p>
        </p:txBody>
      </p:sp>
      <p:sp>
        <p:nvSpPr>
          <p:cNvPr id="5" name="Rectangle 6"/>
          <p:cNvSpPr>
            <a:spLocks noGrp="1" noChangeArrowheads="1"/>
          </p:cNvSpPr>
          <p:nvPr>
            <p:ph type="ftr" sz="quarter" idx="4"/>
          </p:nvPr>
        </p:nvSpPr>
        <p:spPr>
          <a:ln/>
        </p:spPr>
        <p:txBody>
          <a:bodyPr/>
          <a:lstStyle/>
          <a:p>
            <a:r>
              <a:rPr lang="en-US">
                <a:solidFill>
                  <a:prstClr val="black"/>
                </a:solidFill>
              </a:rPr>
              <a:t>(c) 2005 National Academy for Software Development - http://academy.devbg.org. All rights reserved. Unauthorized copying or re-distribution is strictly prohibited.*</a:t>
            </a:r>
          </a:p>
        </p:txBody>
      </p:sp>
      <p:sp>
        <p:nvSpPr>
          <p:cNvPr id="6" name="Rectangle 7"/>
          <p:cNvSpPr>
            <a:spLocks noGrp="1" noChangeArrowheads="1"/>
          </p:cNvSpPr>
          <p:nvPr>
            <p:ph type="sldNum" sz="quarter" idx="5"/>
          </p:nvPr>
        </p:nvSpPr>
        <p:spPr>
          <a:ln/>
        </p:spPr>
        <p:txBody>
          <a:bodyPr/>
          <a:lstStyle/>
          <a:p>
            <a:fld id="{F56C672D-86BB-43D0-A997-220A6AFD3443}" type="slidenum">
              <a:rPr lang="en-US">
                <a:solidFill>
                  <a:prstClr val="black"/>
                </a:solidFill>
              </a:rPr>
              <a:pPr/>
              <a:t>21</a:t>
            </a:fld>
            <a:r>
              <a:rPr lang="en-US">
                <a:solidFill>
                  <a:prstClr val="black"/>
                </a:solidFill>
              </a:rPr>
              <a:t>##</a:t>
            </a:r>
          </a:p>
        </p:txBody>
      </p:sp>
      <p:sp>
        <p:nvSpPr>
          <p:cNvPr id="498690" name="Rectangle 2"/>
          <p:cNvSpPr>
            <a:spLocks noGrp="1" noRot="1" noChangeAspect="1" noChangeArrowheads="1" noTextEdit="1"/>
          </p:cNvSpPr>
          <p:nvPr>
            <p:ph type="sldImg"/>
          </p:nvPr>
        </p:nvSpPr>
        <p:spPr>
          <a:ln/>
        </p:spPr>
      </p:sp>
      <p:sp>
        <p:nvSpPr>
          <p:cNvPr id="498691" name="Rectangle 3"/>
          <p:cNvSpPr>
            <a:spLocks noGrp="1" noChangeArrowheads="1"/>
          </p:cNvSpPr>
          <p:nvPr>
            <p:ph type="body" idx="1"/>
          </p:nvPr>
        </p:nvSpPr>
        <p:spPr/>
        <p:txBody>
          <a:bodyPr/>
          <a:lstStyle/>
          <a:p>
            <a:r>
              <a:rPr lang="en-US" sz="1200" b="1" i="1" u="none" strike="noStrike" kern="1200" baseline="0" dirty="0" smtClean="0">
                <a:solidFill>
                  <a:schemeClr val="tx1"/>
                </a:solidFill>
                <a:latin typeface="+mn-lt"/>
                <a:ea typeface="+mn-ea"/>
                <a:cs typeface="+mn-cs"/>
              </a:rPr>
              <a:t>Individual user account authentication</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Allows developers to code a login form that gets the user name and password.</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The user name and password entered by the user are encrypted if the login page uses a secure connection.</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Doesn’t rely on Windows user accounts. Instead, the application determines how to authenticate users.</a:t>
            </a:r>
          </a:p>
          <a:p>
            <a:pPr marL="171450" indent="-171450">
              <a:buFont typeface="Arial" panose="020B0604020202020204" pitchFamily="34" charset="0"/>
              <a:buChar char="•"/>
            </a:pPr>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2)</a:t>
            </a:r>
            <a:r>
              <a:rPr lang="en-US" sz="1200" b="0" i="0" u="none" strike="noStrike" kern="1200" baseline="0" dirty="0" smtClean="0">
                <a:solidFill>
                  <a:schemeClr val="tx1"/>
                </a:solidFill>
                <a:latin typeface="+mn-lt"/>
                <a:ea typeface="+mn-ea"/>
                <a:cs typeface="+mn-cs"/>
              </a:rPr>
              <a:t> </a:t>
            </a:r>
            <a:r>
              <a:rPr lang="en-US" sz="1200" b="1" i="1" u="none" strike="noStrike" kern="1200" baseline="0" dirty="0" smtClean="0">
                <a:solidFill>
                  <a:schemeClr val="tx1"/>
                </a:solidFill>
                <a:latin typeface="+mn-lt"/>
                <a:ea typeface="+mn-ea"/>
                <a:cs typeface="+mn-cs"/>
              </a:rPr>
              <a:t>individual user account authentication</a:t>
            </a:r>
            <a:r>
              <a:rPr lang="en-US" sz="1200" b="0" i="0" u="none" strike="noStrike" kern="1200" baseline="0" dirty="0" smtClean="0">
                <a:solidFill>
                  <a:schemeClr val="tx1"/>
                </a:solidFill>
                <a:latin typeface="+mn-lt"/>
                <a:ea typeface="+mn-ea"/>
                <a:cs typeface="+mn-cs"/>
              </a:rPr>
              <a:t>, </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you have a login page that typically requires the user to enter a user name and password. </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Then, ASP.NET displays this page automatically when it needs to authenticate a user who’s trying to access the application. </a:t>
            </a:r>
            <a:endParaRPr lang="ru-RU" sz="1200" b="0" i="0" u="none" strike="noStrike" kern="1200" baseline="0" dirty="0" smtClean="0">
              <a:solidFill>
                <a:schemeClr val="tx1"/>
              </a:solidFill>
              <a:latin typeface="+mn-lt"/>
              <a:ea typeface="+mn-ea"/>
              <a:cs typeface="+mn-cs"/>
            </a:endParaRPr>
          </a:p>
          <a:p>
            <a:pPr marL="628650" lvl="1" indent="-171450">
              <a:buFont typeface="Arial" panose="020B0604020202020204" pitchFamily="34" charset="0"/>
              <a:buChar char="•"/>
            </a:pPr>
            <a:r>
              <a:rPr lang="en-US" sz="1200" b="1" i="1" u="none" strike="noStrike" kern="1200" baseline="0" dirty="0" smtClean="0">
                <a:solidFill>
                  <a:schemeClr val="tx1"/>
                </a:solidFill>
                <a:latin typeface="+mn-lt"/>
                <a:ea typeface="+mn-ea"/>
                <a:cs typeface="+mn-cs"/>
              </a:rPr>
              <a:t>ASP.NET automatically creates a database to store user data such as user names and passwords the first time a user registers with the application</a:t>
            </a:r>
            <a:r>
              <a:rPr lang="en-US" sz="1200" b="0" i="0" u="none" strike="noStrike" kern="1200" baseline="0" dirty="0" smtClean="0">
                <a:solidFill>
                  <a:schemeClr val="tx1"/>
                </a:solidFill>
                <a:latin typeface="+mn-lt"/>
                <a:ea typeface="+mn-ea"/>
                <a:cs typeface="+mn-cs"/>
              </a:rPr>
              <a:t>, and </a:t>
            </a:r>
            <a:endParaRPr lang="ru-RU" sz="1200" b="0" i="0" u="none" strike="noStrike" kern="1200" baseline="0" dirty="0" smtClean="0">
              <a:solidFill>
                <a:schemeClr val="tx1"/>
              </a:solidFill>
              <a:latin typeface="+mn-lt"/>
              <a:ea typeface="+mn-ea"/>
              <a:cs typeface="+mn-cs"/>
            </a:endParaRPr>
          </a:p>
          <a:p>
            <a:pPr marL="628650" lvl="1"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the Web Forms template that you learned about in chapter 2 includes a fully functional authentication system by default. </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That makes this type of authentication easy to use, and </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you’ll see how this works as you progress through this chapter.</a:t>
            </a:r>
          </a:p>
          <a:p>
            <a:endParaRPr lang="bg-BG" dirty="0" smtClean="0"/>
          </a:p>
          <a:p>
            <a:endParaRPr lang="bg-BG" dirty="0" smtClean="0"/>
          </a:p>
          <a:p>
            <a:endParaRPr lang="bg-BG" dirty="0" smtClean="0"/>
          </a:p>
          <a:p>
            <a:endParaRPr lang="bg-BG" dirty="0" smtClean="0"/>
          </a:p>
          <a:p>
            <a:endParaRPr lang="bg-BG" dirty="0" smtClean="0"/>
          </a:p>
          <a:p>
            <a:endParaRPr lang="bg-BG" dirty="0"/>
          </a:p>
        </p:txBody>
      </p:sp>
    </p:spTree>
    <p:extLst>
      <p:ext uri="{BB962C8B-B14F-4D97-AF65-F5344CB8AC3E}">
        <p14:creationId xmlns:p14="http://schemas.microsoft.com/office/powerpoint/2010/main" val="28562754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solidFill>
                  <a:prstClr val="black"/>
                </a:solidFill>
              </a:rPr>
              <a:t>*</a:t>
            </a:r>
          </a:p>
        </p:txBody>
      </p:sp>
      <p:sp>
        <p:nvSpPr>
          <p:cNvPr id="5" name="Rectangle 6"/>
          <p:cNvSpPr>
            <a:spLocks noGrp="1" noChangeArrowheads="1"/>
          </p:cNvSpPr>
          <p:nvPr>
            <p:ph type="ftr" sz="quarter" idx="4"/>
          </p:nvPr>
        </p:nvSpPr>
        <p:spPr>
          <a:ln/>
        </p:spPr>
        <p:txBody>
          <a:bodyPr/>
          <a:lstStyle/>
          <a:p>
            <a:r>
              <a:rPr lang="en-US">
                <a:solidFill>
                  <a:prstClr val="black"/>
                </a:solidFill>
              </a:rPr>
              <a:t>(c) 2005 National Academy for Software Development - http://academy.devbg.org. All rights reserved. Unauthorized copying or re-distribution is strictly prohibited.*</a:t>
            </a:r>
          </a:p>
        </p:txBody>
      </p:sp>
      <p:sp>
        <p:nvSpPr>
          <p:cNvPr id="6" name="Rectangle 7"/>
          <p:cNvSpPr>
            <a:spLocks noGrp="1" noChangeArrowheads="1"/>
          </p:cNvSpPr>
          <p:nvPr>
            <p:ph type="sldNum" sz="quarter" idx="5"/>
          </p:nvPr>
        </p:nvSpPr>
        <p:spPr>
          <a:ln/>
        </p:spPr>
        <p:txBody>
          <a:bodyPr/>
          <a:lstStyle/>
          <a:p>
            <a:fld id="{F56C672D-86BB-43D0-A997-220A6AFD3443}" type="slidenum">
              <a:rPr lang="en-US">
                <a:solidFill>
                  <a:prstClr val="black"/>
                </a:solidFill>
              </a:rPr>
              <a:pPr/>
              <a:t>22</a:t>
            </a:fld>
            <a:r>
              <a:rPr lang="en-US">
                <a:solidFill>
                  <a:prstClr val="black"/>
                </a:solidFill>
              </a:rPr>
              <a:t>##</a:t>
            </a:r>
          </a:p>
        </p:txBody>
      </p:sp>
      <p:sp>
        <p:nvSpPr>
          <p:cNvPr id="498690" name="Rectangle 2"/>
          <p:cNvSpPr>
            <a:spLocks noGrp="1" noRot="1" noChangeAspect="1" noChangeArrowheads="1" noTextEdit="1"/>
          </p:cNvSpPr>
          <p:nvPr>
            <p:ph type="sldImg"/>
          </p:nvPr>
        </p:nvSpPr>
        <p:spPr>
          <a:ln/>
        </p:spPr>
      </p:sp>
      <p:sp>
        <p:nvSpPr>
          <p:cNvPr id="498691" name="Rectangle 3"/>
          <p:cNvSpPr>
            <a:spLocks noGrp="1" noChangeArrowheads="1"/>
          </p:cNvSpPr>
          <p:nvPr>
            <p:ph type="body" idx="1"/>
          </p:nvPr>
        </p:nvSpPr>
        <p:spPr/>
        <p:txBody>
          <a:bodyPr/>
          <a:lstStyle/>
          <a:p>
            <a:r>
              <a:rPr lang="en-US" sz="1200" b="1" i="1" u="none" strike="noStrike" kern="1200" baseline="0" dirty="0" smtClean="0">
                <a:solidFill>
                  <a:schemeClr val="tx1"/>
                </a:solidFill>
                <a:latin typeface="+mn-lt"/>
                <a:ea typeface="+mn-ea"/>
                <a:cs typeface="+mn-cs"/>
              </a:rPr>
              <a:t>Third-party authentication services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Provided by third parties using technologies like </a:t>
            </a:r>
            <a:r>
              <a:rPr lang="en-US" sz="1200" b="0" i="0" u="none" strike="noStrike" kern="1200" baseline="0" dirty="0" err="1" smtClean="0">
                <a:solidFill>
                  <a:schemeClr val="tx1"/>
                </a:solidFill>
                <a:latin typeface="+mn-lt"/>
                <a:ea typeface="+mn-ea"/>
                <a:cs typeface="+mn-cs"/>
              </a:rPr>
              <a:t>OpenID</a:t>
            </a:r>
            <a:r>
              <a:rPr lang="en-US" sz="1200" b="0" i="0" u="none" strike="noStrike" kern="1200" baseline="0" dirty="0" smtClean="0">
                <a:solidFill>
                  <a:schemeClr val="tx1"/>
                </a:solidFill>
                <a:latin typeface="+mn-lt"/>
                <a:ea typeface="+mn-ea"/>
                <a:cs typeface="+mn-cs"/>
              </a:rPr>
              <a:t> and OAuth. </a:t>
            </a:r>
            <a:endParaRPr lang="ru-RU" sz="1200" b="0" i="0" u="none" strike="noStrike" kern="1200" baseline="0" dirty="0" smtClean="0">
              <a:solidFill>
                <a:schemeClr val="tx1"/>
              </a:solidFill>
              <a:latin typeface="+mn-lt"/>
              <a:ea typeface="+mn-ea"/>
              <a:cs typeface="+mn-cs"/>
            </a:endParaRPr>
          </a:p>
          <a:p>
            <a:pPr marL="628650" lvl="1"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The Facebook, Google, and Twitter services are the most popular, but Microsoft also offers this kind of service.</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Allows users to use their existing logins, and frees developers from having to worry about the secure storage of user credentials.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You can configure your ASP.NET applications to issue identities or accept identities from other web applications, and even access user data on other services.</a:t>
            </a:r>
          </a:p>
          <a:p>
            <a:pPr marL="171450" indent="-171450">
              <a:buFont typeface="Arial" panose="020B0604020202020204" pitchFamily="34" charset="0"/>
              <a:buChar char="•"/>
            </a:pPr>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3) </a:t>
            </a:r>
            <a:r>
              <a:rPr lang="en-US" sz="1200" b="0" i="0" u="none" strike="noStrike" kern="1200" baseline="0" dirty="0" smtClean="0">
                <a:solidFill>
                  <a:schemeClr val="tx1"/>
                </a:solidFill>
                <a:latin typeface="+mn-lt"/>
                <a:ea typeface="+mn-ea"/>
                <a:cs typeface="+mn-cs"/>
              </a:rPr>
              <a:t>In recent years, </a:t>
            </a:r>
            <a:r>
              <a:rPr lang="en-US" sz="1200" b="1" i="1" u="none" strike="noStrike" kern="1200" baseline="0" dirty="0" smtClean="0">
                <a:solidFill>
                  <a:schemeClr val="tx1"/>
                </a:solidFill>
                <a:latin typeface="+mn-lt"/>
                <a:ea typeface="+mn-ea"/>
                <a:cs typeface="+mn-cs"/>
              </a:rPr>
              <a:t>authentication services offered by third parties</a:t>
            </a:r>
            <a:r>
              <a:rPr lang="en-US" sz="1200" b="0" i="0" u="none" strike="noStrike" kern="1200" baseline="0" dirty="0" smtClean="0">
                <a:solidFill>
                  <a:schemeClr val="tx1"/>
                </a:solidFill>
                <a:latin typeface="+mn-lt"/>
                <a:ea typeface="+mn-ea"/>
                <a:cs typeface="+mn-cs"/>
              </a:rPr>
              <a:t> such as Facebook or Google have also become popular. </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While this kind of authentication is beyond the scope of this book, </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code that’s generated by the Web Forms template includes sample code </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as well as links to more information about how to set up this type of authentication.</a:t>
            </a:r>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endParaRPr lang="bg-BG" dirty="0"/>
          </a:p>
        </p:txBody>
      </p:sp>
    </p:spTree>
    <p:extLst>
      <p:ext uri="{BB962C8B-B14F-4D97-AF65-F5344CB8AC3E}">
        <p14:creationId xmlns:p14="http://schemas.microsoft.com/office/powerpoint/2010/main" val="22351223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p:spPr>
        <p:txBody>
          <a:bodyPr/>
          <a:lstStyle/>
          <a:p>
            <a:fld id="{7E85E7C2-D8ED-4544-BECB-325E5C375938}" type="slidenum">
              <a:rPr lang="ru-RU" smtClean="0"/>
              <a:pPr/>
              <a:t>28</a:t>
            </a:fld>
            <a:endParaRPr lang="ru-RU" smtClean="0"/>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18153581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p:spPr>
        <p:txBody>
          <a:bodyPr/>
          <a:lstStyle/>
          <a:p>
            <a:fld id="{95875C3C-D9BC-4CC1-9677-9D24EA6C2A58}" type="slidenum">
              <a:rPr lang="ru-RU" smtClean="0"/>
              <a:pPr/>
              <a:t>29</a:t>
            </a:fld>
            <a:endParaRPr lang="ru-RU" smtClean="0"/>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1798094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p:spPr>
        <p:txBody>
          <a:bodyPr/>
          <a:lstStyle/>
          <a:p>
            <a:fld id="{95875C3C-D9BC-4CC1-9677-9D24EA6C2A58}" type="slidenum">
              <a:rPr lang="ru-RU" smtClean="0"/>
              <a:pPr/>
              <a:t>30</a:t>
            </a:fld>
            <a:endParaRPr lang="ru-RU" smtClean="0"/>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13412692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solidFill>
                  <a:prstClr val="black"/>
                </a:solidFill>
              </a:rPr>
              <a:t>*</a:t>
            </a:r>
          </a:p>
        </p:txBody>
      </p:sp>
      <p:sp>
        <p:nvSpPr>
          <p:cNvPr id="5" name="Rectangle 6"/>
          <p:cNvSpPr>
            <a:spLocks noGrp="1" noChangeArrowheads="1"/>
          </p:cNvSpPr>
          <p:nvPr>
            <p:ph type="ftr" sz="quarter" idx="4"/>
          </p:nvPr>
        </p:nvSpPr>
        <p:spPr>
          <a:ln/>
        </p:spPr>
        <p:txBody>
          <a:bodyPr/>
          <a:lstStyle/>
          <a:p>
            <a:r>
              <a:rPr lang="en-US">
                <a:solidFill>
                  <a:prstClr val="black"/>
                </a:solidFill>
              </a:rPr>
              <a:t>(c) 2005 National Academy for Software Development - http://academy.devbg.org. All rights reserved. Unauthorized copying or re-distribution is strictly prohibited.*</a:t>
            </a:r>
          </a:p>
        </p:txBody>
      </p:sp>
      <p:sp>
        <p:nvSpPr>
          <p:cNvPr id="6" name="Rectangle 7"/>
          <p:cNvSpPr>
            <a:spLocks noGrp="1" noChangeArrowheads="1"/>
          </p:cNvSpPr>
          <p:nvPr>
            <p:ph type="sldNum" sz="quarter" idx="5"/>
          </p:nvPr>
        </p:nvSpPr>
        <p:spPr>
          <a:ln/>
        </p:spPr>
        <p:txBody>
          <a:bodyPr/>
          <a:lstStyle/>
          <a:p>
            <a:fld id="{F56C672D-86BB-43D0-A997-220A6AFD3443}" type="slidenum">
              <a:rPr lang="en-US">
                <a:solidFill>
                  <a:prstClr val="black"/>
                </a:solidFill>
              </a:rPr>
              <a:pPr/>
              <a:t>32</a:t>
            </a:fld>
            <a:r>
              <a:rPr lang="en-US">
                <a:solidFill>
                  <a:prstClr val="black"/>
                </a:solidFill>
              </a:rPr>
              <a:t>##</a:t>
            </a:r>
          </a:p>
        </p:txBody>
      </p:sp>
      <p:sp>
        <p:nvSpPr>
          <p:cNvPr id="498690" name="Rectangle 2"/>
          <p:cNvSpPr>
            <a:spLocks noGrp="1" noRot="1" noChangeAspect="1" noChangeArrowheads="1" noTextEdit="1"/>
          </p:cNvSpPr>
          <p:nvPr>
            <p:ph type="sldImg"/>
          </p:nvPr>
        </p:nvSpPr>
        <p:spPr>
          <a:ln/>
        </p:spPr>
      </p:sp>
      <p:sp>
        <p:nvSpPr>
          <p:cNvPr id="498691" name="Rectangle 3"/>
          <p:cNvSpPr>
            <a:spLocks noGrp="1" noChangeArrowheads="1"/>
          </p:cNvSpPr>
          <p:nvPr>
            <p:ph type="body" idx="1"/>
          </p:nvPr>
        </p:nvSpPr>
        <p:spPr/>
        <p:txBody>
          <a:bodyPr>
            <a:normAutofit/>
          </a:bodyPr>
          <a:lstStyle/>
          <a:p>
            <a:r>
              <a:rPr lang="en-US" b="1" u="sng" dirty="0" smtClean="0"/>
              <a:t>An introduction to ASP.NET Identity</a:t>
            </a:r>
          </a:p>
          <a:p>
            <a:r>
              <a:rPr lang="en-US" dirty="0" smtClean="0"/>
              <a:t>In previous versions of ASP.NET, the </a:t>
            </a:r>
            <a:r>
              <a:rPr lang="en-US" b="1" i="1" dirty="0" smtClean="0"/>
              <a:t>Membership system </a:t>
            </a:r>
            <a:r>
              <a:rPr lang="en-US" dirty="0" smtClean="0"/>
              <a:t>provided authentication for ASP.NET applications. </a:t>
            </a:r>
            <a:endParaRPr lang="ru-RU" dirty="0" smtClean="0"/>
          </a:p>
          <a:p>
            <a:r>
              <a:rPr lang="en-US" dirty="0" smtClean="0"/>
              <a:t>This was called </a:t>
            </a:r>
            <a:r>
              <a:rPr lang="en-US" b="1" i="1" dirty="0" smtClean="0"/>
              <a:t>forms-based authentication</a:t>
            </a:r>
            <a:r>
              <a:rPr lang="en-US" dirty="0" smtClean="0"/>
              <a:t>, and it had </a:t>
            </a:r>
            <a:endParaRPr lang="ru-RU" dirty="0" smtClean="0"/>
          </a:p>
          <a:p>
            <a:pPr marL="171450" indent="-171450">
              <a:buFont typeface="Arial" panose="020B0604020202020204" pitchFamily="34" charset="0"/>
              <a:buChar char="•"/>
            </a:pPr>
            <a:r>
              <a:rPr lang="en-US" dirty="0" smtClean="0"/>
              <a:t>a </a:t>
            </a:r>
            <a:r>
              <a:rPr lang="en-US" b="1" i="1" dirty="0" smtClean="0"/>
              <a:t>Profile provider system</a:t>
            </a:r>
            <a:r>
              <a:rPr lang="en-US" dirty="0" smtClean="0"/>
              <a:t> and </a:t>
            </a:r>
            <a:endParaRPr lang="ru-RU" dirty="0" smtClean="0"/>
          </a:p>
          <a:p>
            <a:pPr marL="171450" indent="-171450">
              <a:buFont typeface="Arial" panose="020B0604020202020204" pitchFamily="34" charset="0"/>
              <a:buChar char="•"/>
            </a:pPr>
            <a:r>
              <a:rPr lang="en-US" dirty="0" smtClean="0"/>
              <a:t>several server controls </a:t>
            </a:r>
            <a:endParaRPr lang="ru-RU" dirty="0" smtClean="0"/>
          </a:p>
          <a:p>
            <a:pPr marL="0" indent="0">
              <a:buFont typeface="Arial" panose="020B0604020202020204" pitchFamily="34" charset="0"/>
              <a:buNone/>
            </a:pPr>
            <a:r>
              <a:rPr lang="en-US" dirty="0" smtClean="0"/>
              <a:t>that let you easily work with the Membership system. </a:t>
            </a:r>
            <a:endParaRPr lang="ru-RU" dirty="0" smtClean="0"/>
          </a:p>
          <a:p>
            <a:endParaRPr lang="ru-RU" dirty="0" smtClean="0"/>
          </a:p>
          <a:p>
            <a:r>
              <a:rPr lang="en-US" dirty="0" smtClean="0"/>
              <a:t>In many instances, all you needed to do was put these server controls on a page and </a:t>
            </a:r>
            <a:endParaRPr lang="ru-RU" dirty="0" smtClean="0"/>
          </a:p>
          <a:p>
            <a:r>
              <a:rPr lang="en-US" dirty="0" smtClean="0"/>
              <a:t>your application could register and log in users without you needing to set up a database or write any code.</a:t>
            </a:r>
          </a:p>
          <a:p>
            <a:endParaRPr lang="en-US" dirty="0" smtClean="0"/>
          </a:p>
          <a:p>
            <a:r>
              <a:rPr lang="ru-RU" b="1" u="sng" dirty="0" smtClean="0"/>
              <a:t>Недостатки:</a:t>
            </a:r>
          </a:p>
          <a:p>
            <a:r>
              <a:rPr lang="ru-RU" dirty="0" smtClean="0"/>
              <a:t>1)</a:t>
            </a:r>
            <a:r>
              <a:rPr lang="en-US" dirty="0" smtClean="0"/>
              <a:t> </a:t>
            </a:r>
            <a:r>
              <a:rPr lang="en-US" b="1" i="1" dirty="0" smtClean="0"/>
              <a:t>it could be hard to customize the Membership database that stored user data or to work with custom Profile fields that were added to the database.</a:t>
            </a:r>
          </a:p>
          <a:p>
            <a:r>
              <a:rPr lang="ru-RU" dirty="0" smtClean="0"/>
              <a:t>2) </a:t>
            </a:r>
            <a:r>
              <a:rPr lang="en-US" dirty="0" smtClean="0"/>
              <a:t>it was hard or impossible to modify the Membership system </a:t>
            </a:r>
            <a:endParaRPr lang="ru-RU" dirty="0" smtClean="0"/>
          </a:p>
          <a:p>
            <a:pPr marL="171450" indent="-171450">
              <a:buFont typeface="Arial" panose="020B0604020202020204" pitchFamily="34" charset="0"/>
              <a:buChar char="•"/>
            </a:pPr>
            <a:r>
              <a:rPr lang="en-US" dirty="0" smtClean="0"/>
              <a:t>to work with other data stores, </a:t>
            </a:r>
            <a:endParaRPr lang="ru-RU" dirty="0" smtClean="0"/>
          </a:p>
          <a:p>
            <a:pPr marL="171450" indent="-171450">
              <a:buFont typeface="Arial" panose="020B0604020202020204" pitchFamily="34" charset="0"/>
              <a:buChar char="•"/>
            </a:pPr>
            <a:r>
              <a:rPr lang="en-US" dirty="0" smtClean="0"/>
              <a:t>to work with other devices, or </a:t>
            </a:r>
            <a:endParaRPr lang="ru-RU" dirty="0" smtClean="0"/>
          </a:p>
          <a:p>
            <a:pPr marL="171450" indent="-171450">
              <a:buFont typeface="Arial" panose="020B0604020202020204" pitchFamily="34" charset="0"/>
              <a:buChar char="•"/>
            </a:pPr>
            <a:r>
              <a:rPr lang="en-US" dirty="0" smtClean="0"/>
              <a:t>to work with third-party social identity providers. </a:t>
            </a:r>
            <a:endParaRPr lang="ru-RU" dirty="0" smtClean="0"/>
          </a:p>
          <a:p>
            <a:endParaRPr lang="ru-RU"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In response to these issues, Microsoft replaced the old Membership system with the new ASP.NET Identity system. </a:t>
            </a:r>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p:txBody>
      </p:sp>
    </p:spTree>
    <p:extLst>
      <p:ext uri="{BB962C8B-B14F-4D97-AF65-F5344CB8AC3E}">
        <p14:creationId xmlns:p14="http://schemas.microsoft.com/office/powerpoint/2010/main" val="22867282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solidFill>
                  <a:prstClr val="black"/>
                </a:solidFill>
              </a:rPr>
              <a:t>*</a:t>
            </a:r>
          </a:p>
        </p:txBody>
      </p:sp>
      <p:sp>
        <p:nvSpPr>
          <p:cNvPr id="5" name="Rectangle 6"/>
          <p:cNvSpPr>
            <a:spLocks noGrp="1" noChangeArrowheads="1"/>
          </p:cNvSpPr>
          <p:nvPr>
            <p:ph type="ftr" sz="quarter" idx="4"/>
          </p:nvPr>
        </p:nvSpPr>
        <p:spPr>
          <a:ln/>
        </p:spPr>
        <p:txBody>
          <a:bodyPr/>
          <a:lstStyle/>
          <a:p>
            <a:r>
              <a:rPr lang="en-US">
                <a:solidFill>
                  <a:prstClr val="black"/>
                </a:solidFill>
              </a:rPr>
              <a:t>(c) 2005 National Academy for Software Development - http://academy.devbg.org. All rights reserved. Unauthorized copying or re-distribution is strictly prohibited.*</a:t>
            </a:r>
          </a:p>
        </p:txBody>
      </p:sp>
      <p:sp>
        <p:nvSpPr>
          <p:cNvPr id="6" name="Rectangle 7"/>
          <p:cNvSpPr>
            <a:spLocks noGrp="1" noChangeArrowheads="1"/>
          </p:cNvSpPr>
          <p:nvPr>
            <p:ph type="sldNum" sz="quarter" idx="5"/>
          </p:nvPr>
        </p:nvSpPr>
        <p:spPr>
          <a:ln/>
        </p:spPr>
        <p:txBody>
          <a:bodyPr/>
          <a:lstStyle/>
          <a:p>
            <a:fld id="{F56C672D-86BB-43D0-A997-220A6AFD3443}" type="slidenum">
              <a:rPr lang="en-US">
                <a:solidFill>
                  <a:prstClr val="black"/>
                </a:solidFill>
              </a:rPr>
              <a:pPr/>
              <a:t>33</a:t>
            </a:fld>
            <a:r>
              <a:rPr lang="en-US">
                <a:solidFill>
                  <a:prstClr val="black"/>
                </a:solidFill>
              </a:rPr>
              <a:t>##</a:t>
            </a:r>
          </a:p>
        </p:txBody>
      </p:sp>
      <p:sp>
        <p:nvSpPr>
          <p:cNvPr id="498690" name="Rectangle 2"/>
          <p:cNvSpPr>
            <a:spLocks noGrp="1" noRot="1" noChangeAspect="1" noChangeArrowheads="1" noTextEdit="1"/>
          </p:cNvSpPr>
          <p:nvPr>
            <p:ph type="sldImg"/>
          </p:nvPr>
        </p:nvSpPr>
        <p:spPr>
          <a:ln/>
        </p:spPr>
      </p:sp>
      <p:sp>
        <p:nvSpPr>
          <p:cNvPr id="498691" name="Rectangle 3"/>
          <p:cNvSpPr>
            <a:spLocks noGrp="1" noChangeArrowheads="1"/>
          </p:cNvSpPr>
          <p:nvPr>
            <p:ph type="body" idx="1"/>
          </p:nvPr>
        </p:nvSpPr>
        <p:spPr/>
        <p:txBody>
          <a:bodyPr>
            <a:normAutofit/>
          </a:bodyPr>
          <a:lstStyle/>
          <a:p>
            <a:r>
              <a:rPr lang="en-US" b="1" u="sng" dirty="0" smtClean="0"/>
              <a:t>An introduction to ASP.NET Identity</a:t>
            </a:r>
          </a:p>
          <a:p>
            <a:r>
              <a:rPr lang="en-US" dirty="0" smtClean="0"/>
              <a:t>In previous versions of ASP.NET, the </a:t>
            </a:r>
            <a:r>
              <a:rPr lang="en-US" b="1" i="1" dirty="0" smtClean="0"/>
              <a:t>Membership system </a:t>
            </a:r>
            <a:r>
              <a:rPr lang="en-US" dirty="0" smtClean="0"/>
              <a:t>provided authentication for ASP.NET applications. </a:t>
            </a:r>
            <a:endParaRPr lang="ru-RU" dirty="0" smtClean="0"/>
          </a:p>
          <a:p>
            <a:r>
              <a:rPr lang="en-US" dirty="0" smtClean="0"/>
              <a:t>This was called </a:t>
            </a:r>
            <a:r>
              <a:rPr lang="en-US" b="1" i="1" dirty="0" smtClean="0"/>
              <a:t>forms-based authentication</a:t>
            </a:r>
            <a:r>
              <a:rPr lang="en-US" dirty="0" smtClean="0"/>
              <a:t>, and it had </a:t>
            </a:r>
            <a:endParaRPr lang="ru-RU" dirty="0" smtClean="0"/>
          </a:p>
          <a:p>
            <a:pPr marL="171450" indent="-171450">
              <a:buFont typeface="Arial" panose="020B0604020202020204" pitchFamily="34" charset="0"/>
              <a:buChar char="•"/>
            </a:pPr>
            <a:r>
              <a:rPr lang="en-US" dirty="0" smtClean="0"/>
              <a:t>a </a:t>
            </a:r>
            <a:r>
              <a:rPr lang="en-US" b="1" i="1" dirty="0" smtClean="0"/>
              <a:t>Profile provider system</a:t>
            </a:r>
            <a:r>
              <a:rPr lang="en-US" dirty="0" smtClean="0"/>
              <a:t> and </a:t>
            </a:r>
            <a:endParaRPr lang="ru-RU" dirty="0" smtClean="0"/>
          </a:p>
          <a:p>
            <a:pPr marL="171450" indent="-171450">
              <a:buFont typeface="Arial" panose="020B0604020202020204" pitchFamily="34" charset="0"/>
              <a:buChar char="•"/>
            </a:pPr>
            <a:r>
              <a:rPr lang="en-US" dirty="0" smtClean="0"/>
              <a:t>several server controls </a:t>
            </a:r>
            <a:endParaRPr lang="ru-RU" dirty="0" smtClean="0"/>
          </a:p>
          <a:p>
            <a:pPr marL="0" indent="0">
              <a:buFont typeface="Arial" panose="020B0604020202020204" pitchFamily="34" charset="0"/>
              <a:buNone/>
            </a:pPr>
            <a:r>
              <a:rPr lang="en-US" dirty="0" smtClean="0"/>
              <a:t>that let you easily work with the Membership system. </a:t>
            </a:r>
            <a:endParaRPr lang="ru-RU" dirty="0" smtClean="0"/>
          </a:p>
          <a:p>
            <a:endParaRPr lang="ru-RU" dirty="0" smtClean="0"/>
          </a:p>
          <a:p>
            <a:r>
              <a:rPr lang="en-US" dirty="0" smtClean="0"/>
              <a:t>In many instances, all you needed to do was put these server controls on a page and </a:t>
            </a:r>
            <a:endParaRPr lang="ru-RU" dirty="0" smtClean="0"/>
          </a:p>
          <a:p>
            <a:r>
              <a:rPr lang="en-US" dirty="0" smtClean="0"/>
              <a:t>your application could register and log in users without you needing to set up a database or write any code.</a:t>
            </a:r>
          </a:p>
          <a:p>
            <a:endParaRPr lang="en-US" dirty="0" smtClean="0"/>
          </a:p>
          <a:p>
            <a:r>
              <a:rPr lang="ru-RU" b="1" u="sng" dirty="0" smtClean="0"/>
              <a:t>Недостатки:</a:t>
            </a:r>
          </a:p>
          <a:p>
            <a:r>
              <a:rPr lang="ru-RU" dirty="0" smtClean="0"/>
              <a:t>1)</a:t>
            </a:r>
            <a:r>
              <a:rPr lang="en-US" dirty="0" smtClean="0"/>
              <a:t> </a:t>
            </a:r>
            <a:r>
              <a:rPr lang="en-US" b="1" i="1" dirty="0" smtClean="0"/>
              <a:t>it could be hard to customize the Membership database that stored user data or to work with custom Profile fields that were added to the database.</a:t>
            </a:r>
          </a:p>
          <a:p>
            <a:r>
              <a:rPr lang="ru-RU" dirty="0" smtClean="0"/>
              <a:t>2) </a:t>
            </a:r>
            <a:r>
              <a:rPr lang="en-US" dirty="0" smtClean="0"/>
              <a:t>it was hard or impossible to modify the Membership system </a:t>
            </a:r>
            <a:endParaRPr lang="ru-RU" dirty="0" smtClean="0"/>
          </a:p>
          <a:p>
            <a:pPr marL="171450" indent="-171450">
              <a:buFont typeface="Arial" panose="020B0604020202020204" pitchFamily="34" charset="0"/>
              <a:buChar char="•"/>
            </a:pPr>
            <a:r>
              <a:rPr lang="en-US" dirty="0" smtClean="0"/>
              <a:t>to work with other data stores, </a:t>
            </a:r>
            <a:endParaRPr lang="ru-RU" dirty="0" smtClean="0"/>
          </a:p>
          <a:p>
            <a:pPr marL="171450" indent="-171450">
              <a:buFont typeface="Arial" panose="020B0604020202020204" pitchFamily="34" charset="0"/>
              <a:buChar char="•"/>
            </a:pPr>
            <a:r>
              <a:rPr lang="en-US" dirty="0" smtClean="0"/>
              <a:t>to work with other devices, or </a:t>
            </a:r>
            <a:endParaRPr lang="ru-RU" dirty="0" smtClean="0"/>
          </a:p>
          <a:p>
            <a:pPr marL="171450" indent="-171450">
              <a:buFont typeface="Arial" panose="020B0604020202020204" pitchFamily="34" charset="0"/>
              <a:buChar char="•"/>
            </a:pPr>
            <a:r>
              <a:rPr lang="en-US" dirty="0" smtClean="0"/>
              <a:t>to work with third-party social identity providers. </a:t>
            </a:r>
            <a:endParaRPr lang="ru-RU" dirty="0" smtClean="0"/>
          </a:p>
          <a:p>
            <a:endParaRPr lang="ru-RU"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In response to these issues, Microsoft replaced the old Membership system with the new ASP.NET Identity system. </a:t>
            </a:r>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p:txBody>
      </p:sp>
    </p:spTree>
    <p:extLst>
      <p:ext uri="{BB962C8B-B14F-4D97-AF65-F5344CB8AC3E}">
        <p14:creationId xmlns:p14="http://schemas.microsoft.com/office/powerpoint/2010/main" val="11778339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77500" lnSpcReduction="20000"/>
          </a:bodyPr>
          <a:lstStyle/>
          <a:p>
            <a:r>
              <a:rPr lang="ru-RU" b="1" u="sng" dirty="0" smtClean="0"/>
              <a:t>Интерфейс </a:t>
            </a:r>
            <a:r>
              <a:rPr lang="ru-RU" b="1" u="sng" dirty="0" err="1" smtClean="0"/>
              <a:t>Membership</a:t>
            </a:r>
            <a:r>
              <a:rPr lang="ru-RU" b="1" u="sng" dirty="0" smtClean="0"/>
              <a:t> API</a:t>
            </a:r>
          </a:p>
          <a:p>
            <a:endParaRPr lang="ru-RU" dirty="0" smtClean="0"/>
          </a:p>
          <a:p>
            <a:r>
              <a:rPr lang="ru-RU" dirty="0" smtClean="0"/>
              <a:t>С одной стороны, аутентификация с помощью форм закладывает важный фундамент реализации безопасных пользовательских форм регистрации для ваших приложений ASP.NET. </a:t>
            </a:r>
          </a:p>
          <a:p>
            <a:r>
              <a:rPr lang="ru-RU" dirty="0" smtClean="0"/>
              <a:t>С другой стороны, задачи, которые вам приходится решать в процессе создания форм регистрации и взаимодействия с лежащим в основе хранилищем удостоверений, </a:t>
            </a:r>
          </a:p>
          <a:p>
            <a:r>
              <a:rPr lang="ru-RU" dirty="0" smtClean="0"/>
              <a:t>почти всегда одни и те же для каждого Web-приложения, и они достаточно утомительны. </a:t>
            </a:r>
          </a:p>
          <a:p>
            <a:r>
              <a:rPr lang="ru-RU" dirty="0" smtClean="0"/>
              <a:t>Следует иметь в виду и еще один момент: аутентификация с помощью форм предоставляет инфраструктуру только для аутентификации пользователей, </a:t>
            </a:r>
          </a:p>
          <a:p>
            <a:r>
              <a:rPr lang="ru-RU" dirty="0" smtClean="0"/>
              <a:t>и если вы применяете собственное хранилище удостоверений, то вам придется писать административные приложения для управления пользователями, </a:t>
            </a:r>
          </a:p>
          <a:p>
            <a:r>
              <a:rPr lang="ru-RU" dirty="0" smtClean="0"/>
              <a:t>которые должны реализовать функциональность добавления пользователей, удаления пользователей, сброса паролей и многое другое. </a:t>
            </a:r>
          </a:p>
          <a:p>
            <a:endParaRPr lang="ru-RU" dirty="0" smtClean="0"/>
          </a:p>
          <a:p>
            <a:r>
              <a:rPr lang="ru-RU" dirty="0" smtClean="0"/>
              <a:t>Реализация этой функциональности очень похожа во всех Web-приложениях и потому быстро надоедает.</a:t>
            </a:r>
          </a:p>
          <a:p>
            <a:endParaRPr lang="ru-RU" dirty="0" smtClean="0"/>
          </a:p>
          <a:p>
            <a:r>
              <a:rPr lang="ru-RU" dirty="0" smtClean="0"/>
              <a:t>Вот почему команда ASP.NET получала так много откликов от сообщества разработчиков. </a:t>
            </a:r>
          </a:p>
          <a:p>
            <a:endParaRPr lang="ru-RU" dirty="0" smtClean="0"/>
          </a:p>
          <a:p>
            <a:r>
              <a:rPr lang="ru-RU" dirty="0" smtClean="0"/>
              <a:t>В результате ASP.NET 3.5 поставляется с новым программным интерфейсом — </a:t>
            </a:r>
            <a:r>
              <a:rPr lang="ru-RU" dirty="0" err="1" smtClean="0"/>
              <a:t>Membership</a:t>
            </a:r>
            <a:r>
              <a:rPr lang="ru-RU" dirty="0" smtClean="0"/>
              <a:t> API (API-интерфейс членства, впервые появился в ASP.NET 2.0). </a:t>
            </a:r>
          </a:p>
          <a:p>
            <a:endParaRPr lang="ru-RU" dirty="0" smtClean="0"/>
          </a:p>
          <a:p>
            <a:r>
              <a:rPr lang="ru-RU" dirty="0" smtClean="0"/>
              <a:t>Интерфейс </a:t>
            </a:r>
            <a:r>
              <a:rPr lang="ru-RU" dirty="0" err="1" smtClean="0"/>
              <a:t>Membership</a:t>
            </a:r>
            <a:r>
              <a:rPr lang="ru-RU" dirty="0" smtClean="0"/>
              <a:t> API — это фреймворк, построенный на базе существующей инфраструктуры аутентификации форм. </a:t>
            </a:r>
          </a:p>
          <a:p>
            <a:endParaRPr lang="ru-RU" dirty="0" smtClean="0"/>
          </a:p>
          <a:p>
            <a:r>
              <a:rPr lang="ru-RU" dirty="0" smtClean="0"/>
              <a:t>При использовании </a:t>
            </a:r>
            <a:r>
              <a:rPr lang="ru-RU" dirty="0" err="1" smtClean="0"/>
              <a:t>Membership</a:t>
            </a:r>
            <a:r>
              <a:rPr lang="ru-RU" dirty="0" smtClean="0"/>
              <a:t> API вам даже не нужно реализовывать страницы регистрации или хранилища удостоверений. </a:t>
            </a:r>
          </a:p>
          <a:p>
            <a:endParaRPr lang="ru-RU" dirty="0" smtClean="0"/>
          </a:p>
          <a:p>
            <a:r>
              <a:rPr lang="ru-RU" dirty="0" smtClean="0"/>
              <a:t>В этой главе вы узнаете все подробности, которые необходимо знать о </a:t>
            </a:r>
            <a:r>
              <a:rPr lang="ru-RU" dirty="0" err="1" smtClean="0"/>
              <a:t>Membership</a:t>
            </a:r>
            <a:r>
              <a:rPr lang="ru-RU" dirty="0" smtClean="0"/>
              <a:t> API. </a:t>
            </a:r>
          </a:p>
          <a:p>
            <a:endParaRPr lang="ru-RU" dirty="0" smtClean="0"/>
          </a:p>
          <a:p>
            <a:r>
              <a:rPr lang="ru-RU" dirty="0" smtClean="0"/>
              <a:t>На заметку! Если вы уже знакомы с функциональностью </a:t>
            </a:r>
            <a:r>
              <a:rPr lang="ru-RU" dirty="0" err="1" smtClean="0"/>
              <a:t>Membership</a:t>
            </a:r>
            <a:r>
              <a:rPr lang="ru-RU" dirty="0" smtClean="0"/>
              <a:t> API из ASP.NET 2.0, можете пропустить эту главу, </a:t>
            </a:r>
          </a:p>
          <a:p>
            <a:r>
              <a:rPr lang="ru-RU" dirty="0" smtClean="0"/>
              <a:t>поскольку ASP.NET 3.5 не добавляет никакой новой функциональности к каркасу </a:t>
            </a:r>
            <a:r>
              <a:rPr lang="ru-RU" dirty="0" err="1" smtClean="0"/>
              <a:t>Membership</a:t>
            </a:r>
            <a:r>
              <a:rPr lang="ru-RU" dirty="0" smtClean="0"/>
              <a:t> API. </a:t>
            </a:r>
          </a:p>
          <a:p>
            <a:endParaRPr lang="ru-RU" dirty="0" smtClean="0"/>
          </a:p>
          <a:p>
            <a:r>
              <a:rPr lang="ru-RU" dirty="0" smtClean="0"/>
              <a:t>Новая функциональность в отношении членства представлена только </a:t>
            </a:r>
            <a:r>
              <a:rPr lang="ru-RU" dirty="0" err="1" smtClean="0"/>
              <a:t>Ajax</a:t>
            </a:r>
            <a:r>
              <a:rPr lang="ru-RU" dirty="0" smtClean="0"/>
              <a:t>, о чем будет рассказано в главе 32, когда речь пойдет об </a:t>
            </a:r>
            <a:r>
              <a:rPr lang="ru-RU" dirty="0" err="1" smtClean="0"/>
              <a:t>Ajax</a:t>
            </a:r>
            <a:r>
              <a:rPr lang="ru-RU" dirty="0" smtClean="0"/>
              <a:t>-расширениях ASP.NET. </a:t>
            </a:r>
          </a:p>
          <a:p>
            <a:endParaRPr lang="ru-RU" dirty="0" smtClean="0"/>
          </a:p>
          <a:p>
            <a:endParaRPr lang="ru-RU" dirty="0" smtClean="0"/>
          </a:p>
          <a:p>
            <a:endParaRPr lang="ru-RU" dirty="0" smtClean="0"/>
          </a:p>
          <a:p>
            <a:endParaRPr lang="ru-RU" dirty="0" smtClean="0"/>
          </a:p>
          <a:p>
            <a:endParaRPr lang="ru-RU" dirty="0" smtClean="0"/>
          </a:p>
          <a:p>
            <a:endParaRPr lang="ru-RU" dirty="0" smtClean="0"/>
          </a:p>
        </p:txBody>
      </p:sp>
      <p:sp>
        <p:nvSpPr>
          <p:cNvPr id="4" name="Номер слайда 3"/>
          <p:cNvSpPr>
            <a:spLocks noGrp="1"/>
          </p:cNvSpPr>
          <p:nvPr>
            <p:ph type="sldNum" sz="quarter" idx="10"/>
          </p:nvPr>
        </p:nvSpPr>
        <p:spPr/>
        <p:txBody>
          <a:bodyPr/>
          <a:lstStyle/>
          <a:p>
            <a:fld id="{ACAA8711-F093-4A2E-A13B-A8DE6F398421}" type="slidenum">
              <a:rPr lang="ru-RU" smtClean="0"/>
              <a:pPr/>
              <a:t>35</a:t>
            </a:fld>
            <a:endParaRPr lang="ru-RU"/>
          </a:p>
        </p:txBody>
      </p:sp>
    </p:spTree>
    <p:extLst>
      <p:ext uri="{BB962C8B-B14F-4D97-AF65-F5344CB8AC3E}">
        <p14:creationId xmlns:p14="http://schemas.microsoft.com/office/powerpoint/2010/main" val="11752658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p:spPr>
        <p:txBody>
          <a:bodyPr/>
          <a:lstStyle/>
          <a:p>
            <a:fld id="{3652504E-273A-4D08-9425-6951D5367616}" type="slidenum">
              <a:rPr lang="ru-RU" smtClean="0"/>
              <a:pPr/>
              <a:t>36</a:t>
            </a:fld>
            <a:endParaRPr lang="ru-RU" smtClean="0"/>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a:ln/>
        </p:spPr>
        <p:txBody>
          <a:bodyPr/>
          <a:lstStyle/>
          <a:p>
            <a:r>
              <a:rPr lang="ru-RU" sz="1200" b="0" i="0" u="none" strike="noStrike" kern="1200" baseline="0" dirty="0" smtClean="0">
                <a:solidFill>
                  <a:schemeClr val="tx1"/>
                </a:solidFill>
                <a:latin typeface="+mn-lt"/>
                <a:ea typeface="+mn-ea"/>
                <a:cs typeface="+mn-cs"/>
              </a:rPr>
              <a:t>На рис. 21.1 показана фундаментальная архитектура </a:t>
            </a:r>
            <a:r>
              <a:rPr lang="ru-RU" sz="1200" b="0" i="0" u="none" strike="noStrike" kern="1200" baseline="0" dirty="0" err="1" smtClean="0">
                <a:solidFill>
                  <a:schemeClr val="tx1"/>
                </a:solidFill>
                <a:latin typeface="+mn-lt"/>
                <a:ea typeface="+mn-ea"/>
                <a:cs typeface="+mn-cs"/>
              </a:rPr>
              <a:t>Membership</a:t>
            </a:r>
            <a:r>
              <a:rPr lang="ru-RU" sz="1200" b="0" i="0" u="none" strike="noStrike" kern="1200" baseline="0" dirty="0" smtClean="0">
                <a:solidFill>
                  <a:schemeClr val="tx1"/>
                </a:solidFill>
                <a:latin typeface="+mn-lt"/>
                <a:ea typeface="+mn-ea"/>
                <a:cs typeface="+mn-cs"/>
              </a:rPr>
              <a:t> API, которая состоит из </a:t>
            </a:r>
          </a:p>
          <a:p>
            <a:pPr marL="171450" indent="-171450">
              <a:buFont typeface="Arial" panose="020B0604020202020204" pitchFamily="34" charset="0"/>
              <a:buChar char="•"/>
            </a:pPr>
            <a:r>
              <a:rPr lang="ru-RU" sz="1200" b="0" i="0" u="none" strike="noStrike" kern="1200" baseline="0" dirty="0" smtClean="0">
                <a:solidFill>
                  <a:schemeClr val="tx1"/>
                </a:solidFill>
                <a:latin typeface="+mn-lt"/>
                <a:ea typeface="+mn-ea"/>
                <a:cs typeface="+mn-cs"/>
              </a:rPr>
              <a:t>поставщиков, </a:t>
            </a:r>
          </a:p>
          <a:p>
            <a:pPr marL="171450" indent="-171450">
              <a:buFont typeface="Arial" panose="020B0604020202020204" pitchFamily="34" charset="0"/>
              <a:buChar char="•"/>
            </a:pPr>
            <a:r>
              <a:rPr lang="ru-RU" sz="1200" b="0" i="0" u="none" strike="noStrike" kern="1200" baseline="0" dirty="0" smtClean="0">
                <a:solidFill>
                  <a:schemeClr val="tx1"/>
                </a:solidFill>
                <a:latin typeface="+mn-lt"/>
                <a:ea typeface="+mn-ea"/>
                <a:cs typeface="+mn-cs"/>
              </a:rPr>
              <a:t>собственно API и </a:t>
            </a:r>
          </a:p>
          <a:p>
            <a:pPr marL="171450" indent="-171450">
              <a:buFont typeface="Arial" panose="020B0604020202020204" pitchFamily="34" charset="0"/>
              <a:buChar char="•"/>
            </a:pPr>
            <a:r>
              <a:rPr lang="ru-RU" sz="1200" b="0" i="0" u="none" strike="noStrike" kern="1200" baseline="0" dirty="0" smtClean="0">
                <a:solidFill>
                  <a:schemeClr val="tx1"/>
                </a:solidFill>
                <a:latin typeface="+mn-lt"/>
                <a:ea typeface="+mn-ea"/>
                <a:cs typeface="+mn-cs"/>
              </a:rPr>
              <a:t>элементов управления для создания соответствующих пользовательских интерфейсов.</a:t>
            </a:r>
            <a:endParaRPr lang="ru-RU" dirty="0" smtClean="0"/>
          </a:p>
        </p:txBody>
      </p:sp>
    </p:spTree>
    <p:extLst>
      <p:ext uri="{BB962C8B-B14F-4D97-AF65-F5344CB8AC3E}">
        <p14:creationId xmlns:p14="http://schemas.microsoft.com/office/powerpoint/2010/main" val="32124855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85000" lnSpcReduction="20000"/>
          </a:bodyPr>
          <a:lstStyle/>
          <a:p>
            <a:r>
              <a:rPr lang="ru-RU" sz="1200" b="1" i="0" u="none" strike="noStrike" kern="1200" baseline="0" dirty="0" smtClean="0">
                <a:solidFill>
                  <a:schemeClr val="tx1"/>
                </a:solidFill>
                <a:latin typeface="+mn-lt"/>
                <a:ea typeface="+mn-ea"/>
                <a:cs typeface="+mn-cs"/>
              </a:rPr>
              <a:t>Использование </a:t>
            </a:r>
            <a:r>
              <a:rPr lang="en-US" sz="1200" b="1" i="0" u="none" strike="noStrike" kern="1200" baseline="0" dirty="0" smtClean="0">
                <a:solidFill>
                  <a:schemeClr val="tx1"/>
                </a:solidFill>
                <a:latin typeface="+mn-lt"/>
                <a:ea typeface="+mn-ea"/>
                <a:cs typeface="+mn-cs"/>
              </a:rPr>
              <a:t>Membership API</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Прежде чем вы сможете использовать интерфейс </a:t>
            </a:r>
            <a:r>
              <a:rPr lang="ru-RU" sz="1200" b="0" i="0" u="none" strike="noStrike" kern="1200" baseline="0" dirty="0" err="1" smtClean="0">
                <a:solidFill>
                  <a:schemeClr val="tx1"/>
                </a:solidFill>
                <a:latin typeface="+mn-lt"/>
                <a:ea typeface="+mn-ea"/>
                <a:cs typeface="+mn-cs"/>
              </a:rPr>
              <a:t>Membership</a:t>
            </a:r>
            <a:r>
              <a:rPr lang="ru-RU" sz="1200" b="0" i="0" u="none" strike="noStrike" kern="1200" baseline="0" dirty="0" smtClean="0">
                <a:solidFill>
                  <a:schemeClr val="tx1"/>
                </a:solidFill>
                <a:latin typeface="+mn-lt"/>
                <a:ea typeface="+mn-ea"/>
                <a:cs typeface="+mn-cs"/>
              </a:rPr>
              <a:t> API и элементы управления безопасностью ASP.NET, </a:t>
            </a:r>
          </a:p>
          <a:p>
            <a:r>
              <a:rPr lang="ru-RU" sz="1200" b="0" i="0" u="none" strike="noStrike" kern="1200" baseline="0" dirty="0" smtClean="0">
                <a:solidFill>
                  <a:schemeClr val="tx1"/>
                </a:solidFill>
                <a:latin typeface="+mn-lt"/>
                <a:ea typeface="+mn-ea"/>
                <a:cs typeface="+mn-cs"/>
              </a:rPr>
              <a:t>вы должны выполнить несколько шагов.</a:t>
            </a:r>
            <a:endParaRPr lang="en-US"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pPr marL="228600" indent="-228600">
              <a:buAutoNum type="arabicPeriod"/>
            </a:pPr>
            <a:r>
              <a:rPr lang="ru-RU" sz="1200" b="0" i="0" u="none" strike="noStrike" kern="1200" baseline="0" dirty="0" smtClean="0">
                <a:solidFill>
                  <a:schemeClr val="tx1"/>
                </a:solidFill>
                <a:latin typeface="+mn-lt"/>
                <a:ea typeface="+mn-ea"/>
                <a:cs typeface="+mn-cs"/>
              </a:rPr>
              <a:t>Сконфигурировать аутентификацию форм в файле </a:t>
            </a:r>
            <a:r>
              <a:rPr lang="ru-RU" sz="1200" b="0" i="0" u="none" strike="noStrike" kern="1200" baseline="0" dirty="0" err="1" smtClean="0">
                <a:solidFill>
                  <a:schemeClr val="tx1"/>
                </a:solidFill>
                <a:latin typeface="+mn-lt"/>
                <a:ea typeface="+mn-ea"/>
                <a:cs typeface="+mn-cs"/>
              </a:rPr>
              <a:t>web.config</a:t>
            </a:r>
            <a:r>
              <a:rPr lang="ru-RU" sz="1200" b="0" i="0" u="none" strike="noStrike" kern="1200" baseline="0" dirty="0" smtClean="0">
                <a:solidFill>
                  <a:schemeClr val="tx1"/>
                </a:solidFill>
                <a:latin typeface="+mn-lt"/>
                <a:ea typeface="+mn-ea"/>
                <a:cs typeface="+mn-cs"/>
              </a:rPr>
              <a:t> как обычно, и запретить доступ анонимным пользователям.</a:t>
            </a:r>
            <a:endParaRPr lang="en-US" sz="1200" b="0" i="0" u="none" strike="noStrike" kern="1200" baseline="0" dirty="0" smtClean="0">
              <a:solidFill>
                <a:schemeClr val="tx1"/>
              </a:solidFill>
              <a:latin typeface="+mn-lt"/>
              <a:ea typeface="+mn-ea"/>
              <a:cs typeface="+mn-cs"/>
            </a:endParaRPr>
          </a:p>
          <a:p>
            <a:pPr marL="228600" indent="-228600">
              <a:buAutoNum type="arabicPeriod"/>
            </a:pPr>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2. Настроить хранилище данных </a:t>
            </a:r>
            <a:r>
              <a:rPr lang="ru-RU" sz="1200" b="0" i="0" u="none" strike="noStrike" kern="1200" baseline="0" dirty="0" err="1" smtClean="0">
                <a:solidFill>
                  <a:schemeClr val="tx1"/>
                </a:solidFill>
                <a:latin typeface="+mn-lt"/>
                <a:ea typeface="+mn-ea"/>
                <a:cs typeface="+mn-cs"/>
              </a:rPr>
              <a:t>Membership</a:t>
            </a:r>
            <a:r>
              <a:rPr lang="ru-RU" sz="1200" b="0" i="0" u="none" strike="noStrike" kern="1200" baseline="0" dirty="0" smtClean="0">
                <a:solidFill>
                  <a:schemeClr val="tx1"/>
                </a:solidFill>
                <a:latin typeface="+mn-lt"/>
                <a:ea typeface="+mn-ea"/>
                <a:cs typeface="+mn-cs"/>
              </a:rPr>
              <a:t>. Например, если вы используете SQL</a:t>
            </a:r>
            <a:r>
              <a:rPr lang="en-US" sz="1200" b="0" i="0" u="none" strike="noStrike" kern="1200" baseline="0" dirty="0" smtClean="0">
                <a:solidFill>
                  <a:schemeClr val="tx1"/>
                </a:solidFill>
                <a:latin typeface="+mn-lt"/>
                <a:ea typeface="+mn-ea"/>
                <a:cs typeface="+mn-cs"/>
              </a:rPr>
              <a:t> </a:t>
            </a:r>
            <a:r>
              <a:rPr lang="ru-RU" sz="1200" b="0" i="0" u="none" strike="noStrike" kern="1200" baseline="0" dirty="0" err="1" smtClean="0">
                <a:solidFill>
                  <a:schemeClr val="tx1"/>
                </a:solidFill>
                <a:latin typeface="+mn-lt"/>
                <a:ea typeface="+mn-ea"/>
                <a:cs typeface="+mn-cs"/>
              </a:rPr>
              <a:t>Server</a:t>
            </a:r>
            <a:r>
              <a:rPr lang="ru-RU" sz="1200" b="0" i="0" u="none" strike="noStrike" kern="1200" baseline="0" dirty="0" smtClean="0">
                <a:solidFill>
                  <a:schemeClr val="tx1"/>
                </a:solidFill>
                <a:latin typeface="+mn-lt"/>
                <a:ea typeface="+mn-ea"/>
                <a:cs typeface="+mn-cs"/>
              </a:rPr>
              <a:t>, то в базе данных SQL </a:t>
            </a:r>
            <a:r>
              <a:rPr lang="ru-RU" sz="1200" b="0" i="0" u="none" strike="noStrike" kern="1200" baseline="0" dirty="0" err="1" smtClean="0">
                <a:solidFill>
                  <a:schemeClr val="tx1"/>
                </a:solidFill>
                <a:latin typeface="+mn-lt"/>
                <a:ea typeface="+mn-ea"/>
                <a:cs typeface="+mn-cs"/>
              </a:rPr>
              <a:t>Server</a:t>
            </a:r>
            <a:r>
              <a:rPr lang="ru-RU" sz="1200" b="0" i="0" u="none" strike="noStrike" kern="1200" baseline="0" dirty="0" smtClean="0">
                <a:solidFill>
                  <a:schemeClr val="tx1"/>
                </a:solidFill>
                <a:latin typeface="+mn-lt"/>
                <a:ea typeface="+mn-ea"/>
                <a:cs typeface="+mn-cs"/>
              </a:rPr>
              <a:t> по вашему выбору придется создать пару таблиц и хранимых процедур.</a:t>
            </a:r>
          </a:p>
          <a:p>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3. Сконфигурировать в файле </a:t>
            </a:r>
            <a:r>
              <a:rPr lang="ru-RU" sz="1200" b="0" i="0" u="none" strike="noStrike" kern="1200" baseline="0" dirty="0" err="1" smtClean="0">
                <a:solidFill>
                  <a:schemeClr val="tx1"/>
                </a:solidFill>
                <a:latin typeface="+mn-lt"/>
                <a:ea typeface="+mn-ea"/>
                <a:cs typeface="+mn-cs"/>
              </a:rPr>
              <a:t>web.config</a:t>
            </a:r>
            <a:r>
              <a:rPr lang="ru-RU" sz="1200" b="0" i="0" u="none" strike="noStrike" kern="1200" baseline="0" dirty="0" smtClean="0">
                <a:solidFill>
                  <a:schemeClr val="tx1"/>
                </a:solidFill>
                <a:latin typeface="+mn-lt"/>
                <a:ea typeface="+mn-ea"/>
                <a:cs typeface="+mn-cs"/>
              </a:rPr>
              <a:t> строку подключения к базе данных и поставщика </a:t>
            </a:r>
            <a:r>
              <a:rPr lang="ru-RU" sz="1200" b="0" i="0" u="none" strike="noStrike" kern="1200" baseline="0" dirty="0" err="1" smtClean="0">
                <a:solidFill>
                  <a:schemeClr val="tx1"/>
                </a:solidFill>
                <a:latin typeface="+mn-lt"/>
                <a:ea typeface="+mn-ea"/>
                <a:cs typeface="+mn-cs"/>
              </a:rPr>
              <a:t>Membership</a:t>
            </a:r>
            <a:r>
              <a:rPr lang="ru-RU" sz="1200" b="0" i="0" u="none" strike="noStrike" kern="1200" baseline="0" dirty="0" smtClean="0">
                <a:solidFill>
                  <a:schemeClr val="tx1"/>
                </a:solidFill>
                <a:latin typeface="+mn-lt"/>
                <a:ea typeface="+mn-ea"/>
                <a:cs typeface="+mn-cs"/>
              </a:rPr>
              <a:t>, который вы хотите использовать.</a:t>
            </a:r>
          </a:p>
          <a:p>
            <a:r>
              <a:rPr lang="ru-RU" sz="1200" b="0" i="0" u="none" strike="noStrike" kern="1200" baseline="0" dirty="0" smtClean="0">
                <a:solidFill>
                  <a:schemeClr val="tx1"/>
                </a:solidFill>
                <a:latin typeface="+mn-lt"/>
                <a:ea typeface="+mn-ea"/>
                <a:cs typeface="+mn-cs"/>
              </a:rPr>
              <a:t>4. Создать пользователей в хранилище данных </a:t>
            </a:r>
            <a:r>
              <a:rPr lang="ru-RU" sz="1200" b="0" i="0" u="none" strike="noStrike" kern="1200" baseline="0" dirty="0" err="1" smtClean="0">
                <a:solidFill>
                  <a:schemeClr val="tx1"/>
                </a:solidFill>
                <a:latin typeface="+mn-lt"/>
                <a:ea typeface="+mn-ea"/>
                <a:cs typeface="+mn-cs"/>
              </a:rPr>
              <a:t>Membership</a:t>
            </a:r>
            <a:r>
              <a:rPr lang="ru-RU" sz="1200" b="0" i="0" u="none" strike="noStrike" kern="1200" baseline="0" dirty="0" smtClean="0">
                <a:solidFill>
                  <a:schemeClr val="tx1"/>
                </a:solidFill>
                <a:latin typeface="+mn-lt"/>
                <a:ea typeface="+mn-ea"/>
                <a:cs typeface="+mn-cs"/>
              </a:rPr>
              <a:t> с помощью Web-утилиты конфигурирования ASP.NET </a:t>
            </a:r>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либо воспользоваться собственной страницей</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администрирования, которую вы можете реализовать в своем Web-приложении,</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используя функции </a:t>
            </a:r>
            <a:r>
              <a:rPr lang="en-US" sz="1200" b="0" i="0" u="none" strike="noStrike" kern="1200" baseline="0" dirty="0" smtClean="0">
                <a:solidFill>
                  <a:schemeClr val="tx1"/>
                </a:solidFill>
                <a:latin typeface="+mn-lt"/>
                <a:ea typeface="+mn-ea"/>
                <a:cs typeface="+mn-cs"/>
              </a:rPr>
              <a:t>Membership API.</a:t>
            </a:r>
          </a:p>
          <a:p>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5. Создать страницу регистрации, использующую готовый элемент управления</a:t>
            </a:r>
            <a:r>
              <a:rPr lang="en-US" sz="1200" b="0" i="0" u="none" strike="noStrike" kern="1200" baseline="0" dirty="0" smtClean="0">
                <a:solidFill>
                  <a:schemeClr val="tx1"/>
                </a:solidFill>
                <a:latin typeface="+mn-lt"/>
                <a:ea typeface="+mn-ea"/>
                <a:cs typeface="+mn-cs"/>
              </a:rPr>
              <a:t> </a:t>
            </a:r>
            <a:r>
              <a:rPr lang="ru-RU" sz="1200" b="0" i="0" u="none" strike="noStrike" kern="1200" baseline="0" dirty="0" err="1" smtClean="0">
                <a:solidFill>
                  <a:schemeClr val="tx1"/>
                </a:solidFill>
                <a:latin typeface="+mn-lt"/>
                <a:ea typeface="+mn-ea"/>
                <a:cs typeface="+mn-cs"/>
              </a:rPr>
              <a:t>Login</a:t>
            </a:r>
            <a:r>
              <a:rPr lang="ru-RU" sz="1200" b="0" i="0" u="none" strike="noStrike" kern="1200" baseline="0" dirty="0" smtClean="0">
                <a:solidFill>
                  <a:schemeClr val="tx1"/>
                </a:solidFill>
                <a:latin typeface="+mn-lt"/>
                <a:ea typeface="+mn-ea"/>
                <a:cs typeface="+mn-cs"/>
              </a:rPr>
              <a:t>, либо создать страницу регистрации, </a:t>
            </a:r>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применяющую класс </a:t>
            </a:r>
            <a:r>
              <a:rPr lang="ru-RU" sz="1200" b="0" i="0" u="none" strike="noStrike" kern="1200" baseline="0" dirty="0" err="1" smtClean="0">
                <a:solidFill>
                  <a:schemeClr val="tx1"/>
                </a:solidFill>
                <a:latin typeface="+mn-lt"/>
                <a:ea typeface="+mn-ea"/>
                <a:cs typeface="+mn-cs"/>
              </a:rPr>
              <a:t>Membership</a:t>
            </a:r>
            <a:r>
              <a:rPr lang="ru-RU" sz="1200" b="0" i="0" u="none" strike="noStrike" kern="1200" baseline="0" dirty="0" smtClean="0">
                <a:solidFill>
                  <a:schemeClr val="tx1"/>
                </a:solidFill>
                <a:latin typeface="+mn-lt"/>
                <a:ea typeface="+mn-ea"/>
                <a:cs typeface="+mn-cs"/>
              </a:rPr>
              <a:t> для</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проверки введенных удостоверений и аутентификации пользователей.</a:t>
            </a:r>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Все шаги по конфигурированию за исключением настройки поставщика можно выполнить с помощью </a:t>
            </a:r>
            <a:r>
              <a:rPr lang="en-US" sz="1200" b="0" i="0" u="none" strike="noStrike" kern="1200" baseline="0" dirty="0" smtClean="0">
                <a:solidFill>
                  <a:schemeClr val="tx1"/>
                </a:solidFill>
                <a:latin typeface="+mn-lt"/>
                <a:ea typeface="+mn-ea"/>
                <a:cs typeface="+mn-cs"/>
              </a:rPr>
              <a:t>ASP.NET WAT (Web Site Administration Tool — </a:t>
            </a:r>
            <a:r>
              <a:rPr lang="ru-RU" sz="1200" b="0" i="0" u="none" strike="noStrike" kern="1200" baseline="0" dirty="0" smtClean="0">
                <a:solidFill>
                  <a:schemeClr val="tx1"/>
                </a:solidFill>
                <a:latin typeface="+mn-lt"/>
                <a:ea typeface="+mn-ea"/>
                <a:cs typeface="+mn-cs"/>
              </a:rPr>
              <a:t>Инструмент администрирования Web-сайтов), который включает мастер настройки безопасности. </a:t>
            </a:r>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Просто выберите в меню </a:t>
            </a:r>
            <a:r>
              <a:rPr lang="en-US" sz="1200" b="0" i="0" u="none" strike="noStrike" kern="1200" baseline="0" dirty="0" smtClean="0">
                <a:solidFill>
                  <a:schemeClr val="tx1"/>
                </a:solidFill>
                <a:latin typeface="+mn-lt"/>
                <a:ea typeface="+mn-ea"/>
                <a:cs typeface="+mn-cs"/>
              </a:rPr>
              <a:t>Website (Web-</a:t>
            </a:r>
            <a:r>
              <a:rPr lang="ru-RU" sz="1200" b="0" i="0" u="none" strike="noStrike" kern="1200" baseline="0" dirty="0" smtClean="0">
                <a:solidFill>
                  <a:schemeClr val="tx1"/>
                </a:solidFill>
                <a:latin typeface="+mn-lt"/>
                <a:ea typeface="+mn-ea"/>
                <a:cs typeface="+mn-cs"/>
              </a:rPr>
              <a:t>сайт) команду </a:t>
            </a:r>
            <a:r>
              <a:rPr lang="en-US" sz="1200" b="0" i="0" u="none" strike="noStrike" kern="1200" baseline="0" dirty="0" smtClean="0">
                <a:solidFill>
                  <a:schemeClr val="tx1"/>
                </a:solidFill>
                <a:latin typeface="+mn-lt"/>
                <a:ea typeface="+mn-ea"/>
                <a:cs typeface="+mn-cs"/>
              </a:rPr>
              <a:t>ASP.NET Configuration (</a:t>
            </a:r>
            <a:r>
              <a:rPr lang="ru-RU" sz="1200" b="0" i="0" u="none" strike="noStrike" kern="1200" baseline="0" dirty="0" smtClean="0">
                <a:solidFill>
                  <a:schemeClr val="tx1"/>
                </a:solidFill>
                <a:latin typeface="+mn-lt"/>
                <a:ea typeface="+mn-ea"/>
                <a:cs typeface="+mn-cs"/>
              </a:rPr>
              <a:t>Конфигурация </a:t>
            </a:r>
            <a:r>
              <a:rPr lang="en-US" sz="1200" b="0" i="0" u="none" strike="noStrike" kern="1200" baseline="0" dirty="0" smtClean="0">
                <a:solidFill>
                  <a:schemeClr val="tx1"/>
                </a:solidFill>
                <a:latin typeface="+mn-lt"/>
                <a:ea typeface="+mn-ea"/>
                <a:cs typeface="+mn-cs"/>
              </a:rPr>
              <a:t>ASP.NET) </a:t>
            </a:r>
            <a:r>
              <a:rPr lang="ru-RU" sz="1200" b="0" i="0" u="none" strike="noStrike" kern="1200" baseline="0" dirty="0" smtClean="0">
                <a:solidFill>
                  <a:schemeClr val="tx1"/>
                </a:solidFill>
                <a:latin typeface="+mn-lt"/>
                <a:ea typeface="+mn-ea"/>
                <a:cs typeface="+mn-cs"/>
              </a:rPr>
              <a:t>в среде </a:t>
            </a:r>
            <a:r>
              <a:rPr lang="ru-RU" sz="1200" b="0" i="0" u="none" strike="noStrike" kern="1200" baseline="0" dirty="0" err="1" smtClean="0">
                <a:solidFill>
                  <a:schemeClr val="tx1"/>
                </a:solidFill>
                <a:latin typeface="+mn-lt"/>
                <a:ea typeface="+mn-ea"/>
                <a:cs typeface="+mn-cs"/>
              </a:rPr>
              <a:t>Visual</a:t>
            </a:r>
            <a:r>
              <a:rPr lang="ru-RU" sz="1200" b="0" i="0" u="none" strike="noStrike" kern="1200" baseline="0" dirty="0" smtClean="0">
                <a:solidFill>
                  <a:schemeClr val="tx1"/>
                </a:solidFill>
                <a:latin typeface="+mn-lt"/>
                <a:ea typeface="+mn-ea"/>
                <a:cs typeface="+mn-cs"/>
              </a:rPr>
              <a:t> </a:t>
            </a:r>
            <a:r>
              <a:rPr lang="ru-RU" sz="1200" b="0" i="0" u="none" strike="noStrike" kern="1200" baseline="0" dirty="0" err="1" smtClean="0">
                <a:solidFill>
                  <a:schemeClr val="tx1"/>
                </a:solidFill>
                <a:latin typeface="+mn-lt"/>
                <a:ea typeface="+mn-ea"/>
                <a:cs typeface="+mn-cs"/>
              </a:rPr>
              <a:t>Studio</a:t>
            </a:r>
            <a:r>
              <a:rPr lang="ru-RU" sz="1200" b="0" i="0" u="none" strike="noStrike" kern="1200" baseline="0" dirty="0" smtClean="0">
                <a:solidFill>
                  <a:schemeClr val="tx1"/>
                </a:solidFill>
                <a:latin typeface="+mn-lt"/>
                <a:ea typeface="+mn-ea"/>
                <a:cs typeface="+mn-cs"/>
              </a:rPr>
              <a:t>. WAT показан на рис. 21.2.</a:t>
            </a:r>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dirty="0" smtClean="0"/>
          </a:p>
          <a:p>
            <a:endParaRPr lang="en-US" dirty="0" smtClean="0"/>
          </a:p>
          <a:p>
            <a:endParaRPr lang="ru-RU" dirty="0"/>
          </a:p>
        </p:txBody>
      </p:sp>
      <p:sp>
        <p:nvSpPr>
          <p:cNvPr id="4" name="Номер слайда 3"/>
          <p:cNvSpPr>
            <a:spLocks noGrp="1"/>
          </p:cNvSpPr>
          <p:nvPr>
            <p:ph type="sldNum" sz="quarter" idx="10"/>
          </p:nvPr>
        </p:nvSpPr>
        <p:spPr/>
        <p:txBody>
          <a:bodyPr/>
          <a:lstStyle/>
          <a:p>
            <a:fld id="{ACAA8711-F093-4A2E-A13B-A8DE6F398421}" type="slidenum">
              <a:rPr lang="ru-RU" smtClean="0"/>
              <a:pPr/>
              <a:t>37</a:t>
            </a:fld>
            <a:endParaRPr lang="ru-RU"/>
          </a:p>
        </p:txBody>
      </p:sp>
    </p:spTree>
    <p:extLst>
      <p:ext uri="{BB962C8B-B14F-4D97-AF65-F5344CB8AC3E}">
        <p14:creationId xmlns:p14="http://schemas.microsoft.com/office/powerpoint/2010/main" val="4124142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77500" lnSpcReduction="20000"/>
          </a:bodyPr>
          <a:lstStyle/>
          <a:p>
            <a:r>
              <a:rPr lang="ru-RU" sz="1200" b="1" i="0" u="none" strike="noStrike" kern="1200" baseline="0" dirty="0" smtClean="0">
                <a:solidFill>
                  <a:schemeClr val="tx1"/>
                </a:solidFill>
                <a:latin typeface="+mn-lt"/>
                <a:ea typeface="+mn-ea"/>
                <a:cs typeface="+mn-cs"/>
              </a:rPr>
              <a:t>Использование класса </a:t>
            </a:r>
            <a:r>
              <a:rPr lang="en-US" sz="1200" b="1" i="0" u="none" strike="noStrike" kern="1200" baseline="0" dirty="0" smtClean="0">
                <a:solidFill>
                  <a:schemeClr val="tx1"/>
                </a:solidFill>
                <a:latin typeface="+mn-lt"/>
                <a:ea typeface="+mn-ea"/>
                <a:cs typeface="+mn-cs"/>
              </a:rPr>
              <a:t>Membership</a:t>
            </a:r>
          </a:p>
          <a:p>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Методы класса </a:t>
            </a:r>
            <a:r>
              <a:rPr lang="ru-RU" sz="1200" b="0" i="0" u="none" strike="noStrike" kern="1200" baseline="0" dirty="0" err="1" smtClean="0">
                <a:solidFill>
                  <a:schemeClr val="tx1"/>
                </a:solidFill>
                <a:latin typeface="+mn-lt"/>
                <a:ea typeface="+mn-ea"/>
                <a:cs typeface="+mn-cs"/>
              </a:rPr>
              <a:t>Membership</a:t>
            </a:r>
            <a:r>
              <a:rPr lang="ru-RU" sz="1200" b="0" i="0" u="none" strike="noStrike" kern="1200" baseline="0" dirty="0" smtClean="0">
                <a:solidFill>
                  <a:schemeClr val="tx1"/>
                </a:solidFill>
                <a:latin typeface="+mn-lt"/>
                <a:ea typeface="+mn-ea"/>
                <a:cs typeface="+mn-cs"/>
              </a:rPr>
              <a:t> выполняют следующие</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основные операции:</a:t>
            </a:r>
          </a:p>
          <a:p>
            <a:pPr marL="171450" indent="-171450">
              <a:buFont typeface="Arial" panose="020B0604020202020204" pitchFamily="34" charset="0"/>
              <a:buChar char="•"/>
            </a:pPr>
            <a:r>
              <a:rPr lang="ru-RU" sz="1200" b="0" i="0" u="none" strike="noStrike" kern="1200" baseline="0" dirty="0" smtClean="0">
                <a:solidFill>
                  <a:schemeClr val="tx1"/>
                </a:solidFill>
                <a:latin typeface="+mn-lt"/>
                <a:ea typeface="+mn-ea"/>
                <a:cs typeface="+mn-cs"/>
              </a:rPr>
              <a:t>создание новых пользователей;</a:t>
            </a:r>
          </a:p>
          <a:p>
            <a:pPr marL="171450" indent="-171450">
              <a:buFont typeface="Arial" panose="020B0604020202020204" pitchFamily="34" charset="0"/>
              <a:buChar char="•"/>
            </a:pPr>
            <a:r>
              <a:rPr lang="ru-RU" sz="1200" b="0" i="0" u="none" strike="noStrike" kern="1200" baseline="0" dirty="0" smtClean="0">
                <a:solidFill>
                  <a:schemeClr val="tx1"/>
                </a:solidFill>
                <a:latin typeface="+mn-lt"/>
                <a:ea typeface="+mn-ea"/>
                <a:cs typeface="+mn-cs"/>
              </a:rPr>
              <a:t>удаление существующих пользователей;</a:t>
            </a:r>
          </a:p>
          <a:p>
            <a:pPr marL="171450" indent="-171450">
              <a:buFont typeface="Arial" panose="020B0604020202020204" pitchFamily="34" charset="0"/>
              <a:buChar char="•"/>
            </a:pPr>
            <a:r>
              <a:rPr lang="ru-RU" sz="1200" b="0" i="0" u="none" strike="noStrike" kern="1200" baseline="0" dirty="0" smtClean="0">
                <a:solidFill>
                  <a:schemeClr val="tx1"/>
                </a:solidFill>
                <a:latin typeface="+mn-lt"/>
                <a:ea typeface="+mn-ea"/>
                <a:cs typeface="+mn-cs"/>
              </a:rPr>
              <a:t>обновление существующих пользователей;</a:t>
            </a:r>
          </a:p>
          <a:p>
            <a:pPr marL="171450" indent="-171450">
              <a:buFont typeface="Arial" panose="020B0604020202020204" pitchFamily="34" charset="0"/>
              <a:buChar char="•"/>
            </a:pPr>
            <a:r>
              <a:rPr lang="ru-RU" sz="1200" b="0" i="0" u="none" strike="noStrike" kern="1200" baseline="0" dirty="0" smtClean="0">
                <a:solidFill>
                  <a:schemeClr val="tx1"/>
                </a:solidFill>
                <a:latin typeface="+mn-lt"/>
                <a:ea typeface="+mn-ea"/>
                <a:cs typeface="+mn-cs"/>
              </a:rPr>
              <a:t>извлечение списков пользователей;</a:t>
            </a:r>
          </a:p>
          <a:p>
            <a:pPr marL="171450" indent="-171450">
              <a:buFont typeface="Arial" panose="020B0604020202020204" pitchFamily="34" charset="0"/>
              <a:buChar char="•"/>
            </a:pPr>
            <a:r>
              <a:rPr lang="ru-RU" sz="1200" b="0" i="0" u="none" strike="noStrike" kern="1200" baseline="0" dirty="0" smtClean="0">
                <a:solidFill>
                  <a:schemeClr val="tx1"/>
                </a:solidFill>
                <a:latin typeface="+mn-lt"/>
                <a:ea typeface="+mn-ea"/>
                <a:cs typeface="+mn-cs"/>
              </a:rPr>
              <a:t>извлечение подробной информации об отдельном пользователе;</a:t>
            </a:r>
          </a:p>
          <a:p>
            <a:pPr marL="171450" indent="-171450">
              <a:buFont typeface="Arial" panose="020B0604020202020204" pitchFamily="34" charset="0"/>
              <a:buChar char="•"/>
            </a:pPr>
            <a:r>
              <a:rPr lang="ru-RU" sz="1200" b="0" i="0" u="none" strike="noStrike" kern="1200" baseline="0" dirty="0" smtClean="0">
                <a:solidFill>
                  <a:schemeClr val="tx1"/>
                </a:solidFill>
                <a:latin typeface="+mn-lt"/>
                <a:ea typeface="+mn-ea"/>
                <a:cs typeface="+mn-cs"/>
              </a:rPr>
              <a:t>проверка пользовательских удостоверений по хранилищу.</a:t>
            </a:r>
          </a:p>
          <a:p>
            <a:pPr marL="171450" indent="-171450">
              <a:buFont typeface="Arial" panose="020B0604020202020204" pitchFamily="34" charset="0"/>
              <a:buChar char="•"/>
            </a:pPr>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Многие методы класса </a:t>
            </a:r>
            <a:r>
              <a:rPr lang="ru-RU" sz="1200" b="0" i="0" u="none" strike="noStrike" kern="1200" baseline="0" dirty="0" err="1" smtClean="0">
                <a:solidFill>
                  <a:schemeClr val="tx1"/>
                </a:solidFill>
                <a:latin typeface="+mn-lt"/>
                <a:ea typeface="+mn-ea"/>
                <a:cs typeface="+mn-cs"/>
              </a:rPr>
              <a:t>Membership</a:t>
            </a:r>
            <a:r>
              <a:rPr lang="ru-RU" sz="1200" b="0" i="0" u="none" strike="noStrike" kern="1200" baseline="0" dirty="0" smtClean="0">
                <a:solidFill>
                  <a:schemeClr val="tx1"/>
                </a:solidFill>
                <a:latin typeface="+mn-lt"/>
                <a:ea typeface="+mn-ea"/>
                <a:cs typeface="+mn-cs"/>
              </a:rPr>
              <a:t> принимают в качестве параметра экземпляр </a:t>
            </a:r>
            <a:r>
              <a:rPr lang="ru-RU" sz="1200" b="0" i="0" u="none" strike="noStrike" kern="1200" baseline="0" dirty="0" err="1" smtClean="0">
                <a:solidFill>
                  <a:schemeClr val="tx1"/>
                </a:solidFill>
                <a:latin typeface="+mn-lt"/>
                <a:ea typeface="+mn-ea"/>
                <a:cs typeface="+mn-cs"/>
              </a:rPr>
              <a:t>MembershipUser</a:t>
            </a:r>
            <a:r>
              <a:rPr lang="ru-RU" sz="1200" b="0" i="0" u="none" strike="noStrike" kern="1200" baseline="0" dirty="0" smtClean="0">
                <a:solidFill>
                  <a:schemeClr val="tx1"/>
                </a:solidFill>
                <a:latin typeface="+mn-lt"/>
                <a:ea typeface="+mn-ea"/>
                <a:cs typeface="+mn-cs"/>
              </a:rPr>
              <a:t> </a:t>
            </a:r>
          </a:p>
          <a:p>
            <a:r>
              <a:rPr lang="ru-RU" sz="1200" b="0" i="0" u="none" strike="noStrike" kern="1200" baseline="0" dirty="0" smtClean="0">
                <a:solidFill>
                  <a:schemeClr val="tx1"/>
                </a:solidFill>
                <a:latin typeface="+mn-lt"/>
                <a:ea typeface="+mn-ea"/>
                <a:cs typeface="+mn-cs"/>
              </a:rPr>
              <a:t>либо возвращают его или целую коллекцию экземпляров </a:t>
            </a:r>
            <a:r>
              <a:rPr lang="ru-RU" sz="1200" b="0" i="0" u="none" strike="noStrike" kern="1200" baseline="0" dirty="0" err="1" smtClean="0">
                <a:solidFill>
                  <a:schemeClr val="tx1"/>
                </a:solidFill>
                <a:latin typeface="+mn-lt"/>
                <a:ea typeface="+mn-ea"/>
                <a:cs typeface="+mn-cs"/>
              </a:rPr>
              <a:t>MembershipUser</a:t>
            </a:r>
            <a:r>
              <a:rPr lang="ru-RU" sz="1200" b="0" i="0" u="none" strike="noStrike" kern="1200" baseline="0" dirty="0" smtClean="0">
                <a:solidFill>
                  <a:schemeClr val="tx1"/>
                </a:solidFill>
                <a:latin typeface="+mn-lt"/>
                <a:ea typeface="+mn-ea"/>
                <a:cs typeface="+mn-cs"/>
              </a:rPr>
              <a:t>. </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Например, извлекая пользователя методом </a:t>
            </a:r>
            <a:r>
              <a:rPr lang="ru-RU" sz="1200" b="0" i="0" u="none" strike="noStrike" kern="1200" baseline="0" dirty="0" err="1" smtClean="0">
                <a:solidFill>
                  <a:schemeClr val="tx1"/>
                </a:solidFill>
                <a:latin typeface="+mn-lt"/>
                <a:ea typeface="+mn-ea"/>
                <a:cs typeface="+mn-cs"/>
              </a:rPr>
              <a:t>Membership.GetUser</a:t>
            </a:r>
            <a:r>
              <a:rPr lang="ru-RU" sz="1200" b="0" i="0" u="none" strike="noStrike" kern="1200" baseline="0" dirty="0" smtClean="0">
                <a:solidFill>
                  <a:schemeClr val="tx1"/>
                </a:solidFill>
                <a:latin typeface="+mn-lt"/>
                <a:ea typeface="+mn-ea"/>
                <a:cs typeface="+mn-cs"/>
              </a:rPr>
              <a:t>, устанавливая свойства экземпляра, </a:t>
            </a:r>
          </a:p>
          <a:p>
            <a:r>
              <a:rPr lang="ru-RU" sz="1200" b="0" i="0" u="none" strike="noStrike" kern="1200" baseline="0" dirty="0" smtClean="0">
                <a:solidFill>
                  <a:schemeClr val="tx1"/>
                </a:solidFill>
                <a:latin typeface="+mn-lt"/>
                <a:ea typeface="+mn-ea"/>
                <a:cs typeface="+mn-cs"/>
              </a:rPr>
              <a:t>после чего отправляя методу </a:t>
            </a:r>
            <a:r>
              <a:rPr lang="ru-RU" sz="1200" b="0" i="0" u="none" strike="noStrike" kern="1200" baseline="0" dirty="0" err="1" smtClean="0">
                <a:solidFill>
                  <a:schemeClr val="tx1"/>
                </a:solidFill>
                <a:latin typeface="+mn-lt"/>
                <a:ea typeface="+mn-ea"/>
                <a:cs typeface="+mn-cs"/>
              </a:rPr>
              <a:t>UpdateUser</a:t>
            </a:r>
            <a:r>
              <a:rPr lang="ru-RU" sz="1200" b="0" i="0" u="none" strike="noStrike" kern="1200" baseline="0" dirty="0" smtClean="0">
                <a:solidFill>
                  <a:schemeClr val="tx1"/>
                </a:solidFill>
                <a:latin typeface="+mn-lt"/>
                <a:ea typeface="+mn-ea"/>
                <a:cs typeface="+mn-cs"/>
              </a:rPr>
              <a:t> класса </a:t>
            </a:r>
            <a:r>
              <a:rPr lang="ru-RU" sz="1200" b="0" i="0" u="none" strike="noStrike" kern="1200" baseline="0" dirty="0" err="1" smtClean="0">
                <a:solidFill>
                  <a:schemeClr val="tx1"/>
                </a:solidFill>
                <a:latin typeface="+mn-lt"/>
                <a:ea typeface="+mn-ea"/>
                <a:cs typeface="+mn-cs"/>
              </a:rPr>
              <a:t>Membership</a:t>
            </a:r>
            <a:r>
              <a:rPr lang="ru-RU" sz="1200" b="0" i="0" u="none" strike="noStrike" kern="1200" baseline="0" dirty="0" smtClean="0">
                <a:solidFill>
                  <a:schemeClr val="tx1"/>
                </a:solidFill>
                <a:latin typeface="+mn-lt"/>
                <a:ea typeface="+mn-ea"/>
                <a:cs typeface="+mn-cs"/>
              </a:rPr>
              <a:t>, вы можете легко обновить свойства пользователя. </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Оба класса — </a:t>
            </a:r>
            <a:r>
              <a:rPr lang="ru-RU" sz="1200" b="0" i="0" u="none" strike="noStrike" kern="1200" baseline="0" dirty="0" err="1" smtClean="0">
                <a:solidFill>
                  <a:schemeClr val="tx1"/>
                </a:solidFill>
                <a:latin typeface="+mn-lt"/>
                <a:ea typeface="+mn-ea"/>
                <a:cs typeface="+mn-cs"/>
              </a:rPr>
              <a:t>Membership</a:t>
            </a:r>
            <a:r>
              <a:rPr lang="ru-RU" sz="1200" b="0" i="0" u="none" strike="noStrike" kern="1200" baseline="0" dirty="0" smtClean="0">
                <a:solidFill>
                  <a:schemeClr val="tx1"/>
                </a:solidFill>
                <a:latin typeface="+mn-lt"/>
                <a:ea typeface="+mn-ea"/>
                <a:cs typeface="+mn-cs"/>
              </a:rPr>
              <a:t> и </a:t>
            </a:r>
            <a:r>
              <a:rPr lang="ru-RU" sz="1200" b="0" i="0" u="none" strike="noStrike" kern="1200" baseline="0" dirty="0" err="1" smtClean="0">
                <a:solidFill>
                  <a:schemeClr val="tx1"/>
                </a:solidFill>
                <a:latin typeface="+mn-lt"/>
                <a:ea typeface="+mn-ea"/>
                <a:cs typeface="+mn-cs"/>
              </a:rPr>
              <a:t>MembershipUser</a:t>
            </a:r>
            <a:r>
              <a:rPr lang="ru-RU" sz="1200" b="0" i="0" u="none" strike="noStrike" kern="1200" baseline="0" dirty="0" smtClean="0">
                <a:solidFill>
                  <a:schemeClr val="tx1"/>
                </a:solidFill>
                <a:latin typeface="+mn-lt"/>
                <a:ea typeface="+mn-ea"/>
                <a:cs typeface="+mn-cs"/>
              </a:rPr>
              <a:t> — представляют необходимый уровень абстракции между поставщиком и вашим приложением. </a:t>
            </a:r>
          </a:p>
          <a:p>
            <a:r>
              <a:rPr lang="ru-RU" sz="1200" b="0" i="0" u="none" strike="noStrike" kern="1200" baseline="0" dirty="0" smtClean="0">
                <a:solidFill>
                  <a:schemeClr val="tx1"/>
                </a:solidFill>
                <a:latin typeface="+mn-lt"/>
                <a:ea typeface="+mn-ea"/>
                <a:cs typeface="+mn-cs"/>
              </a:rPr>
              <a:t>Все, что вы делаете с классом </a:t>
            </a:r>
            <a:r>
              <a:rPr lang="ru-RU" sz="1200" b="0" i="0" u="none" strike="noStrike" kern="1200" baseline="0" dirty="0" err="1" smtClean="0">
                <a:solidFill>
                  <a:schemeClr val="tx1"/>
                </a:solidFill>
                <a:latin typeface="+mn-lt"/>
                <a:ea typeface="+mn-ea"/>
                <a:cs typeface="+mn-cs"/>
              </a:rPr>
              <a:t>Membership</a:t>
            </a:r>
            <a:r>
              <a:rPr lang="ru-RU" sz="1200" b="0" i="0" u="none" strike="noStrike" kern="1200" baseline="0" dirty="0" smtClean="0">
                <a:solidFill>
                  <a:schemeClr val="tx1"/>
                </a:solidFill>
                <a:latin typeface="+mn-lt"/>
                <a:ea typeface="+mn-ea"/>
                <a:cs typeface="+mn-cs"/>
              </a:rPr>
              <a:t>, зависит от вашего поставщика. </a:t>
            </a:r>
          </a:p>
          <a:p>
            <a:r>
              <a:rPr lang="ru-RU" sz="1200" b="0" i="0" u="none" strike="noStrike" kern="1200" baseline="0" dirty="0" smtClean="0">
                <a:solidFill>
                  <a:schemeClr val="tx1"/>
                </a:solidFill>
                <a:latin typeface="+mn-lt"/>
                <a:ea typeface="+mn-ea"/>
                <a:cs typeface="+mn-cs"/>
              </a:rPr>
              <a:t>Это значит, что если вы замените поставщика </a:t>
            </a:r>
            <a:r>
              <a:rPr lang="ru-RU" sz="1200" b="0" i="0" u="none" strike="noStrike" kern="1200" baseline="0" dirty="0" err="1" smtClean="0">
                <a:solidFill>
                  <a:schemeClr val="tx1"/>
                </a:solidFill>
                <a:latin typeface="+mn-lt"/>
                <a:ea typeface="+mn-ea"/>
                <a:cs typeface="+mn-cs"/>
              </a:rPr>
              <a:t>Membership</a:t>
            </a:r>
            <a:r>
              <a:rPr lang="ru-RU" sz="1200" b="0" i="0" u="none" strike="noStrike" kern="1200" baseline="0" dirty="0" smtClean="0">
                <a:solidFill>
                  <a:schemeClr val="tx1"/>
                </a:solidFill>
                <a:latin typeface="+mn-lt"/>
                <a:ea typeface="+mn-ea"/>
                <a:cs typeface="+mn-cs"/>
              </a:rPr>
              <a:t>, это никак не повлияет на ваше приложение, </a:t>
            </a:r>
          </a:p>
          <a:p>
            <a:r>
              <a:rPr lang="ru-RU" sz="1200" b="0" i="0" u="none" strike="noStrike" kern="1200" baseline="0" dirty="0" smtClean="0">
                <a:solidFill>
                  <a:schemeClr val="tx1"/>
                </a:solidFill>
                <a:latin typeface="+mn-lt"/>
                <a:ea typeface="+mn-ea"/>
                <a:cs typeface="+mn-cs"/>
              </a:rPr>
              <a:t>если реализация поставщика </a:t>
            </a:r>
            <a:r>
              <a:rPr lang="ru-RU" sz="1200" b="0" i="0" u="none" strike="noStrike" kern="1200" baseline="0" dirty="0" err="1" smtClean="0">
                <a:solidFill>
                  <a:schemeClr val="tx1"/>
                </a:solidFill>
                <a:latin typeface="+mn-lt"/>
                <a:ea typeface="+mn-ea"/>
                <a:cs typeface="+mn-cs"/>
              </a:rPr>
              <a:t>Membership</a:t>
            </a:r>
            <a:r>
              <a:rPr lang="ru-RU" sz="1200" b="0" i="0" u="none" strike="noStrike" kern="1200" baseline="0" dirty="0" smtClean="0">
                <a:solidFill>
                  <a:schemeClr val="tx1"/>
                </a:solidFill>
                <a:latin typeface="+mn-lt"/>
                <a:ea typeface="+mn-ea"/>
                <a:cs typeface="+mn-cs"/>
              </a:rPr>
              <a:t> полная и поддерживает все средства, предлагаемые базовым классом </a:t>
            </a:r>
            <a:r>
              <a:rPr lang="ru-RU" sz="1200" b="0" i="0" u="none" strike="noStrike" kern="1200" baseline="0" dirty="0" err="1" smtClean="0">
                <a:solidFill>
                  <a:schemeClr val="tx1"/>
                </a:solidFill>
                <a:latin typeface="+mn-lt"/>
                <a:ea typeface="+mn-ea"/>
                <a:cs typeface="+mn-cs"/>
              </a:rPr>
              <a:t>MembershipProvider</a:t>
            </a:r>
            <a:r>
              <a:rPr lang="ru-RU" sz="1200" b="0" i="0" u="none" strike="noStrike" kern="1200" baseline="0" dirty="0" smtClean="0">
                <a:solidFill>
                  <a:schemeClr val="tx1"/>
                </a:solidFill>
                <a:latin typeface="+mn-lt"/>
                <a:ea typeface="+mn-ea"/>
                <a:cs typeface="+mn-cs"/>
              </a:rPr>
              <a:t>.</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Все классы, используемые в </a:t>
            </a:r>
            <a:r>
              <a:rPr lang="ru-RU" sz="1200" b="0" i="0" u="none" strike="noStrike" kern="1200" baseline="0" dirty="0" err="1" smtClean="0">
                <a:solidFill>
                  <a:schemeClr val="tx1"/>
                </a:solidFill>
                <a:latin typeface="+mn-lt"/>
                <a:ea typeface="+mn-ea"/>
                <a:cs typeface="+mn-cs"/>
              </a:rPr>
              <a:t>Membership</a:t>
            </a:r>
            <a:r>
              <a:rPr lang="ru-RU" sz="1200" b="0" i="0" u="none" strike="noStrike" kern="1200" baseline="0" dirty="0" smtClean="0">
                <a:solidFill>
                  <a:schemeClr val="tx1"/>
                </a:solidFill>
                <a:latin typeface="+mn-lt"/>
                <a:ea typeface="+mn-ea"/>
                <a:cs typeface="+mn-cs"/>
              </a:rPr>
              <a:t> API, определены в пространстве имен </a:t>
            </a:r>
            <a:r>
              <a:rPr lang="ru-RU" sz="1200" b="0" i="0" u="none" strike="noStrike" kern="1200" baseline="0" dirty="0" err="1" smtClean="0">
                <a:solidFill>
                  <a:schemeClr val="tx1"/>
                </a:solidFill>
                <a:latin typeface="+mn-lt"/>
                <a:ea typeface="+mn-ea"/>
                <a:cs typeface="+mn-cs"/>
              </a:rPr>
              <a:t>System.Web.Security</a:t>
            </a:r>
            <a:r>
              <a:rPr lang="ru-RU" sz="1200" b="0" i="0" u="none" strike="noStrike" kern="1200" baseline="0" dirty="0" smtClean="0">
                <a:solidFill>
                  <a:schemeClr val="tx1"/>
                </a:solidFill>
                <a:latin typeface="+mn-lt"/>
                <a:ea typeface="+mn-ea"/>
                <a:cs typeface="+mn-cs"/>
              </a:rPr>
              <a:t>. </a:t>
            </a:r>
          </a:p>
          <a:p>
            <a:r>
              <a:rPr lang="ru-RU" sz="1200" b="0" i="0" u="none" strike="noStrike" kern="1200" baseline="0" dirty="0" err="1" smtClean="0">
                <a:solidFill>
                  <a:schemeClr val="tx1"/>
                </a:solidFill>
                <a:latin typeface="+mn-lt"/>
                <a:ea typeface="+mn-ea"/>
                <a:cs typeface="+mn-cs"/>
              </a:rPr>
              <a:t>Membership</a:t>
            </a:r>
            <a:r>
              <a:rPr lang="ru-RU" sz="1200" b="0" i="0" u="none" strike="noStrike" kern="1200" baseline="0" dirty="0" smtClean="0">
                <a:solidFill>
                  <a:schemeClr val="tx1"/>
                </a:solidFill>
                <a:latin typeface="+mn-lt"/>
                <a:ea typeface="+mn-ea"/>
                <a:cs typeface="+mn-cs"/>
              </a:rPr>
              <a:t> представляет собой класс со множеством статических методов и свойств. </a:t>
            </a:r>
          </a:p>
          <a:p>
            <a:r>
              <a:rPr lang="ru-RU" sz="1200" b="0" i="0" u="none" strike="noStrike" kern="1200" baseline="0" dirty="0" smtClean="0">
                <a:solidFill>
                  <a:schemeClr val="tx1"/>
                </a:solidFill>
                <a:latin typeface="+mn-lt"/>
                <a:ea typeface="+mn-ea"/>
                <a:cs typeface="+mn-cs"/>
              </a:rPr>
              <a:t>Ниже мы пройдемся по различным типам задач, которые можно выполнять с помощью класса </a:t>
            </a:r>
            <a:r>
              <a:rPr lang="ru-RU" sz="1200" b="0" i="0" u="none" strike="noStrike" kern="1200" baseline="0" dirty="0" err="1" smtClean="0">
                <a:solidFill>
                  <a:schemeClr val="tx1"/>
                </a:solidFill>
                <a:latin typeface="+mn-lt"/>
                <a:ea typeface="+mn-ea"/>
                <a:cs typeface="+mn-cs"/>
              </a:rPr>
              <a:t>Membership</a:t>
            </a:r>
            <a:r>
              <a:rPr lang="ru-RU" sz="1200" b="0" i="0" u="none" strike="noStrike" kern="1200" baseline="0" dirty="0" smtClean="0">
                <a:solidFill>
                  <a:schemeClr val="tx1"/>
                </a:solidFill>
                <a:latin typeface="+mn-lt"/>
                <a:ea typeface="+mn-ea"/>
                <a:cs typeface="+mn-cs"/>
              </a:rPr>
              <a:t> </a:t>
            </a:r>
          </a:p>
          <a:p>
            <a:r>
              <a:rPr lang="ru-RU" sz="1200" b="0" i="0" u="none" strike="noStrike" kern="1200" baseline="0" dirty="0" smtClean="0">
                <a:solidFill>
                  <a:schemeClr val="tx1"/>
                </a:solidFill>
                <a:latin typeface="+mn-lt"/>
                <a:ea typeface="+mn-ea"/>
                <a:cs typeface="+mn-cs"/>
              </a:rPr>
              <a:t>и связанными с ним классами, такими как </a:t>
            </a:r>
            <a:r>
              <a:rPr lang="en-US" sz="1200" b="0" i="0" u="none" strike="noStrike" kern="1200" baseline="0" dirty="0" err="1" smtClean="0">
                <a:solidFill>
                  <a:schemeClr val="tx1"/>
                </a:solidFill>
                <a:latin typeface="+mn-lt"/>
                <a:ea typeface="+mn-ea"/>
                <a:cs typeface="+mn-cs"/>
              </a:rPr>
              <a:t>MembershipUser</a:t>
            </a:r>
            <a:r>
              <a:rPr lang="en-US" sz="1200" b="0" i="0" u="none" strike="noStrike" kern="1200" baseline="0" dirty="0" smtClean="0">
                <a:solidFill>
                  <a:schemeClr val="tx1"/>
                </a:solidFill>
                <a:latin typeface="+mn-lt"/>
                <a:ea typeface="+mn-ea"/>
                <a:cs typeface="+mn-cs"/>
              </a:rPr>
              <a:t>.</a:t>
            </a: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 </a:t>
            </a:r>
            <a:endParaRPr lang="en-US" dirty="0" smtClean="0"/>
          </a:p>
          <a:p>
            <a:endParaRPr lang="en-US" dirty="0" smtClean="0"/>
          </a:p>
          <a:p>
            <a:endParaRPr lang="ru-RU" dirty="0"/>
          </a:p>
        </p:txBody>
      </p:sp>
      <p:sp>
        <p:nvSpPr>
          <p:cNvPr id="4" name="Номер слайда 3"/>
          <p:cNvSpPr>
            <a:spLocks noGrp="1"/>
          </p:cNvSpPr>
          <p:nvPr>
            <p:ph type="sldNum" sz="quarter" idx="10"/>
          </p:nvPr>
        </p:nvSpPr>
        <p:spPr/>
        <p:txBody>
          <a:bodyPr/>
          <a:lstStyle/>
          <a:p>
            <a:fld id="{ACAA8711-F093-4A2E-A13B-A8DE6F398421}" type="slidenum">
              <a:rPr lang="ru-RU" smtClean="0"/>
              <a:pPr/>
              <a:t>38</a:t>
            </a:fld>
            <a:endParaRPr lang="ru-RU"/>
          </a:p>
        </p:txBody>
      </p:sp>
    </p:spTree>
    <p:extLst>
      <p:ext uri="{BB962C8B-B14F-4D97-AF65-F5344CB8AC3E}">
        <p14:creationId xmlns:p14="http://schemas.microsoft.com/office/powerpoint/2010/main" val="2092966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7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0" i="0" kern="1200" dirty="0" err="1" smtClean="0">
                <a:solidFill>
                  <a:schemeClr val="tx1"/>
                </a:solidFill>
                <a:effectLst/>
                <a:latin typeface="+mn-lt"/>
                <a:ea typeface="+mn-ea"/>
                <a:cs typeface="+mn-cs"/>
              </a:rPr>
              <a:t>Membership</a:t>
            </a:r>
            <a:r>
              <a:rPr lang="ru-RU" sz="1200" b="0" i="0" kern="1200" dirty="0" smtClean="0">
                <a:solidFill>
                  <a:schemeClr val="tx1"/>
                </a:solidFill>
                <a:effectLst/>
                <a:latin typeface="+mn-lt"/>
                <a:ea typeface="+mn-ea"/>
                <a:cs typeface="+mn-cs"/>
              </a:rPr>
              <a:t> Класс используется в приложениях ASP.NET для проверки учетных данных пользователя и управления параметрами пользователя, </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b="0" i="0" kern="1200" dirty="0" smtClean="0">
                <a:solidFill>
                  <a:schemeClr val="tx1"/>
                </a:solidFill>
                <a:effectLst/>
                <a:latin typeface="+mn-lt"/>
                <a:ea typeface="+mn-ea"/>
                <a:cs typeface="+mn-cs"/>
              </a:rPr>
              <a:t>такими как пароли и адреса электронной почты. </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b="0" i="0" kern="1200" dirty="0" smtClean="0">
                <a:solidFill>
                  <a:schemeClr val="tx1"/>
                </a:solidFill>
                <a:effectLst/>
                <a:latin typeface="+mn-lt"/>
                <a:ea typeface="+mn-ea"/>
                <a:cs typeface="+mn-cs"/>
              </a:rPr>
              <a:t>Класс</a:t>
            </a:r>
            <a:r>
              <a:rPr lang="ru-RU" sz="1200" b="0" i="0" kern="1200" baseline="0" dirty="0" smtClean="0">
                <a:solidFill>
                  <a:schemeClr val="tx1"/>
                </a:solidFill>
                <a:effectLst/>
                <a:latin typeface="+mn-lt"/>
                <a:ea typeface="+mn-ea"/>
                <a:cs typeface="+mn-cs"/>
              </a:rPr>
              <a:t> </a:t>
            </a:r>
            <a:r>
              <a:rPr lang="ru-RU" sz="1200" b="0" i="0" kern="1200" dirty="0" err="1" smtClean="0">
                <a:solidFill>
                  <a:schemeClr val="tx1"/>
                </a:solidFill>
                <a:effectLst/>
                <a:latin typeface="+mn-lt"/>
                <a:ea typeface="+mn-ea"/>
                <a:cs typeface="+mn-cs"/>
              </a:rPr>
              <a:t>Membership</a:t>
            </a:r>
            <a:r>
              <a:rPr lang="ru-RU" sz="1200" b="0" i="0" kern="1200" dirty="0" smtClean="0">
                <a:solidFill>
                  <a:schemeClr val="tx1"/>
                </a:solidFill>
                <a:effectLst/>
                <a:latin typeface="+mn-lt"/>
                <a:ea typeface="+mn-ea"/>
                <a:cs typeface="+mn-cs"/>
              </a:rPr>
              <a:t> может использоваться сама по себе или в сочетании с </a:t>
            </a:r>
            <a:r>
              <a:rPr lang="ru-RU" sz="1200" b="0" i="0" u="none" strike="noStrike" kern="1200" dirty="0" err="1" smtClean="0">
                <a:solidFill>
                  <a:schemeClr val="tx1"/>
                </a:solidFill>
                <a:effectLst/>
                <a:latin typeface="+mn-lt"/>
                <a:ea typeface="+mn-ea"/>
                <a:cs typeface="+mn-cs"/>
                <a:hlinkClick r:id="rId3"/>
              </a:rPr>
              <a:t>FormsAuthentication</a:t>
            </a:r>
            <a:r>
              <a:rPr lang="ru-RU" sz="1200" b="0" i="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b="0" i="0" kern="1200" dirty="0" smtClean="0">
                <a:solidFill>
                  <a:schemeClr val="tx1"/>
                </a:solidFill>
                <a:effectLst/>
                <a:latin typeface="+mn-lt"/>
                <a:ea typeface="+mn-ea"/>
                <a:cs typeface="+mn-cs"/>
              </a:rPr>
              <a:t>создать полную систему проверки подлинности пользователей веб-приложения или узла. </a:t>
            </a:r>
            <a:r>
              <a:rPr lang="ru-RU" sz="1200" b="0" i="0" u="none" strike="noStrike" kern="1200" dirty="0" err="1" smtClean="0">
                <a:solidFill>
                  <a:schemeClr val="tx1"/>
                </a:solidFill>
                <a:effectLst/>
                <a:latin typeface="+mn-lt"/>
                <a:ea typeface="+mn-ea"/>
                <a:cs typeface="+mn-cs"/>
                <a:hlinkClick r:id="rId4"/>
              </a:rPr>
              <a:t>Login</a:t>
            </a:r>
            <a:r>
              <a:rPr lang="ru-RU" sz="1200" b="0" i="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b="0" i="0" kern="1200" dirty="0" smtClean="0">
                <a:solidFill>
                  <a:schemeClr val="tx1"/>
                </a:solidFill>
                <a:effectLst/>
                <a:latin typeface="+mn-lt"/>
                <a:ea typeface="+mn-ea"/>
                <a:cs typeface="+mn-cs"/>
              </a:rPr>
              <a:t>Элемент управления инкапсулирует </a:t>
            </a:r>
            <a:r>
              <a:rPr lang="ru-RU" sz="1200" b="0" i="0" kern="1200" dirty="0" err="1" smtClean="0">
                <a:solidFill>
                  <a:schemeClr val="tx1"/>
                </a:solidFill>
                <a:effectLst/>
                <a:latin typeface="+mn-lt"/>
                <a:ea typeface="+mn-ea"/>
                <a:cs typeface="+mn-cs"/>
              </a:rPr>
              <a:t>Membership</a:t>
            </a:r>
            <a:r>
              <a:rPr lang="ru-RU" sz="1200" b="0" i="0" kern="1200" dirty="0" smtClean="0">
                <a:solidFill>
                  <a:schemeClr val="tx1"/>
                </a:solidFill>
                <a:effectLst/>
                <a:latin typeface="+mn-lt"/>
                <a:ea typeface="+mn-ea"/>
                <a:cs typeface="+mn-cs"/>
              </a:rPr>
              <a:t> класс представляют собой удобный механизм для проверки пользователей.</a:t>
            </a:r>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b="0" i="0" u="none" strike="noStrike" kern="1200" baseline="0" dirty="0" smtClean="0">
              <a:solidFill>
                <a:schemeClr val="tx1"/>
              </a:solidFill>
              <a:effectLst/>
              <a:latin typeface="+mn-lt"/>
              <a:ea typeface="+mn-ea"/>
              <a:cs typeface="+mn-cs"/>
            </a:endParaRPr>
          </a:p>
          <a:p>
            <a:r>
              <a:rPr lang="ru-RU" sz="1200" b="0" i="0" kern="1200" dirty="0" smtClean="0">
                <a:solidFill>
                  <a:schemeClr val="tx1"/>
                </a:solidFill>
                <a:effectLst/>
                <a:latin typeface="+mn-lt"/>
                <a:ea typeface="+mn-ea"/>
                <a:cs typeface="+mn-cs"/>
              </a:rPr>
              <a:t>Класс </a:t>
            </a:r>
            <a:r>
              <a:rPr lang="ru-RU" sz="1200" b="0" i="0" kern="1200" dirty="0" err="1" smtClean="0">
                <a:solidFill>
                  <a:schemeClr val="tx1"/>
                </a:solidFill>
                <a:effectLst/>
                <a:latin typeface="+mn-lt"/>
                <a:ea typeface="+mn-ea"/>
                <a:cs typeface="+mn-cs"/>
              </a:rPr>
              <a:t>Membership</a:t>
            </a:r>
            <a:r>
              <a:rPr lang="ru-RU" sz="1200" b="0" i="0" kern="1200" dirty="0" smtClean="0">
                <a:solidFill>
                  <a:schemeClr val="tx1"/>
                </a:solidFill>
                <a:effectLst/>
                <a:latin typeface="+mn-lt"/>
                <a:ea typeface="+mn-ea"/>
                <a:cs typeface="+mn-cs"/>
              </a:rPr>
              <a:t> предоставляет средства для:</a:t>
            </a:r>
          </a:p>
          <a:p>
            <a:r>
              <a:rPr lang="ru-RU" sz="1200" b="0" i="0" kern="1200" dirty="0" smtClean="0">
                <a:solidFill>
                  <a:schemeClr val="tx1"/>
                </a:solidFill>
                <a:effectLst/>
                <a:latin typeface="+mn-lt"/>
                <a:ea typeface="+mn-ea"/>
                <a:cs typeface="+mn-cs"/>
              </a:rPr>
              <a:t>Создание новых пользователей.</a:t>
            </a:r>
          </a:p>
          <a:p>
            <a:r>
              <a:rPr lang="ru-RU" sz="1200" b="0" i="0" kern="1200" dirty="0" smtClean="0">
                <a:solidFill>
                  <a:schemeClr val="tx1"/>
                </a:solidFill>
                <a:effectLst/>
                <a:latin typeface="+mn-lt"/>
                <a:ea typeface="+mn-ea"/>
                <a:cs typeface="+mn-cs"/>
              </a:rPr>
              <a:t>Хранение сведений о членстве (имена пользователей, пароли, адреса электронной почты и данные поддержки) в Microsoft SQL </a:t>
            </a:r>
            <a:r>
              <a:rPr lang="ru-RU" sz="1200" b="0" i="0" kern="1200" dirty="0" err="1" smtClean="0">
                <a:solidFill>
                  <a:schemeClr val="tx1"/>
                </a:solidFill>
                <a:effectLst/>
                <a:latin typeface="+mn-lt"/>
                <a:ea typeface="+mn-ea"/>
                <a:cs typeface="+mn-cs"/>
              </a:rPr>
              <a:t>Server</a:t>
            </a:r>
            <a:r>
              <a:rPr lang="ru-RU" sz="1200" b="0" i="0" kern="1200" dirty="0" smtClean="0">
                <a:solidFill>
                  <a:schemeClr val="tx1"/>
                </a:solidFill>
                <a:effectLst/>
                <a:latin typeface="+mn-lt"/>
                <a:ea typeface="+mn-ea"/>
                <a:cs typeface="+mn-cs"/>
              </a:rPr>
              <a:t> или в альтернативном хранилище данных.</a:t>
            </a:r>
          </a:p>
          <a:p>
            <a:r>
              <a:rPr lang="ru-RU" sz="1200" b="0" i="0" kern="1200" dirty="0" smtClean="0">
                <a:solidFill>
                  <a:schemeClr val="tx1"/>
                </a:solidFill>
                <a:effectLst/>
                <a:latin typeface="+mn-lt"/>
                <a:ea typeface="+mn-ea"/>
                <a:cs typeface="+mn-cs"/>
              </a:rPr>
              <a:t>Проверка подлинности пользователей, посещающих веб-узла. Можно выполнить проверку подлинности пользователей программным способом или воспользоваться </a:t>
            </a:r>
            <a:r>
              <a:rPr lang="ru-RU" sz="1200" b="0" i="0" u="none" strike="noStrike" kern="1200" dirty="0" err="1" smtClean="0">
                <a:solidFill>
                  <a:schemeClr val="tx1"/>
                </a:solidFill>
                <a:effectLst/>
                <a:latin typeface="+mn-lt"/>
                <a:ea typeface="+mn-ea"/>
                <a:cs typeface="+mn-cs"/>
                <a:hlinkClick r:id="rId4"/>
              </a:rPr>
              <a:t>Login</a:t>
            </a:r>
            <a:r>
              <a:rPr lang="ru-RU" sz="1200" b="0" i="0" kern="1200" dirty="0" smtClean="0">
                <a:solidFill>
                  <a:schemeClr val="tx1"/>
                </a:solidFill>
                <a:effectLst/>
                <a:latin typeface="+mn-lt"/>
                <a:ea typeface="+mn-ea"/>
                <a:cs typeface="+mn-cs"/>
              </a:rPr>
              <a:t> управления, чтобы создать полную систему проверки подлинности требует минимального кода или без.</a:t>
            </a:r>
          </a:p>
          <a:p>
            <a:r>
              <a:rPr lang="ru-RU" sz="1200" b="0" i="0" kern="1200" dirty="0" smtClean="0">
                <a:solidFill>
                  <a:schemeClr val="tx1"/>
                </a:solidFill>
                <a:effectLst/>
                <a:latin typeface="+mn-lt"/>
                <a:ea typeface="+mn-ea"/>
                <a:cs typeface="+mn-cs"/>
              </a:rPr>
              <a:t>Управления паролями, который включает в себя создание, изменение, извлечение и сброс паролей и так далее. При необходимости можно настроить членство ASP.NET требуется контрольный вопрос и ответ для проверки подлинности запросов извлечения или сброса паролей для пользователей, которые забыли свой пароль.</a:t>
            </a:r>
          </a:p>
          <a:p>
            <a:r>
              <a:rPr lang="ru-RU" sz="1200" b="0" i="0" kern="1200" dirty="0" smtClean="0">
                <a:solidFill>
                  <a:schemeClr val="tx1"/>
                </a:solidFill>
                <a:effectLst/>
                <a:latin typeface="+mn-lt"/>
                <a:ea typeface="+mn-ea"/>
                <a:cs typeface="+mn-cs"/>
              </a:rPr>
              <a:t>Хотя членство ASP.NET — самостоятельная функция в ASP.NET для проверки подлинности, ее можно интегрировать с управлением ролями ASP.NET, чтобы обеспечить службы авторизации для веб-узла. Членство можно интегрировать с пользователем ASP.NET </a:t>
            </a:r>
            <a:r>
              <a:rPr lang="ru-RU" sz="1200" b="0" i="0" u="none" strike="noStrike" kern="1200" dirty="0" err="1" smtClean="0">
                <a:solidFill>
                  <a:schemeClr val="tx1"/>
                </a:solidFill>
                <a:effectLst/>
                <a:latin typeface="+mn-lt"/>
                <a:ea typeface="+mn-ea"/>
                <a:cs typeface="+mn-cs"/>
                <a:hlinkClick r:id="rId5"/>
              </a:rPr>
              <a:t>System.Web.Profile</a:t>
            </a:r>
            <a:r>
              <a:rPr lang="ru-RU" sz="1200" b="0" i="0" kern="1200" dirty="0" smtClean="0">
                <a:solidFill>
                  <a:schemeClr val="tx1"/>
                </a:solidFill>
                <a:effectLst/>
                <a:latin typeface="+mn-lt"/>
                <a:ea typeface="+mn-ea"/>
                <a:cs typeface="+mn-cs"/>
              </a:rPr>
              <a:t> Чтобы обеспечить настройку конкретного приложения, которую можно адаптировать к отдельным пользователям. Дополнительные сведения см. в разделах </a:t>
            </a:r>
            <a:r>
              <a:rPr lang="ru-RU" sz="1200" b="0" i="0" u="none" strike="noStrike" kern="1200" dirty="0" err="1" smtClean="0">
                <a:solidFill>
                  <a:schemeClr val="tx1"/>
                </a:solidFill>
                <a:effectLst/>
                <a:latin typeface="+mn-lt"/>
                <a:ea typeface="+mn-ea"/>
                <a:cs typeface="+mn-cs"/>
                <a:hlinkClick r:id="rId6"/>
              </a:rPr>
              <a:t>Understanding</a:t>
            </a:r>
            <a:r>
              <a:rPr lang="ru-RU" sz="1200" b="0" i="0" u="none" strike="noStrike" kern="1200" dirty="0" smtClean="0">
                <a:solidFill>
                  <a:schemeClr val="tx1"/>
                </a:solidFill>
                <a:effectLst/>
                <a:latin typeface="+mn-lt"/>
                <a:ea typeface="+mn-ea"/>
                <a:cs typeface="+mn-cs"/>
                <a:hlinkClick r:id="rId6"/>
              </a:rPr>
              <a:t> </a:t>
            </a:r>
            <a:r>
              <a:rPr lang="ru-RU" sz="1200" b="0" i="0" u="none" strike="noStrike" kern="1200" dirty="0" err="1" smtClean="0">
                <a:solidFill>
                  <a:schemeClr val="tx1"/>
                </a:solidFill>
                <a:effectLst/>
                <a:latin typeface="+mn-lt"/>
                <a:ea typeface="+mn-ea"/>
                <a:cs typeface="+mn-cs"/>
                <a:hlinkClick r:id="rId6"/>
              </a:rPr>
              <a:t>Role</a:t>
            </a:r>
            <a:r>
              <a:rPr lang="ru-RU" sz="1200" b="0" i="0" u="none" strike="noStrike" kern="1200" dirty="0" smtClean="0">
                <a:solidFill>
                  <a:schemeClr val="tx1"/>
                </a:solidFill>
                <a:effectLst/>
                <a:latin typeface="+mn-lt"/>
                <a:ea typeface="+mn-ea"/>
                <a:cs typeface="+mn-cs"/>
                <a:hlinkClick r:id="rId6"/>
              </a:rPr>
              <a:t> </a:t>
            </a:r>
            <a:r>
              <a:rPr lang="ru-RU" sz="1200" b="0" i="0" u="none" strike="noStrike" kern="1200" dirty="0" err="1" smtClean="0">
                <a:solidFill>
                  <a:schemeClr val="tx1"/>
                </a:solidFill>
                <a:effectLst/>
                <a:latin typeface="+mn-lt"/>
                <a:ea typeface="+mn-ea"/>
                <a:cs typeface="+mn-cs"/>
                <a:hlinkClick r:id="rId6"/>
              </a:rPr>
              <a:t>Management</a:t>
            </a:r>
            <a:r>
              <a:rPr lang="ru-RU" sz="1200" b="0" i="0" kern="1200" dirty="0" smtClean="0">
                <a:solidFill>
                  <a:schemeClr val="tx1"/>
                </a:solidFill>
                <a:effectLst/>
                <a:latin typeface="+mn-lt"/>
                <a:ea typeface="+mn-ea"/>
                <a:cs typeface="+mn-cs"/>
              </a:rPr>
              <a:t> и </a:t>
            </a:r>
            <a:r>
              <a:rPr lang="ru-RU" sz="1200" b="0" i="0" u="none" strike="noStrike" kern="1200" dirty="0" smtClean="0">
                <a:solidFill>
                  <a:schemeClr val="tx1"/>
                </a:solidFill>
                <a:effectLst/>
                <a:latin typeface="+mn-lt"/>
                <a:ea typeface="+mn-ea"/>
                <a:cs typeface="+mn-cs"/>
                <a:hlinkClick r:id="rId7"/>
              </a:rPr>
              <a:t>ASP.NET </a:t>
            </a:r>
            <a:r>
              <a:rPr lang="ru-RU" sz="1200" b="0" i="0" u="none" strike="noStrike" kern="1200" dirty="0" err="1" smtClean="0">
                <a:solidFill>
                  <a:schemeClr val="tx1"/>
                </a:solidFill>
                <a:effectLst/>
                <a:latin typeface="+mn-lt"/>
                <a:ea typeface="+mn-ea"/>
                <a:cs typeface="+mn-cs"/>
                <a:hlinkClick r:id="rId7"/>
              </a:rPr>
              <a:t>Profile</a:t>
            </a:r>
            <a:r>
              <a:rPr lang="ru-RU" sz="1200" b="0" i="0" u="none" strike="noStrike" kern="1200" dirty="0" smtClean="0">
                <a:solidFill>
                  <a:schemeClr val="tx1"/>
                </a:solidFill>
                <a:effectLst/>
                <a:latin typeface="+mn-lt"/>
                <a:ea typeface="+mn-ea"/>
                <a:cs typeface="+mn-cs"/>
                <a:hlinkClick r:id="rId7"/>
              </a:rPr>
              <a:t> </a:t>
            </a:r>
            <a:r>
              <a:rPr lang="ru-RU" sz="1200" b="0" i="0" u="none" strike="noStrike" kern="1200" dirty="0" err="1" smtClean="0">
                <a:solidFill>
                  <a:schemeClr val="tx1"/>
                </a:solidFill>
                <a:effectLst/>
                <a:latin typeface="+mn-lt"/>
                <a:ea typeface="+mn-ea"/>
                <a:cs typeface="+mn-cs"/>
                <a:hlinkClick r:id="rId7"/>
              </a:rPr>
              <a:t>Properties</a:t>
            </a:r>
            <a:r>
              <a:rPr lang="ru-RU" sz="1200" b="0" i="0" u="none" strike="noStrike" kern="1200" dirty="0" smtClean="0">
                <a:solidFill>
                  <a:schemeClr val="tx1"/>
                </a:solidFill>
                <a:effectLst/>
                <a:latin typeface="+mn-lt"/>
                <a:ea typeface="+mn-ea"/>
                <a:cs typeface="+mn-cs"/>
                <a:hlinkClick r:id="rId7"/>
              </a:rPr>
              <a:t> </a:t>
            </a:r>
            <a:r>
              <a:rPr lang="ru-RU" sz="1200" b="0" i="0" u="none" strike="noStrike" kern="1200" dirty="0" err="1" smtClean="0">
                <a:solidFill>
                  <a:schemeClr val="tx1"/>
                </a:solidFill>
                <a:effectLst/>
                <a:latin typeface="+mn-lt"/>
                <a:ea typeface="+mn-ea"/>
                <a:cs typeface="+mn-cs"/>
                <a:hlinkClick r:id="rId7"/>
              </a:rPr>
              <a:t>Overview</a:t>
            </a:r>
            <a:r>
              <a:rPr lang="ru-RU" sz="1200" b="0" i="0" kern="1200" dirty="0" smtClean="0">
                <a:solidFill>
                  <a:schemeClr val="tx1"/>
                </a:solidFill>
                <a:effectLst/>
                <a:latin typeface="+mn-lt"/>
                <a:ea typeface="+mn-ea"/>
                <a:cs typeface="+mn-cs"/>
              </a:rPr>
              <a:t>.</a:t>
            </a:r>
          </a:p>
          <a:p>
            <a:r>
              <a:rPr lang="ru-RU" sz="1200" b="0" i="0" kern="1200" dirty="0" err="1" smtClean="0">
                <a:solidFill>
                  <a:schemeClr val="tx1"/>
                </a:solidFill>
                <a:effectLst/>
                <a:latin typeface="+mn-lt"/>
                <a:ea typeface="+mn-ea"/>
                <a:cs typeface="+mn-cs"/>
              </a:rPr>
              <a:t>Membership</a:t>
            </a:r>
            <a:r>
              <a:rPr lang="ru-RU" sz="1200" b="0" i="0" kern="1200" dirty="0" smtClean="0">
                <a:solidFill>
                  <a:schemeClr val="tx1"/>
                </a:solidFill>
                <a:effectLst/>
                <a:latin typeface="+mn-lt"/>
                <a:ea typeface="+mn-ea"/>
                <a:cs typeface="+mn-cs"/>
              </a:rPr>
              <a:t> Класс использует поставщиков членства для связи с источником данных. Платформа .NET </a:t>
            </a:r>
            <a:r>
              <a:rPr lang="ru-RU" sz="1200" b="0" i="0" kern="1200" dirty="0" err="1" smtClean="0">
                <a:solidFill>
                  <a:schemeClr val="tx1"/>
                </a:solidFill>
                <a:effectLst/>
                <a:latin typeface="+mn-lt"/>
                <a:ea typeface="+mn-ea"/>
                <a:cs typeface="+mn-cs"/>
              </a:rPr>
              <a:t>Framework</a:t>
            </a:r>
            <a:r>
              <a:rPr lang="ru-RU" sz="1200" b="0" i="0" kern="1200" dirty="0" smtClean="0">
                <a:solidFill>
                  <a:schemeClr val="tx1"/>
                </a:solidFill>
                <a:effectLst/>
                <a:latin typeface="+mn-lt"/>
                <a:ea typeface="+mn-ea"/>
                <a:cs typeface="+mn-cs"/>
              </a:rPr>
              <a:t> </a:t>
            </a:r>
            <a:r>
              <a:rPr lang="ru-RU" sz="1200" b="0" i="0" kern="1200" dirty="0" err="1" smtClean="0">
                <a:solidFill>
                  <a:schemeClr val="tx1"/>
                </a:solidFill>
                <a:effectLst/>
                <a:latin typeface="+mn-lt"/>
                <a:ea typeface="+mn-ea"/>
                <a:cs typeface="+mn-cs"/>
              </a:rPr>
              <a:t>включает</a:t>
            </a:r>
            <a:r>
              <a:rPr lang="ru-RU" sz="1200" b="0" i="0" u="none" strike="noStrike" kern="1200" dirty="0" err="1" smtClean="0">
                <a:solidFill>
                  <a:schemeClr val="tx1"/>
                </a:solidFill>
                <a:effectLst/>
                <a:latin typeface="+mn-lt"/>
                <a:ea typeface="+mn-ea"/>
                <a:cs typeface="+mn-cs"/>
                <a:hlinkClick r:id="rId8"/>
              </a:rPr>
              <a:t>SqlMembershipProvider</a:t>
            </a:r>
            <a:r>
              <a:rPr lang="ru-RU" sz="1200" b="0" i="0" kern="1200" dirty="0" smtClean="0">
                <a:solidFill>
                  <a:schemeClr val="tx1"/>
                </a:solidFill>
                <a:effectLst/>
                <a:latin typeface="+mn-lt"/>
                <a:ea typeface="+mn-ea"/>
                <a:cs typeface="+mn-cs"/>
              </a:rPr>
              <a:t>, который хранит сведения о пользователе в базе данных Microsoft SQL </a:t>
            </a:r>
            <a:r>
              <a:rPr lang="ru-RU" sz="1200" b="0" i="0" kern="1200" dirty="0" err="1" smtClean="0">
                <a:solidFill>
                  <a:schemeClr val="tx1"/>
                </a:solidFill>
                <a:effectLst/>
                <a:latin typeface="+mn-lt"/>
                <a:ea typeface="+mn-ea"/>
                <a:cs typeface="+mn-cs"/>
              </a:rPr>
              <a:t>Server</a:t>
            </a:r>
            <a:r>
              <a:rPr lang="ru-RU" sz="1200" b="0" i="0" kern="1200" dirty="0" smtClean="0">
                <a:solidFill>
                  <a:schemeClr val="tx1"/>
                </a:solidFill>
                <a:effectLst/>
                <a:latin typeface="+mn-lt"/>
                <a:ea typeface="+mn-ea"/>
                <a:cs typeface="+mn-cs"/>
              </a:rPr>
              <a:t> и </a:t>
            </a:r>
            <a:r>
              <a:rPr lang="ru-RU" sz="1200" b="0" i="0" u="none" strike="noStrike" kern="1200" dirty="0" err="1" smtClean="0">
                <a:solidFill>
                  <a:schemeClr val="tx1"/>
                </a:solidFill>
                <a:effectLst/>
                <a:latin typeface="+mn-lt"/>
                <a:ea typeface="+mn-ea"/>
                <a:cs typeface="+mn-cs"/>
                <a:hlinkClick r:id="rId9"/>
              </a:rPr>
              <a:t>ActiveDirectoryMembershipProvider</a:t>
            </a:r>
            <a:r>
              <a:rPr lang="ru-RU" sz="1200" b="0" i="0" kern="1200" dirty="0" smtClean="0">
                <a:solidFill>
                  <a:schemeClr val="tx1"/>
                </a:solidFill>
                <a:effectLst/>
                <a:latin typeface="+mn-lt"/>
                <a:ea typeface="+mn-ea"/>
                <a:cs typeface="+mn-cs"/>
              </a:rPr>
              <a:t>, позволяет хранить сведения о пользователе на сервер в </a:t>
            </a:r>
            <a:r>
              <a:rPr lang="ru-RU" sz="1200" b="0" i="0" kern="1200" dirty="0" err="1" smtClean="0">
                <a:solidFill>
                  <a:schemeClr val="tx1"/>
                </a:solidFill>
                <a:effectLst/>
                <a:latin typeface="+mn-lt"/>
                <a:ea typeface="+mn-ea"/>
                <a:cs typeface="+mn-cs"/>
              </a:rPr>
              <a:t>Active</a:t>
            </a:r>
            <a:r>
              <a:rPr lang="ru-RU" sz="1200" b="0" i="0" kern="1200" dirty="0" smtClean="0">
                <a:solidFill>
                  <a:schemeClr val="tx1"/>
                </a:solidFill>
                <a:effectLst/>
                <a:latin typeface="+mn-lt"/>
                <a:ea typeface="+mn-ea"/>
                <a:cs typeface="+mn-cs"/>
              </a:rPr>
              <a:t> </a:t>
            </a:r>
            <a:r>
              <a:rPr lang="ru-RU" sz="1200" b="0" i="0" kern="1200" dirty="0" err="1" smtClean="0">
                <a:solidFill>
                  <a:schemeClr val="tx1"/>
                </a:solidFill>
                <a:effectLst/>
                <a:latin typeface="+mn-lt"/>
                <a:ea typeface="+mn-ea"/>
                <a:cs typeface="+mn-cs"/>
              </a:rPr>
              <a:t>Directory</a:t>
            </a:r>
            <a:r>
              <a:rPr lang="ru-RU" sz="1200" b="0" i="0" kern="1200" dirty="0" smtClean="0">
                <a:solidFill>
                  <a:schemeClr val="tx1"/>
                </a:solidFill>
                <a:effectLst/>
                <a:latin typeface="+mn-lt"/>
                <a:ea typeface="+mn-ea"/>
                <a:cs typeface="+mn-cs"/>
              </a:rPr>
              <a:t> или </a:t>
            </a:r>
            <a:r>
              <a:rPr lang="ru-RU" sz="1200" b="0" i="0" kern="1200" dirty="0" err="1" smtClean="0">
                <a:solidFill>
                  <a:schemeClr val="tx1"/>
                </a:solidFill>
                <a:effectLst/>
                <a:latin typeface="+mn-lt"/>
                <a:ea typeface="+mn-ea"/>
                <a:cs typeface="+mn-cs"/>
              </a:rPr>
              <a:t>Active</a:t>
            </a:r>
            <a:r>
              <a:rPr lang="ru-RU" sz="1200" b="0" i="0" kern="1200" dirty="0" smtClean="0">
                <a:solidFill>
                  <a:schemeClr val="tx1"/>
                </a:solidFill>
                <a:effectLst/>
                <a:latin typeface="+mn-lt"/>
                <a:ea typeface="+mn-ea"/>
                <a:cs typeface="+mn-cs"/>
              </a:rPr>
              <a:t> </a:t>
            </a:r>
            <a:r>
              <a:rPr lang="ru-RU" sz="1200" b="0" i="0" kern="1200" dirty="0" err="1" smtClean="0">
                <a:solidFill>
                  <a:schemeClr val="tx1"/>
                </a:solidFill>
                <a:effectLst/>
                <a:latin typeface="+mn-lt"/>
                <a:ea typeface="+mn-ea"/>
                <a:cs typeface="+mn-cs"/>
              </a:rPr>
              <a:t>Directory</a:t>
            </a:r>
            <a:r>
              <a:rPr lang="ru-RU" sz="1200" b="0" i="0" kern="1200" dirty="0" smtClean="0">
                <a:solidFill>
                  <a:schemeClr val="tx1"/>
                </a:solidFill>
                <a:effectLst/>
                <a:latin typeface="+mn-lt"/>
                <a:ea typeface="+mn-ea"/>
                <a:cs typeface="+mn-cs"/>
              </a:rPr>
              <a:t> </a:t>
            </a:r>
            <a:r>
              <a:rPr lang="ru-RU" sz="1200" b="0" i="0" kern="1200" dirty="0" err="1" smtClean="0">
                <a:solidFill>
                  <a:schemeClr val="tx1"/>
                </a:solidFill>
                <a:effectLst/>
                <a:latin typeface="+mn-lt"/>
                <a:ea typeface="+mn-ea"/>
                <a:cs typeface="+mn-cs"/>
              </a:rPr>
              <a:t>Application</a:t>
            </a:r>
            <a:r>
              <a:rPr lang="ru-RU" sz="1200" b="0" i="0" kern="1200" dirty="0" smtClean="0">
                <a:solidFill>
                  <a:schemeClr val="tx1"/>
                </a:solidFill>
                <a:effectLst/>
                <a:latin typeface="+mn-lt"/>
                <a:ea typeface="+mn-ea"/>
                <a:cs typeface="+mn-cs"/>
              </a:rPr>
              <a:t> </a:t>
            </a:r>
            <a:r>
              <a:rPr lang="ru-RU" sz="1200" b="0" i="0" kern="1200" dirty="0" err="1" smtClean="0">
                <a:solidFill>
                  <a:schemeClr val="tx1"/>
                </a:solidFill>
                <a:effectLst/>
                <a:latin typeface="+mn-lt"/>
                <a:ea typeface="+mn-ea"/>
                <a:cs typeface="+mn-cs"/>
              </a:rPr>
              <a:t>Mode</a:t>
            </a:r>
            <a:r>
              <a:rPr lang="ru-RU" sz="1200" b="0" i="0" kern="1200" dirty="0" smtClean="0">
                <a:solidFill>
                  <a:schemeClr val="tx1"/>
                </a:solidFill>
                <a:effectLst/>
                <a:latin typeface="+mn-lt"/>
                <a:ea typeface="+mn-ea"/>
                <a:cs typeface="+mn-cs"/>
              </a:rPr>
              <a:t> (ADAM). Также можно реализовать настраиваемый поставщик членства для взаимодействия с альтернативный источник данных, может </a:t>
            </a:r>
            <a:r>
              <a:rPr lang="ru-RU" sz="1200" b="0" i="0" kern="1200" dirty="0" err="1" smtClean="0">
                <a:solidFill>
                  <a:schemeClr val="tx1"/>
                </a:solidFill>
                <a:effectLst/>
                <a:latin typeface="+mn-lt"/>
                <a:ea typeface="+mn-ea"/>
                <a:cs typeface="+mn-cs"/>
              </a:rPr>
              <a:t>использоватьсяMembership</a:t>
            </a:r>
            <a:r>
              <a:rPr lang="ru-RU" sz="1200" b="0" i="0" kern="1200" dirty="0" smtClean="0">
                <a:solidFill>
                  <a:schemeClr val="tx1"/>
                </a:solidFill>
                <a:effectLst/>
                <a:latin typeface="+mn-lt"/>
                <a:ea typeface="+mn-ea"/>
                <a:cs typeface="+mn-cs"/>
              </a:rPr>
              <a:t> класса. Пользовательские поставщики членства наследуют </a:t>
            </a:r>
            <a:r>
              <a:rPr lang="ru-RU" sz="1200" b="0" i="0" u="none" strike="noStrike" kern="1200" dirty="0" err="1" smtClean="0">
                <a:solidFill>
                  <a:schemeClr val="tx1"/>
                </a:solidFill>
                <a:effectLst/>
                <a:latin typeface="+mn-lt"/>
                <a:ea typeface="+mn-ea"/>
                <a:cs typeface="+mn-cs"/>
                <a:hlinkClick r:id="rId10"/>
              </a:rPr>
              <a:t>MembershipProvider</a:t>
            </a:r>
            <a:r>
              <a:rPr lang="ru-RU" sz="1200" b="0" i="0" kern="1200" dirty="0" smtClean="0">
                <a:solidFill>
                  <a:schemeClr val="tx1"/>
                </a:solidFill>
                <a:effectLst/>
                <a:latin typeface="+mn-lt"/>
                <a:ea typeface="+mn-ea"/>
                <a:cs typeface="+mn-cs"/>
              </a:rPr>
              <a:t> абстрактного класса. Для получения дополнительной информации см. </a:t>
            </a:r>
            <a:r>
              <a:rPr lang="ru-RU" sz="1200" b="0" i="0" u="none" strike="noStrike" kern="1200" dirty="0" err="1" smtClean="0">
                <a:solidFill>
                  <a:schemeClr val="tx1"/>
                </a:solidFill>
                <a:effectLst/>
                <a:latin typeface="+mn-lt"/>
                <a:ea typeface="+mn-ea"/>
                <a:cs typeface="+mn-cs"/>
                <a:hlinkClick r:id="rId11"/>
              </a:rPr>
              <a:t>Implementing</a:t>
            </a:r>
            <a:r>
              <a:rPr lang="ru-RU" sz="1200" b="0" i="0" u="none" strike="noStrike" kern="1200" dirty="0" smtClean="0">
                <a:solidFill>
                  <a:schemeClr val="tx1"/>
                </a:solidFill>
                <a:effectLst/>
                <a:latin typeface="+mn-lt"/>
                <a:ea typeface="+mn-ea"/>
                <a:cs typeface="+mn-cs"/>
                <a:hlinkClick r:id="rId11"/>
              </a:rPr>
              <a:t> a </a:t>
            </a:r>
            <a:r>
              <a:rPr lang="ru-RU" sz="1200" b="0" i="0" u="none" strike="noStrike" kern="1200" dirty="0" err="1" smtClean="0">
                <a:solidFill>
                  <a:schemeClr val="tx1"/>
                </a:solidFill>
                <a:effectLst/>
                <a:latin typeface="+mn-lt"/>
                <a:ea typeface="+mn-ea"/>
                <a:cs typeface="+mn-cs"/>
                <a:hlinkClick r:id="rId11"/>
              </a:rPr>
              <a:t>Membership</a:t>
            </a:r>
            <a:r>
              <a:rPr lang="ru-RU" sz="1200" b="0" i="0" u="none" strike="noStrike" kern="1200" dirty="0" smtClean="0">
                <a:solidFill>
                  <a:schemeClr val="tx1"/>
                </a:solidFill>
                <a:effectLst/>
                <a:latin typeface="+mn-lt"/>
                <a:ea typeface="+mn-ea"/>
                <a:cs typeface="+mn-cs"/>
                <a:hlinkClick r:id="rId11"/>
              </a:rPr>
              <a:t> </a:t>
            </a:r>
            <a:r>
              <a:rPr lang="ru-RU" sz="1200" b="0" i="0" u="none" strike="noStrike" kern="1200" dirty="0" err="1" smtClean="0">
                <a:solidFill>
                  <a:schemeClr val="tx1"/>
                </a:solidFill>
                <a:effectLst/>
                <a:latin typeface="+mn-lt"/>
                <a:ea typeface="+mn-ea"/>
                <a:cs typeface="+mn-cs"/>
                <a:hlinkClick r:id="rId11"/>
              </a:rPr>
              <a:t>Provider</a:t>
            </a:r>
            <a:r>
              <a:rPr lang="ru-RU" sz="1200" b="0" i="0" kern="1200" dirty="0" smtClean="0">
                <a:solidFill>
                  <a:schemeClr val="tx1"/>
                </a:solidFill>
                <a:effectLst/>
                <a:latin typeface="+mn-lt"/>
                <a:ea typeface="+mn-ea"/>
                <a:cs typeface="+mn-cs"/>
              </a:rPr>
              <a:t>.</a:t>
            </a:r>
          </a:p>
          <a:p>
            <a:r>
              <a:rPr lang="ru-RU" sz="1200" b="0" i="0" kern="1200" dirty="0" smtClean="0">
                <a:solidFill>
                  <a:schemeClr val="tx1"/>
                </a:solidFill>
                <a:effectLst/>
                <a:latin typeface="+mn-lt"/>
                <a:ea typeface="+mn-ea"/>
                <a:cs typeface="+mn-cs"/>
              </a:rPr>
              <a:t>По умолчанию членство ASP.NET включена для всех приложений ASP.NET. Поставщик членства по умолчанию </a:t>
            </a:r>
            <a:r>
              <a:rPr lang="ru-RU" sz="1200" b="0" i="0" u="none" strike="noStrike" kern="1200" dirty="0" err="1" smtClean="0">
                <a:solidFill>
                  <a:schemeClr val="tx1"/>
                </a:solidFill>
                <a:effectLst/>
                <a:latin typeface="+mn-lt"/>
                <a:ea typeface="+mn-ea"/>
                <a:cs typeface="+mn-cs"/>
                <a:hlinkClick r:id="rId8"/>
              </a:rPr>
              <a:t>SqlMembershipProvider</a:t>
            </a:r>
            <a:r>
              <a:rPr lang="ru-RU" sz="1200" b="0" i="0" kern="1200" dirty="0" smtClean="0">
                <a:solidFill>
                  <a:schemeClr val="tx1"/>
                </a:solidFill>
                <a:effectLst/>
                <a:latin typeface="+mn-lt"/>
                <a:ea typeface="+mn-ea"/>
                <a:cs typeface="+mn-cs"/>
              </a:rPr>
              <a:t> и задается в конфигурации компьютера с именем </a:t>
            </a:r>
            <a:r>
              <a:rPr lang="ru-RU" sz="1200" b="0" i="0" kern="1200" dirty="0" err="1" smtClean="0">
                <a:solidFill>
                  <a:schemeClr val="tx1"/>
                </a:solidFill>
                <a:effectLst/>
                <a:latin typeface="+mn-lt"/>
                <a:ea typeface="+mn-ea"/>
                <a:cs typeface="+mn-cs"/>
              </a:rPr>
              <a:t>AspNetSqlProvider</a:t>
            </a:r>
            <a:r>
              <a:rPr lang="ru-RU" sz="1200" b="0" i="0" kern="1200" dirty="0" smtClean="0">
                <a:solidFill>
                  <a:schemeClr val="tx1"/>
                </a:solidFill>
                <a:effectLst/>
                <a:latin typeface="+mn-lt"/>
                <a:ea typeface="+mn-ea"/>
                <a:cs typeface="+mn-cs"/>
              </a:rPr>
              <a:t>. Экземпляр по умолчанию </a:t>
            </a:r>
            <a:r>
              <a:rPr lang="ru-RU" sz="1200" b="0" i="0" u="none" strike="noStrike" kern="1200" dirty="0" err="1" smtClean="0">
                <a:solidFill>
                  <a:schemeClr val="tx1"/>
                </a:solidFill>
                <a:effectLst/>
                <a:latin typeface="+mn-lt"/>
                <a:ea typeface="+mn-ea"/>
                <a:cs typeface="+mn-cs"/>
                <a:hlinkClick r:id="rId8"/>
              </a:rPr>
              <a:t>SqlMembershipProvider</a:t>
            </a:r>
            <a:r>
              <a:rPr lang="ru-RU" sz="1200" b="0" i="0" kern="1200" dirty="0" smtClean="0">
                <a:solidFill>
                  <a:schemeClr val="tx1"/>
                </a:solidFill>
                <a:effectLst/>
                <a:latin typeface="+mn-lt"/>
                <a:ea typeface="+mn-ea"/>
                <a:cs typeface="+mn-cs"/>
              </a:rPr>
              <a:t> настроен на подключение к локальному экземпляру сервера Microsoft SQL </a:t>
            </a:r>
            <a:r>
              <a:rPr lang="ru-RU" sz="1200" b="0" i="0" kern="1200" dirty="0" err="1" smtClean="0">
                <a:solidFill>
                  <a:schemeClr val="tx1"/>
                </a:solidFill>
                <a:effectLst/>
                <a:latin typeface="+mn-lt"/>
                <a:ea typeface="+mn-ea"/>
                <a:cs typeface="+mn-cs"/>
              </a:rPr>
              <a:t>Server</a:t>
            </a:r>
            <a:r>
              <a:rPr lang="ru-RU" sz="1200" b="0" i="0" kern="1200" dirty="0" smtClean="0">
                <a:solidFill>
                  <a:schemeClr val="tx1"/>
                </a:solidFill>
                <a:effectLst/>
                <a:latin typeface="+mn-lt"/>
                <a:ea typeface="+mn-ea"/>
                <a:cs typeface="+mn-cs"/>
              </a:rPr>
              <a:t>.</a:t>
            </a:r>
          </a:p>
          <a:p>
            <a:r>
              <a:rPr lang="ru-RU" sz="1200" b="0" i="0" kern="1200" dirty="0" smtClean="0">
                <a:solidFill>
                  <a:schemeClr val="tx1"/>
                </a:solidFill>
                <a:effectLst/>
                <a:latin typeface="+mn-lt"/>
                <a:ea typeface="+mn-ea"/>
                <a:cs typeface="+mn-cs"/>
              </a:rPr>
              <a:t>Можно изменить параметры по умолчанию, укажите </a:t>
            </a:r>
            <a:r>
              <a:rPr lang="ru-RU" sz="1200" b="0" i="0" u="none" strike="noStrike" kern="1200" dirty="0" err="1" smtClean="0">
                <a:solidFill>
                  <a:schemeClr val="tx1"/>
                </a:solidFill>
                <a:effectLst/>
                <a:latin typeface="+mn-lt"/>
                <a:ea typeface="+mn-ea"/>
                <a:cs typeface="+mn-cs"/>
                <a:hlinkClick r:id="rId8"/>
              </a:rPr>
              <a:t>SqlMembershipProvider</a:t>
            </a:r>
            <a:r>
              <a:rPr lang="ru-RU" sz="1200" b="0" i="0" kern="1200" dirty="0" smtClean="0">
                <a:solidFill>
                  <a:schemeClr val="tx1"/>
                </a:solidFill>
                <a:effectLst/>
                <a:latin typeface="+mn-lt"/>
                <a:ea typeface="+mn-ea"/>
                <a:cs typeface="+mn-cs"/>
              </a:rPr>
              <a:t> не </a:t>
            </a:r>
            <a:r>
              <a:rPr lang="ru-RU" sz="1200" b="0" i="0" kern="1200" dirty="0" err="1" smtClean="0">
                <a:solidFill>
                  <a:schemeClr val="tx1"/>
                </a:solidFill>
                <a:effectLst/>
                <a:latin typeface="+mn-lt"/>
                <a:ea typeface="+mn-ea"/>
                <a:cs typeface="+mn-cs"/>
              </a:rPr>
              <a:t>AspNetSqlProvider</a:t>
            </a:r>
            <a:r>
              <a:rPr lang="ru-RU" sz="1200" b="0" i="0" kern="1200" dirty="0" smtClean="0">
                <a:solidFill>
                  <a:schemeClr val="tx1"/>
                </a:solidFill>
                <a:effectLst/>
                <a:latin typeface="+mn-lt"/>
                <a:ea typeface="+mn-ea"/>
                <a:cs typeface="+mn-cs"/>
              </a:rPr>
              <a:t> в качестве поставщика по умолчанию или указать экземпляр пользовательского поставщика как поставщик по умолчанию для приложения ASP.NET с помощью файла </a:t>
            </a:r>
            <a:r>
              <a:rPr lang="ru-RU" sz="1200" b="0" i="0" kern="1200" dirty="0" err="1" smtClean="0">
                <a:solidFill>
                  <a:schemeClr val="tx1"/>
                </a:solidFill>
                <a:effectLst/>
                <a:latin typeface="+mn-lt"/>
                <a:ea typeface="+mn-ea"/>
                <a:cs typeface="+mn-cs"/>
              </a:rPr>
              <a:t>Web.config.Можно</a:t>
            </a:r>
            <a:r>
              <a:rPr lang="ru-RU" sz="1200" b="0" i="0" kern="1200" dirty="0" smtClean="0">
                <a:solidFill>
                  <a:schemeClr val="tx1"/>
                </a:solidFill>
                <a:effectLst/>
                <a:latin typeface="+mn-lt"/>
                <a:ea typeface="+mn-ea"/>
                <a:cs typeface="+mn-cs"/>
              </a:rPr>
              <a:t> указать конфигурацию членства ASP.NET для веб-приложения с помощью раздела конфигурации в файле </a:t>
            </a:r>
            <a:r>
              <a:rPr lang="ru-RU" sz="1200" b="0" i="0" kern="1200" dirty="0" err="1" smtClean="0">
                <a:solidFill>
                  <a:schemeClr val="tx1"/>
                </a:solidFill>
                <a:effectLst/>
                <a:latin typeface="+mn-lt"/>
                <a:ea typeface="+mn-ea"/>
                <a:cs typeface="+mn-cs"/>
              </a:rPr>
              <a:t>Web.config</a:t>
            </a:r>
            <a:r>
              <a:rPr lang="ru-RU" sz="1200" b="0" i="0" kern="1200" dirty="0" smtClean="0">
                <a:solidFill>
                  <a:schemeClr val="tx1"/>
                </a:solidFill>
                <a:effectLst/>
                <a:latin typeface="+mn-lt"/>
                <a:ea typeface="+mn-ea"/>
                <a:cs typeface="+mn-cs"/>
              </a:rPr>
              <a:t>. Можно использовать </a:t>
            </a:r>
            <a:r>
              <a:rPr lang="ru-RU" sz="1200" b="1" i="0" kern="1200" dirty="0" err="1" smtClean="0">
                <a:solidFill>
                  <a:schemeClr val="tx1"/>
                </a:solidFill>
                <a:effectLst/>
                <a:latin typeface="+mn-lt"/>
                <a:ea typeface="+mn-ea"/>
                <a:cs typeface="+mn-cs"/>
              </a:rPr>
              <a:t>providers</a:t>
            </a:r>
            <a:r>
              <a:rPr lang="ru-RU" sz="1200" b="0" i="0" kern="1200" dirty="0" smtClean="0">
                <a:solidFill>
                  <a:schemeClr val="tx1"/>
                </a:solidFill>
                <a:effectLst/>
                <a:latin typeface="+mn-lt"/>
                <a:ea typeface="+mn-ea"/>
                <a:cs typeface="+mn-cs"/>
              </a:rPr>
              <a:t> подразделе раздела, чтобы указать поставщика членства, отличный от одного из поставщиков по </a:t>
            </a:r>
            <a:r>
              <a:rPr lang="ru-RU" sz="1200" b="0" i="0" kern="1200" dirty="0" err="1" smtClean="0">
                <a:solidFill>
                  <a:schemeClr val="tx1"/>
                </a:solidFill>
                <a:effectLst/>
                <a:latin typeface="+mn-lt"/>
                <a:ea typeface="+mn-ea"/>
                <a:cs typeface="+mn-cs"/>
              </a:rPr>
              <a:t>умолчанию.Например</a:t>
            </a:r>
            <a:r>
              <a:rPr lang="ru-RU" sz="1200" b="0" i="0" kern="1200" dirty="0" smtClean="0">
                <a:solidFill>
                  <a:schemeClr val="tx1"/>
                </a:solidFill>
                <a:effectLst/>
                <a:latin typeface="+mn-lt"/>
                <a:ea typeface="+mn-ea"/>
                <a:cs typeface="+mn-cs"/>
              </a:rPr>
              <a:t>, в следующем разделе удаляет поставщиков членства по умолчанию из текущей конфигурации приложения и добавляет новый поставщик с именем </a:t>
            </a:r>
            <a:r>
              <a:rPr lang="ru-RU" sz="1200" b="0" i="0" kern="1200" dirty="0" err="1" smtClean="0">
                <a:solidFill>
                  <a:schemeClr val="tx1"/>
                </a:solidFill>
                <a:effectLst/>
                <a:latin typeface="+mn-lt"/>
                <a:ea typeface="+mn-ea"/>
                <a:cs typeface="+mn-cs"/>
              </a:rPr>
              <a:t>SqlProvider</a:t>
            </a:r>
            <a:r>
              <a:rPr lang="ru-RU" sz="1200" b="0" i="0" kern="1200" dirty="0" smtClean="0">
                <a:solidFill>
                  <a:schemeClr val="tx1"/>
                </a:solidFill>
                <a:effectLst/>
                <a:latin typeface="+mn-lt"/>
                <a:ea typeface="+mn-ea"/>
                <a:cs typeface="+mn-cs"/>
              </a:rPr>
              <a:t> подключается к экземпляру SQL </a:t>
            </a:r>
            <a:r>
              <a:rPr lang="ru-RU" sz="1200" b="0" i="0" kern="1200" dirty="0" err="1" smtClean="0">
                <a:solidFill>
                  <a:schemeClr val="tx1"/>
                </a:solidFill>
                <a:effectLst/>
                <a:latin typeface="+mn-lt"/>
                <a:ea typeface="+mn-ea"/>
                <a:cs typeface="+mn-cs"/>
              </a:rPr>
              <a:t>Server</a:t>
            </a:r>
            <a:r>
              <a:rPr lang="ru-RU" sz="1200" b="0" i="0" kern="1200" dirty="0" smtClean="0">
                <a:solidFill>
                  <a:schemeClr val="tx1"/>
                </a:solidFill>
                <a:effectLst/>
                <a:latin typeface="+mn-lt"/>
                <a:ea typeface="+mn-ea"/>
                <a:cs typeface="+mn-cs"/>
              </a:rPr>
              <a:t> с именем </a:t>
            </a:r>
            <a:r>
              <a:rPr lang="ru-RU" sz="1200" b="0" i="0" kern="1200" dirty="0" err="1" smtClean="0">
                <a:solidFill>
                  <a:schemeClr val="tx1"/>
                </a:solidFill>
                <a:effectLst/>
                <a:latin typeface="+mn-lt"/>
                <a:ea typeface="+mn-ea"/>
                <a:cs typeface="+mn-cs"/>
              </a:rPr>
              <a:t>AspSqlServer</a:t>
            </a:r>
            <a:r>
              <a:rPr lang="ru-RU" sz="1200" b="0" i="0" kern="1200" dirty="0" smtClean="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b="0" i="0" u="none" strike="noStrike"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b="0" i="0" u="none" strike="noStrike"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b="0" i="0" u="none" strike="noStrike"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b="1" i="0" u="none" strike="noStrike" kern="1200" baseline="0" dirty="0" smtClean="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ACAA8711-F093-4A2E-A13B-A8DE6F398421}" type="slidenum">
              <a:rPr lang="ru-RU" smtClean="0"/>
              <a:pPr/>
              <a:t>39</a:t>
            </a:fld>
            <a:endParaRPr lang="ru-RU"/>
          </a:p>
        </p:txBody>
      </p:sp>
    </p:spTree>
    <p:extLst>
      <p:ext uri="{BB962C8B-B14F-4D97-AF65-F5344CB8AC3E}">
        <p14:creationId xmlns:p14="http://schemas.microsoft.com/office/powerpoint/2010/main" val="5929956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77500" lnSpcReduction="20000"/>
          </a:bodyPr>
          <a:lstStyle/>
          <a:p>
            <a:r>
              <a:rPr lang="ru-RU" sz="1200" b="1" i="0" u="none" strike="noStrike" kern="1200" baseline="0" dirty="0" smtClean="0">
                <a:solidFill>
                  <a:schemeClr val="tx1"/>
                </a:solidFill>
                <a:latin typeface="+mn-lt"/>
                <a:ea typeface="+mn-ea"/>
                <a:cs typeface="+mn-cs"/>
              </a:rPr>
              <a:t>Использование класса </a:t>
            </a:r>
            <a:r>
              <a:rPr lang="en-US" sz="1200" b="1" i="0" u="none" strike="noStrike" kern="1200" baseline="0" dirty="0" smtClean="0">
                <a:solidFill>
                  <a:schemeClr val="tx1"/>
                </a:solidFill>
                <a:latin typeface="+mn-lt"/>
                <a:ea typeface="+mn-ea"/>
                <a:cs typeface="+mn-cs"/>
              </a:rPr>
              <a:t>Membership</a:t>
            </a:r>
          </a:p>
          <a:p>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Методы класса </a:t>
            </a:r>
            <a:r>
              <a:rPr lang="ru-RU" sz="1200" b="0" i="0" u="none" strike="noStrike" kern="1200" baseline="0" dirty="0" err="1" smtClean="0">
                <a:solidFill>
                  <a:schemeClr val="tx1"/>
                </a:solidFill>
                <a:latin typeface="+mn-lt"/>
                <a:ea typeface="+mn-ea"/>
                <a:cs typeface="+mn-cs"/>
              </a:rPr>
              <a:t>Membership</a:t>
            </a:r>
            <a:r>
              <a:rPr lang="ru-RU" sz="1200" b="0" i="0" u="none" strike="noStrike" kern="1200" baseline="0" dirty="0" smtClean="0">
                <a:solidFill>
                  <a:schemeClr val="tx1"/>
                </a:solidFill>
                <a:latin typeface="+mn-lt"/>
                <a:ea typeface="+mn-ea"/>
                <a:cs typeface="+mn-cs"/>
              </a:rPr>
              <a:t> выполняют следующие</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основные операции:</a:t>
            </a:r>
          </a:p>
          <a:p>
            <a:pPr marL="171450" indent="-171450">
              <a:buFont typeface="Arial" panose="020B0604020202020204" pitchFamily="34" charset="0"/>
              <a:buChar char="•"/>
            </a:pPr>
            <a:r>
              <a:rPr lang="ru-RU" sz="1200" b="0" i="0" u="none" strike="noStrike" kern="1200" baseline="0" dirty="0" smtClean="0">
                <a:solidFill>
                  <a:schemeClr val="tx1"/>
                </a:solidFill>
                <a:latin typeface="+mn-lt"/>
                <a:ea typeface="+mn-ea"/>
                <a:cs typeface="+mn-cs"/>
              </a:rPr>
              <a:t>создание новых пользователей;</a:t>
            </a:r>
          </a:p>
          <a:p>
            <a:pPr marL="171450" indent="-171450">
              <a:buFont typeface="Arial" panose="020B0604020202020204" pitchFamily="34" charset="0"/>
              <a:buChar char="•"/>
            </a:pPr>
            <a:r>
              <a:rPr lang="ru-RU" sz="1200" b="0" i="0" u="none" strike="noStrike" kern="1200" baseline="0" dirty="0" smtClean="0">
                <a:solidFill>
                  <a:schemeClr val="tx1"/>
                </a:solidFill>
                <a:latin typeface="+mn-lt"/>
                <a:ea typeface="+mn-ea"/>
                <a:cs typeface="+mn-cs"/>
              </a:rPr>
              <a:t>удаление существующих пользователей;</a:t>
            </a:r>
          </a:p>
          <a:p>
            <a:pPr marL="171450" indent="-171450">
              <a:buFont typeface="Arial" panose="020B0604020202020204" pitchFamily="34" charset="0"/>
              <a:buChar char="•"/>
            </a:pPr>
            <a:r>
              <a:rPr lang="ru-RU" sz="1200" b="0" i="0" u="none" strike="noStrike" kern="1200" baseline="0" dirty="0" smtClean="0">
                <a:solidFill>
                  <a:schemeClr val="tx1"/>
                </a:solidFill>
                <a:latin typeface="+mn-lt"/>
                <a:ea typeface="+mn-ea"/>
                <a:cs typeface="+mn-cs"/>
              </a:rPr>
              <a:t>обновление существующих пользователей;</a:t>
            </a:r>
          </a:p>
          <a:p>
            <a:pPr marL="171450" indent="-171450">
              <a:buFont typeface="Arial" panose="020B0604020202020204" pitchFamily="34" charset="0"/>
              <a:buChar char="•"/>
            </a:pPr>
            <a:r>
              <a:rPr lang="ru-RU" sz="1200" b="0" i="0" u="none" strike="noStrike" kern="1200" baseline="0" dirty="0" smtClean="0">
                <a:solidFill>
                  <a:schemeClr val="tx1"/>
                </a:solidFill>
                <a:latin typeface="+mn-lt"/>
                <a:ea typeface="+mn-ea"/>
                <a:cs typeface="+mn-cs"/>
              </a:rPr>
              <a:t>извлечение списков пользователей;</a:t>
            </a:r>
          </a:p>
          <a:p>
            <a:pPr marL="171450" indent="-171450">
              <a:buFont typeface="Arial" panose="020B0604020202020204" pitchFamily="34" charset="0"/>
              <a:buChar char="•"/>
            </a:pPr>
            <a:r>
              <a:rPr lang="ru-RU" sz="1200" b="0" i="0" u="none" strike="noStrike" kern="1200" baseline="0" dirty="0" smtClean="0">
                <a:solidFill>
                  <a:schemeClr val="tx1"/>
                </a:solidFill>
                <a:latin typeface="+mn-lt"/>
                <a:ea typeface="+mn-ea"/>
                <a:cs typeface="+mn-cs"/>
              </a:rPr>
              <a:t>извлечение подробной информации об отдельном пользователе;</a:t>
            </a:r>
          </a:p>
          <a:p>
            <a:pPr marL="171450" indent="-171450">
              <a:buFont typeface="Arial" panose="020B0604020202020204" pitchFamily="34" charset="0"/>
              <a:buChar char="•"/>
            </a:pPr>
            <a:r>
              <a:rPr lang="ru-RU" sz="1200" b="0" i="0" u="none" strike="noStrike" kern="1200" baseline="0" dirty="0" smtClean="0">
                <a:solidFill>
                  <a:schemeClr val="tx1"/>
                </a:solidFill>
                <a:latin typeface="+mn-lt"/>
                <a:ea typeface="+mn-ea"/>
                <a:cs typeface="+mn-cs"/>
              </a:rPr>
              <a:t>проверка пользовательских удостоверений по хранилищу.</a:t>
            </a:r>
          </a:p>
          <a:p>
            <a:pPr marL="171450" indent="-171450">
              <a:buFont typeface="Arial" panose="020B0604020202020204" pitchFamily="34" charset="0"/>
              <a:buChar char="•"/>
            </a:pPr>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Многие методы класса </a:t>
            </a:r>
            <a:r>
              <a:rPr lang="ru-RU" sz="1200" b="0" i="0" u="none" strike="noStrike" kern="1200" baseline="0" dirty="0" err="1" smtClean="0">
                <a:solidFill>
                  <a:schemeClr val="tx1"/>
                </a:solidFill>
                <a:latin typeface="+mn-lt"/>
                <a:ea typeface="+mn-ea"/>
                <a:cs typeface="+mn-cs"/>
              </a:rPr>
              <a:t>Membership</a:t>
            </a:r>
            <a:r>
              <a:rPr lang="ru-RU" sz="1200" b="0" i="0" u="none" strike="noStrike" kern="1200" baseline="0" dirty="0" smtClean="0">
                <a:solidFill>
                  <a:schemeClr val="tx1"/>
                </a:solidFill>
                <a:latin typeface="+mn-lt"/>
                <a:ea typeface="+mn-ea"/>
                <a:cs typeface="+mn-cs"/>
              </a:rPr>
              <a:t> принимают в качестве параметра экземпляр </a:t>
            </a:r>
            <a:r>
              <a:rPr lang="ru-RU" sz="1200" b="0" i="0" u="none" strike="noStrike" kern="1200" baseline="0" dirty="0" err="1" smtClean="0">
                <a:solidFill>
                  <a:schemeClr val="tx1"/>
                </a:solidFill>
                <a:latin typeface="+mn-lt"/>
                <a:ea typeface="+mn-ea"/>
                <a:cs typeface="+mn-cs"/>
              </a:rPr>
              <a:t>MembershipUser</a:t>
            </a:r>
            <a:r>
              <a:rPr lang="ru-RU" sz="1200" b="0" i="0" u="none" strike="noStrike" kern="1200" baseline="0" dirty="0" smtClean="0">
                <a:solidFill>
                  <a:schemeClr val="tx1"/>
                </a:solidFill>
                <a:latin typeface="+mn-lt"/>
                <a:ea typeface="+mn-ea"/>
                <a:cs typeface="+mn-cs"/>
              </a:rPr>
              <a:t> </a:t>
            </a:r>
          </a:p>
          <a:p>
            <a:r>
              <a:rPr lang="ru-RU" sz="1200" b="0" i="0" u="none" strike="noStrike" kern="1200" baseline="0" dirty="0" smtClean="0">
                <a:solidFill>
                  <a:schemeClr val="tx1"/>
                </a:solidFill>
                <a:latin typeface="+mn-lt"/>
                <a:ea typeface="+mn-ea"/>
                <a:cs typeface="+mn-cs"/>
              </a:rPr>
              <a:t>либо возвращают его или целую коллекцию экземпляров </a:t>
            </a:r>
            <a:r>
              <a:rPr lang="ru-RU" sz="1200" b="0" i="0" u="none" strike="noStrike" kern="1200" baseline="0" dirty="0" err="1" smtClean="0">
                <a:solidFill>
                  <a:schemeClr val="tx1"/>
                </a:solidFill>
                <a:latin typeface="+mn-lt"/>
                <a:ea typeface="+mn-ea"/>
                <a:cs typeface="+mn-cs"/>
              </a:rPr>
              <a:t>MembershipUser</a:t>
            </a:r>
            <a:r>
              <a:rPr lang="ru-RU" sz="1200" b="0" i="0" u="none" strike="noStrike" kern="1200" baseline="0" dirty="0" smtClean="0">
                <a:solidFill>
                  <a:schemeClr val="tx1"/>
                </a:solidFill>
                <a:latin typeface="+mn-lt"/>
                <a:ea typeface="+mn-ea"/>
                <a:cs typeface="+mn-cs"/>
              </a:rPr>
              <a:t>. </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Например, извлекая пользователя методом </a:t>
            </a:r>
            <a:r>
              <a:rPr lang="ru-RU" sz="1200" b="0" i="0" u="none" strike="noStrike" kern="1200" baseline="0" dirty="0" err="1" smtClean="0">
                <a:solidFill>
                  <a:schemeClr val="tx1"/>
                </a:solidFill>
                <a:latin typeface="+mn-lt"/>
                <a:ea typeface="+mn-ea"/>
                <a:cs typeface="+mn-cs"/>
              </a:rPr>
              <a:t>Membership.GetUser</a:t>
            </a:r>
            <a:r>
              <a:rPr lang="ru-RU" sz="1200" b="0" i="0" u="none" strike="noStrike" kern="1200" baseline="0" dirty="0" smtClean="0">
                <a:solidFill>
                  <a:schemeClr val="tx1"/>
                </a:solidFill>
                <a:latin typeface="+mn-lt"/>
                <a:ea typeface="+mn-ea"/>
                <a:cs typeface="+mn-cs"/>
              </a:rPr>
              <a:t>, устанавливая свойства экземпляра, </a:t>
            </a:r>
          </a:p>
          <a:p>
            <a:r>
              <a:rPr lang="ru-RU" sz="1200" b="0" i="0" u="none" strike="noStrike" kern="1200" baseline="0" dirty="0" smtClean="0">
                <a:solidFill>
                  <a:schemeClr val="tx1"/>
                </a:solidFill>
                <a:latin typeface="+mn-lt"/>
                <a:ea typeface="+mn-ea"/>
                <a:cs typeface="+mn-cs"/>
              </a:rPr>
              <a:t>после чего отправляя методу </a:t>
            </a:r>
            <a:r>
              <a:rPr lang="ru-RU" sz="1200" b="0" i="0" u="none" strike="noStrike" kern="1200" baseline="0" dirty="0" err="1" smtClean="0">
                <a:solidFill>
                  <a:schemeClr val="tx1"/>
                </a:solidFill>
                <a:latin typeface="+mn-lt"/>
                <a:ea typeface="+mn-ea"/>
                <a:cs typeface="+mn-cs"/>
              </a:rPr>
              <a:t>UpdateUser</a:t>
            </a:r>
            <a:r>
              <a:rPr lang="ru-RU" sz="1200" b="0" i="0" u="none" strike="noStrike" kern="1200" baseline="0" dirty="0" smtClean="0">
                <a:solidFill>
                  <a:schemeClr val="tx1"/>
                </a:solidFill>
                <a:latin typeface="+mn-lt"/>
                <a:ea typeface="+mn-ea"/>
                <a:cs typeface="+mn-cs"/>
              </a:rPr>
              <a:t> класса </a:t>
            </a:r>
            <a:r>
              <a:rPr lang="ru-RU" sz="1200" b="0" i="0" u="none" strike="noStrike" kern="1200" baseline="0" dirty="0" err="1" smtClean="0">
                <a:solidFill>
                  <a:schemeClr val="tx1"/>
                </a:solidFill>
                <a:latin typeface="+mn-lt"/>
                <a:ea typeface="+mn-ea"/>
                <a:cs typeface="+mn-cs"/>
              </a:rPr>
              <a:t>Membership</a:t>
            </a:r>
            <a:r>
              <a:rPr lang="ru-RU" sz="1200" b="0" i="0" u="none" strike="noStrike" kern="1200" baseline="0" dirty="0" smtClean="0">
                <a:solidFill>
                  <a:schemeClr val="tx1"/>
                </a:solidFill>
                <a:latin typeface="+mn-lt"/>
                <a:ea typeface="+mn-ea"/>
                <a:cs typeface="+mn-cs"/>
              </a:rPr>
              <a:t>, вы можете легко обновить свойства пользователя. </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Оба класса — </a:t>
            </a:r>
            <a:r>
              <a:rPr lang="ru-RU" sz="1200" b="0" i="0" u="none" strike="noStrike" kern="1200" baseline="0" dirty="0" err="1" smtClean="0">
                <a:solidFill>
                  <a:schemeClr val="tx1"/>
                </a:solidFill>
                <a:latin typeface="+mn-lt"/>
                <a:ea typeface="+mn-ea"/>
                <a:cs typeface="+mn-cs"/>
              </a:rPr>
              <a:t>Membership</a:t>
            </a:r>
            <a:r>
              <a:rPr lang="ru-RU" sz="1200" b="0" i="0" u="none" strike="noStrike" kern="1200" baseline="0" dirty="0" smtClean="0">
                <a:solidFill>
                  <a:schemeClr val="tx1"/>
                </a:solidFill>
                <a:latin typeface="+mn-lt"/>
                <a:ea typeface="+mn-ea"/>
                <a:cs typeface="+mn-cs"/>
              </a:rPr>
              <a:t> и </a:t>
            </a:r>
            <a:r>
              <a:rPr lang="ru-RU" sz="1200" b="0" i="0" u="none" strike="noStrike" kern="1200" baseline="0" dirty="0" err="1" smtClean="0">
                <a:solidFill>
                  <a:schemeClr val="tx1"/>
                </a:solidFill>
                <a:latin typeface="+mn-lt"/>
                <a:ea typeface="+mn-ea"/>
                <a:cs typeface="+mn-cs"/>
              </a:rPr>
              <a:t>MembershipUser</a:t>
            </a:r>
            <a:r>
              <a:rPr lang="ru-RU" sz="1200" b="0" i="0" u="none" strike="noStrike" kern="1200" baseline="0" dirty="0" smtClean="0">
                <a:solidFill>
                  <a:schemeClr val="tx1"/>
                </a:solidFill>
                <a:latin typeface="+mn-lt"/>
                <a:ea typeface="+mn-ea"/>
                <a:cs typeface="+mn-cs"/>
              </a:rPr>
              <a:t> — представляют необходимый уровень абстракции между поставщиком и вашим приложением. </a:t>
            </a:r>
          </a:p>
          <a:p>
            <a:r>
              <a:rPr lang="ru-RU" sz="1200" b="0" i="0" u="none" strike="noStrike" kern="1200" baseline="0" dirty="0" smtClean="0">
                <a:solidFill>
                  <a:schemeClr val="tx1"/>
                </a:solidFill>
                <a:latin typeface="+mn-lt"/>
                <a:ea typeface="+mn-ea"/>
                <a:cs typeface="+mn-cs"/>
              </a:rPr>
              <a:t>Все, что вы делаете с классом </a:t>
            </a:r>
            <a:r>
              <a:rPr lang="ru-RU" sz="1200" b="0" i="0" u="none" strike="noStrike" kern="1200" baseline="0" dirty="0" err="1" smtClean="0">
                <a:solidFill>
                  <a:schemeClr val="tx1"/>
                </a:solidFill>
                <a:latin typeface="+mn-lt"/>
                <a:ea typeface="+mn-ea"/>
                <a:cs typeface="+mn-cs"/>
              </a:rPr>
              <a:t>Membership</a:t>
            </a:r>
            <a:r>
              <a:rPr lang="ru-RU" sz="1200" b="0" i="0" u="none" strike="noStrike" kern="1200" baseline="0" dirty="0" smtClean="0">
                <a:solidFill>
                  <a:schemeClr val="tx1"/>
                </a:solidFill>
                <a:latin typeface="+mn-lt"/>
                <a:ea typeface="+mn-ea"/>
                <a:cs typeface="+mn-cs"/>
              </a:rPr>
              <a:t>, зависит от вашего поставщика. </a:t>
            </a:r>
          </a:p>
          <a:p>
            <a:r>
              <a:rPr lang="ru-RU" sz="1200" b="0" i="0" u="none" strike="noStrike" kern="1200" baseline="0" dirty="0" smtClean="0">
                <a:solidFill>
                  <a:schemeClr val="tx1"/>
                </a:solidFill>
                <a:latin typeface="+mn-lt"/>
                <a:ea typeface="+mn-ea"/>
                <a:cs typeface="+mn-cs"/>
              </a:rPr>
              <a:t>Это значит, что если вы замените поставщика </a:t>
            </a:r>
            <a:r>
              <a:rPr lang="ru-RU" sz="1200" b="0" i="0" u="none" strike="noStrike" kern="1200" baseline="0" dirty="0" err="1" smtClean="0">
                <a:solidFill>
                  <a:schemeClr val="tx1"/>
                </a:solidFill>
                <a:latin typeface="+mn-lt"/>
                <a:ea typeface="+mn-ea"/>
                <a:cs typeface="+mn-cs"/>
              </a:rPr>
              <a:t>Membership</a:t>
            </a:r>
            <a:r>
              <a:rPr lang="ru-RU" sz="1200" b="0" i="0" u="none" strike="noStrike" kern="1200" baseline="0" dirty="0" smtClean="0">
                <a:solidFill>
                  <a:schemeClr val="tx1"/>
                </a:solidFill>
                <a:latin typeface="+mn-lt"/>
                <a:ea typeface="+mn-ea"/>
                <a:cs typeface="+mn-cs"/>
              </a:rPr>
              <a:t>, это никак не повлияет на ваше приложение, </a:t>
            </a:r>
          </a:p>
          <a:p>
            <a:r>
              <a:rPr lang="ru-RU" sz="1200" b="0" i="0" u="none" strike="noStrike" kern="1200" baseline="0" dirty="0" smtClean="0">
                <a:solidFill>
                  <a:schemeClr val="tx1"/>
                </a:solidFill>
                <a:latin typeface="+mn-lt"/>
                <a:ea typeface="+mn-ea"/>
                <a:cs typeface="+mn-cs"/>
              </a:rPr>
              <a:t>если реализация поставщика </a:t>
            </a:r>
            <a:r>
              <a:rPr lang="ru-RU" sz="1200" b="0" i="0" u="none" strike="noStrike" kern="1200" baseline="0" dirty="0" err="1" smtClean="0">
                <a:solidFill>
                  <a:schemeClr val="tx1"/>
                </a:solidFill>
                <a:latin typeface="+mn-lt"/>
                <a:ea typeface="+mn-ea"/>
                <a:cs typeface="+mn-cs"/>
              </a:rPr>
              <a:t>Membership</a:t>
            </a:r>
            <a:r>
              <a:rPr lang="ru-RU" sz="1200" b="0" i="0" u="none" strike="noStrike" kern="1200" baseline="0" dirty="0" smtClean="0">
                <a:solidFill>
                  <a:schemeClr val="tx1"/>
                </a:solidFill>
                <a:latin typeface="+mn-lt"/>
                <a:ea typeface="+mn-ea"/>
                <a:cs typeface="+mn-cs"/>
              </a:rPr>
              <a:t> полная и поддерживает все средства, предлагаемые базовым классом </a:t>
            </a:r>
            <a:r>
              <a:rPr lang="ru-RU" sz="1200" b="0" i="0" u="none" strike="noStrike" kern="1200" baseline="0" dirty="0" err="1" smtClean="0">
                <a:solidFill>
                  <a:schemeClr val="tx1"/>
                </a:solidFill>
                <a:latin typeface="+mn-lt"/>
                <a:ea typeface="+mn-ea"/>
                <a:cs typeface="+mn-cs"/>
              </a:rPr>
              <a:t>MembershipProvider</a:t>
            </a:r>
            <a:r>
              <a:rPr lang="ru-RU" sz="1200" b="0" i="0" u="none" strike="noStrike" kern="1200" baseline="0" dirty="0" smtClean="0">
                <a:solidFill>
                  <a:schemeClr val="tx1"/>
                </a:solidFill>
                <a:latin typeface="+mn-lt"/>
                <a:ea typeface="+mn-ea"/>
                <a:cs typeface="+mn-cs"/>
              </a:rPr>
              <a:t>.</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Все классы, используемые в </a:t>
            </a:r>
            <a:r>
              <a:rPr lang="ru-RU" sz="1200" b="0" i="0" u="none" strike="noStrike" kern="1200" baseline="0" dirty="0" err="1" smtClean="0">
                <a:solidFill>
                  <a:schemeClr val="tx1"/>
                </a:solidFill>
                <a:latin typeface="+mn-lt"/>
                <a:ea typeface="+mn-ea"/>
                <a:cs typeface="+mn-cs"/>
              </a:rPr>
              <a:t>Membership</a:t>
            </a:r>
            <a:r>
              <a:rPr lang="ru-RU" sz="1200" b="0" i="0" u="none" strike="noStrike" kern="1200" baseline="0" dirty="0" smtClean="0">
                <a:solidFill>
                  <a:schemeClr val="tx1"/>
                </a:solidFill>
                <a:latin typeface="+mn-lt"/>
                <a:ea typeface="+mn-ea"/>
                <a:cs typeface="+mn-cs"/>
              </a:rPr>
              <a:t> API, определены в пространстве имен </a:t>
            </a:r>
            <a:r>
              <a:rPr lang="ru-RU" sz="1200" b="0" i="0" u="none" strike="noStrike" kern="1200" baseline="0" dirty="0" err="1" smtClean="0">
                <a:solidFill>
                  <a:schemeClr val="tx1"/>
                </a:solidFill>
                <a:latin typeface="+mn-lt"/>
                <a:ea typeface="+mn-ea"/>
                <a:cs typeface="+mn-cs"/>
              </a:rPr>
              <a:t>System.Web.Security</a:t>
            </a:r>
            <a:r>
              <a:rPr lang="ru-RU" sz="1200" b="0" i="0" u="none" strike="noStrike" kern="1200" baseline="0" dirty="0" smtClean="0">
                <a:solidFill>
                  <a:schemeClr val="tx1"/>
                </a:solidFill>
                <a:latin typeface="+mn-lt"/>
                <a:ea typeface="+mn-ea"/>
                <a:cs typeface="+mn-cs"/>
              </a:rPr>
              <a:t>. </a:t>
            </a:r>
          </a:p>
          <a:p>
            <a:r>
              <a:rPr lang="ru-RU" sz="1200" b="0" i="0" u="none" strike="noStrike" kern="1200" baseline="0" dirty="0" err="1" smtClean="0">
                <a:solidFill>
                  <a:schemeClr val="tx1"/>
                </a:solidFill>
                <a:latin typeface="+mn-lt"/>
                <a:ea typeface="+mn-ea"/>
                <a:cs typeface="+mn-cs"/>
              </a:rPr>
              <a:t>Membership</a:t>
            </a:r>
            <a:r>
              <a:rPr lang="ru-RU" sz="1200" b="0" i="0" u="none" strike="noStrike" kern="1200" baseline="0" dirty="0" smtClean="0">
                <a:solidFill>
                  <a:schemeClr val="tx1"/>
                </a:solidFill>
                <a:latin typeface="+mn-lt"/>
                <a:ea typeface="+mn-ea"/>
                <a:cs typeface="+mn-cs"/>
              </a:rPr>
              <a:t> представляет собой класс со множеством статических методов и свойств. </a:t>
            </a:r>
          </a:p>
          <a:p>
            <a:r>
              <a:rPr lang="ru-RU" sz="1200" b="0" i="0" u="none" strike="noStrike" kern="1200" baseline="0" dirty="0" smtClean="0">
                <a:solidFill>
                  <a:schemeClr val="tx1"/>
                </a:solidFill>
                <a:latin typeface="+mn-lt"/>
                <a:ea typeface="+mn-ea"/>
                <a:cs typeface="+mn-cs"/>
              </a:rPr>
              <a:t>Ниже мы пройдемся по различным типам задач, которые можно выполнять с помощью класса </a:t>
            </a:r>
            <a:r>
              <a:rPr lang="ru-RU" sz="1200" b="0" i="0" u="none" strike="noStrike" kern="1200" baseline="0" dirty="0" err="1" smtClean="0">
                <a:solidFill>
                  <a:schemeClr val="tx1"/>
                </a:solidFill>
                <a:latin typeface="+mn-lt"/>
                <a:ea typeface="+mn-ea"/>
                <a:cs typeface="+mn-cs"/>
              </a:rPr>
              <a:t>Membership</a:t>
            </a:r>
            <a:r>
              <a:rPr lang="ru-RU" sz="1200" b="0" i="0" u="none" strike="noStrike" kern="1200" baseline="0" dirty="0" smtClean="0">
                <a:solidFill>
                  <a:schemeClr val="tx1"/>
                </a:solidFill>
                <a:latin typeface="+mn-lt"/>
                <a:ea typeface="+mn-ea"/>
                <a:cs typeface="+mn-cs"/>
              </a:rPr>
              <a:t> </a:t>
            </a:r>
          </a:p>
          <a:p>
            <a:r>
              <a:rPr lang="ru-RU" sz="1200" b="0" i="0" u="none" strike="noStrike" kern="1200" baseline="0" dirty="0" smtClean="0">
                <a:solidFill>
                  <a:schemeClr val="tx1"/>
                </a:solidFill>
                <a:latin typeface="+mn-lt"/>
                <a:ea typeface="+mn-ea"/>
                <a:cs typeface="+mn-cs"/>
              </a:rPr>
              <a:t>и связанными с ним классами, такими как </a:t>
            </a:r>
            <a:r>
              <a:rPr lang="en-US" sz="1200" b="0" i="0" u="none" strike="noStrike" kern="1200" baseline="0" dirty="0" err="1" smtClean="0">
                <a:solidFill>
                  <a:schemeClr val="tx1"/>
                </a:solidFill>
                <a:latin typeface="+mn-lt"/>
                <a:ea typeface="+mn-ea"/>
                <a:cs typeface="+mn-cs"/>
              </a:rPr>
              <a:t>MembershipUser</a:t>
            </a:r>
            <a:r>
              <a:rPr lang="en-US" sz="1200" b="0" i="0" u="none" strike="noStrike" kern="1200" baseline="0" dirty="0" smtClean="0">
                <a:solidFill>
                  <a:schemeClr val="tx1"/>
                </a:solidFill>
                <a:latin typeface="+mn-lt"/>
                <a:ea typeface="+mn-ea"/>
                <a:cs typeface="+mn-cs"/>
              </a:rPr>
              <a:t>.</a:t>
            </a: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 </a:t>
            </a:r>
            <a:endParaRPr lang="en-US" dirty="0" smtClean="0"/>
          </a:p>
          <a:p>
            <a:endParaRPr lang="en-US" dirty="0" smtClean="0"/>
          </a:p>
          <a:p>
            <a:endParaRPr lang="ru-RU" dirty="0"/>
          </a:p>
        </p:txBody>
      </p:sp>
      <p:sp>
        <p:nvSpPr>
          <p:cNvPr id="4" name="Номер слайда 3"/>
          <p:cNvSpPr>
            <a:spLocks noGrp="1"/>
          </p:cNvSpPr>
          <p:nvPr>
            <p:ph type="sldNum" sz="quarter" idx="10"/>
          </p:nvPr>
        </p:nvSpPr>
        <p:spPr/>
        <p:txBody>
          <a:bodyPr/>
          <a:lstStyle/>
          <a:p>
            <a:fld id="{ACAA8711-F093-4A2E-A13B-A8DE6F398421}" type="slidenum">
              <a:rPr lang="ru-RU" smtClean="0"/>
              <a:pPr/>
              <a:t>40</a:t>
            </a:fld>
            <a:endParaRPr lang="ru-RU"/>
          </a:p>
        </p:txBody>
      </p:sp>
    </p:spTree>
    <p:extLst>
      <p:ext uri="{BB962C8B-B14F-4D97-AF65-F5344CB8AC3E}">
        <p14:creationId xmlns:p14="http://schemas.microsoft.com/office/powerpoint/2010/main" val="30913026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55000" lnSpcReduction="20000"/>
          </a:bodyPr>
          <a:lstStyle/>
          <a:p>
            <a:r>
              <a:rPr lang="ru-RU" sz="1200" b="1" i="0" u="none" strike="noStrike" kern="1200" baseline="0" dirty="0" smtClean="0">
                <a:solidFill>
                  <a:schemeClr val="tx1"/>
                </a:solidFill>
                <a:latin typeface="+mn-lt"/>
                <a:ea typeface="+mn-ea"/>
                <a:cs typeface="+mn-cs"/>
              </a:rPr>
              <a:t>Создание пользователей</a:t>
            </a:r>
          </a:p>
          <a:p>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Создание пользователей столь же просто, как и применение остальных средства</a:t>
            </a:r>
            <a:r>
              <a:rPr lang="en-US" sz="1200" b="0" i="0" u="none" strike="noStrike" kern="1200" baseline="0" dirty="0" smtClean="0">
                <a:solidFill>
                  <a:schemeClr val="tx1"/>
                </a:solidFill>
                <a:latin typeface="+mn-lt"/>
                <a:ea typeface="+mn-ea"/>
                <a:cs typeface="+mn-cs"/>
              </a:rPr>
              <a:t> </a:t>
            </a:r>
            <a:r>
              <a:rPr lang="ru-RU" sz="1200" b="0" i="0" u="none" strike="noStrike" kern="1200" baseline="0" dirty="0" err="1" smtClean="0">
                <a:solidFill>
                  <a:schemeClr val="tx1"/>
                </a:solidFill>
                <a:latin typeface="+mn-lt"/>
                <a:ea typeface="+mn-ea"/>
                <a:cs typeface="+mn-cs"/>
              </a:rPr>
              <a:t>Membership</a:t>
            </a:r>
            <a:r>
              <a:rPr lang="ru-RU" sz="1200" b="0" i="0" u="none" strike="noStrike" kern="1200" baseline="0" dirty="0" smtClean="0">
                <a:solidFill>
                  <a:schemeClr val="tx1"/>
                </a:solidFill>
                <a:latin typeface="+mn-lt"/>
                <a:ea typeface="+mn-ea"/>
                <a:cs typeface="+mn-cs"/>
              </a:rPr>
              <a:t> API. </a:t>
            </a:r>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Вы можете создавать пользователей простым вызовом метода </a:t>
            </a:r>
            <a:r>
              <a:rPr lang="ru-RU" sz="1200" b="0" i="0" u="none" strike="noStrike" kern="1200" baseline="0" dirty="0" err="1" smtClean="0">
                <a:solidFill>
                  <a:schemeClr val="tx1"/>
                </a:solidFill>
                <a:latin typeface="+mn-lt"/>
                <a:ea typeface="+mn-ea"/>
                <a:cs typeface="+mn-cs"/>
              </a:rPr>
              <a:t>CreateUser</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класса </a:t>
            </a:r>
            <a:r>
              <a:rPr lang="ru-RU" sz="1200" b="0" i="0" u="none" strike="noStrike" kern="1200" baseline="0" dirty="0" err="1" smtClean="0">
                <a:solidFill>
                  <a:schemeClr val="tx1"/>
                </a:solidFill>
                <a:latin typeface="+mn-lt"/>
                <a:ea typeface="+mn-ea"/>
                <a:cs typeface="+mn-cs"/>
              </a:rPr>
              <a:t>Membership</a:t>
            </a:r>
            <a:r>
              <a:rPr lang="ru-RU" sz="1200" b="0" i="0" u="none" strike="noStrike" kern="1200" baseline="0" dirty="0" smtClean="0">
                <a:solidFill>
                  <a:schemeClr val="tx1"/>
                </a:solidFill>
                <a:latin typeface="+mn-lt"/>
                <a:ea typeface="+mn-ea"/>
                <a:cs typeface="+mn-cs"/>
              </a:rPr>
              <a:t>. </a:t>
            </a:r>
            <a:endParaRPr lang="en-US"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Таким образом, если вы желаете добавить средство создания пользователей к своему Web-сайту, то для этого можете </a:t>
            </a:r>
          </a:p>
          <a:p>
            <a:pPr marL="171450" indent="-171450">
              <a:buFont typeface="Arial" panose="020B0604020202020204" pitchFamily="34" charset="0"/>
              <a:buChar char="•"/>
            </a:pPr>
            <a:r>
              <a:rPr lang="ru-RU" sz="1200" b="0" i="0" u="none" strike="noStrike" kern="1200" baseline="0" dirty="0" smtClean="0">
                <a:solidFill>
                  <a:schemeClr val="tx1"/>
                </a:solidFill>
                <a:latin typeface="+mn-lt"/>
                <a:ea typeface="+mn-ea"/>
                <a:cs typeface="+mn-cs"/>
              </a:rPr>
              <a:t>добавить новую страницу, содержащую</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необходимые текстовые поля для ввода необходимой информации, </a:t>
            </a:r>
          </a:p>
          <a:p>
            <a:pPr marL="171450" indent="-171450">
              <a:buFont typeface="Arial" panose="020B0604020202020204" pitchFamily="34" charset="0"/>
              <a:buChar char="•"/>
            </a:pPr>
            <a:r>
              <a:rPr lang="ru-RU" sz="1200" b="0" i="0" u="none" strike="noStrike" kern="1200" baseline="0" dirty="0" smtClean="0">
                <a:solidFill>
                  <a:schemeClr val="tx1"/>
                </a:solidFill>
                <a:latin typeface="+mn-lt"/>
                <a:ea typeface="+mn-ea"/>
                <a:cs typeface="+mn-cs"/>
              </a:rPr>
              <a:t>добавить кнопку, </a:t>
            </a:r>
          </a:p>
          <a:p>
            <a:pPr marL="171450" indent="-171450">
              <a:buFont typeface="Arial" panose="020B0604020202020204" pitchFamily="34" charset="0"/>
              <a:buChar char="•"/>
            </a:pPr>
            <a:r>
              <a:rPr lang="ru-RU" sz="1200" b="0" i="0" u="none" strike="noStrike" kern="1200" baseline="0" dirty="0" smtClean="0">
                <a:solidFill>
                  <a:schemeClr val="tx1"/>
                </a:solidFill>
                <a:latin typeface="+mn-lt"/>
                <a:ea typeface="+mn-ea"/>
                <a:cs typeface="+mn-cs"/>
              </a:rPr>
              <a:t>перехватить событие </a:t>
            </a:r>
            <a:r>
              <a:rPr lang="ru-RU" sz="1200" b="0" i="0" u="none" strike="noStrike" kern="1200" baseline="0" dirty="0" err="1" smtClean="0">
                <a:solidFill>
                  <a:schemeClr val="tx1"/>
                </a:solidFill>
                <a:latin typeface="+mn-lt"/>
                <a:ea typeface="+mn-ea"/>
                <a:cs typeface="+mn-cs"/>
              </a:rPr>
              <a:t>Click</a:t>
            </a:r>
            <a:r>
              <a:rPr lang="ru-RU" sz="1200" b="0" i="0" u="none" strike="noStrike" kern="1200" baseline="0" dirty="0" smtClean="0">
                <a:solidFill>
                  <a:schemeClr val="tx1"/>
                </a:solidFill>
                <a:latin typeface="+mn-lt"/>
                <a:ea typeface="+mn-ea"/>
                <a:cs typeface="+mn-cs"/>
              </a:rPr>
              <a:t> этой кнопки в следующем коде:</a:t>
            </a:r>
            <a:r>
              <a:rPr lang="en-US" sz="1200" b="0" i="0" u="none" strike="noStrike" kern="1200" baseline="0" dirty="0" smtClean="0">
                <a:solidFill>
                  <a:schemeClr val="tx1"/>
                </a:solidFill>
                <a:latin typeface="+mn-lt"/>
                <a:ea typeface="+mn-ea"/>
                <a:cs typeface="+mn-cs"/>
              </a:rPr>
              <a:t>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protected void </a:t>
            </a:r>
            <a:r>
              <a:rPr lang="en-US" sz="1200" b="0" i="0" u="none" strike="noStrike" kern="1200" baseline="0" dirty="0" err="1" smtClean="0">
                <a:solidFill>
                  <a:schemeClr val="tx1"/>
                </a:solidFill>
                <a:latin typeface="+mn-lt"/>
                <a:ea typeface="+mn-ea"/>
                <a:cs typeface="+mn-cs"/>
              </a:rPr>
              <a:t>ActionAddUser_Click</a:t>
            </a:r>
            <a:r>
              <a:rPr lang="en-US" sz="1200" b="0" i="0" u="none" strike="noStrike" kern="1200" baseline="0" dirty="0" smtClean="0">
                <a:solidFill>
                  <a:schemeClr val="tx1"/>
                </a:solidFill>
                <a:latin typeface="+mn-lt"/>
                <a:ea typeface="+mn-ea"/>
                <a:cs typeface="+mn-cs"/>
              </a:rPr>
              <a:t>(object sender, </a:t>
            </a:r>
            <a:r>
              <a:rPr lang="en-US" sz="1200" b="0" i="0" u="none" strike="noStrike" kern="1200" baseline="0" dirty="0" err="1" smtClean="0">
                <a:solidFill>
                  <a:schemeClr val="tx1"/>
                </a:solidFill>
                <a:latin typeface="+mn-lt"/>
                <a:ea typeface="+mn-ea"/>
                <a:cs typeface="+mn-cs"/>
              </a:rPr>
              <a:t>EventArgs</a:t>
            </a:r>
            <a:r>
              <a:rPr lang="en-US" sz="1200" b="0" i="0" u="none" strike="noStrike" kern="1200" baseline="0" dirty="0" smtClean="0">
                <a:solidFill>
                  <a:schemeClr val="tx1"/>
                </a:solidFill>
                <a:latin typeface="+mn-lt"/>
                <a:ea typeface="+mn-ea"/>
                <a:cs typeface="+mn-cs"/>
              </a:rPr>
              <a:t> e) </a:t>
            </a:r>
            <a:r>
              <a:rPr lang="ru-RU" sz="1200" b="0" i="0" u="none" strike="noStrike" kern="1200" baseline="0" dirty="0" smtClean="0">
                <a:solidFill>
                  <a:schemeClr val="tx1"/>
                </a:solidFill>
                <a:latin typeface="+mn-lt"/>
                <a:ea typeface="+mn-ea"/>
                <a:cs typeface="+mn-cs"/>
              </a:rPr>
              <a:t>{</a:t>
            </a:r>
          </a:p>
          <a:p>
            <a:r>
              <a:rPr lang="en-US" sz="1200" b="0" i="0" u="none" strike="noStrike" kern="1200" baseline="0" dirty="0" smtClean="0">
                <a:solidFill>
                  <a:schemeClr val="tx1"/>
                </a:solidFill>
                <a:latin typeface="+mn-lt"/>
                <a:ea typeface="+mn-ea"/>
                <a:cs typeface="+mn-cs"/>
              </a:rPr>
              <a:t>try </a:t>
            </a:r>
            <a:r>
              <a:rPr lang="ru-RU" sz="1200" b="0" i="0" u="none" strike="noStrike" kern="1200" baseline="0" dirty="0" smtClean="0">
                <a:solidFill>
                  <a:schemeClr val="tx1"/>
                </a:solidFill>
                <a:latin typeface="+mn-lt"/>
                <a:ea typeface="+mn-ea"/>
                <a:cs typeface="+mn-cs"/>
              </a:rPr>
              <a:t>{</a:t>
            </a:r>
          </a:p>
          <a:p>
            <a:r>
              <a:rPr lang="en-US" sz="1200" b="0" i="0" u="none" strike="noStrike" kern="1200" baseline="0" dirty="0" err="1" smtClean="0">
                <a:solidFill>
                  <a:schemeClr val="tx1"/>
                </a:solidFill>
                <a:latin typeface="+mn-lt"/>
                <a:ea typeface="+mn-ea"/>
                <a:cs typeface="+mn-cs"/>
              </a:rPr>
              <a:t>MembershipCreateStatus</a:t>
            </a:r>
            <a:r>
              <a:rPr lang="en-US" sz="1200" b="0" i="0" u="none" strike="noStrike" kern="1200" baseline="0" dirty="0" smtClean="0">
                <a:solidFill>
                  <a:schemeClr val="tx1"/>
                </a:solidFill>
                <a:latin typeface="+mn-lt"/>
                <a:ea typeface="+mn-ea"/>
                <a:cs typeface="+mn-cs"/>
              </a:rPr>
              <a:t> Status;</a:t>
            </a:r>
          </a:p>
          <a:p>
            <a:r>
              <a:rPr lang="en-US" sz="1200" b="0" i="0" u="none" strike="noStrike" kern="1200" baseline="0" dirty="0" err="1" smtClean="0">
                <a:solidFill>
                  <a:schemeClr val="tx1"/>
                </a:solidFill>
                <a:latin typeface="+mn-lt"/>
                <a:ea typeface="+mn-ea"/>
                <a:cs typeface="+mn-cs"/>
              </a:rPr>
              <a:t>Membership.CreateUser</a:t>
            </a:r>
            <a:r>
              <a:rPr lang="en-US" sz="1200" b="0" i="0" u="none" strike="noStrike" kern="1200" baseline="0" dirty="0" smtClean="0">
                <a:solidFill>
                  <a:schemeClr val="tx1"/>
                </a:solidFill>
                <a:latin typeface="+mn-lt"/>
                <a:ea typeface="+mn-ea"/>
                <a:cs typeface="+mn-cs"/>
              </a:rPr>
              <a:t>(</a:t>
            </a:r>
            <a:r>
              <a:rPr lang="en-US" sz="1200" b="0" i="0" u="none" strike="noStrike" kern="1200" baseline="0" dirty="0" err="1" smtClean="0">
                <a:solidFill>
                  <a:schemeClr val="tx1"/>
                </a:solidFill>
                <a:latin typeface="+mn-lt"/>
                <a:ea typeface="+mn-ea"/>
                <a:cs typeface="+mn-cs"/>
              </a:rPr>
              <a:t>UserNameText.Text</a:t>
            </a:r>
            <a:r>
              <a:rPr lang="en-US" sz="1200" b="0" i="0" u="none" strike="noStrike" kern="1200" baseline="0" dirty="0" smtClean="0">
                <a:solidFill>
                  <a:schemeClr val="tx1"/>
                </a:solidFill>
                <a:latin typeface="+mn-lt"/>
                <a:ea typeface="+mn-ea"/>
                <a:cs typeface="+mn-cs"/>
              </a:rPr>
              <a:t>,</a:t>
            </a:r>
          </a:p>
          <a:p>
            <a:r>
              <a:rPr lang="en-US" sz="1200" b="0" i="0" u="none" strike="noStrike" kern="1200" baseline="0" dirty="0" err="1" smtClean="0">
                <a:solidFill>
                  <a:schemeClr val="tx1"/>
                </a:solidFill>
                <a:latin typeface="+mn-lt"/>
                <a:ea typeface="+mn-ea"/>
                <a:cs typeface="+mn-cs"/>
              </a:rPr>
              <a:t>PasswordText.Text</a:t>
            </a:r>
            <a:r>
              <a:rPr lang="en-US" sz="1200" b="0" i="0" u="none" strike="noStrike" kern="1200" baseline="0" dirty="0" smtClean="0">
                <a:solidFill>
                  <a:schemeClr val="tx1"/>
                </a:solidFill>
                <a:latin typeface="+mn-lt"/>
                <a:ea typeface="+mn-ea"/>
                <a:cs typeface="+mn-cs"/>
              </a:rPr>
              <a:t>,</a:t>
            </a:r>
          </a:p>
          <a:p>
            <a:r>
              <a:rPr lang="en-US" sz="1200" b="0" i="0" u="none" strike="noStrike" kern="1200" baseline="0" dirty="0" err="1" smtClean="0">
                <a:solidFill>
                  <a:schemeClr val="tx1"/>
                </a:solidFill>
                <a:latin typeface="+mn-lt"/>
                <a:ea typeface="+mn-ea"/>
                <a:cs typeface="+mn-cs"/>
              </a:rPr>
              <a:t>UserEmailText.Text</a:t>
            </a:r>
            <a:r>
              <a:rPr lang="en-US" sz="1200" b="0" i="0" u="none" strike="noStrike" kern="1200" baseline="0" dirty="0" smtClean="0">
                <a:solidFill>
                  <a:schemeClr val="tx1"/>
                </a:solidFill>
                <a:latin typeface="+mn-lt"/>
                <a:ea typeface="+mn-ea"/>
                <a:cs typeface="+mn-cs"/>
              </a:rPr>
              <a:t>,</a:t>
            </a:r>
          </a:p>
          <a:p>
            <a:r>
              <a:rPr lang="en-US" sz="1200" b="0" i="0" u="none" strike="noStrike" kern="1200" baseline="0" dirty="0" err="1" smtClean="0">
                <a:solidFill>
                  <a:schemeClr val="tx1"/>
                </a:solidFill>
                <a:latin typeface="+mn-lt"/>
                <a:ea typeface="+mn-ea"/>
                <a:cs typeface="+mn-cs"/>
              </a:rPr>
              <a:t>PwdQuestionText.Text</a:t>
            </a:r>
            <a:r>
              <a:rPr lang="en-US" sz="1200" b="0" i="0" u="none" strike="noStrike" kern="1200" baseline="0" dirty="0" smtClean="0">
                <a:solidFill>
                  <a:schemeClr val="tx1"/>
                </a:solidFill>
                <a:latin typeface="+mn-lt"/>
                <a:ea typeface="+mn-ea"/>
                <a:cs typeface="+mn-cs"/>
              </a:rPr>
              <a:t>,</a:t>
            </a:r>
          </a:p>
          <a:p>
            <a:r>
              <a:rPr lang="en-US" sz="1200" b="0" i="0" u="none" strike="noStrike" kern="1200" baseline="0" dirty="0" err="1" smtClean="0">
                <a:solidFill>
                  <a:schemeClr val="tx1"/>
                </a:solidFill>
                <a:latin typeface="+mn-lt"/>
                <a:ea typeface="+mn-ea"/>
                <a:cs typeface="+mn-cs"/>
              </a:rPr>
              <a:t>PwdAnswerText.Text</a:t>
            </a:r>
            <a:r>
              <a:rPr lang="en-US" sz="1200" b="0" i="0" u="none" strike="noStrike" kern="1200" baseline="0" dirty="0" smtClean="0">
                <a:solidFill>
                  <a:schemeClr val="tx1"/>
                </a:solidFill>
                <a:latin typeface="+mn-lt"/>
                <a:ea typeface="+mn-ea"/>
                <a:cs typeface="+mn-cs"/>
              </a:rPr>
              <a:t>, true,</a:t>
            </a:r>
          </a:p>
          <a:p>
            <a:r>
              <a:rPr lang="en-US" sz="1200" b="0" i="0" u="none" strike="noStrike" kern="1200" baseline="0" dirty="0" smtClean="0">
                <a:solidFill>
                  <a:schemeClr val="tx1"/>
                </a:solidFill>
                <a:latin typeface="+mn-lt"/>
                <a:ea typeface="+mn-ea"/>
                <a:cs typeface="+mn-cs"/>
              </a:rPr>
              <a:t>out Status);</a:t>
            </a:r>
          </a:p>
          <a:p>
            <a:r>
              <a:rPr lang="en-US" sz="1200" b="0" i="0" u="none" strike="noStrike" kern="1200" baseline="0" dirty="0" err="1" smtClean="0">
                <a:solidFill>
                  <a:schemeClr val="tx1"/>
                </a:solidFill>
                <a:latin typeface="+mn-lt"/>
                <a:ea typeface="+mn-ea"/>
                <a:cs typeface="+mn-cs"/>
              </a:rPr>
              <a:t>StatusLabel.Text</a:t>
            </a:r>
            <a:r>
              <a:rPr lang="en-US" sz="1200" b="0" i="0" u="none" strike="noStrike" kern="1200" baseline="0" dirty="0" smtClean="0">
                <a:solidFill>
                  <a:schemeClr val="tx1"/>
                </a:solidFill>
                <a:latin typeface="+mn-lt"/>
                <a:ea typeface="+mn-ea"/>
                <a:cs typeface="+mn-cs"/>
              </a:rPr>
              <a:t> = "</a:t>
            </a:r>
            <a:r>
              <a:rPr lang="ru-RU" sz="1200" b="0" i="0" u="none" strike="noStrike" kern="1200" baseline="0" dirty="0" smtClean="0">
                <a:solidFill>
                  <a:schemeClr val="tx1"/>
                </a:solidFill>
                <a:latin typeface="+mn-lt"/>
                <a:ea typeface="+mn-ea"/>
                <a:cs typeface="+mn-cs"/>
              </a:rPr>
              <a:t>Пользователь создан успешно!";</a:t>
            </a:r>
          </a:p>
          <a:p>
            <a:r>
              <a:rPr lang="ru-RU" sz="1200" b="0" i="0" u="none" strike="noStrike" kern="1200" baseline="0" dirty="0" smtClean="0">
                <a:solidFill>
                  <a:schemeClr val="tx1"/>
                </a:solidFill>
                <a:latin typeface="+mn-lt"/>
                <a:ea typeface="+mn-ea"/>
                <a:cs typeface="+mn-cs"/>
              </a:rPr>
              <a:t>}</a:t>
            </a:r>
          </a:p>
          <a:p>
            <a:r>
              <a:rPr lang="en-US" sz="1200" b="0" i="0" u="none" strike="noStrike" kern="1200" baseline="0" dirty="0" smtClean="0">
                <a:solidFill>
                  <a:schemeClr val="tx1"/>
                </a:solidFill>
                <a:latin typeface="+mn-lt"/>
                <a:ea typeface="+mn-ea"/>
                <a:cs typeface="+mn-cs"/>
              </a:rPr>
              <a:t>catch(Exception ex)</a:t>
            </a:r>
          </a:p>
          <a:p>
            <a:r>
              <a:rPr lang="ru-RU" sz="1200" b="0" i="0" u="none" strike="noStrike" kern="1200" baseline="0" dirty="0" smtClean="0">
                <a:solidFill>
                  <a:schemeClr val="tx1"/>
                </a:solidFill>
                <a:latin typeface="+mn-lt"/>
                <a:ea typeface="+mn-ea"/>
                <a:cs typeface="+mn-cs"/>
              </a:rPr>
              <a:t>{</a:t>
            </a:r>
          </a:p>
          <a:p>
            <a:r>
              <a:rPr lang="en-US" sz="1200" b="0" i="0" u="none" strike="noStrike" kern="1200" baseline="0" dirty="0" err="1" smtClean="0">
                <a:solidFill>
                  <a:schemeClr val="tx1"/>
                </a:solidFill>
                <a:latin typeface="+mn-lt"/>
                <a:ea typeface="+mn-ea"/>
                <a:cs typeface="+mn-cs"/>
              </a:rPr>
              <a:t>Debug.WriteLine</a:t>
            </a:r>
            <a:r>
              <a:rPr lang="en-US" sz="1200" b="0" i="0" u="none" strike="noStrike" kern="1200" baseline="0" dirty="0" smtClean="0">
                <a:solidFill>
                  <a:schemeClr val="tx1"/>
                </a:solidFill>
                <a:latin typeface="+mn-lt"/>
                <a:ea typeface="+mn-ea"/>
                <a:cs typeface="+mn-cs"/>
              </a:rPr>
              <a:t>("Exception: " + </a:t>
            </a:r>
            <a:r>
              <a:rPr lang="en-US" sz="1200" b="0" i="0" u="none" strike="noStrike" kern="1200" baseline="0" dirty="0" err="1" smtClean="0">
                <a:solidFill>
                  <a:schemeClr val="tx1"/>
                </a:solidFill>
                <a:latin typeface="+mn-lt"/>
                <a:ea typeface="+mn-ea"/>
                <a:cs typeface="+mn-cs"/>
              </a:rPr>
              <a:t>ex.Message</a:t>
            </a:r>
            <a:r>
              <a:rPr lang="en-US" sz="1200" b="0" i="0" u="none" strike="noStrike" kern="1200" baseline="0" dirty="0" smtClean="0">
                <a:solidFill>
                  <a:schemeClr val="tx1"/>
                </a:solidFill>
                <a:latin typeface="+mn-lt"/>
                <a:ea typeface="+mn-ea"/>
                <a:cs typeface="+mn-cs"/>
              </a:rPr>
              <a:t>);</a:t>
            </a:r>
          </a:p>
          <a:p>
            <a:r>
              <a:rPr lang="ru-RU" sz="1200" b="0" i="0" u="none" strike="noStrike" kern="1200" baseline="0" dirty="0" err="1" smtClean="0">
                <a:solidFill>
                  <a:schemeClr val="tx1"/>
                </a:solidFill>
                <a:latin typeface="+mn-lt"/>
                <a:ea typeface="+mn-ea"/>
                <a:cs typeface="+mn-cs"/>
              </a:rPr>
              <a:t>StatusLabel.Text</a:t>
            </a:r>
            <a:r>
              <a:rPr lang="ru-RU" sz="1200" b="0" i="0" u="none" strike="noStrike" kern="1200" baseline="0" dirty="0" smtClean="0">
                <a:solidFill>
                  <a:schemeClr val="tx1"/>
                </a:solidFill>
                <a:latin typeface="+mn-lt"/>
                <a:ea typeface="+mn-ea"/>
                <a:cs typeface="+mn-cs"/>
              </a:rPr>
              <a:t> = "Не удалось создать пользователя!";</a:t>
            </a:r>
          </a:p>
          <a:p>
            <a:r>
              <a:rPr lang="ru-RU" sz="1200" b="0" i="0" u="none" strike="noStrike" kern="1200" baseline="0" dirty="0" smtClean="0">
                <a:solidFill>
                  <a:schemeClr val="tx1"/>
                </a:solidFill>
                <a:latin typeface="+mn-lt"/>
                <a:ea typeface="+mn-ea"/>
                <a:cs typeface="+mn-cs"/>
              </a:rPr>
              <a:t>}</a:t>
            </a:r>
          </a:p>
          <a:p>
            <a:r>
              <a:rPr lang="ru-RU" sz="1200" b="0" i="0" u="none" strike="noStrike" kern="1200" baseline="0" dirty="0" smtClean="0">
                <a:solidFill>
                  <a:schemeClr val="tx1"/>
                </a:solidFill>
                <a:latin typeface="+mn-lt"/>
                <a:ea typeface="+mn-ea"/>
                <a:cs typeface="+mn-cs"/>
              </a:rPr>
              <a:t>}</a:t>
            </a:r>
          </a:p>
          <a:p>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Метод </a:t>
            </a:r>
            <a:r>
              <a:rPr lang="ru-RU" sz="1200" b="0" i="0" u="none" strike="noStrike" kern="1200" baseline="0" dirty="0" err="1" smtClean="0">
                <a:solidFill>
                  <a:schemeClr val="tx1"/>
                </a:solidFill>
                <a:latin typeface="+mn-lt"/>
                <a:ea typeface="+mn-ea"/>
                <a:cs typeface="+mn-cs"/>
              </a:rPr>
              <a:t>CreateUser</a:t>
            </a:r>
            <a:r>
              <a:rPr lang="ru-RU" sz="1200" b="0" i="0" u="none" strike="noStrike" kern="1200" baseline="0" dirty="0" smtClean="0">
                <a:solidFill>
                  <a:schemeClr val="tx1"/>
                </a:solidFill>
                <a:latin typeface="+mn-lt"/>
                <a:ea typeface="+mn-ea"/>
                <a:cs typeface="+mn-cs"/>
              </a:rPr>
              <a:t> имеет несколько вариантов. </a:t>
            </a:r>
            <a:endParaRPr lang="en-US"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Простейшая из них принимает только имя пользователя и пароль,</a:t>
            </a:r>
          </a:p>
          <a:p>
            <a:r>
              <a:rPr lang="ru-RU" sz="1200" b="0" i="0" u="none" strike="noStrike" kern="1200" baseline="0" dirty="0" smtClean="0">
                <a:solidFill>
                  <a:schemeClr val="tx1"/>
                </a:solidFill>
                <a:latin typeface="+mn-lt"/>
                <a:ea typeface="+mn-ea"/>
                <a:cs typeface="+mn-cs"/>
              </a:rPr>
              <a:t>более сложные версии требуют также контрольного вопроса и ответа на него. </a:t>
            </a:r>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Метод </a:t>
            </a:r>
            <a:r>
              <a:rPr lang="ru-RU" sz="1200" b="0" i="0" u="none" strike="noStrike" kern="1200" baseline="0" dirty="0" err="1" smtClean="0">
                <a:solidFill>
                  <a:schemeClr val="tx1"/>
                </a:solidFill>
                <a:latin typeface="+mn-lt"/>
                <a:ea typeface="+mn-ea"/>
                <a:cs typeface="+mn-cs"/>
              </a:rPr>
              <a:t>CreateUser</a:t>
            </a:r>
            <a:r>
              <a:rPr lang="ru-RU" sz="1200" b="0" i="0" u="none" strike="noStrike" kern="1200" baseline="0" dirty="0" smtClean="0">
                <a:solidFill>
                  <a:schemeClr val="tx1"/>
                </a:solidFill>
                <a:latin typeface="+mn-lt"/>
                <a:ea typeface="+mn-ea"/>
                <a:cs typeface="+mn-cs"/>
              </a:rPr>
              <a:t>() возвращает новый экземпляр</a:t>
            </a:r>
            <a:r>
              <a:rPr lang="en-US" sz="1200" b="0" i="0" u="none" strike="noStrike" kern="1200" baseline="0" dirty="0" smtClean="0">
                <a:solidFill>
                  <a:schemeClr val="tx1"/>
                </a:solidFill>
                <a:latin typeface="+mn-lt"/>
                <a:ea typeface="+mn-ea"/>
                <a:cs typeface="+mn-cs"/>
              </a:rPr>
              <a:t> </a:t>
            </a:r>
            <a:r>
              <a:rPr lang="ru-RU" sz="1200" b="0" i="0" u="none" strike="noStrike" kern="1200" baseline="0" dirty="0" err="1" smtClean="0">
                <a:solidFill>
                  <a:schemeClr val="tx1"/>
                </a:solidFill>
                <a:latin typeface="+mn-lt"/>
                <a:ea typeface="+mn-ea"/>
                <a:cs typeface="+mn-cs"/>
              </a:rPr>
              <a:t>MembershipCreateStatus</a:t>
            </a:r>
            <a:r>
              <a:rPr lang="ru-RU" sz="1200" b="0" i="0" u="none" strike="noStrike" kern="1200" baseline="0" dirty="0" smtClean="0">
                <a:solidFill>
                  <a:schemeClr val="tx1"/>
                </a:solidFill>
                <a:latin typeface="+mn-lt"/>
                <a:ea typeface="+mn-ea"/>
                <a:cs typeface="+mn-cs"/>
              </a:rPr>
              <a:t>, представляющий созданного пользователя, </a:t>
            </a:r>
          </a:p>
          <a:p>
            <a:r>
              <a:rPr lang="ru-RU" sz="1200" b="0" i="0" u="none" strike="noStrike" kern="1200" baseline="0" dirty="0" smtClean="0">
                <a:solidFill>
                  <a:schemeClr val="tx1"/>
                </a:solidFill>
                <a:latin typeface="+mn-lt"/>
                <a:ea typeface="+mn-ea"/>
                <a:cs typeface="+mn-cs"/>
              </a:rPr>
              <a:t>в то время как</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объект </a:t>
            </a:r>
            <a:r>
              <a:rPr lang="ru-RU" sz="1200" b="0" i="0" u="none" strike="noStrike" kern="1200" baseline="0" dirty="0" err="1" smtClean="0">
                <a:solidFill>
                  <a:schemeClr val="tx1"/>
                </a:solidFill>
                <a:latin typeface="+mn-lt"/>
                <a:ea typeface="+mn-ea"/>
                <a:cs typeface="+mn-cs"/>
              </a:rPr>
              <a:t>MembershipCreateStatus</a:t>
            </a:r>
            <a:r>
              <a:rPr lang="ru-RU" sz="1200" b="0" i="0" u="none" strike="noStrike" kern="1200" baseline="0" dirty="0" smtClean="0">
                <a:solidFill>
                  <a:schemeClr val="tx1"/>
                </a:solidFill>
                <a:latin typeface="+mn-lt"/>
                <a:ea typeface="+mn-ea"/>
                <a:cs typeface="+mn-cs"/>
              </a:rPr>
              <a:t> возвращает дополнительную информацию о состоянии создания пользователя. </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Поскольку метод </a:t>
            </a:r>
            <a:r>
              <a:rPr lang="ru-RU" sz="1200" b="0" i="0" u="none" strike="noStrike" kern="1200" baseline="0" dirty="0" err="1" smtClean="0">
                <a:solidFill>
                  <a:schemeClr val="tx1"/>
                </a:solidFill>
                <a:latin typeface="+mn-lt"/>
                <a:ea typeface="+mn-ea"/>
                <a:cs typeface="+mn-cs"/>
              </a:rPr>
              <a:t>CreateUser</a:t>
            </a:r>
            <a:r>
              <a:rPr lang="ru-RU" sz="1200" b="0" i="0" u="none" strike="noStrike" kern="1200" baseline="0" dirty="0" smtClean="0">
                <a:solidFill>
                  <a:schemeClr val="tx1"/>
                </a:solidFill>
                <a:latin typeface="+mn-lt"/>
                <a:ea typeface="+mn-ea"/>
                <a:cs typeface="+mn-cs"/>
              </a:rPr>
              <a:t>() уже имеет </a:t>
            </a:r>
            <a:r>
              <a:rPr lang="ru-RU" sz="1200" b="0" i="0" u="none" strike="noStrike" kern="1200" baseline="0" dirty="0" err="1" smtClean="0">
                <a:solidFill>
                  <a:schemeClr val="tx1"/>
                </a:solidFill>
                <a:latin typeface="+mn-lt"/>
                <a:ea typeface="+mn-ea"/>
                <a:cs typeface="+mn-cs"/>
              </a:rPr>
              <a:t>MembershipUser</a:t>
            </a:r>
            <a:r>
              <a:rPr lang="ru-RU" sz="1200" b="0" i="0" u="none" strike="noStrike" kern="1200" baseline="0" dirty="0" smtClean="0">
                <a:solidFill>
                  <a:schemeClr val="tx1"/>
                </a:solidFill>
                <a:latin typeface="+mn-lt"/>
                <a:ea typeface="+mn-ea"/>
                <a:cs typeface="+mn-cs"/>
              </a:rPr>
              <a:t> в виде возвращаемого значения, метод возвращает состояние в виде выходного параметра. </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В зависимости от конфигурации поставщика, ваши вызовы простых версий </a:t>
            </a:r>
            <a:r>
              <a:rPr lang="ru-RU" sz="1200" b="0" i="0" u="none" strike="noStrike" kern="1200" baseline="0" dirty="0" err="1" smtClean="0">
                <a:solidFill>
                  <a:schemeClr val="tx1"/>
                </a:solidFill>
                <a:latin typeface="+mn-lt"/>
                <a:ea typeface="+mn-ea"/>
                <a:cs typeface="+mn-cs"/>
              </a:rPr>
              <a:t>CreateUser</a:t>
            </a:r>
            <a:r>
              <a:rPr lang="ru-RU" sz="1200" b="0" i="0" u="none" strike="noStrike" kern="1200" baseline="0" dirty="0" smtClean="0">
                <a:solidFill>
                  <a:schemeClr val="tx1"/>
                </a:solidFill>
                <a:latin typeface="+mn-lt"/>
                <a:ea typeface="+mn-ea"/>
                <a:cs typeface="+mn-cs"/>
              </a:rPr>
              <a:t> могут быть успешными или неудачными. </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Например, поставщик членства по умолчанию требует, чтобы вы включали контрольный вопрос и ответ на него; </a:t>
            </a:r>
          </a:p>
          <a:p>
            <a:r>
              <a:rPr lang="ru-RU" sz="1200" b="0" i="0" u="none" strike="noStrike" kern="1200" baseline="0" dirty="0" smtClean="0">
                <a:solidFill>
                  <a:schemeClr val="tx1"/>
                </a:solidFill>
                <a:latin typeface="+mn-lt"/>
                <a:ea typeface="+mn-ea"/>
                <a:cs typeface="+mn-cs"/>
              </a:rPr>
              <a:t>таким образом, если вы не предоставляете их, вызов </a:t>
            </a:r>
            <a:r>
              <a:rPr lang="ru-RU" sz="1200" b="0" i="0" u="none" strike="noStrike" kern="1200" baseline="0" dirty="0" err="1" smtClean="0">
                <a:solidFill>
                  <a:schemeClr val="tx1"/>
                </a:solidFill>
                <a:latin typeface="+mn-lt"/>
                <a:ea typeface="+mn-ea"/>
                <a:cs typeface="+mn-cs"/>
              </a:rPr>
              <a:t>CreateUser</a:t>
            </a:r>
            <a:r>
              <a:rPr lang="ru-RU" sz="1200" b="0" i="0" u="none" strike="noStrike" kern="1200" baseline="0" dirty="0" smtClean="0">
                <a:solidFill>
                  <a:schemeClr val="tx1"/>
                </a:solidFill>
                <a:latin typeface="+mn-lt"/>
                <a:ea typeface="+mn-ea"/>
                <a:cs typeface="+mn-cs"/>
              </a:rPr>
              <a:t> может сгенерировать исключение.</a:t>
            </a:r>
          </a:p>
          <a:p>
            <a:endParaRPr lang="ru-RU" sz="1200" b="0" i="0" u="none" strike="noStrike" kern="1200" baseline="0" dirty="0" smtClean="0">
              <a:solidFill>
                <a:schemeClr val="tx1"/>
              </a:solidFill>
              <a:latin typeface="+mn-lt"/>
              <a:ea typeface="+mn-ea"/>
              <a:cs typeface="+mn-cs"/>
            </a:endParaRPr>
          </a:p>
          <a:p>
            <a:endParaRPr lang="ru-RU" sz="1200" b="1" i="0" u="none" strike="noStrike" kern="1200" baseline="0" dirty="0" smtClean="0">
              <a:solidFill>
                <a:schemeClr val="tx1"/>
              </a:solidFill>
              <a:latin typeface="+mn-lt"/>
              <a:ea typeface="+mn-ea"/>
              <a:cs typeface="+mn-cs"/>
            </a:endParaRPr>
          </a:p>
          <a:p>
            <a:endParaRPr lang="ru-RU" sz="1200" b="1" i="0" u="none" strike="noStrike" kern="1200" baseline="0" dirty="0" smtClean="0">
              <a:solidFill>
                <a:schemeClr val="tx1"/>
              </a:solidFill>
              <a:latin typeface="+mn-lt"/>
              <a:ea typeface="+mn-ea"/>
              <a:cs typeface="+mn-cs"/>
            </a:endParaRPr>
          </a:p>
          <a:p>
            <a:endParaRPr lang="ru-RU" sz="1200" b="1" i="0" u="none" strike="noStrike" kern="1200" baseline="0" dirty="0" smtClean="0">
              <a:solidFill>
                <a:schemeClr val="tx1"/>
              </a:solidFill>
              <a:latin typeface="+mn-lt"/>
              <a:ea typeface="+mn-ea"/>
              <a:cs typeface="+mn-cs"/>
            </a:endParaRPr>
          </a:p>
          <a:p>
            <a:endParaRPr lang="ru-RU" sz="1200" b="1" i="0" u="none" strike="noStrike" kern="1200" baseline="0" dirty="0" smtClean="0">
              <a:solidFill>
                <a:schemeClr val="tx1"/>
              </a:solidFill>
              <a:latin typeface="+mn-lt"/>
              <a:ea typeface="+mn-ea"/>
              <a:cs typeface="+mn-cs"/>
            </a:endParaRPr>
          </a:p>
          <a:p>
            <a:endParaRPr lang="ru-RU" sz="1200" b="1" i="0" u="none" strike="noStrike" kern="1200" baseline="0" dirty="0" smtClean="0">
              <a:solidFill>
                <a:schemeClr val="tx1"/>
              </a:solidFill>
              <a:latin typeface="+mn-lt"/>
              <a:ea typeface="+mn-ea"/>
              <a:cs typeface="+mn-cs"/>
            </a:endParaRPr>
          </a:p>
          <a:p>
            <a:endParaRPr lang="ru-RU" sz="1200" b="1" i="0" u="none" strike="noStrike" kern="1200" baseline="0" dirty="0" smtClean="0">
              <a:solidFill>
                <a:schemeClr val="tx1"/>
              </a:solidFill>
              <a:latin typeface="+mn-lt"/>
              <a:ea typeface="+mn-ea"/>
              <a:cs typeface="+mn-cs"/>
            </a:endParaRPr>
          </a:p>
          <a:p>
            <a:endParaRPr lang="ru-RU" sz="1200" b="1" i="0" u="none" strike="noStrike" kern="1200" baseline="0" dirty="0" smtClean="0">
              <a:solidFill>
                <a:schemeClr val="tx1"/>
              </a:solidFill>
              <a:latin typeface="+mn-lt"/>
              <a:ea typeface="+mn-ea"/>
              <a:cs typeface="+mn-cs"/>
            </a:endParaRPr>
          </a:p>
          <a:p>
            <a:endParaRPr lang="ru-RU" sz="1200" b="1" i="0" u="none" strike="noStrike" kern="1200" baseline="0" dirty="0" smtClean="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ACAA8711-F093-4A2E-A13B-A8DE6F398421}" type="slidenum">
              <a:rPr lang="ru-RU" smtClean="0"/>
              <a:pPr/>
              <a:t>41</a:t>
            </a:fld>
            <a:endParaRPr lang="ru-RU"/>
          </a:p>
        </p:txBody>
      </p:sp>
    </p:spTree>
    <p:extLst>
      <p:ext uri="{BB962C8B-B14F-4D97-AF65-F5344CB8AC3E}">
        <p14:creationId xmlns:p14="http://schemas.microsoft.com/office/powerpoint/2010/main" val="13018960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1" i="0" u="none" strike="noStrike" kern="1200" baseline="0" dirty="0" smtClean="0">
                <a:solidFill>
                  <a:schemeClr val="tx1"/>
                </a:solidFill>
                <a:latin typeface="+mn-lt"/>
                <a:ea typeface="+mn-ea"/>
                <a:cs typeface="+mn-cs"/>
              </a:rPr>
              <a:t>Удаление пользователей</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Удаление пользователей проще, чем их создание. </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Класс </a:t>
            </a:r>
            <a:r>
              <a:rPr lang="ru-RU" sz="1200" b="0" i="0" u="none" strike="noStrike" kern="1200" baseline="0" dirty="0" err="1" smtClean="0">
                <a:solidFill>
                  <a:schemeClr val="tx1"/>
                </a:solidFill>
                <a:latin typeface="+mn-lt"/>
                <a:ea typeface="+mn-ea"/>
                <a:cs typeface="+mn-cs"/>
              </a:rPr>
              <a:t>Membership</a:t>
            </a:r>
            <a:r>
              <a:rPr lang="ru-RU" sz="1200" b="0" i="0" u="none" strike="noStrike" kern="1200" baseline="0" dirty="0" smtClean="0">
                <a:solidFill>
                  <a:schemeClr val="tx1"/>
                </a:solidFill>
                <a:latin typeface="+mn-lt"/>
                <a:ea typeface="+mn-ea"/>
                <a:cs typeface="+mn-cs"/>
              </a:rPr>
              <a:t> предоставляет метод </a:t>
            </a:r>
            <a:r>
              <a:rPr lang="ru-RU" sz="1200" b="0" i="0" u="none" strike="noStrike" kern="1200" baseline="0" dirty="0" err="1" smtClean="0">
                <a:solidFill>
                  <a:schemeClr val="tx1"/>
                </a:solidFill>
                <a:latin typeface="+mn-lt"/>
                <a:ea typeface="+mn-ea"/>
                <a:cs typeface="+mn-cs"/>
              </a:rPr>
              <a:t>DeleteUser</a:t>
            </a:r>
            <a:r>
              <a:rPr lang="ru-RU" sz="1200" b="0" i="0" u="none" strike="noStrike" kern="1200" baseline="0" dirty="0" smtClean="0">
                <a:solidFill>
                  <a:schemeClr val="tx1"/>
                </a:solidFill>
                <a:latin typeface="+mn-lt"/>
                <a:ea typeface="+mn-ea"/>
                <a:cs typeface="+mn-cs"/>
              </a:rPr>
              <a:t>(), который требует передачи ему в виде параметра только имени пользователя. </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Он удаляет пользователя вместе со всей связанной информацией из хранилища членства, если вы этого хотите.</a:t>
            </a:r>
          </a:p>
          <a:p>
            <a:endParaRPr lang="ru-RU" sz="1200" b="1" i="0" u="none" strike="noStrike" kern="1200" baseline="0" dirty="0" smtClean="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ACAA8711-F093-4A2E-A13B-A8DE6F398421}" type="slidenum">
              <a:rPr lang="ru-RU" smtClean="0"/>
              <a:pPr/>
              <a:t>42</a:t>
            </a:fld>
            <a:endParaRPr lang="ru-RU"/>
          </a:p>
        </p:txBody>
      </p:sp>
    </p:spTree>
    <p:extLst>
      <p:ext uri="{BB962C8B-B14F-4D97-AF65-F5344CB8AC3E}">
        <p14:creationId xmlns:p14="http://schemas.microsoft.com/office/powerpoint/2010/main" val="28175550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i="0" u="none" strike="noStrike" kern="1200" baseline="0" dirty="0" smtClean="0">
                <a:solidFill>
                  <a:schemeClr val="tx1"/>
                </a:solidFill>
                <a:latin typeface="+mn-lt"/>
                <a:ea typeface="+mn-ea"/>
                <a:cs typeface="+mn-cs"/>
              </a:rPr>
              <a:t>Проверка пользователей</a:t>
            </a:r>
          </a:p>
          <a:p>
            <a:r>
              <a:rPr lang="ru-RU" sz="1200" b="0" i="0" u="none" strike="noStrike" kern="1200" baseline="0" dirty="0" smtClean="0">
                <a:solidFill>
                  <a:schemeClr val="tx1"/>
                </a:solidFill>
                <a:latin typeface="+mn-lt"/>
                <a:ea typeface="+mn-ea"/>
                <a:cs typeface="+mn-cs"/>
              </a:rPr>
              <a:t>Последний по порядку, но не по значению, метод класса </a:t>
            </a:r>
            <a:r>
              <a:rPr lang="ru-RU" sz="1200" b="0" i="0" u="none" strike="noStrike" kern="1200" baseline="0" dirty="0" err="1" smtClean="0">
                <a:solidFill>
                  <a:schemeClr val="tx1"/>
                </a:solidFill>
                <a:latin typeface="+mn-lt"/>
                <a:ea typeface="+mn-ea"/>
                <a:cs typeface="+mn-cs"/>
              </a:rPr>
              <a:t>Membership</a:t>
            </a:r>
            <a:r>
              <a:rPr lang="ru-RU" sz="1200" b="0" i="0" u="none" strike="noStrike" kern="1200" baseline="0" dirty="0" smtClean="0">
                <a:solidFill>
                  <a:schemeClr val="tx1"/>
                </a:solidFill>
                <a:latin typeface="+mn-lt"/>
                <a:ea typeface="+mn-ea"/>
                <a:cs typeface="+mn-cs"/>
              </a:rPr>
              <a:t> предназначен для проверки членства пользователя. </a:t>
            </a:r>
          </a:p>
          <a:p>
            <a:r>
              <a:rPr lang="ru-RU" sz="1200" b="0" i="0" u="none" strike="noStrike" kern="1200" baseline="0" dirty="0" smtClean="0">
                <a:solidFill>
                  <a:schemeClr val="tx1"/>
                </a:solidFill>
                <a:latin typeface="+mn-lt"/>
                <a:ea typeface="+mn-ea"/>
                <a:cs typeface="+mn-cs"/>
              </a:rPr>
              <a:t>Если пользователь вводит имя и пароль в маске регистрации, </a:t>
            </a:r>
          </a:p>
          <a:p>
            <a:r>
              <a:rPr lang="ru-RU" sz="1200" b="0" i="0" u="none" strike="noStrike" kern="1200" baseline="0" dirty="0" smtClean="0">
                <a:solidFill>
                  <a:schemeClr val="tx1"/>
                </a:solidFill>
                <a:latin typeface="+mn-lt"/>
                <a:ea typeface="+mn-ea"/>
                <a:cs typeface="+mn-cs"/>
              </a:rPr>
              <a:t>вы можете использовать метод </a:t>
            </a:r>
            <a:r>
              <a:rPr lang="ru-RU" sz="1200" b="0" i="0" u="none" strike="noStrike" kern="1200" baseline="0" dirty="0" err="1" smtClean="0">
                <a:solidFill>
                  <a:schemeClr val="tx1"/>
                </a:solidFill>
                <a:latin typeface="+mn-lt"/>
                <a:ea typeface="+mn-ea"/>
                <a:cs typeface="+mn-cs"/>
              </a:rPr>
              <a:t>ValidateUser</a:t>
            </a:r>
            <a:r>
              <a:rPr lang="ru-RU" sz="1200" b="0" i="0" u="none" strike="noStrike" kern="1200" baseline="0" dirty="0" smtClean="0">
                <a:solidFill>
                  <a:schemeClr val="tx1"/>
                </a:solidFill>
                <a:latin typeface="+mn-lt"/>
                <a:ea typeface="+mn-ea"/>
                <a:cs typeface="+mn-cs"/>
              </a:rPr>
              <a:t>() для программной проверки введенной пользователем информации следующим образом:</a:t>
            </a:r>
          </a:p>
          <a:p>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if (</a:t>
            </a:r>
            <a:r>
              <a:rPr lang="en-US" sz="1200" b="0" i="0" u="none" strike="noStrike" kern="1200" baseline="0" dirty="0" err="1" smtClean="0">
                <a:solidFill>
                  <a:schemeClr val="tx1"/>
                </a:solidFill>
                <a:latin typeface="+mn-lt"/>
                <a:ea typeface="+mn-ea"/>
                <a:cs typeface="+mn-cs"/>
              </a:rPr>
              <a:t>Membership.ValidateUser</a:t>
            </a:r>
            <a:r>
              <a:rPr lang="en-US" sz="1200" b="0" i="0" u="none" strike="noStrike" kern="1200" baseline="0" dirty="0" smtClean="0">
                <a:solidFill>
                  <a:schemeClr val="tx1"/>
                </a:solidFill>
                <a:latin typeface="+mn-lt"/>
                <a:ea typeface="+mn-ea"/>
                <a:cs typeface="+mn-cs"/>
              </a:rPr>
              <a:t>(</a:t>
            </a:r>
            <a:r>
              <a:rPr lang="en-US" sz="1200" b="0" i="0" u="none" strike="noStrike" kern="1200" baseline="0" dirty="0" err="1" smtClean="0">
                <a:solidFill>
                  <a:schemeClr val="tx1"/>
                </a:solidFill>
                <a:latin typeface="+mn-lt"/>
                <a:ea typeface="+mn-ea"/>
                <a:cs typeface="+mn-cs"/>
              </a:rPr>
              <a:t>UserNameText.Text</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PasswordText.Text</a:t>
            </a:r>
            <a:r>
              <a:rPr lang="en-US" sz="1200" b="0" i="0" u="none" strike="noStrike" kern="1200" baseline="0" dirty="0" smtClean="0">
                <a:solidFill>
                  <a:schemeClr val="tx1"/>
                </a:solidFill>
                <a:latin typeface="+mn-lt"/>
                <a:ea typeface="+mn-ea"/>
                <a:cs typeface="+mn-cs"/>
              </a:rPr>
              <a:t>))</a:t>
            </a:r>
            <a:r>
              <a:rPr lang="ru-RU" sz="1200" b="0" i="0" u="none" strike="noStrike" kern="1200" baseline="0" dirty="0" smtClean="0">
                <a:solidFill>
                  <a:schemeClr val="tx1"/>
                </a:solidFill>
                <a:latin typeface="+mn-lt"/>
                <a:ea typeface="+mn-ea"/>
                <a:cs typeface="+mn-cs"/>
              </a:rPr>
              <a:t> {</a:t>
            </a:r>
          </a:p>
          <a:p>
            <a:r>
              <a:rPr lang="ru-RU"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FormsAuthentication.RedirectFromLoginPage</a:t>
            </a:r>
            <a:r>
              <a:rPr lang="en-US" sz="1200" b="0" i="0" u="none" strike="noStrike" kern="1200" baseline="0" dirty="0" smtClean="0">
                <a:solidFill>
                  <a:schemeClr val="tx1"/>
                </a:solidFill>
                <a:latin typeface="+mn-lt"/>
                <a:ea typeface="+mn-ea"/>
                <a:cs typeface="+mn-cs"/>
              </a:rPr>
              <a:t>(</a:t>
            </a:r>
            <a:r>
              <a:rPr lang="en-US" sz="1200" b="0" i="0" u="none" strike="noStrike" kern="1200" baseline="0" dirty="0" err="1" smtClean="0">
                <a:solidFill>
                  <a:schemeClr val="tx1"/>
                </a:solidFill>
                <a:latin typeface="+mn-lt"/>
                <a:ea typeface="+mn-ea"/>
                <a:cs typeface="+mn-cs"/>
              </a:rPr>
              <a:t>UserNameText.Text</a:t>
            </a:r>
            <a:r>
              <a:rPr lang="en-US" sz="1200" b="0" i="0" u="none" strike="noStrike" kern="1200" baseline="0" dirty="0" smtClean="0">
                <a:solidFill>
                  <a:schemeClr val="tx1"/>
                </a:solidFill>
                <a:latin typeface="+mn-lt"/>
                <a:ea typeface="+mn-ea"/>
                <a:cs typeface="+mn-cs"/>
              </a:rPr>
              <a:t>, false);</a:t>
            </a:r>
          </a:p>
          <a:p>
            <a:r>
              <a:rPr lang="ru-RU" sz="1200" b="0" i="0" u="none" strike="noStrike" kern="1200" baseline="0" dirty="0" smtClean="0">
                <a:solidFill>
                  <a:schemeClr val="tx1"/>
                </a:solidFill>
                <a:latin typeface="+mn-lt"/>
                <a:ea typeface="+mn-ea"/>
                <a:cs typeface="+mn-cs"/>
              </a:rPr>
              <a:t>}</a:t>
            </a:r>
          </a:p>
          <a:p>
            <a:r>
              <a:rPr lang="en-US" sz="1200" b="0" i="0" u="none" strike="noStrike" kern="1200" baseline="0" dirty="0" smtClean="0">
                <a:solidFill>
                  <a:schemeClr val="tx1"/>
                </a:solidFill>
                <a:latin typeface="+mn-lt"/>
                <a:ea typeface="+mn-ea"/>
                <a:cs typeface="+mn-cs"/>
              </a:rPr>
              <a:t>else</a:t>
            </a:r>
            <a:r>
              <a:rPr lang="ru-RU" sz="1200" b="0" i="0" u="none" strike="noStrike" kern="1200" baseline="0" dirty="0" smtClean="0">
                <a:solidFill>
                  <a:schemeClr val="tx1"/>
                </a:solidFill>
                <a:latin typeface="+mn-lt"/>
                <a:ea typeface="+mn-ea"/>
                <a:cs typeface="+mn-cs"/>
              </a:rPr>
              <a:t> {</a:t>
            </a:r>
          </a:p>
          <a:p>
            <a:r>
              <a:rPr lang="ru-RU" sz="1200" b="0" i="0" u="none" strike="noStrike" kern="1200" baseline="0" dirty="0" smtClean="0">
                <a:solidFill>
                  <a:schemeClr val="tx1"/>
                </a:solidFill>
                <a:latin typeface="+mn-lt"/>
                <a:ea typeface="+mn-ea"/>
                <a:cs typeface="+mn-cs"/>
              </a:rPr>
              <a:t>   // Неверное имя или пароль</a:t>
            </a:r>
          </a:p>
          <a:p>
            <a:r>
              <a:rPr lang="ru-RU" sz="1200" b="0" i="0" u="none" strike="noStrike" kern="1200" baseline="0" dirty="0" smtClean="0">
                <a:solidFill>
                  <a:schemeClr val="tx1"/>
                </a:solidFill>
                <a:latin typeface="+mn-lt"/>
                <a:ea typeface="+mn-ea"/>
                <a:cs typeface="+mn-cs"/>
              </a:rPr>
              <a:t>}</a:t>
            </a:r>
          </a:p>
          <a:p>
            <a:endParaRPr lang="ru-RU" sz="1200" b="1"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dirty="0" smtClean="0"/>
          </a:p>
          <a:p>
            <a:endParaRPr lang="en-US" dirty="0" smtClean="0"/>
          </a:p>
          <a:p>
            <a:endParaRPr lang="ru-RU" dirty="0"/>
          </a:p>
        </p:txBody>
      </p:sp>
      <p:sp>
        <p:nvSpPr>
          <p:cNvPr id="4" name="Номер слайда 3"/>
          <p:cNvSpPr>
            <a:spLocks noGrp="1"/>
          </p:cNvSpPr>
          <p:nvPr>
            <p:ph type="sldNum" sz="quarter" idx="10"/>
          </p:nvPr>
        </p:nvSpPr>
        <p:spPr/>
        <p:txBody>
          <a:bodyPr/>
          <a:lstStyle/>
          <a:p>
            <a:fld id="{ACAA8711-F093-4A2E-A13B-A8DE6F398421}" type="slidenum">
              <a:rPr lang="ru-RU" smtClean="0"/>
              <a:pPr/>
              <a:t>43</a:t>
            </a:fld>
            <a:endParaRPr lang="ru-RU"/>
          </a:p>
        </p:txBody>
      </p:sp>
    </p:spTree>
    <p:extLst>
      <p:ext uri="{BB962C8B-B14F-4D97-AF65-F5344CB8AC3E}">
        <p14:creationId xmlns:p14="http://schemas.microsoft.com/office/powerpoint/2010/main" val="3644173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p:spPr>
        <p:txBody>
          <a:bodyPr/>
          <a:lstStyle/>
          <a:p>
            <a:fld id="{2D670A56-C9EA-409C-A54B-1A941FABBFE5}" type="slidenum">
              <a:rPr lang="ru-RU" smtClean="0">
                <a:solidFill>
                  <a:prstClr val="black"/>
                </a:solidFill>
              </a:rPr>
              <a:pPr/>
              <a:t>49</a:t>
            </a:fld>
            <a:endParaRPr lang="ru-RU" smtClean="0">
              <a:solidFill>
                <a:prstClr val="black"/>
              </a:solidFill>
            </a:endParaRPr>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24542850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0" i="0" u="none" strike="noStrike" kern="1200" baseline="0" dirty="0" smtClean="0">
                <a:solidFill>
                  <a:schemeClr val="tx1"/>
                </a:solidFill>
                <a:latin typeface="+mn-lt"/>
                <a:ea typeface="+mn-ea"/>
                <a:cs typeface="+mn-cs"/>
              </a:rPr>
              <a:t>В разделе &lt;</a:t>
            </a:r>
            <a:r>
              <a:rPr lang="ru-RU" sz="1200" b="0" i="0" u="none" strike="noStrike" kern="1200" baseline="0" dirty="0" err="1" smtClean="0">
                <a:solidFill>
                  <a:schemeClr val="tx1"/>
                </a:solidFill>
                <a:latin typeface="+mn-lt"/>
                <a:ea typeface="+mn-ea"/>
                <a:cs typeface="+mn-cs"/>
              </a:rPr>
              <a:t>authentication</a:t>
            </a:r>
            <a:r>
              <a:rPr lang="ru-RU" sz="1200" b="0" i="0" u="none" strike="noStrike" kern="1200" baseline="0" dirty="0" smtClean="0">
                <a:solidFill>
                  <a:schemeClr val="tx1"/>
                </a:solidFill>
                <a:latin typeface="+mn-lt"/>
                <a:ea typeface="+mn-ea"/>
                <a:cs typeface="+mn-cs"/>
              </a:rPr>
              <a:t>&gt; задается способ выполнения </a:t>
            </a:r>
            <a:r>
              <a:rPr lang="ru-RU" sz="1200" b="0" i="0" u="none" strike="noStrike" kern="1200" baseline="0" dirty="0" err="1" smtClean="0">
                <a:solidFill>
                  <a:schemeClr val="tx1"/>
                </a:solidFill>
                <a:latin typeface="+mn-lt"/>
                <a:ea typeface="+mn-ea"/>
                <a:cs typeface="+mn-cs"/>
              </a:rPr>
              <a:t>аутентифи-кации</a:t>
            </a:r>
            <a:r>
              <a:rPr lang="ru-RU" sz="1200" b="0" i="0" u="none" strike="noStrike" kern="1200" baseline="0" dirty="0" smtClean="0">
                <a:solidFill>
                  <a:schemeClr val="tx1"/>
                </a:solidFill>
                <a:latin typeface="+mn-lt"/>
                <a:ea typeface="+mn-ea"/>
                <a:cs typeface="+mn-cs"/>
              </a:rPr>
              <a:t> пользователей и определяются его параметры. </a:t>
            </a:r>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Например, по умолчанию заданы следующие параметры аутентификации: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&lt;authentication mode="Forms"&gt; </a:t>
            </a:r>
          </a:p>
          <a:p>
            <a:r>
              <a:rPr lang="en-US" sz="1200" b="0" i="0" u="none" strike="noStrike" kern="1200" baseline="0" dirty="0" smtClean="0">
                <a:solidFill>
                  <a:schemeClr val="tx1"/>
                </a:solidFill>
                <a:latin typeface="+mn-lt"/>
                <a:ea typeface="+mn-ea"/>
                <a:cs typeface="+mn-cs"/>
              </a:rPr>
              <a:t>&lt;forms name="</a:t>
            </a:r>
            <a:r>
              <a:rPr lang="en-US" sz="1200" b="0" i="0" u="none" strike="noStrike" kern="1200" baseline="0" dirty="0" err="1" smtClean="0">
                <a:solidFill>
                  <a:schemeClr val="tx1"/>
                </a:solidFill>
                <a:latin typeface="+mn-lt"/>
                <a:ea typeface="+mn-ea"/>
                <a:cs typeface="+mn-cs"/>
              </a:rPr>
              <a:t>MyAppCookie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loginUrl</a:t>
            </a:r>
            <a:r>
              <a:rPr lang="en-US" sz="1200" b="0" i="0" u="none" strike="noStrike" kern="1200" baseline="0" dirty="0" smtClean="0">
                <a:solidFill>
                  <a:schemeClr val="tx1"/>
                </a:solidFill>
                <a:latin typeface="+mn-lt"/>
                <a:ea typeface="+mn-ea"/>
                <a:cs typeface="+mn-cs"/>
              </a:rPr>
              <a:t>="~/Login.aspx" protection="All" timeout="30" path="/" /&gt; </a:t>
            </a:r>
          </a:p>
          <a:p>
            <a:r>
              <a:rPr lang="en-US" sz="1200" b="0" i="0" u="none" strike="noStrike" kern="1200" baseline="0" dirty="0" smtClean="0">
                <a:solidFill>
                  <a:schemeClr val="tx1"/>
                </a:solidFill>
                <a:latin typeface="+mn-lt"/>
                <a:ea typeface="+mn-ea"/>
                <a:cs typeface="+mn-cs"/>
              </a:rPr>
              <a:t>&lt;/authentication&gt; </a:t>
            </a:r>
          </a:p>
          <a:p>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Следует отметить, что приведенные выше параметры устанавливаются по умолчанию и если они подходят, то задавать их не надо. </a:t>
            </a:r>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В элементе </a:t>
            </a:r>
            <a:r>
              <a:rPr lang="ru-RU" sz="1200" b="0" i="0" u="none" strike="noStrike" kern="1200" baseline="0" dirty="0" err="1" smtClean="0">
                <a:solidFill>
                  <a:schemeClr val="tx1"/>
                </a:solidFill>
                <a:latin typeface="+mn-lt"/>
                <a:ea typeface="+mn-ea"/>
                <a:cs typeface="+mn-cs"/>
              </a:rPr>
              <a:t>form</a:t>
            </a:r>
            <a:r>
              <a:rPr lang="ru-RU" sz="1200" b="0" i="0" u="none" strike="noStrike" kern="1200" baseline="0" dirty="0" smtClean="0">
                <a:solidFill>
                  <a:schemeClr val="tx1"/>
                </a:solidFill>
                <a:latin typeface="+mn-lt"/>
                <a:ea typeface="+mn-ea"/>
                <a:cs typeface="+mn-cs"/>
              </a:rPr>
              <a:t> </a:t>
            </a:r>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атрибуту </a:t>
            </a:r>
            <a:r>
              <a:rPr lang="ru-RU" sz="1200" b="0" i="0" u="none" strike="noStrike" kern="1200" baseline="0" dirty="0" err="1" smtClean="0">
                <a:solidFill>
                  <a:schemeClr val="tx1"/>
                </a:solidFill>
                <a:latin typeface="+mn-lt"/>
                <a:ea typeface="+mn-ea"/>
                <a:cs typeface="+mn-cs"/>
              </a:rPr>
              <a:t>loginUrl</a:t>
            </a:r>
            <a:r>
              <a:rPr lang="ru-RU" sz="1200" b="0" i="0" u="none" strike="noStrike" kern="1200" baseline="0" dirty="0" smtClean="0">
                <a:solidFill>
                  <a:schemeClr val="tx1"/>
                </a:solidFill>
                <a:latin typeface="+mn-lt"/>
                <a:ea typeface="+mn-ea"/>
                <a:cs typeface="+mn-cs"/>
              </a:rPr>
              <a:t> задается ссылка на </a:t>
            </a:r>
            <a:r>
              <a:rPr lang="ru-RU" sz="1200" b="0" i="0" u="none" strike="noStrike" kern="1200" baseline="0" dirty="0" err="1" smtClean="0">
                <a:solidFill>
                  <a:schemeClr val="tx1"/>
                </a:solidFill>
                <a:latin typeface="+mn-lt"/>
                <a:ea typeface="+mn-ea"/>
                <a:cs typeface="+mn-cs"/>
              </a:rPr>
              <a:t>web-формe</a:t>
            </a:r>
            <a:r>
              <a:rPr lang="ru-RU" sz="1200" b="0" i="0" u="none" strike="noStrike" kern="1200" baseline="0" dirty="0" smtClean="0">
                <a:solidFill>
                  <a:schemeClr val="tx1"/>
                </a:solidFill>
                <a:latin typeface="+mn-lt"/>
                <a:ea typeface="+mn-ea"/>
                <a:cs typeface="+mn-cs"/>
              </a:rPr>
              <a:t>, к которой нужно будет перенаправить запрос не прошедшего аутентификацию пользователя (в данном случае это </a:t>
            </a:r>
            <a:r>
              <a:rPr lang="ru-RU" sz="1200" b="0" i="0" u="none" strike="noStrike" kern="1200" baseline="0" dirty="0" err="1" smtClean="0">
                <a:solidFill>
                  <a:schemeClr val="tx1"/>
                </a:solidFill>
                <a:latin typeface="+mn-lt"/>
                <a:ea typeface="+mn-ea"/>
                <a:cs typeface="+mn-cs"/>
              </a:rPr>
              <a:t>web</a:t>
            </a:r>
            <a:r>
              <a:rPr lang="ru-RU" sz="1200" b="0" i="0" u="none" strike="noStrike" kern="1200" baseline="0" dirty="0" smtClean="0">
                <a:solidFill>
                  <a:schemeClr val="tx1"/>
                </a:solidFill>
                <a:latin typeface="+mn-lt"/>
                <a:ea typeface="+mn-ea"/>
                <a:cs typeface="+mn-cs"/>
              </a:rPr>
              <a:t>-форма Login.aspx), </a:t>
            </a:r>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атрибут </a:t>
            </a:r>
            <a:r>
              <a:rPr lang="ru-RU" sz="1200" b="0" i="0" u="none" strike="noStrike" kern="1200" baseline="0" dirty="0" err="1" smtClean="0">
                <a:solidFill>
                  <a:schemeClr val="tx1"/>
                </a:solidFill>
                <a:latin typeface="+mn-lt"/>
                <a:ea typeface="+mn-ea"/>
                <a:cs typeface="+mn-cs"/>
              </a:rPr>
              <a:t>timeout</a:t>
            </a:r>
            <a:r>
              <a:rPr lang="ru-RU" sz="1200" b="0" i="0" u="none" strike="noStrike" kern="1200" baseline="0" dirty="0" smtClean="0">
                <a:solidFill>
                  <a:schemeClr val="tx1"/>
                </a:solidFill>
                <a:latin typeface="+mn-lt"/>
                <a:ea typeface="+mn-ea"/>
                <a:cs typeface="+mn-cs"/>
              </a:rPr>
              <a:t> зада-</a:t>
            </a:r>
            <a:r>
              <a:rPr lang="ru-RU" sz="1200" b="0" i="0" u="none" strike="noStrike" kern="1200" baseline="0" dirty="0" err="1" smtClean="0">
                <a:solidFill>
                  <a:schemeClr val="tx1"/>
                </a:solidFill>
                <a:latin typeface="+mn-lt"/>
                <a:ea typeface="+mn-ea"/>
                <a:cs typeface="+mn-cs"/>
              </a:rPr>
              <a:t>ет</a:t>
            </a:r>
            <a:r>
              <a:rPr lang="ru-RU" sz="1200" b="0" i="0" u="none" strike="noStrike" kern="1200" baseline="0" dirty="0" smtClean="0">
                <a:solidFill>
                  <a:schemeClr val="tx1"/>
                </a:solidFill>
                <a:latin typeface="+mn-lt"/>
                <a:ea typeface="+mn-ea"/>
                <a:cs typeface="+mn-cs"/>
              </a:rPr>
              <a:t> время между запросами (в минутах), после которого пользователю потребуется заново выполнить аутентификацию. </a:t>
            </a:r>
            <a:endParaRPr lang="ru-RU" dirty="0"/>
          </a:p>
        </p:txBody>
      </p:sp>
      <p:sp>
        <p:nvSpPr>
          <p:cNvPr id="4" name="Номер слайда 3"/>
          <p:cNvSpPr>
            <a:spLocks noGrp="1"/>
          </p:cNvSpPr>
          <p:nvPr>
            <p:ph type="sldNum" sz="quarter" idx="10"/>
          </p:nvPr>
        </p:nvSpPr>
        <p:spPr/>
        <p:txBody>
          <a:bodyPr/>
          <a:lstStyle/>
          <a:p>
            <a:fld id="{ACAA8711-F093-4A2E-A13B-A8DE6F398421}" type="slidenum">
              <a:rPr lang="ru-RU" smtClean="0"/>
              <a:pPr/>
              <a:t>50</a:t>
            </a:fld>
            <a:endParaRPr lang="ru-RU"/>
          </a:p>
        </p:txBody>
      </p:sp>
    </p:spTree>
    <p:extLst>
      <p:ext uri="{BB962C8B-B14F-4D97-AF65-F5344CB8AC3E}">
        <p14:creationId xmlns:p14="http://schemas.microsoft.com/office/powerpoint/2010/main" val="180524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Rot="1" noChangeAspect="1" noChangeArrowheads="1" noTextEdit="1"/>
          </p:cNvSpPr>
          <p:nvPr>
            <p:ph type="sldImg"/>
          </p:nvPr>
        </p:nvSpPr>
        <p:spPr>
          <a:ln/>
        </p:spPr>
      </p:sp>
      <p:sp>
        <p:nvSpPr>
          <p:cNvPr id="202755" name="Rectangle 3"/>
          <p:cNvSpPr>
            <a:spLocks noGrp="1" noChangeArrowheads="1"/>
          </p:cNvSpPr>
          <p:nvPr>
            <p:ph type="body" idx="1"/>
          </p:nvPr>
        </p:nvSpPr>
        <p:spPr>
          <a:noFill/>
          <a:ln/>
        </p:spPr>
        <p:txBody>
          <a:bodyPr/>
          <a:lstStyle/>
          <a:p>
            <a:endParaRPr lang="ru-RU" smtClean="0"/>
          </a:p>
        </p:txBody>
      </p:sp>
    </p:spTree>
    <p:extLst>
      <p:ext uri="{BB962C8B-B14F-4D97-AF65-F5344CB8AC3E}">
        <p14:creationId xmlns:p14="http://schemas.microsoft.com/office/powerpoint/2010/main" val="169164826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Rot="1" noChangeAspect="1" noChangeArrowheads="1" noTextEdit="1"/>
          </p:cNvSpPr>
          <p:nvPr>
            <p:ph type="sldImg"/>
          </p:nvPr>
        </p:nvSpPr>
        <p:spPr>
          <a:ln/>
        </p:spPr>
      </p:sp>
      <p:sp>
        <p:nvSpPr>
          <p:cNvPr id="202755" name="Rectangle 3"/>
          <p:cNvSpPr>
            <a:spLocks noGrp="1" noChangeArrowheads="1"/>
          </p:cNvSpPr>
          <p:nvPr>
            <p:ph type="body" idx="1"/>
          </p:nvPr>
        </p:nvSpPr>
        <p:spPr>
          <a:noFill/>
          <a:ln/>
        </p:spPr>
        <p:txBody>
          <a:bodyPr/>
          <a:lstStyle/>
          <a:p>
            <a:endParaRPr lang="ru-RU" smtClean="0"/>
          </a:p>
        </p:txBody>
      </p:sp>
    </p:spTree>
    <p:extLst>
      <p:ext uri="{BB962C8B-B14F-4D97-AF65-F5344CB8AC3E}">
        <p14:creationId xmlns:p14="http://schemas.microsoft.com/office/powerpoint/2010/main" val="28139782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p:spPr>
        <p:txBody>
          <a:bodyPr/>
          <a:lstStyle/>
          <a:p>
            <a:fld id="{6DC009C1-DBFA-4BE9-AF97-E9D79D3454F9}" type="slidenum">
              <a:rPr lang="ru-RU" smtClean="0">
                <a:solidFill>
                  <a:prstClr val="black"/>
                </a:solidFill>
              </a:rPr>
              <a:pPr/>
              <a:t>56</a:t>
            </a:fld>
            <a:endParaRPr lang="ru-RU" smtClean="0">
              <a:solidFill>
                <a:prstClr val="black"/>
              </a:solidFill>
            </a:endParaRPr>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56419694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p:spPr>
        <p:txBody>
          <a:bodyPr/>
          <a:lstStyle/>
          <a:p>
            <a:fld id="{21D722BA-E8C7-4631-B7FE-C6190C4D5E3E}" type="slidenum">
              <a:rPr lang="ru-RU" smtClean="0">
                <a:solidFill>
                  <a:prstClr val="black"/>
                </a:solidFill>
              </a:rPr>
              <a:pPr/>
              <a:t>65</a:t>
            </a:fld>
            <a:endParaRPr lang="ru-RU" smtClean="0">
              <a:solidFill>
                <a:prstClr val="black"/>
              </a:solidFill>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104155288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70000" lnSpcReduction="20000"/>
          </a:bodyPr>
          <a:lstStyle/>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Книга: </a:t>
            </a:r>
            <a:r>
              <a:rPr lang="en-US" sz="1200" b="0" i="0" u="none" strike="noStrike" kern="1200" baseline="0" dirty="0" smtClean="0">
                <a:solidFill>
                  <a:schemeClr val="tx1"/>
                </a:solidFill>
                <a:latin typeface="+mn-lt"/>
                <a:ea typeface="+mn-ea"/>
                <a:cs typeface="+mn-cs"/>
              </a:rPr>
              <a:t>Microsoft</a:t>
            </a:r>
            <a:r>
              <a:rPr lang="ru-RU" sz="1200" b="0" i="0" u="none" strike="noStrike" kern="1200" baseline="0" dirty="0" smtClean="0">
                <a:solidFill>
                  <a:schemeClr val="tx1"/>
                </a:solidFill>
                <a:latin typeface="+mn-lt"/>
                <a:ea typeface="+mn-ea"/>
                <a:cs typeface="+mn-cs"/>
              </a:rPr>
              <a:t> </a:t>
            </a:r>
            <a:r>
              <a:rPr lang="en-US" sz="1200" b="1" i="0" u="none" strike="noStrike" kern="1200" baseline="0" dirty="0" smtClean="0">
                <a:solidFill>
                  <a:schemeClr val="tx1"/>
                </a:solidFill>
                <a:latin typeface="+mn-lt"/>
                <a:ea typeface="+mn-ea"/>
                <a:cs typeface="+mn-cs"/>
              </a:rPr>
              <a:t>ASP.NET 3.5</a:t>
            </a:r>
            <a:r>
              <a:rPr lang="ru-RU" sz="1200" b="1" i="0" u="none" strike="noStrike" kern="1200" baseline="0" dirty="0" smtClean="0">
                <a:solidFill>
                  <a:schemeClr val="tx1"/>
                </a:solidFill>
                <a:latin typeface="+mn-lt"/>
                <a:ea typeface="+mn-ea"/>
                <a:cs typeface="+mn-cs"/>
              </a:rPr>
              <a:t> с примерами на </a:t>
            </a:r>
            <a:r>
              <a:rPr lang="en-US" sz="1200" b="1" i="0" u="none" strike="noStrike" kern="1200" baseline="0" dirty="0" smtClean="0">
                <a:solidFill>
                  <a:schemeClr val="tx1"/>
                </a:solidFill>
                <a:latin typeface="+mn-lt"/>
                <a:ea typeface="+mn-ea"/>
                <a:cs typeface="+mn-cs"/>
              </a:rPr>
              <a:t>C# 2008</a:t>
            </a:r>
            <a:r>
              <a:rPr lang="ru-RU" sz="1200" b="1" i="0" u="none" strike="noStrike" kern="1200" baseline="0" dirty="0" smtClean="0">
                <a:solidFill>
                  <a:schemeClr val="tx1"/>
                </a:solidFill>
                <a:latin typeface="+mn-lt"/>
                <a:ea typeface="+mn-ea"/>
                <a:cs typeface="+mn-cs"/>
              </a:rPr>
              <a:t> для профессионалов, 2008</a:t>
            </a:r>
          </a:p>
          <a:p>
            <a:endParaRPr lang="ru-RU" sz="1200" b="1" i="0" u="none" strike="noStrike" kern="1200" baseline="0" dirty="0" smtClean="0">
              <a:solidFill>
                <a:schemeClr val="tx1"/>
              </a:solidFill>
              <a:effectLst/>
              <a:latin typeface="+mn-lt"/>
              <a:ea typeface="+mn-ea"/>
              <a:cs typeface="+mn-cs"/>
            </a:endParaRPr>
          </a:p>
          <a:p>
            <a:r>
              <a:rPr lang="en-US" sz="1200" b="1" i="1" kern="1200" dirty="0" smtClean="0">
                <a:solidFill>
                  <a:schemeClr val="tx1"/>
                </a:solidFill>
                <a:effectLst/>
                <a:latin typeface="+mn-lt"/>
                <a:ea typeface="+mn-ea"/>
                <a:cs typeface="+mn-cs"/>
              </a:rPr>
              <a:t>Configuring an ASP.NET Application to Use Membership</a:t>
            </a:r>
          </a:p>
          <a:p>
            <a:endParaRPr lang="en-US" sz="1200" b="0" i="0" u="none" strike="noStrike"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ASP.NET Membership is configured using the </a:t>
            </a:r>
            <a:r>
              <a:rPr lang="en-US" sz="1200" b="0" i="0" u="none" strike="noStrike" kern="1200" dirty="0" smtClean="0">
                <a:solidFill>
                  <a:schemeClr val="tx1"/>
                </a:solidFill>
                <a:effectLst/>
                <a:latin typeface="+mn-lt"/>
                <a:ea typeface="+mn-ea"/>
                <a:cs typeface="+mn-cs"/>
                <a:hlinkClick r:id="rId3"/>
              </a:rPr>
              <a:t>membership</a:t>
            </a:r>
            <a:r>
              <a:rPr lang="en-US" sz="1200" b="0" i="0" kern="1200" dirty="0" smtClean="0">
                <a:solidFill>
                  <a:schemeClr val="tx1"/>
                </a:solidFill>
                <a:effectLst/>
                <a:latin typeface="+mn-lt"/>
                <a:ea typeface="+mn-ea"/>
                <a:cs typeface="+mn-cs"/>
              </a:rPr>
              <a:t> element in the </a:t>
            </a:r>
            <a:r>
              <a:rPr lang="en-US" sz="1200" b="0" i="0" kern="1200" dirty="0" err="1" smtClean="0">
                <a:solidFill>
                  <a:schemeClr val="tx1"/>
                </a:solidFill>
                <a:effectLst/>
                <a:latin typeface="+mn-lt"/>
                <a:ea typeface="+mn-ea"/>
                <a:cs typeface="+mn-cs"/>
              </a:rPr>
              <a:t>Web.config</a:t>
            </a:r>
            <a:r>
              <a:rPr lang="en-US" sz="1200" b="0" i="0" kern="1200" dirty="0" smtClean="0">
                <a:solidFill>
                  <a:schemeClr val="tx1"/>
                </a:solidFill>
                <a:effectLst/>
                <a:latin typeface="+mn-lt"/>
                <a:ea typeface="+mn-ea"/>
                <a:cs typeface="+mn-cs"/>
              </a:rPr>
              <a:t> file for your application. </a:t>
            </a:r>
          </a:p>
          <a:p>
            <a:r>
              <a:rPr lang="en-US" sz="1200" b="0" i="0" kern="1200" dirty="0" smtClean="0">
                <a:solidFill>
                  <a:schemeClr val="tx1"/>
                </a:solidFill>
                <a:effectLst/>
                <a:latin typeface="+mn-lt"/>
                <a:ea typeface="+mn-ea"/>
                <a:cs typeface="+mn-cs"/>
              </a:rPr>
              <a:t>The </a:t>
            </a:r>
            <a:r>
              <a:rPr lang="en-US" sz="1200" b="1" i="0" kern="1200" dirty="0" smtClean="0">
                <a:solidFill>
                  <a:schemeClr val="tx1"/>
                </a:solidFill>
                <a:effectLst/>
                <a:latin typeface="+mn-lt"/>
                <a:ea typeface="+mn-ea"/>
                <a:cs typeface="+mn-cs"/>
              </a:rPr>
              <a:t>membership</a:t>
            </a:r>
            <a:r>
              <a:rPr lang="en-US" sz="1200" b="0" i="0" kern="1200" dirty="0" smtClean="0">
                <a:solidFill>
                  <a:schemeClr val="tx1"/>
                </a:solidFill>
                <a:effectLst/>
                <a:latin typeface="+mn-lt"/>
                <a:ea typeface="+mn-ea"/>
                <a:cs typeface="+mn-cs"/>
              </a:rPr>
              <a:t> element is a sub-element of the </a:t>
            </a:r>
            <a:r>
              <a:rPr lang="en-US" sz="1200" b="1" i="0" kern="1200" dirty="0" err="1" smtClean="0">
                <a:solidFill>
                  <a:schemeClr val="tx1"/>
                </a:solidFill>
                <a:effectLst/>
                <a:latin typeface="+mn-lt"/>
                <a:ea typeface="+mn-ea"/>
                <a:cs typeface="+mn-cs"/>
              </a:rPr>
              <a:t>system.web</a:t>
            </a:r>
            <a:r>
              <a:rPr lang="en-US" sz="1200" b="0" i="0" kern="1200" dirty="0" smtClean="0">
                <a:solidFill>
                  <a:schemeClr val="tx1"/>
                </a:solidFill>
                <a:effectLst/>
                <a:latin typeface="+mn-lt"/>
                <a:ea typeface="+mn-ea"/>
                <a:cs typeface="+mn-cs"/>
              </a:rPr>
              <a:t> section. </a:t>
            </a:r>
            <a:endParaRPr lang="ru-RU"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You can enable ASP.NET Membership for an application by directly editing the </a:t>
            </a:r>
            <a:r>
              <a:rPr lang="en-US" sz="1200" b="0" i="0" kern="1200" dirty="0" err="1" smtClean="0">
                <a:solidFill>
                  <a:schemeClr val="tx1"/>
                </a:solidFill>
                <a:effectLst/>
                <a:latin typeface="+mn-lt"/>
                <a:ea typeface="+mn-ea"/>
                <a:cs typeface="+mn-cs"/>
              </a:rPr>
              <a:t>Web.config</a:t>
            </a:r>
            <a:r>
              <a:rPr lang="en-US" sz="1200" b="0" i="0" kern="1200" dirty="0" smtClean="0">
                <a:solidFill>
                  <a:schemeClr val="tx1"/>
                </a:solidFill>
                <a:effectLst/>
                <a:latin typeface="+mn-lt"/>
                <a:ea typeface="+mn-ea"/>
                <a:cs typeface="+mn-cs"/>
              </a:rPr>
              <a:t> file for that application, </a:t>
            </a:r>
            <a:endParaRPr lang="ru-RU"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or you can use the Web Site Administration Tool, which provides a wizard-based interface. </a:t>
            </a:r>
            <a:endParaRPr lang="ru-RU" sz="1200" b="0" i="0" kern="1200" dirty="0" smtClean="0">
              <a:solidFill>
                <a:schemeClr val="tx1"/>
              </a:solidFill>
              <a:effectLst/>
              <a:latin typeface="+mn-lt"/>
              <a:ea typeface="+mn-ea"/>
              <a:cs typeface="+mn-cs"/>
            </a:endParaRPr>
          </a:p>
          <a:p>
            <a:endParaRPr lang="ru-RU"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As part of membership configuration, you specify:</a:t>
            </a:r>
          </a:p>
          <a:p>
            <a:r>
              <a:rPr lang="en-US" sz="1200" b="0" i="0" kern="1200" dirty="0" smtClean="0">
                <a:solidFill>
                  <a:schemeClr val="tx1"/>
                </a:solidFill>
                <a:effectLst/>
                <a:latin typeface="+mn-lt"/>
                <a:ea typeface="+mn-ea"/>
                <a:cs typeface="+mn-cs"/>
              </a:rPr>
              <a:t>Which membership provider (or providers) to use. (This typically also specifies what database to store membership information in.)</a:t>
            </a:r>
          </a:p>
          <a:p>
            <a:r>
              <a:rPr lang="en-US" sz="1200" b="0" i="0" kern="1200" dirty="0" smtClean="0">
                <a:solidFill>
                  <a:schemeClr val="tx1"/>
                </a:solidFill>
                <a:effectLst/>
                <a:latin typeface="+mn-lt"/>
                <a:ea typeface="+mn-ea"/>
                <a:cs typeface="+mn-cs"/>
              </a:rPr>
              <a:t>Password options such as encryption and whether to support password recovery based on a user-specific question.</a:t>
            </a:r>
          </a:p>
          <a:p>
            <a:r>
              <a:rPr lang="en-US" sz="1200" b="0" i="0" kern="1200" dirty="0" smtClean="0">
                <a:solidFill>
                  <a:schemeClr val="tx1"/>
                </a:solidFill>
                <a:effectLst/>
                <a:latin typeface="+mn-lt"/>
                <a:ea typeface="+mn-ea"/>
                <a:cs typeface="+mn-cs"/>
              </a:rPr>
              <a:t>Users and passwords. If you are using the Web Site Administration Tool, you can create and manage users directly. Otherwise, you must call membership functions to create and manage users programmatically.</a:t>
            </a:r>
          </a:p>
          <a:p>
            <a:endParaRPr lang="ru-RU"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For an example of configuring ASP.NET Membership using the Web Site Administration Tool, </a:t>
            </a:r>
            <a:endParaRPr lang="ru-RU"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see </a:t>
            </a:r>
            <a:r>
              <a:rPr lang="en-US" sz="1200" b="0" i="0" u="none" strike="noStrike" kern="1200" dirty="0" smtClean="0">
                <a:solidFill>
                  <a:schemeClr val="tx1"/>
                </a:solidFill>
                <a:effectLst/>
                <a:latin typeface="+mn-lt"/>
                <a:ea typeface="+mn-ea"/>
                <a:cs typeface="+mn-cs"/>
                <a:hlinkClick r:id="rId4"/>
              </a:rPr>
              <a:t>Walkthrough: Creating a Web Site with Membership and User Login</a:t>
            </a:r>
            <a:r>
              <a:rPr lang="en-US" sz="1200" b="0" i="0" kern="1200" dirty="0" smtClean="0">
                <a:solidFill>
                  <a:schemeClr val="tx1"/>
                </a:solidFill>
                <a:effectLst/>
                <a:latin typeface="+mn-lt"/>
                <a:ea typeface="+mn-ea"/>
                <a:cs typeface="+mn-cs"/>
              </a:rPr>
              <a:t>.</a:t>
            </a:r>
          </a:p>
          <a:p>
            <a:endParaRPr lang="ru-RU" sz="1200" b="0" i="0" u="none" strike="noStrike"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rPr>
              <a:t>Specifying the Default Provider</a:t>
            </a:r>
            <a:endParaRPr lang="en-US" sz="1200" b="0" i="0" kern="1200" dirty="0" smtClean="0">
              <a:solidFill>
                <a:schemeClr val="tx1"/>
              </a:solidFill>
              <a:effectLst/>
              <a:latin typeface="+mn-lt"/>
              <a:ea typeface="+mn-ea"/>
              <a:cs typeface="+mn-cs"/>
            </a:endParaRP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You specify the default membership provider using the </a:t>
            </a:r>
            <a:r>
              <a:rPr lang="en-US" sz="1200" b="1" i="0" kern="1200" dirty="0" err="1" smtClean="0">
                <a:solidFill>
                  <a:schemeClr val="tx1"/>
                </a:solidFill>
                <a:effectLst/>
                <a:latin typeface="+mn-lt"/>
                <a:ea typeface="+mn-ea"/>
                <a:cs typeface="+mn-cs"/>
              </a:rPr>
              <a:t>defaultProvider</a:t>
            </a:r>
            <a:r>
              <a:rPr lang="en-US" sz="1200" b="0" i="0" kern="1200" dirty="0" smtClean="0">
                <a:solidFill>
                  <a:schemeClr val="tx1"/>
                </a:solidFill>
                <a:effectLst/>
                <a:latin typeface="+mn-lt"/>
                <a:ea typeface="+mn-ea"/>
                <a:cs typeface="+mn-cs"/>
              </a:rPr>
              <a:t> attribute of the </a:t>
            </a:r>
            <a:r>
              <a:rPr lang="en-US" sz="1200" b="1" i="0" kern="1200" dirty="0" smtClean="0">
                <a:solidFill>
                  <a:schemeClr val="tx1"/>
                </a:solidFill>
                <a:effectLst/>
                <a:latin typeface="+mn-lt"/>
                <a:ea typeface="+mn-ea"/>
                <a:cs typeface="+mn-cs"/>
              </a:rPr>
              <a:t>membership</a:t>
            </a:r>
            <a:r>
              <a:rPr lang="en-US" sz="1200" b="0" i="0" kern="1200" dirty="0" smtClean="0">
                <a:solidFill>
                  <a:schemeClr val="tx1"/>
                </a:solidFill>
                <a:effectLst/>
                <a:latin typeface="+mn-lt"/>
                <a:ea typeface="+mn-ea"/>
                <a:cs typeface="+mn-cs"/>
              </a:rPr>
              <a:t> element. The machine configuration specifies a </a:t>
            </a:r>
            <a:r>
              <a:rPr lang="en-US" sz="1200" b="0" i="0" u="none" strike="noStrike" kern="1200" dirty="0" err="1" smtClean="0">
                <a:solidFill>
                  <a:schemeClr val="tx1"/>
                </a:solidFill>
                <a:effectLst/>
                <a:latin typeface="+mn-lt"/>
                <a:ea typeface="+mn-ea"/>
                <a:cs typeface="+mn-cs"/>
                <a:hlinkClick r:id="rId5"/>
              </a:rPr>
              <a:t>SqlMembershipProvider</a:t>
            </a:r>
            <a:r>
              <a:rPr lang="en-US" sz="1200" b="0" i="0" kern="1200" dirty="0" smtClean="0">
                <a:solidFill>
                  <a:schemeClr val="tx1"/>
                </a:solidFill>
                <a:effectLst/>
                <a:latin typeface="+mn-lt"/>
                <a:ea typeface="+mn-ea"/>
                <a:cs typeface="+mn-cs"/>
              </a:rPr>
              <a:t> instance named "</a:t>
            </a:r>
            <a:r>
              <a:rPr lang="en-US" sz="1200" b="0" i="0" kern="1200" dirty="0" err="1" smtClean="0">
                <a:solidFill>
                  <a:schemeClr val="tx1"/>
                </a:solidFill>
                <a:effectLst/>
                <a:latin typeface="+mn-lt"/>
                <a:ea typeface="+mn-ea"/>
                <a:cs typeface="+mn-cs"/>
              </a:rPr>
              <a:t>AspNetSqlMembershipProvider</a:t>
            </a:r>
            <a:r>
              <a:rPr lang="en-US" sz="1200" b="0" i="0" kern="1200" dirty="0" smtClean="0">
                <a:solidFill>
                  <a:schemeClr val="tx1"/>
                </a:solidFill>
                <a:effectLst/>
                <a:latin typeface="+mn-lt"/>
                <a:ea typeface="+mn-ea"/>
                <a:cs typeface="+mn-cs"/>
              </a:rPr>
              <a:t>" that is identified as the default provider if you do not specify a default provider explicitly. The "</a:t>
            </a:r>
            <a:r>
              <a:rPr lang="en-US" sz="1200" b="0" i="0" kern="1200" dirty="0" err="1" smtClean="0">
                <a:solidFill>
                  <a:schemeClr val="tx1"/>
                </a:solidFill>
                <a:effectLst/>
                <a:latin typeface="+mn-lt"/>
                <a:ea typeface="+mn-ea"/>
                <a:cs typeface="+mn-cs"/>
              </a:rPr>
              <a:t>AspNetSqlMembershipProvider</a:t>
            </a:r>
            <a:r>
              <a:rPr lang="en-US" sz="1200" b="0" i="0" kern="1200" dirty="0" smtClean="0">
                <a:solidFill>
                  <a:schemeClr val="tx1"/>
                </a:solidFill>
                <a:effectLst/>
                <a:latin typeface="+mn-lt"/>
                <a:ea typeface="+mn-ea"/>
                <a:cs typeface="+mn-cs"/>
              </a:rPr>
              <a:t>" connects to the </a:t>
            </a:r>
            <a:r>
              <a:rPr lang="en-US" sz="1200" b="0" i="0" kern="1200" dirty="0" err="1" smtClean="0">
                <a:solidFill>
                  <a:schemeClr val="tx1"/>
                </a:solidFill>
                <a:effectLst/>
                <a:latin typeface="+mn-lt"/>
                <a:ea typeface="+mn-ea"/>
                <a:cs typeface="+mn-cs"/>
              </a:rPr>
              <a:t>aspnetdb</a:t>
            </a:r>
            <a:r>
              <a:rPr lang="en-US" sz="1200" b="0" i="0" kern="1200" dirty="0" smtClean="0">
                <a:solidFill>
                  <a:schemeClr val="tx1"/>
                </a:solidFill>
                <a:effectLst/>
                <a:latin typeface="+mn-lt"/>
                <a:ea typeface="+mn-ea"/>
                <a:cs typeface="+mn-cs"/>
              </a:rPr>
              <a:t> database in the local SQL Server.</a:t>
            </a:r>
          </a:p>
          <a:p>
            <a:pPr fontAlgn="t"/>
            <a:endParaRPr lang="en-US" sz="1200" b="0" i="0" kern="1200" dirty="0" smtClean="0">
              <a:solidFill>
                <a:schemeClr val="tx1"/>
              </a:solidFill>
              <a:effectLst/>
              <a:latin typeface="+mn-lt"/>
              <a:ea typeface="+mn-ea"/>
              <a:cs typeface="+mn-cs"/>
            </a:endParaRPr>
          </a:p>
          <a:p>
            <a:pPr fontAlgn="t"/>
            <a:r>
              <a:rPr lang="en-US" sz="1200" b="0" i="0" kern="1200" dirty="0" smtClean="0">
                <a:solidFill>
                  <a:schemeClr val="tx1"/>
                </a:solidFill>
                <a:effectLst/>
                <a:latin typeface="+mn-lt"/>
                <a:ea typeface="+mn-ea"/>
                <a:cs typeface="+mn-cs"/>
              </a:rPr>
              <a:t> </a:t>
            </a:r>
            <a:r>
              <a:rPr lang="en-US" sz="1200" b="1" i="0" kern="1200" dirty="0" smtClean="0">
                <a:solidFill>
                  <a:schemeClr val="tx1"/>
                </a:solidFill>
                <a:effectLst/>
                <a:latin typeface="+mn-lt"/>
                <a:ea typeface="+mn-ea"/>
                <a:cs typeface="+mn-cs"/>
              </a:rPr>
              <a:t>Note</a:t>
            </a:r>
          </a:p>
          <a:p>
            <a:pPr fontAlgn="t"/>
            <a:r>
              <a:rPr lang="en-US" sz="1200" b="0" i="0" kern="1200" dirty="0" smtClean="0">
                <a:solidFill>
                  <a:schemeClr val="tx1"/>
                </a:solidFill>
                <a:effectLst/>
                <a:latin typeface="+mn-lt"/>
                <a:ea typeface="+mn-ea"/>
                <a:cs typeface="+mn-cs"/>
              </a:rPr>
              <a:t>You need to set up the database used by the </a:t>
            </a:r>
            <a:r>
              <a:rPr lang="en-US" sz="1200" b="0" i="0" u="none" strike="noStrike" kern="1200" dirty="0" err="1" smtClean="0">
                <a:solidFill>
                  <a:schemeClr val="tx1"/>
                </a:solidFill>
                <a:effectLst/>
                <a:latin typeface="+mn-lt"/>
                <a:ea typeface="+mn-ea"/>
                <a:cs typeface="+mn-cs"/>
                <a:hlinkClick r:id="rId5"/>
              </a:rPr>
              <a:t>SqlMembershipProvider</a:t>
            </a:r>
            <a:r>
              <a:rPr lang="en-US" sz="1200" b="0" i="0" kern="1200" dirty="0" smtClean="0">
                <a:solidFill>
                  <a:schemeClr val="tx1"/>
                </a:solidFill>
                <a:effectLst/>
                <a:latin typeface="+mn-lt"/>
                <a:ea typeface="+mn-ea"/>
                <a:cs typeface="+mn-cs"/>
              </a:rPr>
              <a:t> before using it in an application. </a:t>
            </a:r>
            <a:endParaRPr lang="ru-RU" sz="1200" b="0" i="0" kern="1200" dirty="0" smtClean="0">
              <a:solidFill>
                <a:schemeClr val="tx1"/>
              </a:solidFill>
              <a:effectLst/>
              <a:latin typeface="+mn-lt"/>
              <a:ea typeface="+mn-ea"/>
              <a:cs typeface="+mn-cs"/>
            </a:endParaRPr>
          </a:p>
          <a:p>
            <a:pPr fontAlgn="t"/>
            <a:r>
              <a:rPr lang="en-US" sz="1200" b="0" i="0" kern="1200" dirty="0" smtClean="0">
                <a:solidFill>
                  <a:schemeClr val="tx1"/>
                </a:solidFill>
                <a:effectLst/>
                <a:latin typeface="+mn-lt"/>
                <a:ea typeface="+mn-ea"/>
                <a:cs typeface="+mn-cs"/>
              </a:rPr>
              <a:t>For details, see </a:t>
            </a:r>
            <a:r>
              <a:rPr lang="en-US" sz="1200" b="0" i="0" u="none" strike="noStrike" kern="1200" dirty="0" smtClean="0">
                <a:solidFill>
                  <a:schemeClr val="tx1"/>
                </a:solidFill>
                <a:effectLst/>
                <a:latin typeface="+mn-lt"/>
                <a:ea typeface="+mn-ea"/>
                <a:cs typeface="+mn-cs"/>
                <a:hlinkClick r:id="rId6"/>
              </a:rPr>
              <a:t>Creating and Configuring the Application Services Database for SQL Server</a:t>
            </a:r>
            <a:r>
              <a:rPr lang="en-US" sz="1200" b="0" i="0" kern="1200" dirty="0" smtClean="0">
                <a:solidFill>
                  <a:schemeClr val="tx1"/>
                </a:solidFill>
                <a:effectLst/>
                <a:latin typeface="+mn-lt"/>
                <a:ea typeface="+mn-ea"/>
                <a:cs typeface="+mn-cs"/>
              </a:rPr>
              <a:t>.</a:t>
            </a:r>
          </a:p>
          <a:p>
            <a:r>
              <a:rPr lang="en-US" sz="1200" b="0" i="0" kern="1200" dirty="0" smtClean="0">
                <a:solidFill>
                  <a:schemeClr val="tx1"/>
                </a:solidFill>
                <a:effectLst/>
                <a:latin typeface="+mn-lt"/>
                <a:ea typeface="+mn-ea"/>
                <a:cs typeface="+mn-cs"/>
              </a:rPr>
              <a:t>You can also specify the default provider instance and options for that provider by configuring a provider in the </a:t>
            </a:r>
            <a:r>
              <a:rPr lang="en-US" sz="1200" b="1" i="0" kern="1200" dirty="0" smtClean="0">
                <a:solidFill>
                  <a:schemeClr val="tx1"/>
                </a:solidFill>
                <a:effectLst/>
                <a:latin typeface="+mn-lt"/>
                <a:ea typeface="+mn-ea"/>
                <a:cs typeface="+mn-cs"/>
              </a:rPr>
              <a:t>membership</a:t>
            </a:r>
            <a:r>
              <a:rPr lang="en-US" sz="1200" b="0" i="0" kern="1200" dirty="0" smtClean="0">
                <a:solidFill>
                  <a:schemeClr val="tx1"/>
                </a:solidFill>
                <a:effectLst/>
                <a:latin typeface="+mn-lt"/>
                <a:ea typeface="+mn-ea"/>
                <a:cs typeface="+mn-cs"/>
              </a:rPr>
              <a:t> section. </a:t>
            </a:r>
            <a:endParaRPr lang="ru-RU"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You use the </a:t>
            </a:r>
            <a:r>
              <a:rPr lang="en-US" sz="1200" b="1" i="0" kern="1200" dirty="0" smtClean="0">
                <a:solidFill>
                  <a:schemeClr val="tx1"/>
                </a:solidFill>
                <a:effectLst/>
                <a:latin typeface="+mn-lt"/>
                <a:ea typeface="+mn-ea"/>
                <a:cs typeface="+mn-cs"/>
              </a:rPr>
              <a:t>providers</a:t>
            </a:r>
            <a:r>
              <a:rPr lang="en-US" sz="1200" b="0" i="0" kern="1200" dirty="0" smtClean="0">
                <a:solidFill>
                  <a:schemeClr val="tx1"/>
                </a:solidFill>
                <a:effectLst/>
                <a:latin typeface="+mn-lt"/>
                <a:ea typeface="+mn-ea"/>
                <a:cs typeface="+mn-cs"/>
              </a:rPr>
              <a:t> element to identify a provider to add to the collection of providers available for the application. </a:t>
            </a:r>
            <a:endParaRPr lang="ru-RU"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You can identify your provider instance as the default provider by using the value of the </a:t>
            </a:r>
            <a:r>
              <a:rPr lang="en-US" sz="1200" b="1" i="0" kern="1200" dirty="0" smtClean="0">
                <a:solidFill>
                  <a:schemeClr val="tx1"/>
                </a:solidFill>
                <a:effectLst/>
                <a:latin typeface="+mn-lt"/>
                <a:ea typeface="+mn-ea"/>
                <a:cs typeface="+mn-cs"/>
              </a:rPr>
              <a:t>name</a:t>
            </a:r>
            <a:r>
              <a:rPr lang="en-US" sz="1200" b="0" i="0" kern="1200" dirty="0" smtClean="0">
                <a:solidFill>
                  <a:schemeClr val="tx1"/>
                </a:solidFill>
                <a:effectLst/>
                <a:latin typeface="+mn-lt"/>
                <a:ea typeface="+mn-ea"/>
                <a:cs typeface="+mn-cs"/>
              </a:rPr>
              <a:t> attribute as the </a:t>
            </a:r>
            <a:r>
              <a:rPr lang="en-US" sz="1200" b="1" i="0" kern="1200" dirty="0" err="1" smtClean="0">
                <a:solidFill>
                  <a:schemeClr val="tx1"/>
                </a:solidFill>
                <a:effectLst/>
                <a:latin typeface="+mn-lt"/>
                <a:ea typeface="+mn-ea"/>
                <a:cs typeface="+mn-cs"/>
              </a:rPr>
              <a:t>defaultProvider</a:t>
            </a:r>
            <a:r>
              <a:rPr lang="en-US" sz="1200" b="0" i="0" kern="1200" dirty="0" smtClean="0">
                <a:solidFill>
                  <a:schemeClr val="tx1"/>
                </a:solidFill>
                <a:effectLst/>
                <a:latin typeface="+mn-lt"/>
                <a:ea typeface="+mn-ea"/>
                <a:cs typeface="+mn-cs"/>
              </a:rPr>
              <a:t> value. </a:t>
            </a:r>
            <a:endParaRPr lang="ru-RU"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When you specify a provider instance, you must also specify a valid connection string for that instance by using the </a:t>
            </a:r>
            <a:r>
              <a:rPr lang="en-US" sz="1200" b="0" i="0" u="none" strike="noStrike" kern="1200" dirty="0" err="1" smtClean="0">
                <a:solidFill>
                  <a:schemeClr val="tx1"/>
                </a:solidFill>
                <a:effectLst/>
                <a:latin typeface="+mn-lt"/>
                <a:ea typeface="+mn-ea"/>
                <a:cs typeface="+mn-cs"/>
                <a:hlinkClick r:id="rId7"/>
              </a:rPr>
              <a:t>connectionStrings</a:t>
            </a:r>
            <a:r>
              <a:rPr lang="en-US" sz="1200" b="0" i="0" kern="1200" dirty="0" smtClean="0">
                <a:solidFill>
                  <a:schemeClr val="tx1"/>
                </a:solidFill>
                <a:effectLst/>
                <a:latin typeface="+mn-lt"/>
                <a:ea typeface="+mn-ea"/>
                <a:cs typeface="+mn-cs"/>
              </a:rPr>
              <a:t> section of the configuration. </a:t>
            </a:r>
            <a:endParaRPr lang="ru-RU"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For example, the following </a:t>
            </a:r>
            <a:r>
              <a:rPr lang="en-US" sz="1200" b="0" i="0" kern="1200" dirty="0" err="1" smtClean="0">
                <a:solidFill>
                  <a:schemeClr val="tx1"/>
                </a:solidFill>
                <a:effectLst/>
                <a:latin typeface="+mn-lt"/>
                <a:ea typeface="+mn-ea"/>
                <a:cs typeface="+mn-cs"/>
              </a:rPr>
              <a:t>Web.config</a:t>
            </a:r>
            <a:r>
              <a:rPr lang="en-US" sz="1200" b="0" i="0" kern="1200" dirty="0" smtClean="0">
                <a:solidFill>
                  <a:schemeClr val="tx1"/>
                </a:solidFill>
                <a:effectLst/>
                <a:latin typeface="+mn-lt"/>
                <a:ea typeface="+mn-ea"/>
                <a:cs typeface="+mn-cs"/>
              </a:rPr>
              <a:t> file identifies a </a:t>
            </a:r>
            <a:r>
              <a:rPr lang="en-US" sz="1200" b="0" i="0" u="none" strike="noStrike" kern="1200" dirty="0" err="1" smtClean="0">
                <a:solidFill>
                  <a:schemeClr val="tx1"/>
                </a:solidFill>
                <a:effectLst/>
                <a:latin typeface="+mn-lt"/>
                <a:ea typeface="+mn-ea"/>
                <a:cs typeface="+mn-cs"/>
                <a:hlinkClick r:id="rId5"/>
              </a:rPr>
              <a:t>SqlMembershipProvider</a:t>
            </a:r>
            <a:r>
              <a:rPr lang="en-US" sz="1200" b="0" i="0" kern="1200" dirty="0" smtClean="0">
                <a:solidFill>
                  <a:schemeClr val="tx1"/>
                </a:solidFill>
                <a:effectLst/>
                <a:latin typeface="+mn-lt"/>
                <a:ea typeface="+mn-ea"/>
                <a:cs typeface="+mn-cs"/>
              </a:rPr>
              <a:t> instance that connects to a SQL Server other than the local server.</a:t>
            </a:r>
          </a:p>
          <a:p>
            <a:endParaRPr lang="en-US" dirty="0" smtClean="0"/>
          </a:p>
          <a:p>
            <a:endParaRPr lang="en-US" dirty="0" smtClean="0"/>
          </a:p>
          <a:p>
            <a:endParaRPr lang="en-US" dirty="0" smtClean="0"/>
          </a:p>
          <a:p>
            <a:endParaRPr lang="ru-RU" dirty="0"/>
          </a:p>
        </p:txBody>
      </p:sp>
      <p:sp>
        <p:nvSpPr>
          <p:cNvPr id="4" name="Номер слайда 3"/>
          <p:cNvSpPr>
            <a:spLocks noGrp="1"/>
          </p:cNvSpPr>
          <p:nvPr>
            <p:ph type="sldNum" sz="quarter" idx="10"/>
          </p:nvPr>
        </p:nvSpPr>
        <p:spPr/>
        <p:txBody>
          <a:bodyPr/>
          <a:lstStyle/>
          <a:p>
            <a:fld id="{ACAA8711-F093-4A2E-A13B-A8DE6F398421}" type="slidenum">
              <a:rPr lang="ru-RU" smtClean="0"/>
              <a:pPr/>
              <a:t>69</a:t>
            </a:fld>
            <a:endParaRPr lang="ru-RU"/>
          </a:p>
        </p:txBody>
      </p:sp>
    </p:spTree>
    <p:extLst>
      <p:ext uri="{BB962C8B-B14F-4D97-AF65-F5344CB8AC3E}">
        <p14:creationId xmlns:p14="http://schemas.microsoft.com/office/powerpoint/2010/main" val="411372299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55000" lnSpcReduction="20000"/>
          </a:bodyPr>
          <a:lstStyle/>
          <a:p>
            <a:r>
              <a:rPr lang="ru-RU" sz="1200" b="1" i="0" u="none" strike="noStrike" kern="1200" baseline="0" dirty="0" smtClean="0">
                <a:solidFill>
                  <a:schemeClr val="tx1"/>
                </a:solidFill>
                <a:latin typeface="+mn-lt"/>
                <a:ea typeface="+mn-ea"/>
                <a:cs typeface="+mn-cs"/>
              </a:rPr>
              <a:t>Авторизация</a:t>
            </a:r>
          </a:p>
          <a:p>
            <a:r>
              <a:rPr lang="ru-RU" sz="1200" b="0" i="0" u="none" strike="noStrike" kern="1200" baseline="0" dirty="0" smtClean="0">
                <a:solidFill>
                  <a:schemeClr val="tx1"/>
                </a:solidFill>
                <a:latin typeface="+mn-lt"/>
                <a:ea typeface="+mn-ea"/>
                <a:cs typeface="+mn-cs"/>
              </a:rPr>
              <a:t>Как только пользователь аутентифицирован, такая информация, как имя пользователя и контекст безопасности, </a:t>
            </a:r>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становится автоматически доступной через инфраструктуру ASP.NET. </a:t>
            </a:r>
            <a:endParaRPr lang="en-US"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Вы можете обратиться к ней через объект </a:t>
            </a:r>
            <a:r>
              <a:rPr lang="ru-RU" sz="1200" b="0" i="0" u="none" strike="noStrike" kern="1200" baseline="0" dirty="0" err="1" smtClean="0">
                <a:solidFill>
                  <a:schemeClr val="tx1"/>
                </a:solidFill>
                <a:latin typeface="+mn-lt"/>
                <a:ea typeface="+mn-ea"/>
                <a:cs typeface="+mn-cs"/>
              </a:rPr>
              <a:t>HttpContext.Current.User</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и использовать эту информацию, чтобы реализовать авторизацию в своем коде. </a:t>
            </a:r>
            <a:endParaRPr lang="en-US"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Более</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того, ASP.NET включает следующие встроенные модули для реализации авторизации.</a:t>
            </a:r>
            <a:endParaRPr lang="en-US"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r>
              <a:rPr lang="ru-RU" sz="1200" b="1" i="0" u="none" strike="noStrike" kern="1200" baseline="0" dirty="0" err="1" smtClean="0">
                <a:solidFill>
                  <a:schemeClr val="tx1"/>
                </a:solidFill>
                <a:latin typeface="+mn-lt"/>
                <a:ea typeface="+mn-ea"/>
                <a:cs typeface="+mn-cs"/>
              </a:rPr>
              <a:t>UrlAuthorization</a:t>
            </a:r>
            <a:r>
              <a:rPr lang="ru-RU" sz="1200" b="0" i="0" u="none" strike="noStrike" kern="1200" baseline="0" dirty="0" smtClean="0">
                <a:solidFill>
                  <a:schemeClr val="tx1"/>
                </a:solidFill>
                <a:latin typeface="+mn-lt"/>
                <a:ea typeface="+mn-ea"/>
                <a:cs typeface="+mn-cs"/>
              </a:rPr>
              <a:t>. </a:t>
            </a:r>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Модуль </a:t>
            </a:r>
            <a:r>
              <a:rPr lang="ru-RU" sz="1200" b="0" i="0" u="none" strike="noStrike" kern="1200" baseline="0" dirty="0" err="1" smtClean="0">
                <a:solidFill>
                  <a:schemeClr val="tx1"/>
                </a:solidFill>
                <a:latin typeface="+mn-lt"/>
                <a:ea typeface="+mn-ea"/>
                <a:cs typeface="+mn-cs"/>
              </a:rPr>
              <a:t>UrlAuthorization</a:t>
            </a:r>
            <a:r>
              <a:rPr lang="ru-RU" sz="1200" b="0" i="0" u="none" strike="noStrike" kern="1200" baseline="0" dirty="0" smtClean="0">
                <a:solidFill>
                  <a:schemeClr val="tx1"/>
                </a:solidFill>
                <a:latin typeface="+mn-lt"/>
                <a:ea typeface="+mn-ea"/>
                <a:cs typeface="+mn-cs"/>
              </a:rPr>
              <a:t> работает на основе содержимого</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конфигурации &lt;</a:t>
            </a:r>
            <a:r>
              <a:rPr lang="ru-RU" sz="1200" b="0" i="0" u="none" strike="noStrike" kern="1200" baseline="0" dirty="0" err="1" smtClean="0">
                <a:solidFill>
                  <a:schemeClr val="tx1"/>
                </a:solidFill>
                <a:latin typeface="+mn-lt"/>
                <a:ea typeface="+mn-ea"/>
                <a:cs typeface="+mn-cs"/>
              </a:rPr>
              <a:t>authorization</a:t>
            </a:r>
            <a:r>
              <a:rPr lang="ru-RU" sz="1200" b="0" i="0" u="none" strike="noStrike" kern="1200" baseline="0" dirty="0" smtClean="0">
                <a:solidFill>
                  <a:schemeClr val="tx1"/>
                </a:solidFill>
                <a:latin typeface="+mn-lt"/>
                <a:ea typeface="+mn-ea"/>
                <a:cs typeface="+mn-cs"/>
              </a:rPr>
              <a:t>&gt; в файлах </a:t>
            </a:r>
            <a:r>
              <a:rPr lang="ru-RU" sz="1200" b="0" i="0" u="none" strike="noStrike" kern="1200" baseline="0" dirty="0" err="1" smtClean="0">
                <a:solidFill>
                  <a:schemeClr val="tx1"/>
                </a:solidFill>
                <a:latin typeface="+mn-lt"/>
                <a:ea typeface="+mn-ea"/>
                <a:cs typeface="+mn-cs"/>
              </a:rPr>
              <a:t>web.config</a:t>
            </a:r>
            <a:r>
              <a:rPr lang="ru-RU" sz="1200" b="0" i="0" u="none" strike="noStrike" kern="1200" baseline="0" dirty="0" smtClean="0">
                <a:solidFill>
                  <a:schemeClr val="tx1"/>
                </a:solidFill>
                <a:latin typeface="+mn-lt"/>
                <a:ea typeface="+mn-ea"/>
                <a:cs typeface="+mn-cs"/>
              </a:rPr>
              <a:t> разных каталогов вашего</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Web-приложения. </a:t>
            </a:r>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Он может ограничить доступ как к каталогам, так и к файлам,</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на основе имени пользователя или назначенных им ролей.</a:t>
            </a:r>
            <a:endParaRPr lang="en-US"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r>
              <a:rPr lang="en-US" sz="1200" b="1" i="0" u="none" strike="noStrike" kern="1200" baseline="0" dirty="0" err="1" smtClean="0">
                <a:solidFill>
                  <a:schemeClr val="tx1"/>
                </a:solidFill>
                <a:latin typeface="+mn-lt"/>
                <a:ea typeface="+mn-ea"/>
                <a:cs typeface="+mn-cs"/>
              </a:rPr>
              <a:t>FileAuthorization</a:t>
            </a:r>
            <a:r>
              <a:rPr lang="en-US" sz="1200" b="0" i="0" u="none" strike="noStrike" kern="1200" baseline="0" dirty="0" smtClean="0">
                <a:solidFill>
                  <a:schemeClr val="tx1"/>
                </a:solidFill>
                <a:latin typeface="+mn-lt"/>
                <a:ea typeface="+mn-ea"/>
                <a:cs typeface="+mn-cs"/>
              </a:rPr>
              <a:t>. </a:t>
            </a:r>
          </a:p>
          <a:p>
            <a:r>
              <a:rPr lang="ru-RU" sz="1200" b="0" i="0" u="none" strike="noStrike" kern="1200" baseline="0" dirty="0" smtClean="0">
                <a:solidFill>
                  <a:schemeClr val="tx1"/>
                </a:solidFill>
                <a:latin typeface="+mn-lt"/>
                <a:ea typeface="+mn-ea"/>
                <a:cs typeface="+mn-cs"/>
              </a:rPr>
              <a:t>При использовании аутентификации </a:t>
            </a:r>
            <a:r>
              <a:rPr lang="en-US" sz="1200" b="0" i="0" u="none" strike="noStrike" kern="1200" baseline="0" dirty="0" smtClean="0">
                <a:solidFill>
                  <a:schemeClr val="tx1"/>
                </a:solidFill>
                <a:latin typeface="+mn-lt"/>
                <a:ea typeface="+mn-ea"/>
                <a:cs typeface="+mn-cs"/>
              </a:rPr>
              <a:t>Windows ASP.NET </a:t>
            </a:r>
            <a:r>
              <a:rPr lang="ru-RU" sz="1200" b="0" i="0" u="none" strike="noStrike" kern="1200" baseline="0" dirty="0" smtClean="0">
                <a:solidFill>
                  <a:schemeClr val="tx1"/>
                </a:solidFill>
                <a:latin typeface="+mn-lt"/>
                <a:ea typeface="+mn-ea"/>
                <a:cs typeface="+mn-cs"/>
              </a:rPr>
              <a:t>автоматически применяет модуль </a:t>
            </a:r>
            <a:r>
              <a:rPr lang="ru-RU" sz="1200" b="0" i="0" u="none" strike="noStrike" kern="1200" baseline="0" dirty="0" err="1" smtClean="0">
                <a:solidFill>
                  <a:schemeClr val="tx1"/>
                </a:solidFill>
                <a:latin typeface="+mn-lt"/>
                <a:ea typeface="+mn-ea"/>
                <a:cs typeface="+mn-cs"/>
              </a:rPr>
              <a:t>FileAuthorization</a:t>
            </a:r>
            <a:r>
              <a:rPr lang="ru-RU" sz="1200" b="0" i="0" u="none" strike="noStrike" kern="1200" baseline="0" dirty="0" smtClean="0">
                <a:solidFill>
                  <a:schemeClr val="tx1"/>
                </a:solidFill>
                <a:latin typeface="+mn-lt"/>
                <a:ea typeface="+mn-ea"/>
                <a:cs typeface="+mn-cs"/>
              </a:rPr>
              <a:t> </a:t>
            </a:r>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для авторизации пользователей</a:t>
            </a:r>
            <a:r>
              <a:rPr lang="en-US" sz="1200" b="0" i="0" u="none" strike="noStrike" kern="1200" baseline="0" dirty="0" smtClean="0">
                <a:solidFill>
                  <a:schemeClr val="tx1"/>
                </a:solidFill>
                <a:latin typeface="+mn-lt"/>
                <a:ea typeface="+mn-ea"/>
                <a:cs typeface="+mn-cs"/>
              </a:rPr>
              <a:t> </a:t>
            </a:r>
            <a:r>
              <a:rPr lang="ru-RU" sz="1200" b="0" i="0" u="none" strike="noStrike" kern="1200" baseline="0" dirty="0" err="1" smtClean="0">
                <a:solidFill>
                  <a:schemeClr val="tx1"/>
                </a:solidFill>
                <a:latin typeface="+mn-lt"/>
                <a:ea typeface="+mn-ea"/>
                <a:cs typeface="+mn-cs"/>
              </a:rPr>
              <a:t>Windows</a:t>
            </a:r>
            <a:r>
              <a:rPr lang="ru-RU" sz="1200" b="0" i="0" u="none" strike="noStrike" kern="1200" baseline="0" dirty="0" smtClean="0">
                <a:solidFill>
                  <a:schemeClr val="tx1"/>
                </a:solidFill>
                <a:latin typeface="+mn-lt"/>
                <a:ea typeface="+mn-ea"/>
                <a:cs typeface="+mn-cs"/>
              </a:rPr>
              <a:t> в соответствии с доступом к файлам ASP.NET на базе списков </a:t>
            </a:r>
            <a:r>
              <a:rPr lang="ru-RU" sz="1200" b="0" i="0" u="none" strike="noStrike" kern="1200" baseline="0" dirty="0" err="1" smtClean="0">
                <a:solidFill>
                  <a:schemeClr val="tx1"/>
                </a:solidFill>
                <a:latin typeface="+mn-lt"/>
                <a:ea typeface="+mn-ea"/>
                <a:cs typeface="+mn-cs"/>
              </a:rPr>
              <a:t>Windows</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ACL. </a:t>
            </a:r>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Таким образом, каждый пользователь </a:t>
            </a:r>
            <a:r>
              <a:rPr lang="ru-RU" sz="1200" b="0" i="0" u="none" strike="noStrike" kern="1200" baseline="0" dirty="0" err="1" smtClean="0">
                <a:solidFill>
                  <a:schemeClr val="tx1"/>
                </a:solidFill>
                <a:latin typeface="+mn-lt"/>
                <a:ea typeface="+mn-ea"/>
                <a:cs typeface="+mn-cs"/>
              </a:rPr>
              <a:t>Windows</a:t>
            </a:r>
            <a:r>
              <a:rPr lang="ru-RU" sz="1200" b="0" i="0" u="none" strike="noStrike" kern="1200" baseline="0" dirty="0" smtClean="0">
                <a:solidFill>
                  <a:schemeClr val="tx1"/>
                </a:solidFill>
                <a:latin typeface="+mn-lt"/>
                <a:ea typeface="+mn-ea"/>
                <a:cs typeface="+mn-cs"/>
              </a:rPr>
              <a:t> должен иметь, по крайней</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мере, права на чтение файлов Web-приложения. </a:t>
            </a:r>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Этот модуль работает только с</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аутентификацией </a:t>
            </a:r>
            <a:r>
              <a:rPr lang="ru-RU" sz="1200" b="0" i="0" u="none" strike="noStrike" kern="1200" baseline="0" dirty="0" err="1" smtClean="0">
                <a:solidFill>
                  <a:schemeClr val="tx1"/>
                </a:solidFill>
                <a:latin typeface="+mn-lt"/>
                <a:ea typeface="+mn-ea"/>
                <a:cs typeface="+mn-cs"/>
              </a:rPr>
              <a:t>Windows</a:t>
            </a:r>
            <a:r>
              <a:rPr lang="ru-RU" sz="1200" b="0" i="0" u="none" strike="noStrike" kern="1200" baseline="0" dirty="0" smtClean="0">
                <a:solidFill>
                  <a:schemeClr val="tx1"/>
                </a:solidFill>
                <a:latin typeface="+mn-lt"/>
                <a:ea typeface="+mn-ea"/>
                <a:cs typeface="+mn-cs"/>
              </a:rPr>
              <a:t>, но без заимствования прав.</a:t>
            </a:r>
          </a:p>
          <a:p>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При заимствовании прав пользователей в среде </a:t>
            </a:r>
            <a:r>
              <a:rPr lang="ru-RU" sz="1200" b="0" i="0" u="none" strike="noStrike" kern="1200" baseline="0" dirty="0" err="1" smtClean="0">
                <a:solidFill>
                  <a:schemeClr val="tx1"/>
                </a:solidFill>
                <a:latin typeface="+mn-lt"/>
                <a:ea typeface="+mn-ea"/>
                <a:cs typeface="+mn-cs"/>
              </a:rPr>
              <a:t>Windows</a:t>
            </a:r>
            <a:r>
              <a:rPr lang="ru-RU" sz="1200" b="0" i="0" u="none" strike="noStrike" kern="1200" baseline="0" dirty="0" smtClean="0">
                <a:solidFill>
                  <a:schemeClr val="tx1"/>
                </a:solidFill>
                <a:latin typeface="+mn-lt"/>
                <a:ea typeface="+mn-ea"/>
                <a:cs typeface="+mn-cs"/>
              </a:rPr>
              <a:t> вы можете даже конфигурировать списки ACL в элементах реестра </a:t>
            </a:r>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или любых других ресурсах на машине, и </a:t>
            </a:r>
            <a:r>
              <a:rPr lang="ru-RU" sz="1200" b="0" i="0" u="none" strike="noStrike" kern="1200" baseline="0" dirty="0" err="1" smtClean="0">
                <a:solidFill>
                  <a:schemeClr val="tx1"/>
                </a:solidFill>
                <a:latin typeface="+mn-lt"/>
                <a:ea typeface="+mn-ea"/>
                <a:cs typeface="+mn-cs"/>
              </a:rPr>
              <a:t>Windows</a:t>
            </a:r>
            <a:r>
              <a:rPr lang="ru-RU" sz="1200" b="0" i="0" u="none" strike="noStrike" kern="1200" baseline="0" dirty="0" smtClean="0">
                <a:solidFill>
                  <a:schemeClr val="tx1"/>
                </a:solidFill>
                <a:latin typeface="+mn-lt"/>
                <a:ea typeface="+mn-ea"/>
                <a:cs typeface="+mn-cs"/>
              </a:rPr>
              <a:t> выполнит авторизацию на основе зарегистрированного пользователя</a:t>
            </a:r>
            <a:r>
              <a:rPr lang="en-US" sz="1200" b="0" i="0" u="none" strike="noStrike" kern="1200" baseline="0" dirty="0" smtClean="0">
                <a:solidFill>
                  <a:schemeClr val="tx1"/>
                </a:solidFill>
                <a:latin typeface="+mn-lt"/>
                <a:ea typeface="+mn-ea"/>
                <a:cs typeface="+mn-cs"/>
              </a:rPr>
              <a:t> Windows.</a:t>
            </a:r>
          </a:p>
          <a:p>
            <a:endParaRPr lang="en-US" sz="1200" b="1" i="0" u="none" strike="noStrike" kern="1200" baseline="0" dirty="0" smtClean="0">
              <a:solidFill>
                <a:schemeClr val="tx1"/>
              </a:solidFill>
              <a:latin typeface="+mn-lt"/>
              <a:ea typeface="+mn-ea"/>
              <a:cs typeface="+mn-cs"/>
            </a:endParaRPr>
          </a:p>
          <a:p>
            <a:r>
              <a:rPr lang="ru-RU" sz="1200" b="1" i="0" u="none" strike="noStrike" kern="1200" baseline="0" dirty="0" smtClean="0">
                <a:solidFill>
                  <a:schemeClr val="tx1"/>
                </a:solidFill>
                <a:latin typeface="+mn-lt"/>
                <a:ea typeface="+mn-ea"/>
                <a:cs typeface="+mn-cs"/>
              </a:rPr>
              <a:t>Внимание! </a:t>
            </a:r>
            <a:endParaRPr lang="en-US" sz="1200" b="1"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Применение заимствования прав коварно (если вообще не опасно). </a:t>
            </a:r>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Оно требует правильной конфигурации элементов списка ACL по каждому объекту для каждой группы, а иногда</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даже еще и по каждому пользователю. </a:t>
            </a:r>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Простая ошибка в конфигурации может привести к брешам в системе безопасности вашего приложения. </a:t>
            </a:r>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По мере роста количества пользователей</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(и групп </a:t>
            </a:r>
            <a:r>
              <a:rPr lang="ru-RU" sz="1200" b="0" i="0" u="none" strike="noStrike" kern="1200" baseline="0" dirty="0" err="1" smtClean="0">
                <a:solidFill>
                  <a:schemeClr val="tx1"/>
                </a:solidFill>
                <a:latin typeface="+mn-lt"/>
                <a:ea typeface="+mn-ea"/>
                <a:cs typeface="+mn-cs"/>
              </a:rPr>
              <a:t>Windows</a:t>
            </a:r>
            <a:r>
              <a:rPr lang="ru-RU" sz="1200" b="0" i="0" u="none" strike="noStrike" kern="1200" baseline="0" dirty="0" smtClean="0">
                <a:solidFill>
                  <a:schemeClr val="tx1"/>
                </a:solidFill>
                <a:latin typeface="+mn-lt"/>
                <a:ea typeface="+mn-ea"/>
                <a:cs typeface="+mn-cs"/>
              </a:rPr>
              <a:t>) ситуация становится все более и более сложной, а потому ошибки в конфигурации вполне возможны. </a:t>
            </a:r>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Вы должны применять заимствование прав, если только это действительно необходимо. </a:t>
            </a:r>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Всегда предпочтительнее создавать специальные роли пользователей</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приложения и выполнять авторизацию на базе этих ролей.</a:t>
            </a:r>
          </a:p>
          <a:p>
            <a:r>
              <a:rPr lang="ru-RU" sz="1200" b="0" i="0" u="none" strike="noStrike" kern="1200" baseline="0" dirty="0" smtClean="0">
                <a:solidFill>
                  <a:schemeClr val="tx1"/>
                </a:solidFill>
                <a:latin typeface="+mn-lt"/>
                <a:ea typeface="+mn-ea"/>
                <a:cs typeface="+mn-cs"/>
              </a:rPr>
              <a:t>Более того, вы можете реализовать авторизацию </a:t>
            </a:r>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посредством написания специального кода на своих страницах или в компонентах, используемых Web-приложением.</a:t>
            </a:r>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В этом случае вы ссылаетесь на объект </a:t>
            </a:r>
            <a:r>
              <a:rPr lang="ru-RU" sz="1200" b="0" i="0" u="none" strike="noStrike" kern="1200" baseline="0" dirty="0" err="1" smtClean="0">
                <a:solidFill>
                  <a:schemeClr val="tx1"/>
                </a:solidFill>
                <a:latin typeface="+mn-lt"/>
                <a:ea typeface="+mn-ea"/>
                <a:cs typeface="+mn-cs"/>
              </a:rPr>
              <a:t>HttpContext.Current.User</a:t>
            </a:r>
            <a:r>
              <a:rPr lang="ru-RU" sz="1200" b="0" i="0" u="none" strike="noStrike" kern="1200" baseline="0" dirty="0" smtClean="0">
                <a:solidFill>
                  <a:schemeClr val="tx1"/>
                </a:solidFill>
                <a:latin typeface="+mn-lt"/>
                <a:ea typeface="+mn-ea"/>
                <a:cs typeface="+mn-cs"/>
              </a:rPr>
              <a:t> и принимаете решение на основе принадлежности к ролям или непосредственно по имени пользователя.</a:t>
            </a:r>
          </a:p>
          <a:p>
            <a:r>
              <a:rPr lang="ru-RU" sz="1200" b="0" i="0" u="none" strike="noStrike" kern="1200" baseline="0" dirty="0" smtClean="0">
                <a:solidFill>
                  <a:schemeClr val="tx1"/>
                </a:solidFill>
                <a:latin typeface="+mn-lt"/>
                <a:ea typeface="+mn-ea"/>
                <a:cs typeface="+mn-cs"/>
              </a:rPr>
              <a:t>Но прежде чем изучать детали аутентификации и авторизации, вы должны понимать значение</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контекста безопасности.</a:t>
            </a:r>
          </a:p>
          <a:p>
            <a:endParaRPr lang="ru-RU" sz="1200" b="1" i="0" u="none" strike="noStrike" kern="1200" baseline="0" dirty="0" smtClean="0">
              <a:solidFill>
                <a:schemeClr val="tx1"/>
              </a:solidFill>
              <a:latin typeface="+mn-lt"/>
              <a:ea typeface="+mn-ea"/>
              <a:cs typeface="+mn-cs"/>
            </a:endParaRPr>
          </a:p>
          <a:p>
            <a:endParaRPr lang="ru-RU" sz="1200" b="1" i="0" u="none" strike="noStrike" kern="1200" baseline="0" dirty="0" smtClean="0">
              <a:solidFill>
                <a:schemeClr val="tx1"/>
              </a:solidFill>
              <a:latin typeface="+mn-lt"/>
              <a:ea typeface="+mn-ea"/>
              <a:cs typeface="+mn-cs"/>
            </a:endParaRPr>
          </a:p>
          <a:p>
            <a:endParaRPr lang="ru-RU" sz="1200" b="1" i="0" u="none" strike="noStrike" kern="1200" baseline="0" dirty="0" smtClean="0">
              <a:solidFill>
                <a:schemeClr val="tx1"/>
              </a:solidFill>
              <a:latin typeface="+mn-lt"/>
              <a:ea typeface="+mn-ea"/>
              <a:cs typeface="+mn-cs"/>
            </a:endParaRPr>
          </a:p>
          <a:p>
            <a:endParaRPr lang="ru-RU" sz="1200" b="1" i="0" u="none" strike="noStrike" kern="1200" baseline="0" dirty="0" smtClean="0">
              <a:solidFill>
                <a:schemeClr val="tx1"/>
              </a:solidFill>
              <a:latin typeface="+mn-lt"/>
              <a:ea typeface="+mn-ea"/>
              <a:cs typeface="+mn-cs"/>
            </a:endParaRPr>
          </a:p>
          <a:p>
            <a:endParaRPr lang="en-US" sz="1200" b="1" i="0" u="none" strike="noStrike" kern="1200" baseline="0" dirty="0" smtClean="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ACAA8711-F093-4A2E-A13B-A8DE6F398421}" type="slidenum">
              <a:rPr lang="ru-RU" smtClean="0"/>
              <a:pPr/>
              <a:t>70</a:t>
            </a:fld>
            <a:endParaRPr lang="ru-RU"/>
          </a:p>
        </p:txBody>
      </p:sp>
    </p:spTree>
    <p:extLst>
      <p:ext uri="{BB962C8B-B14F-4D97-AF65-F5344CB8AC3E}">
        <p14:creationId xmlns:p14="http://schemas.microsoft.com/office/powerpoint/2010/main" val="59620734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i="0" u="none" strike="noStrike" kern="1200" baseline="0" dirty="0" smtClean="0">
                <a:solidFill>
                  <a:schemeClr val="tx1"/>
                </a:solidFill>
                <a:latin typeface="+mn-lt"/>
                <a:ea typeface="+mn-ea"/>
                <a:cs typeface="+mn-cs"/>
              </a:rPr>
              <a:t>Контекст безопасности</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Независимо от системы аутентификации, ASP.NET использует в основе одну и ту же</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модель представления информации о пользователе и ролях. </a:t>
            </a:r>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Пользователям, которые регистрируются в Web-приложении, на основе предъявленных ими удостоверений выделяется</a:t>
            </a:r>
            <a:r>
              <a:rPr lang="en-US" sz="1200" b="0" i="0" u="none" strike="noStrike" kern="1200" baseline="0" dirty="0" smtClean="0">
                <a:solidFill>
                  <a:schemeClr val="tx1"/>
                </a:solidFill>
                <a:latin typeface="+mn-lt"/>
                <a:ea typeface="+mn-ea"/>
                <a:cs typeface="+mn-cs"/>
              </a:rPr>
              <a:t> </a:t>
            </a:r>
            <a:endParaRPr lang="ru-RU" sz="1200" b="0" i="0" u="none" strike="noStrike" kern="1200" baseline="0" dirty="0" smtClean="0">
              <a:solidFill>
                <a:schemeClr val="tx1"/>
              </a:solidFill>
              <a:latin typeface="+mn-lt"/>
              <a:ea typeface="+mn-ea"/>
              <a:cs typeface="+mn-cs"/>
            </a:endParaRPr>
          </a:p>
          <a:p>
            <a:pPr marL="171450" indent="-171450">
              <a:buFont typeface="Arial" panose="020B0604020202020204" pitchFamily="34" charset="0"/>
              <a:buChar char="•"/>
            </a:pPr>
            <a:r>
              <a:rPr lang="ru-RU" sz="1200" b="0" i="1" u="none" strike="noStrike" kern="1200" baseline="0" dirty="0" smtClean="0">
                <a:solidFill>
                  <a:schemeClr val="tx1"/>
                </a:solidFill>
                <a:latin typeface="+mn-lt"/>
                <a:ea typeface="+mn-ea"/>
                <a:cs typeface="+mn-cs"/>
              </a:rPr>
              <a:t>принципал </a:t>
            </a:r>
            <a:r>
              <a:rPr lang="ru-RU" sz="1200" b="0" i="0" u="none" strike="noStrike" kern="1200" baseline="0" dirty="0" smtClean="0">
                <a:solidFill>
                  <a:schemeClr val="tx1"/>
                </a:solidFill>
                <a:latin typeface="+mn-lt"/>
                <a:ea typeface="+mn-ea"/>
                <a:cs typeface="+mn-cs"/>
              </a:rPr>
              <a:t>(</a:t>
            </a:r>
            <a:r>
              <a:rPr lang="ru-RU" sz="1200" b="0" i="0" u="none" strike="noStrike" kern="1200" baseline="0" dirty="0" err="1" smtClean="0">
                <a:solidFill>
                  <a:schemeClr val="tx1"/>
                </a:solidFill>
                <a:latin typeface="+mn-lt"/>
                <a:ea typeface="+mn-ea"/>
                <a:cs typeface="+mn-cs"/>
              </a:rPr>
              <a:t>principal</a:t>
            </a:r>
            <a:r>
              <a:rPr lang="ru-RU" sz="1200" b="0" i="0" u="none" strike="noStrike" kern="1200" baseline="0" dirty="0" smtClean="0">
                <a:solidFill>
                  <a:schemeClr val="tx1"/>
                </a:solidFill>
                <a:latin typeface="+mn-lt"/>
                <a:ea typeface="+mn-ea"/>
                <a:cs typeface="+mn-cs"/>
              </a:rPr>
              <a:t>)</a:t>
            </a:r>
          </a:p>
          <a:p>
            <a:pPr marL="171450" indent="-171450">
              <a:buFont typeface="Arial" panose="020B0604020202020204" pitchFamily="34" charset="0"/>
              <a:buChar char="•"/>
            </a:pPr>
            <a:r>
              <a:rPr lang="ru-RU" sz="1200" b="0" i="0" u="none" strike="noStrike" kern="1200" baseline="0" dirty="0" smtClean="0">
                <a:solidFill>
                  <a:schemeClr val="tx1"/>
                </a:solidFill>
                <a:latin typeface="+mn-lt"/>
                <a:ea typeface="+mn-ea"/>
                <a:cs typeface="+mn-cs"/>
              </a:rPr>
              <a:t>идентичность. </a:t>
            </a:r>
            <a:endParaRPr lang="en-US"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Объект </a:t>
            </a:r>
            <a:r>
              <a:rPr lang="ru-RU" sz="1200" b="0" i="0" u="none" strike="noStrike" kern="1200" baseline="0" dirty="0" err="1" smtClean="0">
                <a:solidFill>
                  <a:schemeClr val="tx1"/>
                </a:solidFill>
                <a:latin typeface="+mn-lt"/>
                <a:ea typeface="+mn-ea"/>
                <a:cs typeface="+mn-cs"/>
              </a:rPr>
              <a:t>principal</a:t>
            </a:r>
            <a:r>
              <a:rPr lang="ru-RU" sz="1200" b="0" i="0" u="none" strike="noStrike" kern="1200" baseline="0" dirty="0" smtClean="0">
                <a:solidFill>
                  <a:schemeClr val="tx1"/>
                </a:solidFill>
                <a:latin typeface="+mn-lt"/>
                <a:ea typeface="+mn-ea"/>
                <a:cs typeface="+mn-cs"/>
              </a:rPr>
              <a:t> представляет текущий контекст</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безопасности данного пользователя. </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Он комбинирует самого пользователя (идентичность)</a:t>
            </a:r>
            <a:r>
              <a:rPr lang="en-US" sz="1200" b="0" i="0" u="none" strike="noStrike" kern="1200" baseline="0" dirty="0" smtClean="0">
                <a:solidFill>
                  <a:schemeClr val="tx1"/>
                </a:solidFill>
                <a:latin typeface="+mn-lt"/>
                <a:ea typeface="+mn-ea"/>
                <a:cs typeface="+mn-cs"/>
              </a:rPr>
              <a:t> </a:t>
            </a:r>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с информацией, сохраняемой в учетной записи текущего пользователя </a:t>
            </a:r>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 такой как роли,</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привилегии и многое другое. </a:t>
            </a:r>
            <a:endParaRPr lang="en-US"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Таким образом, это позволяет вам выполнять авторизацию,</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основанную на ролях, и предоставляет ссылку на соответствующий объект идентичности. </a:t>
            </a:r>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Объект идентичности представляет успешно авторизованного пользователя и потому предоставляет информацию о пользователе наподобие его имени.</a:t>
            </a:r>
            <a:endParaRPr lang="en-US"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ACAA8711-F093-4A2E-A13B-A8DE6F398421}" type="slidenum">
              <a:rPr lang="ru-RU" smtClean="0"/>
              <a:pPr/>
              <a:t>71</a:t>
            </a:fld>
            <a:endParaRPr lang="ru-RU"/>
          </a:p>
        </p:txBody>
      </p:sp>
    </p:spTree>
    <p:extLst>
      <p:ext uri="{BB962C8B-B14F-4D97-AF65-F5344CB8AC3E}">
        <p14:creationId xmlns:p14="http://schemas.microsoft.com/office/powerpoint/2010/main" val="393871425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92500" lnSpcReduction="20000"/>
          </a:bodyPr>
          <a:lstStyle/>
          <a:p>
            <a:r>
              <a:rPr lang="ru-RU" sz="1200" b="1" i="1" u="none" strike="noStrike" kern="1200" baseline="0" dirty="0" smtClean="0">
                <a:solidFill>
                  <a:schemeClr val="tx1"/>
                </a:solidFill>
                <a:latin typeface="+mn-lt"/>
                <a:ea typeface="+mn-ea"/>
                <a:cs typeface="+mn-cs"/>
              </a:rPr>
              <a:t>Интерфейс </a:t>
            </a:r>
            <a:r>
              <a:rPr lang="en-US" sz="1200" b="1" i="1" u="none" strike="noStrike" kern="1200" baseline="0" dirty="0" err="1" smtClean="0">
                <a:solidFill>
                  <a:schemeClr val="tx1"/>
                </a:solidFill>
                <a:latin typeface="+mn-lt"/>
                <a:ea typeface="+mn-ea"/>
                <a:cs typeface="+mn-cs"/>
              </a:rPr>
              <a:t>IPrincipal</a:t>
            </a:r>
            <a:endParaRPr lang="en-US" sz="1200" b="1" i="1"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Все объекты-принципалы реализуют интерфейс </a:t>
            </a:r>
            <a:r>
              <a:rPr lang="ru-RU" sz="1200" b="0" i="0" u="none" strike="noStrike" kern="1200" baseline="0" dirty="0" err="1" smtClean="0">
                <a:solidFill>
                  <a:schemeClr val="tx1"/>
                </a:solidFill>
                <a:latin typeface="+mn-lt"/>
                <a:ea typeface="+mn-ea"/>
                <a:cs typeface="+mn-cs"/>
              </a:rPr>
              <a:t>IPrincipal</a:t>
            </a:r>
            <a:r>
              <a:rPr lang="ru-RU" sz="1200" b="0" i="0" u="none" strike="noStrike" kern="1200" baseline="0" dirty="0" smtClean="0">
                <a:solidFill>
                  <a:schemeClr val="tx1"/>
                </a:solidFill>
                <a:latin typeface="+mn-lt"/>
                <a:ea typeface="+mn-ea"/>
                <a:cs typeface="+mn-cs"/>
              </a:rPr>
              <a:t>, который определяет центральный набор функциональности. </a:t>
            </a:r>
          </a:p>
          <a:p>
            <a:r>
              <a:rPr lang="ru-RU" sz="1200" b="0" i="0" u="none" strike="noStrike" kern="1200" baseline="0" dirty="0" smtClean="0">
                <a:solidFill>
                  <a:schemeClr val="tx1"/>
                </a:solidFill>
                <a:latin typeface="+mn-lt"/>
                <a:ea typeface="+mn-ea"/>
                <a:cs typeface="+mn-cs"/>
              </a:rPr>
              <a:t>Когда вы обращаетесь к свойству </a:t>
            </a:r>
            <a:r>
              <a:rPr lang="ru-RU" sz="1200" b="0" i="0" u="none" strike="noStrike" kern="1200" baseline="0" dirty="0" err="1" smtClean="0">
                <a:solidFill>
                  <a:schemeClr val="tx1"/>
                </a:solidFill>
                <a:latin typeface="+mn-lt"/>
                <a:ea typeface="+mn-ea"/>
                <a:cs typeface="+mn-cs"/>
              </a:rPr>
              <a:t>User</a:t>
            </a:r>
            <a:r>
              <a:rPr lang="ru-RU" sz="1200" b="0" i="0" u="none" strike="noStrike" kern="1200" baseline="0" dirty="0" smtClean="0">
                <a:solidFill>
                  <a:schemeClr val="tx1"/>
                </a:solidFill>
                <a:latin typeface="+mn-lt"/>
                <a:ea typeface="+mn-ea"/>
                <a:cs typeface="+mn-cs"/>
              </a:rPr>
              <a:t> текущей </a:t>
            </a:r>
            <a:r>
              <a:rPr lang="en-US" sz="1200" b="0" i="0" u="none" strike="noStrike" kern="1200" baseline="0" dirty="0" smtClean="0">
                <a:solidFill>
                  <a:schemeClr val="tx1"/>
                </a:solidFill>
                <a:latin typeface="+mn-lt"/>
                <a:ea typeface="+mn-ea"/>
                <a:cs typeface="+mn-cs"/>
              </a:rPr>
              <a:t>Web-</a:t>
            </a:r>
            <a:r>
              <a:rPr lang="ru-RU" sz="1200" b="0" i="0" u="none" strike="noStrike" kern="1200" baseline="0" dirty="0" smtClean="0">
                <a:solidFill>
                  <a:schemeClr val="tx1"/>
                </a:solidFill>
                <a:latin typeface="+mn-lt"/>
                <a:ea typeface="+mn-ea"/>
                <a:cs typeface="+mn-cs"/>
              </a:rPr>
              <a:t>страницы (</a:t>
            </a:r>
            <a:r>
              <a:rPr lang="en-US" sz="1200" b="0" i="0" u="none" strike="noStrike" kern="1200" baseline="0" dirty="0" err="1" smtClean="0">
                <a:solidFill>
                  <a:schemeClr val="tx1"/>
                </a:solidFill>
                <a:latin typeface="+mn-lt"/>
                <a:ea typeface="+mn-ea"/>
                <a:cs typeface="+mn-cs"/>
              </a:rPr>
              <a:t>System.Web.UI.Page</a:t>
            </a:r>
            <a:r>
              <a:rPr lang="en-US" sz="1200" b="0" i="0" u="none" strike="noStrike" kern="1200" baseline="0" dirty="0" smtClean="0">
                <a:solidFill>
                  <a:schemeClr val="tx1"/>
                </a:solidFill>
                <a:latin typeface="+mn-lt"/>
                <a:ea typeface="+mn-ea"/>
                <a:cs typeface="+mn-cs"/>
              </a:rPr>
              <a:t>), </a:t>
            </a:r>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(или из текущего контекста </a:t>
            </a:r>
            <a:r>
              <a:rPr lang="en-US" sz="1200" b="0" i="0" u="none" strike="noStrike" kern="1200" baseline="0" dirty="0" smtClean="0">
                <a:solidFill>
                  <a:schemeClr val="tx1"/>
                </a:solidFill>
                <a:latin typeface="+mn-lt"/>
                <a:ea typeface="+mn-ea"/>
                <a:cs typeface="+mn-cs"/>
              </a:rPr>
              <a:t>HTTP (</a:t>
            </a:r>
            <a:r>
              <a:rPr lang="en-US" sz="1200" b="0" i="0" u="none" strike="noStrike" kern="1200" baseline="0" dirty="0" err="1" smtClean="0">
                <a:solidFill>
                  <a:schemeClr val="tx1"/>
                </a:solidFill>
                <a:latin typeface="+mn-lt"/>
                <a:ea typeface="+mn-ea"/>
                <a:cs typeface="+mn-cs"/>
              </a:rPr>
              <a:t>HttpContext</a:t>
            </a:r>
            <a:r>
              <a:rPr lang="en-US" sz="1200" b="0" i="0" u="none" strike="noStrike" kern="1200" baseline="0" dirty="0" smtClean="0">
                <a:solidFill>
                  <a:schemeClr val="tx1"/>
                </a:solidFill>
                <a:latin typeface="+mn-lt"/>
                <a:ea typeface="+mn-ea"/>
                <a:cs typeface="+mn-cs"/>
              </a:rPr>
              <a:t>.</a:t>
            </a:r>
            <a:r>
              <a:rPr lang="ru-RU" sz="1200" b="0" i="0" u="none" strike="noStrike" kern="1200" baseline="0" dirty="0" err="1" smtClean="0">
                <a:solidFill>
                  <a:schemeClr val="tx1"/>
                </a:solidFill>
                <a:latin typeface="+mn-lt"/>
                <a:ea typeface="+mn-ea"/>
                <a:cs typeface="+mn-cs"/>
              </a:rPr>
              <a:t>Current</a:t>
            </a:r>
            <a:r>
              <a:rPr lang="ru-RU" sz="1200" b="0" i="0" u="none" strike="noStrike" kern="1200" baseline="0" dirty="0" smtClean="0">
                <a:solidFill>
                  <a:schemeClr val="tx1"/>
                </a:solidFill>
                <a:latin typeface="+mn-lt"/>
                <a:ea typeface="+mn-ea"/>
                <a:cs typeface="+mn-cs"/>
              </a:rPr>
              <a:t>)), </a:t>
            </a:r>
          </a:p>
          <a:p>
            <a:r>
              <a:rPr lang="ru-RU" sz="1200" b="0" i="0" u="none" strike="noStrike" kern="1200" baseline="0" dirty="0" smtClean="0">
                <a:solidFill>
                  <a:schemeClr val="tx1"/>
                </a:solidFill>
                <a:latin typeface="+mn-lt"/>
                <a:ea typeface="+mn-ea"/>
                <a:cs typeface="+mn-cs"/>
              </a:rPr>
              <a:t>то получаете доступ к объекту </a:t>
            </a:r>
            <a:r>
              <a:rPr lang="ru-RU" sz="1200" b="0" i="0" u="none" strike="noStrike" kern="1200" baseline="0" dirty="0" err="1" smtClean="0">
                <a:solidFill>
                  <a:schemeClr val="tx1"/>
                </a:solidFill>
                <a:latin typeface="+mn-lt"/>
                <a:ea typeface="+mn-ea"/>
                <a:cs typeface="+mn-cs"/>
              </a:rPr>
              <a:t>IPrincipal</a:t>
            </a:r>
            <a:r>
              <a:rPr lang="ru-RU" sz="1200" b="0" i="0" u="none" strike="noStrike" kern="1200" baseline="0" dirty="0" smtClean="0">
                <a:solidFill>
                  <a:schemeClr val="tx1"/>
                </a:solidFill>
                <a:latin typeface="+mn-lt"/>
                <a:ea typeface="+mn-ea"/>
                <a:cs typeface="+mn-cs"/>
              </a:rPr>
              <a:t>, представляющему контекст безопасности текущего пользователя.</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Интерфейс </a:t>
            </a:r>
            <a:r>
              <a:rPr lang="ru-RU" sz="1200" b="0" i="0" u="none" strike="noStrike" kern="1200" baseline="0" dirty="0" err="1" smtClean="0">
                <a:solidFill>
                  <a:schemeClr val="tx1"/>
                </a:solidFill>
                <a:latin typeface="+mn-lt"/>
                <a:ea typeface="+mn-ea"/>
                <a:cs typeface="+mn-cs"/>
              </a:rPr>
              <a:t>IPrincipal</a:t>
            </a:r>
            <a:r>
              <a:rPr lang="ru-RU" sz="1200" b="0" i="0" u="none" strike="noStrike" kern="1200" baseline="0" dirty="0" smtClean="0">
                <a:solidFill>
                  <a:schemeClr val="tx1"/>
                </a:solidFill>
                <a:latin typeface="+mn-lt"/>
                <a:ea typeface="+mn-ea"/>
                <a:cs typeface="+mn-cs"/>
              </a:rPr>
              <a:t> определяет единственное свойство по имени </a:t>
            </a:r>
            <a:r>
              <a:rPr lang="ru-RU" sz="1200" b="0" i="0" u="none" strike="noStrike" kern="1200" baseline="0" dirty="0" err="1" smtClean="0">
                <a:solidFill>
                  <a:schemeClr val="tx1"/>
                </a:solidFill>
                <a:latin typeface="+mn-lt"/>
                <a:ea typeface="+mn-ea"/>
                <a:cs typeface="+mn-cs"/>
              </a:rPr>
              <a:t>Identity</a:t>
            </a:r>
            <a:r>
              <a:rPr lang="ru-RU" sz="1200" b="0" i="0" u="none" strike="noStrike" kern="1200" baseline="0" dirty="0" smtClean="0">
                <a:solidFill>
                  <a:schemeClr val="tx1"/>
                </a:solidFill>
                <a:latin typeface="+mn-lt"/>
                <a:ea typeface="+mn-ea"/>
                <a:cs typeface="+mn-cs"/>
              </a:rPr>
              <a:t>, которое извлекает объект </a:t>
            </a:r>
            <a:r>
              <a:rPr lang="ru-RU" sz="1200" b="0" i="0" u="none" strike="noStrike" kern="1200" baseline="0" dirty="0" err="1" smtClean="0">
                <a:solidFill>
                  <a:schemeClr val="tx1"/>
                </a:solidFill>
                <a:latin typeface="+mn-lt"/>
                <a:ea typeface="+mn-ea"/>
                <a:cs typeface="+mn-cs"/>
              </a:rPr>
              <a:t>IIdentity</a:t>
            </a:r>
            <a:r>
              <a:rPr lang="ru-RU" sz="1200" b="0" i="0" u="none" strike="noStrike" kern="1200" baseline="0" dirty="0" smtClean="0">
                <a:solidFill>
                  <a:schemeClr val="tx1"/>
                </a:solidFill>
                <a:latin typeface="+mn-lt"/>
                <a:ea typeface="+mn-ea"/>
                <a:cs typeface="+mn-cs"/>
              </a:rPr>
              <a:t>, </a:t>
            </a:r>
          </a:p>
          <a:p>
            <a:r>
              <a:rPr lang="ru-RU" sz="1200" b="0" i="0" u="none" strike="noStrike" kern="1200" baseline="0" dirty="0" smtClean="0">
                <a:solidFill>
                  <a:schemeClr val="tx1"/>
                </a:solidFill>
                <a:latin typeface="+mn-lt"/>
                <a:ea typeface="+mn-ea"/>
                <a:cs typeface="+mn-cs"/>
              </a:rPr>
              <a:t>представляющий информацию о текущем пользователе. </a:t>
            </a:r>
          </a:p>
          <a:p>
            <a:r>
              <a:rPr lang="ru-RU" sz="1200" b="0" i="0" u="none" strike="noStrike" kern="1200" baseline="0" dirty="0" smtClean="0">
                <a:solidFill>
                  <a:schemeClr val="tx1"/>
                </a:solidFill>
                <a:latin typeface="+mn-lt"/>
                <a:ea typeface="+mn-ea"/>
                <a:cs typeface="+mn-cs"/>
              </a:rPr>
              <a:t>Интерфейс </a:t>
            </a:r>
            <a:r>
              <a:rPr lang="ru-RU" sz="1200" b="0" i="0" u="none" strike="noStrike" kern="1200" baseline="0" dirty="0" err="1" smtClean="0">
                <a:solidFill>
                  <a:schemeClr val="tx1"/>
                </a:solidFill>
                <a:latin typeface="+mn-lt"/>
                <a:ea typeface="+mn-ea"/>
                <a:cs typeface="+mn-cs"/>
              </a:rPr>
              <a:t>IPrincipal</a:t>
            </a:r>
            <a:r>
              <a:rPr lang="ru-RU" sz="1200" b="0" i="0" u="none" strike="noStrike" kern="1200" baseline="0" dirty="0" smtClean="0">
                <a:solidFill>
                  <a:schemeClr val="tx1"/>
                </a:solidFill>
                <a:latin typeface="+mn-lt"/>
                <a:ea typeface="+mn-ea"/>
                <a:cs typeface="+mn-cs"/>
              </a:rPr>
              <a:t> также определяет единственный метод по имени </a:t>
            </a:r>
            <a:r>
              <a:rPr lang="ru-RU" sz="1200" b="0" i="0" u="none" strike="noStrike" kern="1200" baseline="0" dirty="0" err="1" smtClean="0">
                <a:solidFill>
                  <a:schemeClr val="tx1"/>
                </a:solidFill>
                <a:latin typeface="+mn-lt"/>
                <a:ea typeface="+mn-ea"/>
                <a:cs typeface="+mn-cs"/>
              </a:rPr>
              <a:t>IsInRole</a:t>
            </a:r>
            <a:r>
              <a:rPr lang="ru-RU" sz="1200" b="0" i="0" u="none" strike="noStrike" kern="1200" baseline="0" dirty="0" smtClean="0">
                <a:solidFill>
                  <a:schemeClr val="tx1"/>
                </a:solidFill>
                <a:latin typeface="+mn-lt"/>
                <a:ea typeface="+mn-ea"/>
                <a:cs typeface="+mn-cs"/>
              </a:rPr>
              <a:t>(), позволяющий проверить, </a:t>
            </a:r>
          </a:p>
          <a:p>
            <a:r>
              <a:rPr lang="ru-RU" sz="1200" b="0" i="0" u="none" strike="noStrike" kern="1200" baseline="0" dirty="0" smtClean="0">
                <a:solidFill>
                  <a:schemeClr val="tx1"/>
                </a:solidFill>
                <a:latin typeface="+mn-lt"/>
                <a:ea typeface="+mn-ea"/>
                <a:cs typeface="+mn-cs"/>
              </a:rPr>
              <a:t>является ли текущий пользователь членом специфической роли.</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Рассмотрим пример, использующий метод </a:t>
            </a:r>
            <a:r>
              <a:rPr lang="ru-RU" sz="1200" b="0" i="0" u="none" strike="noStrike" kern="1200" baseline="0" dirty="0" err="1" smtClean="0">
                <a:solidFill>
                  <a:schemeClr val="tx1"/>
                </a:solidFill>
                <a:latin typeface="+mn-lt"/>
                <a:ea typeface="+mn-ea"/>
                <a:cs typeface="+mn-cs"/>
              </a:rPr>
              <a:t>IsInRole</a:t>
            </a:r>
            <a:r>
              <a:rPr lang="ru-RU" sz="1200" b="0" i="0" u="none" strike="noStrike" kern="1200" baseline="0" dirty="0" smtClean="0">
                <a:solidFill>
                  <a:schemeClr val="tx1"/>
                </a:solidFill>
                <a:latin typeface="+mn-lt"/>
                <a:ea typeface="+mn-ea"/>
                <a:cs typeface="+mn-cs"/>
              </a:rPr>
              <a:t>() для проверки того, является ли текущий пользователь членом роли под названием </a:t>
            </a:r>
            <a:r>
              <a:rPr lang="ru-RU" sz="1200" b="0" i="0" u="none" strike="noStrike" kern="1200" baseline="0" dirty="0" err="1" smtClean="0">
                <a:solidFill>
                  <a:schemeClr val="tx1"/>
                </a:solidFill>
                <a:latin typeface="+mn-lt"/>
                <a:ea typeface="+mn-ea"/>
                <a:cs typeface="+mn-cs"/>
              </a:rPr>
              <a:t>Admin</a:t>
            </a:r>
            <a:r>
              <a:rPr lang="ru-RU" sz="1200" b="0" i="0" u="none" strike="noStrike" kern="1200" baseline="0" dirty="0" smtClean="0">
                <a:solidFill>
                  <a:schemeClr val="tx1"/>
                </a:solidFill>
                <a:latin typeface="+mn-lt"/>
                <a:ea typeface="+mn-ea"/>
                <a:cs typeface="+mn-cs"/>
              </a:rPr>
              <a:t>:</a:t>
            </a:r>
          </a:p>
          <a:p>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if (</a:t>
            </a:r>
            <a:r>
              <a:rPr lang="en-US" sz="1200" b="0" i="0" u="none" strike="noStrike" kern="1200" baseline="0" dirty="0" err="1" smtClean="0">
                <a:solidFill>
                  <a:schemeClr val="tx1"/>
                </a:solidFill>
                <a:latin typeface="+mn-lt"/>
                <a:ea typeface="+mn-ea"/>
                <a:cs typeface="+mn-cs"/>
              </a:rPr>
              <a:t>HttpContext.Current.User.IsInRole</a:t>
            </a:r>
            <a:r>
              <a:rPr lang="en-US" sz="1200" b="0" i="0" u="none" strike="noStrike" kern="1200" baseline="0" dirty="0" smtClean="0">
                <a:solidFill>
                  <a:schemeClr val="tx1"/>
                </a:solidFill>
                <a:latin typeface="+mn-lt"/>
                <a:ea typeface="+mn-ea"/>
                <a:cs typeface="+mn-cs"/>
              </a:rPr>
              <a:t>("Admin"))</a:t>
            </a:r>
            <a:r>
              <a:rPr lang="ru-RU" sz="1200" b="0" i="0" u="none" strike="noStrike" kern="1200" baseline="0" dirty="0" smtClean="0">
                <a:solidFill>
                  <a:schemeClr val="tx1"/>
                </a:solidFill>
                <a:latin typeface="+mn-lt"/>
                <a:ea typeface="+mn-ea"/>
                <a:cs typeface="+mn-cs"/>
              </a:rPr>
              <a:t> {</a:t>
            </a:r>
          </a:p>
          <a:p>
            <a:r>
              <a:rPr lang="ru-RU" sz="1200" b="0" i="0" u="none" strike="noStrike" kern="1200" baseline="0" dirty="0" smtClean="0">
                <a:solidFill>
                  <a:schemeClr val="tx1"/>
                </a:solidFill>
                <a:latin typeface="+mn-lt"/>
                <a:ea typeface="+mn-ea"/>
                <a:cs typeface="+mn-cs"/>
              </a:rPr>
              <a:t>// (Делать что-то.)</a:t>
            </a:r>
          </a:p>
          <a:p>
            <a:r>
              <a:rPr lang="ru-RU" sz="1200" b="0" i="0" u="none" strike="noStrike" kern="1200" baseline="0" dirty="0" smtClean="0">
                <a:solidFill>
                  <a:schemeClr val="tx1"/>
                </a:solidFill>
                <a:latin typeface="+mn-lt"/>
                <a:ea typeface="+mn-ea"/>
                <a:cs typeface="+mn-cs"/>
              </a:rPr>
              <a:t>}</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При использовании аутентификации </a:t>
            </a:r>
            <a:r>
              <a:rPr lang="ru-RU" sz="1200" b="0" i="0" u="none" strike="noStrike" kern="1200" baseline="0" dirty="0" err="1" smtClean="0">
                <a:solidFill>
                  <a:schemeClr val="tx1"/>
                </a:solidFill>
                <a:latin typeface="+mn-lt"/>
                <a:ea typeface="+mn-ea"/>
                <a:cs typeface="+mn-cs"/>
              </a:rPr>
              <a:t>Windows</a:t>
            </a:r>
            <a:r>
              <a:rPr lang="ru-RU" sz="1200" b="0" i="0" u="none" strike="noStrike" kern="1200" baseline="0" dirty="0" smtClean="0">
                <a:solidFill>
                  <a:schemeClr val="tx1"/>
                </a:solidFill>
                <a:latin typeface="+mn-lt"/>
                <a:ea typeface="+mn-ea"/>
                <a:cs typeface="+mn-cs"/>
              </a:rPr>
              <a:t> или аутентификации с помощью форм объект-принципал создается автоматически. </a:t>
            </a:r>
          </a:p>
          <a:p>
            <a:r>
              <a:rPr lang="ru-RU" sz="1200" b="0" i="0" u="none" strike="noStrike" kern="1200" baseline="0" dirty="0" smtClean="0">
                <a:solidFill>
                  <a:schemeClr val="tx1"/>
                </a:solidFill>
                <a:latin typeface="+mn-lt"/>
                <a:ea typeface="+mn-ea"/>
                <a:cs typeface="+mn-cs"/>
              </a:rPr>
              <a:t>Однако этот объект можно также создать “на лету”, с информацией о пользователе и роли, извлеченной из другого места, такого как пользовательская база данных. </a:t>
            </a:r>
          </a:p>
          <a:p>
            <a:endParaRPr lang="ru-RU" sz="1200" b="1" i="1" u="none" strike="noStrike" kern="1200" baseline="0" dirty="0" smtClean="0">
              <a:solidFill>
                <a:schemeClr val="tx1"/>
              </a:solidFill>
              <a:latin typeface="+mn-lt"/>
              <a:ea typeface="+mn-ea"/>
              <a:cs typeface="+mn-cs"/>
            </a:endParaRPr>
          </a:p>
          <a:p>
            <a:endParaRPr lang="ru-RU" sz="1200" b="1" i="1" u="none" strike="noStrike" kern="1200" baseline="0" dirty="0" smtClean="0">
              <a:solidFill>
                <a:schemeClr val="tx1"/>
              </a:solidFill>
              <a:latin typeface="+mn-lt"/>
              <a:ea typeface="+mn-ea"/>
              <a:cs typeface="+mn-cs"/>
            </a:endParaRPr>
          </a:p>
          <a:p>
            <a:endParaRPr lang="ru-RU" sz="1200" b="1" i="1" u="none" strike="noStrike" kern="1200" baseline="0" dirty="0" smtClean="0">
              <a:solidFill>
                <a:schemeClr val="tx1"/>
              </a:solidFill>
              <a:latin typeface="+mn-lt"/>
              <a:ea typeface="+mn-ea"/>
              <a:cs typeface="+mn-cs"/>
            </a:endParaRPr>
          </a:p>
          <a:p>
            <a:endParaRPr lang="ru-RU" sz="1200" b="1" i="1" u="none" strike="noStrike" kern="1200" baseline="0" dirty="0" smtClean="0">
              <a:solidFill>
                <a:schemeClr val="tx1"/>
              </a:solidFill>
              <a:latin typeface="+mn-lt"/>
              <a:ea typeface="+mn-ea"/>
              <a:cs typeface="+mn-cs"/>
            </a:endParaRPr>
          </a:p>
          <a:p>
            <a:endParaRPr lang="en-US" sz="1200" b="1" i="1" u="none" strike="noStrike" kern="1200" baseline="0" dirty="0" smtClean="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ACAA8711-F093-4A2E-A13B-A8DE6F398421}" type="slidenum">
              <a:rPr lang="ru-RU" smtClean="0"/>
              <a:pPr/>
              <a:t>72</a:t>
            </a:fld>
            <a:endParaRPr lang="ru-RU"/>
          </a:p>
        </p:txBody>
      </p:sp>
    </p:spTree>
    <p:extLst>
      <p:ext uri="{BB962C8B-B14F-4D97-AF65-F5344CB8AC3E}">
        <p14:creationId xmlns:p14="http://schemas.microsoft.com/office/powerpoint/2010/main" val="3837638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85000" lnSpcReduction="20000"/>
          </a:bodyPr>
          <a:lstStyle/>
          <a:p>
            <a:r>
              <a:rPr lang="ru-RU" sz="1200" b="1" i="1" u="none" strike="noStrike" kern="1200" baseline="0" dirty="0" smtClean="0">
                <a:solidFill>
                  <a:schemeClr val="tx1"/>
                </a:solidFill>
                <a:latin typeface="+mn-lt"/>
                <a:ea typeface="+mn-ea"/>
                <a:cs typeface="+mn-cs"/>
              </a:rPr>
              <a:t>Интерфейс </a:t>
            </a:r>
            <a:r>
              <a:rPr lang="en-US" sz="1200" b="1" i="1" u="none" strike="noStrike" kern="1200" baseline="0" dirty="0" err="1" smtClean="0">
                <a:solidFill>
                  <a:schemeClr val="tx1"/>
                </a:solidFill>
                <a:latin typeface="+mn-lt"/>
                <a:ea typeface="+mn-ea"/>
                <a:cs typeface="+mn-cs"/>
              </a:rPr>
              <a:t>IIdentity</a:t>
            </a:r>
            <a:endParaRPr lang="en-US" sz="1200" b="1" i="1"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Подобно интерфейсу </a:t>
            </a:r>
            <a:r>
              <a:rPr lang="ru-RU" sz="1200" b="0" i="0" u="none" strike="noStrike" kern="1200" baseline="0" dirty="0" err="1" smtClean="0">
                <a:solidFill>
                  <a:schemeClr val="tx1"/>
                </a:solidFill>
                <a:latin typeface="+mn-lt"/>
                <a:ea typeface="+mn-ea"/>
                <a:cs typeface="+mn-cs"/>
              </a:rPr>
              <a:t>IPrincipal</a:t>
            </a:r>
            <a:r>
              <a:rPr lang="ru-RU" sz="1200" b="0" i="0" u="none" strike="noStrike" kern="1200" baseline="0" dirty="0" smtClean="0">
                <a:solidFill>
                  <a:schemeClr val="tx1"/>
                </a:solidFill>
                <a:latin typeface="+mn-lt"/>
                <a:ea typeface="+mn-ea"/>
                <a:cs typeface="+mn-cs"/>
              </a:rPr>
              <a:t>, интерфейс </a:t>
            </a:r>
            <a:r>
              <a:rPr lang="ru-RU" sz="1200" b="0" i="0" u="none" strike="noStrike" kern="1200" baseline="0" dirty="0" err="1" smtClean="0">
                <a:solidFill>
                  <a:schemeClr val="tx1"/>
                </a:solidFill>
                <a:latin typeface="+mn-lt"/>
                <a:ea typeface="+mn-ea"/>
                <a:cs typeface="+mn-cs"/>
              </a:rPr>
              <a:t>IIdentity</a:t>
            </a:r>
            <a:r>
              <a:rPr lang="ru-RU" sz="1200" b="0" i="0" u="none" strike="noStrike" kern="1200" baseline="0" dirty="0" smtClean="0">
                <a:solidFill>
                  <a:schemeClr val="tx1"/>
                </a:solidFill>
                <a:latin typeface="+mn-lt"/>
                <a:ea typeface="+mn-ea"/>
                <a:cs typeface="+mn-cs"/>
              </a:rPr>
              <a:t> представляет соглашение,</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не зависящее от используемой схемы аутентификации. </a:t>
            </a:r>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Все объекты идентичности</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должны реализовывать </a:t>
            </a:r>
            <a:r>
              <a:rPr lang="en-US" sz="1200" b="0" i="0" u="none" strike="noStrike" kern="1200" baseline="0" dirty="0" err="1" smtClean="0">
                <a:solidFill>
                  <a:schemeClr val="tx1"/>
                </a:solidFill>
                <a:latin typeface="+mn-lt"/>
                <a:ea typeface="+mn-ea"/>
                <a:cs typeface="+mn-cs"/>
              </a:rPr>
              <a:t>IIdentity</a:t>
            </a:r>
            <a:r>
              <a:rPr lang="en-US" sz="1200" b="0" i="0" u="none" strike="noStrike" kern="1200" baseline="0" dirty="0" smtClean="0">
                <a:solidFill>
                  <a:schemeClr val="tx1"/>
                </a:solidFill>
                <a:latin typeface="+mn-lt"/>
                <a:ea typeface="+mn-ea"/>
                <a:cs typeface="+mn-cs"/>
              </a:rPr>
              <a:t>.</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Интерфейс </a:t>
            </a:r>
            <a:r>
              <a:rPr lang="ru-RU" sz="1200" b="0" i="0" u="none" strike="noStrike" kern="1200" baseline="0" dirty="0" err="1" smtClean="0">
                <a:solidFill>
                  <a:schemeClr val="tx1"/>
                </a:solidFill>
                <a:latin typeface="+mn-lt"/>
                <a:ea typeface="+mn-ea"/>
                <a:cs typeface="+mn-cs"/>
              </a:rPr>
              <a:t>IIdentity</a:t>
            </a:r>
            <a:r>
              <a:rPr lang="ru-RU" sz="1200" b="0" i="0" u="none" strike="noStrike" kern="1200" baseline="0" dirty="0" smtClean="0">
                <a:solidFill>
                  <a:schemeClr val="tx1"/>
                </a:solidFill>
                <a:latin typeface="+mn-lt"/>
                <a:ea typeface="+mn-ea"/>
                <a:cs typeface="+mn-cs"/>
              </a:rPr>
              <a:t> определяет базовую информацию, необходимую для представления текущего пользователя. </a:t>
            </a:r>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Как минимум, это включает в себя три следующих</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свойства, доступных только для чтения.</a:t>
            </a:r>
          </a:p>
          <a:p>
            <a:r>
              <a:rPr lang="en-US" sz="1200" b="1" i="0" u="none" strike="noStrike" kern="1200" baseline="0" dirty="0" smtClean="0">
                <a:solidFill>
                  <a:schemeClr val="tx1"/>
                </a:solidFill>
                <a:latin typeface="+mn-lt"/>
                <a:ea typeface="+mn-ea"/>
                <a:cs typeface="+mn-cs"/>
              </a:rPr>
              <a:t>---------------------------------------------------------------------------------------------------------------</a:t>
            </a:r>
          </a:p>
          <a:p>
            <a:r>
              <a:rPr lang="en-US" sz="1200" b="1" i="0" u="none" strike="noStrike" kern="1200" baseline="0" dirty="0" smtClean="0">
                <a:solidFill>
                  <a:schemeClr val="tx1"/>
                </a:solidFill>
                <a:latin typeface="+mn-lt"/>
                <a:ea typeface="+mn-ea"/>
                <a:cs typeface="+mn-cs"/>
              </a:rPr>
              <a:t>1) </a:t>
            </a:r>
            <a:r>
              <a:rPr lang="ru-RU" sz="1200" b="1" i="0" u="none" strike="noStrike" kern="1200" baseline="0" dirty="0" err="1" smtClean="0">
                <a:solidFill>
                  <a:schemeClr val="tx1"/>
                </a:solidFill>
                <a:latin typeface="+mn-lt"/>
                <a:ea typeface="+mn-ea"/>
                <a:cs typeface="+mn-cs"/>
              </a:rPr>
              <a:t>AuthenticationType</a:t>
            </a:r>
            <a:r>
              <a:rPr lang="ru-RU" sz="1200" b="0" i="0" u="none" strike="noStrike" kern="1200" baseline="0" dirty="0" smtClean="0">
                <a:solidFill>
                  <a:schemeClr val="tx1"/>
                </a:solidFill>
                <a:latin typeface="+mn-lt"/>
                <a:ea typeface="+mn-ea"/>
                <a:cs typeface="+mn-cs"/>
              </a:rPr>
              <a:t>. </a:t>
            </a:r>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Возвращает тип используемой аутентификации как строку</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a:t>
            </a:r>
            <a:r>
              <a:rPr lang="ru-RU" sz="1200" b="0" i="0" u="none" strike="noStrike" kern="1200" baseline="0" dirty="0" err="1" smtClean="0">
                <a:solidFill>
                  <a:schemeClr val="tx1"/>
                </a:solidFill>
                <a:latin typeface="+mn-lt"/>
                <a:ea typeface="+mn-ea"/>
                <a:cs typeface="+mn-cs"/>
              </a:rPr>
              <a:t>forms</a:t>
            </a:r>
            <a:r>
              <a:rPr lang="ru-RU" sz="1200" b="0" i="0" u="none" strike="noStrike" kern="1200" baseline="0" dirty="0" smtClean="0">
                <a:solidFill>
                  <a:schemeClr val="tx1"/>
                </a:solidFill>
                <a:latin typeface="+mn-lt"/>
                <a:ea typeface="+mn-ea"/>
                <a:cs typeface="+mn-cs"/>
              </a:rPr>
              <a:t>, </a:t>
            </a:r>
            <a:r>
              <a:rPr lang="ru-RU" sz="1200" b="0" i="0" u="none" strike="noStrike" kern="1200" baseline="0" dirty="0" err="1" smtClean="0">
                <a:solidFill>
                  <a:schemeClr val="tx1"/>
                </a:solidFill>
                <a:latin typeface="+mn-lt"/>
                <a:ea typeface="+mn-ea"/>
                <a:cs typeface="+mn-cs"/>
              </a:rPr>
              <a:t>Passport</a:t>
            </a:r>
            <a:r>
              <a:rPr lang="ru-RU" sz="1200" b="0" i="0" u="none" strike="noStrike" kern="1200" baseline="0" dirty="0" smtClean="0">
                <a:solidFill>
                  <a:schemeClr val="tx1"/>
                </a:solidFill>
                <a:latin typeface="+mn-lt"/>
                <a:ea typeface="+mn-ea"/>
                <a:cs typeface="+mn-cs"/>
              </a:rPr>
              <a:t>, NTLM или пользовательский тип аутентификации).</a:t>
            </a:r>
          </a:p>
          <a:p>
            <a:endParaRPr lang="en-US" sz="1200" b="1"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2) </a:t>
            </a:r>
            <a:r>
              <a:rPr lang="ru-RU" sz="1200" b="1" i="0" u="none" strike="noStrike" kern="1200" baseline="0" dirty="0" err="1" smtClean="0">
                <a:solidFill>
                  <a:schemeClr val="tx1"/>
                </a:solidFill>
                <a:latin typeface="+mn-lt"/>
                <a:ea typeface="+mn-ea"/>
                <a:cs typeface="+mn-cs"/>
              </a:rPr>
              <a:t>IsAuthenticated</a:t>
            </a:r>
            <a:r>
              <a:rPr lang="ru-RU" sz="1200" b="0" i="0" u="none" strike="noStrike" kern="1200" baseline="0" dirty="0" smtClean="0">
                <a:solidFill>
                  <a:schemeClr val="tx1"/>
                </a:solidFill>
                <a:latin typeface="+mn-lt"/>
                <a:ea typeface="+mn-ea"/>
                <a:cs typeface="+mn-cs"/>
              </a:rPr>
              <a:t>. </a:t>
            </a:r>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Возвращает булевское значение, указывающее на то, был ли</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пользователь аутентифицирован (</a:t>
            </a:r>
            <a:r>
              <a:rPr lang="ru-RU" sz="1200" b="0" i="0" u="none" strike="noStrike" kern="1200" baseline="0" dirty="0" err="1" smtClean="0">
                <a:solidFill>
                  <a:schemeClr val="tx1"/>
                </a:solidFill>
                <a:latin typeface="+mn-lt"/>
                <a:ea typeface="+mn-ea"/>
                <a:cs typeface="+mn-cs"/>
              </a:rPr>
              <a:t>true</a:t>
            </a:r>
            <a:r>
              <a:rPr lang="ru-RU" sz="1200" b="0" i="0" u="none" strike="noStrike" kern="1200" baseline="0" dirty="0" smtClean="0">
                <a:solidFill>
                  <a:schemeClr val="tx1"/>
                </a:solidFill>
                <a:latin typeface="+mn-lt"/>
                <a:ea typeface="+mn-ea"/>
                <a:cs typeface="+mn-cs"/>
              </a:rPr>
              <a:t>), или же он является анонимным (</a:t>
            </a:r>
            <a:r>
              <a:rPr lang="ru-RU" sz="1200" b="0" i="0" u="none" strike="noStrike" kern="1200" baseline="0" dirty="0" err="1" smtClean="0">
                <a:solidFill>
                  <a:schemeClr val="tx1"/>
                </a:solidFill>
                <a:latin typeface="+mn-lt"/>
                <a:ea typeface="+mn-ea"/>
                <a:cs typeface="+mn-cs"/>
              </a:rPr>
              <a:t>false</a:t>
            </a:r>
            <a:r>
              <a:rPr lang="ru-RU" sz="1200" b="0" i="0" u="none" strike="noStrike" kern="1200" baseline="0" dirty="0" smtClean="0">
                <a:solidFill>
                  <a:schemeClr val="tx1"/>
                </a:solidFill>
                <a:latin typeface="+mn-lt"/>
                <a:ea typeface="+mn-ea"/>
                <a:cs typeface="+mn-cs"/>
              </a:rPr>
              <a:t>).</a:t>
            </a:r>
          </a:p>
          <a:p>
            <a:endParaRPr lang="en-US" sz="1200" b="1"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3) </a:t>
            </a:r>
            <a:r>
              <a:rPr lang="ru-RU" sz="1200" b="1" i="0" u="none" strike="noStrike" kern="1200" baseline="0" dirty="0" err="1" smtClean="0">
                <a:solidFill>
                  <a:schemeClr val="tx1"/>
                </a:solidFill>
                <a:latin typeface="+mn-lt"/>
                <a:ea typeface="+mn-ea"/>
                <a:cs typeface="+mn-cs"/>
              </a:rPr>
              <a:t>Name</a:t>
            </a:r>
            <a:r>
              <a:rPr lang="ru-RU" sz="1200" b="0" i="0" u="none" strike="noStrike" kern="1200" baseline="0" dirty="0" smtClean="0">
                <a:solidFill>
                  <a:schemeClr val="tx1"/>
                </a:solidFill>
                <a:latin typeface="+mn-lt"/>
                <a:ea typeface="+mn-ea"/>
                <a:cs typeface="+mn-cs"/>
              </a:rPr>
              <a:t>. </a:t>
            </a:r>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Возвращает имя текущего пользователя в виде строки.</a:t>
            </a:r>
          </a:p>
          <a:p>
            <a:r>
              <a:rPr lang="ru-RU" sz="1200" b="0" i="0" u="none" strike="noStrike" kern="1200" baseline="0" dirty="0" smtClean="0">
                <a:solidFill>
                  <a:schemeClr val="tx1"/>
                </a:solidFill>
                <a:latin typeface="+mn-lt"/>
                <a:ea typeface="+mn-ea"/>
                <a:cs typeface="+mn-cs"/>
              </a:rPr>
              <a:t>Вы можете обращаться к объекту </a:t>
            </a:r>
            <a:r>
              <a:rPr lang="ru-RU" sz="1200" b="0" i="0" u="none" strike="noStrike" kern="1200" baseline="0" dirty="0" err="1" smtClean="0">
                <a:solidFill>
                  <a:schemeClr val="tx1"/>
                </a:solidFill>
                <a:latin typeface="+mn-lt"/>
                <a:ea typeface="+mn-ea"/>
                <a:cs typeface="+mn-cs"/>
              </a:rPr>
              <a:t>IIdentity</a:t>
            </a:r>
            <a:r>
              <a:rPr lang="ru-RU" sz="1200" b="0" i="0" u="none" strike="noStrike" kern="1200" baseline="0" dirty="0" smtClean="0">
                <a:solidFill>
                  <a:schemeClr val="tx1"/>
                </a:solidFill>
                <a:latin typeface="+mn-lt"/>
                <a:ea typeface="+mn-ea"/>
                <a:cs typeface="+mn-cs"/>
              </a:rPr>
              <a:t>, представляющему текущего пользователя, через объект </a:t>
            </a:r>
            <a:r>
              <a:rPr lang="ru-RU" sz="1200" b="0" i="0" u="none" strike="noStrike" kern="1200" baseline="0" dirty="0" err="1" smtClean="0">
                <a:solidFill>
                  <a:schemeClr val="tx1"/>
                </a:solidFill>
                <a:latin typeface="+mn-lt"/>
                <a:ea typeface="+mn-ea"/>
                <a:cs typeface="+mn-cs"/>
              </a:rPr>
              <a:t>IIPrincipal</a:t>
            </a:r>
            <a:r>
              <a:rPr lang="ru-RU" sz="1200" b="0" i="0" u="none" strike="noStrike" kern="1200" baseline="0" dirty="0" smtClean="0">
                <a:solidFill>
                  <a:schemeClr val="tx1"/>
                </a:solidFill>
                <a:latin typeface="+mn-lt"/>
                <a:ea typeface="+mn-ea"/>
                <a:cs typeface="+mn-cs"/>
              </a:rPr>
              <a:t>. </a:t>
            </a:r>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Ниже показан пример, использующий эту технику для</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проверки того, был ли пользователь аутентифицирован:</a:t>
            </a:r>
          </a:p>
          <a:p>
            <a:r>
              <a:rPr lang="en-US" sz="1200" b="0" i="0" u="none" strike="noStrike" kern="1200" baseline="0" dirty="0" smtClean="0">
                <a:solidFill>
                  <a:schemeClr val="tx1"/>
                </a:solidFill>
                <a:latin typeface="+mn-lt"/>
                <a:ea typeface="+mn-ea"/>
                <a:cs typeface="+mn-cs"/>
              </a:rPr>
              <a:t>------------------------------------------------------------------------------------------------------------------</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if (</a:t>
            </a:r>
            <a:r>
              <a:rPr lang="en-US" sz="1200" b="0" i="0" u="none" strike="noStrike" kern="1200" baseline="0" dirty="0" err="1" smtClean="0">
                <a:solidFill>
                  <a:schemeClr val="tx1"/>
                </a:solidFill>
                <a:latin typeface="+mn-lt"/>
                <a:ea typeface="+mn-ea"/>
                <a:cs typeface="+mn-cs"/>
              </a:rPr>
              <a:t>HttpContext.Current.User.Identity.IsAuthenticated</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a:t>
            </a:r>
          </a:p>
          <a:p>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lblUserName.Text</a:t>
            </a:r>
            <a:r>
              <a:rPr lang="en-US" sz="1200" b="0" i="0" u="none" strike="noStrike" kern="1200" baseline="0" dirty="0" smtClean="0">
                <a:solidFill>
                  <a:schemeClr val="tx1"/>
                </a:solidFill>
                <a:latin typeface="+mn-lt"/>
                <a:ea typeface="+mn-ea"/>
                <a:cs typeface="+mn-cs"/>
              </a:rPr>
              <a:t> = </a:t>
            </a:r>
            <a:r>
              <a:rPr lang="en-US" sz="1200" b="0" i="0" u="none" strike="noStrike" kern="1200" baseline="0" dirty="0" err="1" smtClean="0">
                <a:solidFill>
                  <a:schemeClr val="tx1"/>
                </a:solidFill>
                <a:latin typeface="+mn-lt"/>
                <a:ea typeface="+mn-ea"/>
                <a:cs typeface="+mn-cs"/>
              </a:rPr>
              <a:t>HttpContext.Current.User.Identity.Name</a:t>
            </a:r>
            <a:r>
              <a:rPr lang="en-US" sz="1200" b="0" i="0" u="none" strike="noStrike" kern="1200" baseline="0" dirty="0" smtClean="0">
                <a:solidFill>
                  <a:schemeClr val="tx1"/>
                </a:solidFill>
                <a:latin typeface="+mn-lt"/>
                <a:ea typeface="+mn-ea"/>
                <a:cs typeface="+mn-cs"/>
              </a:rPr>
              <a:t> + " </a:t>
            </a:r>
            <a:r>
              <a:rPr lang="ru-RU" sz="1200" b="0" i="0" u="none" strike="noStrike" kern="1200" baseline="0" dirty="0" smtClean="0">
                <a:solidFill>
                  <a:schemeClr val="tx1"/>
                </a:solidFill>
                <a:latin typeface="+mn-lt"/>
                <a:ea typeface="+mn-ea"/>
                <a:cs typeface="+mn-cs"/>
              </a:rPr>
              <a:t>зарегистрирован";</a:t>
            </a:r>
          </a:p>
          <a:p>
            <a:r>
              <a:rPr lang="ru-RU" sz="1200" b="0" i="0" u="none" strike="noStrike" kern="1200" baseline="0" dirty="0" smtClean="0">
                <a:solidFill>
                  <a:schemeClr val="tx1"/>
                </a:solidFill>
                <a:latin typeface="+mn-lt"/>
                <a:ea typeface="+mn-ea"/>
                <a:cs typeface="+mn-cs"/>
              </a:rPr>
              <a:t>}</a:t>
            </a:r>
          </a:p>
          <a:p>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ACAA8711-F093-4A2E-A13B-A8DE6F398421}" type="slidenum">
              <a:rPr lang="ru-RU" smtClean="0"/>
              <a:pPr/>
              <a:t>73</a:t>
            </a:fld>
            <a:endParaRPr lang="ru-RU"/>
          </a:p>
        </p:txBody>
      </p:sp>
    </p:spTree>
    <p:extLst>
      <p:ext uri="{BB962C8B-B14F-4D97-AF65-F5344CB8AC3E}">
        <p14:creationId xmlns:p14="http://schemas.microsoft.com/office/powerpoint/2010/main" val="239133096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0" i="0" u="none" strike="noStrike" kern="1200" baseline="0" dirty="0" smtClean="0">
                <a:solidFill>
                  <a:schemeClr val="tx1"/>
                </a:solidFill>
                <a:latin typeface="+mn-lt"/>
                <a:ea typeface="+mn-ea"/>
                <a:cs typeface="+mn-cs"/>
              </a:rPr>
              <a:t>Тип объекта идентичности зависит от типа используемой аутентификации. </a:t>
            </a:r>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В .NET</a:t>
            </a:r>
            <a:r>
              <a:rPr lang="en-US" sz="1200" b="0" i="0" u="none" strike="noStrike" kern="1200" baseline="0" dirty="0" smtClean="0">
                <a:solidFill>
                  <a:schemeClr val="tx1"/>
                </a:solidFill>
                <a:latin typeface="+mn-lt"/>
                <a:ea typeface="+mn-ea"/>
                <a:cs typeface="+mn-cs"/>
              </a:rPr>
              <a:t> </a:t>
            </a:r>
            <a:r>
              <a:rPr lang="ru-RU" sz="1200" b="0" i="0" u="none" strike="noStrike" kern="1200" baseline="0" dirty="0" err="1" smtClean="0">
                <a:solidFill>
                  <a:schemeClr val="tx1"/>
                </a:solidFill>
                <a:latin typeface="+mn-lt"/>
                <a:ea typeface="+mn-ea"/>
                <a:cs typeface="+mn-cs"/>
              </a:rPr>
              <a:t>Framework</a:t>
            </a:r>
            <a:r>
              <a:rPr lang="ru-RU" sz="1200" b="0" i="0" u="none" strike="noStrike" kern="1200" baseline="0" dirty="0" smtClean="0">
                <a:solidFill>
                  <a:schemeClr val="tx1"/>
                </a:solidFill>
                <a:latin typeface="+mn-lt"/>
                <a:ea typeface="+mn-ea"/>
                <a:cs typeface="+mn-cs"/>
              </a:rPr>
              <a:t> включено всего четыре класса идентичности.</a:t>
            </a:r>
          </a:p>
          <a:p>
            <a:r>
              <a:rPr lang="ru-RU" sz="1200" b="1" i="0" u="none" strike="noStrike" kern="1200" baseline="0" dirty="0" err="1" smtClean="0">
                <a:solidFill>
                  <a:schemeClr val="tx1"/>
                </a:solidFill>
                <a:latin typeface="+mn-lt"/>
                <a:ea typeface="+mn-ea"/>
                <a:cs typeface="+mn-cs"/>
              </a:rPr>
              <a:t>System.Web.Security.FormsIdentity</a:t>
            </a:r>
            <a:r>
              <a:rPr lang="ru-RU" sz="1200" b="0" i="0" u="none" strike="noStrike" kern="1200" baseline="0" dirty="0" smtClean="0">
                <a:solidFill>
                  <a:schemeClr val="tx1"/>
                </a:solidFill>
                <a:latin typeface="+mn-lt"/>
                <a:ea typeface="+mn-ea"/>
                <a:cs typeface="+mn-cs"/>
              </a:rPr>
              <a:t>. </a:t>
            </a:r>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Представляет пользователя, который зарегистрировался, используя аутентификацию с помощью форм.</a:t>
            </a:r>
            <a:endParaRPr lang="en-US"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r>
              <a:rPr lang="en-US" sz="1200" b="1" i="0" u="none" strike="noStrike" kern="1200" baseline="0" dirty="0" err="1" smtClean="0">
                <a:solidFill>
                  <a:schemeClr val="tx1"/>
                </a:solidFill>
                <a:latin typeface="+mn-lt"/>
                <a:ea typeface="+mn-ea"/>
                <a:cs typeface="+mn-cs"/>
              </a:rPr>
              <a:t>System.Security.Principal.WindowsIdentity</a:t>
            </a:r>
            <a:r>
              <a:rPr lang="en-US" sz="1200" b="0" i="0" u="none" strike="noStrike" kern="1200" baseline="0" dirty="0" smtClean="0">
                <a:solidFill>
                  <a:schemeClr val="tx1"/>
                </a:solidFill>
                <a:latin typeface="+mn-lt"/>
                <a:ea typeface="+mn-ea"/>
                <a:cs typeface="+mn-cs"/>
              </a:rPr>
              <a:t>. </a:t>
            </a:r>
          </a:p>
          <a:p>
            <a:r>
              <a:rPr lang="ru-RU" sz="1200" b="0" i="0" u="none" strike="noStrike" kern="1200" baseline="0" dirty="0" smtClean="0">
                <a:solidFill>
                  <a:schemeClr val="tx1"/>
                </a:solidFill>
                <a:latin typeface="+mn-lt"/>
                <a:ea typeface="+mn-ea"/>
                <a:cs typeface="+mn-cs"/>
              </a:rPr>
              <a:t>Представляет учетную запись</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пользователя </a:t>
            </a:r>
            <a:r>
              <a:rPr lang="en-US" sz="1200" b="0" i="0" u="none" strike="noStrike" kern="1200" baseline="0" dirty="0" smtClean="0">
                <a:solidFill>
                  <a:schemeClr val="tx1"/>
                </a:solidFill>
                <a:latin typeface="+mn-lt"/>
                <a:ea typeface="+mn-ea"/>
                <a:cs typeface="+mn-cs"/>
              </a:rPr>
              <a:t>Windows.</a:t>
            </a:r>
          </a:p>
          <a:p>
            <a:endParaRPr lang="en-US" sz="1200" b="0" i="0" u="none" strike="noStrike" kern="1200" baseline="0" dirty="0" smtClean="0">
              <a:solidFill>
                <a:schemeClr val="tx1"/>
              </a:solidFill>
              <a:latin typeface="+mn-lt"/>
              <a:ea typeface="+mn-ea"/>
              <a:cs typeface="+mn-cs"/>
            </a:endParaRPr>
          </a:p>
          <a:p>
            <a:r>
              <a:rPr lang="ru-RU" sz="1200" b="1" i="0" u="none" strike="noStrike" kern="1200" baseline="0" dirty="0" err="1" smtClean="0">
                <a:solidFill>
                  <a:schemeClr val="tx1"/>
                </a:solidFill>
                <a:latin typeface="+mn-lt"/>
                <a:ea typeface="+mn-ea"/>
                <a:cs typeface="+mn-cs"/>
              </a:rPr>
              <a:t>System.Web.Security.PassportIdentity</a:t>
            </a:r>
            <a:r>
              <a:rPr lang="ru-RU" sz="1200" b="0" i="0" u="none" strike="noStrike" kern="1200" baseline="0" dirty="0" smtClean="0">
                <a:solidFill>
                  <a:schemeClr val="tx1"/>
                </a:solidFill>
                <a:latin typeface="+mn-lt"/>
                <a:ea typeface="+mn-ea"/>
                <a:cs typeface="+mn-cs"/>
              </a:rPr>
              <a:t>. </a:t>
            </a:r>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Представляет класс для использования модулем </a:t>
            </a:r>
            <a:r>
              <a:rPr lang="en-US" sz="1200" b="0" i="0" u="none" strike="noStrike" kern="1200" baseline="0" dirty="0" err="1" smtClean="0">
                <a:solidFill>
                  <a:schemeClr val="tx1"/>
                </a:solidFill>
                <a:latin typeface="+mn-lt"/>
                <a:ea typeface="+mn-ea"/>
                <a:cs typeface="+mn-cs"/>
              </a:rPr>
              <a:t>PassportAuthenticationModule</a:t>
            </a:r>
            <a:r>
              <a:rPr lang="en-US" sz="1200" b="0" i="0" u="none" strike="noStrike" kern="1200" baseline="0" dirty="0" smtClean="0">
                <a:solidFill>
                  <a:schemeClr val="tx1"/>
                </a:solidFill>
                <a:latin typeface="+mn-lt"/>
                <a:ea typeface="+mn-ea"/>
                <a:cs typeface="+mn-cs"/>
              </a:rPr>
              <a:t>.</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err="1" smtClean="0">
                <a:solidFill>
                  <a:schemeClr val="tx1"/>
                </a:solidFill>
                <a:latin typeface="+mn-lt"/>
                <a:ea typeface="+mn-ea"/>
                <a:cs typeface="+mn-cs"/>
              </a:rPr>
              <a:t>System.Security.Principal.GenericIdentity</a:t>
            </a:r>
            <a:r>
              <a:rPr lang="en-US" sz="1200" b="0" i="0" u="none" strike="noStrike" kern="1200" baseline="0" dirty="0" smtClean="0">
                <a:solidFill>
                  <a:schemeClr val="tx1"/>
                </a:solidFill>
                <a:latin typeface="+mn-lt"/>
                <a:ea typeface="+mn-ea"/>
                <a:cs typeface="+mn-cs"/>
              </a:rPr>
              <a:t>. </a:t>
            </a:r>
          </a:p>
          <a:p>
            <a:r>
              <a:rPr lang="ru-RU" sz="1200" b="0" i="0" u="none" strike="noStrike" kern="1200" baseline="0" dirty="0" smtClean="0">
                <a:solidFill>
                  <a:schemeClr val="tx1"/>
                </a:solidFill>
                <a:latin typeface="+mn-lt"/>
                <a:ea typeface="+mn-ea"/>
                <a:cs typeface="+mn-cs"/>
              </a:rPr>
              <a:t>Представляет обобщенную</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идентичность пользователя (вы можете использовать это для создания идентичности при создании собственной системы аутентификации).</a:t>
            </a:r>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ACAA8711-F093-4A2E-A13B-A8DE6F398421}" type="slidenum">
              <a:rPr lang="ru-RU" smtClean="0"/>
              <a:pPr/>
              <a:t>74</a:t>
            </a:fld>
            <a:endParaRPr lang="ru-RU"/>
          </a:p>
        </p:txBody>
      </p:sp>
    </p:spTree>
    <p:extLst>
      <p:ext uri="{BB962C8B-B14F-4D97-AF65-F5344CB8AC3E}">
        <p14:creationId xmlns:p14="http://schemas.microsoft.com/office/powerpoint/2010/main" val="185751824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85000" lnSpcReduction="20000"/>
          </a:bodyPr>
          <a:lstStyle/>
          <a:p>
            <a:r>
              <a:rPr lang="en-US" sz="1200" b="1" i="0" u="none" strike="noStrike" kern="1200" baseline="0" dirty="0" smtClean="0">
                <a:solidFill>
                  <a:schemeClr val="tx1"/>
                </a:solidFill>
                <a:latin typeface="+mn-lt"/>
                <a:ea typeface="+mn-ea"/>
                <a:cs typeface="+mn-cs"/>
              </a:rPr>
              <a:t>API- </a:t>
            </a:r>
            <a:r>
              <a:rPr lang="en-US" sz="1200" b="1" i="0" u="none" strike="noStrike" kern="1200" baseline="0" dirty="0" err="1" smtClean="0">
                <a:solidFill>
                  <a:schemeClr val="tx1"/>
                </a:solidFill>
                <a:latin typeface="+mn-lt"/>
                <a:ea typeface="+mn-ea"/>
                <a:cs typeface="+mn-cs"/>
              </a:rPr>
              <a:t>интерфейсы</a:t>
            </a:r>
            <a:r>
              <a:rPr lang="en-US" sz="1200" b="1" i="0" u="none" strike="noStrike" kern="1200" baseline="0" dirty="0" smtClean="0">
                <a:solidFill>
                  <a:schemeClr val="tx1"/>
                </a:solidFill>
                <a:latin typeface="+mn-lt"/>
                <a:ea typeface="+mn-ea"/>
                <a:cs typeface="+mn-cs"/>
              </a:rPr>
              <a:t> Membership и Roles</a:t>
            </a:r>
          </a:p>
          <a:p>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Как будет показано в главе 20, при использовании аутентификации с помощью форм</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вы должны аутентифицировать своих пользователей по специальному собственному</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хранилищу. </a:t>
            </a:r>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Это значит, что вы должны сделать намного больше, чем просто создать</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базовую страницу регистрации для проверки имен и паролей пользователей. </a:t>
            </a:r>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Конечно,</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вам необходим способ управления пользователями и назначения их на роли. </a:t>
            </a:r>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В ASP.NET</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1.</a:t>
            </a:r>
            <a:r>
              <a:rPr lang="ru-RU" sz="1200" b="0" i="1" u="none" strike="noStrike" kern="1200" baseline="0" dirty="0" smtClean="0">
                <a:solidFill>
                  <a:schemeClr val="tx1"/>
                </a:solidFill>
                <a:latin typeface="+mn-lt"/>
                <a:ea typeface="+mn-ea"/>
                <a:cs typeface="+mn-cs"/>
              </a:rPr>
              <a:t>x </a:t>
            </a:r>
            <a:r>
              <a:rPr lang="ru-RU" sz="1200" b="0" i="0" u="none" strike="noStrike" kern="1200" baseline="0" dirty="0" smtClean="0">
                <a:solidFill>
                  <a:schemeClr val="tx1"/>
                </a:solidFill>
                <a:latin typeface="+mn-lt"/>
                <a:ea typeface="+mn-ea"/>
                <a:cs typeface="+mn-cs"/>
              </a:rPr>
              <a:t>вам нужно было самостоятельно создавать такие инструменты управления и программные компоненты. </a:t>
            </a:r>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ASP.NET 3.5 предлагает эту инфраструктуру, впервые представленную в </a:t>
            </a:r>
            <a:r>
              <a:rPr lang="en-US" sz="1200" b="0" i="0" u="none" strike="noStrike" kern="1200" baseline="0" dirty="0" smtClean="0">
                <a:solidFill>
                  <a:schemeClr val="tx1"/>
                </a:solidFill>
                <a:latin typeface="+mn-lt"/>
                <a:ea typeface="+mn-ea"/>
                <a:cs typeface="+mn-cs"/>
              </a:rPr>
              <a:t>ASP.NET 2.0, </a:t>
            </a:r>
            <a:r>
              <a:rPr lang="ru-RU" sz="1200" b="0" i="0" u="none" strike="noStrike" kern="1200" baseline="0" dirty="0" smtClean="0">
                <a:solidFill>
                  <a:schemeClr val="tx1"/>
                </a:solidFill>
                <a:latin typeface="+mn-lt"/>
                <a:ea typeface="+mn-ea"/>
                <a:cs typeface="+mn-cs"/>
              </a:rPr>
              <a:t>через </a:t>
            </a:r>
            <a:r>
              <a:rPr lang="en-US" sz="1200" b="0" i="0" u="none" strike="noStrike" kern="1200" baseline="0" dirty="0" smtClean="0">
                <a:solidFill>
                  <a:schemeClr val="tx1"/>
                </a:solidFill>
                <a:latin typeface="+mn-lt"/>
                <a:ea typeface="+mn-ea"/>
                <a:cs typeface="+mn-cs"/>
              </a:rPr>
              <a:t>API-</a:t>
            </a:r>
            <a:r>
              <a:rPr lang="ru-RU" sz="1200" b="0" i="0" u="none" strike="noStrike" kern="1200" baseline="0" dirty="0" smtClean="0">
                <a:solidFill>
                  <a:schemeClr val="tx1"/>
                </a:solidFill>
                <a:latin typeface="+mn-lt"/>
                <a:ea typeface="+mn-ea"/>
                <a:cs typeface="+mn-cs"/>
              </a:rPr>
              <a:t>интерфейсы </a:t>
            </a:r>
            <a:r>
              <a:rPr lang="en-US" sz="1200" b="0" i="0" u="none" strike="noStrike" kern="1200" baseline="0" dirty="0" smtClean="0">
                <a:solidFill>
                  <a:schemeClr val="tx1"/>
                </a:solidFill>
                <a:latin typeface="+mn-lt"/>
                <a:ea typeface="+mn-ea"/>
                <a:cs typeface="+mn-cs"/>
              </a:rPr>
              <a:t>Membership, Roles </a:t>
            </a:r>
            <a:r>
              <a:rPr lang="ru-RU" sz="1200" b="0" i="0" u="none" strike="noStrike" kern="1200" baseline="0" dirty="0" smtClean="0">
                <a:solidFill>
                  <a:schemeClr val="tx1"/>
                </a:solidFill>
                <a:latin typeface="+mn-lt"/>
                <a:ea typeface="+mn-ea"/>
                <a:cs typeface="+mn-cs"/>
              </a:rPr>
              <a:t>и </a:t>
            </a:r>
            <a:r>
              <a:rPr lang="en-US" sz="1200" b="0" i="0" u="none" strike="noStrike" kern="1200" baseline="0" dirty="0" smtClean="0">
                <a:solidFill>
                  <a:schemeClr val="tx1"/>
                </a:solidFill>
                <a:latin typeface="+mn-lt"/>
                <a:ea typeface="+mn-ea"/>
                <a:cs typeface="+mn-cs"/>
              </a:rPr>
              <a:t>Profiles.</a:t>
            </a: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1" i="1" u="none" strike="noStrike" kern="1200" baseline="0" dirty="0" smtClean="0">
                <a:solidFill>
                  <a:schemeClr val="tx1"/>
                </a:solidFill>
                <a:latin typeface="+mn-lt"/>
                <a:ea typeface="+mn-ea"/>
                <a:cs typeface="+mn-cs"/>
              </a:rPr>
              <a:t>API-</a:t>
            </a:r>
            <a:r>
              <a:rPr lang="ru-RU" sz="1200" b="1" i="1" u="none" strike="noStrike" kern="1200" baseline="0" dirty="0" smtClean="0">
                <a:solidFill>
                  <a:schemeClr val="tx1"/>
                </a:solidFill>
                <a:latin typeface="+mn-lt"/>
                <a:ea typeface="+mn-ea"/>
                <a:cs typeface="+mn-cs"/>
              </a:rPr>
              <a:t>интерфейс </a:t>
            </a:r>
            <a:r>
              <a:rPr lang="en-US" sz="1200" b="1" i="1" u="none" strike="noStrike" kern="1200" baseline="0" dirty="0" smtClean="0">
                <a:solidFill>
                  <a:schemeClr val="tx1"/>
                </a:solidFill>
                <a:latin typeface="+mn-lt"/>
                <a:ea typeface="+mn-ea"/>
                <a:cs typeface="+mn-cs"/>
              </a:rPr>
              <a:t>Membership</a:t>
            </a:r>
          </a:p>
          <a:p>
            <a:endParaRPr lang="en-US" sz="1200" b="0" i="0" u="none" strike="noStrike" kern="1200" baseline="0" dirty="0" smtClean="0">
              <a:solidFill>
                <a:schemeClr val="tx1"/>
              </a:solidFill>
              <a:latin typeface="+mn-lt"/>
              <a:ea typeface="+mn-ea"/>
              <a:cs typeface="+mn-cs"/>
            </a:endParaRPr>
          </a:p>
          <a:p>
            <a:r>
              <a:rPr lang="ru-RU" sz="1200" b="1" i="1" u="none" strike="noStrike" kern="1200" baseline="0" dirty="0" smtClean="0">
                <a:solidFill>
                  <a:schemeClr val="tx1"/>
                </a:solidFill>
                <a:latin typeface="+mn-lt"/>
                <a:ea typeface="+mn-ea"/>
                <a:cs typeface="+mn-cs"/>
              </a:rPr>
              <a:t>API-интерфейс </a:t>
            </a:r>
            <a:r>
              <a:rPr lang="ru-RU" sz="1200" b="1" i="1" u="none" strike="noStrike" kern="1200" baseline="0" dirty="0" err="1" smtClean="0">
                <a:solidFill>
                  <a:schemeClr val="tx1"/>
                </a:solidFill>
                <a:latin typeface="+mn-lt"/>
                <a:ea typeface="+mn-ea"/>
                <a:cs typeface="+mn-cs"/>
              </a:rPr>
              <a:t>Membership</a:t>
            </a:r>
            <a:r>
              <a:rPr lang="ru-RU" sz="1200" b="1" i="1" u="none" strike="noStrike" kern="1200" baseline="0" dirty="0" smtClean="0">
                <a:solidFill>
                  <a:schemeClr val="tx1"/>
                </a:solidFill>
                <a:latin typeface="+mn-lt"/>
                <a:ea typeface="+mn-ea"/>
                <a:cs typeface="+mn-cs"/>
              </a:rPr>
              <a:t> — это завершенная система управления пользователями.</a:t>
            </a:r>
          </a:p>
          <a:p>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Она помогает вам создавать, редактировать и удалять пользователей, а также включает</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функциональность восстановления паролей. </a:t>
            </a:r>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Этот API-интерфейс можно применять для</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программной реализации этих управленческих задач, </a:t>
            </a:r>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или же использовать Web-ориентированный инструмент конфигурирования ASP.NET для графического администрирования ваших пользователей. </a:t>
            </a:r>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Благодаря данной инфраструктуре, вы можете сэкономить</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много времени, поскольку более нет необходимости создавать свои собственные приложения администрирования пользователей, потому что они уже существуют в ASP.NET,</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начиная с версии 2.0. </a:t>
            </a:r>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Более того, он включает также функциональность проверки комбинаций имен и паролей, вводимых пользователями.</a:t>
            </a:r>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Подробнее об API-интерфейсе </a:t>
            </a:r>
            <a:r>
              <a:rPr lang="ru-RU" sz="1200" b="0" i="0" u="none" strike="noStrike" kern="1200" baseline="0" dirty="0" err="1" smtClean="0">
                <a:solidFill>
                  <a:schemeClr val="tx1"/>
                </a:solidFill>
                <a:latin typeface="+mn-lt"/>
                <a:ea typeface="+mn-ea"/>
                <a:cs typeface="+mn-cs"/>
              </a:rPr>
              <a:t>Membership</a:t>
            </a:r>
            <a:r>
              <a:rPr lang="ru-RU" sz="1200" b="0" i="0" u="none" strike="noStrike" kern="1200" baseline="0" dirty="0" smtClean="0">
                <a:solidFill>
                  <a:schemeClr val="tx1"/>
                </a:solidFill>
                <a:latin typeface="+mn-lt"/>
                <a:ea typeface="+mn-ea"/>
                <a:cs typeface="+mn-cs"/>
              </a:rPr>
              <a:t> вы узнаете в главе 21.</a:t>
            </a:r>
            <a:endParaRPr lang="en-US"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ACAA8711-F093-4A2E-A13B-A8DE6F398421}" type="slidenum">
              <a:rPr lang="ru-RU" smtClean="0"/>
              <a:pPr/>
              <a:t>75</a:t>
            </a:fld>
            <a:endParaRPr lang="ru-RU"/>
          </a:p>
        </p:txBody>
      </p:sp>
    </p:spTree>
    <p:extLst>
      <p:ext uri="{BB962C8B-B14F-4D97-AF65-F5344CB8AC3E}">
        <p14:creationId xmlns:p14="http://schemas.microsoft.com/office/powerpoint/2010/main" val="264807847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en-US" sz="1200" b="1" i="1" u="none" strike="noStrike" kern="1200" baseline="0" dirty="0" smtClean="0">
                <a:solidFill>
                  <a:schemeClr val="tx1"/>
                </a:solidFill>
                <a:latin typeface="+mn-lt"/>
                <a:ea typeface="+mn-ea"/>
                <a:cs typeface="+mn-cs"/>
              </a:rPr>
              <a:t>API-</a:t>
            </a:r>
            <a:r>
              <a:rPr lang="ru-RU" sz="1200" b="1" i="1" u="none" strike="noStrike" kern="1200" baseline="0" dirty="0" smtClean="0">
                <a:solidFill>
                  <a:schemeClr val="tx1"/>
                </a:solidFill>
                <a:latin typeface="+mn-lt"/>
                <a:ea typeface="+mn-ea"/>
                <a:cs typeface="+mn-cs"/>
              </a:rPr>
              <a:t>интерфейс </a:t>
            </a:r>
            <a:r>
              <a:rPr lang="en-US" sz="1200" b="1" i="1" u="none" strike="noStrike" kern="1200" baseline="0" dirty="0" smtClean="0">
                <a:solidFill>
                  <a:schemeClr val="tx1"/>
                </a:solidFill>
                <a:latin typeface="+mn-lt"/>
                <a:ea typeface="+mn-ea"/>
                <a:cs typeface="+mn-cs"/>
              </a:rPr>
              <a:t>Roles</a:t>
            </a:r>
          </a:p>
          <a:p>
            <a:r>
              <a:rPr lang="ru-RU" sz="1200" b="0" i="0" u="none" strike="noStrike" kern="1200" baseline="0" dirty="0" smtClean="0">
                <a:solidFill>
                  <a:schemeClr val="tx1"/>
                </a:solidFill>
                <a:latin typeface="+mn-lt"/>
                <a:ea typeface="+mn-ea"/>
                <a:cs typeface="+mn-cs"/>
              </a:rPr>
              <a:t>Во многих случаях авторизация выполняется для групп пользователей, называемых </a:t>
            </a:r>
            <a:r>
              <a:rPr lang="ru-RU" sz="1200" b="0" i="1" u="none" strike="noStrike" kern="1200" baseline="0" dirty="0" smtClean="0">
                <a:solidFill>
                  <a:schemeClr val="tx1"/>
                </a:solidFill>
                <a:latin typeface="+mn-lt"/>
                <a:ea typeface="+mn-ea"/>
                <a:cs typeface="+mn-cs"/>
              </a:rPr>
              <a:t>ролями</a:t>
            </a:r>
            <a:r>
              <a:rPr lang="ru-RU" sz="1200" b="0" i="0" u="none" strike="noStrike" kern="1200" baseline="0" dirty="0" smtClean="0">
                <a:solidFill>
                  <a:schemeClr val="tx1"/>
                </a:solidFill>
                <a:latin typeface="+mn-lt"/>
                <a:ea typeface="+mn-ea"/>
                <a:cs typeface="+mn-cs"/>
              </a:rPr>
              <a:t>. </a:t>
            </a:r>
          </a:p>
          <a:p>
            <a:endParaRPr lang="ru-RU" sz="1200" b="0" i="0" u="none" strike="noStrike" kern="1200" baseline="0" dirty="0" smtClean="0">
              <a:solidFill>
                <a:schemeClr val="tx1"/>
              </a:solidFill>
              <a:latin typeface="+mn-lt"/>
              <a:ea typeface="+mn-ea"/>
              <a:cs typeface="+mn-cs"/>
            </a:endParaRPr>
          </a:p>
          <a:p>
            <a:r>
              <a:rPr lang="ru-RU" sz="1200" b="1" i="1" u="none" strike="noStrike" kern="1200" baseline="0" dirty="0" smtClean="0">
                <a:solidFill>
                  <a:schemeClr val="tx1"/>
                </a:solidFill>
                <a:latin typeface="+mn-lt"/>
                <a:ea typeface="+mn-ea"/>
                <a:cs typeface="+mn-cs"/>
              </a:rPr>
              <a:t>Одна роль может включать в себя множество пользователей, и один пользователь может быть назначен на множество ролей. </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ASP.NET 2.0 включает готовый к применению API-интерфейс, позволяющий при необходимости назначать пользователей на роли. </a:t>
            </a:r>
          </a:p>
          <a:p>
            <a:r>
              <a:rPr lang="ru-RU" sz="1200" b="0" i="0" u="none" strike="noStrike" kern="1200" baseline="0" dirty="0" smtClean="0">
                <a:solidFill>
                  <a:schemeClr val="tx1"/>
                </a:solidFill>
                <a:latin typeface="+mn-lt"/>
                <a:ea typeface="+mn-ea"/>
                <a:cs typeface="+mn-cs"/>
              </a:rPr>
              <a:t>Опять-таки, вы можете делать это </a:t>
            </a:r>
            <a:r>
              <a:rPr lang="ru-RU" sz="1200" b="0" i="0" u="none" strike="noStrike" kern="1200" baseline="0" dirty="0" err="1" smtClean="0">
                <a:solidFill>
                  <a:schemeClr val="tx1"/>
                </a:solidFill>
                <a:latin typeface="+mn-lt"/>
                <a:ea typeface="+mn-ea"/>
                <a:cs typeface="+mn-cs"/>
              </a:rPr>
              <a:t>программно</a:t>
            </a:r>
            <a:r>
              <a:rPr lang="ru-RU" sz="1200" b="0" i="0" u="none" strike="noStrike" kern="1200" baseline="0" dirty="0" smtClean="0">
                <a:solidFill>
                  <a:schemeClr val="tx1"/>
                </a:solidFill>
                <a:latin typeface="+mn-lt"/>
                <a:ea typeface="+mn-ea"/>
                <a:cs typeface="+mn-cs"/>
              </a:rPr>
              <a:t> через API-интерфейс </a:t>
            </a:r>
            <a:r>
              <a:rPr lang="ru-RU" sz="1200" b="0" i="0" u="none" strike="noStrike" kern="1200" baseline="0" dirty="0" err="1" smtClean="0">
                <a:solidFill>
                  <a:schemeClr val="tx1"/>
                </a:solidFill>
                <a:latin typeface="+mn-lt"/>
                <a:ea typeface="+mn-ea"/>
                <a:cs typeface="+mn-cs"/>
              </a:rPr>
              <a:t>Roles</a:t>
            </a:r>
            <a:r>
              <a:rPr lang="ru-RU" sz="1200" b="0" i="0" u="none" strike="noStrike" kern="1200" baseline="0" dirty="0" smtClean="0">
                <a:solidFill>
                  <a:schemeClr val="tx1"/>
                </a:solidFill>
                <a:latin typeface="+mn-lt"/>
                <a:ea typeface="+mn-ea"/>
                <a:cs typeface="+mn-cs"/>
              </a:rPr>
              <a:t> или же с помощью утилиты конфигурирования ASP.NET.</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В главе 23 вы изучите все детали применения API-интерфейса </a:t>
            </a:r>
            <a:r>
              <a:rPr lang="ru-RU" sz="1200" b="0" i="0" u="none" strike="noStrike" kern="1200" baseline="0" dirty="0" err="1" smtClean="0">
                <a:solidFill>
                  <a:schemeClr val="tx1"/>
                </a:solidFill>
                <a:latin typeface="+mn-lt"/>
                <a:ea typeface="+mn-ea"/>
                <a:cs typeface="+mn-cs"/>
              </a:rPr>
              <a:t>Roles</a:t>
            </a:r>
            <a:r>
              <a:rPr lang="ru-RU" sz="1200" b="0" i="0" u="none" strike="noStrike" kern="1200" baseline="0" dirty="0" smtClean="0">
                <a:solidFill>
                  <a:schemeClr val="tx1"/>
                </a:solidFill>
                <a:latin typeface="+mn-lt"/>
                <a:ea typeface="+mn-ea"/>
                <a:cs typeface="+mn-cs"/>
              </a:rPr>
              <a:t> в своих приложениях.</a:t>
            </a:r>
          </a:p>
          <a:p>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ACAA8711-F093-4A2E-A13B-A8DE6F398421}" type="slidenum">
              <a:rPr lang="ru-RU" smtClean="0"/>
              <a:pPr/>
              <a:t>76</a:t>
            </a:fld>
            <a:endParaRPr lang="ru-RU"/>
          </a:p>
        </p:txBody>
      </p:sp>
    </p:spTree>
    <p:extLst>
      <p:ext uri="{BB962C8B-B14F-4D97-AF65-F5344CB8AC3E}">
        <p14:creationId xmlns:p14="http://schemas.microsoft.com/office/powerpoint/2010/main" val="383347000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en-US" sz="1200" b="1" i="1" u="none" strike="noStrike" kern="1200" baseline="0" dirty="0" smtClean="0">
                <a:solidFill>
                  <a:schemeClr val="tx1"/>
                </a:solidFill>
                <a:latin typeface="+mn-lt"/>
                <a:ea typeface="+mn-ea"/>
                <a:cs typeface="+mn-cs"/>
              </a:rPr>
              <a:t>API- </a:t>
            </a:r>
            <a:r>
              <a:rPr lang="ru-RU" sz="1200" b="1" i="1" u="none" strike="noStrike" kern="1200" baseline="0" dirty="0" smtClean="0">
                <a:solidFill>
                  <a:schemeClr val="tx1"/>
                </a:solidFill>
                <a:latin typeface="+mn-lt"/>
                <a:ea typeface="+mn-ea"/>
                <a:cs typeface="+mn-cs"/>
              </a:rPr>
              <a:t>интерфейс </a:t>
            </a:r>
            <a:r>
              <a:rPr lang="en-US" sz="1200" b="1" i="1" u="none" strike="noStrike" kern="1200" baseline="0" dirty="0" smtClean="0">
                <a:solidFill>
                  <a:schemeClr val="tx1"/>
                </a:solidFill>
                <a:latin typeface="+mn-lt"/>
                <a:ea typeface="+mn-ea"/>
                <a:cs typeface="+mn-cs"/>
              </a:rPr>
              <a:t>Profiles</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Конечно, если ваше Web-приложение аутентифицирует пользователей, эти пользователи могут пожелать сохранить настройки на вашем Web-сайте для последующих визитов. </a:t>
            </a:r>
          </a:p>
          <a:p>
            <a:r>
              <a:rPr lang="ru-RU" sz="1200" b="0" i="0" u="none" strike="noStrike" kern="1200" baseline="0" dirty="0" smtClean="0">
                <a:solidFill>
                  <a:schemeClr val="tx1"/>
                </a:solidFill>
                <a:latin typeface="+mn-lt"/>
                <a:ea typeface="+mn-ea"/>
                <a:cs typeface="+mn-cs"/>
              </a:rPr>
              <a:t>Обычно для таких прецедентов использования вы создаете так называемые пользовательские профили, </a:t>
            </a:r>
          </a:p>
          <a:p>
            <a:r>
              <a:rPr lang="ru-RU" sz="1200" b="0" i="0" u="none" strike="noStrike" kern="1200" baseline="0" dirty="0" smtClean="0">
                <a:solidFill>
                  <a:schemeClr val="tx1"/>
                </a:solidFill>
                <a:latin typeface="+mn-lt"/>
                <a:ea typeface="+mn-ea"/>
                <a:cs typeface="+mn-cs"/>
              </a:rPr>
              <a:t>которые сохраняют настройки отдельно для каждого пользователя между их визитами на сайт. </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Большая разница между пользовательскими профилями и состояниями сеанса состоит с том, что профили сохраняются между многими сеансами.</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Опять-таки, ASP.NET 3.5 включает готовую к использованию инфраструктуру управления профилями в ваших приложениях, которая появилась в версии ASP.NET 2.0.</a:t>
            </a:r>
            <a:endParaRPr lang="en-US" dirty="0" smtClean="0"/>
          </a:p>
          <a:p>
            <a:endParaRPr lang="ru-RU" dirty="0" smtClean="0"/>
          </a:p>
          <a:p>
            <a:r>
              <a:rPr lang="ru-RU" sz="1200" b="0" i="0" u="none" strike="noStrike" kern="1200" baseline="0" dirty="0" smtClean="0">
                <a:solidFill>
                  <a:schemeClr val="tx1"/>
                </a:solidFill>
                <a:latin typeface="+mn-lt"/>
                <a:ea typeface="+mn-ea"/>
                <a:cs typeface="+mn-cs"/>
              </a:rPr>
              <a:t>В главе 24 вы узнаете, как использовать API-интерфейс </a:t>
            </a:r>
            <a:r>
              <a:rPr lang="ru-RU" sz="1200" b="0" i="0" u="none" strike="noStrike" kern="1200" baseline="0" dirty="0" err="1" smtClean="0">
                <a:solidFill>
                  <a:schemeClr val="tx1"/>
                </a:solidFill>
                <a:latin typeface="+mn-lt"/>
                <a:ea typeface="+mn-ea"/>
                <a:cs typeface="+mn-cs"/>
              </a:rPr>
              <a:t>Profiles</a:t>
            </a:r>
            <a:r>
              <a:rPr lang="ru-RU" sz="1200" b="0" i="0" u="none" strike="noStrike" kern="1200" baseline="0" dirty="0" smtClean="0">
                <a:solidFill>
                  <a:schemeClr val="tx1"/>
                </a:solidFill>
                <a:latin typeface="+mn-lt"/>
                <a:ea typeface="+mn-ea"/>
                <a:cs typeface="+mn-cs"/>
              </a:rPr>
              <a:t> в своих приложениях.</a:t>
            </a:r>
          </a:p>
          <a:p>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endParaRPr lang="en-US" dirty="0" smtClean="0"/>
          </a:p>
          <a:p>
            <a:endParaRPr lang="ru-RU" dirty="0" smtClean="0"/>
          </a:p>
          <a:p>
            <a:endParaRPr lang="en-US" dirty="0" smtClean="0"/>
          </a:p>
          <a:p>
            <a:endParaRPr lang="en-US" dirty="0" smtClean="0"/>
          </a:p>
          <a:p>
            <a:endParaRPr lang="ru-RU" dirty="0"/>
          </a:p>
        </p:txBody>
      </p:sp>
      <p:sp>
        <p:nvSpPr>
          <p:cNvPr id="4" name="Номер слайда 3"/>
          <p:cNvSpPr>
            <a:spLocks noGrp="1"/>
          </p:cNvSpPr>
          <p:nvPr>
            <p:ph type="sldNum" sz="quarter" idx="10"/>
          </p:nvPr>
        </p:nvSpPr>
        <p:spPr/>
        <p:txBody>
          <a:bodyPr/>
          <a:lstStyle/>
          <a:p>
            <a:fld id="{ACAA8711-F093-4A2E-A13B-A8DE6F398421}" type="slidenum">
              <a:rPr lang="ru-RU" smtClean="0"/>
              <a:pPr/>
              <a:t>77</a:t>
            </a:fld>
            <a:endParaRPr lang="ru-RU"/>
          </a:p>
        </p:txBody>
      </p:sp>
    </p:spTree>
    <p:extLst>
      <p:ext uri="{BB962C8B-B14F-4D97-AF65-F5344CB8AC3E}">
        <p14:creationId xmlns:p14="http://schemas.microsoft.com/office/powerpoint/2010/main" val="226255473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92500" lnSpcReduction="20000"/>
          </a:bodyPr>
          <a:lstStyle/>
          <a:p>
            <a:r>
              <a:rPr lang="ru-RU" sz="1200" b="1" i="0" u="none" strike="noStrike" kern="1200" baseline="0" dirty="0" smtClean="0">
                <a:solidFill>
                  <a:schemeClr val="tx1"/>
                </a:solidFill>
                <a:latin typeface="+mn-lt"/>
                <a:ea typeface="+mn-ea"/>
                <a:cs typeface="+mn-cs"/>
              </a:rPr>
              <a:t>Почему бы ни реализовать </a:t>
            </a:r>
            <a:r>
              <a:rPr lang="en-US" sz="1200" b="1" i="0" u="none" strike="noStrike" kern="1200" baseline="0" dirty="0" smtClean="0">
                <a:solidFill>
                  <a:schemeClr val="tx1"/>
                </a:solidFill>
                <a:latin typeface="+mn-lt"/>
                <a:ea typeface="+mn-ea"/>
                <a:cs typeface="+mn-cs"/>
              </a:rPr>
              <a:t>cookie-</a:t>
            </a:r>
            <a:r>
              <a:rPr lang="ru-RU" sz="1200" b="1" i="0" u="none" strike="noStrike" kern="1200" baseline="0" dirty="0" smtClean="0">
                <a:solidFill>
                  <a:schemeClr val="tx1"/>
                </a:solidFill>
                <a:latin typeface="+mn-lt"/>
                <a:ea typeface="+mn-ea"/>
                <a:cs typeface="+mn-cs"/>
              </a:rPr>
              <a:t>аутентификацию самостоятельно?</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В зависимости от конфигураций, о которых вы узнаете из следующих разделов настоящей главы, </a:t>
            </a:r>
          </a:p>
          <a:p>
            <a:r>
              <a:rPr lang="ru-RU" sz="1200" b="0" i="0" u="none" strike="noStrike" kern="1200" baseline="0" dirty="0" smtClean="0">
                <a:solidFill>
                  <a:schemeClr val="tx1"/>
                </a:solidFill>
                <a:latin typeface="+mn-lt"/>
                <a:ea typeface="+mn-ea"/>
                <a:cs typeface="+mn-cs"/>
              </a:rPr>
              <a:t>аутентификация форм использует </a:t>
            </a:r>
            <a:r>
              <a:rPr lang="ru-RU" sz="1200" b="0" i="0" u="none" strike="noStrike" kern="1200" baseline="0" dirty="0" err="1" smtClean="0">
                <a:solidFill>
                  <a:schemeClr val="tx1"/>
                </a:solidFill>
                <a:latin typeface="+mn-lt"/>
                <a:ea typeface="+mn-ea"/>
                <a:cs typeface="+mn-cs"/>
              </a:rPr>
              <a:t>cookie</a:t>
            </a:r>
            <a:r>
              <a:rPr lang="ru-RU" sz="1200" b="0" i="0" u="none" strike="noStrike" kern="1200" baseline="0" dirty="0" smtClean="0">
                <a:solidFill>
                  <a:schemeClr val="tx1"/>
                </a:solidFill>
                <a:latin typeface="+mn-lt"/>
                <a:ea typeface="+mn-ea"/>
                <a:cs typeface="+mn-cs"/>
              </a:rPr>
              <a:t>-наборы для выдачи билетов аутентификации клиентам и пользователям. </a:t>
            </a:r>
          </a:p>
          <a:p>
            <a:r>
              <a:rPr lang="ru-RU" sz="1200" b="0" i="0" u="none" strike="noStrike" kern="1200" baseline="0" dirty="0" smtClean="0">
                <a:solidFill>
                  <a:schemeClr val="tx1"/>
                </a:solidFill>
                <a:latin typeface="+mn-lt"/>
                <a:ea typeface="+mn-ea"/>
                <a:cs typeface="+mn-cs"/>
              </a:rPr>
              <a:t>Более общий термин для обозначения такого подхода называется </a:t>
            </a:r>
            <a:r>
              <a:rPr lang="ru-RU" sz="1200" b="0" i="1" u="none" strike="noStrike" kern="1200" baseline="0" dirty="0" err="1" smtClean="0">
                <a:solidFill>
                  <a:schemeClr val="tx1"/>
                </a:solidFill>
                <a:latin typeface="+mn-lt"/>
                <a:ea typeface="+mn-ea"/>
                <a:cs typeface="+mn-cs"/>
              </a:rPr>
              <a:t>cookie</a:t>
            </a:r>
            <a:r>
              <a:rPr lang="ru-RU" sz="1200" b="0" i="1" u="none" strike="noStrike" kern="1200" baseline="0" dirty="0" smtClean="0">
                <a:solidFill>
                  <a:schemeClr val="tx1"/>
                </a:solidFill>
                <a:latin typeface="+mn-lt"/>
                <a:ea typeface="+mn-ea"/>
                <a:cs typeface="+mn-cs"/>
              </a:rPr>
              <a:t>-аутентификацией</a:t>
            </a:r>
            <a:r>
              <a:rPr lang="ru-RU" sz="1200" b="0" i="0" u="none" strike="noStrike" kern="1200" baseline="0" dirty="0" smtClean="0">
                <a:solidFill>
                  <a:schemeClr val="tx1"/>
                </a:solidFill>
                <a:latin typeface="+mn-lt"/>
                <a:ea typeface="+mn-ea"/>
                <a:cs typeface="+mn-cs"/>
              </a:rPr>
              <a:t>. </a:t>
            </a:r>
          </a:p>
          <a:p>
            <a:r>
              <a:rPr lang="ru-RU" sz="1200" b="0" i="0" u="none" strike="noStrike" kern="1200" baseline="0" dirty="0" smtClean="0">
                <a:solidFill>
                  <a:schemeClr val="tx1"/>
                </a:solidFill>
                <a:latin typeface="+mn-lt"/>
                <a:ea typeface="+mn-ea"/>
                <a:cs typeface="+mn-cs"/>
              </a:rPr>
              <a:t>Аутентификация с применением </a:t>
            </a:r>
            <a:r>
              <a:rPr lang="ru-RU" sz="1200" b="0" i="0" u="none" strike="noStrike" kern="1200" baseline="0" dirty="0" err="1" smtClean="0">
                <a:solidFill>
                  <a:schemeClr val="tx1"/>
                </a:solidFill>
                <a:latin typeface="+mn-lt"/>
                <a:ea typeface="+mn-ea"/>
                <a:cs typeface="+mn-cs"/>
              </a:rPr>
              <a:t>cookie</a:t>
            </a:r>
            <a:r>
              <a:rPr lang="ru-RU" sz="1200" b="0" i="0" u="none" strike="noStrike" kern="1200" baseline="0" dirty="0" smtClean="0">
                <a:solidFill>
                  <a:schemeClr val="tx1"/>
                </a:solidFill>
                <a:latin typeface="+mn-lt"/>
                <a:ea typeface="+mn-ea"/>
                <a:cs typeface="+mn-cs"/>
              </a:rPr>
              <a:t>-наборов на первый взгляд кажется весьма простой системой. </a:t>
            </a:r>
          </a:p>
          <a:p>
            <a:r>
              <a:rPr lang="ru-RU" sz="1200" b="0" i="0" u="none" strike="noStrike" kern="1200" baseline="0" dirty="0" smtClean="0">
                <a:solidFill>
                  <a:schemeClr val="tx1"/>
                </a:solidFill>
                <a:latin typeface="+mn-lt"/>
                <a:ea typeface="+mn-ea"/>
                <a:cs typeface="+mn-cs"/>
              </a:rPr>
              <a:t>У вас может возникнуть вопрос: а почему бы ни реализовать ее самостоятельно, применяя </a:t>
            </a:r>
            <a:r>
              <a:rPr lang="ru-RU" sz="1200" b="0" i="0" u="none" strike="noStrike" kern="1200" baseline="0" dirty="0" err="1" smtClean="0">
                <a:solidFill>
                  <a:schemeClr val="tx1"/>
                </a:solidFill>
                <a:latin typeface="+mn-lt"/>
                <a:ea typeface="+mn-ea"/>
                <a:cs typeface="+mn-cs"/>
              </a:rPr>
              <a:t>cookie</a:t>
            </a:r>
            <a:r>
              <a:rPr lang="ru-RU" sz="1200" b="0" i="0" u="none" strike="noStrike" kern="1200" baseline="0" dirty="0" smtClean="0">
                <a:solidFill>
                  <a:schemeClr val="tx1"/>
                </a:solidFill>
                <a:latin typeface="+mn-lt"/>
                <a:ea typeface="+mn-ea"/>
                <a:cs typeface="+mn-cs"/>
              </a:rPr>
              <a:t>-наборы и сеансовые переменные?</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Причина состоит в том же, почему разработчики не реализуют другие средства ASP.NET — от состояния сеанса до каркаса Web-элементов управления. </a:t>
            </a:r>
          </a:p>
          <a:p>
            <a:r>
              <a:rPr lang="ru-RU" sz="1200" b="0" i="0" u="none" strike="noStrike" kern="1200" baseline="0" dirty="0" smtClean="0">
                <a:solidFill>
                  <a:schemeClr val="tx1"/>
                </a:solidFill>
                <a:latin typeface="+mn-lt"/>
                <a:ea typeface="+mn-ea"/>
                <a:cs typeface="+mn-cs"/>
              </a:rPr>
              <a:t>Дело не только в том, что система ASP.NET избавляет вас от забот, но также и в том, что она предлагает </a:t>
            </a:r>
          </a:p>
          <a:p>
            <a:pPr marL="171450" indent="-171450">
              <a:buFont typeface="Arial" panose="020B0604020202020204" pitchFamily="34" charset="0"/>
              <a:buChar char="•"/>
            </a:pPr>
            <a:r>
              <a:rPr lang="ru-RU" sz="1200" b="0" i="0" u="none" strike="noStrike" kern="1200" baseline="0" dirty="0" smtClean="0">
                <a:solidFill>
                  <a:schemeClr val="tx1"/>
                </a:solidFill>
                <a:latin typeface="+mn-lt"/>
                <a:ea typeface="+mn-ea"/>
                <a:cs typeface="+mn-cs"/>
              </a:rPr>
              <a:t>безопасную, </a:t>
            </a:r>
          </a:p>
          <a:p>
            <a:pPr marL="171450" indent="-171450">
              <a:buFont typeface="Arial" panose="020B0604020202020204" pitchFamily="34" charset="0"/>
              <a:buChar char="•"/>
            </a:pPr>
            <a:r>
              <a:rPr lang="ru-RU" sz="1200" b="0" i="0" u="none" strike="noStrike" kern="1200" baseline="0" dirty="0" smtClean="0">
                <a:solidFill>
                  <a:schemeClr val="tx1"/>
                </a:solidFill>
                <a:latin typeface="+mn-lt"/>
                <a:ea typeface="+mn-ea"/>
                <a:cs typeface="+mn-cs"/>
              </a:rPr>
              <a:t>хорошо протестированную и </a:t>
            </a:r>
          </a:p>
          <a:p>
            <a:pPr marL="171450" indent="-171450">
              <a:buFont typeface="Arial" panose="020B0604020202020204" pitchFamily="34" charset="0"/>
              <a:buChar char="•"/>
            </a:pPr>
            <a:r>
              <a:rPr lang="ru-RU" sz="1200" b="0" i="0" u="none" strike="noStrike" kern="1200" baseline="0" dirty="0" smtClean="0">
                <a:solidFill>
                  <a:schemeClr val="tx1"/>
                </a:solidFill>
                <a:latin typeface="+mn-lt"/>
                <a:ea typeface="+mn-ea"/>
                <a:cs typeface="+mn-cs"/>
              </a:rPr>
              <a:t>расширяемую реализацию. </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Ниже перечислены некоторые преимущества реализации аутентификации форм ASP.NET.</a:t>
            </a:r>
          </a:p>
          <a:p>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Cookie-</a:t>
            </a:r>
            <a:r>
              <a:rPr lang="ru-RU" sz="1200" b="0" i="0" u="none" strike="noStrike" kern="1200" baseline="0" dirty="0" smtClean="0">
                <a:solidFill>
                  <a:schemeClr val="tx1"/>
                </a:solidFill>
                <a:latin typeface="+mn-lt"/>
                <a:ea typeface="+mn-ea"/>
                <a:cs typeface="+mn-cs"/>
              </a:rPr>
              <a:t>наборы аутентификации являются защищенными.</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Аутентификация форм — тщательно протестированная система.</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Аутентификация форм интегрирована с классами безопасности .NET.</a:t>
            </a:r>
          </a:p>
          <a:p>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ACAA8711-F093-4A2E-A13B-A8DE6F398421}" type="slidenum">
              <a:rPr lang="ru-RU" smtClean="0"/>
              <a:pPr/>
              <a:t>78</a:t>
            </a:fld>
            <a:endParaRPr lang="ru-RU"/>
          </a:p>
        </p:txBody>
      </p:sp>
    </p:spTree>
    <p:extLst>
      <p:ext uri="{BB962C8B-B14F-4D97-AF65-F5344CB8AC3E}">
        <p14:creationId xmlns:p14="http://schemas.microsoft.com/office/powerpoint/2010/main" val="148680327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47500" lnSpcReduction="20000"/>
          </a:bodyPr>
          <a:lstStyle/>
          <a:p>
            <a:r>
              <a:rPr lang="ru-RU" sz="1200" b="1" i="0" u="sng" strike="noStrike" kern="1200" baseline="0" dirty="0" smtClean="0">
                <a:solidFill>
                  <a:schemeClr val="tx1"/>
                </a:solidFill>
                <a:latin typeface="+mn-lt"/>
                <a:ea typeface="+mn-ea"/>
                <a:cs typeface="+mn-cs"/>
              </a:rPr>
              <a:t>Классы аутентификации форм</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Наиболее важная часть каркаса аутентификации форм — это </a:t>
            </a:r>
            <a:r>
              <a:rPr lang="ru-RU" sz="1200" b="0" i="0" u="none" strike="noStrike" kern="1200" baseline="0" dirty="0" err="1" smtClean="0">
                <a:solidFill>
                  <a:schemeClr val="tx1"/>
                </a:solidFill>
                <a:latin typeface="+mn-lt"/>
                <a:ea typeface="+mn-ea"/>
                <a:cs typeface="+mn-cs"/>
              </a:rPr>
              <a:t>FormsAuthentication</a:t>
            </a:r>
            <a:r>
              <a:rPr lang="ru-RU" sz="1200" b="0" i="0" u="none" strike="noStrike" kern="1200" baseline="0" dirty="0" smtClean="0">
                <a:solidFill>
                  <a:schemeClr val="tx1"/>
                </a:solidFill>
                <a:latin typeface="+mn-lt"/>
                <a:ea typeface="+mn-ea"/>
                <a:cs typeface="+mn-cs"/>
              </a:rPr>
              <a:t> </a:t>
            </a:r>
            <a:r>
              <a:rPr lang="ru-RU" sz="1200" b="0" i="0" u="none" strike="noStrike" kern="1200" baseline="0" dirty="0" err="1" smtClean="0">
                <a:solidFill>
                  <a:schemeClr val="tx1"/>
                </a:solidFill>
                <a:latin typeface="+mn-lt"/>
                <a:ea typeface="+mn-ea"/>
                <a:cs typeface="+mn-cs"/>
              </a:rPr>
              <a:t>Module</a:t>
            </a:r>
            <a:r>
              <a:rPr lang="ru-RU" sz="1200" b="0" i="0" u="none" strike="noStrike" kern="1200" baseline="0" dirty="0" smtClean="0">
                <a:solidFill>
                  <a:schemeClr val="tx1"/>
                </a:solidFill>
                <a:latin typeface="+mn-lt"/>
                <a:ea typeface="+mn-ea"/>
                <a:cs typeface="+mn-cs"/>
              </a:rPr>
              <a:t>, </a:t>
            </a:r>
          </a:p>
          <a:p>
            <a:r>
              <a:rPr lang="ru-RU" sz="1200" b="0" i="0" u="none" strike="noStrike" kern="1200" baseline="0" dirty="0" smtClean="0">
                <a:solidFill>
                  <a:schemeClr val="tx1"/>
                </a:solidFill>
                <a:latin typeface="+mn-lt"/>
                <a:ea typeface="+mn-ea"/>
                <a:cs typeface="+mn-cs"/>
              </a:rPr>
              <a:t>который является классом </a:t>
            </a:r>
            <a:r>
              <a:rPr lang="ru-RU" sz="1200" b="0" i="0" u="none" strike="noStrike" kern="1200" baseline="0" dirty="0" err="1" smtClean="0">
                <a:solidFill>
                  <a:schemeClr val="tx1"/>
                </a:solidFill>
                <a:latin typeface="+mn-lt"/>
                <a:ea typeface="+mn-ea"/>
                <a:cs typeface="+mn-cs"/>
              </a:rPr>
              <a:t>HttpModule</a:t>
            </a:r>
            <a:r>
              <a:rPr lang="ru-RU" sz="1200" b="0" i="0" u="none" strike="noStrike" kern="1200" baseline="0" dirty="0" smtClean="0">
                <a:solidFill>
                  <a:schemeClr val="tx1"/>
                </a:solidFill>
                <a:latin typeface="+mn-lt"/>
                <a:ea typeface="+mn-ea"/>
                <a:cs typeface="+mn-cs"/>
              </a:rPr>
              <a:t>, обнаруживающим мандаты аутентификации форм, присутствующие в запросе. </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Если такой мандат недоступен, а пользователь запросил защищенный ресурс, то запрос автоматически перенаправляется на страницу регистрации, </a:t>
            </a:r>
          </a:p>
          <a:p>
            <a:r>
              <a:rPr lang="ru-RU" sz="1200" b="0" i="0" u="none" strike="noStrike" kern="1200" baseline="0" dirty="0" smtClean="0">
                <a:solidFill>
                  <a:schemeClr val="tx1"/>
                </a:solidFill>
                <a:latin typeface="+mn-lt"/>
                <a:ea typeface="+mn-ea"/>
                <a:cs typeface="+mn-cs"/>
              </a:rPr>
              <a:t>указанную в файле </a:t>
            </a:r>
            <a:r>
              <a:rPr lang="ru-RU" sz="1200" b="0" i="0" u="none" strike="noStrike" kern="1200" baseline="0" dirty="0" err="1" smtClean="0">
                <a:solidFill>
                  <a:schemeClr val="tx1"/>
                </a:solidFill>
                <a:latin typeface="+mn-lt"/>
                <a:ea typeface="+mn-ea"/>
                <a:cs typeface="+mn-cs"/>
              </a:rPr>
              <a:t>web.config</a:t>
            </a:r>
            <a:r>
              <a:rPr lang="ru-RU" sz="1200" b="0" i="0" u="none" strike="noStrike" kern="1200" baseline="0" dirty="0" smtClean="0">
                <a:solidFill>
                  <a:schemeClr val="tx1"/>
                </a:solidFill>
                <a:latin typeface="+mn-lt"/>
                <a:ea typeface="+mn-ea"/>
                <a:cs typeface="+mn-cs"/>
              </a:rPr>
              <a:t>, еще до того, как исполняющая система даже просто коснется этого защищенного ресурса.</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Если мандат присутствует, модуль автоматически создает контекст безопасности, </a:t>
            </a:r>
          </a:p>
          <a:p>
            <a:r>
              <a:rPr lang="ru-RU" sz="1200" b="0" i="0" u="none" strike="noStrike" kern="1200" baseline="0" dirty="0" smtClean="0">
                <a:solidFill>
                  <a:schemeClr val="tx1"/>
                </a:solidFill>
                <a:latin typeface="+mn-lt"/>
                <a:ea typeface="+mn-ea"/>
                <a:cs typeface="+mn-cs"/>
              </a:rPr>
              <a:t>инициализируя свойство </a:t>
            </a:r>
            <a:r>
              <a:rPr lang="en-US" sz="1200" b="0" i="0" u="none" strike="noStrike" kern="1200" baseline="0" dirty="0" err="1" smtClean="0">
                <a:solidFill>
                  <a:schemeClr val="tx1"/>
                </a:solidFill>
                <a:latin typeface="+mn-lt"/>
                <a:ea typeface="+mn-ea"/>
                <a:cs typeface="+mn-cs"/>
              </a:rPr>
              <a:t>HttpContext.Current.User</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экземпляром </a:t>
            </a:r>
            <a:r>
              <a:rPr lang="en-US" sz="1200" b="0" i="0" u="none" strike="noStrike" kern="1200" baseline="0" dirty="0" err="1" smtClean="0">
                <a:solidFill>
                  <a:schemeClr val="tx1"/>
                </a:solidFill>
                <a:latin typeface="+mn-lt"/>
                <a:ea typeface="+mn-ea"/>
                <a:cs typeface="+mn-cs"/>
              </a:rPr>
              <a:t>GenericPrincipal</a:t>
            </a:r>
            <a:r>
              <a:rPr lang="ru-RU" sz="1200" b="0" i="0" u="none" strike="noStrike" kern="1200" baseline="0" dirty="0" smtClean="0">
                <a:solidFill>
                  <a:schemeClr val="tx1"/>
                </a:solidFill>
                <a:latin typeface="+mn-lt"/>
                <a:ea typeface="+mn-ea"/>
                <a:cs typeface="+mn-cs"/>
              </a:rPr>
              <a:t> по умолчанию, </a:t>
            </a:r>
          </a:p>
          <a:p>
            <a:r>
              <a:rPr lang="ru-RU" sz="1200" b="0" i="0" u="none" strike="noStrike" kern="1200" baseline="0" dirty="0" smtClean="0">
                <a:solidFill>
                  <a:schemeClr val="tx1"/>
                </a:solidFill>
                <a:latin typeface="+mn-lt"/>
                <a:ea typeface="+mn-ea"/>
                <a:cs typeface="+mn-cs"/>
              </a:rPr>
              <a:t>который включает экземпляр </a:t>
            </a:r>
            <a:r>
              <a:rPr lang="ru-RU" sz="1200" b="0" i="0" u="none" strike="noStrike" kern="1200" baseline="0" dirty="0" err="1" smtClean="0">
                <a:solidFill>
                  <a:schemeClr val="tx1"/>
                </a:solidFill>
                <a:latin typeface="+mn-lt"/>
                <a:ea typeface="+mn-ea"/>
                <a:cs typeface="+mn-cs"/>
              </a:rPr>
              <a:t>FormsIdentity</a:t>
            </a:r>
            <a:r>
              <a:rPr lang="ru-RU" sz="1200" b="0" i="0" u="none" strike="noStrike" kern="1200" baseline="0" dirty="0" smtClean="0">
                <a:solidFill>
                  <a:schemeClr val="tx1"/>
                </a:solidFill>
                <a:latin typeface="+mn-lt"/>
                <a:ea typeface="+mn-ea"/>
                <a:cs typeface="+mn-cs"/>
              </a:rPr>
              <a:t> с именем текущего зарегистрированного пользователя. </a:t>
            </a:r>
          </a:p>
          <a:p>
            <a:endParaRPr lang="ru-RU" sz="1200" b="0" i="0" u="none" strike="noStrike" kern="1200" baseline="0" dirty="0" smtClean="0">
              <a:solidFill>
                <a:schemeClr val="tx1"/>
              </a:solidFill>
              <a:latin typeface="+mn-lt"/>
              <a:ea typeface="+mn-ea"/>
              <a:cs typeface="+mn-cs"/>
            </a:endParaRPr>
          </a:p>
          <a:p>
            <a:r>
              <a:rPr lang="ru-RU" sz="1200" b="1" i="1" u="none" strike="noStrike" kern="1200" baseline="0" dirty="0" smtClean="0">
                <a:solidFill>
                  <a:schemeClr val="tx1"/>
                </a:solidFill>
                <a:latin typeface="+mn-lt"/>
                <a:ea typeface="+mn-ea"/>
                <a:cs typeface="+mn-cs"/>
              </a:rPr>
              <a:t>В основном вам не приходится работать с этим модулем напрямую. </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Ваш интерфейс к модулю состоит из классов, перечисленных в табл. 20.1, которые определены в пространстве имен </a:t>
            </a:r>
            <a:r>
              <a:rPr lang="ru-RU" sz="1200" b="0" i="0" u="none" strike="noStrike" kern="1200" baseline="0" dirty="0" err="1" smtClean="0">
                <a:solidFill>
                  <a:schemeClr val="tx1"/>
                </a:solidFill>
                <a:latin typeface="+mn-lt"/>
                <a:ea typeface="+mn-ea"/>
                <a:cs typeface="+mn-cs"/>
              </a:rPr>
              <a:t>System.Web.Security</a:t>
            </a:r>
            <a:r>
              <a:rPr lang="ru-RU" sz="1200" b="0" i="0" u="none" strike="noStrike" kern="1200" baseline="0" dirty="0" smtClean="0">
                <a:solidFill>
                  <a:schemeClr val="tx1"/>
                </a:solidFill>
                <a:latin typeface="+mn-lt"/>
                <a:ea typeface="+mn-ea"/>
                <a:cs typeface="+mn-cs"/>
              </a:rPr>
              <a:t>.</a:t>
            </a:r>
          </a:p>
          <a:p>
            <a:endParaRPr lang="ru-RU" sz="1200" b="1" i="0" u="none" strike="noStrike" kern="1200" baseline="0" dirty="0" smtClean="0">
              <a:solidFill>
                <a:schemeClr val="tx1"/>
              </a:solidFill>
              <a:latin typeface="+mn-lt"/>
              <a:ea typeface="+mn-ea"/>
              <a:cs typeface="+mn-cs"/>
            </a:endParaRPr>
          </a:p>
          <a:p>
            <a:r>
              <a:rPr lang="ru-RU" sz="1200" b="1" i="0" u="none" strike="noStrike" kern="1200" baseline="0" dirty="0" smtClean="0">
                <a:solidFill>
                  <a:schemeClr val="tx1"/>
                </a:solidFill>
                <a:latin typeface="+mn-lt"/>
                <a:ea typeface="+mn-ea"/>
                <a:cs typeface="+mn-cs"/>
              </a:rPr>
              <a:t>Таблица 20.1. Классы каркаса системы аутентификации форм</a:t>
            </a:r>
          </a:p>
          <a:p>
            <a:endParaRPr lang="ru-RU" sz="1200" b="1" i="0" u="none" strike="noStrike" kern="1200" baseline="0" dirty="0" smtClean="0">
              <a:solidFill>
                <a:schemeClr val="tx1"/>
              </a:solidFill>
              <a:latin typeface="+mn-lt"/>
              <a:ea typeface="+mn-ea"/>
              <a:cs typeface="+mn-cs"/>
            </a:endParaRPr>
          </a:p>
          <a:p>
            <a:pPr marL="171450" indent="-171450">
              <a:buFont typeface="Arial" panose="020B0604020202020204" pitchFamily="34" charset="0"/>
              <a:buChar char="•"/>
            </a:pPr>
            <a:r>
              <a:rPr lang="ru-RU" sz="1200" b="1" i="1" u="none" strike="noStrike" kern="1200" baseline="0" dirty="0" err="1" smtClean="0">
                <a:solidFill>
                  <a:schemeClr val="tx1"/>
                </a:solidFill>
                <a:latin typeface="+mn-lt"/>
                <a:ea typeface="+mn-ea"/>
                <a:cs typeface="+mn-cs"/>
              </a:rPr>
              <a:t>FormsAuthentication</a:t>
            </a:r>
            <a:r>
              <a:rPr lang="ru-RU" sz="1200" b="1" i="1" u="none" strike="noStrike" kern="1200" baseline="0" dirty="0" smtClean="0">
                <a:solidFill>
                  <a:schemeClr val="tx1"/>
                </a:solidFill>
                <a:latin typeface="+mn-lt"/>
                <a:ea typeface="+mn-ea"/>
                <a:cs typeface="+mn-cs"/>
              </a:rPr>
              <a:t> </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Основной класс для взаимодействия с инфраструктурой аутентификации форм. </a:t>
            </a:r>
          </a:p>
          <a:p>
            <a:pPr marL="171450" indent="-171450">
              <a:buFont typeface="Arial" panose="020B0604020202020204" pitchFamily="34" charset="0"/>
              <a:buChar char="•"/>
            </a:pPr>
            <a:r>
              <a:rPr lang="ru-RU" sz="1200" b="0" i="0" u="none" strike="noStrike" kern="1200" baseline="0" dirty="0" smtClean="0">
                <a:solidFill>
                  <a:schemeClr val="tx1"/>
                </a:solidFill>
                <a:latin typeface="+mn-lt"/>
                <a:ea typeface="+mn-ea"/>
                <a:cs typeface="+mn-cs"/>
              </a:rPr>
              <a:t>предоставляет базовую информацию о конфигурации и </a:t>
            </a:r>
          </a:p>
          <a:p>
            <a:pPr marL="171450" indent="-171450">
              <a:buFont typeface="Arial" panose="020B0604020202020204" pitchFamily="34" charset="0"/>
              <a:buChar char="•"/>
            </a:pPr>
            <a:r>
              <a:rPr lang="ru-RU" sz="1200" b="0" i="0" u="none" strike="noStrike" kern="1200" baseline="0" dirty="0" smtClean="0">
                <a:solidFill>
                  <a:schemeClr val="tx1"/>
                </a:solidFill>
                <a:latin typeface="+mn-lt"/>
                <a:ea typeface="+mn-ea"/>
                <a:cs typeface="+mn-cs"/>
              </a:rPr>
              <a:t>позволяет создавать мандат, устанавливать </a:t>
            </a:r>
            <a:r>
              <a:rPr lang="ru-RU" sz="1200" b="0" i="0" u="none" strike="noStrike" kern="1200" baseline="0" dirty="0" err="1" smtClean="0">
                <a:solidFill>
                  <a:schemeClr val="tx1"/>
                </a:solidFill>
                <a:latin typeface="+mn-lt"/>
                <a:ea typeface="+mn-ea"/>
                <a:cs typeface="+mn-cs"/>
              </a:rPr>
              <a:t>cookie</a:t>
            </a:r>
            <a:r>
              <a:rPr lang="ru-RU" sz="1200" b="0" i="0" u="none" strike="noStrike" kern="1200" baseline="0" dirty="0" smtClean="0">
                <a:solidFill>
                  <a:schemeClr val="tx1"/>
                </a:solidFill>
                <a:latin typeface="+mn-lt"/>
                <a:ea typeface="+mn-ea"/>
                <a:cs typeface="+mn-cs"/>
              </a:rPr>
              <a:t>-наборы и </a:t>
            </a:r>
          </a:p>
          <a:p>
            <a:pPr marL="171450" indent="-171450">
              <a:buFont typeface="Arial" panose="020B0604020202020204" pitchFamily="34" charset="0"/>
              <a:buChar char="•"/>
            </a:pPr>
            <a:r>
              <a:rPr lang="ru-RU" sz="1200" b="0" i="0" u="none" strike="noStrike" kern="1200" baseline="0" dirty="0" smtClean="0">
                <a:solidFill>
                  <a:schemeClr val="tx1"/>
                </a:solidFill>
                <a:latin typeface="+mn-lt"/>
                <a:ea typeface="+mn-ea"/>
                <a:cs typeface="+mn-cs"/>
              </a:rPr>
              <a:t>перенаправлять со страницы регистрации на исходную запрошенную страницу в случае успешной проверки удостоверения пользователя.</a:t>
            </a:r>
          </a:p>
          <a:p>
            <a:endParaRPr lang="ru-RU" sz="1200" b="0" i="0" u="none" strike="noStrike" kern="1200" baseline="0" dirty="0" smtClean="0">
              <a:solidFill>
                <a:schemeClr val="tx1"/>
              </a:solidFill>
              <a:latin typeface="+mn-lt"/>
              <a:ea typeface="+mn-ea"/>
              <a:cs typeface="+mn-cs"/>
            </a:endParaRPr>
          </a:p>
          <a:p>
            <a:pPr marL="171450" indent="-171450">
              <a:buFont typeface="Arial" panose="020B0604020202020204" pitchFamily="34" charset="0"/>
              <a:buChar char="•"/>
            </a:pPr>
            <a:r>
              <a:rPr lang="en-US" sz="1200" b="1" i="1" u="none" strike="noStrike" kern="1200" baseline="0" dirty="0" err="1" smtClean="0">
                <a:solidFill>
                  <a:schemeClr val="tx1"/>
                </a:solidFill>
                <a:latin typeface="+mn-lt"/>
                <a:ea typeface="+mn-ea"/>
                <a:cs typeface="+mn-cs"/>
              </a:rPr>
              <a:t>FormsAuthenticationEventArgs</a:t>
            </a:r>
            <a:r>
              <a:rPr lang="en-US" sz="1200" b="1" i="1" u="none" strike="noStrike" kern="1200" baseline="0" dirty="0" smtClean="0">
                <a:solidFill>
                  <a:schemeClr val="tx1"/>
                </a:solidFill>
                <a:latin typeface="+mn-lt"/>
                <a:ea typeface="+mn-ea"/>
                <a:cs typeface="+mn-cs"/>
              </a:rPr>
              <a:t> </a:t>
            </a:r>
            <a:endParaRPr lang="ru-RU" sz="1200" b="1" i="1"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инициирует событие </a:t>
            </a:r>
            <a:r>
              <a:rPr lang="ru-RU" sz="1200" b="0" i="0" u="none" strike="noStrike" kern="1200" baseline="0" dirty="0" err="1" smtClean="0">
                <a:solidFill>
                  <a:schemeClr val="tx1"/>
                </a:solidFill>
                <a:latin typeface="+mn-lt"/>
                <a:ea typeface="+mn-ea"/>
                <a:cs typeface="+mn-cs"/>
              </a:rPr>
              <a:t>Authenticate</a:t>
            </a:r>
            <a:r>
              <a:rPr lang="ru-RU" sz="1200" b="0" i="0" u="none" strike="noStrike" kern="1200" baseline="0" dirty="0" smtClean="0">
                <a:solidFill>
                  <a:schemeClr val="tx1"/>
                </a:solidFill>
                <a:latin typeface="+mn-lt"/>
                <a:ea typeface="+mn-ea"/>
                <a:cs typeface="+mn-cs"/>
              </a:rPr>
              <a:t>, которое вы можете перехватить.</a:t>
            </a:r>
          </a:p>
          <a:p>
            <a:r>
              <a:rPr lang="ru-RU" sz="1200" b="0" i="0" u="none" strike="noStrike" kern="1200" baseline="0" dirty="0" smtClean="0">
                <a:solidFill>
                  <a:schemeClr val="tx1"/>
                </a:solidFill>
                <a:latin typeface="+mn-lt"/>
                <a:ea typeface="+mn-ea"/>
                <a:cs typeface="+mn-cs"/>
              </a:rPr>
              <a:t>Соглашения о передаваемых аргументах события инкапсулируются в экземпляре этого класса. </a:t>
            </a:r>
          </a:p>
          <a:p>
            <a:r>
              <a:rPr lang="ru-RU" sz="1200" b="0" i="0" u="none" strike="noStrike" kern="1200" baseline="0" dirty="0" smtClean="0">
                <a:solidFill>
                  <a:schemeClr val="tx1"/>
                </a:solidFill>
                <a:latin typeface="+mn-lt"/>
                <a:ea typeface="+mn-ea"/>
                <a:cs typeface="+mn-cs"/>
              </a:rPr>
              <a:t>Содержит базовую информацию об аутентифицированном пользователе.</a:t>
            </a:r>
          </a:p>
          <a:p>
            <a:endParaRPr lang="ru-RU" sz="1200" b="0" i="0" u="none" strike="noStrike" kern="1200" baseline="0" dirty="0" smtClean="0">
              <a:solidFill>
                <a:schemeClr val="tx1"/>
              </a:solidFill>
              <a:latin typeface="+mn-lt"/>
              <a:ea typeface="+mn-ea"/>
              <a:cs typeface="+mn-cs"/>
            </a:endParaRPr>
          </a:p>
          <a:p>
            <a:pPr marL="171450" indent="-171450">
              <a:buFont typeface="Arial" panose="020B0604020202020204" pitchFamily="34" charset="0"/>
              <a:buChar char="•"/>
            </a:pPr>
            <a:r>
              <a:rPr lang="ru-RU" sz="1200" b="1" i="1" u="none" strike="noStrike" kern="1200" baseline="0" dirty="0" err="1" smtClean="0">
                <a:solidFill>
                  <a:schemeClr val="tx1"/>
                </a:solidFill>
                <a:latin typeface="+mn-lt"/>
                <a:ea typeface="+mn-ea"/>
                <a:cs typeface="+mn-cs"/>
              </a:rPr>
              <a:t>FormsAuthenticationTicket</a:t>
            </a:r>
            <a:r>
              <a:rPr lang="ru-RU" sz="1200" b="1" i="1" u="none" strike="noStrike" kern="1200" baseline="0" dirty="0" smtClean="0">
                <a:solidFill>
                  <a:schemeClr val="tx1"/>
                </a:solidFill>
                <a:latin typeface="+mn-lt"/>
                <a:ea typeface="+mn-ea"/>
                <a:cs typeface="+mn-cs"/>
              </a:rPr>
              <a:t> </a:t>
            </a:r>
          </a:p>
          <a:p>
            <a:r>
              <a:rPr lang="ru-RU" sz="1200" b="0" i="0" u="none" strike="noStrike" kern="1200" baseline="0" dirty="0" smtClean="0">
                <a:solidFill>
                  <a:schemeClr val="tx1"/>
                </a:solidFill>
                <a:latin typeface="+mn-lt"/>
                <a:ea typeface="+mn-ea"/>
                <a:cs typeface="+mn-cs"/>
              </a:rPr>
              <a:t>предоставляет информацию о пользователе, которая будет зашифрована и помещена в </a:t>
            </a:r>
            <a:r>
              <a:rPr lang="ru-RU" sz="1200" b="0" i="0" u="none" strike="noStrike" kern="1200" baseline="0" dirty="0" err="1" smtClean="0">
                <a:solidFill>
                  <a:schemeClr val="tx1"/>
                </a:solidFill>
                <a:latin typeface="+mn-lt"/>
                <a:ea typeface="+mn-ea"/>
                <a:cs typeface="+mn-cs"/>
              </a:rPr>
              <a:t>cookie</a:t>
            </a:r>
            <a:r>
              <a:rPr lang="ru-RU" sz="1200" b="0" i="0" u="none" strike="noStrike" kern="1200" baseline="0" dirty="0" smtClean="0">
                <a:solidFill>
                  <a:schemeClr val="tx1"/>
                </a:solidFill>
                <a:latin typeface="+mn-lt"/>
                <a:ea typeface="+mn-ea"/>
                <a:cs typeface="+mn-cs"/>
              </a:rPr>
              <a:t>-набор аутентификации.</a:t>
            </a:r>
          </a:p>
          <a:p>
            <a:endParaRPr lang="ru-RU" sz="1200" b="0" i="0" u="none" strike="noStrike" kern="1200" baseline="0" dirty="0" smtClean="0">
              <a:solidFill>
                <a:schemeClr val="tx1"/>
              </a:solidFill>
              <a:latin typeface="+mn-lt"/>
              <a:ea typeface="+mn-ea"/>
              <a:cs typeface="+mn-cs"/>
            </a:endParaRPr>
          </a:p>
          <a:p>
            <a:pPr marL="171450" indent="-171450">
              <a:buFont typeface="Arial" panose="020B0604020202020204" pitchFamily="34" charset="0"/>
              <a:buChar char="•"/>
            </a:pPr>
            <a:r>
              <a:rPr lang="ru-RU" sz="1200" b="1" i="1" u="none" strike="noStrike" kern="1200" baseline="0" dirty="0" err="1" smtClean="0">
                <a:solidFill>
                  <a:schemeClr val="tx1"/>
                </a:solidFill>
                <a:latin typeface="+mn-lt"/>
                <a:ea typeface="+mn-ea"/>
                <a:cs typeface="+mn-cs"/>
              </a:rPr>
              <a:t>FormsIdentity</a:t>
            </a:r>
            <a:r>
              <a:rPr lang="ru-RU" sz="1200" b="1" i="1" u="none" strike="noStrike" kern="1200" baseline="0" dirty="0" smtClean="0">
                <a:solidFill>
                  <a:schemeClr val="tx1"/>
                </a:solidFill>
                <a:latin typeface="+mn-lt"/>
                <a:ea typeface="+mn-ea"/>
                <a:cs typeface="+mn-cs"/>
              </a:rPr>
              <a:t> </a:t>
            </a:r>
          </a:p>
          <a:p>
            <a:r>
              <a:rPr lang="ru-RU" sz="1200" b="0" i="0" u="none" strike="noStrike" kern="1200" baseline="0" dirty="0" smtClean="0">
                <a:solidFill>
                  <a:schemeClr val="tx1"/>
                </a:solidFill>
                <a:latin typeface="+mn-lt"/>
                <a:ea typeface="+mn-ea"/>
                <a:cs typeface="+mn-cs"/>
              </a:rPr>
              <a:t>реализует интерфейс </a:t>
            </a:r>
            <a:r>
              <a:rPr lang="ru-RU" sz="1200" b="0" i="0" u="none" strike="noStrike" kern="1200" baseline="0" dirty="0" err="1" smtClean="0">
                <a:solidFill>
                  <a:schemeClr val="tx1"/>
                </a:solidFill>
                <a:latin typeface="+mn-lt"/>
                <a:ea typeface="+mn-ea"/>
                <a:cs typeface="+mn-cs"/>
              </a:rPr>
              <a:t>IIdentity</a:t>
            </a:r>
            <a:r>
              <a:rPr lang="ru-RU" sz="1200" b="0" i="0" u="none" strike="noStrike" kern="1200" baseline="0" dirty="0" smtClean="0">
                <a:solidFill>
                  <a:schemeClr val="tx1"/>
                </a:solidFill>
                <a:latin typeface="+mn-lt"/>
                <a:ea typeface="+mn-ea"/>
                <a:cs typeface="+mn-cs"/>
              </a:rPr>
              <a:t> и является специфичным для аутентификации форм.</a:t>
            </a:r>
          </a:p>
          <a:p>
            <a:r>
              <a:rPr lang="ru-RU" sz="1200" b="0" i="0" u="none" strike="noStrike" kern="1200" baseline="0" dirty="0" smtClean="0">
                <a:solidFill>
                  <a:schemeClr val="tx1"/>
                </a:solidFill>
                <a:latin typeface="+mn-lt"/>
                <a:ea typeface="+mn-ea"/>
                <a:cs typeface="+mn-cs"/>
              </a:rPr>
              <a:t>Ключевое дополнение класса </a:t>
            </a:r>
            <a:r>
              <a:rPr lang="ru-RU" sz="1200" b="0" i="0" u="none" strike="noStrike" kern="1200" baseline="0" dirty="0" err="1" smtClean="0">
                <a:solidFill>
                  <a:schemeClr val="tx1"/>
                </a:solidFill>
                <a:latin typeface="+mn-lt"/>
                <a:ea typeface="+mn-ea"/>
                <a:cs typeface="+mn-cs"/>
              </a:rPr>
              <a:t>FormsIdentity</a:t>
            </a:r>
            <a:r>
              <a:rPr lang="ru-RU" sz="1200" b="0" i="0" u="none" strike="noStrike" kern="1200" baseline="0" dirty="0" smtClean="0">
                <a:solidFill>
                  <a:schemeClr val="tx1"/>
                </a:solidFill>
                <a:latin typeface="+mn-lt"/>
                <a:ea typeface="+mn-ea"/>
                <a:cs typeface="+mn-cs"/>
              </a:rPr>
              <a:t> , кроме членов, необходимых для реализации интерфейса </a:t>
            </a:r>
            <a:r>
              <a:rPr lang="ru-RU" sz="1200" b="0" i="0" u="none" strike="noStrike" kern="1200" baseline="0" dirty="0" err="1" smtClean="0">
                <a:solidFill>
                  <a:schemeClr val="tx1"/>
                </a:solidFill>
                <a:latin typeface="+mn-lt"/>
                <a:ea typeface="+mn-ea"/>
                <a:cs typeface="+mn-cs"/>
              </a:rPr>
              <a:t>Iidentity</a:t>
            </a:r>
            <a:r>
              <a:rPr lang="ru-RU" sz="1200" b="0" i="0" u="none" strike="noStrike" kern="1200" baseline="0" dirty="0" smtClean="0">
                <a:solidFill>
                  <a:schemeClr val="tx1"/>
                </a:solidFill>
                <a:latin typeface="+mn-lt"/>
                <a:ea typeface="+mn-ea"/>
                <a:cs typeface="+mn-cs"/>
              </a:rPr>
              <a:t> — свойство </a:t>
            </a:r>
            <a:r>
              <a:rPr lang="ru-RU" sz="1200" b="0" i="0" u="none" strike="noStrike" kern="1200" baseline="0" dirty="0" err="1" smtClean="0">
                <a:solidFill>
                  <a:schemeClr val="tx1"/>
                </a:solidFill>
                <a:latin typeface="+mn-lt"/>
                <a:ea typeface="+mn-ea"/>
                <a:cs typeface="+mn-cs"/>
              </a:rPr>
              <a:t>Ticket</a:t>
            </a:r>
            <a:r>
              <a:rPr lang="ru-RU" sz="1200" b="0" i="0" u="none" strike="noStrike" kern="1200" baseline="0" dirty="0" smtClean="0">
                <a:solidFill>
                  <a:schemeClr val="tx1"/>
                </a:solidFill>
                <a:latin typeface="+mn-lt"/>
                <a:ea typeface="+mn-ea"/>
                <a:cs typeface="+mn-cs"/>
              </a:rPr>
              <a:t>, представляющее мандат аутентификации. </a:t>
            </a:r>
          </a:p>
          <a:p>
            <a:r>
              <a:rPr lang="ru-RU" sz="1200" b="0" i="0" u="none" strike="noStrike" kern="1200" baseline="0" dirty="0" smtClean="0">
                <a:solidFill>
                  <a:schemeClr val="tx1"/>
                </a:solidFill>
                <a:latin typeface="+mn-lt"/>
                <a:ea typeface="+mn-ea"/>
                <a:cs typeface="+mn-cs"/>
              </a:rPr>
              <a:t>Это позволяет сохранять и извлекать дополнительную информацию из мандата, такую как информация о роли кэширования для простых сценариев.</a:t>
            </a:r>
          </a:p>
          <a:p>
            <a:endParaRPr lang="ru-RU" sz="1200" b="0" i="0" u="none" strike="noStrike" kern="1200" baseline="0" dirty="0" smtClean="0">
              <a:solidFill>
                <a:schemeClr val="tx1"/>
              </a:solidFill>
              <a:latin typeface="+mn-lt"/>
              <a:ea typeface="+mn-ea"/>
              <a:cs typeface="+mn-cs"/>
            </a:endParaRPr>
          </a:p>
          <a:p>
            <a:pPr marL="171450" indent="-171450">
              <a:buFont typeface="Arial" panose="020B0604020202020204" pitchFamily="34" charset="0"/>
              <a:buChar char="•"/>
            </a:pPr>
            <a:r>
              <a:rPr lang="ru-RU" sz="1200" b="1" i="1" u="none" strike="noStrike" kern="1200" baseline="0" dirty="0" err="1" smtClean="0">
                <a:solidFill>
                  <a:schemeClr val="tx1"/>
                </a:solidFill>
                <a:latin typeface="+mn-lt"/>
                <a:ea typeface="+mn-ea"/>
                <a:cs typeface="+mn-cs"/>
              </a:rPr>
              <a:t>FormsAuthenticationModule</a:t>
            </a:r>
            <a:r>
              <a:rPr lang="ru-RU" sz="1200" b="1" i="1" u="none" strike="noStrike" kern="1200" baseline="0" dirty="0" smtClean="0">
                <a:solidFill>
                  <a:schemeClr val="tx1"/>
                </a:solidFill>
                <a:latin typeface="+mn-lt"/>
                <a:ea typeface="+mn-ea"/>
                <a:cs typeface="+mn-cs"/>
              </a:rPr>
              <a:t> </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Ядро инфраструктуры аутентификации форм, устанавливающее контекст безопасности и выполняющее при необходимости автоматическое перенаправление на страницу регистрации.</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Большей частью вам придется использовать классы </a:t>
            </a:r>
            <a:r>
              <a:rPr lang="ru-RU" sz="1200" b="0" i="0" u="none" strike="noStrike" kern="1200" baseline="0" dirty="0" err="1" smtClean="0">
                <a:solidFill>
                  <a:schemeClr val="tx1"/>
                </a:solidFill>
                <a:latin typeface="+mn-lt"/>
                <a:ea typeface="+mn-ea"/>
                <a:cs typeface="+mn-cs"/>
              </a:rPr>
              <a:t>FormsAuthentication</a:t>
            </a:r>
            <a:r>
              <a:rPr lang="ru-RU" sz="1200" b="0" i="0" u="none" strike="noStrike" kern="1200" baseline="0" dirty="0" smtClean="0">
                <a:solidFill>
                  <a:schemeClr val="tx1"/>
                </a:solidFill>
                <a:latin typeface="+mn-lt"/>
                <a:ea typeface="+mn-ea"/>
                <a:cs typeface="+mn-cs"/>
              </a:rPr>
              <a:t> и </a:t>
            </a:r>
            <a:r>
              <a:rPr lang="ru-RU" sz="1200" b="0" i="0" u="none" strike="noStrike" kern="1200" baseline="0" dirty="0" err="1" smtClean="0">
                <a:solidFill>
                  <a:schemeClr val="tx1"/>
                </a:solidFill>
                <a:latin typeface="+mn-lt"/>
                <a:ea typeface="+mn-ea"/>
                <a:cs typeface="+mn-cs"/>
              </a:rPr>
              <a:t>FormsIdentity</a:t>
            </a:r>
            <a:r>
              <a:rPr lang="ru-RU" sz="1200" b="0" i="0" u="none" strike="noStrike" kern="1200" baseline="0" dirty="0" smtClean="0">
                <a:solidFill>
                  <a:schemeClr val="tx1"/>
                </a:solidFill>
                <a:latin typeface="+mn-lt"/>
                <a:ea typeface="+mn-ea"/>
                <a:cs typeface="+mn-cs"/>
              </a:rPr>
              <a:t>, которые представляют успешно аутентифицированного пользователя вашего приложения. </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Далее будет показано, как использовать аутентификацию форм в ваших приложениях.</a:t>
            </a:r>
            <a:endParaRPr lang="en-US" dirty="0" smtClean="0"/>
          </a:p>
          <a:p>
            <a:endParaRPr lang="en-US" dirty="0" smtClean="0"/>
          </a:p>
          <a:p>
            <a:endParaRPr lang="ru-RU" dirty="0"/>
          </a:p>
        </p:txBody>
      </p:sp>
      <p:sp>
        <p:nvSpPr>
          <p:cNvPr id="4" name="Номер слайда 3"/>
          <p:cNvSpPr>
            <a:spLocks noGrp="1"/>
          </p:cNvSpPr>
          <p:nvPr>
            <p:ph type="sldNum" sz="quarter" idx="10"/>
          </p:nvPr>
        </p:nvSpPr>
        <p:spPr/>
        <p:txBody>
          <a:bodyPr/>
          <a:lstStyle/>
          <a:p>
            <a:fld id="{ACAA8711-F093-4A2E-A13B-A8DE6F398421}" type="slidenum">
              <a:rPr lang="ru-RU" smtClean="0"/>
              <a:pPr/>
              <a:t>79</a:t>
            </a:fld>
            <a:endParaRPr lang="ru-RU"/>
          </a:p>
        </p:txBody>
      </p:sp>
    </p:spTree>
    <p:extLst>
      <p:ext uri="{BB962C8B-B14F-4D97-AF65-F5344CB8AC3E}">
        <p14:creationId xmlns:p14="http://schemas.microsoft.com/office/powerpoint/2010/main" val="399296105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i="0" u="none" strike="noStrike" kern="1200" baseline="0" dirty="0" smtClean="0">
                <a:solidFill>
                  <a:schemeClr val="tx1"/>
                </a:solidFill>
                <a:latin typeface="+mn-lt"/>
                <a:ea typeface="+mn-ea"/>
                <a:cs typeface="+mn-cs"/>
              </a:rPr>
              <a:t>Реализация аутентификации форм</a:t>
            </a:r>
          </a:p>
          <a:p>
            <a:r>
              <a:rPr lang="ru-RU" sz="1200" b="0" i="0" u="none" strike="noStrike" kern="1200" baseline="0" dirty="0" smtClean="0">
                <a:solidFill>
                  <a:schemeClr val="tx1"/>
                </a:solidFill>
                <a:latin typeface="+mn-lt"/>
                <a:ea typeface="+mn-ea"/>
                <a:cs typeface="+mn-cs"/>
              </a:rPr>
              <a:t>Чтобы использовать аутентификацию форм в вашем приложении, вы должны выполнить перечисленные ниже шаги.</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1. Сконфигурировать аутентификацию форм в файле </a:t>
            </a:r>
            <a:r>
              <a:rPr lang="ru-RU" sz="1200" b="0" i="0" u="none" strike="noStrike" kern="1200" baseline="0" dirty="0" err="1" smtClean="0">
                <a:solidFill>
                  <a:schemeClr val="tx1"/>
                </a:solidFill>
                <a:latin typeface="+mn-lt"/>
                <a:ea typeface="+mn-ea"/>
                <a:cs typeface="+mn-cs"/>
              </a:rPr>
              <a:t>web.config</a:t>
            </a:r>
            <a:r>
              <a:rPr lang="ru-RU" sz="1200" b="0" i="0" u="none" strike="noStrike" kern="1200" baseline="0" dirty="0" smtClean="0">
                <a:solidFill>
                  <a:schemeClr val="tx1"/>
                </a:solidFill>
                <a:latin typeface="+mn-lt"/>
                <a:ea typeface="+mn-ea"/>
                <a:cs typeface="+mn-cs"/>
              </a:rPr>
              <a:t>.</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2. Настроить IIS для </a:t>
            </a:r>
            <a:r>
              <a:rPr lang="ru-RU" sz="1200" b="0" i="1" u="none" strike="noStrike" kern="1200" baseline="0" dirty="0" smtClean="0">
                <a:solidFill>
                  <a:schemeClr val="tx1"/>
                </a:solidFill>
                <a:latin typeface="+mn-lt"/>
                <a:ea typeface="+mn-ea"/>
                <a:cs typeface="+mn-cs"/>
              </a:rPr>
              <a:t>разрешения </a:t>
            </a:r>
            <a:r>
              <a:rPr lang="ru-RU" sz="1200" b="0" i="0" u="none" strike="noStrike" kern="1200" baseline="0" dirty="0" smtClean="0">
                <a:solidFill>
                  <a:schemeClr val="tx1"/>
                </a:solidFill>
                <a:latin typeface="+mn-lt"/>
                <a:ea typeface="+mn-ea"/>
                <a:cs typeface="+mn-cs"/>
              </a:rPr>
              <a:t>анонимного доступа к виртуальному каталогу, </a:t>
            </a:r>
          </a:p>
          <a:p>
            <a:r>
              <a:rPr lang="ru-RU" sz="1200" b="0" i="0" u="none" strike="noStrike" kern="1200" baseline="0" dirty="0" smtClean="0">
                <a:solidFill>
                  <a:schemeClr val="tx1"/>
                </a:solidFill>
                <a:latin typeface="+mn-lt"/>
                <a:ea typeface="+mn-ea"/>
                <a:cs typeface="+mn-cs"/>
              </a:rPr>
              <a:t>а также сконфигурировать ASP.NET для </a:t>
            </a:r>
            <a:r>
              <a:rPr lang="ru-RU" sz="1200" b="0" i="1" u="none" strike="noStrike" kern="1200" baseline="0" dirty="0" smtClean="0">
                <a:solidFill>
                  <a:schemeClr val="tx1"/>
                </a:solidFill>
                <a:latin typeface="+mn-lt"/>
                <a:ea typeface="+mn-ea"/>
                <a:cs typeface="+mn-cs"/>
              </a:rPr>
              <a:t>ограничения </a:t>
            </a:r>
            <a:r>
              <a:rPr lang="ru-RU" sz="1200" b="0" i="0" u="none" strike="noStrike" kern="1200" baseline="0" dirty="0" smtClean="0">
                <a:solidFill>
                  <a:schemeClr val="tx1"/>
                </a:solidFill>
                <a:latin typeface="+mn-lt"/>
                <a:ea typeface="+mn-ea"/>
                <a:cs typeface="+mn-cs"/>
              </a:rPr>
              <a:t>анонимного доступа к </a:t>
            </a:r>
            <a:r>
              <a:rPr lang="en-US" sz="1200" b="0" i="0" u="none" strike="noStrike" kern="1200" baseline="0" dirty="0" smtClean="0">
                <a:solidFill>
                  <a:schemeClr val="tx1"/>
                </a:solidFill>
                <a:latin typeface="+mn-lt"/>
                <a:ea typeface="+mn-ea"/>
                <a:cs typeface="+mn-cs"/>
              </a:rPr>
              <a:t>Web-</a:t>
            </a:r>
            <a:r>
              <a:rPr lang="ru-RU" sz="1200" b="0" i="0" u="none" strike="noStrike" kern="1200" baseline="0" dirty="0" smtClean="0">
                <a:solidFill>
                  <a:schemeClr val="tx1"/>
                </a:solidFill>
                <a:latin typeface="+mn-lt"/>
                <a:ea typeface="+mn-ea"/>
                <a:cs typeface="+mn-cs"/>
              </a:rPr>
              <a:t>приложению.</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3. Создать собственную страницу регистрации, которая будет принимать и проверять имя и пароль пользователя, </a:t>
            </a:r>
          </a:p>
          <a:p>
            <a:r>
              <a:rPr lang="ru-RU" sz="1200" b="0" i="0" u="none" strike="noStrike" kern="1200" baseline="0" dirty="0" smtClean="0">
                <a:solidFill>
                  <a:schemeClr val="tx1"/>
                </a:solidFill>
                <a:latin typeface="+mn-lt"/>
                <a:ea typeface="+mn-ea"/>
                <a:cs typeface="+mn-cs"/>
              </a:rPr>
              <a:t>а затем взаимодействовать с инфраструктурой аутентификации форм для создания мандата.</a:t>
            </a:r>
          </a:p>
          <a:p>
            <a:endParaRPr lang="ru-RU" dirty="0" smtClean="0"/>
          </a:p>
          <a:p>
            <a:endParaRPr lang="ru-RU" dirty="0" smtClean="0"/>
          </a:p>
          <a:p>
            <a:endParaRPr lang="ru-RU" dirty="0" smtClean="0"/>
          </a:p>
          <a:p>
            <a:endParaRPr lang="en-US" dirty="0" smtClean="0"/>
          </a:p>
          <a:p>
            <a:endParaRPr lang="ru-RU" dirty="0"/>
          </a:p>
        </p:txBody>
      </p:sp>
      <p:sp>
        <p:nvSpPr>
          <p:cNvPr id="4" name="Номер слайда 3"/>
          <p:cNvSpPr>
            <a:spLocks noGrp="1"/>
          </p:cNvSpPr>
          <p:nvPr>
            <p:ph type="sldNum" sz="quarter" idx="10"/>
          </p:nvPr>
        </p:nvSpPr>
        <p:spPr/>
        <p:txBody>
          <a:bodyPr/>
          <a:lstStyle/>
          <a:p>
            <a:fld id="{ACAA8711-F093-4A2E-A13B-A8DE6F398421}" type="slidenum">
              <a:rPr lang="ru-RU" smtClean="0"/>
              <a:pPr/>
              <a:t>80</a:t>
            </a:fld>
            <a:endParaRPr lang="ru-RU"/>
          </a:p>
        </p:txBody>
      </p:sp>
    </p:spTree>
    <p:extLst>
      <p:ext uri="{BB962C8B-B14F-4D97-AF65-F5344CB8AC3E}">
        <p14:creationId xmlns:p14="http://schemas.microsoft.com/office/powerpoint/2010/main" val="107172655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77500" lnSpcReduction="20000"/>
          </a:bodyPr>
          <a:lstStyle/>
          <a:p>
            <a:r>
              <a:rPr lang="ru-RU" sz="1200" b="1" i="1" u="none" strike="noStrike" kern="1200" baseline="0" dirty="0" smtClean="0">
                <a:solidFill>
                  <a:schemeClr val="tx1"/>
                </a:solidFill>
                <a:latin typeface="+mn-lt"/>
                <a:ea typeface="+mn-ea"/>
                <a:cs typeface="+mn-cs"/>
              </a:rPr>
              <a:t>Хранилище удостоверений в </a:t>
            </a:r>
            <a:r>
              <a:rPr lang="en-US" sz="1200" b="1" i="1" u="none" strike="noStrike" kern="1200" baseline="0" dirty="0" err="1" smtClean="0">
                <a:solidFill>
                  <a:schemeClr val="tx1"/>
                </a:solidFill>
                <a:latin typeface="+mn-lt"/>
                <a:ea typeface="+mn-ea"/>
                <a:cs typeface="+mn-cs"/>
              </a:rPr>
              <a:t>web.config</a:t>
            </a:r>
            <a:endParaRPr lang="en-US" sz="1200" b="1" i="1"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При использовании аутентификации с помощью форм у вас имеется выбор, где хранить удостоверения пользователей. </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Вы можете хранить их в определенном файле или в базе данных; </a:t>
            </a:r>
          </a:p>
          <a:p>
            <a:r>
              <a:rPr lang="ru-RU" sz="1200" b="0" i="0" u="none" strike="noStrike" kern="1200" baseline="0" dirty="0" smtClean="0">
                <a:solidFill>
                  <a:schemeClr val="tx1"/>
                </a:solidFill>
                <a:latin typeface="+mn-lt"/>
                <a:ea typeface="+mn-ea"/>
                <a:cs typeface="+mn-cs"/>
              </a:rPr>
              <a:t>в принципе вы можете хранить их где угодно, если предусмотреть код для проверки имени и пароля пользователя, </a:t>
            </a:r>
          </a:p>
          <a:p>
            <a:r>
              <a:rPr lang="ru-RU" sz="1200" b="0" i="0" u="none" strike="noStrike" kern="1200" baseline="0" dirty="0" smtClean="0">
                <a:solidFill>
                  <a:schemeClr val="tx1"/>
                </a:solidFill>
                <a:latin typeface="+mn-lt"/>
                <a:ea typeface="+mn-ea"/>
                <a:cs typeface="+mn-cs"/>
              </a:rPr>
              <a:t>которые он вводит на странице регистрации по значениям, находящимся в хранилище. </a:t>
            </a:r>
          </a:p>
          <a:p>
            <a:endParaRPr lang="ru-RU" sz="1200" b="0" i="0" u="none" strike="noStrike" kern="1200" baseline="0" dirty="0" smtClean="0">
              <a:solidFill>
                <a:schemeClr val="tx1"/>
              </a:solidFill>
              <a:latin typeface="+mn-lt"/>
              <a:ea typeface="+mn-ea"/>
              <a:cs typeface="+mn-cs"/>
            </a:endParaRPr>
          </a:p>
          <a:p>
            <a:r>
              <a:rPr lang="ru-RU" sz="1200" b="1" i="1" u="none" strike="noStrike" kern="1200" baseline="0" dirty="0" smtClean="0">
                <a:solidFill>
                  <a:schemeClr val="tx1"/>
                </a:solidFill>
                <a:latin typeface="+mn-lt"/>
                <a:ea typeface="+mn-ea"/>
                <a:cs typeface="+mn-cs"/>
              </a:rPr>
              <a:t>Проще всего хранить удостоверения пользователей непосредственно в файле </a:t>
            </a:r>
            <a:r>
              <a:rPr lang="en-US" sz="1200" b="1" i="1" u="none" strike="noStrike" kern="1200" baseline="0" dirty="0" err="1" smtClean="0">
                <a:solidFill>
                  <a:schemeClr val="tx1"/>
                </a:solidFill>
                <a:latin typeface="+mn-lt"/>
                <a:ea typeface="+mn-ea"/>
                <a:cs typeface="+mn-cs"/>
              </a:rPr>
              <a:t>web.config</a:t>
            </a:r>
            <a:r>
              <a:rPr lang="en-US" sz="1200" b="0" i="0" u="none" strike="noStrike" kern="1200" baseline="0" dirty="0" smtClean="0">
                <a:solidFill>
                  <a:schemeClr val="tx1"/>
                </a:solidFill>
                <a:latin typeface="+mn-lt"/>
                <a:ea typeface="+mn-ea"/>
                <a:cs typeface="+mn-cs"/>
              </a:rPr>
              <a:t>, </a:t>
            </a:r>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в </a:t>
            </a:r>
            <a:r>
              <a:rPr lang="ru-RU" sz="1200" b="0" i="0" u="none" strike="noStrike" kern="1200" baseline="0" dirty="0" err="1" smtClean="0">
                <a:solidFill>
                  <a:schemeClr val="tx1"/>
                </a:solidFill>
                <a:latin typeface="+mn-lt"/>
                <a:ea typeface="+mn-ea"/>
                <a:cs typeface="+mn-cs"/>
              </a:rPr>
              <a:t>подэлементе</a:t>
            </a:r>
            <a:r>
              <a:rPr lang="ru-RU" sz="1200" b="0" i="0" u="none" strike="noStrike" kern="1200" baseline="0" dirty="0" smtClean="0">
                <a:solidFill>
                  <a:schemeClr val="tx1"/>
                </a:solidFill>
                <a:latin typeface="+mn-lt"/>
                <a:ea typeface="+mn-ea"/>
                <a:cs typeface="+mn-cs"/>
              </a:rPr>
              <a:t> &lt;</a:t>
            </a:r>
            <a:r>
              <a:rPr lang="en-US" sz="1200" b="0" i="0" u="none" strike="noStrike" kern="1200" baseline="0" dirty="0" smtClean="0">
                <a:solidFill>
                  <a:schemeClr val="tx1"/>
                </a:solidFill>
                <a:latin typeface="+mn-lt"/>
                <a:ea typeface="+mn-ea"/>
                <a:cs typeface="+mn-cs"/>
              </a:rPr>
              <a:t>credentials/&gt; </a:t>
            </a:r>
            <a:r>
              <a:rPr lang="ru-RU" sz="1200" b="0" i="0" u="none" strike="noStrike" kern="1200" baseline="0" dirty="0" smtClean="0">
                <a:solidFill>
                  <a:schemeClr val="tx1"/>
                </a:solidFill>
                <a:latin typeface="+mn-lt"/>
                <a:ea typeface="+mn-ea"/>
                <a:cs typeface="+mn-cs"/>
              </a:rPr>
              <a:t>конфигурационного дескриптора &lt;</a:t>
            </a:r>
            <a:r>
              <a:rPr lang="en-US" sz="1200" b="0" i="0" u="none" strike="noStrike" kern="1200" baseline="0" dirty="0" smtClean="0">
                <a:solidFill>
                  <a:schemeClr val="tx1"/>
                </a:solidFill>
                <a:latin typeface="+mn-lt"/>
                <a:ea typeface="+mn-ea"/>
                <a:cs typeface="+mn-cs"/>
              </a:rPr>
              <a:t>forms/&gt;,</a:t>
            </a:r>
            <a:r>
              <a:rPr lang="ru-RU" sz="1200" b="0" i="0" u="none" strike="noStrike" kern="1200" baseline="0" dirty="0" smtClean="0">
                <a:solidFill>
                  <a:schemeClr val="tx1"/>
                </a:solidFill>
                <a:latin typeface="+mn-lt"/>
                <a:ea typeface="+mn-ea"/>
                <a:cs typeface="+mn-cs"/>
              </a:rPr>
              <a:t> представленном ранее.</a:t>
            </a:r>
          </a:p>
          <a:p>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&lt;authentication mode="Forms"&gt;</a:t>
            </a:r>
          </a:p>
          <a:p>
            <a:r>
              <a:rPr lang="ru-RU" sz="1200" b="0" i="0" u="none" strike="noStrike" kern="1200" baseline="0" dirty="0" smtClean="0">
                <a:solidFill>
                  <a:schemeClr val="tx1"/>
                </a:solidFill>
                <a:latin typeface="+mn-lt"/>
                <a:ea typeface="+mn-ea"/>
                <a:cs typeface="+mn-cs"/>
              </a:rPr>
              <a:t>&lt;!-- Подробные опции конфигурации --&gt;</a:t>
            </a:r>
          </a:p>
          <a:p>
            <a:r>
              <a:rPr lang="en-US" sz="1200" b="0" i="0" u="none" strike="noStrike" kern="1200" baseline="0" dirty="0" smtClean="0">
                <a:solidFill>
                  <a:schemeClr val="tx1"/>
                </a:solidFill>
                <a:latin typeface="+mn-lt"/>
                <a:ea typeface="+mn-ea"/>
                <a:cs typeface="+mn-cs"/>
              </a:rPr>
              <a:t>&lt;forms name="</a:t>
            </a:r>
            <a:r>
              <a:rPr lang="en-US" sz="1200" b="0" i="0" u="none" strike="noStrike" kern="1200" baseline="0" dirty="0" err="1" smtClean="0">
                <a:solidFill>
                  <a:schemeClr val="tx1"/>
                </a:solidFill>
                <a:latin typeface="+mn-lt"/>
                <a:ea typeface="+mn-ea"/>
                <a:cs typeface="+mn-cs"/>
              </a:rPr>
              <a:t>MyCookieName</a:t>
            </a:r>
            <a:r>
              <a:rPr lang="en-US" sz="1200" b="0" i="0" u="none" strike="noStrike" kern="1200" baseline="0" dirty="0" smtClean="0">
                <a:solidFill>
                  <a:schemeClr val="tx1"/>
                </a:solidFill>
                <a:latin typeface="+mn-lt"/>
                <a:ea typeface="+mn-ea"/>
                <a:cs typeface="+mn-cs"/>
              </a:rPr>
              <a:t>"</a:t>
            </a:r>
          </a:p>
          <a:p>
            <a:r>
              <a:rPr lang="en-US" sz="1200" b="0" i="0" u="none" strike="noStrike" kern="1200" baseline="0" dirty="0" err="1" smtClean="0">
                <a:solidFill>
                  <a:schemeClr val="tx1"/>
                </a:solidFill>
                <a:latin typeface="+mn-lt"/>
                <a:ea typeface="+mn-ea"/>
                <a:cs typeface="+mn-cs"/>
              </a:rPr>
              <a:t>loginUrl</a:t>
            </a:r>
            <a:r>
              <a:rPr lang="en-US" sz="1200" b="0" i="0" u="none" strike="noStrike" kern="1200" baseline="0" dirty="0" smtClean="0">
                <a:solidFill>
                  <a:schemeClr val="tx1"/>
                </a:solidFill>
                <a:latin typeface="+mn-lt"/>
                <a:ea typeface="+mn-ea"/>
                <a:cs typeface="+mn-cs"/>
              </a:rPr>
              <a:t>="MyLogin.aspx"</a:t>
            </a:r>
          </a:p>
          <a:p>
            <a:r>
              <a:rPr lang="en-US" sz="1200" b="0" i="0" u="none" strike="noStrike" kern="1200" baseline="0" dirty="0" smtClean="0">
                <a:solidFill>
                  <a:schemeClr val="tx1"/>
                </a:solidFill>
                <a:latin typeface="+mn-lt"/>
                <a:ea typeface="+mn-ea"/>
                <a:cs typeface="+mn-cs"/>
              </a:rPr>
              <a:t>timeout="20"&gt;</a:t>
            </a:r>
          </a:p>
          <a:p>
            <a:r>
              <a:rPr lang="en-US" sz="1200" b="0" i="0" u="none" strike="noStrike" kern="1200" baseline="0" dirty="0" smtClean="0">
                <a:solidFill>
                  <a:schemeClr val="tx1"/>
                </a:solidFill>
                <a:latin typeface="+mn-lt"/>
                <a:ea typeface="+mn-ea"/>
                <a:cs typeface="+mn-cs"/>
              </a:rPr>
              <a:t>&lt;credentials </a:t>
            </a:r>
            <a:r>
              <a:rPr lang="en-US" sz="1200" b="0" i="0" u="none" strike="noStrike" kern="1200" baseline="0" dirty="0" err="1" smtClean="0">
                <a:solidFill>
                  <a:schemeClr val="tx1"/>
                </a:solidFill>
                <a:latin typeface="+mn-lt"/>
                <a:ea typeface="+mn-ea"/>
                <a:cs typeface="+mn-cs"/>
              </a:rPr>
              <a:t>passwordFormat</a:t>
            </a:r>
            <a:r>
              <a:rPr lang="en-US" sz="1200" b="0" i="0" u="none" strike="noStrike" kern="1200" baseline="0" dirty="0" smtClean="0">
                <a:solidFill>
                  <a:schemeClr val="tx1"/>
                </a:solidFill>
                <a:latin typeface="+mn-lt"/>
                <a:ea typeface="+mn-ea"/>
                <a:cs typeface="+mn-cs"/>
              </a:rPr>
              <a:t>="Clear"&gt;</a:t>
            </a:r>
          </a:p>
          <a:p>
            <a:r>
              <a:rPr lang="en-US" sz="1200" b="0" i="0" u="none" strike="noStrike" kern="1200" baseline="0" dirty="0" smtClean="0">
                <a:solidFill>
                  <a:schemeClr val="tx1"/>
                </a:solidFill>
                <a:latin typeface="+mn-lt"/>
                <a:ea typeface="+mn-ea"/>
                <a:cs typeface="+mn-cs"/>
              </a:rPr>
              <a:t>&lt;user name="Admin" password="(Admin1)"/&gt;</a:t>
            </a:r>
          </a:p>
          <a:p>
            <a:r>
              <a:rPr lang="en-US" sz="1200" b="0" i="0" u="none" strike="noStrike" kern="1200" baseline="0" dirty="0" smtClean="0">
                <a:solidFill>
                  <a:schemeClr val="tx1"/>
                </a:solidFill>
                <a:latin typeface="+mn-lt"/>
                <a:ea typeface="+mn-ea"/>
                <a:cs typeface="+mn-cs"/>
              </a:rPr>
              <a:t>&lt;user name="Mario" password="</a:t>
            </a:r>
            <a:r>
              <a:rPr lang="en-US" sz="1200" b="0" i="0" u="none" strike="noStrike" kern="1200" baseline="0" dirty="0" err="1" smtClean="0">
                <a:solidFill>
                  <a:schemeClr val="tx1"/>
                </a:solidFill>
                <a:latin typeface="+mn-lt"/>
                <a:ea typeface="+mn-ea"/>
                <a:cs typeface="+mn-cs"/>
              </a:rPr>
              <a:t>Szpuszta</a:t>
            </a:r>
            <a:r>
              <a:rPr lang="en-US" sz="1200" b="0" i="0" u="none" strike="noStrike" kern="1200" baseline="0" dirty="0" smtClean="0">
                <a:solidFill>
                  <a:schemeClr val="tx1"/>
                </a:solidFill>
                <a:latin typeface="+mn-lt"/>
                <a:ea typeface="+mn-ea"/>
                <a:cs typeface="+mn-cs"/>
              </a:rPr>
              <a:t>"/&gt;</a:t>
            </a:r>
          </a:p>
          <a:p>
            <a:r>
              <a:rPr lang="en-US" sz="1200" b="0" i="0" u="none" strike="noStrike" kern="1200" baseline="0" dirty="0" smtClean="0">
                <a:solidFill>
                  <a:schemeClr val="tx1"/>
                </a:solidFill>
                <a:latin typeface="+mn-lt"/>
                <a:ea typeface="+mn-ea"/>
                <a:cs typeface="+mn-cs"/>
              </a:rPr>
              <a:t>&lt;user name="Matthew" password="MacDonald"/&gt;</a:t>
            </a:r>
          </a:p>
          <a:p>
            <a:r>
              <a:rPr lang="en-US" sz="1200" b="0" i="0" u="none" strike="noStrike" kern="1200" baseline="0" dirty="0" smtClean="0">
                <a:solidFill>
                  <a:schemeClr val="tx1"/>
                </a:solidFill>
                <a:latin typeface="+mn-lt"/>
                <a:ea typeface="+mn-ea"/>
                <a:cs typeface="+mn-cs"/>
              </a:rPr>
              <a:t>&lt;/credentials&gt;</a:t>
            </a:r>
          </a:p>
          <a:p>
            <a:r>
              <a:rPr lang="en-US" sz="1200" b="0" i="0" u="none" strike="noStrike" kern="1200" baseline="0" dirty="0" smtClean="0">
                <a:solidFill>
                  <a:schemeClr val="tx1"/>
                </a:solidFill>
                <a:latin typeface="+mn-lt"/>
                <a:ea typeface="+mn-ea"/>
                <a:cs typeface="+mn-cs"/>
              </a:rPr>
              <a:t>&lt;/forms&gt;</a:t>
            </a:r>
          </a:p>
          <a:p>
            <a:r>
              <a:rPr lang="en-US" sz="1200" b="0" i="0" u="none" strike="noStrike" kern="1200" baseline="0" dirty="0" smtClean="0">
                <a:solidFill>
                  <a:schemeClr val="tx1"/>
                </a:solidFill>
                <a:latin typeface="+mn-lt"/>
                <a:ea typeface="+mn-ea"/>
                <a:cs typeface="+mn-cs"/>
              </a:rPr>
              <a:t>&lt;/authentication&gt;</a:t>
            </a:r>
            <a:endParaRPr lang="en-US" dirty="0" smtClean="0"/>
          </a:p>
          <a:p>
            <a:endParaRPr lang="en-US" dirty="0" smtClean="0"/>
          </a:p>
          <a:p>
            <a:r>
              <a:rPr lang="ru-RU" sz="1200" b="1" i="0" u="none" strike="noStrike" kern="1200" baseline="0" dirty="0" smtClean="0">
                <a:solidFill>
                  <a:schemeClr val="tx1"/>
                </a:solidFill>
                <a:latin typeface="+mn-lt"/>
                <a:ea typeface="+mn-ea"/>
                <a:cs typeface="+mn-cs"/>
              </a:rPr>
              <a:t>На заметку! </a:t>
            </a:r>
          </a:p>
          <a:p>
            <a:r>
              <a:rPr lang="ru-RU" sz="1200" b="0" i="0" u="none" strike="noStrike" kern="1200" baseline="0" dirty="0" smtClean="0">
                <a:solidFill>
                  <a:schemeClr val="tx1"/>
                </a:solidFill>
                <a:latin typeface="+mn-lt"/>
                <a:ea typeface="+mn-ea"/>
                <a:cs typeface="+mn-cs"/>
              </a:rPr>
              <a:t>Во-первых, применение </a:t>
            </a:r>
            <a:r>
              <a:rPr lang="ru-RU" sz="1200" b="0" i="0" u="none" strike="noStrike" kern="1200" baseline="0" dirty="0" err="1" smtClean="0">
                <a:solidFill>
                  <a:schemeClr val="tx1"/>
                </a:solidFill>
                <a:latin typeface="+mn-lt"/>
                <a:ea typeface="+mn-ea"/>
                <a:cs typeface="+mn-cs"/>
              </a:rPr>
              <a:t>web.config</a:t>
            </a:r>
            <a:r>
              <a:rPr lang="ru-RU" sz="1200" b="0" i="0" u="none" strike="noStrike" kern="1200" baseline="0" dirty="0" smtClean="0">
                <a:solidFill>
                  <a:schemeClr val="tx1"/>
                </a:solidFill>
                <a:latin typeface="+mn-lt"/>
                <a:ea typeface="+mn-ea"/>
                <a:cs typeface="+mn-cs"/>
              </a:rPr>
              <a:t> в качестве хранилища удостоверений допустимо для простых решений с несколькими пользователями. </a:t>
            </a:r>
          </a:p>
          <a:p>
            <a:r>
              <a:rPr lang="ru-RU" sz="1200" b="0" i="0" u="none" strike="noStrike" kern="1200" baseline="0" dirty="0" smtClean="0">
                <a:solidFill>
                  <a:schemeClr val="tx1"/>
                </a:solidFill>
                <a:latin typeface="+mn-lt"/>
                <a:ea typeface="+mn-ea"/>
                <a:cs typeface="+mn-cs"/>
              </a:rPr>
              <a:t>В более крупных сценариях вы должны применять </a:t>
            </a:r>
            <a:r>
              <a:rPr lang="ru-RU" sz="1200" b="0" i="0" u="none" strike="noStrike" kern="1200" baseline="0" dirty="0" err="1" smtClean="0">
                <a:solidFill>
                  <a:schemeClr val="tx1"/>
                </a:solidFill>
                <a:latin typeface="+mn-lt"/>
                <a:ea typeface="+mn-ea"/>
                <a:cs typeface="+mn-cs"/>
              </a:rPr>
              <a:t>Membership</a:t>
            </a:r>
            <a:r>
              <a:rPr lang="ru-RU" sz="1200" b="0" i="0" u="none" strike="noStrike" kern="1200" baseline="0" dirty="0" smtClean="0">
                <a:solidFill>
                  <a:schemeClr val="tx1"/>
                </a:solidFill>
                <a:latin typeface="+mn-lt"/>
                <a:ea typeface="+mn-ea"/>
                <a:cs typeface="+mn-cs"/>
              </a:rPr>
              <a:t> API, описанный в главе 21. </a:t>
            </a:r>
          </a:p>
          <a:p>
            <a:r>
              <a:rPr lang="ru-RU" sz="1200" b="0" i="0" u="none" strike="noStrike" kern="1200" baseline="0" dirty="0" smtClean="0">
                <a:solidFill>
                  <a:schemeClr val="tx1"/>
                </a:solidFill>
                <a:latin typeface="+mn-lt"/>
                <a:ea typeface="+mn-ea"/>
                <a:cs typeface="+mn-cs"/>
              </a:rPr>
              <a:t>Во-вторых, вы можете подвергнуть хешированию значения паролей, сохраненных в файле </a:t>
            </a:r>
            <a:r>
              <a:rPr lang="ru-RU" sz="1200" b="0" i="0" u="none" strike="noStrike" kern="1200" baseline="0" dirty="0" err="1" smtClean="0">
                <a:solidFill>
                  <a:schemeClr val="tx1"/>
                </a:solidFill>
                <a:latin typeface="+mn-lt"/>
                <a:ea typeface="+mn-ea"/>
                <a:cs typeface="+mn-cs"/>
              </a:rPr>
              <a:t>web.config</a:t>
            </a:r>
            <a:r>
              <a:rPr lang="ru-RU" sz="1200" b="0" i="0" u="none" strike="noStrike" kern="1200" baseline="0" dirty="0" smtClean="0">
                <a:solidFill>
                  <a:schemeClr val="tx1"/>
                </a:solidFill>
                <a:latin typeface="+mn-lt"/>
                <a:ea typeface="+mn-ea"/>
                <a:cs typeface="+mn-cs"/>
              </a:rPr>
              <a:t>. </a:t>
            </a:r>
          </a:p>
          <a:p>
            <a:r>
              <a:rPr lang="ru-RU" sz="1200" b="0" i="0" u="none" strike="noStrike" kern="1200" baseline="0" dirty="0" smtClean="0">
                <a:solidFill>
                  <a:schemeClr val="tx1"/>
                </a:solidFill>
                <a:latin typeface="+mn-lt"/>
                <a:ea typeface="+mn-ea"/>
                <a:cs typeface="+mn-cs"/>
              </a:rPr>
              <a:t>Хеширование — это не более чем однонаправленное шифрование паролей. </a:t>
            </a:r>
          </a:p>
          <a:p>
            <a:r>
              <a:rPr lang="ru-RU" sz="1200" b="0" i="0" u="none" strike="noStrike" kern="1200" baseline="0" dirty="0" smtClean="0">
                <a:solidFill>
                  <a:schemeClr val="tx1"/>
                </a:solidFill>
                <a:latin typeface="+mn-lt"/>
                <a:ea typeface="+mn-ea"/>
                <a:cs typeface="+mn-cs"/>
              </a:rPr>
              <a:t>Это значит, что пароли будут зашифрованы таким образом, что их невозможно будет расшифровать. </a:t>
            </a:r>
          </a:p>
          <a:p>
            <a:r>
              <a:rPr lang="ru-RU" sz="1200" b="0" i="0" u="none" strike="noStrike" kern="1200" baseline="0" dirty="0" smtClean="0">
                <a:solidFill>
                  <a:schemeClr val="tx1"/>
                </a:solidFill>
                <a:latin typeface="+mn-lt"/>
                <a:ea typeface="+mn-ea"/>
                <a:cs typeface="+mn-cs"/>
              </a:rPr>
              <a:t>Подробнее о правильном хешировании паролей при создании пользовательского поставщика </a:t>
            </a:r>
            <a:r>
              <a:rPr lang="ru-RU" sz="1200" b="0" i="0" u="none" strike="noStrike" kern="1200" baseline="0" dirty="0" err="1" smtClean="0">
                <a:solidFill>
                  <a:schemeClr val="tx1"/>
                </a:solidFill>
                <a:latin typeface="+mn-lt"/>
                <a:ea typeface="+mn-ea"/>
                <a:cs typeface="+mn-cs"/>
              </a:rPr>
              <a:t>Membership</a:t>
            </a:r>
            <a:r>
              <a:rPr lang="ru-RU" sz="1200" b="0" i="0" u="none" strike="noStrike" kern="1200" baseline="0" dirty="0" smtClean="0">
                <a:solidFill>
                  <a:schemeClr val="tx1"/>
                </a:solidFill>
                <a:latin typeface="+mn-lt"/>
                <a:ea typeface="+mn-ea"/>
                <a:cs typeface="+mn-cs"/>
              </a:rPr>
              <a:t> вы узнаете в главе 26.</a:t>
            </a:r>
          </a:p>
          <a:p>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ACAA8711-F093-4A2E-A13B-A8DE6F398421}" type="slidenum">
              <a:rPr lang="ru-RU" smtClean="0"/>
              <a:pPr/>
              <a:t>81</a:t>
            </a:fld>
            <a:endParaRPr lang="ru-RU"/>
          </a:p>
        </p:txBody>
      </p:sp>
    </p:spTree>
    <p:extLst>
      <p:ext uri="{BB962C8B-B14F-4D97-AF65-F5344CB8AC3E}">
        <p14:creationId xmlns:p14="http://schemas.microsoft.com/office/powerpoint/2010/main" val="18052673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55000" lnSpcReduction="20000"/>
          </a:bodyPr>
          <a:lstStyle/>
          <a:p>
            <a:r>
              <a:rPr lang="ru-RU" sz="1200" b="0" i="0" u="none" strike="noStrike" kern="1200" baseline="0" dirty="0" smtClean="0">
                <a:solidFill>
                  <a:schemeClr val="tx1"/>
                </a:solidFill>
                <a:latin typeface="+mn-lt"/>
                <a:ea typeface="+mn-ea"/>
                <a:cs typeface="+mn-cs"/>
              </a:rPr>
              <a:t>Класс </a:t>
            </a:r>
            <a:r>
              <a:rPr lang="ru-RU" sz="1200" b="0" i="0" u="none" strike="noStrike" kern="1200" baseline="0" dirty="0" err="1" smtClean="0">
                <a:solidFill>
                  <a:schemeClr val="tx1"/>
                </a:solidFill>
                <a:latin typeface="+mn-lt"/>
                <a:ea typeface="+mn-ea"/>
                <a:cs typeface="+mn-cs"/>
              </a:rPr>
              <a:t>FormsAuthentication</a:t>
            </a:r>
            <a:r>
              <a:rPr lang="ru-RU" sz="1200" b="0" i="0" u="none" strike="noStrike" kern="1200" baseline="0" dirty="0" smtClean="0">
                <a:solidFill>
                  <a:schemeClr val="tx1"/>
                </a:solidFill>
                <a:latin typeface="+mn-lt"/>
                <a:ea typeface="+mn-ea"/>
                <a:cs typeface="+mn-cs"/>
              </a:rPr>
              <a:t> предлагает два метода, использованных в этом примере. </a:t>
            </a:r>
          </a:p>
          <a:p>
            <a:endParaRPr lang="ru-RU" sz="1200" b="1" i="0" u="none" strike="noStrike" kern="1200" baseline="0" dirty="0" smtClean="0">
              <a:solidFill>
                <a:schemeClr val="tx1"/>
              </a:solidFill>
              <a:latin typeface="+mn-lt"/>
              <a:ea typeface="+mn-ea"/>
              <a:cs typeface="+mn-cs"/>
            </a:endParaRPr>
          </a:p>
          <a:p>
            <a:r>
              <a:rPr lang="ru-RU" sz="1200" b="1" i="0" u="none" strike="noStrike" kern="1200" baseline="0" dirty="0" smtClean="0">
                <a:solidFill>
                  <a:schemeClr val="tx1"/>
                </a:solidFill>
                <a:latin typeface="+mn-lt"/>
                <a:ea typeface="+mn-ea"/>
                <a:cs typeface="+mn-cs"/>
              </a:rPr>
              <a:t>Метод </a:t>
            </a:r>
            <a:r>
              <a:rPr lang="ru-RU" sz="1200" b="1" i="0" u="none" strike="noStrike" kern="1200" baseline="0" dirty="0" err="1" smtClean="0">
                <a:solidFill>
                  <a:schemeClr val="tx1"/>
                </a:solidFill>
                <a:latin typeface="+mn-lt"/>
                <a:ea typeface="+mn-ea"/>
                <a:cs typeface="+mn-cs"/>
              </a:rPr>
              <a:t>Authenticate</a:t>
            </a:r>
            <a:r>
              <a:rPr lang="ru-RU" sz="1200" b="1" i="0" u="none" strike="noStrike" kern="1200" baseline="0" dirty="0" smtClean="0">
                <a:solidFill>
                  <a:schemeClr val="tx1"/>
                </a:solidFill>
                <a:latin typeface="+mn-lt"/>
                <a:ea typeface="+mn-ea"/>
                <a:cs typeface="+mn-cs"/>
              </a:rPr>
              <a:t>() </a:t>
            </a:r>
          </a:p>
          <a:p>
            <a:r>
              <a:rPr lang="ru-RU" sz="1200" b="0" i="0" u="none" strike="noStrike" kern="1200" baseline="0" dirty="0" smtClean="0">
                <a:solidFill>
                  <a:schemeClr val="tx1"/>
                </a:solidFill>
                <a:latin typeface="+mn-lt"/>
                <a:ea typeface="+mn-ea"/>
                <a:cs typeface="+mn-cs"/>
              </a:rPr>
              <a:t>проверяет специфицированное имя и пароль пользователя по тем именам и паролям, которые хранятся в файле </a:t>
            </a:r>
            <a:r>
              <a:rPr lang="ru-RU" sz="1200" b="0" i="0" u="none" strike="noStrike" kern="1200" baseline="0" dirty="0" err="1" smtClean="0">
                <a:solidFill>
                  <a:schemeClr val="tx1"/>
                </a:solidFill>
                <a:latin typeface="+mn-lt"/>
                <a:ea typeface="+mn-ea"/>
                <a:cs typeface="+mn-cs"/>
              </a:rPr>
              <a:t>web.config</a:t>
            </a:r>
            <a:r>
              <a:rPr lang="ru-RU" sz="1200" b="0" i="0" u="none" strike="noStrike" kern="1200" baseline="0" dirty="0" smtClean="0">
                <a:solidFill>
                  <a:schemeClr val="tx1"/>
                </a:solidFill>
                <a:latin typeface="+mn-lt"/>
                <a:ea typeface="+mn-ea"/>
                <a:cs typeface="+mn-cs"/>
              </a:rPr>
              <a:t> </a:t>
            </a:r>
          </a:p>
          <a:p>
            <a:r>
              <a:rPr lang="ru-RU" sz="1200" b="0" i="0" u="none" strike="noStrike" kern="1200" baseline="0" dirty="0" smtClean="0">
                <a:solidFill>
                  <a:schemeClr val="tx1"/>
                </a:solidFill>
                <a:latin typeface="+mn-lt"/>
                <a:ea typeface="+mn-ea"/>
                <a:cs typeface="+mn-cs"/>
              </a:rPr>
              <a:t>и возвращает булевское значение, говорящее о том, что соответствие найдено. </a:t>
            </a:r>
          </a:p>
          <a:p>
            <a:r>
              <a:rPr lang="ru-RU" sz="1200" b="0" i="0" u="none" strike="noStrike" kern="1200" baseline="0" dirty="0" smtClean="0">
                <a:solidFill>
                  <a:schemeClr val="tx1"/>
                </a:solidFill>
                <a:latin typeface="+mn-lt"/>
                <a:ea typeface="+mn-ea"/>
                <a:cs typeface="+mn-cs"/>
              </a:rPr>
              <a:t>Имейте в виду, что методы </a:t>
            </a:r>
            <a:r>
              <a:rPr lang="ru-RU" sz="1200" b="0" i="0" u="none" strike="noStrike" kern="1200" baseline="0" dirty="0" err="1" smtClean="0">
                <a:solidFill>
                  <a:schemeClr val="tx1"/>
                </a:solidFill>
                <a:latin typeface="+mn-lt"/>
                <a:ea typeface="+mn-ea"/>
                <a:cs typeface="+mn-cs"/>
              </a:rPr>
              <a:t>FormsAuthentication</a:t>
            </a:r>
            <a:r>
              <a:rPr lang="ru-RU" sz="1200" b="0" i="0" u="none" strike="noStrike" kern="1200" baseline="0" dirty="0" smtClean="0">
                <a:solidFill>
                  <a:schemeClr val="tx1"/>
                </a:solidFill>
                <a:latin typeface="+mn-lt"/>
                <a:ea typeface="+mn-ea"/>
                <a:cs typeface="+mn-cs"/>
              </a:rPr>
              <a:t> — статические, поэтому нет нужды создавать экземпляр класса </a:t>
            </a:r>
            <a:r>
              <a:rPr lang="ru-RU" sz="1200" b="0" i="0" u="none" strike="noStrike" kern="1200" baseline="0" dirty="0" err="1" smtClean="0">
                <a:solidFill>
                  <a:schemeClr val="tx1"/>
                </a:solidFill>
                <a:latin typeface="+mn-lt"/>
                <a:ea typeface="+mn-ea"/>
                <a:cs typeface="+mn-cs"/>
              </a:rPr>
              <a:t>FormsAuthentication</a:t>
            </a:r>
            <a:r>
              <a:rPr lang="ru-RU" sz="1200" b="0" i="0" u="none" strike="noStrike" kern="1200" baseline="0" dirty="0" smtClean="0">
                <a:solidFill>
                  <a:schemeClr val="tx1"/>
                </a:solidFill>
                <a:latin typeface="+mn-lt"/>
                <a:ea typeface="+mn-ea"/>
                <a:cs typeface="+mn-cs"/>
              </a:rPr>
              <a:t> для их вызова </a:t>
            </a:r>
          </a:p>
          <a:p>
            <a:r>
              <a:rPr lang="ru-RU" sz="1200" b="0" i="0" u="none" strike="noStrike" kern="1200" baseline="0" dirty="0" smtClean="0">
                <a:solidFill>
                  <a:schemeClr val="tx1"/>
                </a:solidFill>
                <a:latin typeface="+mn-lt"/>
                <a:ea typeface="+mn-ea"/>
                <a:cs typeface="+mn-cs"/>
              </a:rPr>
              <a:t>— вы просто обращаетесь к ним через имя класса.</a:t>
            </a:r>
          </a:p>
          <a:p>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if (</a:t>
            </a:r>
            <a:r>
              <a:rPr lang="en-US" sz="1200" b="0" i="0" u="none" strike="noStrike" kern="1200" baseline="0" dirty="0" err="1" smtClean="0">
                <a:solidFill>
                  <a:schemeClr val="tx1"/>
                </a:solidFill>
                <a:latin typeface="+mn-lt"/>
                <a:ea typeface="+mn-ea"/>
                <a:cs typeface="+mn-cs"/>
              </a:rPr>
              <a:t>FormsAuthentication.Authenticate</a:t>
            </a:r>
            <a:r>
              <a:rPr lang="en-US" sz="1200" b="0" i="0" u="none" strike="noStrike" kern="1200" baseline="0" dirty="0" smtClean="0">
                <a:solidFill>
                  <a:schemeClr val="tx1"/>
                </a:solidFill>
                <a:latin typeface="+mn-lt"/>
                <a:ea typeface="+mn-ea"/>
                <a:cs typeface="+mn-cs"/>
              </a:rPr>
              <a:t>(</a:t>
            </a:r>
            <a:r>
              <a:rPr lang="en-US" sz="1200" b="0" i="0" u="none" strike="noStrike" kern="1200" baseline="0" dirty="0" err="1" smtClean="0">
                <a:solidFill>
                  <a:schemeClr val="tx1"/>
                </a:solidFill>
                <a:latin typeface="+mn-lt"/>
                <a:ea typeface="+mn-ea"/>
                <a:cs typeface="+mn-cs"/>
              </a:rPr>
              <a:t>UsernameText.Text</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PasswordText.Text</a:t>
            </a:r>
            <a:r>
              <a:rPr lang="en-US" sz="1200" b="0" i="0" u="none" strike="noStrike" kern="1200" baseline="0" dirty="0" smtClean="0">
                <a:solidFill>
                  <a:schemeClr val="tx1"/>
                </a:solidFill>
                <a:latin typeface="+mn-lt"/>
                <a:ea typeface="+mn-ea"/>
                <a:cs typeface="+mn-cs"/>
              </a:rPr>
              <a:t>))</a:t>
            </a:r>
            <a:endParaRPr lang="ru-RU"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Если обнаружено соответствие для указанного удостоверения, вы можете вызвать метод </a:t>
            </a:r>
            <a:r>
              <a:rPr lang="ru-RU" sz="1200" b="1" i="1" u="none" strike="noStrike" kern="1200" baseline="0" dirty="0" err="1" smtClean="0">
                <a:solidFill>
                  <a:schemeClr val="tx1"/>
                </a:solidFill>
                <a:latin typeface="+mn-lt"/>
                <a:ea typeface="+mn-ea"/>
                <a:cs typeface="+mn-cs"/>
              </a:rPr>
              <a:t>RedirectFromLoginPage</a:t>
            </a:r>
            <a:r>
              <a:rPr lang="ru-RU" sz="1200" b="1" i="1" u="none" strike="noStrike" kern="1200" baseline="0" dirty="0" smtClean="0">
                <a:solidFill>
                  <a:schemeClr val="tx1"/>
                </a:solidFill>
                <a:latin typeface="+mn-lt"/>
                <a:ea typeface="+mn-ea"/>
                <a:cs typeface="+mn-cs"/>
              </a:rPr>
              <a:t>(),</a:t>
            </a:r>
            <a:r>
              <a:rPr lang="ru-RU" sz="1200" b="0" i="0" u="none" strike="noStrike" kern="1200" baseline="0" dirty="0" smtClean="0">
                <a:solidFill>
                  <a:schemeClr val="tx1"/>
                </a:solidFill>
                <a:latin typeface="+mn-lt"/>
                <a:ea typeface="+mn-ea"/>
                <a:cs typeface="+mn-cs"/>
              </a:rPr>
              <a:t> как показано ниже:</a:t>
            </a:r>
          </a:p>
          <a:p>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err="1" smtClean="0">
                <a:solidFill>
                  <a:schemeClr val="tx1"/>
                </a:solidFill>
                <a:latin typeface="+mn-lt"/>
                <a:ea typeface="+mn-ea"/>
                <a:cs typeface="+mn-cs"/>
              </a:rPr>
              <a:t>FormsAuthentication.RedirectFromLoginPage</a:t>
            </a:r>
            <a:r>
              <a:rPr lang="en-US" sz="1200" b="0" i="0" u="none" strike="noStrike" kern="1200" baseline="0" dirty="0" smtClean="0">
                <a:solidFill>
                  <a:schemeClr val="tx1"/>
                </a:solidFill>
                <a:latin typeface="+mn-lt"/>
                <a:ea typeface="+mn-ea"/>
                <a:cs typeface="+mn-cs"/>
              </a:rPr>
              <a:t>(</a:t>
            </a:r>
            <a:r>
              <a:rPr lang="en-US" sz="1200" b="0" i="0" u="none" strike="noStrike" kern="1200" baseline="0" dirty="0" err="1" smtClean="0">
                <a:solidFill>
                  <a:schemeClr val="tx1"/>
                </a:solidFill>
                <a:latin typeface="+mn-lt"/>
                <a:ea typeface="+mn-ea"/>
                <a:cs typeface="+mn-cs"/>
              </a:rPr>
              <a:t>UsernameText.Text</a:t>
            </a:r>
            <a:r>
              <a:rPr lang="en-US" sz="1200" b="0" i="0" u="none" strike="noStrike" kern="1200" baseline="0" dirty="0" smtClean="0">
                <a:solidFill>
                  <a:schemeClr val="tx1"/>
                </a:solidFill>
                <a:latin typeface="+mn-lt"/>
                <a:ea typeface="+mn-ea"/>
                <a:cs typeface="+mn-cs"/>
              </a:rPr>
              <a:t>, false);</a:t>
            </a:r>
          </a:p>
          <a:p>
            <a:endParaRPr lang="ru-RU" sz="1200" b="0" i="0" u="none" strike="noStrike"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b="0" i="0" u="none" strike="noStrike" kern="1200" baseline="0" dirty="0" smtClean="0">
                <a:solidFill>
                  <a:schemeClr val="tx1"/>
                </a:solidFill>
                <a:latin typeface="+mn-lt"/>
                <a:ea typeface="+mn-ea"/>
                <a:cs typeface="+mn-cs"/>
              </a:rPr>
              <a:t>Метод </a:t>
            </a:r>
            <a:r>
              <a:rPr lang="en-US" sz="1200" b="0" i="0" u="none" strike="noStrike" kern="1200" baseline="0" dirty="0" err="1" smtClean="0">
                <a:solidFill>
                  <a:schemeClr val="tx1"/>
                </a:solidFill>
                <a:latin typeface="+mn-lt"/>
                <a:ea typeface="+mn-ea"/>
                <a:cs typeface="+mn-cs"/>
              </a:rPr>
              <a:t>FormsAuthentication.RedirectFromLoginPage</a:t>
            </a:r>
            <a:r>
              <a:rPr lang="en-US" sz="1200" b="0" i="0" u="none" strike="noStrike" kern="1200" baseline="0" dirty="0" smtClean="0">
                <a:solidFill>
                  <a:schemeClr val="tx1"/>
                </a:solidFill>
                <a:latin typeface="+mn-lt"/>
                <a:ea typeface="+mn-ea"/>
                <a:cs typeface="+mn-cs"/>
              </a:rPr>
              <a:t>(</a:t>
            </a:r>
            <a:r>
              <a:rPr lang="en-US" sz="1200" b="0" i="0" u="none" strike="noStrike" kern="1200" baseline="0" dirty="0" err="1" smtClean="0">
                <a:solidFill>
                  <a:schemeClr val="tx1"/>
                </a:solidFill>
                <a:latin typeface="+mn-lt"/>
                <a:ea typeface="+mn-ea"/>
                <a:cs typeface="+mn-cs"/>
              </a:rPr>
              <a:t>UsernameText.Text</a:t>
            </a:r>
            <a:r>
              <a:rPr lang="en-US" sz="1200" b="0" i="0" u="none" strike="noStrike" kern="1200" baseline="0" dirty="0" smtClean="0">
                <a:solidFill>
                  <a:schemeClr val="tx1"/>
                </a:solidFill>
                <a:latin typeface="+mn-lt"/>
                <a:ea typeface="+mn-ea"/>
                <a:cs typeface="+mn-cs"/>
              </a:rPr>
              <a:t>, false)</a:t>
            </a:r>
            <a:r>
              <a:rPr lang="ru-RU" sz="1200" b="0" i="0" u="none" strike="noStrike" kern="1200" baseline="0" dirty="0" smtClean="0">
                <a:solidFill>
                  <a:schemeClr val="tx1"/>
                </a:solidFill>
                <a:latin typeface="+mn-lt"/>
                <a:ea typeface="+mn-ea"/>
                <a:cs typeface="+mn-cs"/>
              </a:rPr>
              <a:t> решает сразу несколько задач.</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1. Создает мандат аутентификации пользователя.</a:t>
            </a:r>
          </a:p>
          <a:p>
            <a:r>
              <a:rPr lang="ru-RU" sz="1200" b="0" i="0" u="none" strike="noStrike" kern="1200" baseline="0" dirty="0" smtClean="0">
                <a:solidFill>
                  <a:schemeClr val="tx1"/>
                </a:solidFill>
                <a:latin typeface="+mn-lt"/>
                <a:ea typeface="+mn-ea"/>
                <a:cs typeface="+mn-cs"/>
              </a:rPr>
              <a:t>2. Шифрует информацию, включенную в мандат.</a:t>
            </a:r>
          </a:p>
          <a:p>
            <a:r>
              <a:rPr lang="ru-RU" sz="1200" b="0" i="0" u="none" strike="noStrike" kern="1200" baseline="0" dirty="0" smtClean="0">
                <a:solidFill>
                  <a:schemeClr val="tx1"/>
                </a:solidFill>
                <a:latin typeface="+mn-lt"/>
                <a:ea typeface="+mn-ea"/>
                <a:cs typeface="+mn-cs"/>
              </a:rPr>
              <a:t>3. Создает </a:t>
            </a:r>
            <a:r>
              <a:rPr lang="ru-RU" sz="1200" b="0" i="0" u="none" strike="noStrike" kern="1200" baseline="0" dirty="0" err="1" smtClean="0">
                <a:solidFill>
                  <a:schemeClr val="tx1"/>
                </a:solidFill>
                <a:latin typeface="+mn-lt"/>
                <a:ea typeface="+mn-ea"/>
                <a:cs typeface="+mn-cs"/>
              </a:rPr>
              <a:t>cookie</a:t>
            </a:r>
            <a:r>
              <a:rPr lang="ru-RU" sz="1200" b="0" i="0" u="none" strike="noStrike" kern="1200" baseline="0" dirty="0" smtClean="0">
                <a:solidFill>
                  <a:schemeClr val="tx1"/>
                </a:solidFill>
                <a:latin typeface="+mn-lt"/>
                <a:ea typeface="+mn-ea"/>
                <a:cs typeface="+mn-cs"/>
              </a:rPr>
              <a:t>-набор для хранения зашифрованной информации мандата.</a:t>
            </a:r>
          </a:p>
          <a:p>
            <a:r>
              <a:rPr lang="ru-RU" sz="1200" b="0" i="0" u="none" strike="noStrike" kern="1200" baseline="0" dirty="0" smtClean="0">
                <a:solidFill>
                  <a:schemeClr val="tx1"/>
                </a:solidFill>
                <a:latin typeface="+mn-lt"/>
                <a:ea typeface="+mn-ea"/>
                <a:cs typeface="+mn-cs"/>
              </a:rPr>
              <a:t>4. Добавляет </a:t>
            </a:r>
            <a:r>
              <a:rPr lang="ru-RU" sz="1200" b="0" i="0" u="none" strike="noStrike" kern="1200" baseline="0" dirty="0" err="1" smtClean="0">
                <a:solidFill>
                  <a:schemeClr val="tx1"/>
                </a:solidFill>
                <a:latin typeface="+mn-lt"/>
                <a:ea typeface="+mn-ea"/>
                <a:cs typeface="+mn-cs"/>
              </a:rPr>
              <a:t>cookie</a:t>
            </a:r>
            <a:r>
              <a:rPr lang="ru-RU" sz="1200" b="0" i="0" u="none" strike="noStrike" kern="1200" baseline="0" dirty="0" smtClean="0">
                <a:solidFill>
                  <a:schemeClr val="tx1"/>
                </a:solidFill>
                <a:latin typeface="+mn-lt"/>
                <a:ea typeface="+mn-ea"/>
                <a:cs typeface="+mn-cs"/>
              </a:rPr>
              <a:t>-набор в ответ HTTP, посылая его клиенту.</a:t>
            </a:r>
          </a:p>
          <a:p>
            <a:r>
              <a:rPr lang="ru-RU" sz="1200" b="0" i="0" u="none" strike="noStrike" kern="1200" baseline="0" dirty="0" smtClean="0">
                <a:solidFill>
                  <a:schemeClr val="tx1"/>
                </a:solidFill>
                <a:latin typeface="+mn-lt"/>
                <a:ea typeface="+mn-ea"/>
                <a:cs typeface="+mn-cs"/>
              </a:rPr>
              <a:t>5. Перенаправляет пользователя на исходную запрошенную страницу (которая содержится в виде параметра в URL запроса страницы регистрации).</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Второй параметр </a:t>
            </a:r>
            <a:r>
              <a:rPr lang="ru-RU" sz="1200" b="0" i="0" u="none" strike="noStrike" kern="1200" baseline="0" dirty="0" err="1" smtClean="0">
                <a:solidFill>
                  <a:schemeClr val="tx1"/>
                </a:solidFill>
                <a:latin typeface="+mn-lt"/>
                <a:ea typeface="+mn-ea"/>
                <a:cs typeface="+mn-cs"/>
              </a:rPr>
              <a:t>RedirectFromLoginPage</a:t>
            </a:r>
            <a:r>
              <a:rPr lang="ru-RU" sz="1200" b="0" i="0" u="none" strike="noStrike" kern="1200" baseline="0" dirty="0" smtClean="0">
                <a:solidFill>
                  <a:schemeClr val="tx1"/>
                </a:solidFill>
                <a:latin typeface="+mn-lt"/>
                <a:ea typeface="+mn-ea"/>
                <a:cs typeface="+mn-cs"/>
              </a:rPr>
              <a:t>() указывает на необходимость создания постоянных </a:t>
            </a:r>
            <a:r>
              <a:rPr lang="ru-RU" sz="1200" b="0" i="0" u="none" strike="noStrike" kern="1200" baseline="0" dirty="0" err="1" smtClean="0">
                <a:solidFill>
                  <a:schemeClr val="tx1"/>
                </a:solidFill>
                <a:latin typeface="+mn-lt"/>
                <a:ea typeface="+mn-ea"/>
                <a:cs typeface="+mn-cs"/>
              </a:rPr>
              <a:t>cookie</a:t>
            </a:r>
            <a:r>
              <a:rPr lang="ru-RU" sz="1200" b="0" i="0" u="none" strike="noStrike" kern="1200" baseline="0" dirty="0" smtClean="0">
                <a:solidFill>
                  <a:schemeClr val="tx1"/>
                </a:solidFill>
                <a:latin typeface="+mn-lt"/>
                <a:ea typeface="+mn-ea"/>
                <a:cs typeface="+mn-cs"/>
              </a:rPr>
              <a:t>-наборов. </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Постоянные </a:t>
            </a:r>
            <a:r>
              <a:rPr lang="ru-RU" sz="1200" b="0" i="0" u="none" strike="noStrike" kern="1200" baseline="0" dirty="0" err="1" smtClean="0">
                <a:solidFill>
                  <a:schemeClr val="tx1"/>
                </a:solidFill>
                <a:latin typeface="+mn-lt"/>
                <a:ea typeface="+mn-ea"/>
                <a:cs typeface="+mn-cs"/>
              </a:rPr>
              <a:t>cookie</a:t>
            </a:r>
            <a:r>
              <a:rPr lang="ru-RU" sz="1200" b="0" i="0" u="none" strike="noStrike" kern="1200" baseline="0" dirty="0" smtClean="0">
                <a:solidFill>
                  <a:schemeClr val="tx1"/>
                </a:solidFill>
                <a:latin typeface="+mn-lt"/>
                <a:ea typeface="+mn-ea"/>
                <a:cs typeface="+mn-cs"/>
              </a:rPr>
              <a:t>-наборы сохраняются на жестком диске пользователя и могут быть повторно использованы при последующих визитах.</a:t>
            </a:r>
          </a:p>
          <a:p>
            <a:r>
              <a:rPr lang="ru-RU" sz="1200" b="0" i="0" u="none" strike="noStrike" kern="1200" baseline="0" dirty="0" smtClean="0">
                <a:solidFill>
                  <a:schemeClr val="tx1"/>
                </a:solidFill>
                <a:latin typeface="+mn-lt"/>
                <a:ea typeface="+mn-ea"/>
                <a:cs typeface="+mn-cs"/>
              </a:rPr>
              <a:t>Постоянные </a:t>
            </a:r>
            <a:r>
              <a:rPr lang="ru-RU" sz="1200" b="0" i="0" u="none" strike="noStrike" kern="1200" baseline="0" dirty="0" err="1" smtClean="0">
                <a:solidFill>
                  <a:schemeClr val="tx1"/>
                </a:solidFill>
                <a:latin typeface="+mn-lt"/>
                <a:ea typeface="+mn-ea"/>
                <a:cs typeface="+mn-cs"/>
              </a:rPr>
              <a:t>cookie</a:t>
            </a:r>
            <a:r>
              <a:rPr lang="ru-RU" sz="1200" b="0" i="0" u="none" strike="noStrike" kern="1200" baseline="0" dirty="0" smtClean="0">
                <a:solidFill>
                  <a:schemeClr val="tx1"/>
                </a:solidFill>
                <a:latin typeface="+mn-lt"/>
                <a:ea typeface="+mn-ea"/>
                <a:cs typeface="+mn-cs"/>
              </a:rPr>
              <a:t>-наборы описаны в разделе “Постоянные </a:t>
            </a:r>
            <a:r>
              <a:rPr lang="ru-RU" sz="1200" b="0" i="0" u="none" strike="noStrike" kern="1200" baseline="0" dirty="0" err="1" smtClean="0">
                <a:solidFill>
                  <a:schemeClr val="tx1"/>
                </a:solidFill>
                <a:latin typeface="+mn-lt"/>
                <a:ea typeface="+mn-ea"/>
                <a:cs typeface="+mn-cs"/>
              </a:rPr>
              <a:t>cookie</a:t>
            </a:r>
            <a:r>
              <a:rPr lang="ru-RU" sz="1200" b="0" i="0" u="none" strike="noStrike" kern="1200" baseline="0" dirty="0" smtClean="0">
                <a:solidFill>
                  <a:schemeClr val="tx1"/>
                </a:solidFill>
                <a:latin typeface="+mn-lt"/>
                <a:ea typeface="+mn-ea"/>
                <a:cs typeface="+mn-cs"/>
              </a:rPr>
              <a:t>-наборы в аутентификации форм” далее в настоящей главе.</a:t>
            </a:r>
            <a:endParaRPr lang="en-US" dirty="0" smtClean="0"/>
          </a:p>
          <a:p>
            <a:endParaRPr lang="en-US" dirty="0" smtClean="0"/>
          </a:p>
          <a:p>
            <a:r>
              <a:rPr lang="ru-RU" sz="1200" b="0" i="0" u="none" strike="noStrike" kern="1200" baseline="0" dirty="0" smtClean="0">
                <a:solidFill>
                  <a:schemeClr val="tx1"/>
                </a:solidFill>
                <a:latin typeface="+mn-lt"/>
                <a:ea typeface="+mn-ea"/>
                <a:cs typeface="+mn-cs"/>
              </a:rPr>
              <a:t>И, наконец, если </a:t>
            </a:r>
            <a:r>
              <a:rPr lang="ru-RU" sz="1200" b="0" i="0" u="none" strike="noStrike" kern="1200" baseline="0" dirty="0" err="1" smtClean="0">
                <a:solidFill>
                  <a:schemeClr val="tx1"/>
                </a:solidFill>
                <a:latin typeface="+mn-lt"/>
                <a:ea typeface="+mn-ea"/>
                <a:cs typeface="+mn-cs"/>
              </a:rPr>
              <a:t>Authenticate</a:t>
            </a:r>
            <a:r>
              <a:rPr lang="ru-RU" sz="1200" b="0" i="0" u="none" strike="noStrike" kern="1200" baseline="0" dirty="0" smtClean="0">
                <a:solidFill>
                  <a:schemeClr val="tx1"/>
                </a:solidFill>
                <a:latin typeface="+mn-lt"/>
                <a:ea typeface="+mn-ea"/>
                <a:cs typeface="+mn-cs"/>
              </a:rPr>
              <a:t>() возвращает </a:t>
            </a:r>
            <a:r>
              <a:rPr lang="ru-RU" sz="1200" b="0" i="0" u="none" strike="noStrike" kern="1200" baseline="0" dirty="0" err="1" smtClean="0">
                <a:solidFill>
                  <a:schemeClr val="tx1"/>
                </a:solidFill>
                <a:latin typeface="+mn-lt"/>
                <a:ea typeface="+mn-ea"/>
                <a:cs typeface="+mn-cs"/>
              </a:rPr>
              <a:t>false</a:t>
            </a:r>
            <a:r>
              <a:rPr lang="ru-RU" sz="1200" b="0" i="0" u="none" strike="noStrike" kern="1200" baseline="0" dirty="0" smtClean="0">
                <a:solidFill>
                  <a:schemeClr val="tx1"/>
                </a:solidFill>
                <a:latin typeface="+mn-lt"/>
                <a:ea typeface="+mn-ea"/>
                <a:cs typeface="+mn-cs"/>
              </a:rPr>
              <a:t>, на странице отображается сообщение об ошибке. </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Такой отклик всегда полезен, однако следует убедиться, что он не ослабляет защиту. </a:t>
            </a:r>
          </a:p>
          <a:p>
            <a:r>
              <a:rPr lang="ru-RU" sz="1200" b="0" i="0" u="none" strike="noStrike" kern="1200" baseline="0" dirty="0" smtClean="0">
                <a:solidFill>
                  <a:schemeClr val="tx1"/>
                </a:solidFill>
                <a:latin typeface="+mn-lt"/>
                <a:ea typeface="+mn-ea"/>
                <a:cs typeface="+mn-cs"/>
              </a:rPr>
              <a:t>Например, очень часто разработчики создают страницы регистрации, </a:t>
            </a:r>
          </a:p>
          <a:p>
            <a:r>
              <a:rPr lang="ru-RU" sz="1200" b="0" i="0" u="none" strike="noStrike" kern="1200" baseline="0" dirty="0" smtClean="0">
                <a:solidFill>
                  <a:schemeClr val="tx1"/>
                </a:solidFill>
                <a:latin typeface="+mn-lt"/>
                <a:ea typeface="+mn-ea"/>
                <a:cs typeface="+mn-cs"/>
              </a:rPr>
              <a:t>которые выдают разные сообщения об ошибках в зависимости от того, ввел ли пользователь неправильное имя или правильное имя при неправильном пароле.</a:t>
            </a:r>
          </a:p>
          <a:p>
            <a:r>
              <a:rPr lang="ru-RU" sz="1200" b="0" i="0" u="none" strike="noStrike" kern="1200" baseline="0" dirty="0" smtClean="0">
                <a:solidFill>
                  <a:schemeClr val="tx1"/>
                </a:solidFill>
                <a:latin typeface="+mn-lt"/>
                <a:ea typeface="+mn-ea"/>
                <a:cs typeface="+mn-cs"/>
              </a:rPr>
              <a:t>Обычно это плохая идея. </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Если злоумышленник пытается угадать имя пользователя и пароль, не стоит подсказывать ему, когда он находится на правильном пути.</a:t>
            </a:r>
          </a:p>
          <a:p>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endParaRPr lang="ru-RU" dirty="0" smtClean="0"/>
          </a:p>
          <a:p>
            <a:endParaRPr lang="ru-RU" dirty="0" smtClean="0"/>
          </a:p>
          <a:p>
            <a:endParaRPr lang="ru-RU" dirty="0"/>
          </a:p>
        </p:txBody>
      </p:sp>
      <p:sp>
        <p:nvSpPr>
          <p:cNvPr id="4" name="Номер слайда 3"/>
          <p:cNvSpPr>
            <a:spLocks noGrp="1"/>
          </p:cNvSpPr>
          <p:nvPr>
            <p:ph type="sldNum" sz="quarter" idx="10"/>
          </p:nvPr>
        </p:nvSpPr>
        <p:spPr/>
        <p:txBody>
          <a:bodyPr/>
          <a:lstStyle/>
          <a:p>
            <a:fld id="{ACAA8711-F093-4A2E-A13B-A8DE6F398421}" type="slidenum">
              <a:rPr lang="ru-RU" smtClean="0"/>
              <a:pPr/>
              <a:t>82</a:t>
            </a:fld>
            <a:endParaRPr lang="ru-RU"/>
          </a:p>
        </p:txBody>
      </p:sp>
    </p:spTree>
    <p:extLst>
      <p:ext uri="{BB962C8B-B14F-4D97-AF65-F5344CB8AC3E}">
        <p14:creationId xmlns:p14="http://schemas.microsoft.com/office/powerpoint/2010/main" val="392561343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85000" lnSpcReduction="20000"/>
          </a:bodyPr>
          <a:lstStyle/>
          <a:p>
            <a:r>
              <a:rPr lang="ru-RU" sz="1200" b="1" i="1" u="none" strike="noStrike" kern="1200" baseline="0" dirty="0" smtClean="0">
                <a:solidFill>
                  <a:schemeClr val="tx1"/>
                </a:solidFill>
                <a:latin typeface="+mn-lt"/>
                <a:ea typeface="+mn-ea"/>
                <a:cs typeface="+mn-cs"/>
              </a:rPr>
              <a:t>Закрытие подключения</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Выход пользователя из аутентификации формы сводится к простому вызову метода </a:t>
            </a:r>
            <a:r>
              <a:rPr lang="ru-RU" sz="1200" b="0" i="0" u="none" strike="noStrike" kern="1200" baseline="0" dirty="0" err="1" smtClean="0">
                <a:solidFill>
                  <a:schemeClr val="tx1"/>
                </a:solidFill>
                <a:latin typeface="+mn-lt"/>
                <a:ea typeface="+mn-ea"/>
                <a:cs typeface="+mn-cs"/>
              </a:rPr>
              <a:t>FormsAuthentication.SignOut</a:t>
            </a:r>
            <a:r>
              <a:rPr lang="ru-RU" sz="1200" b="0" i="0" u="none" strike="noStrike" kern="1200" baseline="0" dirty="0" smtClean="0">
                <a:solidFill>
                  <a:schemeClr val="tx1"/>
                </a:solidFill>
                <a:latin typeface="+mn-lt"/>
                <a:ea typeface="+mn-ea"/>
                <a:cs typeface="+mn-cs"/>
              </a:rPr>
              <a:t>(). </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Вы можете создать кнопку выхода и добавить к ней следующий код:</a:t>
            </a:r>
          </a:p>
          <a:p>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protected void </a:t>
            </a:r>
            <a:r>
              <a:rPr lang="en-US" sz="1200" b="0" i="0" u="none" strike="noStrike" kern="1200" baseline="0" dirty="0" err="1" smtClean="0">
                <a:solidFill>
                  <a:schemeClr val="tx1"/>
                </a:solidFill>
                <a:latin typeface="+mn-lt"/>
                <a:ea typeface="+mn-ea"/>
                <a:cs typeface="+mn-cs"/>
              </a:rPr>
              <a:t>SignOutAction_Click</a:t>
            </a:r>
            <a:r>
              <a:rPr lang="en-US" sz="1200" b="0" i="0" u="none" strike="noStrike" kern="1200" baseline="0" dirty="0" smtClean="0">
                <a:solidFill>
                  <a:schemeClr val="tx1"/>
                </a:solidFill>
                <a:latin typeface="+mn-lt"/>
                <a:ea typeface="+mn-ea"/>
                <a:cs typeface="+mn-cs"/>
              </a:rPr>
              <a:t>(object sender, </a:t>
            </a:r>
            <a:r>
              <a:rPr lang="en-US" sz="1200" b="0" i="0" u="none" strike="noStrike" kern="1200" baseline="0" dirty="0" err="1" smtClean="0">
                <a:solidFill>
                  <a:schemeClr val="tx1"/>
                </a:solidFill>
                <a:latin typeface="+mn-lt"/>
                <a:ea typeface="+mn-ea"/>
                <a:cs typeface="+mn-cs"/>
              </a:rPr>
              <a:t>EventArgs</a:t>
            </a:r>
            <a:r>
              <a:rPr lang="en-US" sz="1200" b="0" i="0" u="none" strike="noStrike" kern="1200" baseline="0" dirty="0" smtClean="0">
                <a:solidFill>
                  <a:schemeClr val="tx1"/>
                </a:solidFill>
                <a:latin typeface="+mn-lt"/>
                <a:ea typeface="+mn-ea"/>
                <a:cs typeface="+mn-cs"/>
              </a:rPr>
              <a:t> e)</a:t>
            </a:r>
            <a:r>
              <a:rPr lang="ru-RU" sz="1200" b="0" i="0" u="none" strike="noStrike" kern="1200" baseline="0" dirty="0" smtClean="0">
                <a:solidFill>
                  <a:schemeClr val="tx1"/>
                </a:solidFill>
                <a:latin typeface="+mn-lt"/>
                <a:ea typeface="+mn-ea"/>
                <a:cs typeface="+mn-cs"/>
              </a:rPr>
              <a:t> {</a:t>
            </a:r>
          </a:p>
          <a:p>
            <a:r>
              <a:rPr lang="ru-RU"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FormsAuthentication.SignOut</a:t>
            </a:r>
            <a:r>
              <a:rPr lang="en-US" sz="1200" b="0" i="0" u="none" strike="noStrike" kern="1200" baseline="0" dirty="0" smtClean="0">
                <a:solidFill>
                  <a:schemeClr val="tx1"/>
                </a:solidFill>
                <a:latin typeface="+mn-lt"/>
                <a:ea typeface="+mn-ea"/>
                <a:cs typeface="+mn-cs"/>
              </a:rPr>
              <a:t>();</a:t>
            </a:r>
          </a:p>
          <a:p>
            <a:r>
              <a:rPr lang="ru-RU"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FormsAuthentication.RedirectToLoginPage</a:t>
            </a:r>
            <a:r>
              <a:rPr lang="en-US" sz="1200" b="0" i="0" u="none" strike="noStrike" kern="1200" baseline="0" dirty="0" smtClean="0">
                <a:solidFill>
                  <a:schemeClr val="tx1"/>
                </a:solidFill>
                <a:latin typeface="+mn-lt"/>
                <a:ea typeface="+mn-ea"/>
                <a:cs typeface="+mn-cs"/>
              </a:rPr>
              <a:t>();</a:t>
            </a:r>
          </a:p>
          <a:p>
            <a:r>
              <a:rPr lang="ru-RU" sz="1200" b="0" i="0" u="none" strike="noStrike" kern="1200" baseline="0" dirty="0" smtClean="0">
                <a:solidFill>
                  <a:schemeClr val="tx1"/>
                </a:solidFill>
                <a:latin typeface="+mn-lt"/>
                <a:ea typeface="+mn-ea"/>
                <a:cs typeface="+mn-cs"/>
              </a:rPr>
              <a:t>}</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При вызове метода </a:t>
            </a:r>
            <a:r>
              <a:rPr lang="ru-RU" sz="1200" b="0" i="0" u="none" strike="noStrike" kern="1200" baseline="0" dirty="0" err="1" smtClean="0">
                <a:solidFill>
                  <a:schemeClr val="tx1"/>
                </a:solidFill>
                <a:latin typeface="+mn-lt"/>
                <a:ea typeface="+mn-ea"/>
                <a:cs typeface="+mn-cs"/>
              </a:rPr>
              <a:t>SignOut</a:t>
            </a:r>
            <a:r>
              <a:rPr lang="ru-RU" sz="1200" b="0" i="0" u="none" strike="noStrike" kern="1200" baseline="0" dirty="0" smtClean="0">
                <a:solidFill>
                  <a:schemeClr val="tx1"/>
                </a:solidFill>
                <a:latin typeface="+mn-lt"/>
                <a:ea typeface="+mn-ea"/>
                <a:cs typeface="+mn-cs"/>
              </a:rPr>
              <a:t>() вы удаляете </a:t>
            </a:r>
            <a:r>
              <a:rPr lang="ru-RU" sz="1200" b="0" i="0" u="none" strike="noStrike" kern="1200" baseline="0" dirty="0" err="1" smtClean="0">
                <a:solidFill>
                  <a:schemeClr val="tx1"/>
                </a:solidFill>
                <a:latin typeface="+mn-lt"/>
                <a:ea typeface="+mn-ea"/>
                <a:cs typeface="+mn-cs"/>
              </a:rPr>
              <a:t>cookie</a:t>
            </a:r>
            <a:r>
              <a:rPr lang="ru-RU" sz="1200" b="0" i="0" u="none" strike="noStrike" kern="1200" baseline="0" dirty="0" smtClean="0">
                <a:solidFill>
                  <a:schemeClr val="tx1"/>
                </a:solidFill>
                <a:latin typeface="+mn-lt"/>
                <a:ea typeface="+mn-ea"/>
                <a:cs typeface="+mn-cs"/>
              </a:rPr>
              <a:t>-набор аутентификации. </a:t>
            </a:r>
          </a:p>
          <a:p>
            <a:r>
              <a:rPr lang="ru-RU" sz="1200" b="0" i="0" u="none" strike="noStrike" kern="1200" baseline="0" dirty="0" smtClean="0">
                <a:solidFill>
                  <a:schemeClr val="tx1"/>
                </a:solidFill>
                <a:latin typeface="+mn-lt"/>
                <a:ea typeface="+mn-ea"/>
                <a:cs typeface="+mn-cs"/>
              </a:rPr>
              <a:t>В зависимости от приложения, вы можете переадресовать пользователя на другую страницу, когда он выходит из приложения. </a:t>
            </a:r>
          </a:p>
          <a:p>
            <a:r>
              <a:rPr lang="ru-RU" sz="1200" b="0" i="0" u="none" strike="noStrike" kern="1200" baseline="0" dirty="0" smtClean="0">
                <a:solidFill>
                  <a:schemeClr val="tx1"/>
                </a:solidFill>
                <a:latin typeface="+mn-lt"/>
                <a:ea typeface="+mn-ea"/>
                <a:cs typeface="+mn-cs"/>
              </a:rPr>
              <a:t>Если пользователь потом запросит другую страницу с ограниченным доступом, этот запрос будет снова переадресован на страницу регистрации. </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Вы можете переадресовать его туда немедленно после вызова метода </a:t>
            </a:r>
            <a:r>
              <a:rPr lang="ru-RU" sz="1200" b="0" i="0" u="none" strike="noStrike" kern="1200" baseline="0" dirty="0" err="1" smtClean="0">
                <a:solidFill>
                  <a:schemeClr val="tx1"/>
                </a:solidFill>
                <a:latin typeface="+mn-lt"/>
                <a:ea typeface="+mn-ea"/>
                <a:cs typeface="+mn-cs"/>
              </a:rPr>
              <a:t>SignOut</a:t>
            </a:r>
            <a:r>
              <a:rPr lang="ru-RU" sz="1200" b="0" i="0" u="none" strike="noStrike" kern="1200" baseline="0" dirty="0" smtClean="0">
                <a:solidFill>
                  <a:schemeClr val="tx1"/>
                </a:solidFill>
                <a:latin typeface="+mn-lt"/>
                <a:ea typeface="+mn-ea"/>
                <a:cs typeface="+mn-cs"/>
              </a:rPr>
              <a:t>(). </a:t>
            </a:r>
          </a:p>
          <a:p>
            <a:r>
              <a:rPr lang="ru-RU" sz="1200" b="0" i="0" u="none" strike="noStrike" kern="1200" baseline="0" dirty="0" smtClean="0">
                <a:solidFill>
                  <a:schemeClr val="tx1"/>
                </a:solidFill>
                <a:latin typeface="+mn-lt"/>
                <a:ea typeface="+mn-ea"/>
                <a:cs typeface="+mn-cs"/>
              </a:rPr>
              <a:t>Или же можно воспользоваться методом </a:t>
            </a:r>
            <a:r>
              <a:rPr lang="ru-RU" sz="1200" b="0" i="0" u="none" strike="noStrike" kern="1200" baseline="0" dirty="0" err="1" smtClean="0">
                <a:solidFill>
                  <a:schemeClr val="tx1"/>
                </a:solidFill>
                <a:latin typeface="+mn-lt"/>
                <a:ea typeface="+mn-ea"/>
                <a:cs typeface="+mn-cs"/>
              </a:rPr>
              <a:t>Response.Redirect</a:t>
            </a:r>
            <a:r>
              <a:rPr lang="ru-RU" sz="1200" b="0" i="0" u="none" strike="noStrike" kern="1200" baseline="0" dirty="0" smtClean="0">
                <a:solidFill>
                  <a:schemeClr val="tx1"/>
                </a:solidFill>
                <a:latin typeface="+mn-lt"/>
                <a:ea typeface="+mn-ea"/>
                <a:cs typeface="+mn-cs"/>
              </a:rPr>
              <a:t>.</a:t>
            </a:r>
          </a:p>
          <a:p>
            <a:endParaRPr lang="ru-RU" sz="1200" b="0" i="0" u="none" strike="noStrike" kern="1200" baseline="0" dirty="0" smtClean="0">
              <a:solidFill>
                <a:schemeClr val="tx1"/>
              </a:solidFill>
              <a:latin typeface="+mn-lt"/>
              <a:ea typeface="+mn-ea"/>
              <a:cs typeface="+mn-cs"/>
            </a:endParaRPr>
          </a:p>
          <a:p>
            <a:r>
              <a:rPr lang="ru-RU" sz="1200" b="1" i="0" u="none" strike="noStrike" kern="1200" baseline="0" dirty="0" smtClean="0">
                <a:solidFill>
                  <a:schemeClr val="tx1"/>
                </a:solidFill>
                <a:latin typeface="+mn-lt"/>
                <a:ea typeface="+mn-ea"/>
                <a:cs typeface="+mn-cs"/>
              </a:rPr>
              <a:t>Совет. </a:t>
            </a:r>
          </a:p>
          <a:p>
            <a:r>
              <a:rPr lang="ru-RU" sz="1200" b="0" i="0" u="none" strike="noStrike" kern="1200" baseline="0" dirty="0" smtClean="0">
                <a:solidFill>
                  <a:schemeClr val="tx1"/>
                </a:solidFill>
                <a:latin typeface="+mn-lt"/>
                <a:ea typeface="+mn-ea"/>
                <a:cs typeface="+mn-cs"/>
              </a:rPr>
              <a:t>В сложном приложении ваша страница регистрации вообще может не быть страницей. </a:t>
            </a:r>
          </a:p>
          <a:p>
            <a:r>
              <a:rPr lang="ru-RU" sz="1200" b="0" i="0" u="none" strike="noStrike" kern="1200" baseline="0" dirty="0" smtClean="0">
                <a:solidFill>
                  <a:schemeClr val="tx1"/>
                </a:solidFill>
                <a:latin typeface="+mn-lt"/>
                <a:ea typeface="+mn-ea"/>
                <a:cs typeface="+mn-cs"/>
              </a:rPr>
              <a:t>Вместо этого она может быть отдельной частью другой страницы — отдельным фреймом HTML </a:t>
            </a:r>
          </a:p>
          <a:p>
            <a:r>
              <a:rPr lang="ru-RU" sz="1200" b="0" i="0" u="none" strike="noStrike" kern="1200" baseline="0" dirty="0" smtClean="0">
                <a:solidFill>
                  <a:schemeClr val="tx1"/>
                </a:solidFill>
                <a:latin typeface="+mn-lt"/>
                <a:ea typeface="+mn-ea"/>
                <a:cs typeface="+mn-cs"/>
              </a:rPr>
              <a:t>или отдельно закодированным пользовательским элементом управления. </a:t>
            </a:r>
          </a:p>
          <a:p>
            <a:r>
              <a:rPr lang="ru-RU" sz="1200" b="0" i="0" u="none" strike="noStrike" kern="1200" baseline="0" dirty="0" smtClean="0">
                <a:solidFill>
                  <a:schemeClr val="tx1"/>
                </a:solidFill>
                <a:latin typeface="+mn-lt"/>
                <a:ea typeface="+mn-ea"/>
                <a:cs typeface="+mn-cs"/>
              </a:rPr>
              <a:t>Используя такую технику, можно сохранять элементы управления регистрацией и выходом видимыми на каждой странице приложения. </a:t>
            </a: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Фреймворк </a:t>
            </a:r>
            <a:r>
              <a:rPr lang="ru-RU" sz="1200" b="0" i="0" u="none" strike="noStrike" kern="1200" baseline="0" dirty="0" err="1" smtClean="0">
                <a:solidFill>
                  <a:schemeClr val="tx1"/>
                </a:solidFill>
                <a:latin typeface="+mn-lt"/>
                <a:ea typeface="+mn-ea"/>
                <a:cs typeface="+mn-cs"/>
              </a:rPr>
              <a:t>Membership</a:t>
            </a:r>
            <a:r>
              <a:rPr lang="ru-RU" sz="1200" b="0" i="0" u="none" strike="noStrike" kern="1200" baseline="0" dirty="0" smtClean="0">
                <a:solidFill>
                  <a:schemeClr val="tx1"/>
                </a:solidFill>
                <a:latin typeface="+mn-lt"/>
                <a:ea typeface="+mn-ea"/>
                <a:cs typeface="+mn-cs"/>
              </a:rPr>
              <a:t> API включает в себя готовые к применению элементы управления, обеспечивающие такую функциональность.</a:t>
            </a:r>
            <a:endParaRPr lang="en-US" dirty="0" smtClean="0"/>
          </a:p>
          <a:p>
            <a:endParaRPr lang="en-US" dirty="0" smtClean="0"/>
          </a:p>
          <a:p>
            <a:endParaRPr lang="ru-RU" dirty="0" smtClean="0"/>
          </a:p>
          <a:p>
            <a:endParaRPr lang="ru-RU" dirty="0" smtClean="0"/>
          </a:p>
          <a:p>
            <a:endParaRPr lang="ru-RU" dirty="0" smtClean="0"/>
          </a:p>
          <a:p>
            <a:endParaRPr lang="ru-RU" dirty="0"/>
          </a:p>
        </p:txBody>
      </p:sp>
      <p:sp>
        <p:nvSpPr>
          <p:cNvPr id="4" name="Номер слайда 3"/>
          <p:cNvSpPr>
            <a:spLocks noGrp="1"/>
          </p:cNvSpPr>
          <p:nvPr>
            <p:ph type="sldNum" sz="quarter" idx="10"/>
          </p:nvPr>
        </p:nvSpPr>
        <p:spPr/>
        <p:txBody>
          <a:bodyPr/>
          <a:lstStyle/>
          <a:p>
            <a:fld id="{ACAA8711-F093-4A2E-A13B-A8DE6F398421}" type="slidenum">
              <a:rPr lang="ru-RU" smtClean="0"/>
              <a:pPr/>
              <a:t>83</a:t>
            </a:fld>
            <a:endParaRPr lang="ru-RU"/>
          </a:p>
        </p:txBody>
      </p:sp>
    </p:spTree>
    <p:extLst>
      <p:ext uri="{BB962C8B-B14F-4D97-AF65-F5344CB8AC3E}">
        <p14:creationId xmlns:p14="http://schemas.microsoft.com/office/powerpoint/2010/main" val="212744280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ACAA8711-F093-4A2E-A13B-A8DE6F398421}" type="slidenum">
              <a:rPr lang="ru-RU" smtClean="0"/>
              <a:pPr/>
              <a:t>87</a:t>
            </a:fld>
            <a:endParaRPr lang="ru-RU"/>
          </a:p>
        </p:txBody>
      </p:sp>
    </p:spTree>
    <p:extLst>
      <p:ext uri="{BB962C8B-B14F-4D97-AF65-F5344CB8AC3E}">
        <p14:creationId xmlns:p14="http://schemas.microsoft.com/office/powerpoint/2010/main" val="275914770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ACAA8711-F093-4A2E-A13B-A8DE6F398421}" type="slidenum">
              <a:rPr lang="ru-RU" smtClean="0"/>
              <a:pPr/>
              <a:t>88</a:t>
            </a:fld>
            <a:endParaRPr lang="ru-RU"/>
          </a:p>
        </p:txBody>
      </p:sp>
    </p:spTree>
    <p:extLst>
      <p:ext uri="{BB962C8B-B14F-4D97-AF65-F5344CB8AC3E}">
        <p14:creationId xmlns:p14="http://schemas.microsoft.com/office/powerpoint/2010/main" val="86665926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p:spPr>
        <p:txBody>
          <a:bodyPr/>
          <a:lstStyle/>
          <a:p>
            <a:fld id="{9EC73562-1D04-46DD-A12F-A822AD0DD108}" type="slidenum">
              <a:rPr lang="ru-RU" smtClean="0"/>
              <a:pPr/>
              <a:t>94</a:t>
            </a:fld>
            <a:endParaRPr lang="ru-RU" smtClean="0"/>
          </a:p>
        </p:txBody>
      </p:sp>
      <p:sp>
        <p:nvSpPr>
          <p:cNvPr id="262147" name="Rectangle 2"/>
          <p:cNvSpPr>
            <a:spLocks noGrp="1" noRot="1" noChangeAspect="1" noChangeArrowheads="1" noTextEdit="1"/>
          </p:cNvSpPr>
          <p:nvPr>
            <p:ph type="sldImg"/>
          </p:nvPr>
        </p:nvSpPr>
        <p:spPr>
          <a:ln/>
        </p:spPr>
      </p:sp>
      <p:sp>
        <p:nvSpPr>
          <p:cNvPr id="262148"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410161830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p:spPr>
        <p:txBody>
          <a:bodyPr/>
          <a:lstStyle/>
          <a:p>
            <a:fld id="{31A8DE93-7A2C-4BC1-B3C5-2F1ACD574C8A}" type="slidenum">
              <a:rPr lang="ru-RU" smtClean="0"/>
              <a:pPr/>
              <a:t>95</a:t>
            </a:fld>
            <a:endParaRPr lang="ru-RU" smtClean="0"/>
          </a:p>
        </p:txBody>
      </p:sp>
      <p:sp>
        <p:nvSpPr>
          <p:cNvPr id="263171" name="Rectangle 2"/>
          <p:cNvSpPr>
            <a:spLocks noGrp="1" noRot="1" noChangeAspect="1" noChangeArrowheads="1" noTextEdit="1"/>
          </p:cNvSpPr>
          <p:nvPr>
            <p:ph type="sldImg"/>
          </p:nvPr>
        </p:nvSpPr>
        <p:spPr>
          <a:ln/>
        </p:spPr>
      </p:sp>
      <p:sp>
        <p:nvSpPr>
          <p:cNvPr id="263172"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230051053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p:spPr>
        <p:txBody>
          <a:bodyPr/>
          <a:lstStyle/>
          <a:p>
            <a:fld id="{3A1129E1-6CF3-47E2-B7B3-7737A13CE154}" type="slidenum">
              <a:rPr lang="ru-RU" smtClean="0"/>
              <a:pPr/>
              <a:t>102</a:t>
            </a:fld>
            <a:endParaRPr lang="ru-RU" smtClean="0"/>
          </a:p>
        </p:txBody>
      </p:sp>
      <p:sp>
        <p:nvSpPr>
          <p:cNvPr id="252931" name="Rectangle 2"/>
          <p:cNvSpPr>
            <a:spLocks noGrp="1" noRot="1" noChangeAspect="1" noChangeArrowheads="1" noTextEdit="1"/>
          </p:cNvSpPr>
          <p:nvPr>
            <p:ph type="sldImg"/>
          </p:nvPr>
        </p:nvSpPr>
        <p:spPr>
          <a:ln/>
        </p:spPr>
      </p:sp>
      <p:sp>
        <p:nvSpPr>
          <p:cNvPr id="252932" name="Rectangle 3"/>
          <p:cNvSpPr>
            <a:spLocks noGrp="1" noChangeArrowheads="1"/>
          </p:cNvSpPr>
          <p:nvPr>
            <p:ph type="body" idx="1"/>
          </p:nvPr>
        </p:nvSpPr>
        <p:spPr>
          <a:noFill/>
          <a:ln/>
        </p:spPr>
        <p:txBody>
          <a:bodyPr>
            <a:normAutofit fontScale="70000" lnSpcReduction="20000"/>
          </a:bodyPr>
          <a:lstStyle/>
          <a:p>
            <a:r>
              <a:rPr lang="en-US" sz="1200" b="1" u="none" strike="noStrike" kern="1200" dirty="0" smtClean="0">
                <a:solidFill>
                  <a:schemeClr val="tx1"/>
                </a:solidFill>
                <a:effectLst/>
                <a:latin typeface="+mn-lt"/>
                <a:ea typeface="+mn-ea"/>
                <a:cs typeface="+mn-cs"/>
                <a:hlinkClick r:id="rId3"/>
              </a:rPr>
              <a:t>ASP.NET Web Site Administration Tool</a:t>
            </a:r>
            <a:endParaRPr lang="en-US"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22. </a:t>
            </a:r>
            <a:r>
              <a:rPr lang="en-US" sz="1200" kern="1200" dirty="0" err="1" smtClean="0">
                <a:solidFill>
                  <a:schemeClr val="tx1"/>
                </a:solidFill>
                <a:effectLst/>
                <a:latin typeface="+mn-lt"/>
                <a:ea typeface="+mn-ea"/>
                <a:cs typeface="+mn-cs"/>
              </a:rPr>
              <a:t>июня</a:t>
            </a:r>
            <a:r>
              <a:rPr lang="en-US" sz="1200" kern="1200" dirty="0" smtClean="0">
                <a:solidFill>
                  <a:schemeClr val="tx1"/>
                </a:solidFill>
                <a:effectLst/>
                <a:latin typeface="+mn-lt"/>
                <a:ea typeface="+mn-ea"/>
                <a:cs typeface="+mn-cs"/>
              </a:rPr>
              <a:t> 2014 </a:t>
            </a:r>
            <a:endParaRPr lang="ru-RU" sz="1200" kern="1200" dirty="0" smtClean="0">
              <a:solidFill>
                <a:schemeClr val="tx1"/>
              </a:solidFill>
              <a:effectLst/>
              <a:latin typeface="+mn-lt"/>
              <a:ea typeface="+mn-ea"/>
              <a:cs typeface="+mn-cs"/>
            </a:endParaRPr>
          </a:p>
          <a:p>
            <a:endParaRPr lang="ru-RU" sz="1200" kern="1200" dirty="0" smtClean="0">
              <a:solidFill>
                <a:schemeClr val="tx1"/>
              </a:solidFill>
              <a:effectLst/>
              <a:latin typeface="+mn-lt"/>
              <a:ea typeface="+mn-ea"/>
              <a:cs typeface="+mn-cs"/>
            </a:endParaRPr>
          </a:p>
          <a:p>
            <a:r>
              <a:rPr lang="en-US" dirty="0" smtClean="0">
                <a:effectLst/>
              </a:rPr>
              <a:t>The ASP.NET Web Site Administration Tool / Membership Provider which is used along with the SQL Server Membership Database, </a:t>
            </a:r>
            <a:endParaRPr lang="ru-RU" dirty="0" smtClean="0">
              <a:effectLst/>
            </a:endParaRPr>
          </a:p>
          <a:p>
            <a:r>
              <a:rPr lang="en-US" dirty="0" smtClean="0">
                <a:effectLst/>
              </a:rPr>
              <a:t>is no longer available in VS 2013 because the Cassini web server is no longer supported. </a:t>
            </a:r>
            <a:endParaRPr lang="ru-RU" dirty="0" smtClean="0">
              <a:effectLst/>
            </a:endParaRPr>
          </a:p>
          <a:p>
            <a:endParaRPr lang="ru-RU" dirty="0" smtClean="0">
              <a:effectLst/>
            </a:endParaRPr>
          </a:p>
          <a:p>
            <a:r>
              <a:rPr lang="en-US" dirty="0" smtClean="0">
                <a:effectLst/>
              </a:rPr>
              <a:t>You can </a:t>
            </a:r>
            <a:endParaRPr lang="ru-RU" dirty="0" smtClean="0">
              <a:effectLst/>
            </a:endParaRPr>
          </a:p>
          <a:p>
            <a:pPr marL="171450" indent="-171450">
              <a:buFont typeface="Arial" panose="020B0604020202020204" pitchFamily="34" charset="0"/>
              <a:buChar char="•"/>
            </a:pPr>
            <a:r>
              <a:rPr lang="en-US" dirty="0" smtClean="0">
                <a:effectLst/>
              </a:rPr>
              <a:t>get the Web Site Admin Tool up and running using a command window</a:t>
            </a:r>
            <a:endParaRPr lang="ru-RU" dirty="0" smtClean="0">
              <a:effectLst/>
            </a:endParaRPr>
          </a:p>
          <a:p>
            <a:pPr marL="171450" indent="-171450">
              <a:buFont typeface="Arial" panose="020B0604020202020204" pitchFamily="34" charset="0"/>
              <a:buChar char="•"/>
            </a:pPr>
            <a:r>
              <a:rPr lang="en-US" dirty="0" smtClean="0">
                <a:effectLst/>
              </a:rPr>
              <a:t>or</a:t>
            </a:r>
            <a:r>
              <a:rPr lang="en-US" baseline="0" dirty="0" smtClean="0">
                <a:effectLst/>
              </a:rPr>
              <a:t> </a:t>
            </a:r>
            <a:r>
              <a:rPr lang="en-US" dirty="0" smtClean="0">
                <a:effectLst/>
              </a:rPr>
              <a:t>set it up in IIS.  </a:t>
            </a:r>
            <a:endParaRPr lang="ru-RU" dirty="0" smtClean="0">
              <a:effectLst/>
            </a:endParaRPr>
          </a:p>
          <a:p>
            <a:endParaRPr lang="ru-RU" dirty="0" smtClean="0">
              <a:effectLst/>
            </a:endParaRPr>
          </a:p>
          <a:p>
            <a:r>
              <a:rPr lang="en-US" dirty="0" smtClean="0">
                <a:effectLst/>
              </a:rPr>
              <a:t>This post covers both cases (I prefer to use IIS vs. Command Window).</a:t>
            </a:r>
          </a:p>
          <a:p>
            <a:endParaRPr lang="ru-RU" b="1" dirty="0" smtClean="0">
              <a:effectLst/>
            </a:endParaRPr>
          </a:p>
          <a:p>
            <a:r>
              <a:rPr lang="en-US" b="1" dirty="0" smtClean="0">
                <a:effectLst/>
              </a:rPr>
              <a:t>Other Tools:</a:t>
            </a:r>
            <a:r>
              <a:rPr lang="en-US" dirty="0" smtClean="0">
                <a:effectLst/>
              </a:rPr>
              <a:t> </a:t>
            </a:r>
          </a:p>
          <a:p>
            <a:r>
              <a:rPr lang="en-US" dirty="0" smtClean="0">
                <a:effectLst/>
              </a:rPr>
              <a:t>If you looking for a tool to manage users with ASP.NET Entity </a:t>
            </a:r>
            <a:r>
              <a:rPr lang="en-US" sz="1200" u="sng" kern="1200" dirty="0" smtClean="0">
                <a:solidFill>
                  <a:schemeClr val="tx1"/>
                </a:solidFill>
                <a:effectLst/>
                <a:latin typeface="+mn-lt"/>
                <a:ea typeface="+mn-ea"/>
                <a:cs typeface="+mn-cs"/>
                <a:hlinkClick r:id="rId4"/>
              </a:rPr>
              <a:t>take a look at ASP.NET Membership Reboot</a:t>
            </a:r>
            <a:r>
              <a:rPr lang="en-US" dirty="0" smtClean="0">
                <a:effectLst/>
              </a:rPr>
              <a:t>.  </a:t>
            </a:r>
          </a:p>
          <a:p>
            <a:r>
              <a:rPr lang="en-US" dirty="0" smtClean="0">
                <a:effectLst/>
              </a:rPr>
              <a:t>At </a:t>
            </a:r>
            <a:r>
              <a:rPr lang="en-US" sz="1200" u="none" strike="noStrike" kern="1200" dirty="0" smtClean="0">
                <a:solidFill>
                  <a:schemeClr val="tx1"/>
                </a:solidFill>
                <a:effectLst/>
                <a:latin typeface="+mn-lt"/>
                <a:ea typeface="+mn-ea"/>
                <a:cs typeface="+mn-cs"/>
                <a:hlinkClick r:id="rId5"/>
              </a:rPr>
              <a:t>this link is another approach</a:t>
            </a:r>
            <a:r>
              <a:rPr lang="en-US" dirty="0" smtClean="0">
                <a:effectLst/>
              </a:rPr>
              <a:t> using Identity Manager and discusses Membership Reboot as well. </a:t>
            </a:r>
          </a:p>
          <a:p>
            <a:endParaRPr lang="ru-RU" sz="1200" b="1" i="0" kern="1200" dirty="0" smtClean="0">
              <a:solidFill>
                <a:schemeClr val="tx1"/>
              </a:solidFill>
              <a:effectLst/>
              <a:latin typeface="+mn-lt"/>
              <a:ea typeface="+mn-ea"/>
              <a:cs typeface="+mn-cs"/>
            </a:endParaRPr>
          </a:p>
          <a:p>
            <a:endParaRPr lang="ru-RU" sz="1200" b="1" i="0" kern="1200" dirty="0" smtClean="0">
              <a:solidFill>
                <a:schemeClr val="tx1"/>
              </a:solidFill>
              <a:effectLst/>
              <a:latin typeface="+mn-lt"/>
              <a:ea typeface="+mn-ea"/>
              <a:cs typeface="+mn-cs"/>
            </a:endParaRPr>
          </a:p>
          <a:p>
            <a:r>
              <a:rPr lang="en-US" sz="1200" b="1" i="0" kern="1200" dirty="0" smtClean="0">
                <a:solidFill>
                  <a:schemeClr val="tx1"/>
                </a:solidFill>
                <a:effectLst/>
                <a:latin typeface="+mn-lt"/>
                <a:ea typeface="+mn-ea"/>
                <a:cs typeface="+mn-cs"/>
              </a:rPr>
              <a:t>1. Launch the Web Site Admin Tool using a command window:</a:t>
            </a:r>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1) Open a Command Window running it as a Admin</a:t>
            </a:r>
          </a:p>
          <a:p>
            <a:r>
              <a:rPr lang="en-US" sz="1200" b="0" i="0" kern="1200" dirty="0" smtClean="0">
                <a:solidFill>
                  <a:schemeClr val="tx1"/>
                </a:solidFill>
                <a:effectLst/>
                <a:latin typeface="+mn-lt"/>
                <a:ea typeface="+mn-ea"/>
                <a:cs typeface="+mn-cs"/>
              </a:rPr>
              <a:t>2) Change the folder to IIS Express cd C:\Program Files\IIS Express\</a:t>
            </a:r>
          </a:p>
          <a:p>
            <a:r>
              <a:rPr lang="en-US" sz="1200" b="0" i="0" kern="1200" dirty="0" smtClean="0">
                <a:solidFill>
                  <a:schemeClr val="tx1"/>
                </a:solidFill>
                <a:effectLst/>
                <a:latin typeface="+mn-lt"/>
                <a:ea typeface="+mn-ea"/>
                <a:cs typeface="+mn-cs"/>
              </a:rPr>
              <a:t>3) Run the following command to start up IIS Express</a:t>
            </a:r>
          </a:p>
          <a:p>
            <a:pPr lvl="1"/>
            <a:r>
              <a:rPr lang="en-US" sz="1200" b="0" i="0" kern="1200" dirty="0" smtClean="0">
                <a:solidFill>
                  <a:schemeClr val="tx1"/>
                </a:solidFill>
                <a:effectLst/>
                <a:latin typeface="+mn-lt"/>
                <a:ea typeface="+mn-ea"/>
                <a:cs typeface="+mn-cs"/>
              </a:rPr>
              <a:t>iisexpress.exe /</a:t>
            </a:r>
            <a:r>
              <a:rPr lang="en-US" sz="1200" b="0" i="0" kern="1200" dirty="0" err="1" smtClean="0">
                <a:solidFill>
                  <a:schemeClr val="tx1"/>
                </a:solidFill>
                <a:effectLst/>
                <a:latin typeface="+mn-lt"/>
                <a:ea typeface="+mn-ea"/>
                <a:cs typeface="+mn-cs"/>
              </a:rPr>
              <a:t>path:C</a:t>
            </a:r>
            <a:r>
              <a:rPr lang="en-US" sz="1200" b="0" i="0" kern="1200" dirty="0" smtClean="0">
                <a:solidFill>
                  <a:schemeClr val="tx1"/>
                </a:solidFill>
                <a:effectLst/>
                <a:latin typeface="+mn-lt"/>
                <a:ea typeface="+mn-ea"/>
                <a:cs typeface="+mn-cs"/>
              </a:rPr>
              <a:t>:\Windows\Microsoft.NET\Framework\v4.0.30319\</a:t>
            </a:r>
            <a:r>
              <a:rPr lang="en-US" sz="1200" b="0" i="0" kern="1200" dirty="0" err="1" smtClean="0">
                <a:solidFill>
                  <a:schemeClr val="tx1"/>
                </a:solidFill>
                <a:effectLst/>
                <a:latin typeface="+mn-lt"/>
                <a:ea typeface="+mn-ea"/>
                <a:cs typeface="+mn-cs"/>
              </a:rPr>
              <a:t>ASP.NETWebAdminFiles</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vpath</a:t>
            </a:r>
            <a:r>
              <a:rPr lang="en-US" sz="1200" b="0" i="0" kern="1200" dirty="0" smtClean="0">
                <a:solidFill>
                  <a:schemeClr val="tx1"/>
                </a:solidFill>
                <a:effectLst/>
                <a:latin typeface="+mn-lt"/>
                <a:ea typeface="+mn-ea"/>
                <a:cs typeface="+mn-cs"/>
              </a:rPr>
              <a:t>:"/</a:t>
            </a:r>
            <a:r>
              <a:rPr lang="en-US" sz="1200" b="0" i="0" kern="1200" dirty="0" err="1" smtClean="0">
                <a:solidFill>
                  <a:schemeClr val="tx1"/>
                </a:solidFill>
                <a:effectLst/>
                <a:latin typeface="+mn-lt"/>
                <a:ea typeface="+mn-ea"/>
                <a:cs typeface="+mn-cs"/>
              </a:rPr>
              <a:t>ASP.NETWebAdminFiles</a:t>
            </a:r>
            <a:r>
              <a:rPr lang="en-US" sz="1200" b="0" i="0" kern="1200" dirty="0" smtClean="0">
                <a:solidFill>
                  <a:schemeClr val="tx1"/>
                </a:solidFill>
                <a:effectLst/>
                <a:latin typeface="+mn-lt"/>
                <a:ea typeface="+mn-ea"/>
                <a:cs typeface="+mn-cs"/>
              </a:rPr>
              <a:t>" /port:8082 /clr:4.0 /</a:t>
            </a:r>
            <a:r>
              <a:rPr lang="en-US" sz="1200" b="0" i="0" kern="1200" dirty="0" err="1" smtClean="0">
                <a:solidFill>
                  <a:schemeClr val="tx1"/>
                </a:solidFill>
                <a:effectLst/>
                <a:latin typeface="+mn-lt"/>
                <a:ea typeface="+mn-ea"/>
                <a:cs typeface="+mn-cs"/>
              </a:rPr>
              <a:t>ntlm</a:t>
            </a:r>
            <a:endParaRPr lang="en-US" sz="1200" b="0" i="0" kern="1200" dirty="0" smtClean="0">
              <a:solidFill>
                <a:schemeClr val="tx1"/>
              </a:solidFill>
              <a:effectLst/>
              <a:latin typeface="+mn-lt"/>
              <a:ea typeface="+mn-ea"/>
              <a:cs typeface="+mn-cs"/>
            </a:endParaRP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4) Access the Admin Site in Browser via the following URL:</a:t>
            </a:r>
          </a:p>
          <a:p>
            <a:pPr lvl="1"/>
            <a:r>
              <a:rPr lang="en-US" sz="1200" b="0" i="0" kern="1200" dirty="0" smtClean="0">
                <a:solidFill>
                  <a:schemeClr val="tx1"/>
                </a:solidFill>
                <a:effectLst/>
                <a:latin typeface="+mn-lt"/>
                <a:ea typeface="+mn-ea"/>
                <a:cs typeface="+mn-cs"/>
              </a:rPr>
              <a:t>http://localhost:8082/asp.netwebadminfiles/default.aspx?applicationPhysicalPath=C:\</a:t>
            </a:r>
            <a:r>
              <a:rPr lang="en-US" sz="1200" b="1" i="0" kern="1200" dirty="0" smtClean="0">
                <a:solidFill>
                  <a:schemeClr val="tx1"/>
                </a:solidFill>
                <a:effectLst/>
                <a:latin typeface="+mn-lt"/>
                <a:ea typeface="+mn-ea"/>
                <a:cs typeface="+mn-cs"/>
              </a:rPr>
              <a:t>[YOUR SITE PATH HERE]</a:t>
            </a:r>
            <a:r>
              <a:rPr lang="en-US" sz="1200" b="0" i="0" kern="1200" dirty="0" smtClean="0">
                <a:solidFill>
                  <a:schemeClr val="tx1"/>
                </a:solidFill>
                <a:effectLst/>
                <a:latin typeface="+mn-lt"/>
                <a:ea typeface="+mn-ea"/>
                <a:cs typeface="+mn-cs"/>
              </a:rPr>
              <a:t>\&amp;</a:t>
            </a:r>
            <a:r>
              <a:rPr lang="en-US" sz="1200" b="0" i="0" kern="1200" dirty="0" err="1" smtClean="0">
                <a:solidFill>
                  <a:schemeClr val="tx1"/>
                </a:solidFill>
                <a:effectLst/>
                <a:latin typeface="+mn-lt"/>
                <a:ea typeface="+mn-ea"/>
                <a:cs typeface="+mn-cs"/>
              </a:rPr>
              <a:t>applicationUrl</a:t>
            </a:r>
            <a:r>
              <a:rPr lang="en-US" sz="1200" b="0" i="0" kern="1200" dirty="0" smtClean="0">
                <a:solidFill>
                  <a:schemeClr val="tx1"/>
                </a:solidFill>
                <a:effectLst/>
                <a:latin typeface="+mn-lt"/>
                <a:ea typeface="+mn-ea"/>
                <a:cs typeface="+mn-cs"/>
              </a:rPr>
              <a:t>=/ </a:t>
            </a:r>
          </a:p>
          <a:p>
            <a:r>
              <a:rPr lang="en-US" sz="1200" b="0" i="0" kern="1200" dirty="0" smtClean="0">
                <a:solidFill>
                  <a:schemeClr val="tx1"/>
                </a:solidFill>
                <a:effectLst/>
                <a:latin typeface="+mn-lt"/>
                <a:ea typeface="+mn-ea"/>
                <a:cs typeface="+mn-cs"/>
              </a:rPr>
              <a:t> </a:t>
            </a:r>
          </a:p>
          <a:p>
            <a:r>
              <a:rPr lang="en-US" sz="1200" b="1" i="0" kern="1200" dirty="0" smtClean="0">
                <a:solidFill>
                  <a:schemeClr val="tx1"/>
                </a:solidFill>
                <a:effectLst/>
                <a:latin typeface="+mn-lt"/>
                <a:ea typeface="+mn-ea"/>
                <a:cs typeface="+mn-cs"/>
              </a:rPr>
              <a:t>2. Launch the Web Site Admin Tool using IIS: </a:t>
            </a:r>
            <a:r>
              <a:rPr lang="en-US" sz="1200" b="0" i="0" kern="1200" dirty="0" smtClean="0">
                <a:solidFill>
                  <a:schemeClr val="tx1"/>
                </a:solidFill>
                <a:effectLst/>
                <a:latin typeface="+mn-lt"/>
                <a:ea typeface="+mn-ea"/>
                <a:cs typeface="+mn-cs"/>
              </a:rPr>
              <a:t> </a:t>
            </a:r>
          </a:p>
          <a:p>
            <a:r>
              <a:rPr lang="en-US" sz="1200" b="0" i="0" kern="1200" dirty="0" smtClean="0">
                <a:solidFill>
                  <a:schemeClr val="tx1"/>
                </a:solidFill>
                <a:effectLst/>
                <a:latin typeface="+mn-lt"/>
                <a:ea typeface="+mn-ea"/>
                <a:cs typeface="+mn-cs"/>
              </a:rPr>
              <a:t>You can try running the site from the Windows folder but after a couple of issues I just moved it to another folder.  </a:t>
            </a:r>
          </a:p>
          <a:p>
            <a:r>
              <a:rPr lang="en-US" sz="1200" b="0" i="0" kern="1200" dirty="0" smtClean="0">
                <a:solidFill>
                  <a:schemeClr val="tx1"/>
                </a:solidFill>
                <a:effectLst/>
                <a:latin typeface="+mn-lt"/>
                <a:ea typeface="+mn-ea"/>
                <a:cs typeface="+mn-cs"/>
              </a:rPr>
              <a:t>The steps below cover that process.</a:t>
            </a:r>
          </a:p>
          <a:p>
            <a:r>
              <a:rPr lang="en-US" sz="1200" b="0" i="0" kern="1200" dirty="0" smtClean="0">
                <a:solidFill>
                  <a:schemeClr val="tx1"/>
                </a:solidFill>
                <a:effectLst/>
                <a:latin typeface="+mn-lt"/>
                <a:ea typeface="+mn-ea"/>
                <a:cs typeface="+mn-cs"/>
              </a:rPr>
              <a:t>1) Copy the Admin Site from the following folder: C:\Windows\Microsoft.NET\Framework\v4.0.30319\ASP.NETWebAdminFiles</a:t>
            </a:r>
          </a:p>
          <a:p>
            <a:r>
              <a:rPr lang="en-US" sz="1200" b="0" i="0" kern="1200" dirty="0" smtClean="0">
                <a:solidFill>
                  <a:schemeClr val="tx1"/>
                </a:solidFill>
                <a:effectLst/>
                <a:latin typeface="+mn-lt"/>
                <a:ea typeface="+mn-ea"/>
                <a:cs typeface="+mn-cs"/>
              </a:rPr>
              <a:t>2) Change the </a:t>
            </a:r>
            <a:r>
              <a:rPr lang="en-US" sz="1200" b="0" i="0" kern="1200" dirty="0" err="1" smtClean="0">
                <a:solidFill>
                  <a:schemeClr val="tx1"/>
                </a:solidFill>
                <a:effectLst/>
                <a:latin typeface="+mn-lt"/>
                <a:ea typeface="+mn-ea"/>
                <a:cs typeface="+mn-cs"/>
              </a:rPr>
              <a:t>web.config</a:t>
            </a:r>
            <a:r>
              <a:rPr lang="en-US" sz="1200" b="0" i="0" kern="1200" dirty="0" smtClean="0">
                <a:solidFill>
                  <a:schemeClr val="tx1"/>
                </a:solidFill>
                <a:effectLst/>
                <a:latin typeface="+mn-lt"/>
                <a:ea typeface="+mn-ea"/>
                <a:cs typeface="+mn-cs"/>
              </a:rPr>
              <a:t> to allow any user to access the site  &lt;allow users="?" /&gt;</a:t>
            </a:r>
          </a:p>
          <a:p>
            <a:r>
              <a:rPr lang="en-US" sz="1200" b="0" i="0" kern="1200" dirty="0" smtClean="0">
                <a:solidFill>
                  <a:schemeClr val="tx1"/>
                </a:solidFill>
                <a:effectLst/>
                <a:latin typeface="+mn-lt"/>
                <a:ea typeface="+mn-ea"/>
                <a:cs typeface="+mn-cs"/>
              </a:rPr>
              <a:t>3) Setup the site in IIS. Set the Authentication as shown below.  Use the following URL to manage your ASP.NET site. </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http://localhost/ASPNetAdmin/default.aspx?applicationPhysicalPath=C:[</a:t>
            </a:r>
            <a:r>
              <a:rPr lang="en-US" sz="1200" b="1" i="0" kern="1200" dirty="0" smtClean="0">
                <a:solidFill>
                  <a:schemeClr val="tx1"/>
                </a:solidFill>
                <a:effectLst/>
                <a:latin typeface="+mn-lt"/>
                <a:ea typeface="+mn-ea"/>
                <a:cs typeface="+mn-cs"/>
              </a:rPr>
              <a:t>YOUR SITE PATH HERE]</a:t>
            </a:r>
            <a:r>
              <a:rPr lang="en-US" sz="1200" b="0" i="0" kern="1200" dirty="0" smtClean="0">
                <a:solidFill>
                  <a:schemeClr val="tx1"/>
                </a:solidFill>
                <a:effectLst/>
                <a:latin typeface="+mn-lt"/>
                <a:ea typeface="+mn-ea"/>
                <a:cs typeface="+mn-cs"/>
              </a:rPr>
              <a:t>\&amp;</a:t>
            </a:r>
            <a:r>
              <a:rPr lang="en-US" sz="1200" b="0" i="0" kern="1200" dirty="0" err="1" smtClean="0">
                <a:solidFill>
                  <a:schemeClr val="tx1"/>
                </a:solidFill>
                <a:effectLst/>
                <a:latin typeface="+mn-lt"/>
                <a:ea typeface="+mn-ea"/>
                <a:cs typeface="+mn-cs"/>
              </a:rPr>
              <a:t>applicationUrl</a:t>
            </a:r>
            <a:r>
              <a:rPr lang="en-US" sz="1200" b="0" i="0" kern="1200" dirty="0" smtClean="0">
                <a:solidFill>
                  <a:schemeClr val="tx1"/>
                </a:solidFill>
                <a:effectLst/>
                <a:latin typeface="+mn-lt"/>
                <a:ea typeface="+mn-ea"/>
                <a:cs typeface="+mn-cs"/>
              </a:rPr>
              <a:t>=/</a:t>
            </a:r>
          </a:p>
          <a:p>
            <a:pPr eaLnBrk="1" hangingPunct="1"/>
            <a:endParaRPr lang="en-US" dirty="0" smtClean="0"/>
          </a:p>
          <a:p>
            <a:pPr eaLnBrk="1" hangingPunct="1"/>
            <a:endParaRPr lang="en-US" dirty="0" smtClean="0"/>
          </a:p>
          <a:p>
            <a:pPr eaLnBrk="1" hangingPunct="1"/>
            <a:endParaRPr lang="ru-RU" dirty="0" smtClean="0"/>
          </a:p>
        </p:txBody>
      </p:sp>
    </p:spTree>
    <p:extLst>
      <p:ext uri="{BB962C8B-B14F-4D97-AF65-F5344CB8AC3E}">
        <p14:creationId xmlns:p14="http://schemas.microsoft.com/office/powerpoint/2010/main" val="164953768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p:spPr>
        <p:txBody>
          <a:bodyPr/>
          <a:lstStyle/>
          <a:p>
            <a:fld id="{7581379A-BA59-476C-B400-3B09EF577655}" type="slidenum">
              <a:rPr lang="ru-RU" smtClean="0"/>
              <a:pPr/>
              <a:t>103</a:t>
            </a:fld>
            <a:endParaRPr lang="ru-RU" smtClean="0"/>
          </a:p>
        </p:txBody>
      </p:sp>
      <p:sp>
        <p:nvSpPr>
          <p:cNvPr id="254979" name="Rectangle 2"/>
          <p:cNvSpPr>
            <a:spLocks noGrp="1" noRot="1" noChangeAspect="1" noChangeArrowheads="1" noTextEdit="1"/>
          </p:cNvSpPr>
          <p:nvPr>
            <p:ph type="sldImg"/>
          </p:nvPr>
        </p:nvSpPr>
        <p:spPr>
          <a:ln/>
        </p:spPr>
      </p:sp>
      <p:sp>
        <p:nvSpPr>
          <p:cNvPr id="254980"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216901587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p:spPr>
        <p:txBody>
          <a:bodyPr/>
          <a:lstStyle/>
          <a:p>
            <a:fld id="{FF7C871C-8E2B-4433-BB00-428D8898097F}" type="slidenum">
              <a:rPr lang="ru-RU" smtClean="0"/>
              <a:pPr/>
              <a:t>104</a:t>
            </a:fld>
            <a:endParaRPr lang="ru-RU" smtClean="0"/>
          </a:p>
        </p:txBody>
      </p:sp>
      <p:sp>
        <p:nvSpPr>
          <p:cNvPr id="269315" name="Rectangle 2"/>
          <p:cNvSpPr>
            <a:spLocks noGrp="1" noRot="1" noChangeAspect="1" noChangeArrowheads="1" noTextEdit="1"/>
          </p:cNvSpPr>
          <p:nvPr>
            <p:ph type="sldImg"/>
          </p:nvPr>
        </p:nvSpPr>
        <p:spPr>
          <a:ln/>
        </p:spPr>
      </p:sp>
      <p:sp>
        <p:nvSpPr>
          <p:cNvPr id="269316"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81409692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sz="1200" b="1" i="0" kern="1200" dirty="0" smtClean="0">
                <a:solidFill>
                  <a:schemeClr val="tx1"/>
                </a:solidFill>
                <a:effectLst/>
                <a:latin typeface="+mn-lt"/>
                <a:ea typeface="+mn-ea"/>
                <a:cs typeface="+mn-cs"/>
              </a:rPr>
              <a:t>2. Launch the Web Site Admin Tool using IIS:</a:t>
            </a:r>
            <a:r>
              <a:rPr lang="en-US" sz="1200" b="0" i="0" kern="1200" dirty="0" smtClean="0">
                <a:solidFill>
                  <a:schemeClr val="tx1"/>
                </a:solidFill>
                <a:effectLst/>
                <a:latin typeface="+mn-lt"/>
                <a:ea typeface="+mn-ea"/>
                <a:cs typeface="+mn-cs"/>
              </a:rPr>
              <a:t> You can try running the site from the Windows folder but after a couple of issues I just moved it to another folder. The steps below cover that process.</a:t>
            </a:r>
          </a:p>
          <a:p>
            <a:r>
              <a:rPr lang="en-US" sz="1200" b="0" i="0" kern="1200" dirty="0" smtClean="0">
                <a:solidFill>
                  <a:schemeClr val="tx1"/>
                </a:solidFill>
                <a:effectLst/>
                <a:latin typeface="+mn-lt"/>
                <a:ea typeface="+mn-ea"/>
                <a:cs typeface="+mn-cs"/>
              </a:rPr>
              <a:t>Copy the Admin Site from the following folder: C:\Windows\Microsoft.NET\Framework\v4.0.30319\ASP.NETWebAdminFiles</a:t>
            </a:r>
          </a:p>
          <a:p>
            <a:r>
              <a:rPr lang="en-US" sz="1200" b="0" i="0" kern="1200" dirty="0" smtClean="0">
                <a:solidFill>
                  <a:schemeClr val="tx1"/>
                </a:solidFill>
                <a:effectLst/>
                <a:latin typeface="+mn-lt"/>
                <a:ea typeface="+mn-ea"/>
                <a:cs typeface="+mn-cs"/>
              </a:rPr>
              <a:t>Change the </a:t>
            </a:r>
            <a:r>
              <a:rPr lang="en-US" sz="1200" b="0" i="0" kern="1200" dirty="0" err="1" smtClean="0">
                <a:solidFill>
                  <a:schemeClr val="tx1"/>
                </a:solidFill>
                <a:effectLst/>
                <a:latin typeface="+mn-lt"/>
                <a:ea typeface="+mn-ea"/>
                <a:cs typeface="+mn-cs"/>
              </a:rPr>
              <a:t>web.config</a:t>
            </a:r>
            <a:r>
              <a:rPr lang="en-US" sz="1200" b="0" i="0" kern="1200" dirty="0" smtClean="0">
                <a:solidFill>
                  <a:schemeClr val="tx1"/>
                </a:solidFill>
                <a:effectLst/>
                <a:latin typeface="+mn-lt"/>
                <a:ea typeface="+mn-ea"/>
                <a:cs typeface="+mn-cs"/>
              </a:rPr>
              <a:t> to allow any user to access the site</a:t>
            </a:r>
          </a:p>
          <a:p>
            <a:r>
              <a:rPr lang="en-US" sz="1200" b="0" i="0" kern="1200" dirty="0" smtClean="0">
                <a:solidFill>
                  <a:schemeClr val="tx1"/>
                </a:solidFill>
                <a:effectLst/>
                <a:latin typeface="+mn-lt"/>
                <a:ea typeface="+mn-ea"/>
                <a:cs typeface="+mn-cs"/>
              </a:rPr>
              <a:t>Setup the site in IIS. Set the Authentication as shown below. Use the following URL to manage your ASP.NET site.</a:t>
            </a:r>
          </a:p>
          <a:p>
            <a:r>
              <a:rPr lang="en-US" sz="1200" b="0" i="0" u="none" strike="noStrike" kern="1200" dirty="0" smtClean="0">
                <a:solidFill>
                  <a:schemeClr val="tx1"/>
                </a:solidFill>
                <a:effectLst/>
                <a:latin typeface="+mn-lt"/>
                <a:ea typeface="+mn-ea"/>
                <a:cs typeface="+mn-cs"/>
                <a:hlinkClick r:id="rId3"/>
              </a:rPr>
              <a:t>http://localhost/ASPNetAdmin/default.aspx?applicationPhysicalPath=C:[YOUR</a:t>
            </a:r>
            <a:r>
              <a:rPr lang="en-US" sz="1200" b="0" i="0" kern="1200" dirty="0" smtClean="0">
                <a:solidFill>
                  <a:schemeClr val="tx1"/>
                </a:solidFill>
                <a:effectLst/>
                <a:latin typeface="+mn-lt"/>
                <a:ea typeface="+mn-ea"/>
                <a:cs typeface="+mn-cs"/>
              </a:rPr>
              <a:t> SITE PATH HERE]\&amp;</a:t>
            </a:r>
            <a:r>
              <a:rPr lang="en-US" sz="1200" b="0" i="0" kern="1200" dirty="0" err="1" smtClean="0">
                <a:solidFill>
                  <a:schemeClr val="tx1"/>
                </a:solidFill>
                <a:effectLst/>
                <a:latin typeface="+mn-lt"/>
                <a:ea typeface="+mn-ea"/>
                <a:cs typeface="+mn-cs"/>
              </a:rPr>
              <a:t>applicationUrl</a:t>
            </a:r>
            <a:r>
              <a:rPr lang="en-US" sz="1200" b="0" i="0" kern="1200" dirty="0" smtClean="0">
                <a:solidFill>
                  <a:schemeClr val="tx1"/>
                </a:solidFill>
                <a:effectLst/>
                <a:latin typeface="+mn-lt"/>
                <a:ea typeface="+mn-ea"/>
                <a:cs typeface="+mn-cs"/>
              </a:rPr>
              <a:t>=/</a:t>
            </a:r>
          </a:p>
          <a:p>
            <a:r>
              <a:rPr lang="en-US" sz="1200" b="0" i="0" u="none" strike="noStrike" kern="1200" dirty="0" smtClean="0">
                <a:solidFill>
                  <a:schemeClr val="tx1"/>
                </a:solidFill>
                <a:effectLst/>
                <a:latin typeface="+mn-lt"/>
                <a:ea typeface="+mn-ea"/>
                <a:cs typeface="+mn-cs"/>
                <a:hlinkClick r:id="rId4"/>
              </a:rPr>
              <a:t>See the following post at this link</a:t>
            </a:r>
            <a:endParaRPr lang="en-US" sz="1200" b="0" i="0" kern="1200" dirty="0" smtClean="0">
              <a:solidFill>
                <a:schemeClr val="tx1"/>
              </a:solidFill>
              <a:effectLst/>
              <a:latin typeface="+mn-lt"/>
              <a:ea typeface="+mn-ea"/>
              <a:cs typeface="+mn-cs"/>
            </a:endParaRPr>
          </a:p>
          <a:p>
            <a:endParaRPr lang="ru-RU" dirty="0" smtClean="0"/>
          </a:p>
          <a:p>
            <a:endParaRPr lang="ru-RU" dirty="0" smtClean="0"/>
          </a:p>
          <a:p>
            <a:r>
              <a:rPr lang="en-US" dirty="0" smtClean="0"/>
              <a:t>C:\Users\user\Documents\Visual Studio 2015\Projects\WebApplication1\WebApplication1</a:t>
            </a:r>
            <a:endParaRPr lang="ru-RU" dirty="0" smtClean="0"/>
          </a:p>
          <a:p>
            <a:endParaRPr lang="ru-RU" dirty="0"/>
          </a:p>
        </p:txBody>
      </p:sp>
      <p:sp>
        <p:nvSpPr>
          <p:cNvPr id="4" name="Номер слайда 3"/>
          <p:cNvSpPr>
            <a:spLocks noGrp="1"/>
          </p:cNvSpPr>
          <p:nvPr>
            <p:ph type="sldNum" sz="quarter" idx="10"/>
          </p:nvPr>
        </p:nvSpPr>
        <p:spPr/>
        <p:txBody>
          <a:bodyPr/>
          <a:lstStyle/>
          <a:p>
            <a:fld id="{ACAA8711-F093-4A2E-A13B-A8DE6F398421}" type="slidenum">
              <a:rPr lang="ru-RU" smtClean="0"/>
              <a:pPr/>
              <a:t>105</a:t>
            </a:fld>
            <a:endParaRPr lang="ru-RU"/>
          </a:p>
        </p:txBody>
      </p:sp>
    </p:spTree>
    <p:extLst>
      <p:ext uri="{BB962C8B-B14F-4D97-AF65-F5344CB8AC3E}">
        <p14:creationId xmlns:p14="http://schemas.microsoft.com/office/powerpoint/2010/main" val="384142495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p:spPr>
        <p:txBody>
          <a:bodyPr/>
          <a:lstStyle/>
          <a:p>
            <a:fld id="{0B59A732-2A4D-459B-AA25-51C6823C401C}" type="slidenum">
              <a:rPr lang="ru-RU" smtClean="0"/>
              <a:pPr/>
              <a:t>106</a:t>
            </a:fld>
            <a:endParaRPr lang="ru-RU" smtClean="0"/>
          </a:p>
        </p:txBody>
      </p:sp>
      <p:sp>
        <p:nvSpPr>
          <p:cNvPr id="270339" name="Rectangle 2"/>
          <p:cNvSpPr>
            <a:spLocks noGrp="1" noRot="1" noChangeAspect="1" noChangeArrowheads="1" noTextEdit="1"/>
          </p:cNvSpPr>
          <p:nvPr>
            <p:ph type="sldImg"/>
          </p:nvPr>
        </p:nvSpPr>
        <p:spPr>
          <a:ln/>
        </p:spPr>
      </p:sp>
      <p:sp>
        <p:nvSpPr>
          <p:cNvPr id="270340"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57009650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p:spPr>
        <p:txBody>
          <a:bodyPr/>
          <a:lstStyle/>
          <a:p>
            <a:fld id="{DF4B9318-79E0-4660-9802-75547A1DB90D}" type="slidenum">
              <a:rPr lang="ru-RU" smtClean="0"/>
              <a:pPr/>
              <a:t>107</a:t>
            </a:fld>
            <a:endParaRPr lang="ru-RU" smtClean="0"/>
          </a:p>
        </p:txBody>
      </p:sp>
      <p:sp>
        <p:nvSpPr>
          <p:cNvPr id="271363" name="Rectangle 2"/>
          <p:cNvSpPr>
            <a:spLocks noGrp="1" noRot="1" noChangeAspect="1" noChangeArrowheads="1" noTextEdit="1"/>
          </p:cNvSpPr>
          <p:nvPr>
            <p:ph type="sldImg"/>
          </p:nvPr>
        </p:nvSpPr>
        <p:spPr>
          <a:ln/>
        </p:spPr>
      </p:sp>
      <p:sp>
        <p:nvSpPr>
          <p:cNvPr id="271364"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171893495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p:spPr>
        <p:txBody>
          <a:bodyPr/>
          <a:lstStyle/>
          <a:p>
            <a:fld id="{DDD0EB0F-0390-41EC-9C49-F44FB37AA2F6}" type="slidenum">
              <a:rPr lang="ru-RU" smtClean="0"/>
              <a:pPr/>
              <a:t>108</a:t>
            </a:fld>
            <a:endParaRPr lang="ru-RU" smtClean="0"/>
          </a:p>
        </p:txBody>
      </p:sp>
      <p:sp>
        <p:nvSpPr>
          <p:cNvPr id="272387" name="Rectangle 2"/>
          <p:cNvSpPr>
            <a:spLocks noGrp="1" noRot="1" noChangeAspect="1" noChangeArrowheads="1" noTextEdit="1"/>
          </p:cNvSpPr>
          <p:nvPr>
            <p:ph type="sldImg"/>
          </p:nvPr>
        </p:nvSpPr>
        <p:spPr>
          <a:ln/>
        </p:spPr>
      </p:sp>
      <p:sp>
        <p:nvSpPr>
          <p:cNvPr id="272388"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39127650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p:spPr>
        <p:txBody>
          <a:bodyPr/>
          <a:lstStyle/>
          <a:p>
            <a:fld id="{38DD4FC4-63D5-42BE-ACD8-CE16ADCC33E5}" type="slidenum">
              <a:rPr lang="ru-RU" smtClean="0"/>
              <a:pPr/>
              <a:t>109</a:t>
            </a:fld>
            <a:endParaRPr lang="ru-RU" smtClean="0"/>
          </a:p>
        </p:txBody>
      </p:sp>
      <p:sp>
        <p:nvSpPr>
          <p:cNvPr id="273411" name="Rectangle 2"/>
          <p:cNvSpPr>
            <a:spLocks noGrp="1" noRot="1" noChangeAspect="1" noChangeArrowheads="1" noTextEdit="1"/>
          </p:cNvSpPr>
          <p:nvPr>
            <p:ph type="sldImg"/>
          </p:nvPr>
        </p:nvSpPr>
        <p:spPr>
          <a:ln/>
        </p:spPr>
      </p:sp>
      <p:sp>
        <p:nvSpPr>
          <p:cNvPr id="273412"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271500737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p:spPr>
        <p:txBody>
          <a:bodyPr/>
          <a:lstStyle/>
          <a:p>
            <a:fld id="{B53A6D8A-633E-4D9E-A3F7-2788948674AB}" type="slidenum">
              <a:rPr lang="ru-RU" smtClean="0"/>
              <a:pPr/>
              <a:t>123</a:t>
            </a:fld>
            <a:endParaRPr lang="ru-RU" smtClean="0"/>
          </a:p>
        </p:txBody>
      </p:sp>
      <p:sp>
        <p:nvSpPr>
          <p:cNvPr id="277507" name="Rectangle 2"/>
          <p:cNvSpPr>
            <a:spLocks noGrp="1" noRot="1" noChangeAspect="1" noChangeArrowheads="1" noTextEdit="1"/>
          </p:cNvSpPr>
          <p:nvPr>
            <p:ph type="sldImg"/>
          </p:nvPr>
        </p:nvSpPr>
        <p:spPr>
          <a:ln/>
        </p:spPr>
      </p:sp>
      <p:sp>
        <p:nvSpPr>
          <p:cNvPr id="277508" name="Rectangle 3"/>
          <p:cNvSpPr>
            <a:spLocks noGrp="1" noChangeArrowheads="1"/>
          </p:cNvSpPr>
          <p:nvPr>
            <p:ph type="body" idx="1"/>
          </p:nvPr>
        </p:nvSpPr>
        <p:spPr>
          <a:noFill/>
          <a:ln/>
        </p:spPr>
        <p:txBody>
          <a:bodyPr/>
          <a:lstStyle/>
          <a:p>
            <a:pPr eaLnBrk="1" hangingPunct="1"/>
            <a:endParaRPr lang="ru-RU" dirty="0" smtClean="0"/>
          </a:p>
        </p:txBody>
      </p:sp>
    </p:spTree>
    <p:extLst>
      <p:ext uri="{BB962C8B-B14F-4D97-AF65-F5344CB8AC3E}">
        <p14:creationId xmlns:p14="http://schemas.microsoft.com/office/powerpoint/2010/main" val="199362277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p:spPr>
        <p:txBody>
          <a:bodyPr/>
          <a:lstStyle/>
          <a:p>
            <a:fld id="{7AB46EEF-6133-468C-AFD9-9D60D3CAF1DD}" type="slidenum">
              <a:rPr lang="ru-RU" smtClean="0"/>
              <a:pPr/>
              <a:t>124</a:t>
            </a:fld>
            <a:endParaRPr lang="ru-RU" smtClean="0"/>
          </a:p>
        </p:txBody>
      </p:sp>
      <p:sp>
        <p:nvSpPr>
          <p:cNvPr id="280579" name="Rectangle 2"/>
          <p:cNvSpPr>
            <a:spLocks noGrp="1" noRot="1" noChangeAspect="1" noChangeArrowheads="1" noTextEdit="1"/>
          </p:cNvSpPr>
          <p:nvPr>
            <p:ph type="sldImg"/>
          </p:nvPr>
        </p:nvSpPr>
        <p:spPr>
          <a:ln/>
        </p:spPr>
      </p:sp>
      <p:sp>
        <p:nvSpPr>
          <p:cNvPr id="280580"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268190970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p:spPr>
        <p:txBody>
          <a:bodyPr/>
          <a:lstStyle/>
          <a:p>
            <a:fld id="{4C3D83E2-6C5C-49E5-9C8C-D48D579F43C4}" type="slidenum">
              <a:rPr lang="ru-RU" smtClean="0"/>
              <a:pPr/>
              <a:t>125</a:t>
            </a:fld>
            <a:endParaRPr lang="ru-RU" smtClean="0"/>
          </a:p>
        </p:txBody>
      </p:sp>
      <p:sp>
        <p:nvSpPr>
          <p:cNvPr id="276483" name="Rectangle 2"/>
          <p:cNvSpPr>
            <a:spLocks noGrp="1" noRot="1" noChangeAspect="1" noChangeArrowheads="1" noTextEdit="1"/>
          </p:cNvSpPr>
          <p:nvPr>
            <p:ph type="sldImg"/>
          </p:nvPr>
        </p:nvSpPr>
        <p:spPr>
          <a:ln/>
        </p:spPr>
      </p:sp>
      <p:sp>
        <p:nvSpPr>
          <p:cNvPr id="276484" name="Rectangle 3"/>
          <p:cNvSpPr>
            <a:spLocks noGrp="1" noChangeArrowheads="1"/>
          </p:cNvSpPr>
          <p:nvPr>
            <p:ph type="body" idx="1"/>
          </p:nvPr>
        </p:nvSpPr>
        <p:spPr>
          <a:noFill/>
          <a:ln/>
        </p:spPr>
        <p:txBody>
          <a:bodyPr/>
          <a:lstStyle/>
          <a:p>
            <a:pPr eaLnBrk="1" hangingPunct="1"/>
            <a:endParaRPr lang="ru-RU" dirty="0" smtClean="0"/>
          </a:p>
        </p:txBody>
      </p:sp>
    </p:spTree>
    <p:extLst>
      <p:ext uri="{BB962C8B-B14F-4D97-AF65-F5344CB8AC3E}">
        <p14:creationId xmlns:p14="http://schemas.microsoft.com/office/powerpoint/2010/main" val="269266407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p:spPr>
        <p:txBody>
          <a:bodyPr/>
          <a:lstStyle/>
          <a:p>
            <a:fld id="{9C45FAE6-3C9E-4A0D-A831-9C3300628165}" type="slidenum">
              <a:rPr lang="ru-RU" smtClean="0"/>
              <a:pPr/>
              <a:t>128</a:t>
            </a:fld>
            <a:endParaRPr lang="ru-RU" smtClean="0"/>
          </a:p>
        </p:txBody>
      </p:sp>
      <p:sp>
        <p:nvSpPr>
          <p:cNvPr id="278531" name="Rectangle 2"/>
          <p:cNvSpPr>
            <a:spLocks noGrp="1" noRot="1" noChangeAspect="1" noChangeArrowheads="1" noTextEdit="1"/>
          </p:cNvSpPr>
          <p:nvPr>
            <p:ph type="sldImg"/>
          </p:nvPr>
        </p:nvSpPr>
        <p:spPr>
          <a:ln/>
        </p:spPr>
      </p:sp>
      <p:sp>
        <p:nvSpPr>
          <p:cNvPr id="278532"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56589712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p:spPr>
        <p:txBody>
          <a:bodyPr/>
          <a:lstStyle/>
          <a:p>
            <a:fld id="{1DA9333A-7E61-4377-BC65-ACDCC52F9043}" type="slidenum">
              <a:rPr lang="ru-RU" smtClean="0"/>
              <a:pPr/>
              <a:t>133</a:t>
            </a:fld>
            <a:endParaRPr lang="ru-RU" smtClean="0"/>
          </a:p>
        </p:txBody>
      </p:sp>
      <p:sp>
        <p:nvSpPr>
          <p:cNvPr id="283651" name="Rectangle 2"/>
          <p:cNvSpPr>
            <a:spLocks noGrp="1" noRot="1" noChangeAspect="1" noChangeArrowheads="1" noTextEdit="1"/>
          </p:cNvSpPr>
          <p:nvPr>
            <p:ph type="sldImg"/>
          </p:nvPr>
        </p:nvSpPr>
        <p:spPr>
          <a:ln/>
        </p:spPr>
      </p:sp>
      <p:sp>
        <p:nvSpPr>
          <p:cNvPr id="283652"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133091464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p:spPr>
        <p:txBody>
          <a:bodyPr/>
          <a:lstStyle/>
          <a:p>
            <a:fld id="{AAEEB89B-DD02-4304-8BE8-EA3E436D7274}" type="slidenum">
              <a:rPr lang="ru-RU" smtClean="0"/>
              <a:pPr/>
              <a:t>134</a:t>
            </a:fld>
            <a:endParaRPr lang="ru-RU" smtClean="0"/>
          </a:p>
        </p:txBody>
      </p:sp>
      <p:sp>
        <p:nvSpPr>
          <p:cNvPr id="284675" name="Rectangle 2"/>
          <p:cNvSpPr>
            <a:spLocks noGrp="1" noRot="1" noChangeAspect="1" noChangeArrowheads="1" noTextEdit="1"/>
          </p:cNvSpPr>
          <p:nvPr>
            <p:ph type="sldImg"/>
          </p:nvPr>
        </p:nvSpPr>
        <p:spPr>
          <a:ln/>
        </p:spPr>
      </p:sp>
      <p:sp>
        <p:nvSpPr>
          <p:cNvPr id="284676"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264172255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p:spPr>
        <p:txBody>
          <a:bodyPr/>
          <a:lstStyle/>
          <a:p>
            <a:fld id="{0586685B-2EE6-47E8-BED6-5AF9015D1CE9}" type="slidenum">
              <a:rPr lang="ru-RU" smtClean="0"/>
              <a:pPr/>
              <a:t>135</a:t>
            </a:fld>
            <a:endParaRPr lang="ru-RU" smtClean="0"/>
          </a:p>
        </p:txBody>
      </p:sp>
      <p:sp>
        <p:nvSpPr>
          <p:cNvPr id="285699" name="Rectangle 2"/>
          <p:cNvSpPr>
            <a:spLocks noGrp="1" noRot="1" noChangeAspect="1" noChangeArrowheads="1" noTextEdit="1"/>
          </p:cNvSpPr>
          <p:nvPr>
            <p:ph type="sldImg"/>
          </p:nvPr>
        </p:nvSpPr>
        <p:spPr>
          <a:ln/>
        </p:spPr>
      </p:sp>
      <p:sp>
        <p:nvSpPr>
          <p:cNvPr id="285700"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219993414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p:spPr>
        <p:txBody>
          <a:bodyPr/>
          <a:lstStyle/>
          <a:p>
            <a:fld id="{EC72A329-44D0-481E-9102-66B1B5EFDD1C}" type="slidenum">
              <a:rPr lang="ru-RU" smtClean="0"/>
              <a:pPr/>
              <a:t>136</a:t>
            </a:fld>
            <a:endParaRPr lang="ru-RU" smtClean="0"/>
          </a:p>
        </p:txBody>
      </p:sp>
      <p:sp>
        <p:nvSpPr>
          <p:cNvPr id="286723" name="Rectangle 2"/>
          <p:cNvSpPr>
            <a:spLocks noGrp="1" noRot="1" noChangeAspect="1" noChangeArrowheads="1" noTextEdit="1"/>
          </p:cNvSpPr>
          <p:nvPr>
            <p:ph type="sldImg"/>
          </p:nvPr>
        </p:nvSpPr>
        <p:spPr>
          <a:ln/>
        </p:spPr>
      </p:sp>
      <p:sp>
        <p:nvSpPr>
          <p:cNvPr id="286724"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317586988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solidFill>
                  <a:prstClr val="black"/>
                </a:solidFill>
              </a:rPr>
              <a:t>*</a:t>
            </a:r>
          </a:p>
        </p:txBody>
      </p:sp>
      <p:sp>
        <p:nvSpPr>
          <p:cNvPr id="5" name="Rectangle 6"/>
          <p:cNvSpPr>
            <a:spLocks noGrp="1" noChangeArrowheads="1"/>
          </p:cNvSpPr>
          <p:nvPr>
            <p:ph type="ftr" sz="quarter" idx="4"/>
          </p:nvPr>
        </p:nvSpPr>
        <p:spPr>
          <a:ln/>
        </p:spPr>
        <p:txBody>
          <a:bodyPr/>
          <a:lstStyle/>
          <a:p>
            <a:r>
              <a:rPr lang="en-US">
                <a:solidFill>
                  <a:prstClr val="black"/>
                </a:solidFill>
              </a:rPr>
              <a:t>(c) 2005 National Academy for Software Development - http://academy.devbg.org. All rights reserved. Unauthorized copying or re-distribution is strictly prohibited.*</a:t>
            </a:r>
          </a:p>
        </p:txBody>
      </p:sp>
      <p:sp>
        <p:nvSpPr>
          <p:cNvPr id="6" name="Rectangle 7"/>
          <p:cNvSpPr>
            <a:spLocks noGrp="1" noChangeArrowheads="1"/>
          </p:cNvSpPr>
          <p:nvPr>
            <p:ph type="sldNum" sz="quarter" idx="5"/>
          </p:nvPr>
        </p:nvSpPr>
        <p:spPr>
          <a:ln/>
        </p:spPr>
        <p:txBody>
          <a:bodyPr/>
          <a:lstStyle/>
          <a:p>
            <a:fld id="{BFBEEAE8-221B-4CAF-95E2-20F69172E38C}" type="slidenum">
              <a:rPr lang="en-US">
                <a:solidFill>
                  <a:prstClr val="black"/>
                </a:solidFill>
              </a:rPr>
              <a:pPr/>
              <a:t>141</a:t>
            </a:fld>
            <a:r>
              <a:rPr lang="en-US">
                <a:solidFill>
                  <a:prstClr val="black"/>
                </a:solidFill>
              </a:rPr>
              <a:t>##</a:t>
            </a:r>
          </a:p>
        </p:txBody>
      </p:sp>
      <p:sp>
        <p:nvSpPr>
          <p:cNvPr id="496642" name="Rectangle 2"/>
          <p:cNvSpPr>
            <a:spLocks noGrp="1" noRot="1" noChangeAspect="1" noChangeArrowheads="1" noTextEdit="1"/>
          </p:cNvSpPr>
          <p:nvPr>
            <p:ph type="sldImg"/>
          </p:nvPr>
        </p:nvSpPr>
        <p:spPr>
          <a:ln/>
        </p:spPr>
      </p:sp>
      <p:sp>
        <p:nvSpPr>
          <p:cNvPr id="49664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14229547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solidFill>
                  <a:prstClr val="black"/>
                </a:solidFill>
              </a:rPr>
              <a:t>*</a:t>
            </a:r>
          </a:p>
        </p:txBody>
      </p:sp>
      <p:sp>
        <p:nvSpPr>
          <p:cNvPr id="5" name="Rectangle 6"/>
          <p:cNvSpPr>
            <a:spLocks noGrp="1" noChangeArrowheads="1"/>
          </p:cNvSpPr>
          <p:nvPr>
            <p:ph type="ftr" sz="quarter" idx="4"/>
          </p:nvPr>
        </p:nvSpPr>
        <p:spPr>
          <a:ln/>
        </p:spPr>
        <p:txBody>
          <a:bodyPr/>
          <a:lstStyle/>
          <a:p>
            <a:r>
              <a:rPr lang="en-US">
                <a:solidFill>
                  <a:prstClr val="black"/>
                </a:solidFill>
              </a:rPr>
              <a:t>(c) 2005 National Academy for Software Development - http://academy.devbg.org. All rights reserved. Unauthorized copying or re-distribution is strictly prohibited.*</a:t>
            </a:r>
          </a:p>
        </p:txBody>
      </p:sp>
      <p:sp>
        <p:nvSpPr>
          <p:cNvPr id="6" name="Rectangle 7"/>
          <p:cNvSpPr>
            <a:spLocks noGrp="1" noChangeArrowheads="1"/>
          </p:cNvSpPr>
          <p:nvPr>
            <p:ph type="sldNum" sz="quarter" idx="5"/>
          </p:nvPr>
        </p:nvSpPr>
        <p:spPr>
          <a:ln/>
        </p:spPr>
        <p:txBody>
          <a:bodyPr/>
          <a:lstStyle/>
          <a:p>
            <a:fld id="{F56C672D-86BB-43D0-A997-220A6AFD3443}" type="slidenum">
              <a:rPr lang="en-US">
                <a:solidFill>
                  <a:prstClr val="black"/>
                </a:solidFill>
              </a:rPr>
              <a:pPr/>
              <a:t>143</a:t>
            </a:fld>
            <a:r>
              <a:rPr lang="en-US">
                <a:solidFill>
                  <a:prstClr val="black"/>
                </a:solidFill>
              </a:rPr>
              <a:t>##</a:t>
            </a:r>
          </a:p>
        </p:txBody>
      </p:sp>
      <p:sp>
        <p:nvSpPr>
          <p:cNvPr id="498690" name="Rectangle 2"/>
          <p:cNvSpPr>
            <a:spLocks noGrp="1" noRot="1" noChangeAspect="1" noChangeArrowheads="1" noTextEdit="1"/>
          </p:cNvSpPr>
          <p:nvPr>
            <p:ph type="sldImg"/>
          </p:nvPr>
        </p:nvSpPr>
        <p:spPr>
          <a:ln/>
        </p:spPr>
      </p:sp>
      <p:sp>
        <p:nvSpPr>
          <p:cNvPr id="498691" name="Rectangle 3"/>
          <p:cNvSpPr>
            <a:spLocks noGrp="1" noChangeArrowheads="1"/>
          </p:cNvSpPr>
          <p:nvPr>
            <p:ph type="body" idx="1"/>
          </p:nvPr>
        </p:nvSpPr>
        <p:spPr/>
        <p:txBody>
          <a:bodyPr>
            <a:normAutofit/>
          </a:bodyPr>
          <a:lstStyle/>
          <a:p>
            <a:r>
              <a:rPr lang="en-US" b="1" u="sng" dirty="0" smtClean="0"/>
              <a:t>An introduction to ASP.NET Identity</a:t>
            </a:r>
          </a:p>
          <a:p>
            <a:r>
              <a:rPr lang="en-US" dirty="0" smtClean="0"/>
              <a:t>In previous versions of ASP.NET, the </a:t>
            </a:r>
            <a:r>
              <a:rPr lang="en-US" b="1" i="1" dirty="0" smtClean="0"/>
              <a:t>Membership system </a:t>
            </a:r>
            <a:r>
              <a:rPr lang="en-US" dirty="0" smtClean="0"/>
              <a:t>provided authentication for ASP.NET applications. </a:t>
            </a:r>
            <a:endParaRPr lang="ru-RU" dirty="0" smtClean="0"/>
          </a:p>
          <a:p>
            <a:r>
              <a:rPr lang="en-US" dirty="0" smtClean="0"/>
              <a:t>This was called </a:t>
            </a:r>
            <a:r>
              <a:rPr lang="en-US" b="1" i="1" dirty="0" smtClean="0"/>
              <a:t>forms-based authentication</a:t>
            </a:r>
            <a:r>
              <a:rPr lang="en-US" dirty="0" smtClean="0"/>
              <a:t>, and it had </a:t>
            </a:r>
            <a:endParaRPr lang="ru-RU" dirty="0" smtClean="0"/>
          </a:p>
          <a:p>
            <a:pPr marL="171450" indent="-171450">
              <a:buFont typeface="Arial" panose="020B0604020202020204" pitchFamily="34" charset="0"/>
              <a:buChar char="•"/>
            </a:pPr>
            <a:r>
              <a:rPr lang="en-US" dirty="0" smtClean="0"/>
              <a:t>a </a:t>
            </a:r>
            <a:r>
              <a:rPr lang="en-US" b="1" i="1" dirty="0" smtClean="0"/>
              <a:t>Profile provider system</a:t>
            </a:r>
            <a:r>
              <a:rPr lang="en-US" dirty="0" smtClean="0"/>
              <a:t> and </a:t>
            </a:r>
            <a:endParaRPr lang="ru-RU" dirty="0" smtClean="0"/>
          </a:p>
          <a:p>
            <a:pPr marL="171450" indent="-171450">
              <a:buFont typeface="Arial" panose="020B0604020202020204" pitchFamily="34" charset="0"/>
              <a:buChar char="•"/>
            </a:pPr>
            <a:r>
              <a:rPr lang="en-US" dirty="0" smtClean="0"/>
              <a:t>several server controls </a:t>
            </a:r>
            <a:endParaRPr lang="ru-RU" dirty="0" smtClean="0"/>
          </a:p>
          <a:p>
            <a:pPr marL="0" indent="0">
              <a:buFont typeface="Arial" panose="020B0604020202020204" pitchFamily="34" charset="0"/>
              <a:buNone/>
            </a:pPr>
            <a:r>
              <a:rPr lang="en-US" dirty="0" smtClean="0"/>
              <a:t>that let you easily work with the Membership system. </a:t>
            </a:r>
            <a:endParaRPr lang="ru-RU" dirty="0" smtClean="0"/>
          </a:p>
          <a:p>
            <a:endParaRPr lang="ru-RU" dirty="0" smtClean="0"/>
          </a:p>
          <a:p>
            <a:r>
              <a:rPr lang="en-US" dirty="0" smtClean="0"/>
              <a:t>In many instances, all you needed to do was put these server controls on a page and </a:t>
            </a:r>
            <a:endParaRPr lang="ru-RU" dirty="0" smtClean="0"/>
          </a:p>
          <a:p>
            <a:r>
              <a:rPr lang="en-US" dirty="0" smtClean="0"/>
              <a:t>your application could register and log in users without you needing to set up a database or write any code.</a:t>
            </a:r>
          </a:p>
          <a:p>
            <a:endParaRPr lang="en-US" dirty="0" smtClean="0"/>
          </a:p>
          <a:p>
            <a:r>
              <a:rPr lang="ru-RU" b="1" u="sng" dirty="0" smtClean="0"/>
              <a:t>Недостатки:</a:t>
            </a:r>
          </a:p>
          <a:p>
            <a:r>
              <a:rPr lang="ru-RU" dirty="0" smtClean="0"/>
              <a:t>1)</a:t>
            </a:r>
            <a:r>
              <a:rPr lang="en-US" dirty="0" smtClean="0"/>
              <a:t> </a:t>
            </a:r>
            <a:r>
              <a:rPr lang="en-US" b="1" i="1" dirty="0" smtClean="0"/>
              <a:t>it could be hard to customize the Membership database that stored user data or to work with custom Profile fields that were added to the database.</a:t>
            </a:r>
          </a:p>
          <a:p>
            <a:r>
              <a:rPr lang="ru-RU" dirty="0" smtClean="0"/>
              <a:t>2) </a:t>
            </a:r>
            <a:r>
              <a:rPr lang="en-US" dirty="0" smtClean="0"/>
              <a:t>it was hard or impossible to modify the Membership system </a:t>
            </a:r>
            <a:endParaRPr lang="ru-RU" dirty="0" smtClean="0"/>
          </a:p>
          <a:p>
            <a:pPr marL="171450" indent="-171450">
              <a:buFont typeface="Arial" panose="020B0604020202020204" pitchFamily="34" charset="0"/>
              <a:buChar char="•"/>
            </a:pPr>
            <a:r>
              <a:rPr lang="en-US" dirty="0" smtClean="0"/>
              <a:t>to work with other data stores, </a:t>
            </a:r>
            <a:endParaRPr lang="ru-RU" dirty="0" smtClean="0"/>
          </a:p>
          <a:p>
            <a:pPr marL="171450" indent="-171450">
              <a:buFont typeface="Arial" panose="020B0604020202020204" pitchFamily="34" charset="0"/>
              <a:buChar char="•"/>
            </a:pPr>
            <a:r>
              <a:rPr lang="en-US" dirty="0" smtClean="0"/>
              <a:t>to work with other devices, or </a:t>
            </a:r>
            <a:endParaRPr lang="ru-RU" dirty="0" smtClean="0"/>
          </a:p>
          <a:p>
            <a:pPr marL="171450" indent="-171450">
              <a:buFont typeface="Arial" panose="020B0604020202020204" pitchFamily="34" charset="0"/>
              <a:buChar char="•"/>
            </a:pPr>
            <a:r>
              <a:rPr lang="en-US" dirty="0" smtClean="0"/>
              <a:t>to work with third-party social identity providers. </a:t>
            </a:r>
            <a:endParaRPr lang="ru-RU" dirty="0" smtClean="0"/>
          </a:p>
          <a:p>
            <a:endParaRPr lang="ru-RU"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In response to these issues, Microsoft replaced the old Membership system with the new ASP.NET Identity system. </a:t>
            </a:r>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p:txBody>
      </p:sp>
    </p:spTree>
    <p:extLst>
      <p:ext uri="{BB962C8B-B14F-4D97-AF65-F5344CB8AC3E}">
        <p14:creationId xmlns:p14="http://schemas.microsoft.com/office/powerpoint/2010/main" val="258902643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solidFill>
                  <a:prstClr val="black"/>
                </a:solidFill>
              </a:rPr>
              <a:t>*</a:t>
            </a:r>
          </a:p>
        </p:txBody>
      </p:sp>
      <p:sp>
        <p:nvSpPr>
          <p:cNvPr id="5" name="Rectangle 6"/>
          <p:cNvSpPr>
            <a:spLocks noGrp="1" noChangeArrowheads="1"/>
          </p:cNvSpPr>
          <p:nvPr>
            <p:ph type="ftr" sz="quarter" idx="4"/>
          </p:nvPr>
        </p:nvSpPr>
        <p:spPr>
          <a:ln/>
        </p:spPr>
        <p:txBody>
          <a:bodyPr/>
          <a:lstStyle/>
          <a:p>
            <a:r>
              <a:rPr lang="en-US">
                <a:solidFill>
                  <a:prstClr val="black"/>
                </a:solidFill>
              </a:rPr>
              <a:t>(c) 2005 National Academy for Software Development - http://academy.devbg.org. All rights reserved. Unauthorized copying or re-distribution is strictly prohibited.*</a:t>
            </a:r>
          </a:p>
        </p:txBody>
      </p:sp>
      <p:sp>
        <p:nvSpPr>
          <p:cNvPr id="6" name="Rectangle 7"/>
          <p:cNvSpPr>
            <a:spLocks noGrp="1" noChangeArrowheads="1"/>
          </p:cNvSpPr>
          <p:nvPr>
            <p:ph type="sldNum" sz="quarter" idx="5"/>
          </p:nvPr>
        </p:nvSpPr>
        <p:spPr>
          <a:ln/>
        </p:spPr>
        <p:txBody>
          <a:bodyPr/>
          <a:lstStyle/>
          <a:p>
            <a:fld id="{F56C672D-86BB-43D0-A997-220A6AFD3443}" type="slidenum">
              <a:rPr lang="en-US">
                <a:solidFill>
                  <a:prstClr val="black"/>
                </a:solidFill>
              </a:rPr>
              <a:pPr/>
              <a:t>144</a:t>
            </a:fld>
            <a:r>
              <a:rPr lang="en-US">
                <a:solidFill>
                  <a:prstClr val="black"/>
                </a:solidFill>
              </a:rPr>
              <a:t>##</a:t>
            </a:r>
          </a:p>
        </p:txBody>
      </p:sp>
      <p:sp>
        <p:nvSpPr>
          <p:cNvPr id="498690" name="Rectangle 2"/>
          <p:cNvSpPr>
            <a:spLocks noGrp="1" noRot="1" noChangeAspect="1" noChangeArrowheads="1" noTextEdit="1"/>
          </p:cNvSpPr>
          <p:nvPr>
            <p:ph type="sldImg"/>
          </p:nvPr>
        </p:nvSpPr>
        <p:spPr>
          <a:ln/>
        </p:spPr>
      </p:sp>
      <p:sp>
        <p:nvSpPr>
          <p:cNvPr id="498691" name="Rectangle 3"/>
          <p:cNvSpPr>
            <a:spLocks noGrp="1" noChangeArrowheads="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smtClean="0"/>
              <a:t>Система </a:t>
            </a:r>
            <a:r>
              <a:rPr lang="en-US" sz="1200" dirty="0" err="1" smtClean="0"/>
              <a:t>ASP.Net</a:t>
            </a:r>
            <a:r>
              <a:rPr lang="en-US" sz="1200" dirty="0" smtClean="0"/>
              <a:t> Identity</a:t>
            </a:r>
            <a:r>
              <a:rPr lang="ru-RU" sz="1200" dirty="0" smtClean="0"/>
              <a:t> заменяет предыдущую систему </a:t>
            </a:r>
            <a:r>
              <a:rPr lang="en-US" sz="1200" dirty="0" err="1" smtClean="0"/>
              <a:t>ASP.Net</a:t>
            </a:r>
            <a:r>
              <a:rPr lang="en-US" sz="1200" dirty="0" smtClean="0"/>
              <a:t> Membership.</a:t>
            </a:r>
          </a:p>
          <a:p>
            <a:endParaRPr lang="ru-RU" dirty="0" smtClean="0"/>
          </a:p>
          <a:p>
            <a:endParaRPr lang="ru-RU" dirty="0" smtClean="0"/>
          </a:p>
          <a:p>
            <a:r>
              <a:rPr lang="en-US" dirty="0" smtClean="0"/>
              <a:t>Figure 20-3 describes some of the main benefits of this new system.</a:t>
            </a:r>
          </a:p>
          <a:p>
            <a:endParaRPr lang="en-US" dirty="0" smtClean="0"/>
          </a:p>
          <a:p>
            <a:pPr marL="171450" indent="-171450">
              <a:buFont typeface="Arial" panose="020B0604020202020204" pitchFamily="34" charset="0"/>
              <a:buChar char="•"/>
            </a:pPr>
            <a:r>
              <a:rPr lang="en-US" dirty="0" smtClean="0"/>
              <a:t>can use it with all of the ASP.NET frameworks, including Web Forms and MVC. </a:t>
            </a:r>
            <a:endParaRPr lang="ru-RU" dirty="0" smtClean="0"/>
          </a:p>
          <a:p>
            <a:pPr marL="171450" indent="-171450">
              <a:buFont typeface="Arial" panose="020B0604020202020204" pitchFamily="34" charset="0"/>
              <a:buChar char="•"/>
            </a:pPr>
            <a:r>
              <a:rPr lang="en-US" dirty="0" smtClean="0"/>
              <a:t>easier to customize than the Membership system,</a:t>
            </a:r>
            <a:endParaRPr lang="ru-RU" dirty="0" smtClean="0"/>
          </a:p>
          <a:p>
            <a:pPr marL="171450" indent="-171450">
              <a:buFont typeface="Arial" panose="020B0604020202020204" pitchFamily="34" charset="0"/>
              <a:buChar char="•"/>
            </a:pPr>
            <a:r>
              <a:rPr lang="en-US" dirty="0" smtClean="0"/>
              <a:t>easier to unit test, </a:t>
            </a:r>
            <a:endParaRPr lang="ru-RU" dirty="0" smtClean="0"/>
          </a:p>
          <a:p>
            <a:pPr marL="171450" indent="-171450">
              <a:buFont typeface="Arial" panose="020B0604020202020204" pitchFamily="34" charset="0"/>
              <a:buChar char="•"/>
            </a:pPr>
            <a:r>
              <a:rPr lang="en-US" dirty="0" smtClean="0"/>
              <a:t>easier to update because it’s distributed as a </a:t>
            </a:r>
            <a:r>
              <a:rPr lang="en-US" dirty="0" err="1" smtClean="0"/>
              <a:t>NuGet</a:t>
            </a:r>
            <a:r>
              <a:rPr lang="en-US" dirty="0" smtClean="0"/>
              <a:t> package. </a:t>
            </a:r>
            <a:endParaRPr lang="ru-RU" dirty="0" smtClean="0"/>
          </a:p>
          <a:p>
            <a:pPr marL="171450" indent="-171450">
              <a:buFont typeface="Arial" panose="020B0604020202020204" pitchFamily="34" charset="0"/>
              <a:buChar char="•"/>
            </a:pPr>
            <a:r>
              <a:rPr lang="en-US" dirty="0" smtClean="0"/>
              <a:t>supports claims-based authentication, which is a sophisticated form of authentication that can be more flexible </a:t>
            </a:r>
            <a:endParaRPr lang="ru-RU" dirty="0" smtClean="0"/>
          </a:p>
          <a:p>
            <a:pPr marL="628650" lvl="1" indent="-171450">
              <a:buFont typeface="Arial" panose="020B0604020202020204" pitchFamily="34" charset="0"/>
              <a:buChar char="•"/>
            </a:pPr>
            <a:r>
              <a:rPr lang="en-US" dirty="0" smtClean="0"/>
              <a:t>than authorizing users based on the roles they belong to. </a:t>
            </a:r>
            <a:endParaRPr lang="ru-RU" dirty="0" smtClean="0"/>
          </a:p>
          <a:p>
            <a:endParaRPr lang="en-US" dirty="0" smtClean="0"/>
          </a:p>
          <a:p>
            <a:pPr marL="171450" indent="-171450">
              <a:buFont typeface="Arial" panose="020B0604020202020204" pitchFamily="34" charset="0"/>
              <a:buChar char="•"/>
            </a:pPr>
            <a:r>
              <a:rPr lang="en-US" dirty="0" smtClean="0"/>
              <a:t>uses middleware called OWIN, Open Web Interface for .NET. </a:t>
            </a:r>
            <a:endParaRPr lang="ru-RU" dirty="0" smtClean="0"/>
          </a:p>
          <a:p>
            <a:pPr marL="0" indent="0">
              <a:buFont typeface="Arial" panose="020B0604020202020204" pitchFamily="34" charset="0"/>
              <a:buNone/>
            </a:pPr>
            <a:endParaRPr lang="en-US" dirty="0" smtClean="0"/>
          </a:p>
          <a:p>
            <a:pPr marL="0" indent="0">
              <a:buFont typeface="Arial" panose="020B0604020202020204" pitchFamily="34" charset="0"/>
              <a:buNone/>
            </a:pPr>
            <a:endParaRPr lang="en-US" dirty="0" smtClean="0"/>
          </a:p>
          <a:p>
            <a:pPr marL="0" indent="0">
              <a:buFont typeface="Arial" panose="020B0604020202020204" pitchFamily="34" charset="0"/>
              <a:buNone/>
            </a:pPr>
            <a:endParaRPr lang="en-US" dirty="0" smtClean="0"/>
          </a:p>
          <a:p>
            <a:pPr marL="0" indent="0">
              <a:buFont typeface="Arial" panose="020B0604020202020204" pitchFamily="34" charset="0"/>
              <a:buNone/>
            </a:pPr>
            <a:endParaRPr lang="en-US" dirty="0" smtClean="0"/>
          </a:p>
          <a:p>
            <a:pPr marL="0" indent="0">
              <a:buFont typeface="Arial" panose="020B0604020202020204" pitchFamily="34" charset="0"/>
              <a:buNone/>
            </a:pPr>
            <a:endParaRPr lang="en-US" dirty="0" smtClean="0"/>
          </a:p>
        </p:txBody>
      </p:sp>
    </p:spTree>
    <p:extLst>
      <p:ext uri="{BB962C8B-B14F-4D97-AF65-F5344CB8AC3E}">
        <p14:creationId xmlns:p14="http://schemas.microsoft.com/office/powerpoint/2010/main" val="359337550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92500"/>
          </a:bodyPr>
          <a:lstStyle/>
          <a:p>
            <a:r>
              <a:rPr lang="en-US" b="1" u="sng" dirty="0" smtClean="0"/>
              <a:t>Some of the benefits of the new ASP.NET Identity system</a:t>
            </a:r>
          </a:p>
          <a:p>
            <a:endParaRPr lang="en-US" dirty="0" smtClean="0"/>
          </a:p>
          <a:p>
            <a:pPr marL="171450" indent="-171450">
              <a:buFont typeface="Arial" panose="020B0604020202020204" pitchFamily="34" charset="0"/>
              <a:buChar char="•"/>
            </a:pPr>
            <a:r>
              <a:rPr lang="en-US" dirty="0" smtClean="0"/>
              <a:t>It can be used with all ASP.NET frameworks, including Web Forms, MVC, Web API, and </a:t>
            </a:r>
            <a:r>
              <a:rPr lang="en-US" dirty="0" err="1" smtClean="0"/>
              <a:t>SignalR</a:t>
            </a:r>
            <a:r>
              <a:rPr lang="en-US" dirty="0" smtClean="0"/>
              <a:t> to build web, phone, Windows Store, or hybrid applications.</a:t>
            </a:r>
          </a:p>
          <a:p>
            <a:pPr marL="171450" indent="-171450">
              <a:buFont typeface="Arial" panose="020B0604020202020204" pitchFamily="34" charset="0"/>
              <a:buChar char="•"/>
            </a:pPr>
            <a:r>
              <a:rPr lang="en-US" dirty="0" smtClean="0"/>
              <a:t>You have more control over the schema of the data store that holds user information, and it’s easier to change the storage system from the default of SQL Server.</a:t>
            </a:r>
          </a:p>
          <a:p>
            <a:pPr marL="171450" indent="-171450">
              <a:buFont typeface="Arial" panose="020B0604020202020204" pitchFamily="34" charset="0"/>
              <a:buChar char="•"/>
            </a:pPr>
            <a:r>
              <a:rPr lang="en-US" dirty="0" smtClean="0"/>
              <a:t>It’s modular, so it’s easier to unit test.</a:t>
            </a:r>
          </a:p>
          <a:p>
            <a:pPr marL="171450" indent="-171450">
              <a:buFont typeface="Arial" panose="020B0604020202020204" pitchFamily="34" charset="0"/>
              <a:buChar char="•"/>
            </a:pPr>
            <a:r>
              <a:rPr lang="en-US" dirty="0" smtClean="0"/>
              <a:t>It supports </a:t>
            </a:r>
            <a:r>
              <a:rPr lang="en-US" b="1" i="1" dirty="0" smtClean="0"/>
              <a:t>claims-based authentication</a:t>
            </a:r>
            <a:r>
              <a:rPr lang="en-US" dirty="0" smtClean="0"/>
              <a:t>, which can be more flexible than using simple roles.</a:t>
            </a:r>
          </a:p>
          <a:p>
            <a:pPr marL="171450" indent="-171450">
              <a:buFont typeface="Arial" panose="020B0604020202020204" pitchFamily="34" charset="0"/>
              <a:buChar char="•"/>
            </a:pPr>
            <a:r>
              <a:rPr lang="en-US" dirty="0" smtClean="0"/>
              <a:t>It supports third party login providers like Microsoft, Google, Facebook, and Twitter.</a:t>
            </a:r>
          </a:p>
          <a:p>
            <a:pPr marL="171450" indent="-171450">
              <a:buFont typeface="Arial" panose="020B0604020202020204" pitchFamily="34" charset="0"/>
              <a:buChar char="•"/>
            </a:pPr>
            <a:r>
              <a:rPr lang="en-US" dirty="0" smtClean="0"/>
              <a:t>It’s based on OWIN (Open Web Interface for .NET) middleware, which is an open source project that defines a standard interface between .NET web servers and web applications.</a:t>
            </a:r>
          </a:p>
          <a:p>
            <a:pPr marL="171450" indent="-171450">
              <a:buFont typeface="Arial" panose="020B0604020202020204" pitchFamily="34" charset="0"/>
              <a:buChar char="•"/>
            </a:pPr>
            <a:r>
              <a:rPr lang="en-US" dirty="0" smtClean="0"/>
              <a:t>It’s distributed as a </a:t>
            </a:r>
            <a:r>
              <a:rPr lang="en-US" dirty="0" err="1" smtClean="0"/>
              <a:t>NuGet</a:t>
            </a:r>
            <a:r>
              <a:rPr lang="en-US" dirty="0" smtClean="0"/>
              <a:t> package, so Microsoft can deliver new features and bug fixes faster than before.</a:t>
            </a:r>
          </a:p>
          <a:p>
            <a:endParaRPr lang="en-US" dirty="0" smtClean="0"/>
          </a:p>
          <a:p>
            <a:r>
              <a:rPr lang="en-US" sz="1200" b="1" i="0" kern="1200" dirty="0" smtClean="0">
                <a:solidFill>
                  <a:schemeClr val="tx1"/>
                </a:solidFill>
                <a:effectLst/>
                <a:latin typeface="+mn-lt"/>
                <a:ea typeface="+mn-ea"/>
                <a:cs typeface="+mn-cs"/>
              </a:rPr>
              <a:t>Claims-based identity</a:t>
            </a:r>
            <a:r>
              <a:rPr lang="en-US" sz="1200" b="0" i="0" kern="1200" dirty="0" smtClean="0">
                <a:solidFill>
                  <a:schemeClr val="tx1"/>
                </a:solidFill>
                <a:effectLst/>
                <a:latin typeface="+mn-lt"/>
                <a:ea typeface="+mn-ea"/>
                <a:cs typeface="+mn-cs"/>
              </a:rPr>
              <a:t> is a common way for applications to acquire the identity information they need about users inside their organization, in other organizations, and on the Internet.</a:t>
            </a:r>
          </a:p>
          <a:p>
            <a:r>
              <a:rPr lang="en-US" sz="1200" b="0" i="0" kern="1200" dirty="0" smtClean="0">
                <a:solidFill>
                  <a:schemeClr val="tx1"/>
                </a:solidFill>
                <a:effectLst/>
                <a:latin typeface="+mn-lt"/>
                <a:ea typeface="+mn-ea"/>
                <a:cs typeface="+mn-cs"/>
              </a:rPr>
              <a:t>It also provides a consistent approach for applications running on-premises or in the </a:t>
            </a:r>
            <a:r>
              <a:rPr lang="en-US" sz="1200" b="0" i="0" u="none" strike="noStrike" kern="1200" dirty="0" smtClean="0">
                <a:solidFill>
                  <a:schemeClr val="tx1"/>
                </a:solidFill>
                <a:effectLst/>
                <a:latin typeface="+mn-lt"/>
                <a:ea typeface="+mn-ea"/>
                <a:cs typeface="+mn-cs"/>
                <a:hlinkClick r:id="rId3" tooltip="Cloud computing"/>
              </a:rPr>
              <a:t>cloud</a:t>
            </a:r>
            <a:r>
              <a:rPr lang="en-US" sz="1200" b="0" i="0" kern="1200" dirty="0" smtClean="0">
                <a:solidFill>
                  <a:schemeClr val="tx1"/>
                </a:solidFill>
                <a:effectLst/>
                <a:latin typeface="+mn-lt"/>
                <a:ea typeface="+mn-ea"/>
                <a:cs typeface="+mn-cs"/>
              </a:rPr>
              <a:t>. </a:t>
            </a:r>
          </a:p>
          <a:p>
            <a:r>
              <a:rPr lang="en-US" sz="1200" b="0" i="0" kern="1200" dirty="0" smtClean="0">
                <a:solidFill>
                  <a:schemeClr val="tx1"/>
                </a:solidFill>
                <a:effectLst/>
                <a:latin typeface="+mn-lt"/>
                <a:ea typeface="+mn-ea"/>
                <a:cs typeface="+mn-cs"/>
              </a:rPr>
              <a:t>Claims-based identity abstracts the individual elements of identity and access control into two parts: a notion of claims, and the concept of an issuer or an authority.</a:t>
            </a:r>
            <a:endParaRPr lang="en-US" dirty="0" smtClean="0"/>
          </a:p>
          <a:p>
            <a:endParaRPr lang="ru-RU"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baseline="0" dirty="0" smtClean="0"/>
          </a:p>
          <a:p>
            <a:endParaRPr lang="ru-RU" sz="1200" baseline="0" dirty="0" smtClean="0"/>
          </a:p>
          <a:p>
            <a:endParaRPr lang="ru-RU" sz="1200" baseline="0" dirty="0" smtClean="0"/>
          </a:p>
          <a:p>
            <a:endParaRPr lang="ru-RU" dirty="0" smtClean="0"/>
          </a:p>
          <a:p>
            <a:endParaRPr lang="en-US" dirty="0" smtClean="0"/>
          </a:p>
          <a:p>
            <a:endParaRPr lang="ru-RU" dirty="0"/>
          </a:p>
        </p:txBody>
      </p:sp>
      <p:sp>
        <p:nvSpPr>
          <p:cNvPr id="4" name="Номер слайда 3"/>
          <p:cNvSpPr>
            <a:spLocks noGrp="1"/>
          </p:cNvSpPr>
          <p:nvPr>
            <p:ph type="sldNum" sz="quarter" idx="10"/>
          </p:nvPr>
        </p:nvSpPr>
        <p:spPr/>
        <p:txBody>
          <a:bodyPr/>
          <a:lstStyle/>
          <a:p>
            <a:fld id="{ACAA8711-F093-4A2E-A13B-A8DE6F398421}" type="slidenum">
              <a:rPr lang="ru-RU" smtClean="0"/>
              <a:pPr/>
              <a:t>145</a:t>
            </a:fld>
            <a:endParaRPr lang="ru-RU"/>
          </a:p>
        </p:txBody>
      </p:sp>
    </p:spTree>
    <p:extLst>
      <p:ext uri="{BB962C8B-B14F-4D97-AF65-F5344CB8AC3E}">
        <p14:creationId xmlns:p14="http://schemas.microsoft.com/office/powerpoint/2010/main" val="159912298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solidFill>
                  <a:prstClr val="black"/>
                </a:solidFill>
              </a:rPr>
              <a:t>*</a:t>
            </a:r>
          </a:p>
        </p:txBody>
      </p:sp>
      <p:sp>
        <p:nvSpPr>
          <p:cNvPr id="5" name="Rectangle 6"/>
          <p:cNvSpPr>
            <a:spLocks noGrp="1" noChangeArrowheads="1"/>
          </p:cNvSpPr>
          <p:nvPr>
            <p:ph type="ftr" sz="quarter" idx="4"/>
          </p:nvPr>
        </p:nvSpPr>
        <p:spPr>
          <a:ln/>
        </p:spPr>
        <p:txBody>
          <a:bodyPr/>
          <a:lstStyle/>
          <a:p>
            <a:r>
              <a:rPr lang="en-US">
                <a:solidFill>
                  <a:prstClr val="black"/>
                </a:solidFill>
              </a:rPr>
              <a:t>(c) 2005 National Academy for Software Development - http://academy.devbg.org. All rights reserved. Unauthorized copying or re-distribution is strictly prohibited.*</a:t>
            </a:r>
          </a:p>
        </p:txBody>
      </p:sp>
      <p:sp>
        <p:nvSpPr>
          <p:cNvPr id="6" name="Rectangle 7"/>
          <p:cNvSpPr>
            <a:spLocks noGrp="1" noChangeArrowheads="1"/>
          </p:cNvSpPr>
          <p:nvPr>
            <p:ph type="sldNum" sz="quarter" idx="5"/>
          </p:nvPr>
        </p:nvSpPr>
        <p:spPr>
          <a:ln/>
        </p:spPr>
        <p:txBody>
          <a:bodyPr/>
          <a:lstStyle/>
          <a:p>
            <a:fld id="{F56C672D-86BB-43D0-A997-220A6AFD3443}" type="slidenum">
              <a:rPr lang="en-US">
                <a:solidFill>
                  <a:prstClr val="black"/>
                </a:solidFill>
              </a:rPr>
              <a:pPr/>
              <a:t>146</a:t>
            </a:fld>
            <a:r>
              <a:rPr lang="en-US">
                <a:solidFill>
                  <a:prstClr val="black"/>
                </a:solidFill>
              </a:rPr>
              <a:t>##</a:t>
            </a:r>
          </a:p>
        </p:txBody>
      </p:sp>
      <p:sp>
        <p:nvSpPr>
          <p:cNvPr id="498690" name="Rectangle 2"/>
          <p:cNvSpPr>
            <a:spLocks noGrp="1" noRot="1" noChangeAspect="1" noChangeArrowheads="1" noTextEdit="1"/>
          </p:cNvSpPr>
          <p:nvPr>
            <p:ph type="sldImg"/>
          </p:nvPr>
        </p:nvSpPr>
        <p:spPr>
          <a:ln/>
        </p:spPr>
      </p:sp>
      <p:sp>
        <p:nvSpPr>
          <p:cNvPr id="498691" name="Rectangle 3"/>
          <p:cNvSpPr>
            <a:spLocks noGrp="1" noChangeArrowheads="1"/>
          </p:cNvSpPr>
          <p:nvPr>
            <p:ph type="body" idx="1"/>
          </p:nvPr>
        </p:nvSpPr>
        <p:spPr/>
        <p:txBody>
          <a:bodyPr>
            <a:normAutofit fontScale="92500" lnSpcReduction="10000"/>
          </a:bodyPr>
          <a:lstStyle/>
          <a:p>
            <a:pPr marL="0" indent="0">
              <a:buFont typeface="Arial" panose="020B0604020202020204" pitchFamily="34" charset="0"/>
              <a:buNone/>
            </a:pPr>
            <a:r>
              <a:rPr lang="en-US" dirty="0" smtClean="0"/>
              <a:t>OWIN is an open source project that defines a standard interface between .NET web servers and web applications. </a:t>
            </a:r>
          </a:p>
          <a:p>
            <a:pPr marL="0" indent="0">
              <a:buFont typeface="Arial" panose="020B0604020202020204" pitchFamily="34" charset="0"/>
              <a:buNone/>
            </a:pPr>
            <a:r>
              <a:rPr lang="en-US" dirty="0" smtClean="0"/>
              <a:t>The goal of OWIN is to create lightweight components with as few dependencies on other frameworks as possible.</a:t>
            </a:r>
          </a:p>
          <a:p>
            <a:endParaRPr lang="ru-RU" dirty="0" smtClean="0"/>
          </a:p>
          <a:p>
            <a:r>
              <a:rPr lang="en-US" sz="1200" b="0" i="0" kern="1200" dirty="0" smtClean="0">
                <a:solidFill>
                  <a:schemeClr val="tx1"/>
                </a:solidFill>
                <a:effectLst/>
                <a:latin typeface="+mn-lt"/>
                <a:ea typeface="+mn-ea"/>
                <a:cs typeface="+mn-cs"/>
              </a:rPr>
              <a:t>The goal of the OWIN interface</a:t>
            </a:r>
            <a:r>
              <a:rPr lang="ru-RU" sz="1200" b="0" i="0"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is to </a:t>
            </a:r>
            <a:endParaRPr lang="ru-RU"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decouple server and application, </a:t>
            </a:r>
            <a:endParaRPr lang="ru-RU"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encourage the development of simple modules for .NET web development, and, </a:t>
            </a:r>
            <a:endParaRPr lang="ru-RU"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by being an open standard, stimulate the open source ecosystem of .NET web development tools.</a:t>
            </a:r>
            <a:endParaRPr lang="ru-RU" dirty="0" smtClean="0"/>
          </a:p>
          <a:p>
            <a:endParaRPr lang="en-US" dirty="0" smtClean="0"/>
          </a:p>
          <a:p>
            <a:r>
              <a:rPr lang="en-US" dirty="0" smtClean="0"/>
              <a:t>In the topics that follow you’ll see code that uses several of the objects of ASP.NET Identity, some of which are listed here. </a:t>
            </a:r>
          </a:p>
          <a:p>
            <a:endParaRPr lang="en-US" dirty="0" smtClean="0"/>
          </a:p>
          <a:p>
            <a:r>
              <a:rPr lang="en-US" dirty="0" smtClean="0"/>
              <a:t>These objects are stored in a variety of namespaces, including Microsoft. </a:t>
            </a:r>
            <a:r>
              <a:rPr lang="en-US" dirty="0" err="1" smtClean="0"/>
              <a:t>AspNet.Identity</a:t>
            </a:r>
            <a:r>
              <a:rPr lang="en-US" dirty="0" smtClean="0"/>
              <a:t>, </a:t>
            </a:r>
            <a:r>
              <a:rPr lang="en-US" dirty="0" err="1" smtClean="0"/>
              <a:t>Microsoft.Owin</a:t>
            </a:r>
            <a:r>
              <a:rPr lang="en-US" dirty="0" smtClean="0"/>
              <a:t>, </a:t>
            </a:r>
            <a:r>
              <a:rPr lang="en-US" dirty="0" err="1" smtClean="0"/>
              <a:t>Owin</a:t>
            </a:r>
            <a:r>
              <a:rPr lang="en-US" dirty="0" smtClean="0"/>
              <a:t>, and </a:t>
            </a:r>
            <a:r>
              <a:rPr lang="en-US" dirty="0" err="1" smtClean="0"/>
              <a:t>System.Security</a:t>
            </a:r>
            <a:r>
              <a:rPr lang="en-US" dirty="0" smtClean="0"/>
              <a:t>. </a:t>
            </a:r>
          </a:p>
          <a:p>
            <a:r>
              <a:rPr lang="en-US" dirty="0" smtClean="0"/>
              <a:t>If you use the Web Forms template for development, the using directives for these namespaces will be generated for you.</a:t>
            </a:r>
          </a:p>
          <a:p>
            <a:endParaRPr lang="en-US" dirty="0" smtClean="0"/>
          </a:p>
          <a:p>
            <a:r>
              <a:rPr lang="en-US" dirty="0" smtClean="0"/>
              <a:t>Many of the code examples you’ll see in this chapter start by retrieving the </a:t>
            </a:r>
            <a:r>
              <a:rPr lang="en-US" dirty="0" err="1" smtClean="0"/>
              <a:t>OwinContext</a:t>
            </a:r>
            <a:r>
              <a:rPr lang="en-US" dirty="0" smtClean="0"/>
              <a:t> object for the current request, which is built when a request is made. This figure shows two ways to do that. From a code-behind file, you use the Context property of the page to get the </a:t>
            </a:r>
            <a:r>
              <a:rPr lang="en-US" dirty="0" err="1" smtClean="0"/>
              <a:t>HttpContext</a:t>
            </a:r>
            <a:r>
              <a:rPr lang="en-US" dirty="0" smtClean="0"/>
              <a:t> object for the current request, and then call the </a:t>
            </a:r>
            <a:r>
              <a:rPr lang="en-US" dirty="0" err="1" smtClean="0"/>
              <a:t>GetOwinContext</a:t>
            </a:r>
            <a:r>
              <a:rPr lang="en-US" dirty="0" smtClean="0"/>
              <a:t> method of that object. From a non-page file, you have to use the Current property of the application’s </a:t>
            </a:r>
            <a:r>
              <a:rPr lang="en-US" dirty="0" err="1" smtClean="0"/>
              <a:t>HttpContext</a:t>
            </a:r>
            <a:r>
              <a:rPr lang="en-US" dirty="0" smtClean="0"/>
              <a:t> object to get the </a:t>
            </a:r>
            <a:r>
              <a:rPr lang="en-US" dirty="0" err="1" smtClean="0"/>
              <a:t>HttpContext</a:t>
            </a:r>
            <a:r>
              <a:rPr lang="en-US" dirty="0" smtClean="0"/>
              <a:t> object for the current request.</a:t>
            </a:r>
          </a:p>
          <a:p>
            <a:endParaRPr lang="bg-BG" dirty="0" smtClean="0"/>
          </a:p>
          <a:p>
            <a:endParaRPr lang="bg-BG" dirty="0" smtClean="0"/>
          </a:p>
          <a:p>
            <a:endParaRPr lang="bg-BG" dirty="0" smtClean="0"/>
          </a:p>
          <a:p>
            <a:endParaRPr lang="en-US" dirty="0" smtClean="0"/>
          </a:p>
          <a:p>
            <a:endParaRPr lang="en-US" dirty="0" smtClean="0"/>
          </a:p>
          <a:p>
            <a:endParaRPr lang="bg-BG" dirty="0"/>
          </a:p>
        </p:txBody>
      </p:sp>
    </p:spTree>
    <p:extLst>
      <p:ext uri="{BB962C8B-B14F-4D97-AF65-F5344CB8AC3E}">
        <p14:creationId xmlns:p14="http://schemas.microsoft.com/office/powerpoint/2010/main" val="401797506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en-US" sz="1200" b="0" i="0" u="none" strike="noStrike" kern="1200" baseline="0" dirty="0" smtClean="0">
                <a:solidFill>
                  <a:schemeClr val="tx1"/>
                </a:solidFill>
                <a:latin typeface="+mn-lt"/>
                <a:ea typeface="+mn-ea"/>
                <a:cs typeface="+mn-cs"/>
              </a:rPr>
              <a:t>The main objects used by ASP.NET Identity</a:t>
            </a:r>
            <a:endParaRPr lang="ru-RU"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1" i="0" u="sng" strike="noStrike" kern="1200" baseline="0" dirty="0" smtClean="0">
                <a:solidFill>
                  <a:schemeClr val="tx1"/>
                </a:solidFill>
                <a:latin typeface="+mn-lt"/>
                <a:ea typeface="+mn-ea"/>
                <a:cs typeface="+mn-cs"/>
              </a:rPr>
              <a:t>Object	</a:t>
            </a:r>
            <a:r>
              <a:rPr lang="ru-RU" sz="1200" b="1" i="0" u="sng" strike="noStrike" kern="1200" baseline="0" dirty="0" smtClean="0">
                <a:solidFill>
                  <a:schemeClr val="tx1"/>
                </a:solidFill>
                <a:latin typeface="+mn-lt"/>
                <a:ea typeface="+mn-ea"/>
                <a:cs typeface="+mn-cs"/>
              </a:rPr>
              <a:t>	</a:t>
            </a:r>
            <a:r>
              <a:rPr lang="en-US" sz="1200" b="1" i="0" u="sng" strike="noStrike" kern="1200" baseline="0" dirty="0" smtClean="0">
                <a:solidFill>
                  <a:schemeClr val="tx1"/>
                </a:solidFill>
                <a:latin typeface="+mn-lt"/>
                <a:ea typeface="+mn-ea"/>
                <a:cs typeface="+mn-cs"/>
              </a:rPr>
              <a:t>Description	</a:t>
            </a:r>
          </a:p>
          <a:p>
            <a:endParaRPr lang="ru-RU" sz="1200" b="1" i="0" u="none" strike="noStrike" kern="1200" baseline="0" dirty="0" smtClean="0">
              <a:solidFill>
                <a:schemeClr val="tx1"/>
              </a:solidFill>
              <a:latin typeface="+mn-lt"/>
              <a:ea typeface="+mn-ea"/>
              <a:cs typeface="+mn-cs"/>
            </a:endParaRPr>
          </a:p>
          <a:p>
            <a:r>
              <a:rPr lang="en-US" sz="1200" b="1" i="0" u="none" strike="noStrike" kern="1200" baseline="0" dirty="0" err="1" smtClean="0">
                <a:solidFill>
                  <a:schemeClr val="tx1"/>
                </a:solidFill>
                <a:latin typeface="+mn-lt"/>
                <a:ea typeface="+mn-ea"/>
                <a:cs typeface="+mn-cs"/>
              </a:rPr>
              <a:t>OwinContext</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The OWIN context for the current request.	</a:t>
            </a:r>
          </a:p>
          <a:p>
            <a:r>
              <a:rPr lang="en-US" sz="1200" b="1" i="0" u="none" strike="noStrike" kern="1200" baseline="0" dirty="0" err="1" smtClean="0">
                <a:solidFill>
                  <a:schemeClr val="tx1"/>
                </a:solidFill>
                <a:latin typeface="+mn-lt"/>
                <a:ea typeface="+mn-ea"/>
                <a:cs typeface="+mn-cs"/>
              </a:rPr>
              <a:t>IdentityDbContext</a:t>
            </a:r>
            <a:r>
              <a:rPr lang="en-US" sz="1200" b="0" i="0" u="none" strike="noStrike" kern="1200" baseline="0" dirty="0" smtClean="0">
                <a:solidFill>
                  <a:schemeClr val="tx1"/>
                </a:solidFill>
                <a:latin typeface="+mn-lt"/>
                <a:ea typeface="+mn-ea"/>
                <a:cs typeface="+mn-cs"/>
              </a:rPr>
              <a:t>	An Entity Framework </a:t>
            </a:r>
            <a:r>
              <a:rPr lang="en-US" sz="1200" b="0" i="0" u="none" strike="noStrike" kern="1200" baseline="0" dirty="0" err="1" smtClean="0">
                <a:solidFill>
                  <a:schemeClr val="tx1"/>
                </a:solidFill>
                <a:latin typeface="+mn-lt"/>
                <a:ea typeface="+mn-ea"/>
                <a:cs typeface="+mn-cs"/>
              </a:rPr>
              <a:t>DbContext</a:t>
            </a:r>
            <a:r>
              <a:rPr lang="en-US" sz="1200" b="0" i="0" u="none" strike="noStrike" kern="1200" baseline="0" dirty="0" smtClean="0">
                <a:solidFill>
                  <a:schemeClr val="tx1"/>
                </a:solidFill>
                <a:latin typeface="+mn-lt"/>
                <a:ea typeface="+mn-ea"/>
                <a:cs typeface="+mn-cs"/>
              </a:rPr>
              <a:t> object for working with the Users, Roles, Claims, and Logins of the ASRNET Identity system.	</a:t>
            </a:r>
          </a:p>
          <a:p>
            <a:r>
              <a:rPr lang="en-US" sz="1200" b="1" i="0" u="none" strike="noStrike" kern="1200" baseline="0" dirty="0" err="1" smtClean="0">
                <a:solidFill>
                  <a:schemeClr val="tx1"/>
                </a:solidFill>
                <a:latin typeface="+mn-lt"/>
                <a:ea typeface="+mn-ea"/>
                <a:cs typeface="+mn-cs"/>
              </a:rPr>
              <a:t>IdentityUser</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Represents an authenticated user.	</a:t>
            </a:r>
          </a:p>
          <a:p>
            <a:r>
              <a:rPr lang="en-US" sz="1200" b="1" i="0" u="none" strike="noStrike" kern="1200" baseline="0" dirty="0" err="1" smtClean="0">
                <a:solidFill>
                  <a:schemeClr val="tx1"/>
                </a:solidFill>
                <a:latin typeface="+mn-lt"/>
                <a:ea typeface="+mn-ea"/>
                <a:cs typeface="+mn-cs"/>
              </a:rPr>
              <a:t>UserStore</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Works with users at the database level.	</a:t>
            </a:r>
          </a:p>
          <a:p>
            <a:r>
              <a:rPr lang="en-US" sz="1200" b="1" i="0" u="none" strike="noStrike" kern="1200" baseline="0" dirty="0" err="1" smtClean="0">
                <a:solidFill>
                  <a:schemeClr val="tx1"/>
                </a:solidFill>
                <a:latin typeface="+mn-lt"/>
                <a:ea typeface="+mn-ea"/>
                <a:cs typeface="+mn-cs"/>
              </a:rPr>
              <a:t>UserManager</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Accepts a </a:t>
            </a:r>
            <a:r>
              <a:rPr lang="en-US" sz="1200" b="0" i="0" u="none" strike="noStrike" kern="1200" baseline="0" dirty="0" err="1" smtClean="0">
                <a:solidFill>
                  <a:schemeClr val="tx1"/>
                </a:solidFill>
                <a:latin typeface="+mn-lt"/>
                <a:ea typeface="+mn-ea"/>
                <a:cs typeface="+mn-cs"/>
              </a:rPr>
              <a:t>UserStore</a:t>
            </a:r>
            <a:r>
              <a:rPr lang="en-US" sz="1200" b="0" i="0" u="none" strike="noStrike" kern="1200" baseline="0" dirty="0" smtClean="0">
                <a:solidFill>
                  <a:schemeClr val="tx1"/>
                </a:solidFill>
                <a:latin typeface="+mn-lt"/>
                <a:ea typeface="+mn-ea"/>
                <a:cs typeface="+mn-cs"/>
              </a:rPr>
              <a:t> and works with users at the application level.	</a:t>
            </a:r>
          </a:p>
          <a:p>
            <a:r>
              <a:rPr lang="en-US" sz="1200" b="1" i="0" u="none" strike="noStrike" kern="1200" baseline="0" dirty="0" err="1" smtClean="0">
                <a:solidFill>
                  <a:schemeClr val="tx1"/>
                </a:solidFill>
                <a:latin typeface="+mn-lt"/>
                <a:ea typeface="+mn-ea"/>
                <a:cs typeface="+mn-cs"/>
              </a:rPr>
              <a:t>IdentityRole</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Represents a role.	</a:t>
            </a:r>
          </a:p>
          <a:p>
            <a:r>
              <a:rPr lang="en-US" sz="1200" b="1" i="0" u="none" strike="noStrike" kern="1200" baseline="0" dirty="0" err="1" smtClean="0">
                <a:solidFill>
                  <a:schemeClr val="tx1"/>
                </a:solidFill>
                <a:latin typeface="+mn-lt"/>
                <a:ea typeface="+mn-ea"/>
                <a:cs typeface="+mn-cs"/>
              </a:rPr>
              <a:t>RoleStore</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Works with roles at the database level.	</a:t>
            </a:r>
          </a:p>
          <a:p>
            <a:r>
              <a:rPr lang="en-US" sz="1200" b="1" i="0" u="none" strike="noStrike" kern="1200" baseline="0" dirty="0" err="1" smtClean="0">
                <a:solidFill>
                  <a:schemeClr val="tx1"/>
                </a:solidFill>
                <a:latin typeface="+mn-lt"/>
                <a:ea typeface="+mn-ea"/>
                <a:cs typeface="+mn-cs"/>
              </a:rPr>
              <a:t>RoleManager</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Accepts a </a:t>
            </a:r>
            <a:r>
              <a:rPr lang="en-US" sz="1200" b="0" i="0" u="none" strike="noStrike" kern="1200" baseline="0" dirty="0" err="1" smtClean="0">
                <a:solidFill>
                  <a:schemeClr val="tx1"/>
                </a:solidFill>
                <a:latin typeface="+mn-lt"/>
                <a:ea typeface="+mn-ea"/>
                <a:cs typeface="+mn-cs"/>
              </a:rPr>
              <a:t>RoleStore</a:t>
            </a:r>
            <a:r>
              <a:rPr lang="en-US" sz="1200" b="0" i="0" u="none" strike="noStrike" kern="1200" baseline="0" dirty="0" smtClean="0">
                <a:solidFill>
                  <a:schemeClr val="tx1"/>
                </a:solidFill>
                <a:latin typeface="+mn-lt"/>
                <a:ea typeface="+mn-ea"/>
                <a:cs typeface="+mn-cs"/>
              </a:rPr>
              <a:t> and works with roles at the application level.	</a:t>
            </a:r>
          </a:p>
          <a:p>
            <a:r>
              <a:rPr lang="en-US" sz="1200" b="1" i="0" u="none" strike="noStrike" kern="1200" baseline="0" dirty="0" err="1" smtClean="0">
                <a:solidFill>
                  <a:schemeClr val="tx1"/>
                </a:solidFill>
                <a:latin typeface="+mn-lt"/>
                <a:ea typeface="+mn-ea"/>
                <a:cs typeface="+mn-cs"/>
              </a:rPr>
              <a:t>IdentityUserRole</a:t>
            </a:r>
            <a:r>
              <a:rPr lang="en-US" sz="1200" b="0" i="0" u="none" strike="noStrike" kern="1200" baseline="0" dirty="0" smtClean="0">
                <a:solidFill>
                  <a:schemeClr val="tx1"/>
                </a:solidFill>
                <a:latin typeface="+mn-lt"/>
                <a:ea typeface="+mn-ea"/>
                <a:cs typeface="+mn-cs"/>
              </a:rPr>
              <a:t>	Represents a user that belongs to a role.	</a:t>
            </a:r>
          </a:p>
          <a:p>
            <a:r>
              <a:rPr lang="en-US" sz="1200" b="1" i="0" u="none" strike="noStrike" kern="1200" baseline="0" dirty="0" err="1" smtClean="0">
                <a:solidFill>
                  <a:schemeClr val="tx1"/>
                </a:solidFill>
                <a:latin typeface="+mn-lt"/>
                <a:ea typeface="+mn-ea"/>
                <a:cs typeface="+mn-cs"/>
              </a:rPr>
              <a:t>SignlnManager</a:t>
            </a:r>
            <a:r>
              <a:rPr lang="en-US" sz="1200" b="0" i="0" u="none" strike="noStrike" kern="1200" baseline="0" dirty="0" smtClean="0">
                <a:solidFill>
                  <a:schemeClr val="tx1"/>
                </a:solidFill>
                <a:latin typeface="+mn-lt"/>
                <a:ea typeface="+mn-ea"/>
                <a:cs typeface="+mn-cs"/>
              </a:rPr>
              <a:t>	Manages sign in operations for users.	</a:t>
            </a:r>
          </a:p>
          <a:p>
            <a:r>
              <a:rPr lang="en-US" sz="1200" b="1" i="0" u="none" strike="noStrike" kern="1200" baseline="0" dirty="0" err="1" smtClean="0">
                <a:solidFill>
                  <a:schemeClr val="tx1"/>
                </a:solidFill>
                <a:latin typeface="+mn-lt"/>
                <a:ea typeface="+mn-ea"/>
                <a:cs typeface="+mn-cs"/>
              </a:rPr>
              <a:t>SignlnStatus</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An enumeration whose values represent the results of a sign in attempt.	</a:t>
            </a:r>
          </a:p>
          <a:p>
            <a:r>
              <a:rPr lang="en-US" sz="1200" b="1" i="0" u="none" strike="noStrike" kern="1200" baseline="0" dirty="0" err="1" smtClean="0">
                <a:solidFill>
                  <a:schemeClr val="tx1"/>
                </a:solidFill>
                <a:latin typeface="+mn-lt"/>
                <a:ea typeface="+mn-ea"/>
                <a:cs typeface="+mn-cs"/>
              </a:rPr>
              <a:t>IdentityResult</a:t>
            </a:r>
            <a:r>
              <a:rPr lang="en-US" sz="1200" b="0" i="0" u="none" strike="noStrike" kern="1200" baseline="0" dirty="0" smtClean="0">
                <a:solidFill>
                  <a:schemeClr val="tx1"/>
                </a:solidFill>
                <a:latin typeface="+mn-lt"/>
                <a:ea typeface="+mn-ea"/>
                <a:cs typeface="+mn-cs"/>
              </a:rPr>
              <a:t>	Represents the result of an identity operation.	</a:t>
            </a:r>
          </a:p>
          <a:p>
            <a:r>
              <a:rPr lang="en-US" sz="1200" b="1" i="0" u="none" strike="noStrike" kern="1200" baseline="0" dirty="0" err="1" smtClean="0">
                <a:solidFill>
                  <a:schemeClr val="tx1"/>
                </a:solidFill>
                <a:latin typeface="+mn-lt"/>
                <a:ea typeface="+mn-ea"/>
                <a:cs typeface="+mn-cs"/>
              </a:rPr>
              <a:t>Claimsldentity</a:t>
            </a:r>
            <a:r>
              <a:rPr lang="en-US" sz="1200" b="0" i="0" u="none" strike="noStrike" kern="1200" baseline="0" dirty="0" smtClean="0">
                <a:solidFill>
                  <a:schemeClr val="tx1"/>
                </a:solidFill>
                <a:latin typeface="+mn-lt"/>
                <a:ea typeface="+mn-ea"/>
                <a:cs typeface="+mn-cs"/>
              </a:rPr>
              <a:t>	Represents a claims-based identity.	</a:t>
            </a:r>
          </a:p>
          <a:p>
            <a:endParaRPr lang="ru-RU" baseline="0" dirty="0"/>
          </a:p>
        </p:txBody>
      </p:sp>
      <p:sp>
        <p:nvSpPr>
          <p:cNvPr id="4" name="Номер слайда 3"/>
          <p:cNvSpPr>
            <a:spLocks noGrp="1"/>
          </p:cNvSpPr>
          <p:nvPr>
            <p:ph type="sldNum" sz="quarter" idx="10"/>
          </p:nvPr>
        </p:nvSpPr>
        <p:spPr/>
        <p:txBody>
          <a:bodyPr/>
          <a:lstStyle/>
          <a:p>
            <a:fld id="{ACAA8711-F093-4A2E-A13B-A8DE6F398421}" type="slidenum">
              <a:rPr lang="ru-RU" smtClean="0"/>
              <a:pPr/>
              <a:t>147</a:t>
            </a:fld>
            <a:endParaRPr lang="ru-RU"/>
          </a:p>
        </p:txBody>
      </p:sp>
    </p:spTree>
    <p:extLst>
      <p:ext uri="{BB962C8B-B14F-4D97-AF65-F5344CB8AC3E}">
        <p14:creationId xmlns:p14="http://schemas.microsoft.com/office/powerpoint/2010/main" val="275378320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en-US" dirty="0" smtClean="0"/>
              <a:t>How to get the </a:t>
            </a:r>
            <a:r>
              <a:rPr lang="en-US" dirty="0" err="1" smtClean="0"/>
              <a:t>OwinContext</a:t>
            </a:r>
            <a:r>
              <a:rPr lang="en-US" dirty="0" smtClean="0"/>
              <a:t> object for the current request In a code-behind file</a:t>
            </a:r>
            <a:endParaRPr lang="ru-RU" dirty="0" smtClean="0"/>
          </a:p>
          <a:p>
            <a:endParaRPr lang="en-US" sz="1200" baseline="0" dirty="0" smtClean="0"/>
          </a:p>
          <a:p>
            <a:r>
              <a:rPr lang="en-US" sz="1200" baseline="0" dirty="0" smtClean="0"/>
              <a:t>1) From a code-behind file, you use the Context property of the page to get the </a:t>
            </a:r>
            <a:r>
              <a:rPr lang="en-US" sz="1200" baseline="0" dirty="0" err="1" smtClean="0"/>
              <a:t>HttpContext</a:t>
            </a:r>
            <a:r>
              <a:rPr lang="en-US" sz="1200" baseline="0" dirty="0" smtClean="0"/>
              <a:t> object for the current request, </a:t>
            </a:r>
          </a:p>
          <a:p>
            <a:r>
              <a:rPr lang="en-US" sz="1200" baseline="0" dirty="0" smtClean="0"/>
              <a:t>and then call the </a:t>
            </a:r>
            <a:r>
              <a:rPr lang="en-US" sz="1200" baseline="0" dirty="0" err="1" smtClean="0"/>
              <a:t>GetOwinContext</a:t>
            </a:r>
            <a:r>
              <a:rPr lang="en-US" sz="1200" baseline="0" dirty="0" smtClean="0"/>
              <a:t> method of that object. </a:t>
            </a:r>
          </a:p>
          <a:p>
            <a:r>
              <a:rPr lang="en-US" sz="1200" baseline="0" dirty="0" smtClean="0"/>
              <a:t> </a:t>
            </a:r>
          </a:p>
          <a:p>
            <a:r>
              <a:rPr lang="en-US" sz="1200" baseline="0" dirty="0" err="1" smtClean="0"/>
              <a:t>var</a:t>
            </a:r>
            <a:r>
              <a:rPr lang="en-US" sz="1200" baseline="0" dirty="0" smtClean="0"/>
              <a:t> </a:t>
            </a:r>
            <a:r>
              <a:rPr lang="en-US" sz="1200" baseline="0" dirty="0" err="1" smtClean="0"/>
              <a:t>ctx</a:t>
            </a:r>
            <a:r>
              <a:rPr lang="en-US" sz="1200" baseline="0" dirty="0" smtClean="0"/>
              <a:t> = </a:t>
            </a:r>
            <a:r>
              <a:rPr lang="en-US" sz="1200" baseline="0" dirty="0" err="1" smtClean="0"/>
              <a:t>Context.GetOwinContext</a:t>
            </a:r>
            <a:r>
              <a:rPr lang="en-US" sz="1200" baseline="0" dirty="0" smtClean="0"/>
              <a:t> ();</a:t>
            </a:r>
            <a:endParaRPr lang="ru-RU" sz="1200" baseline="0" dirty="0" smtClean="0"/>
          </a:p>
          <a:p>
            <a:endParaRPr lang="en-US" sz="1200" baseline="0" dirty="0" smtClean="0"/>
          </a:p>
          <a:p>
            <a:r>
              <a:rPr lang="ru-RU" sz="1200" baseline="0" dirty="0" smtClean="0"/>
              <a:t>2) </a:t>
            </a:r>
            <a:r>
              <a:rPr lang="en-US" sz="1200" baseline="0" dirty="0" smtClean="0"/>
              <a:t>From a non-page file, you have to use the Current property of the application’s </a:t>
            </a:r>
            <a:r>
              <a:rPr lang="en-US" sz="1200" baseline="0" dirty="0" err="1" smtClean="0"/>
              <a:t>HttpContext</a:t>
            </a:r>
            <a:r>
              <a:rPr lang="en-US" sz="1200" baseline="0" dirty="0" smtClean="0"/>
              <a:t> object to get the </a:t>
            </a:r>
            <a:r>
              <a:rPr lang="en-US" sz="1200" baseline="0" dirty="0" err="1" smtClean="0"/>
              <a:t>HttpContext</a:t>
            </a:r>
            <a:r>
              <a:rPr lang="en-US" sz="1200" baseline="0" dirty="0" smtClean="0"/>
              <a:t> object for the current request.</a:t>
            </a:r>
            <a:endParaRPr lang="ru-RU" sz="1200" baseline="0" dirty="0" smtClean="0"/>
          </a:p>
          <a:p>
            <a:endParaRPr lang="en-US" sz="120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err="1" smtClean="0"/>
              <a:t>var</a:t>
            </a:r>
            <a:r>
              <a:rPr lang="en-US" sz="1200" baseline="0" dirty="0" smtClean="0"/>
              <a:t> </a:t>
            </a:r>
            <a:r>
              <a:rPr lang="en-US" sz="1200" baseline="0" dirty="0" err="1" smtClean="0"/>
              <a:t>ctx</a:t>
            </a:r>
            <a:r>
              <a:rPr lang="en-US" sz="1200" baseline="0" dirty="0" smtClean="0"/>
              <a:t> = </a:t>
            </a:r>
            <a:r>
              <a:rPr lang="en-US" sz="1200" baseline="0" dirty="0" err="1" smtClean="0"/>
              <a:t>Http.Current.GetOwinContext</a:t>
            </a:r>
            <a:r>
              <a:rPr lang="en-US" sz="1200" baseline="0"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baseline="0" dirty="0" smtClean="0"/>
          </a:p>
          <a:p>
            <a:endParaRPr lang="ru-RU" sz="1200" baseline="0" dirty="0" smtClean="0"/>
          </a:p>
          <a:p>
            <a:endParaRPr lang="ru-RU" sz="1200" baseline="0" dirty="0" smtClean="0"/>
          </a:p>
          <a:p>
            <a:endParaRPr lang="ru-RU" dirty="0" smtClean="0"/>
          </a:p>
          <a:p>
            <a:endParaRPr lang="en-US" dirty="0" smtClean="0"/>
          </a:p>
          <a:p>
            <a:endParaRPr lang="ru-RU" dirty="0"/>
          </a:p>
        </p:txBody>
      </p:sp>
      <p:sp>
        <p:nvSpPr>
          <p:cNvPr id="4" name="Номер слайда 3"/>
          <p:cNvSpPr>
            <a:spLocks noGrp="1"/>
          </p:cNvSpPr>
          <p:nvPr>
            <p:ph type="sldNum" sz="quarter" idx="10"/>
          </p:nvPr>
        </p:nvSpPr>
        <p:spPr/>
        <p:txBody>
          <a:bodyPr/>
          <a:lstStyle/>
          <a:p>
            <a:fld id="{ACAA8711-F093-4A2E-A13B-A8DE6F398421}" type="slidenum">
              <a:rPr lang="ru-RU" smtClean="0"/>
              <a:pPr/>
              <a:t>148</a:t>
            </a:fld>
            <a:endParaRPr lang="ru-RU"/>
          </a:p>
        </p:txBody>
      </p:sp>
    </p:spTree>
    <p:extLst>
      <p:ext uri="{BB962C8B-B14F-4D97-AF65-F5344CB8AC3E}">
        <p14:creationId xmlns:p14="http://schemas.microsoft.com/office/powerpoint/2010/main" val="75693958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en-US" b="1" u="sng" dirty="0" smtClean="0"/>
              <a:t>How to create a web application</a:t>
            </a:r>
            <a:r>
              <a:rPr lang="en-US" b="1" u="sng" baseline="0" dirty="0" smtClean="0"/>
              <a:t> </a:t>
            </a:r>
            <a:r>
              <a:rPr lang="en-US" b="1" u="sng" dirty="0" smtClean="0"/>
              <a:t>that authenticates users</a:t>
            </a:r>
          </a:p>
          <a:p>
            <a:endParaRPr lang="en-US" dirty="0" smtClean="0"/>
          </a:p>
          <a:p>
            <a:r>
              <a:rPr lang="en-US" dirty="0" smtClean="0"/>
              <a:t>Although the new ASP.NET Identity system isn’t as simple to work with as the old Membership system, </a:t>
            </a:r>
          </a:p>
          <a:p>
            <a:r>
              <a:rPr lang="en-US" b="1" i="1" dirty="0" smtClean="0"/>
              <a:t>you can still create a web application that can register and log in users without having to set up a database or write any code</a:t>
            </a:r>
            <a:r>
              <a:rPr lang="en-US" dirty="0" smtClean="0"/>
              <a:t>.</a:t>
            </a:r>
          </a:p>
          <a:p>
            <a:endParaRPr lang="en-US" dirty="0" smtClean="0"/>
          </a:p>
          <a:p>
            <a:r>
              <a:rPr lang="en-US" dirty="0" smtClean="0"/>
              <a:t>To accomplish that, you can start your application from the Web Forms template, which contains a functional authentication system by default.</a:t>
            </a:r>
          </a:p>
          <a:p>
            <a:endParaRPr lang="en-US" dirty="0" smtClean="0"/>
          </a:p>
          <a:p>
            <a:r>
              <a:rPr lang="en-US" dirty="0" smtClean="0"/>
              <a:t>In the topics that follow, you’ll learn how to use the Web Forms template with individual user accounts, and </a:t>
            </a:r>
          </a:p>
          <a:p>
            <a:r>
              <a:rPr lang="en-US" dirty="0" smtClean="0"/>
              <a:t>you’ll see some of the code that this template generates for authentication. </a:t>
            </a:r>
          </a:p>
          <a:p>
            <a:endParaRPr lang="en-US" dirty="0" smtClean="0"/>
          </a:p>
          <a:p>
            <a:r>
              <a:rPr lang="en-US" dirty="0" smtClean="0"/>
              <a:t>You should know, though, that this code can be complex. </a:t>
            </a:r>
          </a:p>
          <a:p>
            <a:endParaRPr lang="en-US" dirty="0" smtClean="0"/>
          </a:p>
          <a:p>
            <a:r>
              <a:rPr lang="en-US" dirty="0" smtClean="0"/>
              <a:t>The good news is that you don’t need to fully understand this code to use it. </a:t>
            </a:r>
          </a:p>
          <a:p>
            <a:r>
              <a:rPr lang="en-US" b="1" i="1" dirty="0" smtClean="0"/>
              <a:t>In fact, you could use the Web Forms template without even looking at this code</a:t>
            </a:r>
            <a:r>
              <a:rPr lang="en-US" dirty="0" smtClean="0"/>
              <a:t>, and </a:t>
            </a:r>
          </a:p>
          <a:p>
            <a:r>
              <a:rPr lang="en-US" dirty="0" smtClean="0"/>
              <a:t>you’d have a simple, functional authentication system for your web application. </a:t>
            </a:r>
          </a:p>
          <a:p>
            <a:endParaRPr lang="en-US" dirty="0" smtClean="0"/>
          </a:p>
          <a:p>
            <a:r>
              <a:rPr lang="en-US" dirty="0" smtClean="0"/>
              <a:t>Because of that, you’ll learn just the basics of how this code works.</a:t>
            </a:r>
          </a:p>
          <a:p>
            <a:endParaRPr lang="en-US" dirty="0" smtClean="0"/>
          </a:p>
          <a:p>
            <a:endParaRPr lang="en-US" dirty="0" smtClean="0"/>
          </a:p>
          <a:p>
            <a:endParaRPr lang="en-US" dirty="0"/>
          </a:p>
        </p:txBody>
      </p:sp>
      <p:sp>
        <p:nvSpPr>
          <p:cNvPr id="4" name="Номер слайда 3"/>
          <p:cNvSpPr>
            <a:spLocks noGrp="1"/>
          </p:cNvSpPr>
          <p:nvPr>
            <p:ph type="sldNum" sz="quarter" idx="10"/>
          </p:nvPr>
        </p:nvSpPr>
        <p:spPr/>
        <p:txBody>
          <a:bodyPr/>
          <a:lstStyle/>
          <a:p>
            <a:fld id="{ACAA8711-F093-4A2E-A13B-A8DE6F398421}" type="slidenum">
              <a:rPr lang="ru-RU" smtClean="0"/>
              <a:pPr/>
              <a:t>149</a:t>
            </a:fld>
            <a:endParaRPr lang="ru-RU"/>
          </a:p>
        </p:txBody>
      </p:sp>
    </p:spTree>
    <p:extLst>
      <p:ext uri="{BB962C8B-B14F-4D97-AF65-F5344CB8AC3E}">
        <p14:creationId xmlns:p14="http://schemas.microsoft.com/office/powerpoint/2010/main" val="14615154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20E48ED-F7B8-44EF-9424-AC701EE89119}" type="slidenum">
              <a:rPr lang="ru-RU" smtClean="0"/>
              <a:t>150</a:t>
            </a:fld>
            <a:endParaRPr lang="ru-RU"/>
          </a:p>
        </p:txBody>
      </p:sp>
    </p:spTree>
    <p:extLst>
      <p:ext uri="{BB962C8B-B14F-4D97-AF65-F5344CB8AC3E}">
        <p14:creationId xmlns:p14="http://schemas.microsoft.com/office/powerpoint/2010/main" val="233999402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ACAA8711-F093-4A2E-A13B-A8DE6F398421}" type="slidenum">
              <a:rPr lang="ru-RU" smtClean="0"/>
              <a:pPr/>
              <a:t>151</a:t>
            </a:fld>
            <a:endParaRPr lang="ru-RU"/>
          </a:p>
        </p:txBody>
      </p:sp>
    </p:spTree>
    <p:extLst>
      <p:ext uri="{BB962C8B-B14F-4D97-AF65-F5344CB8AC3E}">
        <p14:creationId xmlns:p14="http://schemas.microsoft.com/office/powerpoint/2010/main" val="262724188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ACAA8711-F093-4A2E-A13B-A8DE6F398421}" type="slidenum">
              <a:rPr lang="ru-RU" smtClean="0"/>
              <a:pPr/>
              <a:t>152</a:t>
            </a:fld>
            <a:endParaRPr lang="ru-RU"/>
          </a:p>
        </p:txBody>
      </p:sp>
    </p:spTree>
    <p:extLst>
      <p:ext uri="{BB962C8B-B14F-4D97-AF65-F5344CB8AC3E}">
        <p14:creationId xmlns:p14="http://schemas.microsoft.com/office/powerpoint/2010/main" val="326914245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sz="1200" kern="1200" dirty="0" smtClean="0">
                <a:solidFill>
                  <a:schemeClr val="tx1"/>
                </a:solidFill>
                <a:latin typeface="+mn-lt"/>
                <a:ea typeface="+mn-ea"/>
                <a:cs typeface="+mn-cs"/>
              </a:rPr>
              <a:t> class </a:t>
            </a:r>
            <a:r>
              <a:rPr lang="en-US" sz="1200" kern="1200" dirty="0" err="1" smtClean="0">
                <a:solidFill>
                  <a:schemeClr val="tx1"/>
                </a:solidFill>
                <a:latin typeface="+mn-lt"/>
                <a:ea typeface="+mn-ea"/>
                <a:cs typeface="+mn-cs"/>
              </a:rPr>
              <a:t>ApplicationUserManager</a:t>
            </a:r>
            <a:r>
              <a:rPr lang="en-US" sz="1200" kern="1200" dirty="0" smtClean="0">
                <a:solidFill>
                  <a:schemeClr val="tx1"/>
                </a:solidFill>
                <a:latin typeface="+mn-lt"/>
                <a:ea typeface="+mn-ea"/>
                <a:cs typeface="+mn-cs"/>
              </a:rPr>
              <a:t> : </a:t>
            </a:r>
            <a:r>
              <a:rPr lang="en-US" sz="1200" kern="1200" dirty="0" err="1" smtClean="0">
                <a:solidFill>
                  <a:schemeClr val="tx1"/>
                </a:solidFill>
                <a:latin typeface="+mn-lt"/>
                <a:ea typeface="+mn-ea"/>
                <a:cs typeface="+mn-cs"/>
              </a:rPr>
              <a:t>UserManager</a:t>
            </a:r>
            <a:r>
              <a:rPr lang="en-US" sz="1200" kern="1200" dirty="0" smtClean="0">
                <a:solidFill>
                  <a:schemeClr val="tx1"/>
                </a:solidFill>
                <a:latin typeface="+mn-lt"/>
                <a:ea typeface="+mn-ea"/>
                <a:cs typeface="+mn-cs"/>
              </a:rPr>
              <a:t>&lt;</a:t>
            </a:r>
            <a:r>
              <a:rPr lang="en-US" sz="1200" kern="1200" dirty="0" err="1" smtClean="0">
                <a:solidFill>
                  <a:schemeClr val="tx1"/>
                </a:solidFill>
                <a:latin typeface="+mn-lt"/>
                <a:ea typeface="+mn-ea"/>
                <a:cs typeface="+mn-cs"/>
              </a:rPr>
              <a:t>ApplicationUser</a:t>
            </a:r>
            <a:r>
              <a:rPr lang="en-US" sz="1200" kern="1200" dirty="0" smtClean="0">
                <a:solidFill>
                  <a:schemeClr val="tx1"/>
                </a:solidFill>
                <a:latin typeface="+mn-lt"/>
                <a:ea typeface="+mn-ea"/>
                <a:cs typeface="+mn-cs"/>
              </a:rPr>
              <a:t>&gt;</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public static </a:t>
            </a:r>
            <a:r>
              <a:rPr lang="en-US" sz="1200" kern="1200" dirty="0" err="1" smtClean="0">
                <a:solidFill>
                  <a:schemeClr val="tx1"/>
                </a:solidFill>
                <a:latin typeface="+mn-lt"/>
                <a:ea typeface="+mn-ea"/>
                <a:cs typeface="+mn-cs"/>
              </a:rPr>
              <a:t>ApplicationUserManager</a:t>
            </a:r>
            <a:r>
              <a:rPr lang="en-US" sz="1200" kern="1200" dirty="0" smtClean="0">
                <a:solidFill>
                  <a:schemeClr val="tx1"/>
                </a:solidFill>
                <a:latin typeface="+mn-lt"/>
                <a:ea typeface="+mn-ea"/>
                <a:cs typeface="+mn-cs"/>
              </a:rPr>
              <a:t> Create(</a:t>
            </a:r>
            <a:r>
              <a:rPr lang="en-US" sz="1200" kern="1200" dirty="0" err="1" smtClean="0">
                <a:solidFill>
                  <a:schemeClr val="tx1"/>
                </a:solidFill>
                <a:latin typeface="+mn-lt"/>
                <a:ea typeface="+mn-ea"/>
                <a:cs typeface="+mn-cs"/>
              </a:rPr>
              <a:t>IdentityFactoryOptions</a:t>
            </a:r>
            <a:r>
              <a:rPr lang="en-US" sz="1200" kern="1200" dirty="0" smtClean="0">
                <a:solidFill>
                  <a:schemeClr val="tx1"/>
                </a:solidFill>
                <a:latin typeface="+mn-lt"/>
                <a:ea typeface="+mn-ea"/>
                <a:cs typeface="+mn-cs"/>
              </a:rPr>
              <a:t>&lt;</a:t>
            </a:r>
            <a:r>
              <a:rPr lang="en-US" sz="1200" kern="1200" dirty="0" err="1" smtClean="0">
                <a:solidFill>
                  <a:schemeClr val="tx1"/>
                </a:solidFill>
                <a:latin typeface="+mn-lt"/>
                <a:ea typeface="+mn-ea"/>
                <a:cs typeface="+mn-cs"/>
              </a:rPr>
              <a:t>ApplicationUserManager</a:t>
            </a:r>
            <a:r>
              <a:rPr lang="en-US" sz="1200" kern="1200" dirty="0" smtClean="0">
                <a:solidFill>
                  <a:schemeClr val="tx1"/>
                </a:solidFill>
                <a:latin typeface="+mn-lt"/>
                <a:ea typeface="+mn-ea"/>
                <a:cs typeface="+mn-cs"/>
              </a:rPr>
              <a:t>&gt; options, </a:t>
            </a:r>
            <a:r>
              <a:rPr lang="en-US" sz="1200" kern="1200" dirty="0" err="1" smtClean="0">
                <a:solidFill>
                  <a:schemeClr val="tx1"/>
                </a:solidFill>
                <a:latin typeface="+mn-lt"/>
                <a:ea typeface="+mn-ea"/>
                <a:cs typeface="+mn-cs"/>
              </a:rPr>
              <a:t>IOwinContext</a:t>
            </a:r>
            <a:r>
              <a:rPr lang="en-US" sz="1200" kern="1200" dirty="0" smtClean="0">
                <a:solidFill>
                  <a:schemeClr val="tx1"/>
                </a:solidFill>
                <a:latin typeface="+mn-lt"/>
                <a:ea typeface="+mn-ea"/>
                <a:cs typeface="+mn-cs"/>
              </a:rPr>
              <a:t> context)</a:t>
            </a:r>
          </a:p>
          <a:p>
            <a:endParaRPr lang="en-US" sz="1200" kern="1200" dirty="0" smtClean="0">
              <a:solidFill>
                <a:schemeClr val="tx1"/>
              </a:solidFill>
              <a:latin typeface="+mn-lt"/>
              <a:ea typeface="+mn-ea"/>
              <a:cs typeface="+mn-cs"/>
            </a:endParaRPr>
          </a:p>
          <a:p>
            <a:r>
              <a:rPr lang="en-US" sz="1200" kern="1200" dirty="0" err="1" smtClean="0">
                <a:solidFill>
                  <a:schemeClr val="tx1"/>
                </a:solidFill>
                <a:latin typeface="+mn-lt"/>
                <a:ea typeface="+mn-ea"/>
                <a:cs typeface="+mn-cs"/>
              </a:rPr>
              <a:t>manager.PasswordValidator</a:t>
            </a:r>
            <a:r>
              <a:rPr lang="en-US" sz="1200" kern="1200" dirty="0" smtClean="0">
                <a:solidFill>
                  <a:schemeClr val="tx1"/>
                </a:solidFill>
                <a:latin typeface="+mn-lt"/>
                <a:ea typeface="+mn-ea"/>
                <a:cs typeface="+mn-cs"/>
              </a:rPr>
              <a:t> = new </a:t>
            </a:r>
            <a:r>
              <a:rPr lang="en-US" sz="1200" kern="1200" dirty="0" err="1" smtClean="0">
                <a:solidFill>
                  <a:schemeClr val="tx1"/>
                </a:solidFill>
                <a:latin typeface="+mn-lt"/>
                <a:ea typeface="+mn-ea"/>
                <a:cs typeface="+mn-cs"/>
              </a:rPr>
              <a:t>PasswordValidator</a:t>
            </a:r>
            <a:endParaRPr lang="en-US"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RequiredLength</a:t>
            </a:r>
            <a:r>
              <a:rPr lang="en-US" sz="1200" kern="1200" dirty="0" smtClean="0">
                <a:solidFill>
                  <a:schemeClr val="tx1"/>
                </a:solidFill>
                <a:latin typeface="+mn-lt"/>
                <a:ea typeface="+mn-ea"/>
                <a:cs typeface="+mn-cs"/>
              </a:rPr>
              <a:t> = 6,</a:t>
            </a:r>
          </a:p>
          <a:p>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RequireNonLetterOrDigit</a:t>
            </a:r>
            <a:r>
              <a:rPr lang="en-US" sz="1200" kern="1200" dirty="0" smtClean="0">
                <a:solidFill>
                  <a:schemeClr val="tx1"/>
                </a:solidFill>
                <a:latin typeface="+mn-lt"/>
                <a:ea typeface="+mn-ea"/>
                <a:cs typeface="+mn-cs"/>
              </a:rPr>
              <a:t> = true,</a:t>
            </a:r>
          </a:p>
          <a:p>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RequireDigit</a:t>
            </a:r>
            <a:r>
              <a:rPr lang="en-US" sz="1200" kern="1200" dirty="0" smtClean="0">
                <a:solidFill>
                  <a:schemeClr val="tx1"/>
                </a:solidFill>
                <a:latin typeface="+mn-lt"/>
                <a:ea typeface="+mn-ea"/>
                <a:cs typeface="+mn-cs"/>
              </a:rPr>
              <a:t> = true,</a:t>
            </a:r>
          </a:p>
          <a:p>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RequireLowercase</a:t>
            </a:r>
            <a:r>
              <a:rPr lang="en-US" sz="1200" kern="1200" dirty="0" smtClean="0">
                <a:solidFill>
                  <a:schemeClr val="tx1"/>
                </a:solidFill>
                <a:latin typeface="+mn-lt"/>
                <a:ea typeface="+mn-ea"/>
                <a:cs typeface="+mn-cs"/>
              </a:rPr>
              <a:t> = true,</a:t>
            </a:r>
          </a:p>
          <a:p>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RequireUppercase</a:t>
            </a:r>
            <a:r>
              <a:rPr lang="en-US" sz="1200" kern="1200" dirty="0" smtClean="0">
                <a:solidFill>
                  <a:schemeClr val="tx1"/>
                </a:solidFill>
                <a:latin typeface="+mn-lt"/>
                <a:ea typeface="+mn-ea"/>
                <a:cs typeface="+mn-cs"/>
              </a:rPr>
              <a:t> = true,</a:t>
            </a:r>
          </a:p>
          <a:p>
            <a:r>
              <a:rPr lang="ru-RU" sz="1200" kern="1200" dirty="0" smtClean="0">
                <a:solidFill>
                  <a:schemeClr val="tx1"/>
                </a:solidFill>
                <a:latin typeface="+mn-lt"/>
                <a:ea typeface="+mn-ea"/>
                <a:cs typeface="+mn-cs"/>
              </a:rPr>
              <a:t>            };</a:t>
            </a:r>
            <a:endParaRPr lang="en-US" sz="1200" kern="1200" dirty="0" smtClean="0">
              <a:solidFill>
                <a:schemeClr val="tx1"/>
              </a:solidFill>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420E48ED-F7B8-44EF-9424-AC701EE89119}" type="slidenum">
              <a:rPr lang="ru-RU" smtClean="0"/>
              <a:t>153</a:t>
            </a:fld>
            <a:endParaRPr lang="ru-RU"/>
          </a:p>
        </p:txBody>
      </p:sp>
    </p:spTree>
    <p:extLst>
      <p:ext uri="{BB962C8B-B14F-4D97-AF65-F5344CB8AC3E}">
        <p14:creationId xmlns:p14="http://schemas.microsoft.com/office/powerpoint/2010/main" val="396916829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20E48ED-F7B8-44EF-9424-AC701EE89119}" type="slidenum">
              <a:rPr lang="ru-RU" smtClean="0"/>
              <a:t>154</a:t>
            </a:fld>
            <a:endParaRPr lang="ru-RU"/>
          </a:p>
        </p:txBody>
      </p:sp>
    </p:spTree>
    <p:extLst>
      <p:ext uri="{BB962C8B-B14F-4D97-AF65-F5344CB8AC3E}">
        <p14:creationId xmlns:p14="http://schemas.microsoft.com/office/powerpoint/2010/main" val="340320601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20E48ED-F7B8-44EF-9424-AC701EE89119}" type="slidenum">
              <a:rPr lang="ru-RU" smtClean="0"/>
              <a:t>155</a:t>
            </a:fld>
            <a:endParaRPr lang="ru-RU"/>
          </a:p>
        </p:txBody>
      </p:sp>
    </p:spTree>
    <p:extLst>
      <p:ext uri="{BB962C8B-B14F-4D97-AF65-F5344CB8AC3E}">
        <p14:creationId xmlns:p14="http://schemas.microsoft.com/office/powerpoint/2010/main" val="26271891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47500" lnSpcReduction="20000"/>
          </a:bodyPr>
          <a:lstStyle/>
          <a:p>
            <a:r>
              <a:rPr lang="en-US" sz="1200" kern="1200" dirty="0" smtClean="0">
                <a:solidFill>
                  <a:schemeClr val="tx1"/>
                </a:solidFill>
                <a:latin typeface="+mn-lt"/>
                <a:ea typeface="+mn-ea"/>
                <a:cs typeface="+mn-cs"/>
              </a:rPr>
              <a:t> public partial class Login : Page</a:t>
            </a:r>
          </a:p>
          <a:p>
            <a:r>
              <a:rPr lang="ru-RU"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        protected void </a:t>
            </a:r>
            <a:r>
              <a:rPr lang="en-US" sz="1200" kern="1200" dirty="0" err="1" smtClean="0">
                <a:solidFill>
                  <a:schemeClr val="tx1"/>
                </a:solidFill>
                <a:latin typeface="+mn-lt"/>
                <a:ea typeface="+mn-ea"/>
                <a:cs typeface="+mn-cs"/>
              </a:rPr>
              <a:t>Page_Load</a:t>
            </a:r>
            <a:r>
              <a:rPr lang="en-US" sz="1200" kern="1200" dirty="0" smtClean="0">
                <a:solidFill>
                  <a:schemeClr val="tx1"/>
                </a:solidFill>
                <a:latin typeface="+mn-lt"/>
                <a:ea typeface="+mn-ea"/>
                <a:cs typeface="+mn-cs"/>
              </a:rPr>
              <a:t>(object sender, </a:t>
            </a:r>
            <a:r>
              <a:rPr lang="en-US" sz="1200" kern="1200" dirty="0" err="1" smtClean="0">
                <a:solidFill>
                  <a:schemeClr val="tx1"/>
                </a:solidFill>
                <a:latin typeface="+mn-lt"/>
                <a:ea typeface="+mn-ea"/>
                <a:cs typeface="+mn-cs"/>
              </a:rPr>
              <a:t>EventArgs</a:t>
            </a:r>
            <a:r>
              <a:rPr lang="en-US" sz="1200" kern="1200" dirty="0" smtClean="0">
                <a:solidFill>
                  <a:schemeClr val="tx1"/>
                </a:solidFill>
                <a:latin typeface="+mn-lt"/>
                <a:ea typeface="+mn-ea"/>
                <a:cs typeface="+mn-cs"/>
              </a:rPr>
              <a:t> e)</a:t>
            </a:r>
          </a:p>
          <a:p>
            <a:r>
              <a:rPr lang="ru-RU"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RegisterHyperLink.NavigateUrl</a:t>
            </a:r>
            <a:r>
              <a:rPr lang="en-US" sz="1200" kern="1200" dirty="0" smtClean="0">
                <a:solidFill>
                  <a:schemeClr val="tx1"/>
                </a:solidFill>
                <a:latin typeface="+mn-lt"/>
                <a:ea typeface="+mn-ea"/>
                <a:cs typeface="+mn-cs"/>
              </a:rPr>
              <a:t> = "Register";</a:t>
            </a:r>
          </a:p>
          <a:p>
            <a:r>
              <a:rPr lang="en-US" sz="1200" kern="1200" dirty="0" smtClean="0">
                <a:solidFill>
                  <a:schemeClr val="tx1"/>
                </a:solidFill>
                <a:latin typeface="+mn-lt"/>
                <a:ea typeface="+mn-ea"/>
                <a:cs typeface="+mn-cs"/>
              </a:rPr>
              <a:t>            // Enable this once you have account confirmation enabled for password reset functionality</a:t>
            </a:r>
          </a:p>
          <a:p>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ForgotPasswordHyperLink.NavigateUrl</a:t>
            </a:r>
            <a:r>
              <a:rPr lang="en-US" sz="1200" kern="1200" dirty="0" smtClean="0">
                <a:solidFill>
                  <a:schemeClr val="tx1"/>
                </a:solidFill>
                <a:latin typeface="+mn-lt"/>
                <a:ea typeface="+mn-ea"/>
                <a:cs typeface="+mn-cs"/>
              </a:rPr>
              <a:t> = "Forgot";</a:t>
            </a:r>
          </a:p>
          <a:p>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OpenAuthLogin.ReturnUrl</a:t>
            </a:r>
            <a:r>
              <a:rPr lang="en-US" sz="1200" kern="1200" dirty="0" smtClean="0">
                <a:solidFill>
                  <a:schemeClr val="tx1"/>
                </a:solidFill>
                <a:latin typeface="+mn-lt"/>
                <a:ea typeface="+mn-ea"/>
                <a:cs typeface="+mn-cs"/>
              </a:rPr>
              <a:t> = </a:t>
            </a:r>
            <a:r>
              <a:rPr lang="en-US" sz="1200" kern="1200" dirty="0" err="1" smtClean="0">
                <a:solidFill>
                  <a:schemeClr val="tx1"/>
                </a:solidFill>
                <a:latin typeface="+mn-lt"/>
                <a:ea typeface="+mn-ea"/>
                <a:cs typeface="+mn-cs"/>
              </a:rPr>
              <a:t>Request.QueryString</a:t>
            </a:r>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ReturnUrl</a:t>
            </a:r>
            <a:r>
              <a:rPr lang="en-US" sz="1200" kern="1200" dirty="0" smtClean="0">
                <a:solidFill>
                  <a:schemeClr val="tx1"/>
                </a:solidFill>
                <a:latin typeface="+mn-lt"/>
                <a:ea typeface="+mn-ea"/>
                <a:cs typeface="+mn-cs"/>
              </a:rPr>
              <a:t>"];</a:t>
            </a:r>
          </a:p>
          <a:p>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var</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returnUrl</a:t>
            </a:r>
            <a:r>
              <a:rPr lang="en-US" sz="1200" kern="1200" dirty="0" smtClean="0">
                <a:solidFill>
                  <a:schemeClr val="tx1"/>
                </a:solidFill>
                <a:latin typeface="+mn-lt"/>
                <a:ea typeface="+mn-ea"/>
                <a:cs typeface="+mn-cs"/>
              </a:rPr>
              <a:t> = </a:t>
            </a:r>
            <a:r>
              <a:rPr lang="en-US" sz="1200" kern="1200" dirty="0" err="1" smtClean="0">
                <a:solidFill>
                  <a:schemeClr val="tx1"/>
                </a:solidFill>
                <a:latin typeface="+mn-lt"/>
                <a:ea typeface="+mn-ea"/>
                <a:cs typeface="+mn-cs"/>
              </a:rPr>
              <a:t>HttpUtility.UrlEncode</a:t>
            </a:r>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Request.QueryString</a:t>
            </a:r>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ReturnUrl</a:t>
            </a:r>
            <a:r>
              <a:rPr lang="en-US" sz="1200" kern="1200" dirty="0" smtClean="0">
                <a:solidFill>
                  <a:schemeClr val="tx1"/>
                </a:solidFill>
                <a:latin typeface="+mn-lt"/>
                <a:ea typeface="+mn-ea"/>
                <a:cs typeface="+mn-cs"/>
              </a:rPr>
              <a:t>"]);</a:t>
            </a:r>
          </a:p>
          <a:p>
            <a:r>
              <a:rPr lang="en-US" sz="1200" kern="1200" dirty="0" smtClean="0">
                <a:solidFill>
                  <a:schemeClr val="tx1"/>
                </a:solidFill>
                <a:latin typeface="+mn-lt"/>
                <a:ea typeface="+mn-ea"/>
                <a:cs typeface="+mn-cs"/>
              </a:rPr>
              <a:t>            if (!</a:t>
            </a:r>
            <a:r>
              <a:rPr lang="en-US" sz="1200" kern="1200" dirty="0" err="1" smtClean="0">
                <a:solidFill>
                  <a:schemeClr val="tx1"/>
                </a:solidFill>
                <a:latin typeface="+mn-lt"/>
                <a:ea typeface="+mn-ea"/>
                <a:cs typeface="+mn-cs"/>
              </a:rPr>
              <a:t>String.IsNullOrEmpty</a:t>
            </a:r>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returnUrl</a:t>
            </a:r>
            <a:r>
              <a:rPr lang="en-US" sz="1200" kern="1200" dirty="0" smtClean="0">
                <a:solidFill>
                  <a:schemeClr val="tx1"/>
                </a:solidFill>
                <a:latin typeface="+mn-lt"/>
                <a:ea typeface="+mn-ea"/>
                <a:cs typeface="+mn-cs"/>
              </a:rPr>
              <a:t>))</a:t>
            </a:r>
          </a:p>
          <a:p>
            <a:r>
              <a:rPr lang="ru-RU"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RegisterHyperLink.NavigateUrl</a:t>
            </a:r>
            <a:r>
              <a:rPr lang="en-US" sz="1200" kern="1200" dirty="0" smtClean="0">
                <a:solidFill>
                  <a:schemeClr val="tx1"/>
                </a:solidFill>
                <a:latin typeface="+mn-lt"/>
                <a:ea typeface="+mn-ea"/>
                <a:cs typeface="+mn-cs"/>
              </a:rPr>
              <a:t> += "?</a:t>
            </a:r>
            <a:r>
              <a:rPr lang="en-US" sz="1200" kern="1200" dirty="0" err="1" smtClean="0">
                <a:solidFill>
                  <a:schemeClr val="tx1"/>
                </a:solidFill>
                <a:latin typeface="+mn-lt"/>
                <a:ea typeface="+mn-ea"/>
                <a:cs typeface="+mn-cs"/>
              </a:rPr>
              <a:t>ReturnUrl</a:t>
            </a:r>
            <a:r>
              <a:rPr lang="en-US" sz="1200" kern="1200" dirty="0" smtClean="0">
                <a:solidFill>
                  <a:schemeClr val="tx1"/>
                </a:solidFill>
                <a:latin typeface="+mn-lt"/>
                <a:ea typeface="+mn-ea"/>
                <a:cs typeface="+mn-cs"/>
              </a:rPr>
              <a:t>=" + </a:t>
            </a:r>
            <a:r>
              <a:rPr lang="en-US" sz="1200" kern="1200" dirty="0" err="1" smtClean="0">
                <a:solidFill>
                  <a:schemeClr val="tx1"/>
                </a:solidFill>
                <a:latin typeface="+mn-lt"/>
                <a:ea typeface="+mn-ea"/>
                <a:cs typeface="+mn-cs"/>
              </a:rPr>
              <a:t>returnUrl</a:t>
            </a:r>
            <a:r>
              <a:rPr lang="en-US" sz="1200" kern="1200" dirty="0" smtClean="0">
                <a:solidFill>
                  <a:schemeClr val="tx1"/>
                </a:solidFill>
                <a:latin typeface="+mn-lt"/>
                <a:ea typeface="+mn-ea"/>
                <a:cs typeface="+mn-cs"/>
              </a:rPr>
              <a:t>;</a:t>
            </a: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        }</a:t>
            </a:r>
          </a:p>
          <a:p>
            <a:endParaRPr lang="ru-RU"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protected void </a:t>
            </a:r>
            <a:r>
              <a:rPr lang="en-US" sz="1200" kern="1200" dirty="0" err="1" smtClean="0">
                <a:solidFill>
                  <a:schemeClr val="tx1"/>
                </a:solidFill>
                <a:latin typeface="+mn-lt"/>
                <a:ea typeface="+mn-ea"/>
                <a:cs typeface="+mn-cs"/>
              </a:rPr>
              <a:t>LogIn</a:t>
            </a:r>
            <a:r>
              <a:rPr lang="en-US" sz="1200" kern="1200" dirty="0" smtClean="0">
                <a:solidFill>
                  <a:schemeClr val="tx1"/>
                </a:solidFill>
                <a:latin typeface="+mn-lt"/>
                <a:ea typeface="+mn-ea"/>
                <a:cs typeface="+mn-cs"/>
              </a:rPr>
              <a:t>(object sender, </a:t>
            </a:r>
            <a:r>
              <a:rPr lang="en-US" sz="1200" kern="1200" dirty="0" err="1" smtClean="0">
                <a:solidFill>
                  <a:schemeClr val="tx1"/>
                </a:solidFill>
                <a:latin typeface="+mn-lt"/>
                <a:ea typeface="+mn-ea"/>
                <a:cs typeface="+mn-cs"/>
              </a:rPr>
              <a:t>EventArgs</a:t>
            </a:r>
            <a:r>
              <a:rPr lang="en-US" sz="1200" kern="1200" dirty="0" smtClean="0">
                <a:solidFill>
                  <a:schemeClr val="tx1"/>
                </a:solidFill>
                <a:latin typeface="+mn-lt"/>
                <a:ea typeface="+mn-ea"/>
                <a:cs typeface="+mn-cs"/>
              </a:rPr>
              <a:t> e)</a:t>
            </a:r>
          </a:p>
          <a:p>
            <a:r>
              <a:rPr lang="ru-RU"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            if (</a:t>
            </a:r>
            <a:r>
              <a:rPr lang="en-US" sz="1200" kern="1200" dirty="0" err="1" smtClean="0">
                <a:solidFill>
                  <a:schemeClr val="tx1"/>
                </a:solidFill>
                <a:latin typeface="+mn-lt"/>
                <a:ea typeface="+mn-ea"/>
                <a:cs typeface="+mn-cs"/>
              </a:rPr>
              <a:t>IsValid</a:t>
            </a:r>
            <a:r>
              <a:rPr lang="en-US" sz="1200" kern="1200" dirty="0" smtClean="0">
                <a:solidFill>
                  <a:schemeClr val="tx1"/>
                </a:solidFill>
                <a:latin typeface="+mn-lt"/>
                <a:ea typeface="+mn-ea"/>
                <a:cs typeface="+mn-cs"/>
              </a:rPr>
              <a:t>)</a:t>
            </a:r>
          </a:p>
          <a:p>
            <a:r>
              <a:rPr lang="ru-RU"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                // Validate the user password</a:t>
            </a:r>
          </a:p>
          <a:p>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var</a:t>
            </a:r>
            <a:r>
              <a:rPr lang="en-US" sz="1200" kern="1200" dirty="0" smtClean="0">
                <a:solidFill>
                  <a:schemeClr val="tx1"/>
                </a:solidFill>
                <a:latin typeface="+mn-lt"/>
                <a:ea typeface="+mn-ea"/>
                <a:cs typeface="+mn-cs"/>
              </a:rPr>
              <a:t> manager = </a:t>
            </a:r>
            <a:r>
              <a:rPr lang="en-US" sz="1200" kern="1200" dirty="0" err="1" smtClean="0">
                <a:solidFill>
                  <a:schemeClr val="tx1"/>
                </a:solidFill>
                <a:latin typeface="+mn-lt"/>
                <a:ea typeface="+mn-ea"/>
                <a:cs typeface="+mn-cs"/>
              </a:rPr>
              <a:t>Context.GetOwinContext</a:t>
            </a:r>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GetUserManager</a:t>
            </a:r>
            <a:r>
              <a:rPr lang="en-US" sz="1200" kern="1200" dirty="0" smtClean="0">
                <a:solidFill>
                  <a:schemeClr val="tx1"/>
                </a:solidFill>
                <a:latin typeface="+mn-lt"/>
                <a:ea typeface="+mn-ea"/>
                <a:cs typeface="+mn-cs"/>
              </a:rPr>
              <a:t>&lt;</a:t>
            </a:r>
            <a:r>
              <a:rPr lang="en-US" sz="1200" kern="1200" dirty="0" err="1" smtClean="0">
                <a:solidFill>
                  <a:schemeClr val="tx1"/>
                </a:solidFill>
                <a:latin typeface="+mn-lt"/>
                <a:ea typeface="+mn-ea"/>
                <a:cs typeface="+mn-cs"/>
              </a:rPr>
              <a:t>ApplicationUserManager</a:t>
            </a:r>
            <a:r>
              <a:rPr lang="en-US" sz="1200" kern="1200" dirty="0" smtClean="0">
                <a:solidFill>
                  <a:schemeClr val="tx1"/>
                </a:solidFill>
                <a:latin typeface="+mn-lt"/>
                <a:ea typeface="+mn-ea"/>
                <a:cs typeface="+mn-cs"/>
              </a:rPr>
              <a:t>&gt;();</a:t>
            </a:r>
          </a:p>
          <a:p>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var</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signinManager</a:t>
            </a:r>
            <a:r>
              <a:rPr lang="en-US" sz="1200" kern="1200" dirty="0" smtClean="0">
                <a:solidFill>
                  <a:schemeClr val="tx1"/>
                </a:solidFill>
                <a:latin typeface="+mn-lt"/>
                <a:ea typeface="+mn-ea"/>
                <a:cs typeface="+mn-cs"/>
              </a:rPr>
              <a:t> = </a:t>
            </a:r>
            <a:r>
              <a:rPr lang="en-US" sz="1200" kern="1200" dirty="0" err="1" smtClean="0">
                <a:solidFill>
                  <a:schemeClr val="tx1"/>
                </a:solidFill>
                <a:latin typeface="+mn-lt"/>
                <a:ea typeface="+mn-ea"/>
                <a:cs typeface="+mn-cs"/>
              </a:rPr>
              <a:t>Context.GetOwinContext</a:t>
            </a:r>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GetUserManager</a:t>
            </a:r>
            <a:r>
              <a:rPr lang="en-US" sz="1200" kern="1200" dirty="0" smtClean="0">
                <a:solidFill>
                  <a:schemeClr val="tx1"/>
                </a:solidFill>
                <a:latin typeface="+mn-lt"/>
                <a:ea typeface="+mn-ea"/>
                <a:cs typeface="+mn-cs"/>
              </a:rPr>
              <a:t>&lt;</a:t>
            </a:r>
            <a:r>
              <a:rPr lang="en-US" sz="1200" kern="1200" dirty="0" err="1" smtClean="0">
                <a:solidFill>
                  <a:schemeClr val="tx1"/>
                </a:solidFill>
                <a:latin typeface="+mn-lt"/>
                <a:ea typeface="+mn-ea"/>
                <a:cs typeface="+mn-cs"/>
              </a:rPr>
              <a:t>ApplicationSignInManager</a:t>
            </a:r>
            <a:r>
              <a:rPr lang="en-US" sz="1200" kern="1200" dirty="0" smtClean="0">
                <a:solidFill>
                  <a:schemeClr val="tx1"/>
                </a:solidFill>
                <a:latin typeface="+mn-lt"/>
                <a:ea typeface="+mn-ea"/>
                <a:cs typeface="+mn-cs"/>
              </a:rPr>
              <a:t>&gt;();</a:t>
            </a:r>
          </a:p>
          <a:p>
            <a:endParaRPr lang="ru-RU"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 This </a:t>
            </a:r>
            <a:r>
              <a:rPr lang="en-US" sz="1200" kern="1200" dirty="0" err="1" smtClean="0">
                <a:solidFill>
                  <a:schemeClr val="tx1"/>
                </a:solidFill>
                <a:latin typeface="+mn-lt"/>
                <a:ea typeface="+mn-ea"/>
                <a:cs typeface="+mn-cs"/>
              </a:rPr>
              <a:t>doen't</a:t>
            </a:r>
            <a:r>
              <a:rPr lang="en-US" sz="1200" kern="1200" dirty="0" smtClean="0">
                <a:solidFill>
                  <a:schemeClr val="tx1"/>
                </a:solidFill>
                <a:latin typeface="+mn-lt"/>
                <a:ea typeface="+mn-ea"/>
                <a:cs typeface="+mn-cs"/>
              </a:rPr>
              <a:t> count login failures towards account lockout</a:t>
            </a:r>
          </a:p>
          <a:p>
            <a:r>
              <a:rPr lang="en-US" sz="1200" kern="1200" dirty="0" smtClean="0">
                <a:solidFill>
                  <a:schemeClr val="tx1"/>
                </a:solidFill>
                <a:latin typeface="+mn-lt"/>
                <a:ea typeface="+mn-ea"/>
                <a:cs typeface="+mn-cs"/>
              </a:rPr>
              <a:t>                // To enable password failures to trigger lockout, change to </a:t>
            </a:r>
            <a:r>
              <a:rPr lang="en-US" sz="1200" kern="1200" dirty="0" err="1" smtClean="0">
                <a:solidFill>
                  <a:schemeClr val="tx1"/>
                </a:solidFill>
                <a:latin typeface="+mn-lt"/>
                <a:ea typeface="+mn-ea"/>
                <a:cs typeface="+mn-cs"/>
              </a:rPr>
              <a:t>shouldLockout</a:t>
            </a:r>
            <a:r>
              <a:rPr lang="en-US" sz="1200" kern="1200" dirty="0" smtClean="0">
                <a:solidFill>
                  <a:schemeClr val="tx1"/>
                </a:solidFill>
                <a:latin typeface="+mn-lt"/>
                <a:ea typeface="+mn-ea"/>
                <a:cs typeface="+mn-cs"/>
              </a:rPr>
              <a:t>: true</a:t>
            </a:r>
          </a:p>
          <a:p>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var</a:t>
            </a:r>
            <a:r>
              <a:rPr lang="en-US" sz="1200" kern="1200" dirty="0" smtClean="0">
                <a:solidFill>
                  <a:schemeClr val="tx1"/>
                </a:solidFill>
                <a:latin typeface="+mn-lt"/>
                <a:ea typeface="+mn-ea"/>
                <a:cs typeface="+mn-cs"/>
              </a:rPr>
              <a:t> result = </a:t>
            </a:r>
            <a:r>
              <a:rPr lang="en-US" sz="1200" kern="1200" dirty="0" err="1" smtClean="0">
                <a:solidFill>
                  <a:schemeClr val="tx1"/>
                </a:solidFill>
                <a:latin typeface="+mn-lt"/>
                <a:ea typeface="+mn-ea"/>
                <a:cs typeface="+mn-cs"/>
              </a:rPr>
              <a:t>signinManager.PasswordSignIn</a:t>
            </a:r>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Email.Text</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Password.Text</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RememberMe.Checked</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shouldLockout</a:t>
            </a:r>
            <a:r>
              <a:rPr lang="en-US" sz="1200" kern="1200" dirty="0" smtClean="0">
                <a:solidFill>
                  <a:schemeClr val="tx1"/>
                </a:solidFill>
                <a:latin typeface="+mn-lt"/>
                <a:ea typeface="+mn-ea"/>
                <a:cs typeface="+mn-cs"/>
              </a:rPr>
              <a:t>: false);</a:t>
            </a:r>
          </a:p>
          <a:p>
            <a:endParaRPr lang="ru-RU"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switch (result)</a:t>
            </a:r>
          </a:p>
          <a:p>
            <a:r>
              <a:rPr lang="ru-RU"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                    case </a:t>
            </a:r>
            <a:r>
              <a:rPr lang="en-US" sz="1200" kern="1200" dirty="0" err="1" smtClean="0">
                <a:solidFill>
                  <a:schemeClr val="tx1"/>
                </a:solidFill>
                <a:latin typeface="+mn-lt"/>
                <a:ea typeface="+mn-ea"/>
                <a:cs typeface="+mn-cs"/>
              </a:rPr>
              <a:t>SignInStatus.Success</a:t>
            </a:r>
            <a:r>
              <a:rPr lang="en-US" sz="1200" kern="1200" dirty="0" smtClean="0">
                <a:solidFill>
                  <a:schemeClr val="tx1"/>
                </a:solidFill>
                <a:latin typeface="+mn-lt"/>
                <a:ea typeface="+mn-ea"/>
                <a:cs typeface="+mn-cs"/>
              </a:rPr>
              <a:t>:</a:t>
            </a:r>
          </a:p>
          <a:p>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IdentityHelper.RedirectToReturnUrl</a:t>
            </a:r>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Request.QueryString</a:t>
            </a:r>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ReturnUrl</a:t>
            </a:r>
            <a:r>
              <a:rPr lang="en-US" sz="1200" kern="1200" dirty="0" smtClean="0">
                <a:solidFill>
                  <a:schemeClr val="tx1"/>
                </a:solidFill>
                <a:latin typeface="+mn-lt"/>
                <a:ea typeface="+mn-ea"/>
                <a:cs typeface="+mn-cs"/>
              </a:rPr>
              <a:t>"], Response);</a:t>
            </a:r>
          </a:p>
          <a:p>
            <a:r>
              <a:rPr lang="en-US" sz="1200" kern="1200" dirty="0" smtClean="0">
                <a:solidFill>
                  <a:schemeClr val="tx1"/>
                </a:solidFill>
                <a:latin typeface="+mn-lt"/>
                <a:ea typeface="+mn-ea"/>
                <a:cs typeface="+mn-cs"/>
              </a:rPr>
              <a:t>                        break;</a:t>
            </a:r>
          </a:p>
          <a:p>
            <a:r>
              <a:rPr lang="en-US" sz="1200" kern="1200" dirty="0" smtClean="0">
                <a:solidFill>
                  <a:schemeClr val="tx1"/>
                </a:solidFill>
                <a:latin typeface="+mn-lt"/>
                <a:ea typeface="+mn-ea"/>
                <a:cs typeface="+mn-cs"/>
              </a:rPr>
              <a:t>                    case </a:t>
            </a:r>
            <a:r>
              <a:rPr lang="en-US" sz="1200" kern="1200" dirty="0" err="1" smtClean="0">
                <a:solidFill>
                  <a:schemeClr val="tx1"/>
                </a:solidFill>
                <a:latin typeface="+mn-lt"/>
                <a:ea typeface="+mn-ea"/>
                <a:cs typeface="+mn-cs"/>
              </a:rPr>
              <a:t>SignInStatus.LockedOut</a:t>
            </a:r>
            <a:r>
              <a:rPr lang="en-US" sz="1200" kern="1200" dirty="0" smtClean="0">
                <a:solidFill>
                  <a:schemeClr val="tx1"/>
                </a:solidFill>
                <a:latin typeface="+mn-lt"/>
                <a:ea typeface="+mn-ea"/>
                <a:cs typeface="+mn-cs"/>
              </a:rPr>
              <a:t>:</a:t>
            </a:r>
          </a:p>
          <a:p>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Response.Redirect</a:t>
            </a:r>
            <a:r>
              <a:rPr lang="en-US" sz="1200" kern="1200" dirty="0" smtClean="0">
                <a:solidFill>
                  <a:schemeClr val="tx1"/>
                </a:solidFill>
                <a:latin typeface="+mn-lt"/>
                <a:ea typeface="+mn-ea"/>
                <a:cs typeface="+mn-cs"/>
              </a:rPr>
              <a:t>("/Account/Lockout");</a:t>
            </a:r>
          </a:p>
          <a:p>
            <a:r>
              <a:rPr lang="en-US" sz="1200" kern="1200" dirty="0" smtClean="0">
                <a:solidFill>
                  <a:schemeClr val="tx1"/>
                </a:solidFill>
                <a:latin typeface="+mn-lt"/>
                <a:ea typeface="+mn-ea"/>
                <a:cs typeface="+mn-cs"/>
              </a:rPr>
              <a:t>                        break;</a:t>
            </a:r>
          </a:p>
          <a:p>
            <a:r>
              <a:rPr lang="en-US" sz="1200" kern="1200" dirty="0" smtClean="0">
                <a:solidFill>
                  <a:schemeClr val="tx1"/>
                </a:solidFill>
                <a:latin typeface="+mn-lt"/>
                <a:ea typeface="+mn-ea"/>
                <a:cs typeface="+mn-cs"/>
              </a:rPr>
              <a:t>                    case </a:t>
            </a:r>
            <a:r>
              <a:rPr lang="en-US" sz="1200" kern="1200" dirty="0" err="1" smtClean="0">
                <a:solidFill>
                  <a:schemeClr val="tx1"/>
                </a:solidFill>
                <a:latin typeface="+mn-lt"/>
                <a:ea typeface="+mn-ea"/>
                <a:cs typeface="+mn-cs"/>
              </a:rPr>
              <a:t>SignInStatus.RequiresVerification</a:t>
            </a:r>
            <a:r>
              <a:rPr lang="en-US" sz="1200" kern="1200" dirty="0" smtClean="0">
                <a:solidFill>
                  <a:schemeClr val="tx1"/>
                </a:solidFill>
                <a:latin typeface="+mn-lt"/>
                <a:ea typeface="+mn-ea"/>
                <a:cs typeface="+mn-cs"/>
              </a:rPr>
              <a:t>:</a:t>
            </a:r>
          </a:p>
          <a:p>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Response.Redirect</a:t>
            </a:r>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String.Format</a:t>
            </a:r>
            <a:r>
              <a:rPr lang="en-US" sz="1200" kern="1200" dirty="0" smtClean="0">
                <a:solidFill>
                  <a:schemeClr val="tx1"/>
                </a:solidFill>
                <a:latin typeface="+mn-lt"/>
                <a:ea typeface="+mn-ea"/>
                <a:cs typeface="+mn-cs"/>
              </a:rPr>
              <a:t>("/Account/</a:t>
            </a:r>
            <a:r>
              <a:rPr lang="en-US" sz="1200" kern="1200" dirty="0" err="1" smtClean="0">
                <a:solidFill>
                  <a:schemeClr val="tx1"/>
                </a:solidFill>
                <a:latin typeface="+mn-lt"/>
                <a:ea typeface="+mn-ea"/>
                <a:cs typeface="+mn-cs"/>
              </a:rPr>
              <a:t>TwoFactorAuthenticationSignIn?ReturnUrl</a:t>
            </a:r>
            <a:r>
              <a:rPr lang="en-US" sz="1200" kern="1200" dirty="0" smtClean="0">
                <a:solidFill>
                  <a:schemeClr val="tx1"/>
                </a:solidFill>
                <a:latin typeface="+mn-lt"/>
                <a:ea typeface="+mn-ea"/>
                <a:cs typeface="+mn-cs"/>
              </a:rPr>
              <a:t>={0}&amp;</a:t>
            </a:r>
            <a:r>
              <a:rPr lang="en-US" sz="1200" kern="1200" dirty="0" err="1" smtClean="0">
                <a:solidFill>
                  <a:schemeClr val="tx1"/>
                </a:solidFill>
                <a:latin typeface="+mn-lt"/>
                <a:ea typeface="+mn-ea"/>
                <a:cs typeface="+mn-cs"/>
              </a:rPr>
              <a:t>RememberMe</a:t>
            </a:r>
            <a:r>
              <a:rPr lang="en-US" sz="1200" kern="1200" dirty="0" smtClean="0">
                <a:solidFill>
                  <a:schemeClr val="tx1"/>
                </a:solidFill>
                <a:latin typeface="+mn-lt"/>
                <a:ea typeface="+mn-ea"/>
                <a:cs typeface="+mn-cs"/>
              </a:rPr>
              <a:t>={1}", </a:t>
            </a:r>
          </a:p>
          <a:p>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Request.QueryString</a:t>
            </a:r>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ReturnUrl</a:t>
            </a:r>
            <a:r>
              <a:rPr lang="en-US" sz="1200" kern="1200" dirty="0" smtClean="0">
                <a:solidFill>
                  <a:schemeClr val="tx1"/>
                </a:solidFill>
                <a:latin typeface="+mn-lt"/>
                <a:ea typeface="+mn-ea"/>
                <a:cs typeface="+mn-cs"/>
              </a:rPr>
              <a:t>"],</a:t>
            </a:r>
          </a:p>
          <a:p>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RememberMe.Checked</a:t>
            </a:r>
            <a:r>
              <a:rPr lang="en-US" sz="1200" kern="1200" dirty="0" smtClean="0">
                <a:solidFill>
                  <a:schemeClr val="tx1"/>
                </a:solidFill>
                <a:latin typeface="+mn-lt"/>
                <a:ea typeface="+mn-ea"/>
                <a:cs typeface="+mn-cs"/>
              </a:rPr>
              <a:t>),</a:t>
            </a:r>
          </a:p>
          <a:p>
            <a:r>
              <a:rPr lang="en-US" sz="1200" kern="1200" dirty="0" smtClean="0">
                <a:solidFill>
                  <a:schemeClr val="tx1"/>
                </a:solidFill>
                <a:latin typeface="+mn-lt"/>
                <a:ea typeface="+mn-ea"/>
                <a:cs typeface="+mn-cs"/>
              </a:rPr>
              <a:t>                                          true);</a:t>
            </a:r>
          </a:p>
          <a:p>
            <a:r>
              <a:rPr lang="en-US" sz="1200" kern="1200" dirty="0" smtClean="0">
                <a:solidFill>
                  <a:schemeClr val="tx1"/>
                </a:solidFill>
                <a:latin typeface="+mn-lt"/>
                <a:ea typeface="+mn-ea"/>
                <a:cs typeface="+mn-cs"/>
              </a:rPr>
              <a:t>                        break;</a:t>
            </a:r>
          </a:p>
          <a:p>
            <a:r>
              <a:rPr lang="en-US" sz="1200" kern="1200" dirty="0" smtClean="0">
                <a:solidFill>
                  <a:schemeClr val="tx1"/>
                </a:solidFill>
                <a:latin typeface="+mn-lt"/>
                <a:ea typeface="+mn-ea"/>
                <a:cs typeface="+mn-cs"/>
              </a:rPr>
              <a:t>                    case </a:t>
            </a:r>
            <a:r>
              <a:rPr lang="en-US" sz="1200" kern="1200" dirty="0" err="1" smtClean="0">
                <a:solidFill>
                  <a:schemeClr val="tx1"/>
                </a:solidFill>
                <a:latin typeface="+mn-lt"/>
                <a:ea typeface="+mn-ea"/>
                <a:cs typeface="+mn-cs"/>
              </a:rPr>
              <a:t>SignInStatus.Failure</a:t>
            </a:r>
            <a:r>
              <a:rPr lang="en-US" sz="1200" kern="1200" dirty="0" smtClean="0">
                <a:solidFill>
                  <a:schemeClr val="tx1"/>
                </a:solidFill>
                <a:latin typeface="+mn-lt"/>
                <a:ea typeface="+mn-ea"/>
                <a:cs typeface="+mn-cs"/>
              </a:rPr>
              <a:t>:</a:t>
            </a:r>
          </a:p>
          <a:p>
            <a:r>
              <a:rPr lang="en-US" sz="1200" kern="1200" dirty="0" smtClean="0">
                <a:solidFill>
                  <a:schemeClr val="tx1"/>
                </a:solidFill>
                <a:latin typeface="+mn-lt"/>
                <a:ea typeface="+mn-ea"/>
                <a:cs typeface="+mn-cs"/>
              </a:rPr>
              <a:t>                    default:</a:t>
            </a:r>
          </a:p>
          <a:p>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FailureText.Text</a:t>
            </a:r>
            <a:r>
              <a:rPr lang="en-US" sz="1200" kern="1200" dirty="0" smtClean="0">
                <a:solidFill>
                  <a:schemeClr val="tx1"/>
                </a:solidFill>
                <a:latin typeface="+mn-lt"/>
                <a:ea typeface="+mn-ea"/>
                <a:cs typeface="+mn-cs"/>
              </a:rPr>
              <a:t> = "Invalid login attempt";</a:t>
            </a:r>
          </a:p>
          <a:p>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ErrorMessage.Visible</a:t>
            </a:r>
            <a:r>
              <a:rPr lang="en-US" sz="1200" kern="1200" dirty="0" smtClean="0">
                <a:solidFill>
                  <a:schemeClr val="tx1"/>
                </a:solidFill>
                <a:latin typeface="+mn-lt"/>
                <a:ea typeface="+mn-ea"/>
                <a:cs typeface="+mn-cs"/>
              </a:rPr>
              <a:t> = true;</a:t>
            </a:r>
          </a:p>
          <a:p>
            <a:r>
              <a:rPr lang="en-US" sz="1200" kern="1200" dirty="0" smtClean="0">
                <a:solidFill>
                  <a:schemeClr val="tx1"/>
                </a:solidFill>
                <a:latin typeface="+mn-lt"/>
                <a:ea typeface="+mn-ea"/>
                <a:cs typeface="+mn-cs"/>
              </a:rPr>
              <a:t>                        break;</a:t>
            </a: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    }</a:t>
            </a:r>
            <a:endParaRPr lang="ru-RU" dirty="0"/>
          </a:p>
        </p:txBody>
      </p:sp>
      <p:sp>
        <p:nvSpPr>
          <p:cNvPr id="4" name="Номер слайда 3"/>
          <p:cNvSpPr>
            <a:spLocks noGrp="1"/>
          </p:cNvSpPr>
          <p:nvPr>
            <p:ph type="sldNum" sz="quarter" idx="10"/>
          </p:nvPr>
        </p:nvSpPr>
        <p:spPr/>
        <p:txBody>
          <a:bodyPr/>
          <a:lstStyle/>
          <a:p>
            <a:fld id="{ACAA8711-F093-4A2E-A13B-A8DE6F398421}" type="slidenum">
              <a:rPr lang="ru-RU" smtClean="0"/>
              <a:pPr/>
              <a:t>156</a:t>
            </a:fld>
            <a:endParaRPr lang="ru-RU"/>
          </a:p>
        </p:txBody>
      </p:sp>
    </p:spTree>
    <p:extLst>
      <p:ext uri="{BB962C8B-B14F-4D97-AF65-F5344CB8AC3E}">
        <p14:creationId xmlns:p14="http://schemas.microsoft.com/office/powerpoint/2010/main" val="149177042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var</a:t>
            </a:r>
            <a:r>
              <a:rPr lang="en-US" sz="1200" kern="1200" dirty="0" smtClean="0">
                <a:solidFill>
                  <a:schemeClr val="tx1"/>
                </a:solidFill>
                <a:latin typeface="+mn-lt"/>
                <a:ea typeface="+mn-ea"/>
                <a:cs typeface="+mn-cs"/>
              </a:rPr>
              <a:t> manager = </a:t>
            </a:r>
            <a:r>
              <a:rPr lang="en-US" sz="1200" kern="1200" dirty="0" err="1" smtClean="0">
                <a:solidFill>
                  <a:schemeClr val="tx1"/>
                </a:solidFill>
                <a:latin typeface="+mn-lt"/>
                <a:ea typeface="+mn-ea"/>
                <a:cs typeface="+mn-cs"/>
              </a:rPr>
              <a:t>Context.GetOwinContext</a:t>
            </a:r>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GetUserManager</a:t>
            </a:r>
            <a:r>
              <a:rPr lang="en-US" sz="1200" kern="1200" dirty="0" smtClean="0">
                <a:solidFill>
                  <a:schemeClr val="tx1"/>
                </a:solidFill>
                <a:latin typeface="+mn-lt"/>
                <a:ea typeface="+mn-ea"/>
                <a:cs typeface="+mn-cs"/>
              </a:rPr>
              <a:t>&lt;</a:t>
            </a:r>
            <a:r>
              <a:rPr lang="en-US" sz="1200" kern="1200" dirty="0" err="1" smtClean="0">
                <a:solidFill>
                  <a:schemeClr val="tx1"/>
                </a:solidFill>
                <a:latin typeface="+mn-lt"/>
                <a:ea typeface="+mn-ea"/>
                <a:cs typeface="+mn-cs"/>
              </a:rPr>
              <a:t>ApplicationUserManager</a:t>
            </a:r>
            <a:r>
              <a:rPr lang="en-US" sz="1200" kern="1200" dirty="0" smtClean="0">
                <a:solidFill>
                  <a:schemeClr val="tx1"/>
                </a:solidFill>
                <a:latin typeface="+mn-lt"/>
                <a:ea typeface="+mn-ea"/>
                <a:cs typeface="+mn-cs"/>
              </a:rPr>
              <a:t>&gt;();</a:t>
            </a:r>
          </a:p>
          <a:p>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var</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signInManager</a:t>
            </a:r>
            <a:r>
              <a:rPr lang="en-US" sz="1200" kern="1200" dirty="0" smtClean="0">
                <a:solidFill>
                  <a:schemeClr val="tx1"/>
                </a:solidFill>
                <a:latin typeface="+mn-lt"/>
                <a:ea typeface="+mn-ea"/>
                <a:cs typeface="+mn-cs"/>
              </a:rPr>
              <a:t> = </a:t>
            </a:r>
            <a:r>
              <a:rPr lang="en-US" sz="1200" kern="1200" dirty="0" err="1" smtClean="0">
                <a:solidFill>
                  <a:schemeClr val="tx1"/>
                </a:solidFill>
                <a:latin typeface="+mn-lt"/>
                <a:ea typeface="+mn-ea"/>
                <a:cs typeface="+mn-cs"/>
              </a:rPr>
              <a:t>Context.GetOwinContext</a:t>
            </a:r>
            <a:r>
              <a:rPr lang="en-US" sz="1200" kern="1200" dirty="0" smtClean="0">
                <a:solidFill>
                  <a:schemeClr val="tx1"/>
                </a:solidFill>
                <a:latin typeface="+mn-lt"/>
                <a:ea typeface="+mn-ea"/>
                <a:cs typeface="+mn-cs"/>
              </a:rPr>
              <a:t>().Get&lt;</a:t>
            </a:r>
            <a:r>
              <a:rPr lang="en-US" sz="1200" kern="1200" dirty="0" err="1" smtClean="0">
                <a:solidFill>
                  <a:schemeClr val="tx1"/>
                </a:solidFill>
                <a:latin typeface="+mn-lt"/>
                <a:ea typeface="+mn-ea"/>
                <a:cs typeface="+mn-cs"/>
              </a:rPr>
              <a:t>ApplicationSignInManager</a:t>
            </a:r>
            <a:r>
              <a:rPr lang="en-US" sz="1200" kern="1200" dirty="0" smtClean="0">
                <a:solidFill>
                  <a:schemeClr val="tx1"/>
                </a:solidFill>
                <a:latin typeface="+mn-lt"/>
                <a:ea typeface="+mn-ea"/>
                <a:cs typeface="+mn-cs"/>
              </a:rPr>
              <a:t>&gt;();</a:t>
            </a:r>
          </a:p>
          <a:p>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IdentityResult</a:t>
            </a:r>
            <a:r>
              <a:rPr lang="en-US" sz="1200" kern="1200" dirty="0" smtClean="0">
                <a:solidFill>
                  <a:schemeClr val="tx1"/>
                </a:solidFill>
                <a:latin typeface="+mn-lt"/>
                <a:ea typeface="+mn-ea"/>
                <a:cs typeface="+mn-cs"/>
              </a:rPr>
              <a:t> result = </a:t>
            </a:r>
            <a:r>
              <a:rPr lang="en-US" sz="1200" kern="1200" dirty="0" err="1" smtClean="0">
                <a:solidFill>
                  <a:schemeClr val="tx1"/>
                </a:solidFill>
                <a:latin typeface="+mn-lt"/>
                <a:ea typeface="+mn-ea"/>
                <a:cs typeface="+mn-cs"/>
              </a:rPr>
              <a:t>manager.ChangePassword</a:t>
            </a:r>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User.Identity.GetUserId</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CurrentPassword.Text</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NewPassword.Text</a:t>
            </a:r>
            <a:r>
              <a:rPr lang="en-US" sz="1200" kern="1200" dirty="0" smtClean="0">
                <a:solidFill>
                  <a:schemeClr val="tx1"/>
                </a:solidFill>
                <a:latin typeface="+mn-lt"/>
                <a:ea typeface="+mn-ea"/>
                <a:cs typeface="+mn-cs"/>
              </a:rPr>
              <a:t>);</a:t>
            </a:r>
          </a:p>
          <a:p>
            <a:r>
              <a:rPr lang="en-US" sz="1200" kern="1200" dirty="0" smtClean="0">
                <a:solidFill>
                  <a:schemeClr val="tx1"/>
                </a:solidFill>
                <a:latin typeface="+mn-lt"/>
                <a:ea typeface="+mn-ea"/>
                <a:cs typeface="+mn-cs"/>
              </a:rPr>
              <a:t>                if (</a:t>
            </a:r>
            <a:r>
              <a:rPr lang="en-US" sz="1200" kern="1200" dirty="0" err="1" smtClean="0">
                <a:solidFill>
                  <a:schemeClr val="tx1"/>
                </a:solidFill>
                <a:latin typeface="+mn-lt"/>
                <a:ea typeface="+mn-ea"/>
                <a:cs typeface="+mn-cs"/>
              </a:rPr>
              <a:t>result.Succeeded</a:t>
            </a:r>
            <a:r>
              <a:rPr lang="en-US" sz="1200" kern="1200" dirty="0" smtClean="0">
                <a:solidFill>
                  <a:schemeClr val="tx1"/>
                </a:solidFill>
                <a:latin typeface="+mn-lt"/>
                <a:ea typeface="+mn-ea"/>
                <a:cs typeface="+mn-cs"/>
              </a:rPr>
              <a:t>)</a:t>
            </a:r>
          </a:p>
          <a:p>
            <a:r>
              <a:rPr lang="ru-RU"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var</a:t>
            </a:r>
            <a:r>
              <a:rPr lang="en-US" sz="1200" kern="1200" dirty="0" smtClean="0">
                <a:solidFill>
                  <a:schemeClr val="tx1"/>
                </a:solidFill>
                <a:latin typeface="+mn-lt"/>
                <a:ea typeface="+mn-ea"/>
                <a:cs typeface="+mn-cs"/>
              </a:rPr>
              <a:t> user = </a:t>
            </a:r>
            <a:r>
              <a:rPr lang="en-US" sz="1200" kern="1200" dirty="0" err="1" smtClean="0">
                <a:solidFill>
                  <a:schemeClr val="tx1"/>
                </a:solidFill>
                <a:latin typeface="+mn-lt"/>
                <a:ea typeface="+mn-ea"/>
                <a:cs typeface="+mn-cs"/>
              </a:rPr>
              <a:t>manager.FindById</a:t>
            </a:r>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User.Identity.GetUserId</a:t>
            </a:r>
            <a:r>
              <a:rPr lang="en-US" sz="1200" kern="1200" dirty="0" smtClean="0">
                <a:solidFill>
                  <a:schemeClr val="tx1"/>
                </a:solidFill>
                <a:latin typeface="+mn-lt"/>
                <a:ea typeface="+mn-ea"/>
                <a:cs typeface="+mn-cs"/>
              </a:rPr>
              <a:t>());</a:t>
            </a:r>
          </a:p>
          <a:p>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signInManager.SignIn</a:t>
            </a:r>
            <a:r>
              <a:rPr lang="en-US" sz="1200" kern="1200" dirty="0" smtClean="0">
                <a:solidFill>
                  <a:schemeClr val="tx1"/>
                </a:solidFill>
                <a:latin typeface="+mn-lt"/>
                <a:ea typeface="+mn-ea"/>
                <a:cs typeface="+mn-cs"/>
              </a:rPr>
              <a:t>( user, </a:t>
            </a:r>
            <a:r>
              <a:rPr lang="en-US" sz="1200" kern="1200" dirty="0" err="1" smtClean="0">
                <a:solidFill>
                  <a:schemeClr val="tx1"/>
                </a:solidFill>
                <a:latin typeface="+mn-lt"/>
                <a:ea typeface="+mn-ea"/>
                <a:cs typeface="+mn-cs"/>
              </a:rPr>
              <a:t>isPersistent</a:t>
            </a:r>
            <a:r>
              <a:rPr lang="en-US" sz="1200" kern="1200" dirty="0" smtClean="0">
                <a:solidFill>
                  <a:schemeClr val="tx1"/>
                </a:solidFill>
                <a:latin typeface="+mn-lt"/>
                <a:ea typeface="+mn-ea"/>
                <a:cs typeface="+mn-cs"/>
              </a:rPr>
              <a:t>: false, </a:t>
            </a:r>
            <a:r>
              <a:rPr lang="en-US" sz="1200" kern="1200" dirty="0" err="1" smtClean="0">
                <a:solidFill>
                  <a:schemeClr val="tx1"/>
                </a:solidFill>
                <a:latin typeface="+mn-lt"/>
                <a:ea typeface="+mn-ea"/>
                <a:cs typeface="+mn-cs"/>
              </a:rPr>
              <a:t>rememberBrowser</a:t>
            </a:r>
            <a:r>
              <a:rPr lang="en-US" sz="1200" kern="1200" dirty="0" smtClean="0">
                <a:solidFill>
                  <a:schemeClr val="tx1"/>
                </a:solidFill>
                <a:latin typeface="+mn-lt"/>
                <a:ea typeface="+mn-ea"/>
                <a:cs typeface="+mn-cs"/>
              </a:rPr>
              <a:t>: false);</a:t>
            </a:r>
          </a:p>
          <a:p>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Response.Redirect</a:t>
            </a:r>
            <a:r>
              <a:rPr lang="en-US" sz="1200" kern="1200" dirty="0" smtClean="0">
                <a:solidFill>
                  <a:schemeClr val="tx1"/>
                </a:solidFill>
                <a:latin typeface="+mn-lt"/>
                <a:ea typeface="+mn-ea"/>
                <a:cs typeface="+mn-cs"/>
              </a:rPr>
              <a:t>("~/Account/</a:t>
            </a:r>
            <a:r>
              <a:rPr lang="en-US" sz="1200" kern="1200" dirty="0" err="1" smtClean="0">
                <a:solidFill>
                  <a:schemeClr val="tx1"/>
                </a:solidFill>
                <a:latin typeface="+mn-lt"/>
                <a:ea typeface="+mn-ea"/>
                <a:cs typeface="+mn-cs"/>
              </a:rPr>
              <a:t>Manage?m</a:t>
            </a:r>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ChangePwdSuccess</a:t>
            </a:r>
            <a:r>
              <a:rPr lang="en-US" sz="1200" kern="1200" dirty="0" smtClean="0">
                <a:solidFill>
                  <a:schemeClr val="tx1"/>
                </a:solidFill>
                <a:latin typeface="+mn-lt"/>
                <a:ea typeface="+mn-ea"/>
                <a:cs typeface="+mn-cs"/>
              </a:rPr>
              <a:t>");</a:t>
            </a:r>
          </a:p>
          <a:p>
            <a:r>
              <a:rPr lang="ru-RU"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                else</a:t>
            </a:r>
          </a:p>
          <a:p>
            <a:r>
              <a:rPr lang="ru-RU"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AddErrors</a:t>
            </a:r>
            <a:r>
              <a:rPr lang="en-US" sz="1200" kern="1200" dirty="0" smtClean="0">
                <a:solidFill>
                  <a:schemeClr val="tx1"/>
                </a:solidFill>
                <a:latin typeface="+mn-lt"/>
                <a:ea typeface="+mn-ea"/>
                <a:cs typeface="+mn-cs"/>
              </a:rPr>
              <a:t>(result);</a:t>
            </a:r>
          </a:p>
          <a:p>
            <a:r>
              <a:rPr lang="ru-RU" sz="1200" kern="1200" dirty="0" smtClean="0">
                <a:solidFill>
                  <a:schemeClr val="tx1"/>
                </a:solidFill>
                <a:latin typeface="+mn-lt"/>
                <a:ea typeface="+mn-ea"/>
                <a:cs typeface="+mn-cs"/>
              </a:rPr>
              <a:t>                }</a:t>
            </a:r>
            <a:endParaRPr lang="ru-RU" dirty="0"/>
          </a:p>
        </p:txBody>
      </p:sp>
      <p:sp>
        <p:nvSpPr>
          <p:cNvPr id="4" name="Номер слайда 3"/>
          <p:cNvSpPr>
            <a:spLocks noGrp="1"/>
          </p:cNvSpPr>
          <p:nvPr>
            <p:ph type="sldNum" sz="quarter" idx="10"/>
          </p:nvPr>
        </p:nvSpPr>
        <p:spPr/>
        <p:txBody>
          <a:bodyPr/>
          <a:lstStyle/>
          <a:p>
            <a:fld id="{ACAA8711-F093-4A2E-A13B-A8DE6F398421}" type="slidenum">
              <a:rPr lang="ru-RU" smtClean="0"/>
              <a:pPr/>
              <a:t>157</a:t>
            </a:fld>
            <a:endParaRPr lang="ru-RU"/>
          </a:p>
        </p:txBody>
      </p:sp>
    </p:spTree>
    <p:extLst>
      <p:ext uri="{BB962C8B-B14F-4D97-AF65-F5344CB8AC3E}">
        <p14:creationId xmlns:p14="http://schemas.microsoft.com/office/powerpoint/2010/main" val="247190848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b="1" u="sng" dirty="0" smtClean="0"/>
              <a:t>How to start a web application from the Web Forms template</a:t>
            </a:r>
          </a:p>
          <a:p>
            <a:endParaRPr lang="en-US" b="0" u="none" dirty="0" smtClean="0"/>
          </a:p>
          <a:p>
            <a:r>
              <a:rPr lang="en-US" b="0" u="none" dirty="0" smtClean="0"/>
              <a:t>To start a web application from the Web Forms template, </a:t>
            </a:r>
          </a:p>
          <a:p>
            <a:r>
              <a:rPr lang="en-US" b="0" u="none" dirty="0" smtClean="0"/>
              <a:t>you display the New ASP.NET Project dialog box shown in figure 20-4 and </a:t>
            </a:r>
          </a:p>
          <a:p>
            <a:r>
              <a:rPr lang="en-US" b="0" u="none" dirty="0" smtClean="0"/>
              <a:t>then select the Web Forms template. </a:t>
            </a:r>
          </a:p>
          <a:p>
            <a:r>
              <a:rPr lang="en-US" b="0" u="none" dirty="0" smtClean="0"/>
              <a:t>When you do, Individual User Accounts authentication is selected by default. </a:t>
            </a:r>
          </a:p>
          <a:p>
            <a:endParaRPr lang="en-US" b="0" u="none" dirty="0" smtClean="0"/>
          </a:p>
          <a:p>
            <a:r>
              <a:rPr lang="en-US" b="0" u="none" dirty="0" smtClean="0"/>
              <a:t>You can change this by clicking on the Change Authentication button and choosing a different authentication method. </a:t>
            </a:r>
          </a:p>
          <a:p>
            <a:r>
              <a:rPr lang="en-US" b="0" u="none" dirty="0" smtClean="0"/>
              <a:t>Most of the time, though, the default is what you want.</a:t>
            </a:r>
          </a:p>
          <a:p>
            <a:endParaRPr lang="ru-RU" dirty="0" smtClean="0"/>
          </a:p>
          <a:p>
            <a:endParaRPr lang="ru-RU" dirty="0" smtClean="0"/>
          </a:p>
          <a:p>
            <a:endParaRPr lang="ru-RU" dirty="0"/>
          </a:p>
        </p:txBody>
      </p:sp>
      <p:sp>
        <p:nvSpPr>
          <p:cNvPr id="4" name="Номер слайда 3"/>
          <p:cNvSpPr>
            <a:spLocks noGrp="1"/>
          </p:cNvSpPr>
          <p:nvPr>
            <p:ph type="sldNum" sz="quarter" idx="10"/>
          </p:nvPr>
        </p:nvSpPr>
        <p:spPr/>
        <p:txBody>
          <a:bodyPr/>
          <a:lstStyle/>
          <a:p>
            <a:fld id="{ACAA8711-F093-4A2E-A13B-A8DE6F398421}" type="slidenum">
              <a:rPr lang="ru-RU" smtClean="0"/>
              <a:pPr/>
              <a:t>158</a:t>
            </a:fld>
            <a:endParaRPr lang="ru-RU"/>
          </a:p>
        </p:txBody>
      </p:sp>
    </p:spTree>
    <p:extLst>
      <p:ext uri="{BB962C8B-B14F-4D97-AF65-F5344CB8AC3E}">
        <p14:creationId xmlns:p14="http://schemas.microsoft.com/office/powerpoint/2010/main" val="412827847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85000" lnSpcReduction="20000"/>
          </a:bodyPr>
          <a:lstStyle/>
          <a:p>
            <a:endParaRPr lang="en-US" b="0" u="none" dirty="0" smtClean="0"/>
          </a:p>
          <a:p>
            <a:r>
              <a:rPr lang="en-US" b="0" u="none" dirty="0" smtClean="0"/>
              <a:t>After you create a web application using the Web Forms template, it will contain the files and folders shown here. </a:t>
            </a:r>
          </a:p>
          <a:p>
            <a:r>
              <a:rPr lang="en-US" b="0" u="none" dirty="0" smtClean="0"/>
              <a:t>As you can see, the Account directory contains several </a:t>
            </a:r>
            <a:r>
              <a:rPr lang="en-US" b="0" u="none" dirty="0" err="1" smtClean="0"/>
              <a:t>aspx</a:t>
            </a:r>
            <a:r>
              <a:rPr lang="en-US" b="0" u="none" dirty="0" smtClean="0"/>
              <a:t> files that provide for things like </a:t>
            </a:r>
          </a:p>
          <a:p>
            <a:pPr marL="171450" indent="-171450">
              <a:buFont typeface="Arial" panose="020B0604020202020204" pitchFamily="34" charset="0"/>
              <a:buChar char="•"/>
            </a:pPr>
            <a:r>
              <a:rPr lang="en-US" b="0" u="none" dirty="0" smtClean="0"/>
              <a:t>registering users, </a:t>
            </a:r>
          </a:p>
          <a:p>
            <a:pPr marL="171450" indent="-171450">
              <a:buFont typeface="Arial" panose="020B0604020202020204" pitchFamily="34" charset="0"/>
              <a:buChar char="•"/>
            </a:pPr>
            <a:r>
              <a:rPr lang="en-US" b="0" u="none" dirty="0" smtClean="0"/>
              <a:t>logging users in, and </a:t>
            </a:r>
          </a:p>
          <a:p>
            <a:pPr marL="171450" indent="-171450">
              <a:buFont typeface="Arial" panose="020B0604020202020204" pitchFamily="34" charset="0"/>
              <a:buChar char="•"/>
            </a:pPr>
            <a:r>
              <a:rPr lang="en-US" b="0" u="none" dirty="0" smtClean="0"/>
              <a:t>managing user passwords. </a:t>
            </a:r>
          </a:p>
          <a:p>
            <a:endParaRPr lang="en-US" b="0" u="none" dirty="0" smtClean="0"/>
          </a:p>
          <a:p>
            <a:r>
              <a:rPr lang="en-US" b="0" u="none" dirty="0" smtClean="0"/>
              <a:t>Some of these files, like the ones you’ll see in the next few figures, are already fully functional. </a:t>
            </a:r>
          </a:p>
          <a:p>
            <a:r>
              <a:rPr lang="en-US" b="0" u="none" dirty="0" smtClean="0"/>
              <a:t>Others contain starter code or sample code with links to more information.</a:t>
            </a:r>
          </a:p>
          <a:p>
            <a:endParaRPr lang="en-US" b="0" u="none" dirty="0" smtClean="0"/>
          </a:p>
          <a:p>
            <a:r>
              <a:rPr lang="en-US" b="0" u="none" dirty="0" smtClean="0"/>
              <a:t>In addition to the Account directory, the </a:t>
            </a:r>
            <a:r>
              <a:rPr lang="en-US" b="0" u="none" dirty="0" err="1" smtClean="0"/>
              <a:t>App_Start</a:t>
            </a:r>
            <a:r>
              <a:rPr lang="en-US" b="0" u="none" dirty="0" smtClean="0"/>
              <a:t> and Models directories contain C# files that are used by the default authentication system. </a:t>
            </a:r>
          </a:p>
          <a:p>
            <a:r>
              <a:rPr lang="en-US" b="0" u="none" dirty="0" smtClean="0"/>
              <a:t>For example, </a:t>
            </a:r>
          </a:p>
          <a:p>
            <a:pPr marL="171450" indent="-171450">
              <a:buFont typeface="Arial" panose="020B0604020202020204" pitchFamily="34" charset="0"/>
              <a:buChar char="•"/>
            </a:pPr>
            <a:r>
              <a:rPr lang="en-US" b="0" u="none" dirty="0" smtClean="0"/>
              <a:t>the </a:t>
            </a:r>
            <a:r>
              <a:rPr lang="en-US" b="0" u="none" dirty="0" err="1" smtClean="0"/>
              <a:t>IdentityConfig.cs</a:t>
            </a:r>
            <a:r>
              <a:rPr lang="en-US" b="0" u="none" dirty="0" smtClean="0"/>
              <a:t> and </a:t>
            </a:r>
            <a:r>
              <a:rPr lang="en-US" b="0" u="none" dirty="0" err="1" smtClean="0"/>
              <a:t>Startup.Auth.cs</a:t>
            </a:r>
            <a:r>
              <a:rPr lang="en-US" b="0" u="none" dirty="0" smtClean="0"/>
              <a:t> files in the </a:t>
            </a:r>
            <a:r>
              <a:rPr lang="en-US" b="0" u="none" dirty="0" err="1" smtClean="0"/>
              <a:t>App_Start</a:t>
            </a:r>
            <a:r>
              <a:rPr lang="en-US" b="0" u="none" dirty="0" smtClean="0"/>
              <a:t> directory contain configuration code that determines the behavior of the authentication system.</a:t>
            </a:r>
          </a:p>
          <a:p>
            <a:pPr marL="171450" indent="-171450">
              <a:buFont typeface="Arial" panose="020B0604020202020204" pitchFamily="34" charset="0"/>
              <a:buChar char="•"/>
            </a:pPr>
            <a:r>
              <a:rPr lang="en-US" b="0" u="none" dirty="0" smtClean="0"/>
              <a:t>the </a:t>
            </a:r>
            <a:r>
              <a:rPr lang="en-US" b="0" u="none" dirty="0" err="1" smtClean="0"/>
              <a:t>IdentityModels.cs</a:t>
            </a:r>
            <a:r>
              <a:rPr lang="en-US" b="0" u="none" dirty="0" smtClean="0"/>
              <a:t> file in the Models directory, on the other hand, contains code that sets up objects that will be used to get user data into and out of a database. </a:t>
            </a:r>
          </a:p>
          <a:p>
            <a:endParaRPr lang="en-US" b="0" u="none" dirty="0" smtClean="0"/>
          </a:p>
          <a:p>
            <a:r>
              <a:rPr lang="en-US" b="0" u="none" dirty="0" smtClean="0"/>
              <a:t>You’ll see how to customize all three of these files later in this chapter.</a:t>
            </a:r>
          </a:p>
          <a:p>
            <a:endParaRPr lang="en-US" b="0" u="none" dirty="0" smtClean="0"/>
          </a:p>
          <a:p>
            <a:r>
              <a:rPr lang="en-US" b="0" u="none" dirty="0" smtClean="0"/>
              <a:t>Finally, the </a:t>
            </a:r>
            <a:r>
              <a:rPr lang="en-US" b="0" u="none" dirty="0" err="1" smtClean="0"/>
              <a:t>Startup.cs</a:t>
            </a:r>
            <a:r>
              <a:rPr lang="en-US" b="0" u="none" dirty="0" smtClean="0"/>
              <a:t> file in the root directory contains C# code that runs when the application first starts. </a:t>
            </a:r>
          </a:p>
          <a:p>
            <a:r>
              <a:rPr lang="en-US" b="0" u="none" dirty="0" smtClean="0"/>
              <a:t>The code in this file calls the code in the </a:t>
            </a:r>
            <a:r>
              <a:rPr lang="en-US" b="0" u="none" dirty="0" err="1" smtClean="0"/>
              <a:t>Startup_Auth.cs</a:t>
            </a:r>
            <a:r>
              <a:rPr lang="en-US" b="0" u="none" dirty="0" smtClean="0"/>
              <a:t> file to configure and start the application’s authentication system.</a:t>
            </a:r>
          </a:p>
          <a:p>
            <a:endParaRPr lang="en-US" b="0" u="none" dirty="0" smtClean="0"/>
          </a:p>
          <a:p>
            <a:r>
              <a:rPr lang="en-US" sz="1200" b="1" i="0" u="sng" strike="noStrike" kern="1200" baseline="0" dirty="0" smtClean="0">
                <a:solidFill>
                  <a:schemeClr val="tx1"/>
                </a:solidFill>
                <a:latin typeface="+mn-lt"/>
                <a:ea typeface="+mn-ea"/>
                <a:cs typeface="+mn-cs"/>
              </a:rPr>
              <a:t>Description</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The Web Forms template uses Individual User Accounts authentication by default.</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The files in the Account, </a:t>
            </a:r>
            <a:r>
              <a:rPr lang="en-US" sz="1200" b="0" i="0" u="none" strike="noStrike" kern="1200" baseline="0" dirty="0" err="1" smtClean="0">
                <a:solidFill>
                  <a:schemeClr val="tx1"/>
                </a:solidFill>
                <a:latin typeface="+mn-lt"/>
                <a:ea typeface="+mn-ea"/>
                <a:cs typeface="+mn-cs"/>
              </a:rPr>
              <a:t>App_Start</a:t>
            </a:r>
            <a:r>
              <a:rPr lang="en-US" sz="1200" b="0" i="0" u="none" strike="noStrike" kern="1200" baseline="0" dirty="0" smtClean="0">
                <a:solidFill>
                  <a:schemeClr val="tx1"/>
                </a:solidFill>
                <a:latin typeface="+mn-lt"/>
                <a:ea typeface="+mn-ea"/>
                <a:cs typeface="+mn-cs"/>
              </a:rPr>
              <a:t>, and Models directories, along with the StartUp.es file in the root directory, contain the code for a functioning authentication system.</a:t>
            </a:r>
          </a:p>
          <a:p>
            <a:endParaRPr lang="ru-RU" b="0" u="none" dirty="0" smtClean="0"/>
          </a:p>
          <a:p>
            <a:endParaRPr lang="ru-RU" b="0" u="none" dirty="0" smtClean="0"/>
          </a:p>
          <a:p>
            <a:endParaRPr lang="ru-RU" b="0" u="none" dirty="0" smtClean="0"/>
          </a:p>
          <a:p>
            <a:endParaRPr lang="en-US" b="0" u="none" dirty="0" smtClean="0"/>
          </a:p>
          <a:p>
            <a:endParaRPr lang="ru-RU" b="0" u="none" dirty="0"/>
          </a:p>
        </p:txBody>
      </p:sp>
      <p:sp>
        <p:nvSpPr>
          <p:cNvPr id="4" name="Номер слайда 3"/>
          <p:cNvSpPr>
            <a:spLocks noGrp="1"/>
          </p:cNvSpPr>
          <p:nvPr>
            <p:ph type="sldNum" sz="quarter" idx="10"/>
          </p:nvPr>
        </p:nvSpPr>
        <p:spPr/>
        <p:txBody>
          <a:bodyPr/>
          <a:lstStyle/>
          <a:p>
            <a:fld id="{ACAA8711-F093-4A2E-A13B-A8DE6F398421}" type="slidenum">
              <a:rPr lang="ru-RU" smtClean="0"/>
              <a:pPr/>
              <a:t>159</a:t>
            </a:fld>
            <a:endParaRPr lang="ru-RU"/>
          </a:p>
        </p:txBody>
      </p:sp>
    </p:spTree>
    <p:extLst>
      <p:ext uri="{BB962C8B-B14F-4D97-AF65-F5344CB8AC3E}">
        <p14:creationId xmlns:p14="http://schemas.microsoft.com/office/powerpoint/2010/main" val="314675780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70000" lnSpcReduction="20000"/>
          </a:bodyPr>
          <a:lstStyle/>
          <a:p>
            <a:r>
              <a:rPr lang="en-US" b="1" u="sng" dirty="0" smtClean="0"/>
              <a:t>How to work with the </a:t>
            </a:r>
            <a:r>
              <a:rPr lang="en-US" b="1" u="sng" dirty="0" err="1" smtClean="0"/>
              <a:t>LoginView</a:t>
            </a:r>
            <a:r>
              <a:rPr lang="en-US" b="1" u="sng" dirty="0" smtClean="0"/>
              <a:t> and </a:t>
            </a:r>
            <a:r>
              <a:rPr lang="en-US" b="1" u="sng" dirty="0" err="1" smtClean="0"/>
              <a:t>LoginStatus</a:t>
            </a:r>
            <a:r>
              <a:rPr lang="en-US" b="1" u="sng" dirty="0" smtClean="0"/>
              <a:t> controls</a:t>
            </a:r>
          </a:p>
          <a:p>
            <a:endParaRPr lang="en-US" b="1" dirty="0" smtClean="0"/>
          </a:p>
          <a:p>
            <a:r>
              <a:rPr lang="en-US" dirty="0" smtClean="0"/>
              <a:t>When you start an application from the Web Forms template, it includes a </a:t>
            </a:r>
            <a:r>
              <a:rPr lang="en-US" b="1" i="1" dirty="0" smtClean="0"/>
              <a:t>master page with a Bootstrap </a:t>
            </a:r>
            <a:r>
              <a:rPr lang="en-US" b="1" i="1" dirty="0" err="1" smtClean="0"/>
              <a:t>navbar</a:t>
            </a:r>
            <a:r>
              <a:rPr lang="en-US" dirty="0" smtClean="0"/>
              <a:t>, as shown in figure 20-5. </a:t>
            </a:r>
          </a:p>
          <a:p>
            <a:r>
              <a:rPr lang="en-US" dirty="0" smtClean="0"/>
              <a:t>As you can see, this </a:t>
            </a:r>
            <a:r>
              <a:rPr lang="en-US" dirty="0" err="1" smtClean="0"/>
              <a:t>navbar</a:t>
            </a:r>
            <a:r>
              <a:rPr lang="en-US" dirty="0" smtClean="0"/>
              <a:t> looks different depending on whether the user is logged in. </a:t>
            </a:r>
          </a:p>
          <a:p>
            <a:r>
              <a:rPr lang="en-US" dirty="0" smtClean="0"/>
              <a:t>If the user isn’t logged in, the </a:t>
            </a:r>
            <a:r>
              <a:rPr lang="en-US" dirty="0" err="1" smtClean="0"/>
              <a:t>navbar</a:t>
            </a:r>
            <a:r>
              <a:rPr lang="en-US" dirty="0" smtClean="0"/>
              <a:t> displays links that let the user register or log in. </a:t>
            </a:r>
          </a:p>
          <a:p>
            <a:r>
              <a:rPr lang="en-US" dirty="0" smtClean="0"/>
              <a:t>If the user has already logged in and been authenticated, though, the </a:t>
            </a:r>
            <a:r>
              <a:rPr lang="en-US" dirty="0" err="1" smtClean="0"/>
              <a:t>navbar</a:t>
            </a:r>
            <a:r>
              <a:rPr lang="en-US" dirty="0" smtClean="0"/>
              <a:t> displays a link that includes the user’s name along with a link that lets the user log off.</a:t>
            </a:r>
          </a:p>
          <a:p>
            <a:endParaRPr lang="en-US" dirty="0" smtClean="0"/>
          </a:p>
          <a:p>
            <a:r>
              <a:rPr lang="en-US" dirty="0" smtClean="0"/>
              <a:t>To provide for these two views, the master page uses the </a:t>
            </a:r>
            <a:r>
              <a:rPr lang="en-US" dirty="0" err="1" smtClean="0"/>
              <a:t>LoginView</a:t>
            </a:r>
            <a:r>
              <a:rPr lang="en-US" dirty="0" smtClean="0"/>
              <a:t> and </a:t>
            </a:r>
            <a:r>
              <a:rPr lang="en-US" dirty="0" err="1" smtClean="0"/>
              <a:t>LoginStatus</a:t>
            </a:r>
            <a:r>
              <a:rPr lang="en-US" dirty="0" smtClean="0"/>
              <a:t> controls. </a:t>
            </a:r>
          </a:p>
          <a:p>
            <a:r>
              <a:rPr lang="en-US" dirty="0" smtClean="0"/>
              <a:t>You can see how this works in the </a:t>
            </a:r>
            <a:r>
              <a:rPr lang="en-US" dirty="0" err="1" smtClean="0"/>
              <a:t>aspx</a:t>
            </a:r>
            <a:r>
              <a:rPr lang="en-US" dirty="0" smtClean="0"/>
              <a:t> code that’s presented in this figure. </a:t>
            </a:r>
          </a:p>
          <a:p>
            <a:r>
              <a:rPr lang="en-US" dirty="0" smtClean="0"/>
              <a:t>Note that this code, like the code you’ll see in the next few figures, was generated automatically by the Web Forms template.</a:t>
            </a:r>
          </a:p>
          <a:p>
            <a:endParaRPr lang="en-US" dirty="0" smtClean="0"/>
          </a:p>
          <a:p>
            <a:r>
              <a:rPr lang="en-US" dirty="0" smtClean="0"/>
              <a:t>The </a:t>
            </a:r>
            <a:r>
              <a:rPr lang="en-US" dirty="0" err="1" smtClean="0"/>
              <a:t>LoginView</a:t>
            </a:r>
            <a:r>
              <a:rPr lang="en-US" dirty="0" smtClean="0"/>
              <a:t> control includes an </a:t>
            </a:r>
            <a:r>
              <a:rPr lang="en-US" dirty="0" err="1" smtClean="0"/>
              <a:t>AnonymousTemplate</a:t>
            </a:r>
            <a:r>
              <a:rPr lang="en-US" dirty="0" smtClean="0"/>
              <a:t> element and a </a:t>
            </a:r>
            <a:r>
              <a:rPr lang="en-US" dirty="0" err="1" smtClean="0"/>
              <a:t>LoggedlnTemplate</a:t>
            </a:r>
            <a:r>
              <a:rPr lang="en-US" dirty="0" smtClean="0"/>
              <a:t> element. </a:t>
            </a:r>
          </a:p>
          <a:p>
            <a:r>
              <a:rPr lang="en-US" dirty="0" smtClean="0"/>
              <a:t>As their names imply, the </a:t>
            </a:r>
            <a:r>
              <a:rPr lang="en-US" dirty="0" err="1" smtClean="0"/>
              <a:t>AnonymousTemplate</a:t>
            </a:r>
            <a:r>
              <a:rPr lang="en-US" dirty="0" smtClean="0"/>
              <a:t> element is displayed to anonymous users, and the </a:t>
            </a:r>
            <a:r>
              <a:rPr lang="en-US" dirty="0" err="1" smtClean="0"/>
              <a:t>LoggedlnTemplate</a:t>
            </a:r>
            <a:r>
              <a:rPr lang="en-US" dirty="0" smtClean="0"/>
              <a:t> element is displayed to authenticated users.</a:t>
            </a:r>
          </a:p>
          <a:p>
            <a:endParaRPr lang="en-US" dirty="0" smtClean="0"/>
          </a:p>
          <a:p>
            <a:r>
              <a:rPr lang="en-US" dirty="0" smtClean="0"/>
              <a:t>The </a:t>
            </a:r>
            <a:r>
              <a:rPr lang="en-US" dirty="0" err="1" smtClean="0"/>
              <a:t>AnonymousTemplate</a:t>
            </a:r>
            <a:r>
              <a:rPr lang="en-US" dirty="0" smtClean="0"/>
              <a:t> element shown here contains two &lt;a&gt; tags that link to the Register.aspx and Login.aspx pages in the Account directory. </a:t>
            </a:r>
          </a:p>
          <a:p>
            <a:r>
              <a:rPr lang="en-US" dirty="0" smtClean="0"/>
              <a:t>You’ll see both of these pages shortly. </a:t>
            </a:r>
          </a:p>
          <a:p>
            <a:r>
              <a:rPr lang="en-US" dirty="0" smtClean="0"/>
              <a:t>Also, notice that the URLs for these pages don’t include the .</a:t>
            </a:r>
            <a:r>
              <a:rPr lang="en-US" dirty="0" err="1" smtClean="0"/>
              <a:t>aspx</a:t>
            </a:r>
            <a:r>
              <a:rPr lang="en-US" dirty="0" smtClean="0"/>
              <a:t> file extension. </a:t>
            </a:r>
          </a:p>
          <a:p>
            <a:endParaRPr lang="en-US" dirty="0" smtClean="0"/>
          </a:p>
          <a:p>
            <a:r>
              <a:rPr lang="en-US" dirty="0" smtClean="0"/>
              <a:t>That’s because, by default, the Web Forms template uses the </a:t>
            </a:r>
            <a:r>
              <a:rPr lang="en-US" dirty="0" err="1" smtClean="0"/>
              <a:t>FriendlyUrls</a:t>
            </a:r>
            <a:r>
              <a:rPr lang="en-US" dirty="0" smtClean="0"/>
              <a:t> feature you learned about in chapter 11.</a:t>
            </a:r>
          </a:p>
          <a:p>
            <a:endParaRPr lang="en-US" dirty="0" smtClean="0"/>
          </a:p>
          <a:p>
            <a:r>
              <a:rPr lang="en-US" dirty="0" smtClean="0"/>
              <a:t>In contrast, the </a:t>
            </a:r>
            <a:r>
              <a:rPr lang="en-US" dirty="0" err="1" smtClean="0"/>
              <a:t>LoggedlnTemplate</a:t>
            </a:r>
            <a:r>
              <a:rPr lang="en-US" dirty="0" smtClean="0"/>
              <a:t> element contains more complex code. </a:t>
            </a:r>
          </a:p>
          <a:p>
            <a:r>
              <a:rPr lang="en-US" dirty="0" smtClean="0"/>
              <a:t>It starts with an &lt;a&gt; tag that displays the user’s name and links to the Manage.aspx page in the Account directory. </a:t>
            </a:r>
          </a:p>
          <a:p>
            <a:r>
              <a:rPr lang="en-US" dirty="0" smtClean="0"/>
              <a:t>Notice that this &lt;a&gt; tag uses declarative data binding with the &lt;%# %&gt; syntax to get the user’s name from the User object of the page’s </a:t>
            </a:r>
            <a:r>
              <a:rPr lang="en-US" dirty="0" err="1" smtClean="0"/>
              <a:t>HttpContext</a:t>
            </a:r>
            <a:r>
              <a:rPr lang="en-US" dirty="0" smtClean="0"/>
              <a:t> object. </a:t>
            </a:r>
          </a:p>
          <a:p>
            <a:r>
              <a:rPr lang="en-US" dirty="0" smtClean="0"/>
              <a:t>This data binding is similar to the data binding you saw in section 3 that uses the </a:t>
            </a:r>
            <a:r>
              <a:rPr lang="en-US" dirty="0" err="1" smtClean="0"/>
              <a:t>Eval</a:t>
            </a:r>
            <a:r>
              <a:rPr lang="en-US" dirty="0" smtClean="0"/>
              <a:t> method or the Item keyword.</a:t>
            </a:r>
          </a:p>
          <a:p>
            <a:endParaRPr lang="en-US" dirty="0" smtClean="0"/>
          </a:p>
          <a:p>
            <a:r>
              <a:rPr lang="en-US" dirty="0" smtClean="0"/>
              <a:t>The </a:t>
            </a:r>
            <a:r>
              <a:rPr lang="en-US" dirty="0" err="1" smtClean="0"/>
              <a:t>LoggedlnTemplate</a:t>
            </a:r>
            <a:r>
              <a:rPr lang="en-US" dirty="0" smtClean="0"/>
              <a:t> also contains a </a:t>
            </a:r>
            <a:r>
              <a:rPr lang="en-US" dirty="0" err="1" smtClean="0"/>
              <a:t>LoginStatus</a:t>
            </a:r>
            <a:r>
              <a:rPr lang="en-US" dirty="0" smtClean="0"/>
              <a:t> control. </a:t>
            </a:r>
          </a:p>
          <a:p>
            <a:r>
              <a:rPr lang="en-US" dirty="0" smtClean="0"/>
              <a:t>This control can provide a link that lets authenticated users log off and a link that lets anonymous users log in. </a:t>
            </a:r>
          </a:p>
          <a:p>
            <a:endParaRPr lang="en-US" dirty="0" smtClean="0"/>
          </a:p>
          <a:p>
            <a:r>
              <a:rPr lang="en-US" dirty="0" smtClean="0"/>
              <a:t>Since the control shown here is coded within a </a:t>
            </a:r>
            <a:r>
              <a:rPr lang="en-US" dirty="0" err="1" smtClean="0"/>
              <a:t>LoggedlnTemplate</a:t>
            </a:r>
            <a:r>
              <a:rPr lang="en-US" dirty="0" smtClean="0"/>
              <a:t> element, though, it only provides a link for logging off. </a:t>
            </a:r>
          </a:p>
          <a:p>
            <a:endParaRPr lang="en-US" dirty="0" smtClean="0"/>
          </a:p>
          <a:p>
            <a:r>
              <a:rPr lang="en-US" dirty="0" smtClean="0"/>
              <a:t>The </a:t>
            </a:r>
            <a:r>
              <a:rPr lang="en-US" dirty="0" err="1" smtClean="0"/>
              <a:t>LogoutText</a:t>
            </a:r>
            <a:r>
              <a:rPr lang="en-US" dirty="0" smtClean="0"/>
              <a:t> property of the </a:t>
            </a:r>
            <a:r>
              <a:rPr lang="en-US" dirty="0" err="1" smtClean="0"/>
              <a:t>LoginStatus</a:t>
            </a:r>
            <a:r>
              <a:rPr lang="en-US" dirty="0" smtClean="0"/>
              <a:t> control specifies the text that’s used for the logout link. </a:t>
            </a:r>
          </a:p>
          <a:p>
            <a:r>
              <a:rPr lang="en-US" dirty="0" smtClean="0"/>
              <a:t>Then, the </a:t>
            </a:r>
            <a:r>
              <a:rPr lang="en-US" dirty="0" err="1" smtClean="0"/>
              <a:t>LogoutAction</a:t>
            </a:r>
            <a:r>
              <a:rPr lang="en-US" dirty="0" smtClean="0"/>
              <a:t> property indicates that the user should be redirected to another page on log off, </a:t>
            </a:r>
          </a:p>
          <a:p>
            <a:r>
              <a:rPr lang="en-US" dirty="0" smtClean="0"/>
              <a:t>and the </a:t>
            </a:r>
            <a:r>
              <a:rPr lang="en-US" dirty="0" err="1" smtClean="0"/>
              <a:t>LogoutPageUrl</a:t>
            </a:r>
            <a:r>
              <a:rPr lang="en-US" dirty="0" smtClean="0"/>
              <a:t> property indicates the page to be displayed. </a:t>
            </a:r>
          </a:p>
          <a:p>
            <a:r>
              <a:rPr lang="en-US" dirty="0" smtClean="0"/>
              <a:t>In this case, the user will be redirected to the default.aspx page in the root directory, since no page is named.</a:t>
            </a:r>
          </a:p>
          <a:p>
            <a:endParaRPr lang="en-US" dirty="0" smtClean="0"/>
          </a:p>
          <a:p>
            <a:endParaRPr lang="ru-RU" dirty="0" smtClean="0"/>
          </a:p>
          <a:p>
            <a:endParaRPr lang="ru-RU" dirty="0" smtClean="0"/>
          </a:p>
          <a:p>
            <a:endParaRPr lang="ru-RU" dirty="0" smtClean="0"/>
          </a:p>
          <a:p>
            <a:endParaRPr lang="en-US" dirty="0" smtClean="0"/>
          </a:p>
          <a:p>
            <a:endParaRPr lang="en-US" dirty="0" smtClean="0"/>
          </a:p>
          <a:p>
            <a:endParaRPr lang="en-US" dirty="0" smtClean="0"/>
          </a:p>
          <a:p>
            <a:endParaRPr lang="en-US" dirty="0" smtClean="0"/>
          </a:p>
          <a:p>
            <a:endParaRPr lang="en-US" dirty="0" smtClean="0"/>
          </a:p>
          <a:p>
            <a:endParaRPr lang="ru-RU" dirty="0"/>
          </a:p>
        </p:txBody>
      </p:sp>
      <p:sp>
        <p:nvSpPr>
          <p:cNvPr id="4" name="Номер слайда 3"/>
          <p:cNvSpPr>
            <a:spLocks noGrp="1"/>
          </p:cNvSpPr>
          <p:nvPr>
            <p:ph type="sldNum" sz="quarter" idx="10"/>
          </p:nvPr>
        </p:nvSpPr>
        <p:spPr/>
        <p:txBody>
          <a:bodyPr/>
          <a:lstStyle/>
          <a:p>
            <a:fld id="{ACAA8711-F093-4A2E-A13B-A8DE6F398421}" type="slidenum">
              <a:rPr lang="ru-RU" smtClean="0"/>
              <a:pPr/>
              <a:t>161</a:t>
            </a:fld>
            <a:endParaRPr lang="ru-RU"/>
          </a:p>
        </p:txBody>
      </p:sp>
    </p:spTree>
    <p:extLst>
      <p:ext uri="{BB962C8B-B14F-4D97-AF65-F5344CB8AC3E}">
        <p14:creationId xmlns:p14="http://schemas.microsoft.com/office/powerpoint/2010/main" val="417362335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lnSpcReduction="10000"/>
          </a:bodyPr>
          <a:lstStyle/>
          <a:p>
            <a:r>
              <a:rPr lang="en-US" dirty="0" smtClean="0"/>
              <a:t>The </a:t>
            </a:r>
            <a:r>
              <a:rPr lang="en-US" b="1" i="1" dirty="0" err="1" smtClean="0"/>
              <a:t>LoginStatus</a:t>
            </a:r>
            <a:r>
              <a:rPr lang="en-US" b="1" i="1" dirty="0" smtClean="0"/>
              <a:t> control</a:t>
            </a:r>
            <a:r>
              <a:rPr lang="en-US" dirty="0" smtClean="0"/>
              <a:t> shown here also handles the </a:t>
            </a:r>
            <a:r>
              <a:rPr lang="en-US" dirty="0" err="1" smtClean="0"/>
              <a:t>LoggingOut</a:t>
            </a:r>
            <a:r>
              <a:rPr lang="en-US" dirty="0" smtClean="0"/>
              <a:t> event, which fires when the user logs off. </a:t>
            </a:r>
          </a:p>
          <a:p>
            <a:r>
              <a:rPr lang="en-US" dirty="0" smtClean="0"/>
              <a:t>The code in the code-behind file starts by getting the </a:t>
            </a:r>
            <a:r>
              <a:rPr lang="en-US" dirty="0" err="1" smtClean="0"/>
              <a:t>OwinContext</a:t>
            </a:r>
            <a:r>
              <a:rPr lang="en-US" dirty="0" smtClean="0"/>
              <a:t> object. </a:t>
            </a:r>
          </a:p>
          <a:p>
            <a:r>
              <a:rPr lang="en-US" dirty="0" smtClean="0"/>
              <a:t>Then, it uses the Authentication property to access the authentication functionality of that object, and </a:t>
            </a:r>
            <a:endParaRPr lang="ru-RU" dirty="0" smtClean="0"/>
          </a:p>
          <a:p>
            <a:r>
              <a:rPr lang="en-US" dirty="0" smtClean="0"/>
              <a:t>it uses the </a:t>
            </a:r>
            <a:r>
              <a:rPr lang="en-US" dirty="0" err="1" smtClean="0"/>
              <a:t>SignOut</a:t>
            </a:r>
            <a:r>
              <a:rPr lang="en-US" dirty="0" smtClean="0"/>
              <a:t> method to log the user off. </a:t>
            </a:r>
            <a:endParaRPr lang="ru-RU" dirty="0" smtClean="0"/>
          </a:p>
          <a:p>
            <a:r>
              <a:rPr lang="en-US" dirty="0" smtClean="0"/>
              <a:t>Notice that the argument for this method indicates the type of authentication that’s being used.</a:t>
            </a:r>
          </a:p>
          <a:p>
            <a:endParaRPr lang="en-US" dirty="0" smtClean="0"/>
          </a:p>
          <a:p>
            <a:r>
              <a:rPr lang="en-US" dirty="0" smtClean="0"/>
              <a:t>Although the </a:t>
            </a:r>
            <a:r>
              <a:rPr lang="en-US" dirty="0" err="1" smtClean="0"/>
              <a:t>LoginView</a:t>
            </a:r>
            <a:r>
              <a:rPr lang="en-US" dirty="0" smtClean="0"/>
              <a:t> and </a:t>
            </a:r>
            <a:r>
              <a:rPr lang="en-US" dirty="0" err="1" smtClean="0"/>
              <a:t>LoginStatus</a:t>
            </a:r>
            <a:r>
              <a:rPr lang="en-US" dirty="0" smtClean="0"/>
              <a:t> controls are included on the master page by default, you may occasionally want to add these controls to other pages. </a:t>
            </a:r>
          </a:p>
          <a:p>
            <a:r>
              <a:rPr lang="en-US" dirty="0" smtClean="0"/>
              <a:t>To do that, you can simply drag them from the Login group of the Toolbox. </a:t>
            </a:r>
          </a:p>
          <a:p>
            <a:r>
              <a:rPr lang="en-US" dirty="0" smtClean="0"/>
              <a:t>Note that most of the other Login controls are meant to be used with the membership system and not ASP.NET Identity, though.</a:t>
            </a:r>
          </a:p>
          <a:p>
            <a:endParaRPr lang="en-US" dirty="0" smtClean="0"/>
          </a:p>
          <a:p>
            <a:r>
              <a:rPr lang="en-US" dirty="0" smtClean="0"/>
              <a:t>When you look at the </a:t>
            </a:r>
            <a:r>
              <a:rPr lang="en-US" dirty="0" err="1" smtClean="0"/>
              <a:t>aspx</a:t>
            </a:r>
            <a:r>
              <a:rPr lang="en-US" dirty="0" smtClean="0"/>
              <a:t> code that’s generated for the master page, </a:t>
            </a:r>
            <a:endParaRPr lang="ru-RU" dirty="0" smtClean="0"/>
          </a:p>
          <a:p>
            <a:r>
              <a:rPr lang="en-US" dirty="0" smtClean="0"/>
              <a:t>you’ll notice that it uses bundling to link to the CSS files, and </a:t>
            </a:r>
            <a:endParaRPr lang="ru-RU" dirty="0" smtClean="0"/>
          </a:p>
          <a:p>
            <a:r>
              <a:rPr lang="en-US" dirty="0" smtClean="0"/>
              <a:t>it uses a </a:t>
            </a:r>
            <a:r>
              <a:rPr lang="en-US" dirty="0" err="1" smtClean="0"/>
              <a:t>ScriptManager</a:t>
            </a:r>
            <a:r>
              <a:rPr lang="en-US" dirty="0" smtClean="0"/>
              <a:t> control to refer to the JavaScript files. </a:t>
            </a:r>
          </a:p>
          <a:p>
            <a:endParaRPr lang="ru-RU" dirty="0" smtClean="0"/>
          </a:p>
          <a:p>
            <a:r>
              <a:rPr lang="en-US" dirty="0" smtClean="0"/>
              <a:t>This is different than what you’ve seen up until now, but it’s just another way to accomplish the same task. </a:t>
            </a:r>
          </a:p>
          <a:p>
            <a:r>
              <a:rPr lang="en-US" dirty="0" smtClean="0"/>
              <a:t>You can study the files and the online documentation to learn more about how this code works.</a:t>
            </a:r>
          </a:p>
          <a:p>
            <a:endParaRPr lang="en-US" dirty="0" smtClean="0"/>
          </a:p>
          <a:p>
            <a:endParaRPr lang="en-US" dirty="0" smtClean="0"/>
          </a:p>
          <a:p>
            <a:endParaRPr lang="en-US" dirty="0" smtClean="0"/>
          </a:p>
          <a:p>
            <a:endParaRPr lang="en-US" dirty="0" smtClean="0"/>
          </a:p>
          <a:p>
            <a:endParaRPr lang="en-US" dirty="0" smtClean="0"/>
          </a:p>
          <a:p>
            <a:endParaRPr lang="ru-RU" dirty="0"/>
          </a:p>
        </p:txBody>
      </p:sp>
      <p:sp>
        <p:nvSpPr>
          <p:cNvPr id="4" name="Номер слайда 3"/>
          <p:cNvSpPr>
            <a:spLocks noGrp="1"/>
          </p:cNvSpPr>
          <p:nvPr>
            <p:ph type="sldNum" sz="quarter" idx="10"/>
          </p:nvPr>
        </p:nvSpPr>
        <p:spPr/>
        <p:txBody>
          <a:bodyPr/>
          <a:lstStyle/>
          <a:p>
            <a:fld id="{ACAA8711-F093-4A2E-A13B-A8DE6F398421}" type="slidenum">
              <a:rPr lang="ru-RU" smtClean="0"/>
              <a:pPr/>
              <a:t>162</a:t>
            </a:fld>
            <a:endParaRPr lang="ru-RU"/>
          </a:p>
        </p:txBody>
      </p:sp>
    </p:spTree>
    <p:extLst>
      <p:ext uri="{BB962C8B-B14F-4D97-AF65-F5344CB8AC3E}">
        <p14:creationId xmlns:p14="http://schemas.microsoft.com/office/powerpoint/2010/main" val="405620957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The code for the </a:t>
            </a:r>
            <a:r>
              <a:rPr lang="en-US" sz="1200" b="0" i="0" u="none" strike="noStrike" kern="1200" baseline="0" dirty="0" err="1" smtClean="0">
                <a:solidFill>
                  <a:schemeClr val="tx1"/>
                </a:solidFill>
                <a:latin typeface="+mn-lt"/>
                <a:ea typeface="+mn-ea"/>
                <a:cs typeface="+mn-cs"/>
              </a:rPr>
              <a:t>LoggingOut</a:t>
            </a:r>
            <a:r>
              <a:rPr lang="en-US" sz="1200" b="0" i="0" u="none" strike="noStrike" kern="1200" baseline="0" dirty="0" smtClean="0">
                <a:solidFill>
                  <a:schemeClr val="tx1"/>
                </a:solidFill>
                <a:latin typeface="+mn-lt"/>
                <a:ea typeface="+mn-ea"/>
                <a:cs typeface="+mn-cs"/>
              </a:rPr>
              <a:t> event of the </a:t>
            </a:r>
            <a:r>
              <a:rPr lang="en-US" sz="1200" b="0" i="0" u="none" strike="noStrike" kern="1200" baseline="0" dirty="0" err="1" smtClean="0">
                <a:solidFill>
                  <a:schemeClr val="tx1"/>
                </a:solidFill>
                <a:latin typeface="+mn-lt"/>
                <a:ea typeface="+mn-ea"/>
                <a:cs typeface="+mn-cs"/>
              </a:rPr>
              <a:t>LoginStatus</a:t>
            </a:r>
            <a:r>
              <a:rPr lang="en-US" sz="1200" b="0" i="0" u="none" strike="noStrike" kern="1200" baseline="0" dirty="0" smtClean="0">
                <a:solidFill>
                  <a:schemeClr val="tx1"/>
                </a:solidFill>
                <a:latin typeface="+mn-lt"/>
                <a:ea typeface="+mn-ea"/>
                <a:cs typeface="+mn-cs"/>
              </a:rPr>
              <a:t> control</a:t>
            </a:r>
          </a:p>
          <a:p>
            <a:endParaRPr lang="en-US" sz="1200" b="1"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protected void </a:t>
            </a:r>
            <a:r>
              <a:rPr lang="en-US" sz="1200" b="1" i="0" u="none" strike="noStrike" kern="1200" baseline="0" dirty="0" err="1" smtClean="0">
                <a:solidFill>
                  <a:schemeClr val="tx1"/>
                </a:solidFill>
                <a:latin typeface="+mn-lt"/>
                <a:ea typeface="+mn-ea"/>
                <a:cs typeface="+mn-cs"/>
              </a:rPr>
              <a:t>Unnamed_LoggingOut</a:t>
            </a:r>
            <a:r>
              <a:rPr lang="en-US" sz="1200" b="1" i="0" u="none" strike="noStrike" kern="1200" baseline="0" dirty="0" smtClean="0">
                <a:solidFill>
                  <a:schemeClr val="tx1"/>
                </a:solidFill>
                <a:latin typeface="+mn-lt"/>
                <a:ea typeface="+mn-ea"/>
                <a:cs typeface="+mn-cs"/>
              </a:rPr>
              <a:t>(object sender, </a:t>
            </a:r>
            <a:r>
              <a:rPr lang="en-US" sz="1200" b="1" i="0" u="none" strike="noStrike" kern="1200" baseline="0" dirty="0" err="1" smtClean="0">
                <a:solidFill>
                  <a:schemeClr val="tx1"/>
                </a:solidFill>
                <a:latin typeface="+mn-lt"/>
                <a:ea typeface="+mn-ea"/>
                <a:cs typeface="+mn-cs"/>
              </a:rPr>
              <a:t>LoginCancelEventArgs</a:t>
            </a:r>
            <a:r>
              <a:rPr lang="en-US" sz="1200" b="1" i="0" u="none" strike="noStrike" kern="1200" baseline="0" dirty="0" smtClean="0">
                <a:solidFill>
                  <a:schemeClr val="tx1"/>
                </a:solidFill>
                <a:latin typeface="+mn-lt"/>
                <a:ea typeface="+mn-ea"/>
                <a:cs typeface="+mn-cs"/>
              </a:rPr>
              <a:t> e) { </a:t>
            </a:r>
          </a:p>
          <a:p>
            <a:r>
              <a:rPr lang="en-US" sz="1200" b="1" i="0" u="none" strike="noStrike" kern="1200" baseline="0" dirty="0" smtClean="0">
                <a:solidFill>
                  <a:schemeClr val="tx1"/>
                </a:solidFill>
                <a:latin typeface="+mn-lt"/>
                <a:ea typeface="+mn-ea"/>
                <a:cs typeface="+mn-cs"/>
              </a:rPr>
              <a:t>    </a:t>
            </a:r>
            <a:r>
              <a:rPr lang="en-US" sz="1200" b="1" i="0" u="none" strike="noStrike" kern="1200" baseline="0" dirty="0" err="1" smtClean="0">
                <a:solidFill>
                  <a:schemeClr val="tx1"/>
                </a:solidFill>
                <a:latin typeface="+mn-lt"/>
                <a:ea typeface="+mn-ea"/>
                <a:cs typeface="+mn-cs"/>
              </a:rPr>
              <a:t>Context.GetOwinContext</a:t>
            </a:r>
            <a:r>
              <a:rPr lang="en-US" sz="1200" b="1" i="0" u="none" strike="noStrike" kern="1200" baseline="0" dirty="0" smtClean="0">
                <a:solidFill>
                  <a:schemeClr val="tx1"/>
                </a:solidFill>
                <a:latin typeface="+mn-lt"/>
                <a:ea typeface="+mn-ea"/>
                <a:cs typeface="+mn-cs"/>
              </a:rPr>
              <a:t>().</a:t>
            </a:r>
            <a:r>
              <a:rPr lang="en-US" sz="1200" b="1" i="0" u="none" strike="noStrike" kern="1200" baseline="0" dirty="0" err="1" smtClean="0">
                <a:solidFill>
                  <a:schemeClr val="tx1"/>
                </a:solidFill>
                <a:latin typeface="+mn-lt"/>
                <a:ea typeface="+mn-ea"/>
                <a:cs typeface="+mn-cs"/>
              </a:rPr>
              <a:t>Authentication.SignOut</a:t>
            </a:r>
            <a:r>
              <a:rPr lang="en-US" sz="1200" b="1" i="0" u="none" strike="noStrike" kern="1200" baseline="0" dirty="0" smtClean="0">
                <a:solidFill>
                  <a:schemeClr val="tx1"/>
                </a:solidFill>
                <a:latin typeface="+mn-lt"/>
                <a:ea typeface="+mn-ea"/>
                <a:cs typeface="+mn-cs"/>
              </a:rPr>
              <a:t>( </a:t>
            </a:r>
            <a:r>
              <a:rPr lang="en-US" sz="1200" b="1" i="0" u="none" strike="noStrike" kern="1200" baseline="0" dirty="0" err="1" smtClean="0">
                <a:solidFill>
                  <a:schemeClr val="tx1"/>
                </a:solidFill>
                <a:latin typeface="+mn-lt"/>
                <a:ea typeface="+mn-ea"/>
                <a:cs typeface="+mn-cs"/>
              </a:rPr>
              <a:t>DefaultAuthenticationTypes.ApplicationCookie</a:t>
            </a:r>
            <a:r>
              <a:rPr lang="en-US" sz="1200" b="1" i="0" u="none" strike="noStrike" kern="1200" baseline="0" dirty="0" smtClean="0">
                <a:solidFill>
                  <a:schemeClr val="tx1"/>
                </a:solidFill>
                <a:latin typeface="+mn-lt"/>
                <a:ea typeface="+mn-ea"/>
                <a:cs typeface="+mn-cs"/>
              </a:rPr>
              <a:t>);</a:t>
            </a:r>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Description</a:t>
            </a:r>
          </a:p>
          <a:p>
            <a:r>
              <a:rPr lang="en-US" sz="1200" b="0" i="0" u="none" strike="noStrike" kern="1200" baseline="0" dirty="0" smtClean="0">
                <a:solidFill>
                  <a:schemeClr val="tx1"/>
                </a:solidFill>
                <a:latin typeface="+mn-lt"/>
                <a:ea typeface="+mn-ea"/>
                <a:cs typeface="+mn-cs"/>
              </a:rPr>
              <a:t>• The master page includes a Bootstrap </a:t>
            </a:r>
            <a:r>
              <a:rPr lang="en-US" sz="1200" b="0" i="0" u="none" strike="noStrike" kern="1200" baseline="0" dirty="0" err="1" smtClean="0">
                <a:solidFill>
                  <a:schemeClr val="tx1"/>
                </a:solidFill>
                <a:latin typeface="+mn-lt"/>
                <a:ea typeface="+mn-ea"/>
                <a:cs typeface="+mn-cs"/>
              </a:rPr>
              <a:t>navbar</a:t>
            </a:r>
            <a:r>
              <a:rPr lang="en-US" sz="1200" b="0" i="0" u="none" strike="noStrike" kern="1200" baseline="0" dirty="0" smtClean="0">
                <a:solidFill>
                  <a:schemeClr val="tx1"/>
                </a:solidFill>
                <a:latin typeface="+mn-lt"/>
                <a:ea typeface="+mn-ea"/>
                <a:cs typeface="+mn-cs"/>
              </a:rPr>
              <a:t> that contains a </a:t>
            </a:r>
            <a:r>
              <a:rPr lang="en-US" sz="1200" b="0" i="0" u="none" strike="noStrike" kern="1200" baseline="0" dirty="0" err="1" smtClean="0">
                <a:solidFill>
                  <a:schemeClr val="tx1"/>
                </a:solidFill>
                <a:latin typeface="+mn-lt"/>
                <a:ea typeface="+mn-ea"/>
                <a:cs typeface="+mn-cs"/>
              </a:rPr>
              <a:t>LoginView</a:t>
            </a:r>
            <a:r>
              <a:rPr lang="en-US" sz="1200" b="0" i="0" u="none" strike="noStrike" kern="1200" baseline="0" dirty="0" smtClean="0">
                <a:solidFill>
                  <a:schemeClr val="tx1"/>
                </a:solidFill>
                <a:latin typeface="+mn-lt"/>
                <a:ea typeface="+mn-ea"/>
                <a:cs typeface="+mn-cs"/>
              </a:rPr>
              <a:t> control. </a:t>
            </a:r>
          </a:p>
          <a:p>
            <a:r>
              <a:rPr lang="en-US" sz="1200" b="0" i="0" u="none" strike="noStrike" kern="1200" baseline="0" dirty="0" smtClean="0">
                <a:solidFill>
                  <a:schemeClr val="tx1"/>
                </a:solidFill>
                <a:latin typeface="+mn-lt"/>
                <a:ea typeface="+mn-ea"/>
                <a:cs typeface="+mn-cs"/>
              </a:rPr>
              <a:t>This control displays links that let anonymous users register or log in. </a:t>
            </a:r>
          </a:p>
          <a:p>
            <a:r>
              <a:rPr lang="en-US" sz="1200" b="0" i="0" u="none" strike="noStrike" kern="1200" baseline="0" dirty="0" smtClean="0">
                <a:solidFill>
                  <a:schemeClr val="tx1"/>
                </a:solidFill>
                <a:latin typeface="+mn-lt"/>
                <a:ea typeface="+mn-ea"/>
                <a:cs typeface="+mn-cs"/>
              </a:rPr>
              <a:t>If a user is already authenticated, this control displays a link with the user’s name and a log off link. </a:t>
            </a:r>
          </a:p>
          <a:p>
            <a:r>
              <a:rPr lang="en-US" sz="1200" b="0" i="0" u="none" strike="noStrike" kern="1200" baseline="0" dirty="0" smtClean="0">
                <a:solidFill>
                  <a:schemeClr val="tx1"/>
                </a:solidFill>
                <a:latin typeface="+mn-lt"/>
                <a:ea typeface="+mn-ea"/>
                <a:cs typeface="+mn-cs"/>
              </a:rPr>
              <a:t>The log off link uses the </a:t>
            </a:r>
            <a:r>
              <a:rPr lang="en-US" sz="1200" b="0" i="0" u="none" strike="noStrike" kern="1200" baseline="0" dirty="0" err="1" smtClean="0">
                <a:solidFill>
                  <a:schemeClr val="tx1"/>
                </a:solidFill>
                <a:latin typeface="+mn-lt"/>
                <a:ea typeface="+mn-ea"/>
                <a:cs typeface="+mn-cs"/>
              </a:rPr>
              <a:t>LoginStatus</a:t>
            </a:r>
            <a:r>
              <a:rPr lang="en-US" sz="1200" b="0" i="0" u="none" strike="noStrike" kern="1200" baseline="0" dirty="0" smtClean="0">
                <a:solidFill>
                  <a:schemeClr val="tx1"/>
                </a:solidFill>
                <a:latin typeface="+mn-lt"/>
                <a:ea typeface="+mn-ea"/>
                <a:cs typeface="+mn-cs"/>
              </a:rPr>
              <a:t> control.</a:t>
            </a:r>
          </a:p>
          <a:p>
            <a:endParaRPr lang="en-US" dirty="0" smtClean="0"/>
          </a:p>
          <a:p>
            <a:endParaRPr lang="en-US" dirty="0" smtClean="0"/>
          </a:p>
          <a:p>
            <a:endParaRPr lang="ru-RU" dirty="0"/>
          </a:p>
        </p:txBody>
      </p:sp>
      <p:sp>
        <p:nvSpPr>
          <p:cNvPr id="4" name="Номер слайда 3"/>
          <p:cNvSpPr>
            <a:spLocks noGrp="1"/>
          </p:cNvSpPr>
          <p:nvPr>
            <p:ph type="sldNum" sz="quarter" idx="10"/>
          </p:nvPr>
        </p:nvSpPr>
        <p:spPr/>
        <p:txBody>
          <a:bodyPr/>
          <a:lstStyle/>
          <a:p>
            <a:fld id="{ACAA8711-F093-4A2E-A13B-A8DE6F398421}" type="slidenum">
              <a:rPr lang="ru-RU" smtClean="0"/>
              <a:pPr/>
              <a:t>163</a:t>
            </a:fld>
            <a:endParaRPr lang="ru-RU"/>
          </a:p>
        </p:txBody>
      </p:sp>
    </p:spTree>
    <p:extLst>
      <p:ext uri="{BB962C8B-B14F-4D97-AF65-F5344CB8AC3E}">
        <p14:creationId xmlns:p14="http://schemas.microsoft.com/office/powerpoint/2010/main" val="153622120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ACAA8711-F093-4A2E-A13B-A8DE6F398421}" type="slidenum">
              <a:rPr lang="ru-RU" smtClean="0"/>
              <a:pPr/>
              <a:t>164</a:t>
            </a:fld>
            <a:endParaRPr lang="ru-RU"/>
          </a:p>
        </p:txBody>
      </p:sp>
    </p:spTree>
    <p:extLst>
      <p:ext uri="{BB962C8B-B14F-4D97-AF65-F5344CB8AC3E}">
        <p14:creationId xmlns:p14="http://schemas.microsoft.com/office/powerpoint/2010/main" val="413103329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ACAA8711-F093-4A2E-A13B-A8DE6F398421}" type="slidenum">
              <a:rPr lang="ru-RU" smtClean="0"/>
              <a:pPr/>
              <a:t>165</a:t>
            </a:fld>
            <a:endParaRPr lang="ru-RU"/>
          </a:p>
        </p:txBody>
      </p:sp>
    </p:spTree>
    <p:extLst>
      <p:ext uri="{BB962C8B-B14F-4D97-AF65-F5344CB8AC3E}">
        <p14:creationId xmlns:p14="http://schemas.microsoft.com/office/powerpoint/2010/main" val="98434994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70000" lnSpcReduction="20000"/>
          </a:bodyPr>
          <a:lstStyle/>
          <a:p>
            <a:r>
              <a:rPr lang="en-US" b="1" dirty="0" smtClean="0"/>
              <a:t>How to log in a user</a:t>
            </a:r>
          </a:p>
          <a:p>
            <a:r>
              <a:rPr lang="en-US" dirty="0" smtClean="0"/>
              <a:t>To log in to an existing account, the user can use the Login.aspx page in the Account directory shown in figure 20-7. </a:t>
            </a:r>
            <a:endParaRPr lang="ru-RU" dirty="0" smtClean="0"/>
          </a:p>
          <a:p>
            <a:r>
              <a:rPr lang="en-US" dirty="0" smtClean="0"/>
              <a:t>To log in, the user enters an email address and a password and then clicks on the Log In button. </a:t>
            </a:r>
            <a:endParaRPr lang="ru-RU" dirty="0" smtClean="0"/>
          </a:p>
          <a:p>
            <a:r>
              <a:rPr lang="en-US" dirty="0" smtClean="0"/>
              <a:t>The user can also check the Remember Me check box to stay logged in even after the browser is closed. </a:t>
            </a:r>
            <a:endParaRPr lang="ru-RU" dirty="0" smtClean="0"/>
          </a:p>
          <a:p>
            <a:r>
              <a:rPr lang="en-US" dirty="0" smtClean="0"/>
              <a:t>Finally, the user can display the Register page by clicking on the Register link below the Log In button. </a:t>
            </a:r>
            <a:endParaRPr lang="ru-RU" dirty="0" smtClean="0"/>
          </a:p>
          <a:p>
            <a:r>
              <a:rPr lang="en-US" dirty="0" smtClean="0"/>
              <a:t>The </a:t>
            </a:r>
            <a:r>
              <a:rPr lang="en-US" dirty="0" err="1" smtClean="0"/>
              <a:t>aspx</a:t>
            </a:r>
            <a:r>
              <a:rPr lang="en-US" dirty="0" smtClean="0"/>
              <a:t> code for the Login page contains standard ASP.NET server controls and Bootstrap formatting.</a:t>
            </a:r>
          </a:p>
          <a:p>
            <a:endParaRPr lang="en-US" dirty="0" smtClean="0"/>
          </a:p>
          <a:p>
            <a:r>
              <a:rPr lang="en-US" sz="1200" b="0" i="0" u="none" strike="noStrike" kern="1200" baseline="0" dirty="0" smtClean="0">
                <a:solidFill>
                  <a:schemeClr val="tx1"/>
                </a:solidFill>
                <a:latin typeface="+mn-lt"/>
                <a:ea typeface="+mn-ea"/>
                <a:cs typeface="+mn-cs"/>
              </a:rPr>
              <a:t>Not shown here is the Use Another Service To Log In section that’s displayed below the Register link by default. </a:t>
            </a:r>
          </a:p>
          <a:p>
            <a:r>
              <a:rPr lang="en-US" sz="1200" b="0" i="0" u="none" strike="noStrike" kern="1200" baseline="0" dirty="0" smtClean="0">
                <a:solidFill>
                  <a:schemeClr val="tx1"/>
                </a:solidFill>
                <a:latin typeface="+mn-lt"/>
                <a:ea typeface="+mn-ea"/>
                <a:cs typeface="+mn-cs"/>
              </a:rPr>
              <a:t>This section allows a user to log in with a service like Facebook or Twitter. </a:t>
            </a:r>
          </a:p>
          <a:p>
            <a:r>
              <a:rPr lang="en-US" sz="1200" b="0" i="0" u="none" strike="noStrike" kern="1200" baseline="0" dirty="0" smtClean="0">
                <a:solidFill>
                  <a:schemeClr val="tx1"/>
                </a:solidFill>
                <a:latin typeface="+mn-lt"/>
                <a:ea typeface="+mn-ea"/>
                <a:cs typeface="+mn-cs"/>
              </a:rPr>
              <a:t>By default, however, this section just contains text notifying the user that no external authentication services are configured. </a:t>
            </a:r>
          </a:p>
          <a:p>
            <a:r>
              <a:rPr lang="en-US" sz="1200" b="0" i="0" u="none" strike="noStrike" kern="1200" baseline="0" dirty="0" smtClean="0">
                <a:solidFill>
                  <a:schemeClr val="tx1"/>
                </a:solidFill>
                <a:latin typeface="+mn-lt"/>
                <a:ea typeface="+mn-ea"/>
                <a:cs typeface="+mn-cs"/>
              </a:rPr>
              <a:t>This text also contains a link to an article for details on setting up an ASP.NET application to log in with external services. </a:t>
            </a:r>
          </a:p>
          <a:p>
            <a:r>
              <a:rPr lang="en-US" sz="1200" b="0" i="0" u="none" strike="noStrike" kern="1200" baseline="0" dirty="0" smtClean="0">
                <a:solidFill>
                  <a:schemeClr val="tx1"/>
                </a:solidFill>
                <a:latin typeface="+mn-lt"/>
                <a:ea typeface="+mn-ea"/>
                <a:cs typeface="+mn-cs"/>
              </a:rPr>
              <a:t>You can remove this section from your application if you aren’t using external services and you don’t want users to see this section.</a:t>
            </a:r>
          </a:p>
          <a:p>
            <a:r>
              <a:rPr lang="en-US" sz="1200" b="0" i="0" u="none" strike="noStrike" kern="1200" baseline="0" dirty="0" smtClean="0">
                <a:solidFill>
                  <a:schemeClr val="tx1"/>
                </a:solidFill>
                <a:latin typeface="+mn-lt"/>
                <a:ea typeface="+mn-ea"/>
                <a:cs typeface="+mn-cs"/>
              </a:rPr>
              <a:t>The code-behind file for the Login page contains a </a:t>
            </a:r>
            <a:r>
              <a:rPr lang="en-US" sz="1200" b="0" i="0" u="none" strike="noStrike" kern="1200" baseline="0" dirty="0" err="1" smtClean="0">
                <a:solidFill>
                  <a:schemeClr val="tx1"/>
                </a:solidFill>
                <a:latin typeface="+mn-lt"/>
                <a:ea typeface="+mn-ea"/>
                <a:cs typeface="+mn-cs"/>
              </a:rPr>
              <a:t>Page_Load</a:t>
            </a:r>
            <a:r>
              <a:rPr lang="en-US" sz="1200" b="0" i="0" u="none" strike="noStrike" kern="1200" baseline="0" dirty="0" smtClean="0">
                <a:solidFill>
                  <a:schemeClr val="tx1"/>
                </a:solidFill>
                <a:latin typeface="+mn-lt"/>
                <a:ea typeface="+mn-ea"/>
                <a:cs typeface="+mn-cs"/>
              </a:rPr>
              <a:t> event handler and an event handler for the Click event of the Log In button. </a:t>
            </a:r>
          </a:p>
          <a:p>
            <a:r>
              <a:rPr lang="en-US" sz="1200" b="0" i="0" u="none" strike="noStrike" kern="1200" baseline="0" dirty="0" smtClean="0">
                <a:solidFill>
                  <a:schemeClr val="tx1"/>
                </a:solidFill>
                <a:latin typeface="+mn-lt"/>
                <a:ea typeface="+mn-ea"/>
                <a:cs typeface="+mn-cs"/>
              </a:rPr>
              <a:t>The </a:t>
            </a:r>
            <a:r>
              <a:rPr lang="en-US" sz="1200" b="0" i="0" u="none" strike="noStrike" kern="1200" baseline="0" dirty="0" err="1" smtClean="0">
                <a:solidFill>
                  <a:schemeClr val="tx1"/>
                </a:solidFill>
                <a:latin typeface="+mn-lt"/>
                <a:ea typeface="+mn-ea"/>
                <a:cs typeface="+mn-cs"/>
              </a:rPr>
              <a:t>Page_Load</a:t>
            </a:r>
            <a:r>
              <a:rPr lang="en-US" sz="1200" b="0" i="0" u="none" strike="noStrike" kern="1200" baseline="0" dirty="0" smtClean="0">
                <a:solidFill>
                  <a:schemeClr val="tx1"/>
                </a:solidFill>
                <a:latin typeface="+mn-lt"/>
                <a:ea typeface="+mn-ea"/>
                <a:cs typeface="+mn-cs"/>
              </a:rPr>
              <a:t> event handler, not shown here, sets the URL for the page that will be displayed when the Register link is clicked. </a:t>
            </a:r>
          </a:p>
          <a:p>
            <a:r>
              <a:rPr lang="en-US" sz="1200" b="0" i="0" u="none" strike="noStrike" kern="1200" baseline="0" dirty="0" smtClean="0">
                <a:solidFill>
                  <a:schemeClr val="tx1"/>
                </a:solidFill>
                <a:latin typeface="+mn-lt"/>
                <a:ea typeface="+mn-ea"/>
                <a:cs typeface="+mn-cs"/>
              </a:rPr>
              <a:t>This URL includes a query string with the </a:t>
            </a:r>
            <a:r>
              <a:rPr lang="en-US" sz="1200" b="0" i="0" u="none" strike="noStrike" kern="1200" baseline="0" dirty="0" err="1" smtClean="0">
                <a:solidFill>
                  <a:schemeClr val="tx1"/>
                </a:solidFill>
                <a:latin typeface="+mn-lt"/>
                <a:ea typeface="+mn-ea"/>
                <a:cs typeface="+mn-cs"/>
              </a:rPr>
              <a:t>RetumUrl</a:t>
            </a:r>
            <a:r>
              <a:rPr lang="en-US" sz="1200" b="0" i="0" u="none" strike="noStrike" kern="1200" baseline="0" dirty="0" smtClean="0">
                <a:solidFill>
                  <a:schemeClr val="tx1"/>
                </a:solidFill>
                <a:latin typeface="+mn-lt"/>
                <a:ea typeface="+mn-ea"/>
                <a:cs typeface="+mn-cs"/>
              </a:rPr>
              <a:t> attribute that was passed to the page, if there was one. </a:t>
            </a:r>
          </a:p>
          <a:p>
            <a:r>
              <a:rPr lang="en-US" sz="1200" b="0" i="0" u="none" strike="noStrike" kern="1200" baseline="0" dirty="0" smtClean="0">
                <a:solidFill>
                  <a:schemeClr val="tx1"/>
                </a:solidFill>
                <a:latin typeface="+mn-lt"/>
                <a:ea typeface="+mn-ea"/>
                <a:cs typeface="+mn-cs"/>
              </a:rPr>
              <a:t>You can use this code as a guide if you want to add code to the master page that adds a query string with a </a:t>
            </a:r>
            <a:r>
              <a:rPr lang="en-US" sz="1200" b="0" i="0" u="none" strike="noStrike" kern="1200" baseline="0" dirty="0" err="1" smtClean="0">
                <a:solidFill>
                  <a:schemeClr val="tx1"/>
                </a:solidFill>
                <a:latin typeface="+mn-lt"/>
                <a:ea typeface="+mn-ea"/>
                <a:cs typeface="+mn-cs"/>
              </a:rPr>
              <a:t>ReturnUrl</a:t>
            </a:r>
            <a:r>
              <a:rPr lang="en-US" sz="1200" b="0" i="0" u="none" strike="noStrike" kern="1200" baseline="0" dirty="0" smtClean="0">
                <a:solidFill>
                  <a:schemeClr val="tx1"/>
                </a:solidFill>
                <a:latin typeface="+mn-lt"/>
                <a:ea typeface="+mn-ea"/>
                <a:cs typeface="+mn-cs"/>
              </a:rPr>
              <a:t> to the URL for the link to the Register page.</a:t>
            </a:r>
          </a:p>
          <a:p>
            <a:r>
              <a:rPr lang="en-US" sz="1200" b="0" i="0" u="none" strike="noStrike" kern="1200" baseline="0" dirty="0" smtClean="0">
                <a:solidFill>
                  <a:schemeClr val="tx1"/>
                </a:solidFill>
                <a:latin typeface="+mn-lt"/>
                <a:ea typeface="+mn-ea"/>
                <a:cs typeface="+mn-cs"/>
              </a:rPr>
              <a:t>The Load event handler also contains starter code that you can uncomment once you have account confirmation enabled for the password reset functionality. </a:t>
            </a:r>
          </a:p>
          <a:p>
            <a:r>
              <a:rPr lang="en-US" sz="1200" b="0" i="0" u="none" strike="noStrike" kern="1200" baseline="0" dirty="0" smtClean="0">
                <a:solidFill>
                  <a:schemeClr val="tx1"/>
                </a:solidFill>
                <a:latin typeface="+mn-lt"/>
                <a:ea typeface="+mn-ea"/>
                <a:cs typeface="+mn-cs"/>
              </a:rPr>
              <a:t>This commented out code sets the navigate URL for the Forgot Password link. </a:t>
            </a:r>
          </a:p>
          <a:p>
            <a:r>
              <a:rPr lang="en-US" sz="1200" b="0" i="0" u="none" strike="noStrike" kern="1200" baseline="0" dirty="0" smtClean="0">
                <a:solidFill>
                  <a:schemeClr val="tx1"/>
                </a:solidFill>
                <a:latin typeface="+mn-lt"/>
                <a:ea typeface="+mn-ea"/>
                <a:cs typeface="+mn-cs"/>
              </a:rPr>
              <a:t>Note that this link is also commented out by default in the </a:t>
            </a:r>
            <a:r>
              <a:rPr lang="en-US" sz="1200" b="0" i="0" u="none" strike="noStrike" kern="1200" baseline="0" dirty="0" err="1" smtClean="0">
                <a:solidFill>
                  <a:schemeClr val="tx1"/>
                </a:solidFill>
                <a:latin typeface="+mn-lt"/>
                <a:ea typeface="+mn-ea"/>
                <a:cs typeface="+mn-cs"/>
              </a:rPr>
              <a:t>aspx</a:t>
            </a:r>
            <a:r>
              <a:rPr lang="en-US" sz="1200" b="0" i="0" u="none" strike="noStrike" kern="1200" baseline="0" dirty="0" smtClean="0">
                <a:solidFill>
                  <a:schemeClr val="tx1"/>
                </a:solidFill>
                <a:latin typeface="+mn-lt"/>
                <a:ea typeface="+mn-ea"/>
                <a:cs typeface="+mn-cs"/>
              </a:rPr>
              <a:t> code, so you’d need to uncomment that </a:t>
            </a:r>
            <a:r>
              <a:rPr lang="en-US" sz="1200" b="0" i="0" u="none" strike="noStrike" kern="1200" baseline="0" dirty="0" err="1" smtClean="0">
                <a:solidFill>
                  <a:schemeClr val="tx1"/>
                </a:solidFill>
                <a:latin typeface="+mn-lt"/>
                <a:ea typeface="+mn-ea"/>
                <a:cs typeface="+mn-cs"/>
              </a:rPr>
              <a:t>aspx</a:t>
            </a:r>
            <a:r>
              <a:rPr lang="en-US" sz="1200" b="0" i="0" u="none" strike="noStrike" kern="1200" baseline="0" dirty="0" smtClean="0">
                <a:solidFill>
                  <a:schemeClr val="tx1"/>
                </a:solidFill>
                <a:latin typeface="+mn-lt"/>
                <a:ea typeface="+mn-ea"/>
                <a:cs typeface="+mn-cs"/>
              </a:rPr>
              <a:t> code as well to use this starter code.</a:t>
            </a:r>
          </a:p>
          <a:p>
            <a:r>
              <a:rPr lang="en-US" sz="1200" b="0" i="0" u="none" strike="noStrike" kern="1200" baseline="0" dirty="0" smtClean="0">
                <a:solidFill>
                  <a:schemeClr val="tx1"/>
                </a:solidFill>
                <a:latin typeface="+mn-lt"/>
                <a:ea typeface="+mn-ea"/>
                <a:cs typeface="+mn-cs"/>
              </a:rPr>
              <a:t>The Click event for the Login button shown in this figure starts by checking whether the page is valid. </a:t>
            </a:r>
          </a:p>
          <a:p>
            <a:r>
              <a:rPr lang="en-US" sz="1200" b="0" i="0" u="none" strike="noStrike" kern="1200" baseline="0" dirty="0" smtClean="0">
                <a:solidFill>
                  <a:schemeClr val="tx1"/>
                </a:solidFill>
                <a:latin typeface="+mn-lt"/>
                <a:ea typeface="+mn-ea"/>
                <a:cs typeface="+mn-cs"/>
              </a:rPr>
              <a:t>That’s because the page contains validation controls for the email and password. By the way, although the Register page also contains validation controls, it doesn’t check whether the page is valid. So you should probably add code that does that.</a:t>
            </a:r>
          </a:p>
          <a:p>
            <a:r>
              <a:rPr lang="en-US" sz="1200" b="0" i="0" u="none" strike="noStrike" kern="1200" baseline="0" dirty="0" smtClean="0">
                <a:solidFill>
                  <a:schemeClr val="tx1"/>
                </a:solidFill>
                <a:latin typeface="+mn-lt"/>
                <a:ea typeface="+mn-ea"/>
                <a:cs typeface="+mn-cs"/>
              </a:rPr>
              <a:t>If the page is valid, the code then gets the </a:t>
            </a:r>
            <a:r>
              <a:rPr lang="en-US" sz="1200" b="0" i="0" u="none" strike="noStrike" kern="1200" baseline="0" dirty="0" err="1" smtClean="0">
                <a:solidFill>
                  <a:schemeClr val="tx1"/>
                </a:solidFill>
                <a:latin typeface="+mn-lt"/>
                <a:ea typeface="+mn-ea"/>
                <a:cs typeface="+mn-cs"/>
              </a:rPr>
              <a:t>ApplicationUserManager</a:t>
            </a:r>
            <a:r>
              <a:rPr lang="en-US" sz="1200" b="0" i="0" u="none" strike="noStrike" kern="1200" baseline="0" dirty="0" smtClean="0">
                <a:solidFill>
                  <a:schemeClr val="tx1"/>
                </a:solidFill>
                <a:latin typeface="+mn-lt"/>
                <a:ea typeface="+mn-ea"/>
                <a:cs typeface="+mn-cs"/>
              </a:rPr>
              <a:t> and </a:t>
            </a:r>
            <a:r>
              <a:rPr lang="en-US" sz="1200" b="0" i="0" u="none" strike="noStrike" kern="1200" baseline="0" dirty="0" err="1" smtClean="0">
                <a:solidFill>
                  <a:schemeClr val="tx1"/>
                </a:solidFill>
                <a:latin typeface="+mn-lt"/>
                <a:ea typeface="+mn-ea"/>
                <a:cs typeface="+mn-cs"/>
              </a:rPr>
              <a:t>ApplicationsignlnManager</a:t>
            </a:r>
            <a:r>
              <a:rPr lang="en-US" sz="1200" b="0" i="0" u="none" strike="noStrike" kern="1200" baseline="0" dirty="0" smtClean="0">
                <a:solidFill>
                  <a:schemeClr val="tx1"/>
                </a:solidFill>
                <a:latin typeface="+mn-lt"/>
                <a:ea typeface="+mn-ea"/>
                <a:cs typeface="+mn-cs"/>
              </a:rPr>
              <a:t> objects.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Then, it signs the user in by calling the </a:t>
            </a:r>
            <a:r>
              <a:rPr lang="en-US" sz="1200" b="0" i="0" u="none" strike="noStrike" kern="1200" baseline="0" dirty="0" err="1" smtClean="0">
                <a:solidFill>
                  <a:schemeClr val="tx1"/>
                </a:solidFill>
                <a:latin typeface="+mn-lt"/>
                <a:ea typeface="+mn-ea"/>
                <a:cs typeface="+mn-cs"/>
              </a:rPr>
              <a:t>PasswordSignln</a:t>
            </a:r>
            <a:r>
              <a:rPr lang="en-US" sz="1200" b="0" i="0" u="none" strike="noStrike" kern="1200" baseline="0" dirty="0" smtClean="0">
                <a:solidFill>
                  <a:schemeClr val="tx1"/>
                </a:solidFill>
                <a:latin typeface="+mn-lt"/>
                <a:ea typeface="+mn-ea"/>
                <a:cs typeface="+mn-cs"/>
              </a:rPr>
              <a:t> method of the sign in manager, </a:t>
            </a:r>
          </a:p>
          <a:p>
            <a:r>
              <a:rPr lang="en-US" sz="1200" b="0" i="0" u="none" strike="noStrike" kern="1200" baseline="0" dirty="0" smtClean="0">
                <a:solidFill>
                  <a:schemeClr val="tx1"/>
                </a:solidFill>
                <a:latin typeface="+mn-lt"/>
                <a:ea typeface="+mn-ea"/>
                <a:cs typeface="+mn-cs"/>
              </a:rPr>
              <a:t>passing it the values of the Email and Password text boxes and the </a:t>
            </a:r>
            <a:r>
              <a:rPr lang="en-US" sz="1200" b="0" i="0" u="none" strike="noStrike" kern="1200" baseline="0" dirty="0" err="1" smtClean="0">
                <a:solidFill>
                  <a:schemeClr val="tx1"/>
                </a:solidFill>
                <a:latin typeface="+mn-lt"/>
                <a:ea typeface="+mn-ea"/>
                <a:cs typeface="+mn-cs"/>
              </a:rPr>
              <a:t>RememberMe</a:t>
            </a:r>
            <a:r>
              <a:rPr lang="en-US" sz="1200" b="0" i="0" u="none" strike="noStrike" kern="1200" baseline="0" dirty="0" smtClean="0">
                <a:solidFill>
                  <a:schemeClr val="tx1"/>
                </a:solidFill>
                <a:latin typeface="+mn-lt"/>
                <a:ea typeface="+mn-ea"/>
                <a:cs typeface="+mn-cs"/>
              </a:rPr>
              <a:t> check box.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It stores the value of the </a:t>
            </a:r>
            <a:r>
              <a:rPr lang="en-US" sz="1200" b="0" i="0" u="none" strike="noStrike" kern="1200" baseline="0" dirty="0" err="1" smtClean="0">
                <a:solidFill>
                  <a:schemeClr val="tx1"/>
                </a:solidFill>
                <a:latin typeface="+mn-lt"/>
                <a:ea typeface="+mn-ea"/>
                <a:cs typeface="+mn-cs"/>
              </a:rPr>
              <a:t>SignlnStatus</a:t>
            </a:r>
            <a:r>
              <a:rPr lang="en-US" sz="1200" b="0" i="0" u="none" strike="noStrike" kern="1200" baseline="0" dirty="0" smtClean="0">
                <a:solidFill>
                  <a:schemeClr val="tx1"/>
                </a:solidFill>
                <a:latin typeface="+mn-lt"/>
                <a:ea typeface="+mn-ea"/>
                <a:cs typeface="+mn-cs"/>
              </a:rPr>
              <a:t> enumeration that this method returns in a variable named result.</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Finally, the code checks the value of the result variable to determine if the login operation was successful. </a:t>
            </a:r>
          </a:p>
          <a:p>
            <a:r>
              <a:rPr lang="en-US" sz="1200" b="0" i="0" u="none" strike="noStrike" kern="1200" baseline="0" dirty="0" smtClean="0">
                <a:solidFill>
                  <a:schemeClr val="tx1"/>
                </a:solidFill>
                <a:latin typeface="+mn-lt"/>
                <a:ea typeface="+mn-ea"/>
                <a:cs typeface="+mn-cs"/>
              </a:rPr>
              <a:t>If the value is Success, </a:t>
            </a:r>
            <a:r>
              <a:rPr lang="en-US" sz="1200" b="0" i="0" u="none" strike="noStrike" kern="1200" baseline="0" dirty="0" err="1" smtClean="0">
                <a:solidFill>
                  <a:schemeClr val="tx1"/>
                </a:solidFill>
                <a:latin typeface="+mn-lt"/>
                <a:ea typeface="+mn-ea"/>
                <a:cs typeface="+mn-cs"/>
              </a:rPr>
              <a:t>LockedOut</a:t>
            </a:r>
            <a:r>
              <a:rPr lang="en-US" sz="1200" b="0" i="0" u="none" strike="noStrike" kern="1200" baseline="0" dirty="0" smtClean="0">
                <a:solidFill>
                  <a:schemeClr val="tx1"/>
                </a:solidFill>
                <a:latin typeface="+mn-lt"/>
                <a:ea typeface="+mn-ea"/>
                <a:cs typeface="+mn-cs"/>
              </a:rPr>
              <a:t>, or </a:t>
            </a:r>
            <a:r>
              <a:rPr lang="en-US" sz="1200" b="0" i="0" u="none" strike="noStrike" kern="1200" baseline="0" dirty="0" err="1" smtClean="0">
                <a:solidFill>
                  <a:schemeClr val="tx1"/>
                </a:solidFill>
                <a:latin typeface="+mn-lt"/>
                <a:ea typeface="+mn-ea"/>
                <a:cs typeface="+mn-cs"/>
              </a:rPr>
              <a:t>RequiresVerification</a:t>
            </a:r>
            <a:r>
              <a:rPr lang="en-US" sz="1200" b="0" i="0" u="none" strike="noStrike" kern="1200" baseline="0" dirty="0" smtClean="0">
                <a:solidFill>
                  <a:schemeClr val="tx1"/>
                </a:solidFill>
                <a:latin typeface="+mn-lt"/>
                <a:ea typeface="+mn-ea"/>
                <a:cs typeface="+mn-cs"/>
              </a:rPr>
              <a:t>, the code redirects to the appropriate page. </a:t>
            </a:r>
          </a:p>
          <a:p>
            <a:r>
              <a:rPr lang="en-US" sz="1200" b="0" i="0" u="none" strike="noStrike" kern="1200" baseline="0" dirty="0" smtClean="0">
                <a:solidFill>
                  <a:schemeClr val="tx1"/>
                </a:solidFill>
                <a:latin typeface="+mn-lt"/>
                <a:ea typeface="+mn-ea"/>
                <a:cs typeface="+mn-cs"/>
              </a:rPr>
              <a:t>Otherwise, it notifies the user that the login attempt failed. </a:t>
            </a:r>
          </a:p>
          <a:p>
            <a:r>
              <a:rPr lang="en-US" sz="1200" b="0" i="0" u="none" strike="noStrike" kern="1200" baseline="0" dirty="0" smtClean="0">
                <a:solidFill>
                  <a:schemeClr val="tx1"/>
                </a:solidFill>
                <a:latin typeface="+mn-lt"/>
                <a:ea typeface="+mn-ea"/>
                <a:cs typeface="+mn-cs"/>
              </a:rPr>
              <a:t>Note that </a:t>
            </a:r>
            <a:r>
              <a:rPr lang="en-US" sz="1200" b="0" i="0" u="none" strike="noStrike" kern="1200" baseline="0" dirty="0" err="1" smtClean="0">
                <a:solidFill>
                  <a:schemeClr val="tx1"/>
                </a:solidFill>
                <a:latin typeface="+mn-lt"/>
                <a:ea typeface="+mn-ea"/>
                <a:cs typeface="+mn-cs"/>
              </a:rPr>
              <a:t>LockedOut</a:t>
            </a:r>
            <a:r>
              <a:rPr lang="en-US" sz="1200" b="0" i="0" u="none" strike="noStrike" kern="1200" baseline="0" dirty="0" smtClean="0">
                <a:solidFill>
                  <a:schemeClr val="tx1"/>
                </a:solidFill>
                <a:latin typeface="+mn-lt"/>
                <a:ea typeface="+mn-ea"/>
                <a:cs typeface="+mn-cs"/>
              </a:rPr>
              <a:t> means that the user has attempted to log in too many times, and </a:t>
            </a:r>
            <a:r>
              <a:rPr lang="en-US" sz="1200" b="0" i="0" u="none" strike="noStrike" kern="1200" baseline="0" dirty="0" err="1" smtClean="0">
                <a:solidFill>
                  <a:schemeClr val="tx1"/>
                </a:solidFill>
                <a:latin typeface="+mn-lt"/>
                <a:ea typeface="+mn-ea"/>
                <a:cs typeface="+mn-cs"/>
              </a:rPr>
              <a:t>RequiresVerification</a:t>
            </a:r>
            <a:r>
              <a:rPr lang="en-US" sz="1200" b="0" i="0" u="none" strike="noStrike" kern="1200" baseline="0" dirty="0" smtClean="0">
                <a:solidFill>
                  <a:schemeClr val="tx1"/>
                </a:solidFill>
                <a:latin typeface="+mn-lt"/>
                <a:ea typeface="+mn-ea"/>
                <a:cs typeface="+mn-cs"/>
              </a:rPr>
              <a:t> means </a:t>
            </a:r>
          </a:p>
          <a:p>
            <a:r>
              <a:rPr lang="en-US" sz="1200" b="0" i="0" u="none" strike="noStrike" kern="1200" baseline="0" dirty="0" smtClean="0">
                <a:solidFill>
                  <a:schemeClr val="tx1"/>
                </a:solidFill>
                <a:latin typeface="+mn-lt"/>
                <a:ea typeface="+mn-ea"/>
                <a:cs typeface="+mn-cs"/>
              </a:rPr>
              <a:t>that additional verification is required. Both of these features are disabled by default.</a:t>
            </a: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ACAA8711-F093-4A2E-A13B-A8DE6F398421}" type="slidenum">
              <a:rPr lang="ru-RU" smtClean="0"/>
              <a:pPr/>
              <a:t>166</a:t>
            </a:fld>
            <a:endParaRPr lang="ru-RU"/>
          </a:p>
        </p:txBody>
      </p:sp>
    </p:spTree>
    <p:extLst>
      <p:ext uri="{BB962C8B-B14F-4D97-AF65-F5344CB8AC3E}">
        <p14:creationId xmlns:p14="http://schemas.microsoft.com/office/powerpoint/2010/main" val="395141821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171450" indent="-171450">
              <a:buFont typeface="Arial" panose="020B0604020202020204" pitchFamily="34" charset="0"/>
              <a:buChar char="•"/>
            </a:pPr>
            <a:endParaRPr lang="ru-RU" baseline="0" dirty="0"/>
          </a:p>
        </p:txBody>
      </p:sp>
      <p:sp>
        <p:nvSpPr>
          <p:cNvPr id="4" name="Номер слайда 3"/>
          <p:cNvSpPr>
            <a:spLocks noGrp="1"/>
          </p:cNvSpPr>
          <p:nvPr>
            <p:ph type="sldNum" sz="quarter" idx="10"/>
          </p:nvPr>
        </p:nvSpPr>
        <p:spPr/>
        <p:txBody>
          <a:bodyPr/>
          <a:lstStyle/>
          <a:p>
            <a:fld id="{ACAA8711-F093-4A2E-A13B-A8DE6F398421}" type="slidenum">
              <a:rPr lang="ru-RU" smtClean="0"/>
              <a:pPr/>
              <a:t>167</a:t>
            </a:fld>
            <a:endParaRPr lang="ru-RU"/>
          </a:p>
        </p:txBody>
      </p:sp>
    </p:spTree>
    <p:extLst>
      <p:ext uri="{BB962C8B-B14F-4D97-AF65-F5344CB8AC3E}">
        <p14:creationId xmlns:p14="http://schemas.microsoft.com/office/powerpoint/2010/main" val="8534649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en-US" sz="1200" b="1" i="0" u="none" strike="noStrike" kern="1200" baseline="0" dirty="0" smtClean="0">
                <a:solidFill>
                  <a:schemeClr val="tx1"/>
                </a:solidFill>
                <a:latin typeface="+mn-lt"/>
                <a:ea typeface="+mn-ea"/>
                <a:cs typeface="+mn-cs"/>
              </a:rPr>
              <a:t>How to change basic configuration options</a:t>
            </a:r>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In the previous figures, you saw the pages and code-behind files for an authentication system that’s generated by default by the Web Forms template.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Although you can use this authentication system without making any changes to it, </a:t>
            </a:r>
          </a:p>
          <a:p>
            <a:r>
              <a:rPr lang="en-US" sz="1200" b="0" i="0" u="none" strike="noStrike" kern="1200" baseline="0" dirty="0" smtClean="0">
                <a:solidFill>
                  <a:schemeClr val="tx1"/>
                </a:solidFill>
                <a:latin typeface="+mn-lt"/>
                <a:ea typeface="+mn-ea"/>
                <a:cs typeface="+mn-cs"/>
              </a:rPr>
              <a:t>you’ll typically want to make at least some minor changes.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For example, you may want</a:t>
            </a:r>
            <a:r>
              <a:rPr lang="en-US" sz="1200" b="1" i="1" u="none" strike="noStrike" kern="1200" baseline="0" dirty="0" smtClean="0">
                <a:solidFill>
                  <a:schemeClr val="tx1"/>
                </a:solidFill>
                <a:latin typeface="+mn-lt"/>
                <a:ea typeface="+mn-ea"/>
                <a:cs typeface="+mn-cs"/>
              </a:rPr>
              <a:t> to change the password or lockout rules</a:t>
            </a:r>
            <a:r>
              <a:rPr lang="en-US" sz="1200" b="0" i="0" u="none" strike="noStrike" kern="1200" baseline="0" dirty="0" smtClean="0">
                <a:solidFill>
                  <a:schemeClr val="tx1"/>
                </a:solidFill>
                <a:latin typeface="+mn-lt"/>
                <a:ea typeface="+mn-ea"/>
                <a:cs typeface="+mn-cs"/>
              </a:rPr>
              <a:t>.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Fortunately, it’s easy to make these types of changes.</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a:t>
            </a:r>
            <a:r>
              <a:rPr lang="en-US" sz="1200" b="1" i="1" u="none" strike="noStrike" kern="1200" baseline="0" dirty="0" err="1" smtClean="0">
                <a:solidFill>
                  <a:schemeClr val="tx1"/>
                </a:solidFill>
                <a:latin typeface="+mn-lt"/>
                <a:ea typeface="+mn-ea"/>
                <a:cs typeface="+mn-cs"/>
              </a:rPr>
              <a:t>IdentityConfig.cs</a:t>
            </a:r>
            <a:r>
              <a:rPr lang="en-US" sz="1200" b="1" i="1"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file in the </a:t>
            </a:r>
            <a:r>
              <a:rPr lang="en-US" sz="1200" b="0" i="0" u="none" strike="noStrike" kern="1200" baseline="0" dirty="0" err="1" smtClean="0">
                <a:solidFill>
                  <a:schemeClr val="tx1"/>
                </a:solidFill>
                <a:latin typeface="+mn-lt"/>
                <a:ea typeface="+mn-ea"/>
                <a:cs typeface="+mn-cs"/>
              </a:rPr>
              <a:t>App_Start</a:t>
            </a:r>
            <a:r>
              <a:rPr lang="en-US" sz="1200" b="0" i="0" u="none" strike="noStrike" kern="1200" baseline="0" dirty="0" smtClean="0">
                <a:solidFill>
                  <a:schemeClr val="tx1"/>
                </a:solidFill>
                <a:latin typeface="+mn-lt"/>
                <a:ea typeface="+mn-ea"/>
                <a:cs typeface="+mn-cs"/>
              </a:rPr>
              <a:t> directory contains code that determines some of the authentication behavior of an application. </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This file defines the </a:t>
            </a:r>
            <a:r>
              <a:rPr lang="en-US" sz="1200" b="0" i="0" u="none" strike="noStrike" kern="1200" baseline="0" dirty="0" err="1" smtClean="0">
                <a:solidFill>
                  <a:schemeClr val="tx1"/>
                </a:solidFill>
                <a:latin typeface="+mn-lt"/>
                <a:ea typeface="+mn-ea"/>
                <a:cs typeface="+mn-cs"/>
              </a:rPr>
              <a:t>ApplicationUserManager</a:t>
            </a:r>
            <a:r>
              <a:rPr lang="en-US" sz="1200" b="0" i="0" u="none" strike="noStrike" kern="1200" baseline="0" dirty="0" smtClean="0">
                <a:solidFill>
                  <a:schemeClr val="tx1"/>
                </a:solidFill>
                <a:latin typeface="+mn-lt"/>
                <a:ea typeface="+mn-ea"/>
                <a:cs typeface="+mn-cs"/>
              </a:rPr>
              <a:t> class that you’ve seen used in previous figures. </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This class extends the </a:t>
            </a:r>
            <a:r>
              <a:rPr lang="en-US" sz="1200" b="0" i="0" u="none" strike="noStrike" kern="1200" baseline="0" dirty="0" err="1" smtClean="0">
                <a:solidFill>
                  <a:schemeClr val="tx1"/>
                </a:solidFill>
                <a:latin typeface="+mn-lt"/>
                <a:ea typeface="+mn-ea"/>
                <a:cs typeface="+mn-cs"/>
              </a:rPr>
              <a:t>UserManager</a:t>
            </a:r>
            <a:r>
              <a:rPr lang="en-US" sz="1200" b="0" i="0" u="none" strike="noStrike" kern="1200" baseline="0" dirty="0" smtClean="0">
                <a:solidFill>
                  <a:schemeClr val="tx1"/>
                </a:solidFill>
                <a:latin typeface="+mn-lt"/>
                <a:ea typeface="+mn-ea"/>
                <a:cs typeface="+mn-cs"/>
              </a:rPr>
              <a:t> class and has a static Create method that’s shown in figure 20-9. </a:t>
            </a:r>
            <a:endParaRPr lang="ru-RU"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This method is called when the </a:t>
            </a:r>
            <a:r>
              <a:rPr lang="en-US" sz="1200" b="0" i="0" u="none" strike="noStrike" kern="1200" baseline="0" dirty="0" err="1" smtClean="0">
                <a:solidFill>
                  <a:schemeClr val="tx1"/>
                </a:solidFill>
                <a:latin typeface="+mn-lt"/>
                <a:ea typeface="+mn-ea"/>
                <a:cs typeface="+mn-cs"/>
              </a:rPr>
              <a:t>OwinContext</a:t>
            </a:r>
            <a:r>
              <a:rPr lang="en-US" sz="1200" b="0" i="0" u="none" strike="noStrike" kern="1200" baseline="0" dirty="0" smtClean="0">
                <a:solidFill>
                  <a:schemeClr val="tx1"/>
                </a:solidFill>
                <a:latin typeface="+mn-lt"/>
                <a:ea typeface="+mn-ea"/>
                <a:cs typeface="+mn-cs"/>
              </a:rPr>
              <a:t> object for a request is built, </a:t>
            </a:r>
          </a:p>
          <a:p>
            <a:r>
              <a:rPr lang="en-US" sz="1200" b="0" i="0" u="none" strike="noStrike" kern="1200" baseline="0" dirty="0" smtClean="0">
                <a:solidFill>
                  <a:schemeClr val="tx1"/>
                </a:solidFill>
                <a:latin typeface="+mn-lt"/>
                <a:ea typeface="+mn-ea"/>
                <a:cs typeface="+mn-cs"/>
              </a:rPr>
              <a:t>and it creates and configures the </a:t>
            </a:r>
            <a:r>
              <a:rPr lang="en-US" sz="1200" b="0" i="0" u="none" strike="noStrike" kern="1200" baseline="0" dirty="0" err="1" smtClean="0">
                <a:solidFill>
                  <a:schemeClr val="tx1"/>
                </a:solidFill>
                <a:latin typeface="+mn-lt"/>
                <a:ea typeface="+mn-ea"/>
                <a:cs typeface="+mn-cs"/>
              </a:rPr>
              <a:t>ApplicationUserManager</a:t>
            </a:r>
            <a:r>
              <a:rPr lang="en-US" sz="1200" b="0" i="0" u="none" strike="noStrike" kern="1200" baseline="0" dirty="0" smtClean="0">
                <a:solidFill>
                  <a:schemeClr val="tx1"/>
                </a:solidFill>
                <a:latin typeface="+mn-lt"/>
                <a:ea typeface="+mn-ea"/>
                <a:cs typeface="+mn-cs"/>
              </a:rPr>
              <a:t> object that’s used by the application. </a:t>
            </a:r>
          </a:p>
          <a:p>
            <a:r>
              <a:rPr lang="en-US" sz="1200" b="0" i="0" u="none" strike="noStrike" kern="1200" baseline="0" dirty="0" smtClean="0">
                <a:solidFill>
                  <a:schemeClr val="tx1"/>
                </a:solidFill>
                <a:latin typeface="+mn-lt"/>
                <a:ea typeface="+mn-ea"/>
                <a:cs typeface="+mn-cs"/>
              </a:rPr>
              <a:t>You’ll </a:t>
            </a:r>
            <a:r>
              <a:rPr lang="en-US" sz="1200" b="0" i="0" u="none" strike="noStrike" kern="1200" baseline="0" dirty="0" err="1" smtClean="0">
                <a:solidFill>
                  <a:schemeClr val="tx1"/>
                </a:solidFill>
                <a:latin typeface="+mn-lt"/>
                <a:ea typeface="+mn-ea"/>
                <a:cs typeface="+mn-cs"/>
              </a:rPr>
              <a:t>leam</a:t>
            </a:r>
            <a:r>
              <a:rPr lang="en-US" sz="1200" b="0" i="0" u="none" strike="noStrike" kern="1200" baseline="0" dirty="0" smtClean="0">
                <a:solidFill>
                  <a:schemeClr val="tx1"/>
                </a:solidFill>
                <a:latin typeface="+mn-lt"/>
                <a:ea typeface="+mn-ea"/>
                <a:cs typeface="+mn-cs"/>
              </a:rPr>
              <a:t> more about how this works later.</a:t>
            </a: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ru-RU" baseline="0" dirty="0"/>
          </a:p>
        </p:txBody>
      </p:sp>
      <p:sp>
        <p:nvSpPr>
          <p:cNvPr id="4" name="Номер слайда 3"/>
          <p:cNvSpPr>
            <a:spLocks noGrp="1"/>
          </p:cNvSpPr>
          <p:nvPr>
            <p:ph type="sldNum" sz="quarter" idx="10"/>
          </p:nvPr>
        </p:nvSpPr>
        <p:spPr/>
        <p:txBody>
          <a:bodyPr/>
          <a:lstStyle/>
          <a:p>
            <a:fld id="{ACAA8711-F093-4A2E-A13B-A8DE6F398421}" type="slidenum">
              <a:rPr lang="ru-RU" smtClean="0"/>
              <a:pPr/>
              <a:t>168</a:t>
            </a:fld>
            <a:endParaRPr lang="ru-RU"/>
          </a:p>
        </p:txBody>
      </p:sp>
    </p:spTree>
    <p:extLst>
      <p:ext uri="{BB962C8B-B14F-4D97-AF65-F5344CB8AC3E}">
        <p14:creationId xmlns:p14="http://schemas.microsoft.com/office/powerpoint/2010/main" val="154154635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77500" lnSpcReduction="20000"/>
          </a:bodyPr>
          <a:lstStyle/>
          <a:p>
            <a:r>
              <a:rPr lang="en-US" sz="1200" b="0" i="0" u="none" strike="noStrike" kern="1200" baseline="0" dirty="0" smtClean="0">
                <a:solidFill>
                  <a:schemeClr val="tx1"/>
                </a:solidFill>
                <a:latin typeface="+mn-lt"/>
                <a:ea typeface="+mn-ea"/>
                <a:cs typeface="+mn-cs"/>
              </a:rPr>
              <a:t>As you can see, this Create method configures things like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password length,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types of characters required in a password, and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how many login failures are allowed before a user is locked out.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You can change the code in this method to adjust this functionality in an application.</a:t>
            </a:r>
          </a:p>
          <a:p>
            <a:r>
              <a:rPr lang="en-US" sz="1200" b="0" i="0" u="none" strike="noStrike" kern="1200" baseline="0" dirty="0" smtClean="0">
                <a:solidFill>
                  <a:schemeClr val="tx1"/>
                </a:solidFill>
                <a:latin typeface="+mn-lt"/>
                <a:ea typeface="+mn-ea"/>
                <a:cs typeface="+mn-cs"/>
              </a:rPr>
              <a:t>The </a:t>
            </a:r>
            <a:r>
              <a:rPr lang="en-US" sz="1200" b="0" i="0" u="none" strike="noStrike" kern="1200" baseline="0" dirty="0" err="1" smtClean="0">
                <a:solidFill>
                  <a:schemeClr val="tx1"/>
                </a:solidFill>
                <a:latin typeface="+mn-lt"/>
                <a:ea typeface="+mn-ea"/>
                <a:cs typeface="+mn-cs"/>
              </a:rPr>
              <a:t>IdentityConfig.cs</a:t>
            </a:r>
            <a:r>
              <a:rPr lang="en-US" sz="1200" b="0" i="0" u="none" strike="noStrike" kern="1200" baseline="0" dirty="0" smtClean="0">
                <a:solidFill>
                  <a:schemeClr val="tx1"/>
                </a:solidFill>
                <a:latin typeface="+mn-lt"/>
                <a:ea typeface="+mn-ea"/>
                <a:cs typeface="+mn-cs"/>
              </a:rPr>
              <a:t> file also defines the </a:t>
            </a:r>
            <a:r>
              <a:rPr lang="en-US" sz="1200" b="0" i="0" u="none" strike="noStrike" kern="1200" baseline="0" dirty="0" err="1" smtClean="0">
                <a:solidFill>
                  <a:schemeClr val="tx1"/>
                </a:solidFill>
                <a:latin typeface="+mn-lt"/>
                <a:ea typeface="+mn-ea"/>
                <a:cs typeface="+mn-cs"/>
              </a:rPr>
              <a:t>ApplicationsignlnManager</a:t>
            </a:r>
            <a:r>
              <a:rPr lang="en-US" sz="1200" b="0" i="0" u="none" strike="noStrike" kern="1200" baseline="0" dirty="0" smtClean="0">
                <a:solidFill>
                  <a:schemeClr val="tx1"/>
                </a:solidFill>
                <a:latin typeface="+mn-lt"/>
                <a:ea typeface="+mn-ea"/>
                <a:cs typeface="+mn-cs"/>
              </a:rPr>
              <a:t> class that you’ve seen used in previous figures.</a:t>
            </a:r>
          </a:p>
          <a:p>
            <a:r>
              <a:rPr lang="en-US" sz="1200" b="0" i="0" u="none" strike="noStrike" kern="1200" baseline="0" dirty="0" smtClean="0">
                <a:solidFill>
                  <a:schemeClr val="tx1"/>
                </a:solidFill>
                <a:latin typeface="+mn-lt"/>
                <a:ea typeface="+mn-ea"/>
                <a:cs typeface="+mn-cs"/>
              </a:rPr>
              <a:t>This class extends the </a:t>
            </a:r>
            <a:r>
              <a:rPr lang="en-US" sz="1200" b="0" i="0" u="none" strike="noStrike" kern="1200" baseline="0" dirty="0" err="1" smtClean="0">
                <a:solidFill>
                  <a:schemeClr val="tx1"/>
                </a:solidFill>
                <a:latin typeface="+mn-lt"/>
                <a:ea typeface="+mn-ea"/>
                <a:cs typeface="+mn-cs"/>
              </a:rPr>
              <a:t>SignlnManager</a:t>
            </a:r>
            <a:r>
              <a:rPr lang="en-US" sz="1200" b="0" i="0" u="none" strike="noStrike" kern="1200" baseline="0" dirty="0" smtClean="0">
                <a:solidFill>
                  <a:schemeClr val="tx1"/>
                </a:solidFill>
                <a:latin typeface="+mn-lt"/>
                <a:ea typeface="+mn-ea"/>
                <a:cs typeface="+mn-cs"/>
              </a:rPr>
              <a:t> class and also has a static Create method </a:t>
            </a:r>
          </a:p>
          <a:p>
            <a:r>
              <a:rPr lang="en-US" sz="1200" b="0" i="0" u="none" strike="noStrike" kern="1200" baseline="0" dirty="0" smtClean="0">
                <a:solidFill>
                  <a:schemeClr val="tx1"/>
                </a:solidFill>
                <a:latin typeface="+mn-lt"/>
                <a:ea typeface="+mn-ea"/>
                <a:cs typeface="+mn-cs"/>
              </a:rPr>
              <a:t>that creates and configures the Applications </a:t>
            </a:r>
            <a:r>
              <a:rPr lang="en-US" sz="1200" b="0" i="0" u="none" strike="noStrike" kern="1200" baseline="0" dirty="0" err="1" smtClean="0">
                <a:solidFill>
                  <a:schemeClr val="tx1"/>
                </a:solidFill>
                <a:latin typeface="+mn-lt"/>
                <a:ea typeface="+mn-ea"/>
                <a:cs typeface="+mn-cs"/>
              </a:rPr>
              <a:t>ignlnManager</a:t>
            </a:r>
            <a:r>
              <a:rPr lang="en-US" sz="1200" b="0" i="0" u="none" strike="noStrike" kern="1200" baseline="0" dirty="0" smtClean="0">
                <a:solidFill>
                  <a:schemeClr val="tx1"/>
                </a:solidFill>
                <a:latin typeface="+mn-lt"/>
                <a:ea typeface="+mn-ea"/>
                <a:cs typeface="+mn-cs"/>
              </a:rPr>
              <a:t> class that’s used by the application. </a:t>
            </a:r>
          </a:p>
          <a:p>
            <a:r>
              <a:rPr lang="en-US" sz="1200" b="0" i="0" u="none" strike="noStrike" kern="1200" baseline="0" dirty="0" smtClean="0">
                <a:solidFill>
                  <a:schemeClr val="tx1"/>
                </a:solidFill>
                <a:latin typeface="+mn-lt"/>
                <a:ea typeface="+mn-ea"/>
                <a:cs typeface="+mn-cs"/>
              </a:rPr>
              <a:t>You won’t typically need to edit this class, so it’s not shown here.</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Finally, the </a:t>
            </a:r>
            <a:r>
              <a:rPr lang="en-US" sz="1200" b="0" i="0" u="none" strike="noStrike" kern="1200" baseline="0" dirty="0" err="1" smtClean="0">
                <a:solidFill>
                  <a:schemeClr val="tx1"/>
                </a:solidFill>
                <a:latin typeface="+mn-lt"/>
                <a:ea typeface="+mn-ea"/>
                <a:cs typeface="+mn-cs"/>
              </a:rPr>
              <a:t>IdentityConfig.cs</a:t>
            </a:r>
            <a:r>
              <a:rPr lang="en-US" sz="1200" b="0" i="0" u="none" strike="noStrike" kern="1200" baseline="0" dirty="0" smtClean="0">
                <a:solidFill>
                  <a:schemeClr val="tx1"/>
                </a:solidFill>
                <a:latin typeface="+mn-lt"/>
                <a:ea typeface="+mn-ea"/>
                <a:cs typeface="+mn-cs"/>
              </a:rPr>
              <a:t> file contains starter code for Email Service and </a:t>
            </a:r>
            <a:r>
              <a:rPr lang="en-US" sz="1200" b="0" i="0" u="none" strike="noStrike" kern="1200" baseline="0" dirty="0" err="1" smtClean="0">
                <a:solidFill>
                  <a:schemeClr val="tx1"/>
                </a:solidFill>
                <a:latin typeface="+mn-lt"/>
                <a:ea typeface="+mn-ea"/>
                <a:cs typeface="+mn-cs"/>
              </a:rPr>
              <a:t>SmsService</a:t>
            </a:r>
            <a:r>
              <a:rPr lang="en-US" sz="1200" b="0" i="0" u="none" strike="noStrike" kern="1200" baseline="0" dirty="0" smtClean="0">
                <a:solidFill>
                  <a:schemeClr val="tx1"/>
                </a:solidFill>
                <a:latin typeface="+mn-lt"/>
                <a:ea typeface="+mn-ea"/>
                <a:cs typeface="+mn-cs"/>
              </a:rPr>
              <a:t> classes. </a:t>
            </a:r>
          </a:p>
          <a:p>
            <a:r>
              <a:rPr lang="en-US" sz="1200" b="0" i="0" u="none" strike="noStrike" kern="1200" baseline="0" dirty="0" smtClean="0">
                <a:solidFill>
                  <a:schemeClr val="tx1"/>
                </a:solidFill>
                <a:latin typeface="+mn-lt"/>
                <a:ea typeface="+mn-ea"/>
                <a:cs typeface="+mn-cs"/>
              </a:rPr>
              <a:t>You can add code to these classes to allow your authentication system to send emails or text messages as part of </a:t>
            </a:r>
            <a:r>
              <a:rPr lang="en-US" sz="1200" b="1" i="1" u="none" strike="noStrike" kern="1200" baseline="0" dirty="0" smtClean="0">
                <a:solidFill>
                  <a:schemeClr val="tx1"/>
                </a:solidFill>
                <a:latin typeface="+mn-lt"/>
                <a:ea typeface="+mn-ea"/>
                <a:cs typeface="+mn-cs"/>
              </a:rPr>
              <a:t>two-factor authentication </a:t>
            </a:r>
            <a:r>
              <a:rPr lang="en-US" sz="1200" b="0" i="0" u="none" strike="noStrike" kern="1200" baseline="0" dirty="0" smtClean="0">
                <a:solidFill>
                  <a:schemeClr val="tx1"/>
                </a:solidFill>
                <a:latin typeface="+mn-lt"/>
                <a:ea typeface="+mn-ea"/>
                <a:cs typeface="+mn-cs"/>
              </a:rPr>
              <a:t>functionality.</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Multi-factor authentication (MFA) </a:t>
            </a:r>
            <a:r>
              <a:rPr lang="en-US" sz="1200" b="0" i="0" u="none" strike="noStrike" kern="1200" baseline="0" dirty="0" smtClean="0">
                <a:solidFill>
                  <a:schemeClr val="tx1"/>
                </a:solidFill>
                <a:latin typeface="+mn-lt"/>
                <a:ea typeface="+mn-ea"/>
                <a:cs typeface="+mn-cs"/>
              </a:rPr>
              <a:t>is a method of computer access control in which a user is granted access only after successfully presenting several separate pieces of evidence to an authentication mechanism – typically at least two of the following categories: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knowledge (something they know),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possession (something they have), and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inherence (something they are).</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Two-factor authentication (also known as 2FA) </a:t>
            </a:r>
            <a:r>
              <a:rPr lang="en-US" sz="1200" b="0" i="0" u="none" strike="noStrike" kern="1200" baseline="0" dirty="0" smtClean="0">
                <a:solidFill>
                  <a:schemeClr val="tx1"/>
                </a:solidFill>
                <a:latin typeface="+mn-lt"/>
                <a:ea typeface="+mn-ea"/>
                <a:cs typeface="+mn-cs"/>
              </a:rPr>
              <a:t>is a method of confirming a user's claimed identity by utilizing a combination of two different components. </a:t>
            </a:r>
          </a:p>
          <a:p>
            <a:r>
              <a:rPr lang="en-US" sz="1200" b="0" i="0" u="none" strike="noStrike" kern="1200" baseline="0" dirty="0" smtClean="0">
                <a:solidFill>
                  <a:schemeClr val="tx1"/>
                </a:solidFill>
                <a:latin typeface="+mn-lt"/>
                <a:ea typeface="+mn-ea"/>
                <a:cs typeface="+mn-cs"/>
              </a:rPr>
              <a:t>Two-factor authentication is a type of multi-factor authentication.</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 good example from everyday life is the withdrawing of money from a cash machine; only the correct combination of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a bank card (something that the user possesses) and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a PIN (personal identification number, something that the user knows) </a:t>
            </a:r>
          </a:p>
          <a:p>
            <a:r>
              <a:rPr lang="en-US" sz="1200" b="0" i="0" u="none" strike="noStrike" kern="1200" baseline="0" dirty="0" smtClean="0">
                <a:solidFill>
                  <a:schemeClr val="tx1"/>
                </a:solidFill>
                <a:latin typeface="+mn-lt"/>
                <a:ea typeface="+mn-ea"/>
                <a:cs typeface="+mn-cs"/>
              </a:rPr>
              <a:t>allows the transaction to be carried out.</a:t>
            </a:r>
          </a:p>
          <a:p>
            <a:endParaRPr lang="en-US" sz="1200" b="0" i="0" u="none" strike="noStrike" kern="1200" baseline="0" dirty="0" smtClean="0">
              <a:solidFill>
                <a:schemeClr val="tx1"/>
              </a:solidFill>
              <a:latin typeface="+mn-lt"/>
              <a:ea typeface="+mn-ea"/>
              <a:cs typeface="+mn-cs"/>
            </a:endParaRPr>
          </a:p>
          <a:p>
            <a:endParaRPr lang="en-US" dirty="0" smtClean="0"/>
          </a:p>
          <a:p>
            <a:endParaRPr lang="en-US" dirty="0" smtClean="0"/>
          </a:p>
          <a:p>
            <a:endParaRPr lang="ru-RU" dirty="0"/>
          </a:p>
        </p:txBody>
      </p:sp>
      <p:sp>
        <p:nvSpPr>
          <p:cNvPr id="4" name="Номер слайда 3"/>
          <p:cNvSpPr>
            <a:spLocks noGrp="1"/>
          </p:cNvSpPr>
          <p:nvPr>
            <p:ph type="sldNum" sz="quarter" idx="10"/>
          </p:nvPr>
        </p:nvSpPr>
        <p:spPr/>
        <p:txBody>
          <a:bodyPr/>
          <a:lstStyle/>
          <a:p>
            <a:fld id="{ACAA8711-F093-4A2E-A13B-A8DE6F398421}" type="slidenum">
              <a:rPr lang="ru-RU" smtClean="0"/>
              <a:pPr/>
              <a:t>169</a:t>
            </a:fld>
            <a:endParaRPr lang="ru-RU"/>
          </a:p>
        </p:txBody>
      </p:sp>
    </p:spTree>
    <p:extLst>
      <p:ext uri="{BB962C8B-B14F-4D97-AF65-F5344CB8AC3E}">
        <p14:creationId xmlns:p14="http://schemas.microsoft.com/office/powerpoint/2010/main" val="255377574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b="1" u="sng" dirty="0" smtClean="0"/>
              <a:t>Description</a:t>
            </a:r>
          </a:p>
          <a:p>
            <a:r>
              <a:rPr lang="en-US" dirty="0" smtClean="0"/>
              <a:t>• The authorization element in a </a:t>
            </a:r>
            <a:r>
              <a:rPr lang="en-US" dirty="0" err="1" smtClean="0"/>
              <a:t>Web.config</a:t>
            </a:r>
            <a:r>
              <a:rPr lang="en-US" dirty="0" smtClean="0"/>
              <a:t> file lets you code allow and deny elements that control which users or roles can access an application. </a:t>
            </a:r>
          </a:p>
          <a:p>
            <a:r>
              <a:rPr lang="en-US" dirty="0" smtClean="0"/>
              <a:t>You can let users access the entire application, the files in a specific directory, or an individual file.</a:t>
            </a:r>
          </a:p>
          <a:p>
            <a:endParaRPr lang="en-US" dirty="0" smtClean="0"/>
          </a:p>
          <a:p>
            <a:pPr marL="171450" indent="-171450">
              <a:buFont typeface="Arial" panose="020B0604020202020204" pitchFamily="34" charset="0"/>
              <a:buChar char="•"/>
            </a:pPr>
            <a:r>
              <a:rPr lang="en-US" dirty="0" smtClean="0"/>
              <a:t>When a resource like an </a:t>
            </a:r>
            <a:r>
              <a:rPr lang="en-US" dirty="0" err="1" smtClean="0"/>
              <a:t>aspx</a:t>
            </a:r>
            <a:r>
              <a:rPr lang="en-US" dirty="0" smtClean="0"/>
              <a:t> page loads, the application iterates through the authorization rules in the </a:t>
            </a:r>
            <a:r>
              <a:rPr lang="en-US" dirty="0" err="1" smtClean="0"/>
              <a:t>Web.config</a:t>
            </a:r>
            <a:r>
              <a:rPr lang="en-US" dirty="0" smtClean="0"/>
              <a:t> files in the application, </a:t>
            </a:r>
          </a:p>
          <a:p>
            <a:pPr marL="0" indent="0">
              <a:buFont typeface="Arial" panose="020B0604020202020204" pitchFamily="34" charset="0"/>
              <a:buNone/>
            </a:pPr>
            <a:r>
              <a:rPr lang="en-US" dirty="0" smtClean="0"/>
              <a:t>starting with the file that’s closest to the resource and ending with the file in the root directory. </a:t>
            </a:r>
          </a:p>
          <a:p>
            <a:pPr marL="0" indent="0">
              <a:buFont typeface="Arial" panose="020B0604020202020204" pitchFamily="34" charset="0"/>
              <a:buNone/>
            </a:pPr>
            <a:r>
              <a:rPr lang="en-US" dirty="0" smtClean="0"/>
              <a:t>As soon as a rule is found that fits the current user, that rule is applied and the iteration stops.</a:t>
            </a:r>
          </a:p>
          <a:p>
            <a:pPr marL="0" indent="0">
              <a:buFont typeface="Arial" panose="020B0604020202020204" pitchFamily="34" charset="0"/>
              <a:buNone/>
            </a:pPr>
            <a:endParaRPr lang="en-US" dirty="0" smtClean="0"/>
          </a:p>
          <a:p>
            <a:pPr marL="0" indent="0">
              <a:buFont typeface="Arial" panose="020B0604020202020204" pitchFamily="34" charset="0"/>
              <a:buNone/>
            </a:pPr>
            <a:endParaRPr lang="en-US" dirty="0" smtClean="0"/>
          </a:p>
          <a:p>
            <a:pPr marL="0" indent="0">
              <a:buFont typeface="Arial" panose="020B0604020202020204" pitchFamily="34" charset="0"/>
              <a:buNone/>
            </a:pPr>
            <a:endParaRPr lang="en-US" dirty="0" smtClean="0"/>
          </a:p>
          <a:p>
            <a:endParaRPr lang="en-US" dirty="0" smtClean="0"/>
          </a:p>
          <a:p>
            <a:r>
              <a:rPr lang="en-US" dirty="0" smtClean="0"/>
              <a:t>•	To add a new </a:t>
            </a:r>
            <a:r>
              <a:rPr lang="en-US" dirty="0" err="1" smtClean="0"/>
              <a:t>Web.config</a:t>
            </a:r>
            <a:r>
              <a:rPr lang="en-US" dirty="0" smtClean="0"/>
              <a:t> file, display the Add New Item dialog box, select the Web Configuration File template, accept the default name, and click the Add button.</a:t>
            </a:r>
          </a:p>
          <a:p>
            <a:endParaRPr lang="ru-RU" dirty="0"/>
          </a:p>
        </p:txBody>
      </p:sp>
      <p:sp>
        <p:nvSpPr>
          <p:cNvPr id="4" name="Номер слайда 3"/>
          <p:cNvSpPr>
            <a:spLocks noGrp="1"/>
          </p:cNvSpPr>
          <p:nvPr>
            <p:ph type="sldNum" sz="quarter" idx="10"/>
          </p:nvPr>
        </p:nvSpPr>
        <p:spPr/>
        <p:txBody>
          <a:bodyPr/>
          <a:lstStyle/>
          <a:p>
            <a:fld id="{420E48ED-F7B8-44EF-9424-AC701EE89119}" type="slidenum">
              <a:rPr lang="ru-RU" smtClean="0"/>
              <a:t>170</a:t>
            </a:fld>
            <a:endParaRPr lang="ru-RU"/>
          </a:p>
        </p:txBody>
      </p:sp>
    </p:spTree>
    <p:extLst>
      <p:ext uri="{BB962C8B-B14F-4D97-AF65-F5344CB8AC3E}">
        <p14:creationId xmlns:p14="http://schemas.microsoft.com/office/powerpoint/2010/main" val="111549671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4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dirty="0" smtClean="0">
                <a:solidFill>
                  <a:schemeClr val="tx1"/>
                </a:solidFill>
                <a:latin typeface="+mn-lt"/>
                <a:ea typeface="+mn-ea"/>
                <a:cs typeface="+mn-cs"/>
              </a:rPr>
              <a:t>How to define access rules</a:t>
            </a:r>
            <a:endParaRPr lang="ru-RU" sz="1200" b="1"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Wildcard specifications in the users attribute</a:t>
            </a:r>
          </a:p>
          <a:p>
            <a:r>
              <a:rPr lang="en-US" sz="1200" b="1" i="1" u="none" strike="noStrike" kern="1200" baseline="0" dirty="0" smtClean="0">
                <a:solidFill>
                  <a:schemeClr val="tx1"/>
                </a:solidFill>
                <a:latin typeface="+mn-lt"/>
                <a:ea typeface="+mn-ea"/>
                <a:cs typeface="+mn-cs"/>
              </a:rPr>
              <a:t>Wildcard	Description	</a:t>
            </a:r>
          </a:p>
          <a:p>
            <a:r>
              <a:rPr lang="en-US" sz="1200" b="0" i="0" u="none" strike="noStrike" kern="1200" baseline="0" dirty="0" smtClean="0">
                <a:solidFill>
                  <a:schemeClr val="tx1"/>
                </a:solidFill>
                <a:latin typeface="+mn-lt"/>
                <a:ea typeface="+mn-ea"/>
                <a:cs typeface="+mn-cs"/>
              </a:rPr>
              <a:t>*	All users, whether or not they have been authenticated.	</a:t>
            </a:r>
          </a:p>
          <a:p>
            <a:r>
              <a:rPr lang="en-US" sz="1200" b="0" i="0" u="none" strike="noStrike" kern="1200" baseline="0" dirty="0" smtClean="0">
                <a:solidFill>
                  <a:schemeClr val="tx1"/>
                </a:solidFill>
                <a:latin typeface="+mn-lt"/>
                <a:ea typeface="+mn-ea"/>
                <a:cs typeface="+mn-cs"/>
              </a:rPr>
              <a:t>?	All unauthenticated users.	</a:t>
            </a:r>
          </a:p>
          <a:p>
            <a:endParaRPr lang="ru-RU" dirty="0" smtClean="0"/>
          </a:p>
          <a:p>
            <a:r>
              <a:rPr lang="en-US" sz="1200" b="0" i="0" u="none" strike="noStrike" kern="1200" baseline="0" dirty="0" smtClean="0">
                <a:solidFill>
                  <a:schemeClr val="tx1"/>
                </a:solidFill>
                <a:latin typeface="+mn-lt"/>
                <a:ea typeface="+mn-ea"/>
                <a:cs typeface="+mn-cs"/>
              </a:rPr>
              <a:t>An access rule that allows access to all users</a:t>
            </a:r>
          </a:p>
          <a:p>
            <a:r>
              <a:rPr lang="en-US" sz="1200" b="0" i="0" u="none" strike="noStrike" kern="1200" baseline="0" dirty="0" smtClean="0">
                <a:solidFill>
                  <a:schemeClr val="tx1"/>
                </a:solidFill>
                <a:latin typeface="+mn-lt"/>
                <a:ea typeface="+mn-ea"/>
                <a:cs typeface="+mn-cs"/>
              </a:rPr>
              <a:t>&lt;allow users</a:t>
            </a:r>
            <a:r>
              <a:rPr lang="ru-RU" sz="1200" b="0" i="0" u="none" strike="noStrike" kern="1200" baseline="0" dirty="0" smtClean="0">
                <a:solidFill>
                  <a:schemeClr val="tx1"/>
                </a:solidFill>
                <a:latin typeface="+mn-lt"/>
                <a:ea typeface="+mn-ea"/>
                <a:cs typeface="+mn-cs"/>
              </a:rPr>
              <a:t>=</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/&gt;</a:t>
            </a:r>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An access rule that allows access only to users in a specific role</a:t>
            </a:r>
          </a:p>
          <a:p>
            <a:r>
              <a:rPr lang="en-US" sz="1200" b="0" i="0" u="none" strike="noStrike" kern="1200" baseline="0" dirty="0" smtClean="0">
                <a:solidFill>
                  <a:schemeClr val="tx1"/>
                </a:solidFill>
                <a:latin typeface="+mn-lt"/>
                <a:ea typeface="+mn-ea"/>
                <a:cs typeface="+mn-cs"/>
              </a:rPr>
              <a:t>&lt;allow roles="Employees" </a:t>
            </a:r>
            <a:r>
              <a:rPr lang="ru-RU" sz="1200" b="0" i="0" u="none" strike="noStrike" kern="1200" baseline="0" dirty="0" smtClean="0">
                <a:solidFill>
                  <a:schemeClr val="tx1"/>
                </a:solidFill>
                <a:latin typeface="+mn-lt"/>
                <a:ea typeface="+mn-ea"/>
                <a:cs typeface="+mn-cs"/>
              </a:rPr>
              <a:t>/&gt;</a:t>
            </a:r>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«deny users=“*" </a:t>
            </a:r>
            <a:r>
              <a:rPr lang="ru-RU" sz="1200" b="0" i="0" u="none" strike="noStrike" kern="1200" baseline="0" dirty="0" smtClean="0">
                <a:solidFill>
                  <a:schemeClr val="tx1"/>
                </a:solidFill>
                <a:latin typeface="+mn-lt"/>
                <a:ea typeface="+mn-ea"/>
                <a:cs typeface="+mn-cs"/>
              </a:rPr>
              <a:t>/&gt;</a:t>
            </a:r>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Два способа разрешить только аутентифицированным пользователям получить доступ к ресурса в конкретном каталоге</a:t>
            </a:r>
          </a:p>
          <a:p>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1) Задать в </a:t>
            </a:r>
            <a:r>
              <a:rPr lang="en-US" sz="1200" b="0" i="0" u="none" strike="noStrike" kern="1200" baseline="0" dirty="0" err="1" smtClean="0">
                <a:solidFill>
                  <a:schemeClr val="tx1"/>
                </a:solidFill>
                <a:latin typeface="+mn-lt"/>
                <a:ea typeface="+mn-ea"/>
                <a:cs typeface="+mn-cs"/>
              </a:rPr>
              <a:t>web.config</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корневого каталога</a:t>
            </a:r>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&lt;configuration&gt;</a:t>
            </a:r>
          </a:p>
          <a:p>
            <a:r>
              <a:rPr lang="en-US" sz="1200" b="0" i="0" u="none" strike="noStrike" kern="1200" baseline="0" dirty="0" smtClean="0">
                <a:solidFill>
                  <a:schemeClr val="tx1"/>
                </a:solidFill>
                <a:latin typeface="+mn-lt"/>
                <a:ea typeface="+mn-ea"/>
                <a:cs typeface="+mn-cs"/>
              </a:rPr>
              <a:t>  &lt;location path="Maintenance“&gt;</a:t>
            </a:r>
          </a:p>
          <a:p>
            <a:r>
              <a:rPr lang="en-US" sz="1200" b="0" i="0" u="none" strike="noStrike" kern="1200" baseline="0" dirty="0" smtClean="0">
                <a:solidFill>
                  <a:schemeClr val="tx1"/>
                </a:solidFill>
                <a:latin typeface="+mn-lt"/>
                <a:ea typeface="+mn-ea"/>
                <a:cs typeface="+mn-cs"/>
              </a:rPr>
              <a:t>    &lt;</a:t>
            </a:r>
            <a:r>
              <a:rPr lang="en-US" sz="1200" b="0" i="0" u="none" strike="noStrike" kern="1200" baseline="0" dirty="0" err="1" smtClean="0">
                <a:solidFill>
                  <a:schemeClr val="tx1"/>
                </a:solidFill>
                <a:latin typeface="+mn-lt"/>
                <a:ea typeface="+mn-ea"/>
                <a:cs typeface="+mn-cs"/>
              </a:rPr>
              <a:t>system.web</a:t>
            </a:r>
            <a:r>
              <a:rPr lang="en-US" sz="1200" b="0" i="0" u="none" strike="noStrike" kern="1200" baseline="0" dirty="0" smtClean="0">
                <a:solidFill>
                  <a:schemeClr val="tx1"/>
                </a:solidFill>
                <a:latin typeface="+mn-lt"/>
                <a:ea typeface="+mn-ea"/>
                <a:cs typeface="+mn-cs"/>
              </a:rPr>
              <a:t>&gt;</a:t>
            </a:r>
          </a:p>
          <a:p>
            <a:r>
              <a:rPr lang="en-US" sz="1200" b="0" i="0" u="none" strike="noStrike" kern="1200" baseline="0" dirty="0" smtClean="0">
                <a:solidFill>
                  <a:schemeClr val="tx1"/>
                </a:solidFill>
                <a:latin typeface="+mn-lt"/>
                <a:ea typeface="+mn-ea"/>
                <a:cs typeface="+mn-cs"/>
              </a:rPr>
              <a:t>      &lt;authorization&gt;</a:t>
            </a:r>
          </a:p>
          <a:p>
            <a:r>
              <a:rPr lang="en-US" sz="1200" b="0" i="0" u="none" strike="noStrike" kern="1200" baseline="0" dirty="0" smtClean="0">
                <a:solidFill>
                  <a:schemeClr val="tx1"/>
                </a:solidFill>
                <a:latin typeface="+mn-lt"/>
                <a:ea typeface="+mn-ea"/>
                <a:cs typeface="+mn-cs"/>
              </a:rPr>
              <a:t>        &lt;deny users=“?" </a:t>
            </a:r>
            <a:r>
              <a:rPr lang="ru-RU" sz="1200" b="0" i="0" u="none" strike="noStrike" kern="1200" baseline="0" dirty="0" smtClean="0">
                <a:solidFill>
                  <a:schemeClr val="tx1"/>
                </a:solidFill>
                <a:latin typeface="+mn-lt"/>
                <a:ea typeface="+mn-ea"/>
                <a:cs typeface="+mn-cs"/>
              </a:rPr>
              <a:t>/&gt; </a:t>
            </a:r>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      &lt;/authorization&gt; </a:t>
            </a:r>
          </a:p>
          <a:p>
            <a:r>
              <a:rPr lang="en-US" sz="1200" b="0" i="0" u="none" strike="noStrike" kern="1200" baseline="0" dirty="0" smtClean="0">
                <a:solidFill>
                  <a:schemeClr val="tx1"/>
                </a:solidFill>
                <a:latin typeface="+mn-lt"/>
                <a:ea typeface="+mn-ea"/>
                <a:cs typeface="+mn-cs"/>
              </a:rPr>
              <a:t>    &lt;/</a:t>
            </a:r>
            <a:r>
              <a:rPr lang="en-US" sz="1200" b="0" i="0" u="none" strike="noStrike" kern="1200" baseline="0" dirty="0" err="1" smtClean="0">
                <a:solidFill>
                  <a:schemeClr val="tx1"/>
                </a:solidFill>
                <a:latin typeface="+mn-lt"/>
                <a:ea typeface="+mn-ea"/>
                <a:cs typeface="+mn-cs"/>
              </a:rPr>
              <a:t>system.web</a:t>
            </a:r>
            <a:r>
              <a:rPr lang="en-US" sz="1200" b="0" i="0" u="none" strike="noStrike" kern="1200" baseline="0" dirty="0" smtClean="0">
                <a:solidFill>
                  <a:schemeClr val="tx1"/>
                </a:solidFill>
                <a:latin typeface="+mn-lt"/>
                <a:ea typeface="+mn-ea"/>
                <a:cs typeface="+mn-cs"/>
              </a:rPr>
              <a:t>&gt;</a:t>
            </a:r>
          </a:p>
          <a:p>
            <a:r>
              <a:rPr lang="en-US" sz="1200" b="0" i="0" u="none" strike="noStrike" kern="1200" baseline="0" dirty="0" smtClean="0">
                <a:solidFill>
                  <a:schemeClr val="tx1"/>
                </a:solidFill>
                <a:latin typeface="+mn-lt"/>
                <a:ea typeface="+mn-ea"/>
                <a:cs typeface="+mn-cs"/>
              </a:rPr>
              <a:t>  &lt;/location&gt;</a:t>
            </a:r>
          </a:p>
          <a:p>
            <a:r>
              <a:rPr lang="en-US" sz="1200" b="0" i="0" u="none" strike="noStrike" kern="1200" baseline="0" dirty="0" smtClean="0">
                <a:solidFill>
                  <a:schemeClr val="tx1"/>
                </a:solidFill>
                <a:latin typeface="+mn-lt"/>
                <a:ea typeface="+mn-ea"/>
                <a:cs typeface="+mn-cs"/>
              </a:rPr>
              <a:t>&lt;/configuration&gt;</a:t>
            </a:r>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b="0" i="0" u="none" strike="noStrike" kern="1200" baseline="0" dirty="0" smtClean="0">
                <a:solidFill>
                  <a:schemeClr val="tx1"/>
                </a:solidFill>
                <a:latin typeface="+mn-lt"/>
                <a:ea typeface="+mn-ea"/>
                <a:cs typeface="+mn-cs"/>
              </a:rPr>
              <a:t>2) Задать в </a:t>
            </a:r>
            <a:r>
              <a:rPr lang="en-US" sz="1200" b="0" i="0" u="none" strike="noStrike" kern="1200" baseline="0" dirty="0" err="1" smtClean="0">
                <a:solidFill>
                  <a:schemeClr val="tx1"/>
                </a:solidFill>
                <a:latin typeface="+mn-lt"/>
                <a:ea typeface="+mn-ea"/>
                <a:cs typeface="+mn-cs"/>
              </a:rPr>
              <a:t>web.config</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поддерживаемого каталога (</a:t>
            </a:r>
            <a:r>
              <a:rPr lang="en-US" sz="1200" b="0" i="0" u="none" strike="noStrike" kern="1200" baseline="0" dirty="0" smtClean="0">
                <a:solidFill>
                  <a:schemeClr val="tx1"/>
                </a:solidFill>
                <a:latin typeface="+mn-lt"/>
                <a:ea typeface="+mn-ea"/>
                <a:cs typeface="+mn-cs"/>
              </a:rPr>
              <a:t>Maintenance directory</a:t>
            </a:r>
            <a:r>
              <a:rPr lang="ru-RU" sz="1200" b="0" i="0" u="none" strike="noStrike" kern="1200" baseline="0" dirty="0" smtClean="0">
                <a:solidFill>
                  <a:schemeClr val="tx1"/>
                </a:solidFill>
                <a:latin typeface="+mn-lt"/>
                <a:ea typeface="+mn-ea"/>
                <a:cs typeface="+mn-cs"/>
              </a:rPr>
              <a:t>)</a:t>
            </a:r>
            <a:endParaRPr lang="en-US" sz="1200" b="0" i="0" u="none" strike="noStrike"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&lt;</a:t>
            </a:r>
            <a:r>
              <a:rPr lang="en-US" sz="1200" b="0" i="0" u="none" strike="noStrike" kern="1200" baseline="0" dirty="0" err="1" smtClean="0">
                <a:solidFill>
                  <a:schemeClr val="tx1"/>
                </a:solidFill>
                <a:latin typeface="+mn-lt"/>
                <a:ea typeface="+mn-ea"/>
                <a:cs typeface="+mn-cs"/>
              </a:rPr>
              <a:t>conflguration</a:t>
            </a:r>
            <a:r>
              <a:rPr lang="en-US" sz="1200" b="0" i="0" u="none" strike="noStrike" kern="1200" baseline="0" dirty="0" smtClean="0">
                <a:solidFill>
                  <a:schemeClr val="tx1"/>
                </a:solidFill>
                <a:latin typeface="+mn-lt"/>
                <a:ea typeface="+mn-ea"/>
                <a:cs typeface="+mn-cs"/>
              </a:rPr>
              <a:t>&gt;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  &lt;</a:t>
            </a:r>
            <a:r>
              <a:rPr lang="en-US" sz="1200" b="0" i="0" u="none" strike="noStrike" kern="1200" baseline="0" dirty="0" err="1" smtClean="0">
                <a:solidFill>
                  <a:schemeClr val="tx1"/>
                </a:solidFill>
                <a:latin typeface="+mn-lt"/>
                <a:ea typeface="+mn-ea"/>
                <a:cs typeface="+mn-cs"/>
              </a:rPr>
              <a:t>system.web</a:t>
            </a:r>
            <a:r>
              <a:rPr lang="en-US" sz="1200" b="0" i="0" u="none" strike="noStrike" kern="1200" baseline="0" dirty="0" smtClean="0">
                <a:solidFill>
                  <a:schemeClr val="tx1"/>
                </a:solidFill>
                <a:latin typeface="+mn-lt"/>
                <a:ea typeface="+mn-ea"/>
                <a:cs typeface="+mn-cs"/>
              </a:rPr>
              <a:t>&gt;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    &lt;authorization&gt;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      &lt;deny users="?" /&gt;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    &lt;/authorization&gt;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  &lt;/</a:t>
            </a:r>
            <a:r>
              <a:rPr lang="en-US" sz="1200" b="0" i="0" u="none" strike="noStrike" kern="1200" baseline="0" dirty="0" err="1" smtClean="0">
                <a:solidFill>
                  <a:schemeClr val="tx1"/>
                </a:solidFill>
                <a:latin typeface="+mn-lt"/>
                <a:ea typeface="+mn-ea"/>
                <a:cs typeface="+mn-cs"/>
              </a:rPr>
              <a:t>system.web</a:t>
            </a:r>
            <a:r>
              <a:rPr lang="en-US" sz="1200" b="0" i="0" u="none" strike="noStrike" kern="1200" baseline="0" dirty="0" smtClean="0">
                <a:solidFill>
                  <a:schemeClr val="tx1"/>
                </a:solidFill>
                <a:latin typeface="+mn-lt"/>
                <a:ea typeface="+mn-ea"/>
                <a:cs typeface="+mn-cs"/>
              </a:rPr>
              <a:t>&gt;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&lt;/configuration&gt;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How to allow users in a specific role access to a specific page</a:t>
            </a:r>
          </a:p>
          <a:p>
            <a:r>
              <a:rPr lang="en-US" sz="1200" b="0" i="0" u="none" strike="noStrike" kern="1200" baseline="0" dirty="0" smtClean="0">
                <a:solidFill>
                  <a:schemeClr val="tx1"/>
                </a:solidFill>
                <a:latin typeface="+mn-lt"/>
                <a:ea typeface="+mn-ea"/>
                <a:cs typeface="+mn-cs"/>
              </a:rPr>
              <a:t>&lt;configuration&gt;</a:t>
            </a:r>
          </a:p>
          <a:p>
            <a:r>
              <a:rPr lang="en-US" sz="1200" b="0" i="0" u="none" strike="noStrike" kern="1200" baseline="0" dirty="0" smtClean="0">
                <a:solidFill>
                  <a:schemeClr val="tx1"/>
                </a:solidFill>
                <a:latin typeface="+mn-lt"/>
                <a:ea typeface="+mn-ea"/>
                <a:cs typeface="+mn-cs"/>
              </a:rPr>
              <a:t>  &lt;location path="Admin.aspx"&gt;</a:t>
            </a:r>
          </a:p>
          <a:p>
            <a:r>
              <a:rPr lang="en-US" sz="1200" b="0" i="0" u="none" strike="noStrike" kern="1200" baseline="0" dirty="0" smtClean="0">
                <a:solidFill>
                  <a:schemeClr val="tx1"/>
                </a:solidFill>
                <a:latin typeface="+mn-lt"/>
                <a:ea typeface="+mn-ea"/>
                <a:cs typeface="+mn-cs"/>
              </a:rPr>
              <a:t>    &lt;</a:t>
            </a:r>
            <a:r>
              <a:rPr lang="en-US" sz="1200" b="0" i="0" u="none" strike="noStrike" kern="1200" baseline="0" dirty="0" err="1" smtClean="0">
                <a:solidFill>
                  <a:schemeClr val="tx1"/>
                </a:solidFill>
                <a:latin typeface="+mn-lt"/>
                <a:ea typeface="+mn-ea"/>
                <a:cs typeface="+mn-cs"/>
              </a:rPr>
              <a:t>system.web</a:t>
            </a:r>
            <a:r>
              <a:rPr lang="en-US" sz="1200" b="0" i="0" u="none" strike="noStrike" kern="1200" baseline="0" dirty="0" smtClean="0">
                <a:solidFill>
                  <a:schemeClr val="tx1"/>
                </a:solidFill>
                <a:latin typeface="+mn-lt"/>
                <a:ea typeface="+mn-ea"/>
                <a:cs typeface="+mn-cs"/>
              </a:rPr>
              <a:t>&gt;</a:t>
            </a:r>
          </a:p>
          <a:p>
            <a:r>
              <a:rPr lang="en-US" sz="1200" b="0" i="0" u="none" strike="noStrike" kern="1200" baseline="0" dirty="0" smtClean="0">
                <a:solidFill>
                  <a:schemeClr val="tx1"/>
                </a:solidFill>
                <a:latin typeface="+mn-lt"/>
                <a:ea typeface="+mn-ea"/>
                <a:cs typeface="+mn-cs"/>
              </a:rPr>
              <a:t>      &lt;authorization&gt;</a:t>
            </a:r>
          </a:p>
          <a:p>
            <a:r>
              <a:rPr lang="en-US" sz="1200" b="0" i="0" u="none" strike="noStrike" kern="1200" baseline="0" dirty="0" smtClean="0">
                <a:solidFill>
                  <a:schemeClr val="tx1"/>
                </a:solidFill>
                <a:latin typeface="+mn-lt"/>
                <a:ea typeface="+mn-ea"/>
                <a:cs typeface="+mn-cs"/>
              </a:rPr>
              <a:t>        &lt;allow roles="admin" </a:t>
            </a:r>
            <a:r>
              <a:rPr lang="ru-RU" sz="1200" b="0" i="0" u="none" strike="noStrike" kern="1200" baseline="0" dirty="0" smtClean="0">
                <a:solidFill>
                  <a:schemeClr val="tx1"/>
                </a:solidFill>
                <a:latin typeface="+mn-lt"/>
                <a:ea typeface="+mn-ea"/>
                <a:cs typeface="+mn-cs"/>
              </a:rPr>
              <a:t>/&gt;</a:t>
            </a:r>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        &lt;deny users=“*" </a:t>
            </a:r>
            <a:r>
              <a:rPr lang="ru-RU" sz="1200" b="0" i="0" u="none" strike="noStrike" kern="1200" baseline="0" dirty="0" smtClean="0">
                <a:solidFill>
                  <a:schemeClr val="tx1"/>
                </a:solidFill>
                <a:latin typeface="+mn-lt"/>
                <a:ea typeface="+mn-ea"/>
                <a:cs typeface="+mn-cs"/>
              </a:rPr>
              <a:t>/</a:t>
            </a:r>
            <a:r>
              <a:rPr lang="en-US" sz="1200" b="0" i="0" u="none" strike="noStrike" kern="1200" baseline="0" dirty="0" smtClean="0">
                <a:solidFill>
                  <a:schemeClr val="tx1"/>
                </a:solidFill>
                <a:latin typeface="+mn-lt"/>
                <a:ea typeface="+mn-ea"/>
                <a:cs typeface="+mn-cs"/>
              </a:rPr>
              <a:t>&gt;</a:t>
            </a:r>
          </a:p>
          <a:p>
            <a:r>
              <a:rPr lang="en-US" sz="1200" b="0" i="0" u="none" strike="noStrike" kern="1200" baseline="0" dirty="0" smtClean="0">
                <a:solidFill>
                  <a:schemeClr val="tx1"/>
                </a:solidFill>
                <a:latin typeface="+mn-lt"/>
                <a:ea typeface="+mn-ea"/>
                <a:cs typeface="+mn-cs"/>
              </a:rPr>
              <a:t>      &lt;/authorization&gt;</a:t>
            </a:r>
          </a:p>
          <a:p>
            <a:r>
              <a:rPr lang="en-US" sz="1200" b="0" i="0" u="none" strike="noStrike" kern="1200" baseline="0" dirty="0" smtClean="0">
                <a:solidFill>
                  <a:schemeClr val="tx1"/>
                </a:solidFill>
                <a:latin typeface="+mn-lt"/>
                <a:ea typeface="+mn-ea"/>
                <a:cs typeface="+mn-cs"/>
              </a:rPr>
              <a:t>    &lt;/</a:t>
            </a:r>
            <a:r>
              <a:rPr lang="en-US" sz="1200" b="0" i="0" u="none" strike="noStrike" kern="1200" baseline="0" dirty="0" err="1" smtClean="0">
                <a:solidFill>
                  <a:schemeClr val="tx1"/>
                </a:solidFill>
                <a:latin typeface="+mn-lt"/>
                <a:ea typeface="+mn-ea"/>
                <a:cs typeface="+mn-cs"/>
              </a:rPr>
              <a:t>system.web</a:t>
            </a:r>
            <a:r>
              <a:rPr lang="en-US" sz="1200" b="0" i="0" u="none" strike="noStrike" kern="1200" baseline="0" dirty="0" smtClean="0">
                <a:solidFill>
                  <a:schemeClr val="tx1"/>
                </a:solidFill>
                <a:latin typeface="+mn-lt"/>
                <a:ea typeface="+mn-ea"/>
                <a:cs typeface="+mn-cs"/>
              </a:rPr>
              <a:t>&gt;</a:t>
            </a:r>
          </a:p>
          <a:p>
            <a:r>
              <a:rPr lang="en-US" sz="1200" b="0" i="0" u="none" strike="noStrike" kern="1200" baseline="0" dirty="0" smtClean="0">
                <a:solidFill>
                  <a:schemeClr val="tx1"/>
                </a:solidFill>
                <a:latin typeface="+mn-lt"/>
                <a:ea typeface="+mn-ea"/>
                <a:cs typeface="+mn-cs"/>
              </a:rPr>
              <a:t>  &lt;/location&gt;</a:t>
            </a:r>
          </a:p>
          <a:p>
            <a:r>
              <a:rPr lang="en-US" sz="1200" b="0" i="0" u="none" strike="noStrike" kern="1200" baseline="0" dirty="0" smtClean="0">
                <a:solidFill>
                  <a:schemeClr val="tx1"/>
                </a:solidFill>
                <a:latin typeface="+mn-lt"/>
                <a:ea typeface="+mn-ea"/>
                <a:cs typeface="+mn-cs"/>
              </a:rPr>
              <a:t>&lt;/configuration&gt;</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Description</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The authorization element in a </a:t>
            </a:r>
            <a:r>
              <a:rPr lang="en-US" sz="1200" b="0" i="0" u="none" strike="noStrike" kern="1200" baseline="0" dirty="0" err="1" smtClean="0">
                <a:solidFill>
                  <a:schemeClr val="tx1"/>
                </a:solidFill>
                <a:latin typeface="+mn-lt"/>
                <a:ea typeface="+mn-ea"/>
                <a:cs typeface="+mn-cs"/>
              </a:rPr>
              <a:t>Web.config</a:t>
            </a:r>
            <a:r>
              <a:rPr lang="en-US" sz="1200" b="0" i="0" u="none" strike="noStrike" kern="1200" baseline="0" dirty="0" smtClean="0">
                <a:solidFill>
                  <a:schemeClr val="tx1"/>
                </a:solidFill>
                <a:latin typeface="+mn-lt"/>
                <a:ea typeface="+mn-ea"/>
                <a:cs typeface="+mn-cs"/>
              </a:rPr>
              <a:t> file lets you code allow and deny elements that control which users or roles can access an application.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You can let users access the entire application, the tiles in a specific directory, or an individual file.</a:t>
            </a:r>
          </a:p>
          <a:p>
            <a:pPr marL="171450" indent="-171450">
              <a:buFont typeface="Arial" panose="020B0604020202020204" pitchFamily="34" charset="0"/>
              <a:buChar char="•"/>
            </a:pPr>
            <a:endParaRPr lang="en-US" sz="1200" b="0" i="0" u="none" strike="noStrike" kern="1200" baseline="0" dirty="0" smtClean="0">
              <a:solidFill>
                <a:schemeClr val="tx1"/>
              </a:solidFill>
              <a:latin typeface="+mn-lt"/>
              <a:ea typeface="+mn-ea"/>
              <a:cs typeface="+mn-cs"/>
            </a:endParaRP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When a resource like an </a:t>
            </a:r>
            <a:r>
              <a:rPr lang="en-US" sz="1200" b="0" i="0" u="none" strike="noStrike" kern="1200" baseline="0" dirty="0" err="1" smtClean="0">
                <a:solidFill>
                  <a:schemeClr val="tx1"/>
                </a:solidFill>
                <a:latin typeface="+mn-lt"/>
                <a:ea typeface="+mn-ea"/>
                <a:cs typeface="+mn-cs"/>
              </a:rPr>
              <a:t>aspx</a:t>
            </a:r>
            <a:r>
              <a:rPr lang="en-US" sz="1200" b="0" i="0" u="none" strike="noStrike" kern="1200" baseline="0" dirty="0" smtClean="0">
                <a:solidFill>
                  <a:schemeClr val="tx1"/>
                </a:solidFill>
                <a:latin typeface="+mn-lt"/>
                <a:ea typeface="+mn-ea"/>
                <a:cs typeface="+mn-cs"/>
              </a:rPr>
              <a:t> page loads, the application iterates through the authorization rules in the </a:t>
            </a:r>
            <a:r>
              <a:rPr lang="en-US" sz="1200" b="0" i="0" u="none" strike="noStrike" kern="1200" baseline="0" dirty="0" err="1" smtClean="0">
                <a:solidFill>
                  <a:schemeClr val="tx1"/>
                </a:solidFill>
                <a:latin typeface="+mn-lt"/>
                <a:ea typeface="+mn-ea"/>
                <a:cs typeface="+mn-cs"/>
              </a:rPr>
              <a:t>Web.config</a:t>
            </a:r>
            <a:r>
              <a:rPr lang="en-US" sz="1200" b="0" i="0" u="none" strike="noStrike" kern="1200" baseline="0" dirty="0" smtClean="0">
                <a:solidFill>
                  <a:schemeClr val="tx1"/>
                </a:solidFill>
                <a:latin typeface="+mn-lt"/>
                <a:ea typeface="+mn-ea"/>
                <a:cs typeface="+mn-cs"/>
              </a:rPr>
              <a:t> files in the application, </a:t>
            </a:r>
          </a:p>
          <a:p>
            <a:pPr marL="0" indent="0">
              <a:buFont typeface="Arial" panose="020B0604020202020204" pitchFamily="34" charset="0"/>
              <a:buNone/>
            </a:pPr>
            <a:r>
              <a:rPr lang="en-US" sz="1200" b="0" i="0" u="none" strike="noStrike" kern="1200" baseline="0" dirty="0" smtClean="0">
                <a:solidFill>
                  <a:schemeClr val="tx1"/>
                </a:solidFill>
                <a:latin typeface="+mn-lt"/>
                <a:ea typeface="+mn-ea"/>
                <a:cs typeface="+mn-cs"/>
              </a:rPr>
              <a:t>starting with the file that’s closest to the resource and ending with the file in the root directory. </a:t>
            </a:r>
          </a:p>
          <a:p>
            <a:pPr marL="0" indent="0">
              <a:buFont typeface="Arial" panose="020B0604020202020204" pitchFamily="34" charset="0"/>
              <a:buNone/>
            </a:pPr>
            <a:r>
              <a:rPr lang="en-US" sz="1200" b="0" i="0" u="none" strike="noStrike" kern="1200" baseline="0" dirty="0" smtClean="0">
                <a:solidFill>
                  <a:schemeClr val="tx1"/>
                </a:solidFill>
                <a:latin typeface="+mn-lt"/>
                <a:ea typeface="+mn-ea"/>
                <a:cs typeface="+mn-cs"/>
              </a:rPr>
              <a:t>As soon as a rule is found that fits the current user, that rule is applied and the iteration stops.</a:t>
            </a:r>
          </a:p>
          <a:p>
            <a:pPr marL="0" indent="0">
              <a:buFont typeface="Arial" panose="020B0604020202020204" pitchFamily="34" charset="0"/>
              <a:buNone/>
            </a:pPr>
            <a:endParaRPr lang="en-US" sz="1200" b="0" i="0" u="none" strike="noStrike" kern="1200" baseline="0" dirty="0" smtClean="0">
              <a:solidFill>
                <a:schemeClr val="tx1"/>
              </a:solidFill>
              <a:latin typeface="+mn-lt"/>
              <a:ea typeface="+mn-ea"/>
              <a:cs typeface="+mn-cs"/>
            </a:endParaRP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To add a new </a:t>
            </a:r>
            <a:r>
              <a:rPr lang="en-US" sz="1200" b="0" i="0" u="none" strike="noStrike" kern="1200" baseline="0" dirty="0" err="1" smtClean="0">
                <a:solidFill>
                  <a:schemeClr val="tx1"/>
                </a:solidFill>
                <a:latin typeface="+mn-lt"/>
                <a:ea typeface="+mn-ea"/>
                <a:cs typeface="+mn-cs"/>
              </a:rPr>
              <a:t>Web.config</a:t>
            </a:r>
            <a:r>
              <a:rPr lang="en-US" sz="1200" b="0" i="0" u="none" strike="noStrike" kern="1200" baseline="0" dirty="0" smtClean="0">
                <a:solidFill>
                  <a:schemeClr val="tx1"/>
                </a:solidFill>
                <a:latin typeface="+mn-lt"/>
                <a:ea typeface="+mn-ea"/>
                <a:cs typeface="+mn-cs"/>
              </a:rPr>
              <a:t> file, </a:t>
            </a:r>
          </a:p>
          <a:p>
            <a:pPr marL="628650" lvl="1"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display the Add New Item dialog box,</a:t>
            </a:r>
          </a:p>
          <a:p>
            <a:pPr marL="628650" lvl="1"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select the Web Configuration File template, </a:t>
            </a:r>
          </a:p>
          <a:p>
            <a:pPr marL="628650" lvl="1"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accept the default name, </a:t>
            </a:r>
          </a:p>
          <a:p>
            <a:pPr marL="628650" lvl="1"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click the Add button.</a:t>
            </a:r>
          </a:p>
          <a:p>
            <a:pPr marL="171450" lvl="0" indent="-171450">
              <a:buFont typeface="Arial" panose="020B0604020202020204" pitchFamily="34" charset="0"/>
              <a:buChar char="•"/>
            </a:pPr>
            <a:endParaRPr lang="en-US" sz="1200" b="0" i="0" u="none" strike="noStrike" kern="1200" baseline="0" dirty="0" smtClean="0">
              <a:solidFill>
                <a:schemeClr val="tx1"/>
              </a:solidFill>
              <a:latin typeface="+mn-lt"/>
              <a:ea typeface="+mn-ea"/>
              <a:cs typeface="+mn-cs"/>
            </a:endParaRPr>
          </a:p>
          <a:p>
            <a:pPr marL="171450" lvl="0" indent="-171450">
              <a:buFont typeface="Arial" panose="020B0604020202020204" pitchFamily="34" charset="0"/>
              <a:buChar char="•"/>
            </a:pPr>
            <a:endParaRPr lang="en-US" sz="1200" b="0" i="0" u="none" strike="noStrike" kern="1200" baseline="0" dirty="0" smtClean="0">
              <a:solidFill>
                <a:schemeClr val="tx1"/>
              </a:solidFill>
              <a:latin typeface="+mn-lt"/>
              <a:ea typeface="+mn-ea"/>
              <a:cs typeface="+mn-cs"/>
            </a:endParaRPr>
          </a:p>
          <a:p>
            <a:pPr marL="0" lvl="0" indent="0">
              <a:buFont typeface="Arial" panose="020B0604020202020204" pitchFamily="34" charset="0"/>
              <a:buNone/>
            </a:pPr>
            <a:endParaRPr lang="en-US" sz="1200" b="0" i="0" u="none" strike="noStrike" kern="1200" baseline="0" dirty="0" smtClean="0">
              <a:solidFill>
                <a:schemeClr val="tx1"/>
              </a:solidFill>
              <a:latin typeface="+mn-lt"/>
              <a:ea typeface="+mn-ea"/>
              <a:cs typeface="+mn-cs"/>
            </a:endParaRPr>
          </a:p>
          <a:p>
            <a:pPr marL="0" lvl="0" indent="0">
              <a:buFont typeface="Arial" panose="020B0604020202020204" pitchFamily="34" charset="0"/>
              <a:buNone/>
            </a:pPr>
            <a:endParaRPr lang="en-US" sz="1200" b="0" i="0" u="none" strike="noStrike" kern="1200" baseline="0" dirty="0" smtClean="0">
              <a:solidFill>
                <a:schemeClr val="tx1"/>
              </a:solidFill>
              <a:latin typeface="+mn-lt"/>
              <a:ea typeface="+mn-ea"/>
              <a:cs typeface="+mn-cs"/>
            </a:endParaRPr>
          </a:p>
          <a:p>
            <a:pPr marL="0" lvl="0" indent="0">
              <a:buFont typeface="Arial" panose="020B0604020202020204" pitchFamily="34" charset="0"/>
              <a:buNone/>
            </a:pPr>
            <a:endParaRPr lang="en-US" sz="1200" b="0" i="0" u="none" strike="noStrike" kern="1200" baseline="0" dirty="0" smtClean="0">
              <a:solidFill>
                <a:schemeClr val="tx1"/>
              </a:solidFill>
              <a:latin typeface="+mn-lt"/>
              <a:ea typeface="+mn-ea"/>
              <a:cs typeface="+mn-cs"/>
            </a:endParaRPr>
          </a:p>
          <a:p>
            <a:endParaRPr lang="ru-RU" baseline="0" dirty="0"/>
          </a:p>
        </p:txBody>
      </p:sp>
      <p:sp>
        <p:nvSpPr>
          <p:cNvPr id="4" name="Номер слайда 3"/>
          <p:cNvSpPr>
            <a:spLocks noGrp="1"/>
          </p:cNvSpPr>
          <p:nvPr>
            <p:ph type="sldNum" sz="quarter" idx="10"/>
          </p:nvPr>
        </p:nvSpPr>
        <p:spPr/>
        <p:txBody>
          <a:bodyPr/>
          <a:lstStyle/>
          <a:p>
            <a:fld id="{420E48ED-F7B8-44EF-9424-AC701EE89119}" type="slidenum">
              <a:rPr lang="ru-RU" smtClean="0"/>
              <a:t>171</a:t>
            </a:fld>
            <a:endParaRPr lang="ru-RU"/>
          </a:p>
        </p:txBody>
      </p:sp>
    </p:spTree>
    <p:extLst>
      <p:ext uri="{BB962C8B-B14F-4D97-AF65-F5344CB8AC3E}">
        <p14:creationId xmlns:p14="http://schemas.microsoft.com/office/powerpoint/2010/main" val="281626389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70000" lnSpcReduction="20000"/>
          </a:bodyPr>
          <a:lstStyle/>
          <a:p>
            <a:r>
              <a:rPr lang="en-US" b="1" u="sng" dirty="0" smtClean="0"/>
              <a:t>How an application adds objects to the </a:t>
            </a:r>
            <a:r>
              <a:rPr lang="en-US" b="1" u="sng" dirty="0" err="1" smtClean="0"/>
              <a:t>OwinContext</a:t>
            </a:r>
            <a:r>
              <a:rPr lang="en-US" b="1" u="sng" dirty="0" smtClean="0"/>
              <a:t> object</a:t>
            </a:r>
          </a:p>
          <a:p>
            <a:endParaRPr lang="ru-RU" dirty="0" smtClean="0"/>
          </a:p>
          <a:p>
            <a:r>
              <a:rPr lang="en-US" dirty="0" smtClean="0"/>
              <a:t>The </a:t>
            </a:r>
            <a:r>
              <a:rPr lang="en-US" dirty="0" err="1" smtClean="0"/>
              <a:t>Startup.Auth</a:t>
            </a:r>
            <a:r>
              <a:rPr lang="en-US" dirty="0" smtClean="0"/>
              <a:t>.</a:t>
            </a:r>
            <a:r>
              <a:rPr lang="ru-RU" dirty="0" smtClean="0"/>
              <a:t>с</a:t>
            </a:r>
            <a:r>
              <a:rPr lang="en-US" dirty="0" smtClean="0"/>
              <a:t>s file in the </a:t>
            </a:r>
            <a:r>
              <a:rPr lang="en-US" dirty="0" err="1" smtClean="0"/>
              <a:t>App_Start</a:t>
            </a:r>
            <a:r>
              <a:rPr lang="en-US" dirty="0" smtClean="0"/>
              <a:t> folder includes a class named Startup that contains a </a:t>
            </a:r>
            <a:r>
              <a:rPr lang="en-US" dirty="0" err="1" smtClean="0"/>
              <a:t>ConfigureAuth</a:t>
            </a:r>
            <a:r>
              <a:rPr lang="en-US" dirty="0" smtClean="0"/>
              <a:t> method. </a:t>
            </a:r>
            <a:endParaRPr lang="ru-RU" dirty="0" smtClean="0"/>
          </a:p>
          <a:p>
            <a:r>
              <a:rPr lang="en-US" dirty="0" smtClean="0"/>
              <a:t>This method is called by the </a:t>
            </a:r>
            <a:r>
              <a:rPr lang="en-US" dirty="0" err="1" smtClean="0"/>
              <a:t>StartUp</a:t>
            </a:r>
            <a:r>
              <a:rPr lang="en-US" dirty="0" smtClean="0"/>
              <a:t>.</a:t>
            </a:r>
            <a:r>
              <a:rPr lang="ru-RU" dirty="0" smtClean="0"/>
              <a:t>с</a:t>
            </a:r>
            <a:r>
              <a:rPr lang="en-US" dirty="0" smtClean="0"/>
              <a:t>s file in the root directory at startup, and it makes sure there’s only a single instance of certain objects per request.</a:t>
            </a:r>
            <a:endParaRPr lang="ru-RU" dirty="0" smtClean="0"/>
          </a:p>
          <a:p>
            <a:endParaRPr lang="ru-RU" dirty="0" smtClean="0"/>
          </a:p>
          <a:p>
            <a:r>
              <a:rPr lang="en-US" dirty="0" smtClean="0"/>
              <a:t>Figure 20-11 shows some of the code in the </a:t>
            </a:r>
            <a:r>
              <a:rPr lang="en-US" dirty="0" err="1" smtClean="0"/>
              <a:t>ConfigureAuth</a:t>
            </a:r>
            <a:r>
              <a:rPr lang="en-US" dirty="0" smtClean="0"/>
              <a:t> method so you can see how this works. </a:t>
            </a:r>
            <a:endParaRPr lang="ru-RU" dirty="0" smtClean="0"/>
          </a:p>
          <a:p>
            <a:endParaRPr lang="ru-RU" dirty="0" smtClean="0"/>
          </a:p>
          <a:p>
            <a:r>
              <a:rPr lang="en-US" sz="1200" kern="1200" dirty="0" smtClean="0">
                <a:solidFill>
                  <a:schemeClr val="tx1"/>
                </a:solidFill>
                <a:latin typeface="+mn-lt"/>
                <a:ea typeface="+mn-ea"/>
                <a:cs typeface="+mn-cs"/>
              </a:rPr>
              <a:t> public partial class Startup {</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 Дополнительные сведения о настройке проверки подлинности см. по адресу: http://go.microsoft.com/fwlink/?LinkId=301883</a:t>
            </a:r>
          </a:p>
          <a:p>
            <a:r>
              <a:rPr lang="en-US" sz="1200" kern="1200" dirty="0" smtClean="0">
                <a:solidFill>
                  <a:schemeClr val="tx1"/>
                </a:solidFill>
                <a:latin typeface="+mn-lt"/>
                <a:ea typeface="+mn-ea"/>
                <a:cs typeface="+mn-cs"/>
              </a:rPr>
              <a:t>        public </a:t>
            </a:r>
            <a:r>
              <a:rPr lang="en-US" sz="1200" b="1" kern="1200" dirty="0" smtClean="0">
                <a:solidFill>
                  <a:schemeClr val="tx1"/>
                </a:solidFill>
                <a:latin typeface="+mn-lt"/>
                <a:ea typeface="+mn-ea"/>
                <a:cs typeface="+mn-cs"/>
              </a:rPr>
              <a:t>void </a:t>
            </a:r>
            <a:r>
              <a:rPr lang="en-US" sz="1200" b="1" kern="1200" dirty="0" err="1" smtClean="0">
                <a:solidFill>
                  <a:schemeClr val="tx1"/>
                </a:solidFill>
                <a:latin typeface="+mn-lt"/>
                <a:ea typeface="+mn-ea"/>
                <a:cs typeface="+mn-cs"/>
              </a:rPr>
              <a:t>ConfigureAuth</a:t>
            </a:r>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IAppBuilder</a:t>
            </a:r>
            <a:r>
              <a:rPr lang="en-US" sz="1200" kern="1200" dirty="0" smtClean="0">
                <a:solidFill>
                  <a:schemeClr val="tx1"/>
                </a:solidFill>
                <a:latin typeface="+mn-lt"/>
                <a:ea typeface="+mn-ea"/>
                <a:cs typeface="+mn-cs"/>
              </a:rPr>
              <a:t> app)</a:t>
            </a: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            // Настройка контекста базы данных, диспетчера пользователей и диспетчера входа для использования одного экземпляра на запрос</a:t>
            </a:r>
          </a:p>
          <a:p>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app.CreatePerOwinContext</a:t>
            </a:r>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ApplicationDbContext.Create</a:t>
            </a:r>
            <a:r>
              <a:rPr lang="en-US" sz="1200" kern="1200" dirty="0" smtClean="0">
                <a:solidFill>
                  <a:schemeClr val="tx1"/>
                </a:solidFill>
                <a:latin typeface="+mn-lt"/>
                <a:ea typeface="+mn-ea"/>
                <a:cs typeface="+mn-cs"/>
              </a:rPr>
              <a:t>);</a:t>
            </a:r>
          </a:p>
          <a:p>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app.CreatePerOwinContext</a:t>
            </a:r>
            <a:r>
              <a:rPr lang="en-US" sz="1200" kern="1200" dirty="0" smtClean="0">
                <a:solidFill>
                  <a:schemeClr val="tx1"/>
                </a:solidFill>
                <a:latin typeface="+mn-lt"/>
                <a:ea typeface="+mn-ea"/>
                <a:cs typeface="+mn-cs"/>
              </a:rPr>
              <a:t>&lt;</a:t>
            </a:r>
            <a:r>
              <a:rPr lang="en-US" sz="1200" kern="1200" dirty="0" err="1" smtClean="0">
                <a:solidFill>
                  <a:schemeClr val="tx1"/>
                </a:solidFill>
                <a:latin typeface="+mn-lt"/>
                <a:ea typeface="+mn-ea"/>
                <a:cs typeface="+mn-cs"/>
              </a:rPr>
              <a:t>ApplicationUserManager</a:t>
            </a:r>
            <a:r>
              <a:rPr lang="en-US" sz="1200" kern="1200" dirty="0" smtClean="0">
                <a:solidFill>
                  <a:schemeClr val="tx1"/>
                </a:solidFill>
                <a:latin typeface="+mn-lt"/>
                <a:ea typeface="+mn-ea"/>
                <a:cs typeface="+mn-cs"/>
              </a:rPr>
              <a:t>&gt;(</a:t>
            </a:r>
            <a:r>
              <a:rPr lang="en-US" sz="1200" kern="1200" dirty="0" err="1" smtClean="0">
                <a:solidFill>
                  <a:schemeClr val="tx1"/>
                </a:solidFill>
                <a:latin typeface="+mn-lt"/>
                <a:ea typeface="+mn-ea"/>
                <a:cs typeface="+mn-cs"/>
              </a:rPr>
              <a:t>ApplicationUserManager.Create</a:t>
            </a:r>
            <a:r>
              <a:rPr lang="en-US" sz="1200" kern="1200" dirty="0" smtClean="0">
                <a:solidFill>
                  <a:schemeClr val="tx1"/>
                </a:solidFill>
                <a:latin typeface="+mn-lt"/>
                <a:ea typeface="+mn-ea"/>
                <a:cs typeface="+mn-cs"/>
              </a:rPr>
              <a:t>);</a:t>
            </a:r>
          </a:p>
          <a:p>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app.CreatePerOwinContext</a:t>
            </a:r>
            <a:r>
              <a:rPr lang="en-US" sz="1200" kern="1200" dirty="0" smtClean="0">
                <a:solidFill>
                  <a:schemeClr val="tx1"/>
                </a:solidFill>
                <a:latin typeface="+mn-lt"/>
                <a:ea typeface="+mn-ea"/>
                <a:cs typeface="+mn-cs"/>
              </a:rPr>
              <a:t>&lt;</a:t>
            </a:r>
            <a:r>
              <a:rPr lang="en-US" sz="1200" kern="1200" dirty="0" err="1" smtClean="0">
                <a:solidFill>
                  <a:schemeClr val="tx1"/>
                </a:solidFill>
                <a:latin typeface="+mn-lt"/>
                <a:ea typeface="+mn-ea"/>
                <a:cs typeface="+mn-cs"/>
              </a:rPr>
              <a:t>ApplicationSignInManager</a:t>
            </a:r>
            <a:r>
              <a:rPr lang="en-US" sz="1200" kern="1200" dirty="0" smtClean="0">
                <a:solidFill>
                  <a:schemeClr val="tx1"/>
                </a:solidFill>
                <a:latin typeface="+mn-lt"/>
                <a:ea typeface="+mn-ea"/>
                <a:cs typeface="+mn-cs"/>
              </a:rPr>
              <a:t>&gt;(</a:t>
            </a:r>
            <a:r>
              <a:rPr lang="en-US" sz="1200" kern="1200" dirty="0" err="1" smtClean="0">
                <a:solidFill>
                  <a:schemeClr val="tx1"/>
                </a:solidFill>
                <a:latin typeface="+mn-lt"/>
                <a:ea typeface="+mn-ea"/>
                <a:cs typeface="+mn-cs"/>
              </a:rPr>
              <a:t>ApplicationSignInManager.Create</a:t>
            </a:r>
            <a:r>
              <a:rPr lang="en-US" sz="1200" kern="1200" dirty="0" smtClean="0">
                <a:solidFill>
                  <a:schemeClr val="tx1"/>
                </a:solidFill>
                <a:latin typeface="+mn-lt"/>
                <a:ea typeface="+mn-ea"/>
                <a:cs typeface="+mn-cs"/>
              </a:rPr>
              <a:t>);</a:t>
            </a:r>
          </a:p>
          <a:p>
            <a:endParaRPr lang="ru-RU" sz="1200" kern="1200" dirty="0" smtClean="0">
              <a:solidFill>
                <a:schemeClr val="tx1"/>
              </a:solidFill>
              <a:latin typeface="+mn-lt"/>
              <a:ea typeface="+mn-ea"/>
              <a:cs typeface="+mn-cs"/>
            </a:endParaRPr>
          </a:p>
          <a:p>
            <a:r>
              <a:rPr lang="ru-RU" dirty="0" smtClean="0"/>
              <a:t>….</a:t>
            </a:r>
          </a:p>
          <a:p>
            <a:endParaRPr lang="ru-RU" dirty="0" smtClean="0"/>
          </a:p>
          <a:p>
            <a:r>
              <a:rPr lang="en-US" dirty="0" smtClean="0"/>
              <a:t>Here, the first three statements call the </a:t>
            </a:r>
            <a:r>
              <a:rPr lang="en-US" dirty="0" err="1" smtClean="0"/>
              <a:t>CreatePerOwinContext</a:t>
            </a:r>
            <a:r>
              <a:rPr lang="en-US" dirty="0" smtClean="0"/>
              <a:t> method and pass it static Create methods like the one you saw in figure 20-9. </a:t>
            </a:r>
            <a:endParaRPr lang="ru-RU" dirty="0" smtClean="0"/>
          </a:p>
          <a:p>
            <a:r>
              <a:rPr lang="en-US" dirty="0" smtClean="0"/>
              <a:t>These statements are generated by the Web Forms template by default, and </a:t>
            </a:r>
            <a:endParaRPr lang="ru-RU"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they will be used to create objects</a:t>
            </a:r>
            <a:r>
              <a:rPr lang="ru-RU" dirty="0" smtClean="0"/>
              <a:t>:</a:t>
            </a:r>
          </a:p>
          <a:p>
            <a:pPr marL="171450" indent="-171450">
              <a:buFont typeface="Arial" panose="020B0604020202020204" pitchFamily="34" charset="0"/>
              <a:buChar char="•"/>
            </a:pPr>
            <a:r>
              <a:rPr lang="en-US" dirty="0" err="1" smtClean="0"/>
              <a:t>ApplicationDbContext</a:t>
            </a:r>
            <a:r>
              <a:rPr lang="en-US" dirty="0" smtClean="0"/>
              <a:t>, </a:t>
            </a:r>
            <a:endParaRPr lang="ru-RU" dirty="0" smtClean="0"/>
          </a:p>
          <a:p>
            <a:pPr marL="171450" indent="-171450">
              <a:buFont typeface="Arial" panose="020B0604020202020204" pitchFamily="34" charset="0"/>
              <a:buChar char="•"/>
            </a:pPr>
            <a:r>
              <a:rPr lang="en-US" dirty="0" err="1" smtClean="0"/>
              <a:t>ApplicationUserManager</a:t>
            </a:r>
            <a:r>
              <a:rPr lang="en-US" dirty="0" smtClean="0"/>
              <a:t>, </a:t>
            </a:r>
            <a:endParaRPr lang="ru-RU" dirty="0" smtClean="0"/>
          </a:p>
          <a:p>
            <a:pPr marL="171450" indent="-171450">
              <a:buFont typeface="Arial" panose="020B0604020202020204" pitchFamily="34" charset="0"/>
              <a:buChar char="•"/>
            </a:pPr>
            <a:r>
              <a:rPr lang="en-US" dirty="0" err="1" smtClean="0"/>
              <a:t>ApplicationSignlnManager</a:t>
            </a:r>
            <a:r>
              <a:rPr lang="en-US" dirty="0" smtClean="0"/>
              <a:t> </a:t>
            </a:r>
            <a:endParaRPr lang="ru-RU" dirty="0" smtClean="0"/>
          </a:p>
          <a:p>
            <a:endParaRPr lang="en-US" dirty="0" smtClean="0"/>
          </a:p>
          <a:p>
            <a:r>
              <a:rPr lang="en-US" dirty="0" smtClean="0"/>
              <a:t>It’s important to note that these Create methods aren’t being executed here. </a:t>
            </a:r>
            <a:endParaRPr lang="ru-RU" dirty="0" smtClean="0"/>
          </a:p>
          <a:p>
            <a:r>
              <a:rPr lang="en-US" dirty="0" smtClean="0"/>
              <a:t>Instead, they’re being sent as callbacks to be executed later when the </a:t>
            </a:r>
            <a:r>
              <a:rPr lang="en-US" dirty="0" err="1" smtClean="0"/>
              <a:t>OwinContext</a:t>
            </a:r>
            <a:r>
              <a:rPr lang="en-US" dirty="0" smtClean="0"/>
              <a:t> object for the request is built. </a:t>
            </a:r>
            <a:endParaRPr lang="ru-RU" dirty="0" smtClean="0"/>
          </a:p>
          <a:p>
            <a:r>
              <a:rPr lang="en-US" dirty="0" smtClean="0"/>
              <a:t>Then, these objects are stored in the </a:t>
            </a:r>
            <a:r>
              <a:rPr lang="en-US" dirty="0" err="1" smtClean="0"/>
              <a:t>OwinContext</a:t>
            </a:r>
            <a:r>
              <a:rPr lang="en-US" dirty="0" smtClean="0"/>
              <a:t> object throughout the life of the request. </a:t>
            </a:r>
            <a:endParaRPr lang="ru-RU" dirty="0" smtClean="0"/>
          </a:p>
          <a:p>
            <a:r>
              <a:rPr lang="en-US" dirty="0" smtClean="0"/>
              <a:t>That’s why you can use the Get methods of the </a:t>
            </a:r>
            <a:r>
              <a:rPr lang="en-US" dirty="0" err="1" smtClean="0"/>
              <a:t>OwinContext</a:t>
            </a:r>
            <a:r>
              <a:rPr lang="en-US" dirty="0" smtClean="0"/>
              <a:t> object to get these objects instead of having to instantiate them yourself.</a:t>
            </a:r>
            <a:endParaRPr lang="ru-RU" dirty="0" smtClean="0"/>
          </a:p>
          <a:p>
            <a:r>
              <a:rPr lang="en-US" dirty="0" smtClean="0"/>
              <a:t>Note that you haven’t seen the </a:t>
            </a:r>
            <a:r>
              <a:rPr lang="en-US" dirty="0" err="1" smtClean="0"/>
              <a:t>ApplicationDbContext</a:t>
            </a:r>
            <a:r>
              <a:rPr lang="en-US" dirty="0" smtClean="0"/>
              <a:t> class, but it’s defined in the IdentityModels.es file in the Models folder and it extends the </a:t>
            </a:r>
            <a:r>
              <a:rPr lang="en-US" dirty="0" err="1" smtClean="0"/>
              <a:t>IdentityDbContext</a:t>
            </a:r>
            <a:r>
              <a:rPr lang="en-US" dirty="0" smtClean="0"/>
              <a:t> class.</a:t>
            </a:r>
            <a:endParaRPr lang="ru-RU" dirty="0" smtClean="0"/>
          </a:p>
          <a:p>
            <a:endParaRPr lang="ru-RU" dirty="0" smtClean="0"/>
          </a:p>
          <a:p>
            <a:endParaRPr lang="ru-RU" dirty="0" smtClean="0"/>
          </a:p>
          <a:p>
            <a:endParaRPr lang="en-US" dirty="0" smtClean="0"/>
          </a:p>
          <a:p>
            <a:endParaRPr lang="ru-RU" dirty="0" smtClean="0"/>
          </a:p>
          <a:p>
            <a:endParaRPr lang="ru-RU" dirty="0" smtClean="0"/>
          </a:p>
          <a:p>
            <a:endParaRPr lang="ru-RU" dirty="0" smtClean="0"/>
          </a:p>
          <a:p>
            <a:endParaRPr lang="ru-RU" dirty="0" smtClean="0"/>
          </a:p>
          <a:p>
            <a:endParaRPr lang="ru-RU" dirty="0" smtClean="0"/>
          </a:p>
          <a:p>
            <a:endParaRPr lang="ru-RU" dirty="0"/>
          </a:p>
        </p:txBody>
      </p:sp>
      <p:sp>
        <p:nvSpPr>
          <p:cNvPr id="4" name="Номер слайда 3"/>
          <p:cNvSpPr>
            <a:spLocks noGrp="1"/>
          </p:cNvSpPr>
          <p:nvPr>
            <p:ph type="sldNum" sz="quarter" idx="10"/>
          </p:nvPr>
        </p:nvSpPr>
        <p:spPr/>
        <p:txBody>
          <a:bodyPr/>
          <a:lstStyle/>
          <a:p>
            <a:fld id="{420E48ED-F7B8-44EF-9424-AC701EE89119}" type="slidenum">
              <a:rPr lang="ru-RU" smtClean="0"/>
              <a:t>172</a:t>
            </a:fld>
            <a:endParaRPr lang="ru-RU"/>
          </a:p>
        </p:txBody>
      </p:sp>
    </p:spTree>
    <p:extLst>
      <p:ext uri="{BB962C8B-B14F-4D97-AF65-F5344CB8AC3E}">
        <p14:creationId xmlns:p14="http://schemas.microsoft.com/office/powerpoint/2010/main" val="138982037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70000" lnSpcReduction="20000"/>
          </a:bodyPr>
          <a:lstStyle/>
          <a:p>
            <a:r>
              <a:rPr lang="ru-RU" sz="1200" kern="1200" dirty="0" smtClean="0">
                <a:solidFill>
                  <a:schemeClr val="tx1"/>
                </a:solidFill>
                <a:latin typeface="+mn-lt"/>
                <a:ea typeface="+mn-ea"/>
                <a:cs typeface="+mn-cs"/>
              </a:rPr>
              <a:t>Файл </a:t>
            </a:r>
            <a:r>
              <a:rPr lang="en-US" sz="1200" kern="1200" dirty="0" err="1" smtClean="0">
                <a:solidFill>
                  <a:schemeClr val="tx1"/>
                </a:solidFill>
                <a:latin typeface="+mn-lt"/>
                <a:ea typeface="+mn-ea"/>
                <a:cs typeface="+mn-cs"/>
              </a:rPr>
              <a:t>IdentityModels.cs</a:t>
            </a:r>
            <a:endParaRPr lang="en-US" sz="1200" kern="1200" dirty="0" smtClean="0">
              <a:solidFill>
                <a:schemeClr val="tx1"/>
              </a:solidFill>
              <a:latin typeface="+mn-lt"/>
              <a:ea typeface="+mn-ea"/>
              <a:cs typeface="+mn-cs"/>
            </a:endParaRPr>
          </a:p>
          <a:p>
            <a:endParaRPr lang="ru-RU"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You can add User data for the user by adding more properties to your User class, please visit http://go.microsoft.com/fwlink/?LinkID=317594 to learn more.</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public class </a:t>
            </a:r>
            <a:r>
              <a:rPr lang="en-US" sz="1200" kern="1200" dirty="0" err="1" smtClean="0">
                <a:solidFill>
                  <a:schemeClr val="tx1"/>
                </a:solidFill>
                <a:latin typeface="+mn-lt"/>
                <a:ea typeface="+mn-ea"/>
                <a:cs typeface="+mn-cs"/>
              </a:rPr>
              <a:t>ApplicationUser</a:t>
            </a:r>
            <a:r>
              <a:rPr lang="en-US" sz="1200" kern="1200" dirty="0" smtClean="0">
                <a:solidFill>
                  <a:schemeClr val="tx1"/>
                </a:solidFill>
                <a:latin typeface="+mn-lt"/>
                <a:ea typeface="+mn-ea"/>
                <a:cs typeface="+mn-cs"/>
              </a:rPr>
              <a:t> : </a:t>
            </a:r>
            <a:r>
              <a:rPr lang="en-US" sz="1200" kern="1200" dirty="0" err="1" smtClean="0">
                <a:solidFill>
                  <a:schemeClr val="tx1"/>
                </a:solidFill>
                <a:latin typeface="+mn-lt"/>
                <a:ea typeface="+mn-ea"/>
                <a:cs typeface="+mn-cs"/>
              </a:rPr>
              <a:t>IdentityUser</a:t>
            </a:r>
            <a:endParaRPr lang="en-US"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        public </a:t>
            </a:r>
            <a:r>
              <a:rPr lang="en-US" sz="1200" kern="1200" dirty="0" err="1" smtClean="0">
                <a:solidFill>
                  <a:schemeClr val="tx1"/>
                </a:solidFill>
                <a:latin typeface="+mn-lt"/>
                <a:ea typeface="+mn-ea"/>
                <a:cs typeface="+mn-cs"/>
              </a:rPr>
              <a:t>ClaimsIdentity</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GenerateUserIdentity</a:t>
            </a:r>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ApplicationUserManager</a:t>
            </a:r>
            <a:r>
              <a:rPr lang="en-US" sz="1200" kern="1200" dirty="0" smtClean="0">
                <a:solidFill>
                  <a:schemeClr val="tx1"/>
                </a:solidFill>
                <a:latin typeface="+mn-lt"/>
                <a:ea typeface="+mn-ea"/>
                <a:cs typeface="+mn-cs"/>
              </a:rPr>
              <a:t> manager)</a:t>
            </a:r>
          </a:p>
          <a:p>
            <a:r>
              <a:rPr lang="ru-RU"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            // Note the </a:t>
            </a:r>
            <a:r>
              <a:rPr lang="en-US" sz="1200" kern="1200" dirty="0" err="1" smtClean="0">
                <a:solidFill>
                  <a:schemeClr val="tx1"/>
                </a:solidFill>
                <a:latin typeface="+mn-lt"/>
                <a:ea typeface="+mn-ea"/>
                <a:cs typeface="+mn-cs"/>
              </a:rPr>
              <a:t>authenticationType</a:t>
            </a:r>
            <a:r>
              <a:rPr lang="en-US" sz="1200" kern="1200" dirty="0" smtClean="0">
                <a:solidFill>
                  <a:schemeClr val="tx1"/>
                </a:solidFill>
                <a:latin typeface="+mn-lt"/>
                <a:ea typeface="+mn-ea"/>
                <a:cs typeface="+mn-cs"/>
              </a:rPr>
              <a:t> must match the one defined in </a:t>
            </a:r>
            <a:r>
              <a:rPr lang="en-US" sz="1200" kern="1200" dirty="0" err="1" smtClean="0">
                <a:solidFill>
                  <a:schemeClr val="tx1"/>
                </a:solidFill>
                <a:latin typeface="+mn-lt"/>
                <a:ea typeface="+mn-ea"/>
                <a:cs typeface="+mn-cs"/>
              </a:rPr>
              <a:t>CookieAuthenticationOptions.AuthenticationType</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var</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userIdentity</a:t>
            </a:r>
            <a:r>
              <a:rPr lang="en-US" sz="1200" kern="1200" dirty="0" smtClean="0">
                <a:solidFill>
                  <a:schemeClr val="tx1"/>
                </a:solidFill>
                <a:latin typeface="+mn-lt"/>
                <a:ea typeface="+mn-ea"/>
                <a:cs typeface="+mn-cs"/>
              </a:rPr>
              <a:t> = </a:t>
            </a:r>
            <a:r>
              <a:rPr lang="en-US" sz="1200" kern="1200" dirty="0" err="1" smtClean="0">
                <a:solidFill>
                  <a:schemeClr val="tx1"/>
                </a:solidFill>
                <a:latin typeface="+mn-lt"/>
                <a:ea typeface="+mn-ea"/>
                <a:cs typeface="+mn-cs"/>
              </a:rPr>
              <a:t>manager.CreateIdentity</a:t>
            </a:r>
            <a:r>
              <a:rPr lang="en-US" sz="1200" kern="1200" dirty="0" smtClean="0">
                <a:solidFill>
                  <a:schemeClr val="tx1"/>
                </a:solidFill>
                <a:latin typeface="+mn-lt"/>
                <a:ea typeface="+mn-ea"/>
                <a:cs typeface="+mn-cs"/>
              </a:rPr>
              <a:t>(this, </a:t>
            </a:r>
            <a:r>
              <a:rPr lang="en-US" sz="1200" kern="1200" dirty="0" err="1" smtClean="0">
                <a:solidFill>
                  <a:schemeClr val="tx1"/>
                </a:solidFill>
                <a:latin typeface="+mn-lt"/>
                <a:ea typeface="+mn-ea"/>
                <a:cs typeface="+mn-cs"/>
              </a:rPr>
              <a:t>DefaultAuthenticationTypes.ApplicationCookie</a:t>
            </a:r>
            <a:r>
              <a:rPr lang="en-US" sz="1200" kern="1200" dirty="0" smtClean="0">
                <a:solidFill>
                  <a:schemeClr val="tx1"/>
                </a:solidFill>
                <a:latin typeface="+mn-lt"/>
                <a:ea typeface="+mn-ea"/>
                <a:cs typeface="+mn-cs"/>
              </a:rPr>
              <a:t>);</a:t>
            </a:r>
          </a:p>
          <a:p>
            <a:r>
              <a:rPr lang="en-US" sz="1200" kern="1200" dirty="0" smtClean="0">
                <a:solidFill>
                  <a:schemeClr val="tx1"/>
                </a:solidFill>
                <a:latin typeface="+mn-lt"/>
                <a:ea typeface="+mn-ea"/>
                <a:cs typeface="+mn-cs"/>
              </a:rPr>
              <a:t>            // Add custom user claims here</a:t>
            </a:r>
          </a:p>
          <a:p>
            <a:r>
              <a:rPr lang="en-US" sz="1200" kern="1200" dirty="0" smtClean="0">
                <a:solidFill>
                  <a:schemeClr val="tx1"/>
                </a:solidFill>
                <a:latin typeface="+mn-lt"/>
                <a:ea typeface="+mn-ea"/>
                <a:cs typeface="+mn-cs"/>
              </a:rPr>
              <a:t>            return </a:t>
            </a:r>
            <a:r>
              <a:rPr lang="en-US" sz="1200" kern="1200" dirty="0" err="1" smtClean="0">
                <a:solidFill>
                  <a:schemeClr val="tx1"/>
                </a:solidFill>
                <a:latin typeface="+mn-lt"/>
                <a:ea typeface="+mn-ea"/>
                <a:cs typeface="+mn-cs"/>
              </a:rPr>
              <a:t>userIdentity</a:t>
            </a:r>
            <a:r>
              <a:rPr lang="en-US" sz="1200" kern="1200" dirty="0" smtClean="0">
                <a:solidFill>
                  <a:schemeClr val="tx1"/>
                </a:solidFill>
                <a:latin typeface="+mn-lt"/>
                <a:ea typeface="+mn-ea"/>
                <a:cs typeface="+mn-cs"/>
              </a:rPr>
              <a:t>;</a:t>
            </a:r>
          </a:p>
          <a:p>
            <a:r>
              <a:rPr lang="ru-RU" sz="1200" kern="1200" dirty="0" smtClean="0">
                <a:solidFill>
                  <a:schemeClr val="tx1"/>
                </a:solidFill>
                <a:latin typeface="+mn-lt"/>
                <a:ea typeface="+mn-ea"/>
                <a:cs typeface="+mn-cs"/>
              </a:rPr>
              <a:t>        }</a:t>
            </a:r>
          </a:p>
          <a:p>
            <a:endParaRPr lang="ru-RU"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public Task&lt;</a:t>
            </a:r>
            <a:r>
              <a:rPr lang="en-US" sz="1200" kern="1200" dirty="0" err="1" smtClean="0">
                <a:solidFill>
                  <a:schemeClr val="tx1"/>
                </a:solidFill>
                <a:latin typeface="+mn-lt"/>
                <a:ea typeface="+mn-ea"/>
                <a:cs typeface="+mn-cs"/>
              </a:rPr>
              <a:t>ClaimsIdentity</a:t>
            </a:r>
            <a:r>
              <a:rPr lang="en-US" sz="1200" kern="1200" dirty="0" smtClean="0">
                <a:solidFill>
                  <a:schemeClr val="tx1"/>
                </a:solidFill>
                <a:latin typeface="+mn-lt"/>
                <a:ea typeface="+mn-ea"/>
                <a:cs typeface="+mn-cs"/>
              </a:rPr>
              <a:t>&gt; </a:t>
            </a:r>
            <a:r>
              <a:rPr lang="en-US" sz="1200" kern="1200" dirty="0" err="1" smtClean="0">
                <a:solidFill>
                  <a:schemeClr val="tx1"/>
                </a:solidFill>
                <a:latin typeface="+mn-lt"/>
                <a:ea typeface="+mn-ea"/>
                <a:cs typeface="+mn-cs"/>
              </a:rPr>
              <a:t>GenerateUserIdentityAsync</a:t>
            </a:r>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ApplicationUserManager</a:t>
            </a:r>
            <a:r>
              <a:rPr lang="en-US" sz="1200" kern="1200" dirty="0" smtClean="0">
                <a:solidFill>
                  <a:schemeClr val="tx1"/>
                </a:solidFill>
                <a:latin typeface="+mn-lt"/>
                <a:ea typeface="+mn-ea"/>
                <a:cs typeface="+mn-cs"/>
              </a:rPr>
              <a:t> manager)</a:t>
            </a:r>
          </a:p>
          <a:p>
            <a:r>
              <a:rPr lang="ru-RU"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            return </a:t>
            </a:r>
            <a:r>
              <a:rPr lang="en-US" sz="1200" kern="1200" dirty="0" err="1" smtClean="0">
                <a:solidFill>
                  <a:schemeClr val="tx1"/>
                </a:solidFill>
                <a:latin typeface="+mn-lt"/>
                <a:ea typeface="+mn-ea"/>
                <a:cs typeface="+mn-cs"/>
              </a:rPr>
              <a:t>Task.FromResult</a:t>
            </a:r>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GenerateUserIdentity</a:t>
            </a:r>
            <a:r>
              <a:rPr lang="en-US" sz="1200" kern="1200" dirty="0" smtClean="0">
                <a:solidFill>
                  <a:schemeClr val="tx1"/>
                </a:solidFill>
                <a:latin typeface="+mn-lt"/>
                <a:ea typeface="+mn-ea"/>
                <a:cs typeface="+mn-cs"/>
              </a:rPr>
              <a:t>(manager));</a:t>
            </a:r>
          </a:p>
          <a:p>
            <a:r>
              <a:rPr lang="ru-RU"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        public </a:t>
            </a:r>
            <a:r>
              <a:rPr lang="en-US" sz="1200" kern="1200" dirty="0" err="1" smtClean="0">
                <a:solidFill>
                  <a:schemeClr val="tx1"/>
                </a:solidFill>
                <a:latin typeface="+mn-lt"/>
                <a:ea typeface="+mn-ea"/>
                <a:cs typeface="+mn-cs"/>
              </a:rPr>
              <a:t>DateTime</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BirthDate</a:t>
            </a:r>
            <a:r>
              <a:rPr lang="en-US" sz="1200" kern="1200" dirty="0" smtClean="0">
                <a:solidFill>
                  <a:schemeClr val="tx1"/>
                </a:solidFill>
                <a:latin typeface="+mn-lt"/>
                <a:ea typeface="+mn-ea"/>
                <a:cs typeface="+mn-cs"/>
              </a:rPr>
              <a:t> { get; set; }</a:t>
            </a:r>
          </a:p>
          <a:p>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endParaRPr lang="ru-RU"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public class </a:t>
            </a:r>
            <a:r>
              <a:rPr lang="en-US" sz="1200" kern="1200" dirty="0" err="1" smtClean="0">
                <a:solidFill>
                  <a:schemeClr val="tx1"/>
                </a:solidFill>
                <a:latin typeface="+mn-lt"/>
                <a:ea typeface="+mn-ea"/>
                <a:cs typeface="+mn-cs"/>
              </a:rPr>
              <a:t>ApplicationDbContext</a:t>
            </a:r>
            <a:r>
              <a:rPr lang="en-US" sz="1200" kern="1200" dirty="0" smtClean="0">
                <a:solidFill>
                  <a:schemeClr val="tx1"/>
                </a:solidFill>
                <a:latin typeface="+mn-lt"/>
                <a:ea typeface="+mn-ea"/>
                <a:cs typeface="+mn-cs"/>
              </a:rPr>
              <a:t> : </a:t>
            </a:r>
            <a:r>
              <a:rPr lang="en-US" sz="1200" kern="1200" dirty="0" err="1" smtClean="0">
                <a:solidFill>
                  <a:schemeClr val="tx1"/>
                </a:solidFill>
                <a:latin typeface="+mn-lt"/>
                <a:ea typeface="+mn-ea"/>
                <a:cs typeface="+mn-cs"/>
              </a:rPr>
              <a:t>IdentityDbContext</a:t>
            </a:r>
            <a:r>
              <a:rPr lang="en-US" sz="1200" kern="1200" dirty="0" smtClean="0">
                <a:solidFill>
                  <a:schemeClr val="tx1"/>
                </a:solidFill>
                <a:latin typeface="+mn-lt"/>
                <a:ea typeface="+mn-ea"/>
                <a:cs typeface="+mn-cs"/>
              </a:rPr>
              <a:t>&lt;</a:t>
            </a:r>
            <a:r>
              <a:rPr lang="en-US" sz="1200" kern="1200" dirty="0" err="1" smtClean="0">
                <a:solidFill>
                  <a:schemeClr val="tx1"/>
                </a:solidFill>
                <a:latin typeface="+mn-lt"/>
                <a:ea typeface="+mn-ea"/>
                <a:cs typeface="+mn-cs"/>
              </a:rPr>
              <a:t>ApplicationUser</a:t>
            </a:r>
            <a:r>
              <a:rPr lang="en-US" sz="1200" kern="1200" dirty="0" smtClean="0">
                <a:solidFill>
                  <a:schemeClr val="tx1"/>
                </a:solidFill>
                <a:latin typeface="+mn-lt"/>
                <a:ea typeface="+mn-ea"/>
                <a:cs typeface="+mn-cs"/>
              </a:rPr>
              <a:t>&gt;</a:t>
            </a:r>
          </a:p>
          <a:p>
            <a:r>
              <a:rPr lang="ru-RU"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        public </a:t>
            </a:r>
            <a:r>
              <a:rPr lang="en-US" sz="1200" kern="1200" dirty="0" err="1" smtClean="0">
                <a:solidFill>
                  <a:schemeClr val="tx1"/>
                </a:solidFill>
                <a:latin typeface="+mn-lt"/>
                <a:ea typeface="+mn-ea"/>
                <a:cs typeface="+mn-cs"/>
              </a:rPr>
              <a:t>ApplicationDbContext</a:t>
            </a:r>
            <a:r>
              <a:rPr lang="en-US" sz="1200" kern="1200" dirty="0" smtClean="0">
                <a:solidFill>
                  <a:schemeClr val="tx1"/>
                </a:solidFill>
                <a:latin typeface="+mn-lt"/>
                <a:ea typeface="+mn-ea"/>
                <a:cs typeface="+mn-cs"/>
              </a:rPr>
              <a:t>()</a:t>
            </a:r>
          </a:p>
          <a:p>
            <a:r>
              <a:rPr lang="en-US" sz="1200" kern="1200" dirty="0" smtClean="0">
                <a:solidFill>
                  <a:schemeClr val="tx1"/>
                </a:solidFill>
                <a:latin typeface="+mn-lt"/>
                <a:ea typeface="+mn-ea"/>
                <a:cs typeface="+mn-cs"/>
              </a:rPr>
              <a:t>            : base("</a:t>
            </a:r>
            <a:r>
              <a:rPr lang="en-US" sz="1200" kern="1200" dirty="0" err="1" smtClean="0">
                <a:solidFill>
                  <a:schemeClr val="tx1"/>
                </a:solidFill>
                <a:latin typeface="+mn-lt"/>
                <a:ea typeface="+mn-ea"/>
                <a:cs typeface="+mn-cs"/>
              </a:rPr>
              <a:t>DefaultConnection</a:t>
            </a:r>
            <a:r>
              <a:rPr lang="en-US" sz="1200" kern="1200" dirty="0" smtClean="0">
                <a:solidFill>
                  <a:schemeClr val="tx1"/>
                </a:solidFill>
                <a:latin typeface="+mn-lt"/>
                <a:ea typeface="+mn-ea"/>
                <a:cs typeface="+mn-cs"/>
              </a:rPr>
              <a:t>", throwIfV1Schema: false)</a:t>
            </a: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        }</a:t>
            </a:r>
          </a:p>
          <a:p>
            <a:endParaRPr lang="ru-RU"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public static </a:t>
            </a:r>
            <a:r>
              <a:rPr lang="en-US" sz="1200" kern="1200" dirty="0" err="1" smtClean="0">
                <a:solidFill>
                  <a:schemeClr val="tx1"/>
                </a:solidFill>
                <a:latin typeface="+mn-lt"/>
                <a:ea typeface="+mn-ea"/>
                <a:cs typeface="+mn-cs"/>
              </a:rPr>
              <a:t>ApplicationDbContext</a:t>
            </a:r>
            <a:r>
              <a:rPr lang="en-US" sz="1200" kern="1200" dirty="0" smtClean="0">
                <a:solidFill>
                  <a:schemeClr val="tx1"/>
                </a:solidFill>
                <a:latin typeface="+mn-lt"/>
                <a:ea typeface="+mn-ea"/>
                <a:cs typeface="+mn-cs"/>
              </a:rPr>
              <a:t> Create()</a:t>
            </a:r>
          </a:p>
          <a:p>
            <a:r>
              <a:rPr lang="ru-RU"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            return new </a:t>
            </a:r>
            <a:r>
              <a:rPr lang="en-US" sz="1200" kern="1200" dirty="0" err="1" smtClean="0">
                <a:solidFill>
                  <a:schemeClr val="tx1"/>
                </a:solidFill>
                <a:latin typeface="+mn-lt"/>
                <a:ea typeface="+mn-ea"/>
                <a:cs typeface="+mn-cs"/>
              </a:rPr>
              <a:t>ApplicationDbContext</a:t>
            </a:r>
            <a:r>
              <a:rPr lang="en-US" sz="1200" kern="1200" dirty="0" smtClean="0">
                <a:solidFill>
                  <a:schemeClr val="tx1"/>
                </a:solidFill>
                <a:latin typeface="+mn-lt"/>
                <a:ea typeface="+mn-ea"/>
                <a:cs typeface="+mn-cs"/>
              </a:rPr>
              <a:t>();</a:t>
            </a: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a:t>
            </a:r>
            <a:endParaRPr lang="ru-RU" dirty="0"/>
          </a:p>
        </p:txBody>
      </p:sp>
      <p:sp>
        <p:nvSpPr>
          <p:cNvPr id="4" name="Номер слайда 3"/>
          <p:cNvSpPr>
            <a:spLocks noGrp="1"/>
          </p:cNvSpPr>
          <p:nvPr>
            <p:ph type="sldNum" sz="quarter" idx="10"/>
          </p:nvPr>
        </p:nvSpPr>
        <p:spPr/>
        <p:txBody>
          <a:bodyPr/>
          <a:lstStyle/>
          <a:p>
            <a:fld id="{420E48ED-F7B8-44EF-9424-AC701EE89119}" type="slidenum">
              <a:rPr lang="ru-RU" smtClean="0"/>
              <a:t>173</a:t>
            </a:fld>
            <a:endParaRPr lang="ru-RU"/>
          </a:p>
        </p:txBody>
      </p:sp>
    </p:spTree>
    <p:extLst>
      <p:ext uri="{BB962C8B-B14F-4D97-AF65-F5344CB8AC3E}">
        <p14:creationId xmlns:p14="http://schemas.microsoft.com/office/powerpoint/2010/main" val="398662809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70000" lnSpcReduction="20000"/>
          </a:bodyPr>
          <a:lstStyle/>
          <a:p>
            <a:r>
              <a:rPr lang="en-US" b="1" dirty="0" smtClean="0"/>
              <a:t>How to modify an application to use roles</a:t>
            </a:r>
          </a:p>
          <a:p>
            <a:r>
              <a:rPr lang="en-US" dirty="0" smtClean="0"/>
              <a:t>To modify an application so it uses roles,</a:t>
            </a:r>
            <a:endParaRPr lang="ru-RU" dirty="0" smtClean="0"/>
          </a:p>
          <a:p>
            <a:r>
              <a:rPr lang="en-US" dirty="0" smtClean="0"/>
              <a:t>you have to define an </a:t>
            </a:r>
            <a:r>
              <a:rPr lang="en-US" dirty="0" err="1" smtClean="0"/>
              <a:t>ApplicationRoleManager</a:t>
            </a:r>
            <a:r>
              <a:rPr lang="en-US" dirty="0" smtClean="0"/>
              <a:t> class that extends the </a:t>
            </a:r>
            <a:r>
              <a:rPr lang="en-US" dirty="0" err="1" smtClean="0"/>
              <a:t>RoleManager</a:t>
            </a:r>
            <a:r>
              <a:rPr lang="en-US" dirty="0" smtClean="0"/>
              <a:t> class. </a:t>
            </a:r>
            <a:endParaRPr lang="ru-RU" dirty="0" smtClean="0"/>
          </a:p>
          <a:p>
            <a:endParaRPr lang="ru-RU" dirty="0" smtClean="0"/>
          </a:p>
          <a:p>
            <a:r>
              <a:rPr lang="en-US" dirty="0" smtClean="0"/>
              <a:t>It’s best to code this class in the </a:t>
            </a:r>
            <a:r>
              <a:rPr lang="en-US" dirty="0" err="1" smtClean="0"/>
              <a:t>IdentityConfig</a:t>
            </a:r>
            <a:r>
              <a:rPr lang="en-US" dirty="0" smtClean="0"/>
              <a:t>.</a:t>
            </a:r>
            <a:r>
              <a:rPr lang="ru-RU" dirty="0" smtClean="0"/>
              <a:t>с</a:t>
            </a:r>
            <a:r>
              <a:rPr lang="en-US" dirty="0" smtClean="0"/>
              <a:t>s class in the </a:t>
            </a:r>
            <a:r>
              <a:rPr lang="en-US" dirty="0" err="1" smtClean="0"/>
              <a:t>App_Start</a:t>
            </a:r>
            <a:r>
              <a:rPr lang="en-US" dirty="0" smtClean="0"/>
              <a:t> directory, </a:t>
            </a:r>
          </a:p>
          <a:p>
            <a:r>
              <a:rPr lang="en-US" dirty="0" smtClean="0"/>
              <a:t>along with the </a:t>
            </a:r>
            <a:r>
              <a:rPr lang="en-US" dirty="0" err="1" smtClean="0"/>
              <a:t>ApplicationUserManager</a:t>
            </a:r>
            <a:r>
              <a:rPr lang="en-US" dirty="0" smtClean="0"/>
              <a:t> and </a:t>
            </a:r>
            <a:r>
              <a:rPr lang="en-US" dirty="0" err="1" smtClean="0"/>
              <a:t>ApplicationSignlnManager</a:t>
            </a:r>
            <a:r>
              <a:rPr lang="en-US" dirty="0" smtClean="0"/>
              <a:t> classes.</a:t>
            </a:r>
          </a:p>
          <a:p>
            <a:endParaRPr lang="en-US" dirty="0" smtClean="0"/>
          </a:p>
          <a:p>
            <a:r>
              <a:rPr lang="en-US" dirty="0" smtClean="0"/>
              <a:t>Figure 20-11 shows the code for an </a:t>
            </a:r>
            <a:r>
              <a:rPr lang="en-US" dirty="0" err="1" smtClean="0"/>
              <a:t>ApplicationRoleManager</a:t>
            </a:r>
            <a:r>
              <a:rPr lang="en-US" dirty="0" smtClean="0"/>
              <a:t> class.</a:t>
            </a:r>
          </a:p>
          <a:p>
            <a:endParaRPr lang="ru-RU"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public class </a:t>
            </a:r>
            <a:r>
              <a:rPr lang="en-US" sz="1200" kern="1200" dirty="0" err="1" smtClean="0">
                <a:solidFill>
                  <a:schemeClr val="tx1"/>
                </a:solidFill>
                <a:latin typeface="+mn-lt"/>
                <a:ea typeface="+mn-ea"/>
                <a:cs typeface="+mn-cs"/>
              </a:rPr>
              <a:t>ApplicationRoleManager</a:t>
            </a:r>
            <a:r>
              <a:rPr lang="ru-RU" sz="1200" kern="1200" dirty="0" smtClean="0">
                <a:solidFill>
                  <a:schemeClr val="tx1"/>
                </a:solidFill>
                <a:latin typeface="+mn-lt"/>
                <a:ea typeface="+mn-ea"/>
                <a:cs typeface="+mn-cs"/>
              </a:rPr>
              <a:t> : </a:t>
            </a:r>
            <a:r>
              <a:rPr lang="en-US" sz="1200" kern="1200" dirty="0" err="1" smtClean="0">
                <a:solidFill>
                  <a:schemeClr val="tx1"/>
                </a:solidFill>
                <a:latin typeface="+mn-lt"/>
                <a:ea typeface="+mn-ea"/>
                <a:cs typeface="+mn-cs"/>
              </a:rPr>
              <a:t>RoleManager</a:t>
            </a:r>
            <a:r>
              <a:rPr lang="en-US" sz="1200" kern="1200" dirty="0" smtClean="0">
                <a:solidFill>
                  <a:schemeClr val="tx1"/>
                </a:solidFill>
                <a:latin typeface="+mn-lt"/>
                <a:ea typeface="+mn-ea"/>
                <a:cs typeface="+mn-cs"/>
              </a:rPr>
              <a:t>&lt;</a:t>
            </a:r>
            <a:r>
              <a:rPr lang="en-US" sz="1200" kern="1200" dirty="0" err="1" smtClean="0">
                <a:solidFill>
                  <a:schemeClr val="tx1"/>
                </a:solidFill>
                <a:latin typeface="+mn-lt"/>
                <a:ea typeface="+mn-ea"/>
                <a:cs typeface="+mn-cs"/>
              </a:rPr>
              <a:t>IdentityRole</a:t>
            </a:r>
            <a:r>
              <a:rPr lang="en-US" sz="1200" kern="1200" dirty="0" smtClean="0">
                <a:solidFill>
                  <a:schemeClr val="tx1"/>
                </a:solidFill>
                <a:latin typeface="+mn-lt"/>
                <a:ea typeface="+mn-ea"/>
                <a:cs typeface="+mn-cs"/>
              </a:rPr>
              <a:t>&gt;</a:t>
            </a:r>
          </a:p>
          <a:p>
            <a:r>
              <a:rPr lang="en-US" sz="1200" kern="1200" dirty="0" smtClean="0">
                <a:solidFill>
                  <a:schemeClr val="tx1"/>
                </a:solidFill>
                <a:latin typeface="+mn-lt"/>
                <a:ea typeface="+mn-ea"/>
                <a:cs typeface="+mn-cs"/>
              </a:rPr>
              <a:t>{</a:t>
            </a:r>
            <a:endParaRPr lang="ru-RU"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public </a:t>
            </a:r>
            <a:r>
              <a:rPr lang="en-US" sz="1200" kern="1200" dirty="0" err="1" smtClean="0">
                <a:solidFill>
                  <a:schemeClr val="tx1"/>
                </a:solidFill>
                <a:latin typeface="+mn-lt"/>
                <a:ea typeface="+mn-ea"/>
                <a:cs typeface="+mn-cs"/>
              </a:rPr>
              <a:t>ApplicationRoleManager</a:t>
            </a:r>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IRoleStore</a:t>
            </a:r>
            <a:r>
              <a:rPr lang="ru-RU" sz="1200"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&lt;</a:t>
            </a:r>
            <a:r>
              <a:rPr lang="en-US" sz="1200" kern="1200" dirty="0" err="1" smtClean="0">
                <a:solidFill>
                  <a:schemeClr val="tx1"/>
                </a:solidFill>
                <a:latin typeface="+mn-lt"/>
                <a:ea typeface="+mn-ea"/>
                <a:cs typeface="+mn-cs"/>
              </a:rPr>
              <a:t>IdentityRole</a:t>
            </a:r>
            <a:r>
              <a:rPr lang="en-US" sz="1200" kern="1200" dirty="0" smtClean="0">
                <a:solidFill>
                  <a:schemeClr val="tx1"/>
                </a:solidFill>
                <a:latin typeface="+mn-lt"/>
                <a:ea typeface="+mn-ea"/>
                <a:cs typeface="+mn-cs"/>
              </a:rPr>
              <a:t>, string&gt; store) : base(store)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  public static </a:t>
            </a:r>
            <a:r>
              <a:rPr lang="en-US" sz="1200" kern="1200" dirty="0" err="1" smtClean="0">
                <a:solidFill>
                  <a:schemeClr val="tx1"/>
                </a:solidFill>
                <a:latin typeface="+mn-lt"/>
                <a:ea typeface="+mn-ea"/>
                <a:cs typeface="+mn-cs"/>
              </a:rPr>
              <a:t>ApplicationRoleManager</a:t>
            </a:r>
            <a:r>
              <a:rPr lang="en-US" sz="1200" kern="1200" dirty="0" smtClean="0">
                <a:solidFill>
                  <a:schemeClr val="tx1"/>
                </a:solidFill>
                <a:latin typeface="+mn-lt"/>
                <a:ea typeface="+mn-ea"/>
                <a:cs typeface="+mn-cs"/>
              </a:rPr>
              <a:t> Create(</a:t>
            </a:r>
          </a:p>
          <a:p>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IdentityFactoryOptions</a:t>
            </a:r>
            <a:r>
              <a:rPr lang="en-US" sz="1200" kern="1200" dirty="0" smtClean="0">
                <a:solidFill>
                  <a:schemeClr val="tx1"/>
                </a:solidFill>
                <a:latin typeface="+mn-lt"/>
                <a:ea typeface="+mn-ea"/>
                <a:cs typeface="+mn-cs"/>
              </a:rPr>
              <a:t>&lt;</a:t>
            </a:r>
            <a:r>
              <a:rPr lang="en-US" sz="1200" kern="1200" dirty="0" err="1" smtClean="0">
                <a:solidFill>
                  <a:schemeClr val="tx1"/>
                </a:solidFill>
                <a:latin typeface="+mn-lt"/>
                <a:ea typeface="+mn-ea"/>
                <a:cs typeface="+mn-cs"/>
              </a:rPr>
              <a:t>ApplicationRoleManager</a:t>
            </a:r>
            <a:r>
              <a:rPr lang="en-US" sz="1200" kern="1200" dirty="0" smtClean="0">
                <a:solidFill>
                  <a:schemeClr val="tx1"/>
                </a:solidFill>
                <a:latin typeface="+mn-lt"/>
                <a:ea typeface="+mn-ea"/>
                <a:cs typeface="+mn-cs"/>
              </a:rPr>
              <a:t>&gt; options, </a:t>
            </a:r>
            <a:r>
              <a:rPr lang="en-US" sz="1200" kern="1200" dirty="0" err="1" smtClean="0">
                <a:solidFill>
                  <a:schemeClr val="tx1"/>
                </a:solidFill>
                <a:latin typeface="+mn-lt"/>
                <a:ea typeface="+mn-ea"/>
                <a:cs typeface="+mn-cs"/>
              </a:rPr>
              <a:t>IOwinContext</a:t>
            </a:r>
            <a:r>
              <a:rPr lang="en-US" sz="1200" kern="1200" dirty="0" smtClean="0">
                <a:solidFill>
                  <a:schemeClr val="tx1"/>
                </a:solidFill>
                <a:latin typeface="+mn-lt"/>
                <a:ea typeface="+mn-ea"/>
                <a:cs typeface="+mn-cs"/>
              </a:rPr>
              <a:t> context)</a:t>
            </a:r>
          </a:p>
          <a:p>
            <a:r>
              <a:rPr lang="en-US" sz="1200" kern="1200" dirty="0" smtClean="0">
                <a:solidFill>
                  <a:schemeClr val="tx1"/>
                </a:solidFill>
                <a:latin typeface="+mn-lt"/>
                <a:ea typeface="+mn-ea"/>
                <a:cs typeface="+mn-cs"/>
              </a:rPr>
              <a:t>  {  </a:t>
            </a:r>
          </a:p>
          <a:p>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var</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roleStore</a:t>
            </a:r>
            <a:r>
              <a:rPr lang="en-US" sz="1200" kern="1200" dirty="0" smtClean="0">
                <a:solidFill>
                  <a:schemeClr val="tx1"/>
                </a:solidFill>
                <a:latin typeface="+mn-lt"/>
                <a:ea typeface="+mn-ea"/>
                <a:cs typeface="+mn-cs"/>
              </a:rPr>
              <a:t> = new </a:t>
            </a:r>
            <a:r>
              <a:rPr lang="en-US" sz="1200" kern="1200" dirty="0" err="1" smtClean="0">
                <a:solidFill>
                  <a:schemeClr val="tx1"/>
                </a:solidFill>
                <a:latin typeface="+mn-lt"/>
                <a:ea typeface="+mn-ea"/>
                <a:cs typeface="+mn-cs"/>
              </a:rPr>
              <a:t>RoleStore</a:t>
            </a:r>
            <a:r>
              <a:rPr lang="en-US" sz="1200" kern="1200" dirty="0" smtClean="0">
                <a:solidFill>
                  <a:schemeClr val="tx1"/>
                </a:solidFill>
                <a:latin typeface="+mn-lt"/>
                <a:ea typeface="+mn-ea"/>
                <a:cs typeface="+mn-cs"/>
              </a:rPr>
              <a:t>&lt;</a:t>
            </a:r>
            <a:r>
              <a:rPr lang="en-US" sz="1200" kern="1200" dirty="0" err="1" smtClean="0">
                <a:solidFill>
                  <a:schemeClr val="tx1"/>
                </a:solidFill>
                <a:latin typeface="+mn-lt"/>
                <a:ea typeface="+mn-ea"/>
                <a:cs typeface="+mn-cs"/>
              </a:rPr>
              <a:t>IdentityRole</a:t>
            </a:r>
            <a:r>
              <a:rPr lang="en-US" sz="1200" kern="1200" dirty="0" smtClean="0">
                <a:solidFill>
                  <a:schemeClr val="tx1"/>
                </a:solidFill>
                <a:latin typeface="+mn-lt"/>
                <a:ea typeface="+mn-ea"/>
                <a:cs typeface="+mn-cs"/>
              </a:rPr>
              <a:t>&gt;( </a:t>
            </a:r>
            <a:r>
              <a:rPr lang="en-US" sz="1200" kern="1200" dirty="0" err="1" smtClean="0">
                <a:solidFill>
                  <a:schemeClr val="tx1"/>
                </a:solidFill>
                <a:latin typeface="+mn-lt"/>
                <a:ea typeface="+mn-ea"/>
                <a:cs typeface="+mn-cs"/>
              </a:rPr>
              <a:t>context.Get</a:t>
            </a:r>
            <a:r>
              <a:rPr lang="en-US" sz="1200" kern="1200" dirty="0" smtClean="0">
                <a:solidFill>
                  <a:schemeClr val="tx1"/>
                </a:solidFill>
                <a:latin typeface="+mn-lt"/>
                <a:ea typeface="+mn-ea"/>
                <a:cs typeface="+mn-cs"/>
              </a:rPr>
              <a:t>&lt;</a:t>
            </a:r>
            <a:r>
              <a:rPr lang="en-US" sz="1200" kern="1200" dirty="0" err="1" smtClean="0">
                <a:solidFill>
                  <a:schemeClr val="tx1"/>
                </a:solidFill>
                <a:latin typeface="+mn-lt"/>
                <a:ea typeface="+mn-ea"/>
                <a:cs typeface="+mn-cs"/>
              </a:rPr>
              <a:t>ApplicationDbContext</a:t>
            </a:r>
            <a:r>
              <a:rPr lang="en-US" sz="1200" kern="1200" dirty="0" smtClean="0">
                <a:solidFill>
                  <a:schemeClr val="tx1"/>
                </a:solidFill>
                <a:latin typeface="+mn-lt"/>
                <a:ea typeface="+mn-ea"/>
                <a:cs typeface="+mn-cs"/>
              </a:rPr>
              <a:t>&gt;()); </a:t>
            </a:r>
          </a:p>
          <a:p>
            <a:r>
              <a:rPr lang="en-US" sz="1200" kern="1200" dirty="0" smtClean="0">
                <a:solidFill>
                  <a:schemeClr val="tx1"/>
                </a:solidFill>
                <a:latin typeface="+mn-lt"/>
                <a:ea typeface="+mn-ea"/>
                <a:cs typeface="+mn-cs"/>
              </a:rPr>
              <a:t>     return new </a:t>
            </a:r>
            <a:r>
              <a:rPr lang="en-US" sz="1200" kern="1200" dirty="0" err="1" smtClean="0">
                <a:solidFill>
                  <a:schemeClr val="tx1"/>
                </a:solidFill>
                <a:latin typeface="+mn-lt"/>
                <a:ea typeface="+mn-ea"/>
                <a:cs typeface="+mn-cs"/>
              </a:rPr>
              <a:t>ApplicationRoleManager</a:t>
            </a:r>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roleStore</a:t>
            </a:r>
            <a:r>
              <a:rPr lang="en-US" sz="1200" kern="1200" dirty="0" smtClean="0">
                <a:solidFill>
                  <a:schemeClr val="tx1"/>
                </a:solidFill>
                <a:latin typeface="+mn-lt"/>
                <a:ea typeface="+mn-ea"/>
                <a:cs typeface="+mn-cs"/>
              </a:rPr>
              <a:t>)</a:t>
            </a:r>
            <a:r>
              <a:rPr lang="ru-RU" sz="1200" kern="1200" dirty="0" smtClean="0">
                <a:solidFill>
                  <a:schemeClr val="tx1"/>
                </a:solidFill>
                <a:latin typeface="+mn-lt"/>
                <a:ea typeface="+mn-ea"/>
                <a:cs typeface="+mn-cs"/>
              </a:rPr>
              <a:t>;</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a:t>
            </a:r>
          </a:p>
          <a:p>
            <a:endParaRPr lang="en-US" sz="1200" kern="1200" dirty="0" smtClean="0">
              <a:solidFill>
                <a:schemeClr val="tx1"/>
              </a:solidFill>
              <a:latin typeface="+mn-lt"/>
              <a:ea typeface="+mn-ea"/>
              <a:cs typeface="+mn-cs"/>
            </a:endParaRPr>
          </a:p>
          <a:p>
            <a:r>
              <a:rPr lang="en-US" sz="1200" b="0" i="1" u="sng" kern="1200" dirty="0" smtClean="0">
                <a:solidFill>
                  <a:schemeClr val="tx1"/>
                </a:solidFill>
                <a:latin typeface="+mn-lt"/>
                <a:ea typeface="+mn-ea"/>
                <a:cs typeface="+mn-cs"/>
              </a:rPr>
              <a:t>Description</a:t>
            </a:r>
          </a:p>
          <a:p>
            <a:pPr marL="171450" indent="-171450">
              <a:buFont typeface="Arial" panose="020B0604020202020204" pitchFamily="34" charset="0"/>
              <a:buChar char="•"/>
            </a:pPr>
            <a:r>
              <a:rPr lang="en-US" sz="1200" kern="1200" dirty="0" smtClean="0">
                <a:solidFill>
                  <a:schemeClr val="tx1"/>
                </a:solidFill>
                <a:latin typeface="+mn-lt"/>
                <a:ea typeface="+mn-ea"/>
                <a:cs typeface="+mn-cs"/>
              </a:rPr>
              <a:t>The Web Forms template creates </a:t>
            </a:r>
            <a:r>
              <a:rPr lang="en-US" sz="1200" kern="1200" dirty="0" err="1" smtClean="0">
                <a:solidFill>
                  <a:schemeClr val="tx1"/>
                </a:solidFill>
                <a:latin typeface="+mn-lt"/>
                <a:ea typeface="+mn-ea"/>
                <a:cs typeface="+mn-cs"/>
              </a:rPr>
              <a:t>ApplicationDbContext</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ApplicationUserManager</a:t>
            </a:r>
            <a:r>
              <a:rPr lang="en-US" sz="1200" kern="1200" dirty="0" smtClean="0">
                <a:solidFill>
                  <a:schemeClr val="tx1"/>
                </a:solidFill>
                <a:latin typeface="+mn-lt"/>
                <a:ea typeface="+mn-ea"/>
                <a:cs typeface="+mn-cs"/>
              </a:rPr>
              <a:t>, and </a:t>
            </a:r>
            <a:r>
              <a:rPr lang="en-US" sz="1200" kern="1200" dirty="0" err="1" smtClean="0">
                <a:solidFill>
                  <a:schemeClr val="tx1"/>
                </a:solidFill>
                <a:latin typeface="+mn-lt"/>
                <a:ea typeface="+mn-ea"/>
                <a:cs typeface="+mn-cs"/>
              </a:rPr>
              <a:t>ApplicationSignlnManager</a:t>
            </a:r>
            <a:r>
              <a:rPr lang="en-US" sz="1200" kern="1200" dirty="0" smtClean="0">
                <a:solidFill>
                  <a:schemeClr val="tx1"/>
                </a:solidFill>
                <a:latin typeface="+mn-lt"/>
                <a:ea typeface="+mn-ea"/>
                <a:cs typeface="+mn-cs"/>
              </a:rPr>
              <a:t> objects by default </a:t>
            </a:r>
          </a:p>
          <a:p>
            <a:r>
              <a:rPr lang="en-US" sz="1200" kern="1200" dirty="0" smtClean="0">
                <a:solidFill>
                  <a:schemeClr val="tx1"/>
                </a:solidFill>
                <a:latin typeface="+mn-lt"/>
                <a:ea typeface="+mn-ea"/>
                <a:cs typeface="+mn-cs"/>
              </a:rPr>
              <a:t>and adds a single instance of them to the </a:t>
            </a:r>
            <a:r>
              <a:rPr lang="en-US" sz="1200" kern="1200" dirty="0" err="1" smtClean="0">
                <a:solidFill>
                  <a:schemeClr val="tx1"/>
                </a:solidFill>
                <a:latin typeface="+mn-lt"/>
                <a:ea typeface="+mn-ea"/>
                <a:cs typeface="+mn-cs"/>
              </a:rPr>
              <a:t>OwinContext</a:t>
            </a:r>
            <a:r>
              <a:rPr lang="en-US" sz="1200" kern="1200" dirty="0" smtClean="0">
                <a:solidFill>
                  <a:schemeClr val="tx1"/>
                </a:solidFill>
                <a:latin typeface="+mn-lt"/>
                <a:ea typeface="+mn-ea"/>
                <a:cs typeface="+mn-cs"/>
              </a:rPr>
              <a:t> object of the current request. </a:t>
            </a:r>
          </a:p>
          <a:p>
            <a:r>
              <a:rPr lang="en-US" sz="1200" kern="1200" dirty="0" smtClean="0">
                <a:solidFill>
                  <a:schemeClr val="tx1"/>
                </a:solidFill>
                <a:latin typeface="+mn-lt"/>
                <a:ea typeface="+mn-ea"/>
                <a:cs typeface="+mn-cs"/>
              </a:rPr>
              <a:t>You can also add code to create an object for working with roles.</a:t>
            </a:r>
          </a:p>
          <a:p>
            <a:endParaRPr lang="en-US" sz="1200" kern="1200" dirty="0" smtClean="0">
              <a:solidFill>
                <a:schemeClr val="tx1"/>
              </a:solidFill>
              <a:latin typeface="+mn-lt"/>
              <a:ea typeface="+mn-ea"/>
              <a:cs typeface="+mn-cs"/>
            </a:endParaRPr>
          </a:p>
          <a:p>
            <a:pPr marL="171450" indent="-171450">
              <a:buFont typeface="Arial" panose="020B0604020202020204" pitchFamily="34" charset="0"/>
              <a:buChar char="•"/>
            </a:pPr>
            <a:r>
              <a:rPr lang="en-US" sz="1200" kern="1200" dirty="0" smtClean="0">
                <a:solidFill>
                  <a:schemeClr val="tx1"/>
                </a:solidFill>
                <a:latin typeface="+mn-lt"/>
                <a:ea typeface="+mn-ea"/>
                <a:cs typeface="+mn-cs"/>
              </a:rPr>
              <a:t>To use roles with the Web Forms template, you create a new </a:t>
            </a:r>
            <a:r>
              <a:rPr lang="en-US" sz="1200" kern="1200" dirty="0" err="1" smtClean="0">
                <a:solidFill>
                  <a:schemeClr val="tx1"/>
                </a:solidFill>
                <a:latin typeface="+mn-lt"/>
                <a:ea typeface="+mn-ea"/>
                <a:cs typeface="+mn-cs"/>
              </a:rPr>
              <a:t>ApplicationRoleManager</a:t>
            </a:r>
            <a:r>
              <a:rPr lang="en-US" sz="1200" kern="1200" dirty="0" smtClean="0">
                <a:solidFill>
                  <a:schemeClr val="tx1"/>
                </a:solidFill>
                <a:latin typeface="+mn-lt"/>
                <a:ea typeface="+mn-ea"/>
                <a:cs typeface="+mn-cs"/>
              </a:rPr>
              <a:t> class in the IdentityConfig.es file that extends the </a:t>
            </a:r>
            <a:r>
              <a:rPr lang="en-US" sz="1200" kern="1200" dirty="0" err="1" smtClean="0">
                <a:solidFill>
                  <a:schemeClr val="tx1"/>
                </a:solidFill>
                <a:latin typeface="+mn-lt"/>
                <a:ea typeface="+mn-ea"/>
                <a:cs typeface="+mn-cs"/>
              </a:rPr>
              <a:t>RoleManager</a:t>
            </a:r>
            <a:r>
              <a:rPr lang="en-US" sz="1200" kern="1200" dirty="0" smtClean="0">
                <a:solidFill>
                  <a:schemeClr val="tx1"/>
                </a:solidFill>
                <a:latin typeface="+mn-lt"/>
                <a:ea typeface="+mn-ea"/>
                <a:cs typeface="+mn-cs"/>
              </a:rPr>
              <a:t> class. </a:t>
            </a:r>
          </a:p>
          <a:p>
            <a:pPr marL="0" indent="0">
              <a:buFont typeface="Arial" panose="020B0604020202020204" pitchFamily="34" charset="0"/>
              <a:buNone/>
            </a:pPr>
            <a:r>
              <a:rPr lang="en-US" sz="1200" kern="1200" dirty="0" smtClean="0">
                <a:solidFill>
                  <a:schemeClr val="tx1"/>
                </a:solidFill>
                <a:latin typeface="+mn-lt"/>
                <a:ea typeface="+mn-ea"/>
                <a:cs typeface="+mn-cs"/>
              </a:rPr>
              <a:t>Then, you add a statement to the </a:t>
            </a:r>
            <a:r>
              <a:rPr lang="en-US" sz="1200" kern="1200" dirty="0" err="1" smtClean="0">
                <a:solidFill>
                  <a:schemeClr val="tx1"/>
                </a:solidFill>
                <a:latin typeface="+mn-lt"/>
                <a:ea typeface="+mn-ea"/>
                <a:cs typeface="+mn-cs"/>
              </a:rPr>
              <a:t>ConfigureAuth</a:t>
            </a:r>
            <a:r>
              <a:rPr lang="en-US" sz="1200" kern="1200" dirty="0" smtClean="0">
                <a:solidFill>
                  <a:schemeClr val="tx1"/>
                </a:solidFill>
                <a:latin typeface="+mn-lt"/>
                <a:ea typeface="+mn-ea"/>
                <a:cs typeface="+mn-cs"/>
              </a:rPr>
              <a:t> method in the Startup.Auth.es file that adds an instance of the </a:t>
            </a:r>
            <a:r>
              <a:rPr lang="en-US" sz="1200" kern="1200" dirty="0" err="1" smtClean="0">
                <a:solidFill>
                  <a:schemeClr val="tx1"/>
                </a:solidFill>
                <a:latin typeface="+mn-lt"/>
                <a:ea typeface="+mn-ea"/>
                <a:cs typeface="+mn-cs"/>
              </a:rPr>
              <a:t>ApplicationRoleManager</a:t>
            </a:r>
            <a:r>
              <a:rPr lang="en-US" sz="1200" kern="1200" dirty="0" smtClean="0">
                <a:solidFill>
                  <a:schemeClr val="tx1"/>
                </a:solidFill>
                <a:latin typeface="+mn-lt"/>
                <a:ea typeface="+mn-ea"/>
                <a:cs typeface="+mn-cs"/>
              </a:rPr>
              <a:t> class to the </a:t>
            </a:r>
            <a:r>
              <a:rPr lang="en-US" sz="1200" kern="1200" dirty="0" err="1" smtClean="0">
                <a:solidFill>
                  <a:schemeClr val="tx1"/>
                </a:solidFill>
                <a:latin typeface="+mn-lt"/>
                <a:ea typeface="+mn-ea"/>
                <a:cs typeface="+mn-cs"/>
              </a:rPr>
              <a:t>OwinContext</a:t>
            </a:r>
            <a:r>
              <a:rPr lang="en-US" sz="1200" kern="1200" dirty="0" smtClean="0">
                <a:solidFill>
                  <a:schemeClr val="tx1"/>
                </a:solidFill>
                <a:latin typeface="+mn-lt"/>
                <a:ea typeface="+mn-ea"/>
                <a:cs typeface="+mn-cs"/>
              </a:rPr>
              <a:t> object.</a:t>
            </a:r>
          </a:p>
          <a:p>
            <a:pPr marL="0" indent="0">
              <a:buFont typeface="Arial" panose="020B0604020202020204" pitchFamily="34" charset="0"/>
              <a:buNone/>
            </a:pPr>
            <a:endParaRPr lang="en-US" sz="1200" kern="1200" dirty="0" smtClean="0">
              <a:solidFill>
                <a:schemeClr val="tx1"/>
              </a:solidFill>
              <a:latin typeface="+mn-lt"/>
              <a:ea typeface="+mn-ea"/>
              <a:cs typeface="+mn-cs"/>
            </a:endParaRPr>
          </a:p>
          <a:p>
            <a:r>
              <a:rPr lang="en-US" dirty="0" smtClean="0"/>
              <a:t>This class includes a constructor that accepts a </a:t>
            </a:r>
            <a:r>
              <a:rPr lang="en-US" dirty="0" err="1" smtClean="0"/>
              <a:t>RoleStore</a:t>
            </a:r>
            <a:r>
              <a:rPr lang="en-US" dirty="0" smtClean="0"/>
              <a:t> object and passes it to the base class constructor. </a:t>
            </a:r>
            <a:endParaRPr lang="ru-RU" dirty="0" smtClean="0"/>
          </a:p>
          <a:p>
            <a:r>
              <a:rPr lang="en-US" dirty="0" smtClean="0"/>
              <a:t>It also includes a static Create method that accepts an </a:t>
            </a:r>
            <a:r>
              <a:rPr lang="en-US" dirty="0" err="1" smtClean="0"/>
              <a:t>IdentityFactoryOption</a:t>
            </a:r>
            <a:r>
              <a:rPr lang="en-US" dirty="0" smtClean="0"/>
              <a:t> object and an </a:t>
            </a:r>
            <a:r>
              <a:rPr lang="en-US" dirty="0" err="1" smtClean="0"/>
              <a:t>OwinContext</a:t>
            </a:r>
            <a:r>
              <a:rPr lang="en-US" dirty="0" smtClean="0"/>
              <a:t> object. </a:t>
            </a:r>
            <a:endParaRPr lang="ru-RU" dirty="0" smtClean="0"/>
          </a:p>
          <a:p>
            <a:endParaRPr lang="ru-RU" dirty="0" smtClean="0"/>
          </a:p>
          <a:p>
            <a:r>
              <a:rPr lang="en-US" dirty="0" smtClean="0"/>
              <a:t>Within the Create method, the class uses the </a:t>
            </a:r>
            <a:r>
              <a:rPr lang="en-US" dirty="0" err="1" smtClean="0"/>
              <a:t>OwinContext</a:t>
            </a:r>
            <a:r>
              <a:rPr lang="en-US" dirty="0" smtClean="0"/>
              <a:t> object to create a new </a:t>
            </a:r>
            <a:r>
              <a:rPr lang="en-US" dirty="0" err="1" smtClean="0"/>
              <a:t>RoleStore</a:t>
            </a:r>
            <a:r>
              <a:rPr lang="en-US" dirty="0" smtClean="0"/>
              <a:t> object, </a:t>
            </a:r>
            <a:endParaRPr lang="ru-RU" dirty="0" smtClean="0"/>
          </a:p>
          <a:p>
            <a:r>
              <a:rPr lang="en-US" dirty="0" smtClean="0"/>
              <a:t>and passes this </a:t>
            </a:r>
            <a:r>
              <a:rPr lang="en-US" dirty="0" err="1" smtClean="0"/>
              <a:t>RoleStore</a:t>
            </a:r>
            <a:r>
              <a:rPr lang="en-US" dirty="0" smtClean="0"/>
              <a:t> object to the constructor of the new </a:t>
            </a:r>
            <a:r>
              <a:rPr lang="en-US" dirty="0" err="1" smtClean="0"/>
              <a:t>ApplicationRoleManager</a:t>
            </a:r>
            <a:r>
              <a:rPr lang="en-US" dirty="0" smtClean="0"/>
              <a:t> class that it returns.</a:t>
            </a:r>
          </a:p>
          <a:p>
            <a:endParaRPr lang="ru-RU" dirty="0" smtClean="0"/>
          </a:p>
          <a:p>
            <a:endParaRPr lang="ru-RU" dirty="0" smtClean="0"/>
          </a:p>
          <a:p>
            <a:endParaRPr lang="ru-RU" dirty="0" smtClean="0"/>
          </a:p>
          <a:p>
            <a:endParaRPr lang="ru-RU" dirty="0" smtClean="0"/>
          </a:p>
          <a:p>
            <a:endParaRPr lang="en-US" dirty="0" smtClean="0"/>
          </a:p>
        </p:txBody>
      </p:sp>
      <p:sp>
        <p:nvSpPr>
          <p:cNvPr id="4" name="Номер слайда 3"/>
          <p:cNvSpPr>
            <a:spLocks noGrp="1"/>
          </p:cNvSpPr>
          <p:nvPr>
            <p:ph type="sldNum" sz="quarter" idx="10"/>
          </p:nvPr>
        </p:nvSpPr>
        <p:spPr/>
        <p:txBody>
          <a:bodyPr/>
          <a:lstStyle/>
          <a:p>
            <a:fld id="{420E48ED-F7B8-44EF-9424-AC701EE89119}" type="slidenum">
              <a:rPr lang="ru-RU" smtClean="0"/>
              <a:t>174</a:t>
            </a:fld>
            <a:endParaRPr lang="ru-RU"/>
          </a:p>
        </p:txBody>
      </p:sp>
    </p:spTree>
    <p:extLst>
      <p:ext uri="{BB962C8B-B14F-4D97-AF65-F5344CB8AC3E}">
        <p14:creationId xmlns:p14="http://schemas.microsoft.com/office/powerpoint/2010/main" val="332878054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85000" lnSpcReduction="10000"/>
          </a:bodyPr>
          <a:lstStyle/>
          <a:p>
            <a:r>
              <a:rPr lang="en-US" dirty="0" smtClean="0"/>
              <a:t>After you code the </a:t>
            </a:r>
            <a:r>
              <a:rPr lang="en-US" dirty="0" err="1" smtClean="0"/>
              <a:t>ApplicationRoleManager</a:t>
            </a:r>
            <a:r>
              <a:rPr lang="en-US" dirty="0" smtClean="0"/>
              <a:t> class, you need to add a statement to the </a:t>
            </a:r>
            <a:r>
              <a:rPr lang="en-US" dirty="0" err="1" smtClean="0"/>
              <a:t>ConfigureAuth</a:t>
            </a:r>
            <a:r>
              <a:rPr lang="en-US" dirty="0" smtClean="0"/>
              <a:t> method of the Startup class </a:t>
            </a:r>
          </a:p>
          <a:p>
            <a:r>
              <a:rPr lang="en-US" dirty="0" smtClean="0"/>
              <a:t>that passes the Create method of the </a:t>
            </a:r>
            <a:r>
              <a:rPr lang="en-US" dirty="0" err="1" smtClean="0"/>
              <a:t>ApplicationRoleManager</a:t>
            </a:r>
            <a:r>
              <a:rPr lang="en-US" dirty="0" smtClean="0"/>
              <a:t> class. </a:t>
            </a:r>
            <a:endParaRPr lang="ru-RU" dirty="0" smtClean="0"/>
          </a:p>
          <a:p>
            <a:endParaRPr lang="ru-RU" dirty="0" smtClean="0"/>
          </a:p>
          <a:p>
            <a:r>
              <a:rPr lang="en-US" sz="1200" kern="1200" dirty="0" smtClean="0">
                <a:solidFill>
                  <a:schemeClr val="tx1"/>
                </a:solidFill>
                <a:latin typeface="+mn-lt"/>
                <a:ea typeface="+mn-ea"/>
                <a:cs typeface="+mn-cs"/>
              </a:rPr>
              <a:t>public partial class Startup {</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 Дополнительные сведения о настройке проверки подлинности см. по адресу: http://go.microsoft.com/fwlink/?LinkId=301883</a:t>
            </a:r>
          </a:p>
          <a:p>
            <a:r>
              <a:rPr lang="en-US" sz="1200" kern="1200" dirty="0" smtClean="0">
                <a:solidFill>
                  <a:schemeClr val="tx1"/>
                </a:solidFill>
                <a:latin typeface="+mn-lt"/>
                <a:ea typeface="+mn-ea"/>
                <a:cs typeface="+mn-cs"/>
              </a:rPr>
              <a:t>        public </a:t>
            </a:r>
            <a:r>
              <a:rPr lang="en-US" sz="1200" b="1" kern="1200" dirty="0" smtClean="0">
                <a:solidFill>
                  <a:schemeClr val="tx1"/>
                </a:solidFill>
                <a:latin typeface="+mn-lt"/>
                <a:ea typeface="+mn-ea"/>
                <a:cs typeface="+mn-cs"/>
              </a:rPr>
              <a:t>void </a:t>
            </a:r>
            <a:r>
              <a:rPr lang="en-US" sz="1200" b="1" kern="1200" dirty="0" err="1" smtClean="0">
                <a:solidFill>
                  <a:schemeClr val="tx1"/>
                </a:solidFill>
                <a:latin typeface="+mn-lt"/>
                <a:ea typeface="+mn-ea"/>
                <a:cs typeface="+mn-cs"/>
              </a:rPr>
              <a:t>ConfigureAuth</a:t>
            </a:r>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IAppBuilder</a:t>
            </a:r>
            <a:r>
              <a:rPr lang="en-US" sz="1200" kern="1200" dirty="0" smtClean="0">
                <a:solidFill>
                  <a:schemeClr val="tx1"/>
                </a:solidFill>
                <a:latin typeface="+mn-lt"/>
                <a:ea typeface="+mn-ea"/>
                <a:cs typeface="+mn-cs"/>
              </a:rPr>
              <a:t> app)</a:t>
            </a: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            // Настройка контекста базы данных, диспетчера пользователей и диспетчера входа для использования одного экземпляра на запрос</a:t>
            </a:r>
          </a:p>
          <a:p>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app.CreatePerOwinContext</a:t>
            </a:r>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ApplicationDbContext.Create</a:t>
            </a:r>
            <a:r>
              <a:rPr lang="en-US" sz="1200" kern="1200" dirty="0" smtClean="0">
                <a:solidFill>
                  <a:schemeClr val="tx1"/>
                </a:solidFill>
                <a:latin typeface="+mn-lt"/>
                <a:ea typeface="+mn-ea"/>
                <a:cs typeface="+mn-cs"/>
              </a:rPr>
              <a:t>);</a:t>
            </a:r>
          </a:p>
          <a:p>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app.CreatePerOwinContext</a:t>
            </a:r>
            <a:r>
              <a:rPr lang="en-US" sz="1200" kern="1200" dirty="0" smtClean="0">
                <a:solidFill>
                  <a:schemeClr val="tx1"/>
                </a:solidFill>
                <a:latin typeface="+mn-lt"/>
                <a:ea typeface="+mn-ea"/>
                <a:cs typeface="+mn-cs"/>
              </a:rPr>
              <a:t>&lt;</a:t>
            </a:r>
            <a:r>
              <a:rPr lang="en-US" sz="1200" kern="1200" dirty="0" err="1" smtClean="0">
                <a:solidFill>
                  <a:schemeClr val="tx1"/>
                </a:solidFill>
                <a:latin typeface="+mn-lt"/>
                <a:ea typeface="+mn-ea"/>
                <a:cs typeface="+mn-cs"/>
              </a:rPr>
              <a:t>ApplicationUserManager</a:t>
            </a:r>
            <a:r>
              <a:rPr lang="en-US" sz="1200" kern="1200" dirty="0" smtClean="0">
                <a:solidFill>
                  <a:schemeClr val="tx1"/>
                </a:solidFill>
                <a:latin typeface="+mn-lt"/>
                <a:ea typeface="+mn-ea"/>
                <a:cs typeface="+mn-cs"/>
              </a:rPr>
              <a:t>&gt;(</a:t>
            </a:r>
            <a:r>
              <a:rPr lang="en-US" sz="1200" kern="1200" dirty="0" err="1" smtClean="0">
                <a:solidFill>
                  <a:schemeClr val="tx1"/>
                </a:solidFill>
                <a:latin typeface="+mn-lt"/>
                <a:ea typeface="+mn-ea"/>
                <a:cs typeface="+mn-cs"/>
              </a:rPr>
              <a:t>ApplicationUserManager.Create</a:t>
            </a:r>
            <a:r>
              <a:rPr lang="en-US" sz="1200" kern="1200" dirty="0" smtClean="0">
                <a:solidFill>
                  <a:schemeClr val="tx1"/>
                </a:solidFill>
                <a:latin typeface="+mn-lt"/>
                <a:ea typeface="+mn-ea"/>
                <a:cs typeface="+mn-cs"/>
              </a:rPr>
              <a:t>);</a:t>
            </a:r>
          </a:p>
          <a:p>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app.CreatePerOwinContext</a:t>
            </a:r>
            <a:r>
              <a:rPr lang="en-US" sz="1200" kern="1200" dirty="0" smtClean="0">
                <a:solidFill>
                  <a:schemeClr val="tx1"/>
                </a:solidFill>
                <a:latin typeface="+mn-lt"/>
                <a:ea typeface="+mn-ea"/>
                <a:cs typeface="+mn-cs"/>
              </a:rPr>
              <a:t>&lt;</a:t>
            </a:r>
            <a:r>
              <a:rPr lang="en-US" sz="1200" kern="1200" dirty="0" err="1" smtClean="0">
                <a:solidFill>
                  <a:schemeClr val="tx1"/>
                </a:solidFill>
                <a:latin typeface="+mn-lt"/>
                <a:ea typeface="+mn-ea"/>
                <a:cs typeface="+mn-cs"/>
              </a:rPr>
              <a:t>ApplicationSignInManager</a:t>
            </a:r>
            <a:r>
              <a:rPr lang="en-US" sz="1200" kern="1200" dirty="0" smtClean="0">
                <a:solidFill>
                  <a:schemeClr val="tx1"/>
                </a:solidFill>
                <a:latin typeface="+mn-lt"/>
                <a:ea typeface="+mn-ea"/>
                <a:cs typeface="+mn-cs"/>
              </a:rPr>
              <a:t>&gt;(</a:t>
            </a:r>
            <a:r>
              <a:rPr lang="en-US" sz="1200" kern="1200" dirty="0" err="1" smtClean="0">
                <a:solidFill>
                  <a:schemeClr val="tx1"/>
                </a:solidFill>
                <a:latin typeface="+mn-lt"/>
                <a:ea typeface="+mn-ea"/>
                <a:cs typeface="+mn-cs"/>
              </a:rPr>
              <a:t>ApplicationSignInManager.Create</a:t>
            </a:r>
            <a:r>
              <a:rPr lang="en-US" sz="1200" kern="1200" dirty="0" smtClean="0">
                <a:solidFill>
                  <a:schemeClr val="tx1"/>
                </a:solidFill>
                <a:latin typeface="+mn-lt"/>
                <a:ea typeface="+mn-ea"/>
                <a:cs typeface="+mn-cs"/>
              </a:rPr>
              <a:t>);</a:t>
            </a:r>
            <a:endParaRPr lang="ru-RU" sz="1200" kern="1200" dirty="0" smtClean="0">
              <a:solidFill>
                <a:schemeClr val="tx1"/>
              </a:solidFill>
              <a:latin typeface="+mn-lt"/>
              <a:ea typeface="+mn-ea"/>
              <a:cs typeface="+mn-cs"/>
            </a:endParaRPr>
          </a:p>
          <a:p>
            <a:r>
              <a:rPr lang="ru-RU" sz="1200" kern="1200" baseline="0" dirty="0" smtClean="0">
                <a:solidFill>
                  <a:schemeClr val="tx1"/>
                </a:solidFill>
                <a:latin typeface="+mn-lt"/>
                <a:ea typeface="+mn-ea"/>
                <a:cs typeface="+mn-cs"/>
              </a:rPr>
              <a:t>            </a:t>
            </a:r>
          </a:p>
          <a:p>
            <a:r>
              <a:rPr lang="ru-RU" sz="1200" kern="1200" baseline="0" dirty="0" smtClean="0">
                <a:solidFill>
                  <a:schemeClr val="tx1"/>
                </a:solidFill>
                <a:latin typeface="+mn-lt"/>
                <a:ea typeface="+mn-ea"/>
                <a:cs typeface="+mn-cs"/>
              </a:rPr>
              <a:t>           </a:t>
            </a:r>
            <a:r>
              <a:rPr lang="ru-RU" sz="1200" b="1" kern="1200" baseline="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 Configure the role manager to use a single instance per request </a:t>
            </a:r>
            <a:endParaRPr lang="ru-RU" sz="1200" b="1" kern="1200" dirty="0" smtClean="0">
              <a:solidFill>
                <a:schemeClr val="tx1"/>
              </a:solidFill>
              <a:latin typeface="+mn-lt"/>
              <a:ea typeface="+mn-ea"/>
              <a:cs typeface="+mn-cs"/>
            </a:endParaRPr>
          </a:p>
          <a:p>
            <a:r>
              <a:rPr lang="ru-RU" sz="1200" b="1" kern="1200" dirty="0" smtClean="0">
                <a:solidFill>
                  <a:schemeClr val="tx1"/>
                </a:solidFill>
                <a:latin typeface="+mn-lt"/>
                <a:ea typeface="+mn-ea"/>
                <a:cs typeface="+mn-cs"/>
              </a:rPr>
              <a:t>           </a:t>
            </a:r>
            <a:r>
              <a:rPr lang="en-US" sz="1200" b="1" kern="1200" dirty="0" err="1" smtClean="0">
                <a:solidFill>
                  <a:schemeClr val="tx1"/>
                </a:solidFill>
                <a:latin typeface="+mn-lt"/>
                <a:ea typeface="+mn-ea"/>
                <a:cs typeface="+mn-cs"/>
              </a:rPr>
              <a:t>app.CreatePerOwinContext</a:t>
            </a:r>
            <a:r>
              <a:rPr lang="en-US" sz="1200" b="1" kern="1200" dirty="0" smtClean="0">
                <a:solidFill>
                  <a:schemeClr val="tx1"/>
                </a:solidFill>
                <a:latin typeface="+mn-lt"/>
                <a:ea typeface="+mn-ea"/>
                <a:cs typeface="+mn-cs"/>
              </a:rPr>
              <a:t>&lt;</a:t>
            </a:r>
            <a:r>
              <a:rPr lang="en-US" sz="1200" b="1" kern="1200" dirty="0" err="1" smtClean="0">
                <a:solidFill>
                  <a:schemeClr val="tx1"/>
                </a:solidFill>
                <a:latin typeface="+mn-lt"/>
                <a:ea typeface="+mn-ea"/>
                <a:cs typeface="+mn-cs"/>
              </a:rPr>
              <a:t>ApplicationRoleManager</a:t>
            </a:r>
            <a:r>
              <a:rPr lang="en-US" sz="1200" b="1" kern="1200" dirty="0" smtClean="0">
                <a:solidFill>
                  <a:schemeClr val="tx1"/>
                </a:solidFill>
                <a:latin typeface="+mn-lt"/>
                <a:ea typeface="+mn-ea"/>
                <a:cs typeface="+mn-cs"/>
              </a:rPr>
              <a:t>&gt;(</a:t>
            </a:r>
            <a:r>
              <a:rPr lang="en-US" sz="1200" b="1" kern="1200" dirty="0" err="1" smtClean="0">
                <a:solidFill>
                  <a:schemeClr val="tx1"/>
                </a:solidFill>
                <a:latin typeface="+mn-lt"/>
                <a:ea typeface="+mn-ea"/>
                <a:cs typeface="+mn-cs"/>
              </a:rPr>
              <a:t>ApplicationRoleManager.Create</a:t>
            </a:r>
            <a:r>
              <a:rPr lang="en-US" sz="1200" b="1" kern="1200" dirty="0" smtClean="0">
                <a:solidFill>
                  <a:schemeClr val="tx1"/>
                </a:solidFill>
                <a:latin typeface="+mn-lt"/>
                <a:ea typeface="+mn-ea"/>
                <a:cs typeface="+mn-cs"/>
              </a:rPr>
              <a:t>);</a:t>
            </a:r>
            <a:endParaRPr lang="ru-RU" sz="1200" b="1" kern="1200" dirty="0" smtClean="0">
              <a:solidFill>
                <a:schemeClr val="tx1"/>
              </a:solidFill>
              <a:latin typeface="+mn-lt"/>
              <a:ea typeface="+mn-ea"/>
              <a:cs typeface="+mn-cs"/>
            </a:endParaRPr>
          </a:p>
          <a:p>
            <a:r>
              <a:rPr lang="ru-RU" dirty="0" smtClean="0"/>
              <a:t>….</a:t>
            </a:r>
          </a:p>
          <a:p>
            <a:endParaRPr lang="en-US" dirty="0" smtClean="0"/>
          </a:p>
          <a:p>
            <a:r>
              <a:rPr lang="en-US" dirty="0" smtClean="0"/>
              <a:t>That way, this Create method will also be called when the </a:t>
            </a:r>
            <a:r>
              <a:rPr lang="en-US" dirty="0" err="1" smtClean="0"/>
              <a:t>OwinContext</a:t>
            </a:r>
            <a:r>
              <a:rPr lang="en-US" dirty="0" smtClean="0"/>
              <a:t> object is built.</a:t>
            </a:r>
            <a:endParaRPr lang="ru-RU" dirty="0" smtClean="0"/>
          </a:p>
          <a:p>
            <a:endParaRPr lang="ru-RU" dirty="0" smtClean="0"/>
          </a:p>
          <a:p>
            <a:r>
              <a:rPr lang="en-US" dirty="0" smtClean="0"/>
              <a:t>Once you’ve added this code, you can use the Get method of the </a:t>
            </a:r>
            <a:r>
              <a:rPr lang="en-US" dirty="0" err="1" smtClean="0"/>
              <a:t>OwinContext</a:t>
            </a:r>
            <a:r>
              <a:rPr lang="en-US" dirty="0" smtClean="0"/>
              <a:t> object to retrieve the </a:t>
            </a:r>
            <a:r>
              <a:rPr lang="en-US" dirty="0" err="1" smtClean="0"/>
              <a:t>ApplicationRoleManager</a:t>
            </a:r>
            <a:r>
              <a:rPr lang="en-US" dirty="0" smtClean="0"/>
              <a:t> object. </a:t>
            </a:r>
          </a:p>
          <a:p>
            <a:r>
              <a:rPr lang="en-US" dirty="0" smtClean="0"/>
              <a:t>You can see how this works in the last example in this figure.</a:t>
            </a:r>
          </a:p>
          <a:p>
            <a:endParaRPr lang="en-US" dirty="0" smtClean="0"/>
          </a:p>
          <a:p>
            <a:r>
              <a:rPr lang="en-US" sz="1200" kern="1200" dirty="0" smtClean="0">
                <a:solidFill>
                  <a:schemeClr val="tx1"/>
                </a:solidFill>
                <a:latin typeface="+mn-lt"/>
                <a:ea typeface="+mn-ea"/>
                <a:cs typeface="+mn-cs"/>
              </a:rPr>
              <a:t>// Code that gets the </a:t>
            </a:r>
            <a:r>
              <a:rPr lang="en-US" sz="1200" kern="1200" dirty="0" err="1" smtClean="0">
                <a:solidFill>
                  <a:schemeClr val="tx1"/>
                </a:solidFill>
                <a:latin typeface="+mn-lt"/>
                <a:ea typeface="+mn-ea"/>
                <a:cs typeface="+mn-cs"/>
              </a:rPr>
              <a:t>ApplicationRoleManager</a:t>
            </a:r>
            <a:r>
              <a:rPr lang="en-US" sz="1200" kern="1200" dirty="0" smtClean="0">
                <a:solidFill>
                  <a:schemeClr val="tx1"/>
                </a:solidFill>
                <a:latin typeface="+mn-lt"/>
                <a:ea typeface="+mn-ea"/>
                <a:cs typeface="+mn-cs"/>
              </a:rPr>
              <a:t> object</a:t>
            </a:r>
          </a:p>
          <a:p>
            <a:r>
              <a:rPr lang="en-US" sz="1200" b="1" i="1" kern="1200" dirty="0" err="1" smtClean="0">
                <a:solidFill>
                  <a:schemeClr val="tx1"/>
                </a:solidFill>
                <a:latin typeface="+mn-lt"/>
                <a:ea typeface="+mn-ea"/>
                <a:cs typeface="+mn-cs"/>
              </a:rPr>
              <a:t>ApplicationRoleManager</a:t>
            </a:r>
            <a:r>
              <a:rPr lang="en-US" sz="1200" b="1" i="1" kern="1200" dirty="0" smtClean="0">
                <a:solidFill>
                  <a:schemeClr val="tx1"/>
                </a:solidFill>
                <a:latin typeface="+mn-lt"/>
                <a:ea typeface="+mn-ea"/>
                <a:cs typeface="+mn-cs"/>
              </a:rPr>
              <a:t> </a:t>
            </a:r>
            <a:r>
              <a:rPr lang="en-US" sz="1200" b="1" i="1" kern="1200" dirty="0" err="1" smtClean="0">
                <a:solidFill>
                  <a:schemeClr val="tx1"/>
                </a:solidFill>
                <a:latin typeface="+mn-lt"/>
                <a:ea typeface="+mn-ea"/>
                <a:cs typeface="+mn-cs"/>
              </a:rPr>
              <a:t>roleMgr</a:t>
            </a:r>
            <a:r>
              <a:rPr lang="en-US" sz="1200" b="1" i="1" kern="1200" dirty="0" smtClean="0">
                <a:solidFill>
                  <a:schemeClr val="tx1"/>
                </a:solidFill>
                <a:latin typeface="+mn-lt"/>
                <a:ea typeface="+mn-ea"/>
                <a:cs typeface="+mn-cs"/>
              </a:rPr>
              <a:t> = </a:t>
            </a:r>
            <a:r>
              <a:rPr lang="en-US" sz="1200" b="1" i="1" kern="1200" dirty="0" err="1" smtClean="0">
                <a:solidFill>
                  <a:schemeClr val="tx1"/>
                </a:solidFill>
                <a:latin typeface="+mn-lt"/>
                <a:ea typeface="+mn-ea"/>
                <a:cs typeface="+mn-cs"/>
              </a:rPr>
              <a:t>Context.GetOwinContext</a:t>
            </a:r>
            <a:r>
              <a:rPr lang="en-US" sz="1200" b="1" i="1" kern="1200" dirty="0" smtClean="0">
                <a:solidFill>
                  <a:schemeClr val="tx1"/>
                </a:solidFill>
                <a:latin typeface="+mn-lt"/>
                <a:ea typeface="+mn-ea"/>
                <a:cs typeface="+mn-cs"/>
              </a:rPr>
              <a:t>().Get&lt;</a:t>
            </a:r>
            <a:r>
              <a:rPr lang="en-US" sz="1200" b="1" i="1" kern="1200" dirty="0" err="1" smtClean="0">
                <a:solidFill>
                  <a:schemeClr val="tx1"/>
                </a:solidFill>
                <a:latin typeface="+mn-lt"/>
                <a:ea typeface="+mn-ea"/>
                <a:cs typeface="+mn-cs"/>
              </a:rPr>
              <a:t>ApplicationRoleManager</a:t>
            </a:r>
            <a:r>
              <a:rPr lang="en-US" sz="1200" b="1" i="1" kern="1200" dirty="0" smtClean="0">
                <a:solidFill>
                  <a:schemeClr val="tx1"/>
                </a:solidFill>
                <a:latin typeface="+mn-lt"/>
                <a:ea typeface="+mn-ea"/>
                <a:cs typeface="+mn-cs"/>
              </a:rPr>
              <a:t>&gt;(</a:t>
            </a:r>
            <a:r>
              <a:rPr lang="en-US" sz="1200" b="1" i="1" kern="1200" baseline="0" dirty="0" smtClean="0">
                <a:solidFill>
                  <a:schemeClr val="tx1"/>
                </a:solidFill>
                <a:latin typeface="+mn-lt"/>
                <a:ea typeface="+mn-ea"/>
                <a:cs typeface="+mn-cs"/>
              </a:rPr>
              <a:t> )</a:t>
            </a:r>
            <a:r>
              <a:rPr lang="en-US" sz="1200" b="1" i="1" kern="1200" dirty="0" smtClean="0">
                <a:solidFill>
                  <a:schemeClr val="tx1"/>
                </a:solidFill>
                <a:latin typeface="+mn-lt"/>
                <a:ea typeface="+mn-ea"/>
                <a:cs typeface="+mn-cs"/>
              </a:rPr>
              <a:t>;</a:t>
            </a:r>
          </a:p>
          <a:p>
            <a:endParaRPr lang="en-US" sz="1200" b="1" i="1" kern="1200" dirty="0" smtClean="0">
              <a:solidFill>
                <a:schemeClr val="tx1"/>
              </a:solidFill>
              <a:latin typeface="+mn-lt"/>
              <a:ea typeface="+mn-ea"/>
              <a:cs typeface="+mn-cs"/>
            </a:endParaRPr>
          </a:p>
          <a:p>
            <a:endParaRPr lang="en-US" b="1" i="1"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p:txBody>
      </p:sp>
      <p:sp>
        <p:nvSpPr>
          <p:cNvPr id="4" name="Номер слайда 3"/>
          <p:cNvSpPr>
            <a:spLocks noGrp="1"/>
          </p:cNvSpPr>
          <p:nvPr>
            <p:ph type="sldNum" sz="quarter" idx="10"/>
          </p:nvPr>
        </p:nvSpPr>
        <p:spPr/>
        <p:txBody>
          <a:bodyPr/>
          <a:lstStyle/>
          <a:p>
            <a:fld id="{420E48ED-F7B8-44EF-9424-AC701EE89119}" type="slidenum">
              <a:rPr lang="ru-RU" smtClean="0"/>
              <a:t>175</a:t>
            </a:fld>
            <a:endParaRPr lang="ru-RU"/>
          </a:p>
        </p:txBody>
      </p:sp>
    </p:spTree>
    <p:extLst>
      <p:ext uri="{BB962C8B-B14F-4D97-AF65-F5344CB8AC3E}">
        <p14:creationId xmlns:p14="http://schemas.microsoft.com/office/powerpoint/2010/main" val="292853033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55000" lnSpcReduction="20000"/>
          </a:bodyPr>
          <a:lstStyle/>
          <a:p>
            <a:r>
              <a:rPr lang="en-US" dirty="0" smtClean="0"/>
              <a:t>Figure 20-12 presents some of the properties and methods provided by the </a:t>
            </a:r>
            <a:r>
              <a:rPr lang="en-US" dirty="0" err="1" smtClean="0"/>
              <a:t>RoleManager</a:t>
            </a:r>
            <a:r>
              <a:rPr lang="en-US" dirty="0" smtClean="0"/>
              <a:t> and </a:t>
            </a:r>
            <a:r>
              <a:rPr lang="en-US" dirty="0" err="1" smtClean="0"/>
              <a:t>UserManager</a:t>
            </a:r>
            <a:r>
              <a:rPr lang="en-US" dirty="0" smtClean="0"/>
              <a:t> classes. </a:t>
            </a:r>
          </a:p>
          <a:p>
            <a:endParaRPr lang="ru-RU" sz="1200" b="1"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Some of the properties and methods of the </a:t>
            </a:r>
            <a:r>
              <a:rPr lang="en-US" sz="1200" b="1" i="0" u="none" strike="noStrike" kern="1200" baseline="0" dirty="0" err="1" smtClean="0">
                <a:solidFill>
                  <a:schemeClr val="tx1"/>
                </a:solidFill>
                <a:latin typeface="+mn-lt"/>
                <a:ea typeface="+mn-ea"/>
                <a:cs typeface="+mn-cs"/>
              </a:rPr>
              <a:t>RoleManager</a:t>
            </a:r>
            <a:r>
              <a:rPr lang="en-US" sz="1200" b="1" i="0" u="none" strike="noStrike" kern="1200" baseline="0" dirty="0" smtClean="0">
                <a:solidFill>
                  <a:schemeClr val="tx1"/>
                </a:solidFill>
                <a:latin typeface="+mn-lt"/>
                <a:ea typeface="+mn-ea"/>
                <a:cs typeface="+mn-cs"/>
              </a:rPr>
              <a:t> class</a:t>
            </a:r>
            <a:endParaRPr lang="en-US" sz="1200" b="0" i="0" u="none" strike="noStrike" kern="1200" baseline="0" dirty="0" smtClean="0">
              <a:solidFill>
                <a:schemeClr val="tx1"/>
              </a:solidFill>
              <a:latin typeface="+mn-lt"/>
              <a:ea typeface="+mn-ea"/>
              <a:cs typeface="+mn-cs"/>
            </a:endParaRPr>
          </a:p>
          <a:p>
            <a:r>
              <a:rPr lang="ru-RU" sz="1200" b="1" i="0" u="none" strike="noStrike" kern="1200" baseline="0" dirty="0" smtClean="0">
                <a:solidFill>
                  <a:schemeClr val="tx1"/>
                </a:solidFill>
                <a:latin typeface="+mn-lt"/>
                <a:ea typeface="+mn-ea"/>
                <a:cs typeface="+mn-cs"/>
              </a:rPr>
              <a:t>---------------------------------------------------------------------------</a:t>
            </a:r>
            <a:endParaRPr lang="en-US" sz="1200" b="1"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Property/Method</a:t>
            </a:r>
            <a:r>
              <a:rPr lang="en-US" sz="1200" b="0" i="0" u="none" strike="noStrike" kern="1200" baseline="0" dirty="0" smtClean="0">
                <a:solidFill>
                  <a:schemeClr val="tx1"/>
                </a:solidFill>
                <a:latin typeface="+mn-lt"/>
                <a:ea typeface="+mn-ea"/>
                <a:cs typeface="+mn-cs"/>
              </a:rPr>
              <a:t>	</a:t>
            </a:r>
            <a:r>
              <a:rPr lang="en-US" sz="1200" b="1" i="0" u="none" strike="noStrike" kern="1200" baseline="0" dirty="0" smtClean="0">
                <a:solidFill>
                  <a:schemeClr val="tx1"/>
                </a:solidFill>
                <a:latin typeface="+mn-lt"/>
                <a:ea typeface="+mn-ea"/>
                <a:cs typeface="+mn-cs"/>
              </a:rPr>
              <a:t>Description</a:t>
            </a:r>
            <a:r>
              <a:rPr lang="en-US" sz="1200" b="0" i="0" u="none" strike="noStrike" kern="1200" baseline="0" dirty="0" smtClean="0">
                <a:solidFill>
                  <a:schemeClr val="tx1"/>
                </a:solidFill>
                <a:latin typeface="+mn-lt"/>
                <a:ea typeface="+mn-ea"/>
                <a:cs typeface="+mn-cs"/>
              </a:rPr>
              <a:t>	</a:t>
            </a:r>
          </a:p>
          <a:p>
            <a:r>
              <a:rPr lang="en-US" sz="1200" b="1" i="0" u="none" strike="noStrike" kern="1200" baseline="0" dirty="0" smtClean="0">
                <a:solidFill>
                  <a:schemeClr val="tx1"/>
                </a:solidFill>
                <a:latin typeface="+mn-lt"/>
                <a:ea typeface="+mn-ea"/>
                <a:cs typeface="+mn-cs"/>
              </a:rPr>
              <a:t>Roles		</a:t>
            </a:r>
            <a:r>
              <a:rPr lang="en-US" sz="1200" b="0" i="0" u="none" strike="noStrike" kern="1200" baseline="0" dirty="0" smtClean="0">
                <a:solidFill>
                  <a:schemeClr val="tx1"/>
                </a:solidFill>
                <a:latin typeface="+mn-lt"/>
                <a:ea typeface="+mn-ea"/>
                <a:cs typeface="+mn-cs"/>
              </a:rPr>
              <a:t>Returns an </a:t>
            </a:r>
            <a:r>
              <a:rPr lang="en-US" sz="1200" b="0" i="0" u="none" strike="noStrike" kern="1200" baseline="0" dirty="0" err="1" smtClean="0">
                <a:solidFill>
                  <a:schemeClr val="tx1"/>
                </a:solidFill>
                <a:latin typeface="+mn-lt"/>
                <a:ea typeface="+mn-ea"/>
                <a:cs typeface="+mn-cs"/>
              </a:rPr>
              <a:t>IQueryable</a:t>
            </a:r>
            <a:r>
              <a:rPr lang="en-US" sz="1200" b="0" i="0" u="none" strike="noStrike" kern="1200" baseline="0" dirty="0" smtClean="0">
                <a:solidFill>
                  <a:schemeClr val="tx1"/>
                </a:solidFill>
                <a:latin typeface="+mn-lt"/>
                <a:ea typeface="+mn-ea"/>
                <a:cs typeface="+mn-cs"/>
              </a:rPr>
              <a:t> of application roles.</a:t>
            </a:r>
          </a:p>
          <a:p>
            <a:r>
              <a:rPr lang="en-US" sz="1200" b="1" i="0" u="none" strike="noStrike" kern="1200" baseline="0" dirty="0" smtClean="0">
                <a:solidFill>
                  <a:schemeClr val="tx1"/>
                </a:solidFill>
                <a:latin typeface="+mn-lt"/>
                <a:ea typeface="+mn-ea"/>
                <a:cs typeface="+mn-cs"/>
              </a:rPr>
              <a:t>Create</a:t>
            </a:r>
            <a:r>
              <a:rPr lang="en-US" sz="1200" b="0" i="0" u="none" strike="noStrike" kern="1200" baseline="0" dirty="0" smtClean="0">
                <a:solidFill>
                  <a:schemeClr val="tx1"/>
                </a:solidFill>
                <a:latin typeface="+mn-lt"/>
                <a:ea typeface="+mn-ea"/>
                <a:cs typeface="+mn-cs"/>
              </a:rPr>
              <a:t>(role) 		Creates a role and returns an Identity Result object.</a:t>
            </a:r>
          </a:p>
          <a:p>
            <a:r>
              <a:rPr lang="en-US" sz="1200" b="1" i="0" u="none" strike="noStrike" kern="1200" baseline="0" dirty="0" smtClean="0">
                <a:solidFill>
                  <a:schemeClr val="tx1"/>
                </a:solidFill>
                <a:latin typeface="+mn-lt"/>
                <a:ea typeface="+mn-ea"/>
                <a:cs typeface="+mn-cs"/>
              </a:rPr>
              <a:t>Update</a:t>
            </a:r>
            <a:r>
              <a:rPr lang="en-US" sz="1200" b="0" i="0" u="none" strike="noStrike" kern="1200" baseline="0" dirty="0" smtClean="0">
                <a:solidFill>
                  <a:schemeClr val="tx1"/>
                </a:solidFill>
                <a:latin typeface="+mn-lt"/>
                <a:ea typeface="+mn-ea"/>
                <a:cs typeface="+mn-cs"/>
              </a:rPr>
              <a:t>(role) 	</a:t>
            </a:r>
            <a:r>
              <a:rPr lang="ru-RU"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Updates a role and returns an </a:t>
            </a:r>
            <a:r>
              <a:rPr lang="en-US" sz="1200" b="0" i="0" u="none" strike="noStrike" kern="1200" baseline="0" dirty="0" err="1" smtClean="0">
                <a:solidFill>
                  <a:schemeClr val="tx1"/>
                </a:solidFill>
                <a:latin typeface="+mn-lt"/>
                <a:ea typeface="+mn-ea"/>
                <a:cs typeface="+mn-cs"/>
              </a:rPr>
              <a:t>IdentityResult</a:t>
            </a:r>
            <a:r>
              <a:rPr lang="en-US" sz="1200" b="0" i="0" u="none" strike="noStrike" kern="1200" baseline="0" dirty="0" smtClean="0">
                <a:solidFill>
                  <a:schemeClr val="tx1"/>
                </a:solidFill>
                <a:latin typeface="+mn-lt"/>
                <a:ea typeface="+mn-ea"/>
                <a:cs typeface="+mn-cs"/>
              </a:rPr>
              <a:t> object.</a:t>
            </a:r>
          </a:p>
          <a:p>
            <a:r>
              <a:rPr lang="en-US" sz="1200" b="1" i="0" u="none" strike="noStrike" kern="1200" baseline="0" dirty="0" smtClean="0">
                <a:solidFill>
                  <a:schemeClr val="tx1"/>
                </a:solidFill>
                <a:latin typeface="+mn-lt"/>
                <a:ea typeface="+mn-ea"/>
                <a:cs typeface="+mn-cs"/>
              </a:rPr>
              <a:t>Delete</a:t>
            </a:r>
            <a:r>
              <a:rPr lang="en-US" sz="1200" b="0" i="0" u="none" strike="noStrike" kern="1200" baseline="0" dirty="0" smtClean="0">
                <a:solidFill>
                  <a:schemeClr val="tx1"/>
                </a:solidFill>
                <a:latin typeface="+mn-lt"/>
                <a:ea typeface="+mn-ea"/>
                <a:cs typeface="+mn-cs"/>
              </a:rPr>
              <a:t>(role)		Deletes a role and returns an </a:t>
            </a:r>
            <a:r>
              <a:rPr lang="en-US" sz="1200" b="0" i="0" u="none" strike="noStrike" kern="1200" baseline="0" dirty="0" err="1" smtClean="0">
                <a:solidFill>
                  <a:schemeClr val="tx1"/>
                </a:solidFill>
                <a:latin typeface="+mn-lt"/>
                <a:ea typeface="+mn-ea"/>
                <a:cs typeface="+mn-cs"/>
              </a:rPr>
              <a:t>IdentityResult</a:t>
            </a:r>
            <a:r>
              <a:rPr lang="en-US" sz="1200" b="0" i="0" u="none" strike="noStrike" kern="1200" baseline="0" dirty="0" smtClean="0">
                <a:solidFill>
                  <a:schemeClr val="tx1"/>
                </a:solidFill>
                <a:latin typeface="+mn-lt"/>
                <a:ea typeface="+mn-ea"/>
                <a:cs typeface="+mn-cs"/>
              </a:rPr>
              <a:t> object.	</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b="1" i="0" u="none" strike="noStrike" kern="1200" baseline="0" dirty="0" smtClean="0">
                <a:solidFill>
                  <a:schemeClr val="tx1"/>
                </a:solidFill>
                <a:latin typeface="+mn-lt"/>
                <a:ea typeface="+mn-ea"/>
                <a:cs typeface="+mn-cs"/>
              </a:rPr>
              <a:t>---------------------------------------------------------------------------</a:t>
            </a:r>
            <a:endParaRPr lang="en-US" sz="1200" b="1" i="0" u="none" strike="noStrike" kern="1200" baseline="0" dirty="0" smtClean="0">
              <a:solidFill>
                <a:schemeClr val="tx1"/>
              </a:solidFill>
              <a:latin typeface="+mn-lt"/>
              <a:ea typeface="+mn-ea"/>
              <a:cs typeface="+mn-cs"/>
            </a:endParaRPr>
          </a:p>
          <a:p>
            <a:endParaRPr lang="en-US" sz="1200" b="1"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Some of the properties and methods of the </a:t>
            </a:r>
            <a:r>
              <a:rPr lang="en-US" sz="1200" b="1" i="0" u="none" strike="noStrike" kern="1200" baseline="0" dirty="0" err="1" smtClean="0">
                <a:solidFill>
                  <a:schemeClr val="tx1"/>
                </a:solidFill>
                <a:latin typeface="+mn-lt"/>
                <a:ea typeface="+mn-ea"/>
                <a:cs typeface="+mn-cs"/>
              </a:rPr>
              <a:t>UserManager</a:t>
            </a:r>
            <a:r>
              <a:rPr lang="en-US" sz="1200" b="1" i="0" u="none" strike="noStrike" kern="1200" baseline="0" dirty="0" smtClean="0">
                <a:solidFill>
                  <a:schemeClr val="tx1"/>
                </a:solidFill>
                <a:latin typeface="+mn-lt"/>
                <a:ea typeface="+mn-ea"/>
                <a:cs typeface="+mn-cs"/>
              </a:rPr>
              <a:t> class</a:t>
            </a:r>
            <a:endParaRPr lang="ru-RU" sz="1200" b="1" i="0" u="none" strike="noStrike"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b="1" i="0" u="none" strike="noStrike" kern="1200" baseline="0" dirty="0" smtClean="0">
                <a:solidFill>
                  <a:schemeClr val="tx1"/>
                </a:solidFill>
                <a:latin typeface="+mn-lt"/>
                <a:ea typeface="+mn-ea"/>
                <a:cs typeface="+mn-cs"/>
              </a:rPr>
              <a:t>---------------------------------------------------------------------------</a:t>
            </a:r>
            <a:endParaRPr lang="en-US" sz="1200" b="1"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Property/Method</a:t>
            </a:r>
            <a:r>
              <a:rPr lang="en-US" sz="1200" b="0" i="0" u="none" strike="noStrike" kern="1200" baseline="0" dirty="0" smtClean="0">
                <a:solidFill>
                  <a:schemeClr val="tx1"/>
                </a:solidFill>
                <a:latin typeface="+mn-lt"/>
                <a:ea typeface="+mn-ea"/>
                <a:cs typeface="+mn-cs"/>
              </a:rPr>
              <a:t>	</a:t>
            </a:r>
            <a:r>
              <a:rPr lang="en-US" sz="1200" b="1" i="0" u="none" strike="noStrike" kern="1200" baseline="0" dirty="0" smtClean="0">
                <a:solidFill>
                  <a:schemeClr val="tx1"/>
                </a:solidFill>
                <a:latin typeface="+mn-lt"/>
                <a:ea typeface="+mn-ea"/>
                <a:cs typeface="+mn-cs"/>
              </a:rPr>
              <a:t>Description</a:t>
            </a:r>
            <a:r>
              <a:rPr lang="en-US" sz="1200" b="0" i="0" u="none" strike="noStrike" kern="1200" baseline="0" dirty="0" smtClean="0">
                <a:solidFill>
                  <a:schemeClr val="tx1"/>
                </a:solidFill>
                <a:latin typeface="+mn-lt"/>
                <a:ea typeface="+mn-ea"/>
                <a:cs typeface="+mn-cs"/>
              </a:rPr>
              <a:t>	</a:t>
            </a:r>
          </a:p>
          <a:p>
            <a:r>
              <a:rPr lang="en-US" sz="1200" b="1" i="0" u="none" strike="noStrike" kern="1200" baseline="0" dirty="0" smtClean="0">
                <a:solidFill>
                  <a:schemeClr val="tx1"/>
                </a:solidFill>
                <a:latin typeface="+mn-lt"/>
                <a:ea typeface="+mn-ea"/>
                <a:cs typeface="+mn-cs"/>
              </a:rPr>
              <a:t>Users</a:t>
            </a:r>
            <a:r>
              <a:rPr lang="en-US" sz="1200" b="0" i="0" u="none" strike="noStrike" kern="1200" baseline="0" dirty="0" smtClean="0">
                <a:solidFill>
                  <a:schemeClr val="tx1"/>
                </a:solidFill>
                <a:latin typeface="+mn-lt"/>
                <a:ea typeface="+mn-ea"/>
                <a:cs typeface="+mn-cs"/>
              </a:rPr>
              <a:t>		Returns an </a:t>
            </a:r>
            <a:r>
              <a:rPr lang="en-US" sz="1200" b="0" i="0" u="none" strike="noStrike" kern="1200" baseline="0" dirty="0" err="1" smtClean="0">
                <a:solidFill>
                  <a:schemeClr val="tx1"/>
                </a:solidFill>
                <a:latin typeface="+mn-lt"/>
                <a:ea typeface="+mn-ea"/>
                <a:cs typeface="+mn-cs"/>
              </a:rPr>
              <a:t>IQueryable</a:t>
            </a:r>
            <a:r>
              <a:rPr lang="en-US" sz="1200" b="0" i="0" u="none" strike="noStrike" kern="1200" baseline="0" dirty="0" smtClean="0">
                <a:solidFill>
                  <a:schemeClr val="tx1"/>
                </a:solidFill>
                <a:latin typeface="+mn-lt"/>
                <a:ea typeface="+mn-ea"/>
                <a:cs typeface="+mn-cs"/>
              </a:rPr>
              <a:t> of application users.	</a:t>
            </a:r>
          </a:p>
          <a:p>
            <a:r>
              <a:rPr lang="en-US" sz="1200" b="1" i="0" u="none" strike="noStrike" kern="1200" baseline="0" dirty="0" smtClean="0">
                <a:solidFill>
                  <a:schemeClr val="tx1"/>
                </a:solidFill>
                <a:latin typeface="+mn-lt"/>
                <a:ea typeface="+mn-ea"/>
                <a:cs typeface="+mn-cs"/>
              </a:rPr>
              <a:t>Create</a:t>
            </a:r>
            <a:r>
              <a:rPr lang="en-US" sz="1200" b="0" i="0" u="none" strike="noStrike" kern="1200" baseline="0" dirty="0" smtClean="0">
                <a:solidFill>
                  <a:schemeClr val="tx1"/>
                </a:solidFill>
                <a:latin typeface="+mn-lt"/>
                <a:ea typeface="+mn-ea"/>
                <a:cs typeface="+mn-cs"/>
              </a:rPr>
              <a:t>(user)		Creates a user and returns an </a:t>
            </a:r>
            <a:r>
              <a:rPr lang="en-US" sz="1200" b="0" i="0" u="none" strike="noStrike" kern="1200" baseline="0" dirty="0" err="1" smtClean="0">
                <a:solidFill>
                  <a:schemeClr val="tx1"/>
                </a:solidFill>
                <a:latin typeface="+mn-lt"/>
                <a:ea typeface="+mn-ea"/>
                <a:cs typeface="+mn-cs"/>
              </a:rPr>
              <a:t>IdentityResult</a:t>
            </a:r>
            <a:r>
              <a:rPr lang="en-US" sz="1200" b="0" i="0" u="none" strike="noStrike" kern="1200" baseline="0" dirty="0" smtClean="0">
                <a:solidFill>
                  <a:schemeClr val="tx1"/>
                </a:solidFill>
                <a:latin typeface="+mn-lt"/>
                <a:ea typeface="+mn-ea"/>
                <a:cs typeface="+mn-cs"/>
              </a:rPr>
              <a:t> object.	</a:t>
            </a:r>
          </a:p>
          <a:p>
            <a:r>
              <a:rPr lang="en-US" sz="1200" b="1" i="0" u="none" strike="noStrike" kern="1200" baseline="0" dirty="0" smtClean="0">
                <a:solidFill>
                  <a:schemeClr val="tx1"/>
                </a:solidFill>
                <a:latin typeface="+mn-lt"/>
                <a:ea typeface="+mn-ea"/>
                <a:cs typeface="+mn-cs"/>
              </a:rPr>
              <a:t>Update</a:t>
            </a:r>
            <a:r>
              <a:rPr lang="en-US" sz="1200" b="0" i="0" u="none" strike="noStrike" kern="1200" baseline="0" dirty="0" smtClean="0">
                <a:solidFill>
                  <a:schemeClr val="tx1"/>
                </a:solidFill>
                <a:latin typeface="+mn-lt"/>
                <a:ea typeface="+mn-ea"/>
                <a:cs typeface="+mn-cs"/>
              </a:rPr>
              <a:t>(user)		Updates a user and returns an </a:t>
            </a:r>
            <a:r>
              <a:rPr lang="en-US" sz="1200" b="0" i="0" u="none" strike="noStrike" kern="1200" baseline="0" dirty="0" err="1" smtClean="0">
                <a:solidFill>
                  <a:schemeClr val="tx1"/>
                </a:solidFill>
                <a:latin typeface="+mn-lt"/>
                <a:ea typeface="+mn-ea"/>
                <a:cs typeface="+mn-cs"/>
              </a:rPr>
              <a:t>IdentityResult</a:t>
            </a:r>
            <a:r>
              <a:rPr lang="en-US" sz="1200" b="0" i="0" u="none" strike="noStrike" kern="1200" baseline="0" dirty="0" smtClean="0">
                <a:solidFill>
                  <a:schemeClr val="tx1"/>
                </a:solidFill>
                <a:latin typeface="+mn-lt"/>
                <a:ea typeface="+mn-ea"/>
                <a:cs typeface="+mn-cs"/>
              </a:rPr>
              <a:t> object.	</a:t>
            </a:r>
          </a:p>
          <a:p>
            <a:r>
              <a:rPr lang="en-US" sz="1200" b="1" i="0" u="none" strike="noStrike" kern="1200" baseline="0" dirty="0" smtClean="0">
                <a:solidFill>
                  <a:schemeClr val="tx1"/>
                </a:solidFill>
                <a:latin typeface="+mn-lt"/>
                <a:ea typeface="+mn-ea"/>
                <a:cs typeface="+mn-cs"/>
              </a:rPr>
              <a:t>Delete</a:t>
            </a:r>
            <a:r>
              <a:rPr lang="en-US" sz="1200" b="0" i="0" u="none" strike="noStrike" kern="1200" baseline="0" dirty="0" smtClean="0">
                <a:solidFill>
                  <a:schemeClr val="tx1"/>
                </a:solidFill>
                <a:latin typeface="+mn-lt"/>
                <a:ea typeface="+mn-ea"/>
                <a:cs typeface="+mn-cs"/>
              </a:rPr>
              <a:t>(user)		Deletes a user and returns an </a:t>
            </a:r>
            <a:r>
              <a:rPr lang="en-US" sz="1200" b="0" i="0" u="none" strike="noStrike" kern="1200" baseline="0" dirty="0" err="1" smtClean="0">
                <a:solidFill>
                  <a:schemeClr val="tx1"/>
                </a:solidFill>
                <a:latin typeface="+mn-lt"/>
                <a:ea typeface="+mn-ea"/>
                <a:cs typeface="+mn-cs"/>
              </a:rPr>
              <a:t>IdentityResult</a:t>
            </a:r>
            <a:r>
              <a:rPr lang="en-US" sz="1200" b="0" i="0" u="none" strike="noStrike" kern="1200" baseline="0" dirty="0" smtClean="0">
                <a:solidFill>
                  <a:schemeClr val="tx1"/>
                </a:solidFill>
                <a:latin typeface="+mn-lt"/>
                <a:ea typeface="+mn-ea"/>
                <a:cs typeface="+mn-cs"/>
              </a:rPr>
              <a:t> object.	</a:t>
            </a:r>
          </a:p>
          <a:p>
            <a:r>
              <a:rPr lang="en-US" sz="1200" b="1" i="0" u="none" strike="noStrike" kern="1200" baseline="0" dirty="0" err="1" smtClean="0">
                <a:solidFill>
                  <a:schemeClr val="tx1"/>
                </a:solidFill>
                <a:latin typeface="+mn-lt"/>
                <a:ea typeface="+mn-ea"/>
                <a:cs typeface="+mn-cs"/>
              </a:rPr>
              <a:t>islnRole</a:t>
            </a:r>
            <a:r>
              <a:rPr lang="en-US" sz="1200" b="0" i="0" u="none" strike="noStrike" kern="1200" baseline="0" dirty="0" smtClean="0">
                <a:solidFill>
                  <a:schemeClr val="tx1"/>
                </a:solidFill>
                <a:latin typeface="+mn-lt"/>
                <a:ea typeface="+mn-ea"/>
                <a:cs typeface="+mn-cs"/>
              </a:rPr>
              <a:t>(</a:t>
            </a:r>
            <a:r>
              <a:rPr lang="en-US" sz="1200" b="0" i="0" u="none" strike="noStrike" kern="1200" baseline="0" dirty="0" err="1" smtClean="0">
                <a:solidFill>
                  <a:schemeClr val="tx1"/>
                </a:solidFill>
                <a:latin typeface="+mn-lt"/>
                <a:ea typeface="+mn-ea"/>
                <a:cs typeface="+mn-cs"/>
              </a:rPr>
              <a:t>userlD</a:t>
            </a:r>
            <a:r>
              <a:rPr lang="en-US" sz="1200" b="0" i="0" u="none" strike="noStrike" kern="1200" baseline="0" dirty="0" smtClean="0">
                <a:solidFill>
                  <a:schemeClr val="tx1"/>
                </a:solidFill>
                <a:latin typeface="+mn-lt"/>
                <a:ea typeface="+mn-ea"/>
                <a:cs typeface="+mn-cs"/>
              </a:rPr>
              <a:t>, role)	Returns a Boolean value that indicates if the user is in the specified role.	</a:t>
            </a:r>
          </a:p>
          <a:p>
            <a:r>
              <a:rPr lang="en-US" sz="1200" b="1" i="0" u="none" strike="noStrike" kern="1200" baseline="0" dirty="0" err="1" smtClean="0">
                <a:solidFill>
                  <a:schemeClr val="tx1"/>
                </a:solidFill>
                <a:latin typeface="+mn-lt"/>
                <a:ea typeface="+mn-ea"/>
                <a:cs typeface="+mn-cs"/>
              </a:rPr>
              <a:t>AddToRole</a:t>
            </a:r>
            <a:r>
              <a:rPr lang="en-US" sz="1200" b="0" i="0" u="none" strike="noStrike" kern="1200" baseline="0" dirty="0" smtClean="0">
                <a:solidFill>
                  <a:schemeClr val="tx1"/>
                </a:solidFill>
                <a:latin typeface="+mn-lt"/>
                <a:ea typeface="+mn-ea"/>
                <a:cs typeface="+mn-cs"/>
              </a:rPr>
              <a:t>(</a:t>
            </a:r>
            <a:r>
              <a:rPr lang="en-US" sz="1200" b="0" i="0" u="none" strike="noStrike" kern="1200" baseline="0" dirty="0" err="1" smtClean="0">
                <a:solidFill>
                  <a:schemeClr val="tx1"/>
                </a:solidFill>
                <a:latin typeface="+mn-lt"/>
                <a:ea typeface="+mn-ea"/>
                <a:cs typeface="+mn-cs"/>
              </a:rPr>
              <a:t>userID</a:t>
            </a:r>
            <a:r>
              <a:rPr lang="en-US" sz="1200" b="0" i="0" u="none" strike="noStrike" kern="1200" baseline="0" dirty="0" smtClean="0">
                <a:solidFill>
                  <a:schemeClr val="tx1"/>
                </a:solidFill>
                <a:latin typeface="+mn-lt"/>
                <a:ea typeface="+mn-ea"/>
                <a:cs typeface="+mn-cs"/>
              </a:rPr>
              <a:t># role)	Adds the user to the specified role and returns an </a:t>
            </a:r>
            <a:r>
              <a:rPr lang="en-US" sz="1200" b="0" i="0" u="none" strike="noStrike" kern="1200" baseline="0" dirty="0" err="1" smtClean="0">
                <a:solidFill>
                  <a:schemeClr val="tx1"/>
                </a:solidFill>
                <a:latin typeface="+mn-lt"/>
                <a:ea typeface="+mn-ea"/>
                <a:cs typeface="+mn-cs"/>
              </a:rPr>
              <a:t>IdentityResult</a:t>
            </a:r>
            <a:r>
              <a:rPr lang="en-US" sz="1200" b="0" i="0" u="none" strike="noStrike" kern="1200" baseline="0" dirty="0" smtClean="0">
                <a:solidFill>
                  <a:schemeClr val="tx1"/>
                </a:solidFill>
                <a:latin typeface="+mn-lt"/>
                <a:ea typeface="+mn-ea"/>
                <a:cs typeface="+mn-cs"/>
              </a:rPr>
              <a:t> object.	</a:t>
            </a:r>
          </a:p>
          <a:p>
            <a:r>
              <a:rPr lang="en-US" sz="1200" b="1" i="0" u="none" strike="noStrike" kern="1200" baseline="0" dirty="0" err="1" smtClean="0">
                <a:solidFill>
                  <a:schemeClr val="tx1"/>
                </a:solidFill>
                <a:latin typeface="+mn-lt"/>
                <a:ea typeface="+mn-ea"/>
                <a:cs typeface="+mn-cs"/>
              </a:rPr>
              <a:t>RemoveFromRole</a:t>
            </a:r>
            <a:r>
              <a:rPr lang="en-US" sz="1200" b="0" i="0" u="none" strike="noStrike" kern="1200" baseline="0" dirty="0" smtClean="0">
                <a:solidFill>
                  <a:schemeClr val="tx1"/>
                </a:solidFill>
                <a:latin typeface="+mn-lt"/>
                <a:ea typeface="+mn-ea"/>
                <a:cs typeface="+mn-cs"/>
              </a:rPr>
              <a:t>(</a:t>
            </a:r>
            <a:r>
              <a:rPr lang="en-US" sz="1200" b="0" i="0" u="none" strike="noStrike" kern="1200" baseline="0" dirty="0" err="1" smtClean="0">
                <a:solidFill>
                  <a:schemeClr val="tx1"/>
                </a:solidFill>
                <a:latin typeface="+mn-lt"/>
                <a:ea typeface="+mn-ea"/>
                <a:cs typeface="+mn-cs"/>
              </a:rPr>
              <a:t>userlD</a:t>
            </a:r>
            <a:r>
              <a:rPr lang="en-US" sz="1200" b="0" i="0" u="none" strike="noStrike" kern="1200" baseline="0" dirty="0" smtClean="0">
                <a:solidFill>
                  <a:schemeClr val="tx1"/>
                </a:solidFill>
                <a:latin typeface="+mn-lt"/>
                <a:ea typeface="+mn-ea"/>
                <a:cs typeface="+mn-cs"/>
              </a:rPr>
              <a:t>, role)         Removes the user from the specified role and returns an </a:t>
            </a:r>
            <a:r>
              <a:rPr lang="en-US" sz="1200" b="0" i="0" u="none" strike="noStrike" kern="1200" baseline="0" dirty="0" err="1" smtClean="0">
                <a:solidFill>
                  <a:schemeClr val="tx1"/>
                </a:solidFill>
                <a:latin typeface="+mn-lt"/>
                <a:ea typeface="+mn-ea"/>
                <a:cs typeface="+mn-cs"/>
              </a:rPr>
              <a:t>IdentityResult</a:t>
            </a:r>
            <a:r>
              <a:rPr lang="en-US" sz="1200" b="0" i="0" u="none" strike="noStrike" kern="1200" baseline="0" dirty="0" smtClean="0">
                <a:solidFill>
                  <a:schemeClr val="tx1"/>
                </a:solidFill>
                <a:latin typeface="+mn-lt"/>
                <a:ea typeface="+mn-ea"/>
                <a:cs typeface="+mn-cs"/>
              </a:rPr>
              <a:t> object.	</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b="1" i="0" u="none" strike="noStrike" kern="1200" baseline="0" dirty="0" smtClean="0">
                <a:solidFill>
                  <a:schemeClr val="tx1"/>
                </a:solidFill>
                <a:latin typeface="+mn-lt"/>
                <a:ea typeface="+mn-ea"/>
                <a:cs typeface="+mn-cs"/>
              </a:rPr>
              <a:t>---------------------------------------------------------------------------</a:t>
            </a:r>
            <a:endParaRPr lang="en-US" sz="1200" b="1" i="0" u="none" strike="noStrike" kern="1200" baseline="0" dirty="0" smtClean="0">
              <a:solidFill>
                <a:schemeClr val="tx1"/>
              </a:solidFill>
              <a:latin typeface="+mn-lt"/>
              <a:ea typeface="+mn-ea"/>
              <a:cs typeface="+mn-cs"/>
            </a:endParaRPr>
          </a:p>
          <a:p>
            <a:endParaRPr lang="en-US" dirty="0" smtClean="0"/>
          </a:p>
          <a:p>
            <a:r>
              <a:rPr lang="en-US" dirty="0" smtClean="0"/>
              <a:t>All of the properties and methods presented here will be used by the User Maintenance application that you’ll see next. </a:t>
            </a:r>
          </a:p>
          <a:p>
            <a:endParaRPr lang="en-US" dirty="0" smtClean="0"/>
          </a:p>
          <a:p>
            <a:r>
              <a:rPr lang="en-US" dirty="0" smtClean="0"/>
              <a:t>Note that the code shown both here and in that application assumes that you have modified the application to use roles as shown in the previous figure.</a:t>
            </a:r>
          </a:p>
          <a:p>
            <a:endParaRPr lang="en-US" dirty="0" smtClean="0"/>
          </a:p>
          <a:p>
            <a:r>
              <a:rPr lang="en-US" dirty="0" smtClean="0"/>
              <a:t>As you can see in the first two tables in this figure, the </a:t>
            </a:r>
            <a:r>
              <a:rPr lang="en-US" dirty="0" err="1" smtClean="0"/>
              <a:t>RoleManager</a:t>
            </a:r>
            <a:r>
              <a:rPr lang="en-US" dirty="0" smtClean="0"/>
              <a:t> class includes methods that let you create, update, and delete roles. </a:t>
            </a:r>
          </a:p>
          <a:p>
            <a:endParaRPr lang="en-US" dirty="0" smtClean="0"/>
          </a:p>
          <a:p>
            <a:r>
              <a:rPr lang="en-US" dirty="0" smtClean="0"/>
              <a:t>Similarly, the </a:t>
            </a:r>
            <a:r>
              <a:rPr lang="en-US" dirty="0" err="1" smtClean="0"/>
              <a:t>UserManager</a:t>
            </a:r>
            <a:r>
              <a:rPr lang="en-US" dirty="0" smtClean="0"/>
              <a:t> class includes methods that let you create, update, and delete users. </a:t>
            </a:r>
          </a:p>
          <a:p>
            <a:endParaRPr lang="en-US" dirty="0" smtClean="0"/>
          </a:p>
          <a:p>
            <a:r>
              <a:rPr lang="en-US" dirty="0" smtClean="0"/>
              <a:t>All of these methods return an </a:t>
            </a:r>
            <a:r>
              <a:rPr lang="en-US" b="1" i="1" dirty="0" err="1" smtClean="0"/>
              <a:t>IdentityResult</a:t>
            </a:r>
            <a:r>
              <a:rPr lang="en-US" b="1" i="1" dirty="0" smtClean="0"/>
              <a:t> object </a:t>
            </a:r>
            <a:r>
              <a:rPr lang="en-US" dirty="0" smtClean="0"/>
              <a:t>that has the two properties shown in the third table in this figure. </a:t>
            </a:r>
          </a:p>
          <a:p>
            <a:endParaRPr lang="en-US" dirty="0" smtClean="0"/>
          </a:p>
          <a:p>
            <a:r>
              <a:rPr lang="en-US" dirty="0" smtClean="0"/>
              <a:t>Two properties of the </a:t>
            </a:r>
            <a:r>
              <a:rPr lang="en-US" dirty="0" err="1" smtClean="0"/>
              <a:t>IdentityResult</a:t>
            </a:r>
            <a:r>
              <a:rPr lang="en-US" dirty="0" smtClean="0"/>
              <a:t> class</a:t>
            </a:r>
          </a:p>
          <a:p>
            <a:endParaRPr lang="en-US" b="1" i="1" dirty="0" smtClean="0"/>
          </a:p>
          <a:p>
            <a:r>
              <a:rPr lang="en-US" b="1" i="1" dirty="0" smtClean="0"/>
              <a:t>Property 	Description</a:t>
            </a:r>
          </a:p>
          <a:p>
            <a:r>
              <a:rPr lang="en-US" b="1" i="1" dirty="0" smtClean="0"/>
              <a:t>Succeeded </a:t>
            </a:r>
            <a:r>
              <a:rPr lang="en-US" dirty="0" smtClean="0"/>
              <a:t>	A Boolean value that indicates whether the operation was successful. </a:t>
            </a:r>
          </a:p>
          <a:p>
            <a:r>
              <a:rPr lang="en-US" b="1" i="1" dirty="0" smtClean="0"/>
              <a:t>Errors	</a:t>
            </a:r>
            <a:r>
              <a:rPr lang="en-US" dirty="0" smtClean="0"/>
              <a:t>An </a:t>
            </a:r>
            <a:r>
              <a:rPr lang="en-US" dirty="0" err="1" smtClean="0"/>
              <a:t>IEnumerable</a:t>
            </a:r>
            <a:r>
              <a:rPr lang="en-US" dirty="0" smtClean="0"/>
              <a:t> collection of strings that contains error messages.</a:t>
            </a:r>
          </a:p>
          <a:p>
            <a:endParaRPr lang="en-US" dirty="0" smtClean="0"/>
          </a:p>
          <a:p>
            <a:r>
              <a:rPr lang="en-US" dirty="0" smtClean="0"/>
              <a:t>The Succeeded property returns a Boolean value that indicates if the operation was successful, and </a:t>
            </a:r>
          </a:p>
          <a:p>
            <a:r>
              <a:rPr lang="en-US" dirty="0" smtClean="0"/>
              <a:t>the Errors property returns a collection of error messages. </a:t>
            </a:r>
          </a:p>
          <a:p>
            <a:endParaRPr lang="en-US" dirty="0" smtClean="0"/>
          </a:p>
          <a:p>
            <a:r>
              <a:rPr lang="en-US" dirty="0" smtClean="0"/>
              <a:t>Although you won’t see an example of the Errors property here, it’s a standard collection of strings </a:t>
            </a:r>
          </a:p>
          <a:p>
            <a:r>
              <a:rPr lang="en-US" dirty="0" smtClean="0"/>
              <a:t>so you can use standard collection and string methods to work with the error messages it contains.</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p:txBody>
      </p:sp>
      <p:sp>
        <p:nvSpPr>
          <p:cNvPr id="4" name="Номер слайда 3"/>
          <p:cNvSpPr>
            <a:spLocks noGrp="1"/>
          </p:cNvSpPr>
          <p:nvPr>
            <p:ph type="sldNum" sz="quarter" idx="10"/>
          </p:nvPr>
        </p:nvSpPr>
        <p:spPr/>
        <p:txBody>
          <a:bodyPr/>
          <a:lstStyle/>
          <a:p>
            <a:fld id="{420E48ED-F7B8-44EF-9424-AC701EE89119}" type="slidenum">
              <a:rPr lang="ru-RU" smtClean="0"/>
              <a:t>176</a:t>
            </a:fld>
            <a:endParaRPr lang="ru-RU"/>
          </a:p>
        </p:txBody>
      </p:sp>
    </p:spTree>
    <p:extLst>
      <p:ext uri="{BB962C8B-B14F-4D97-AF65-F5344CB8AC3E}">
        <p14:creationId xmlns:p14="http://schemas.microsoft.com/office/powerpoint/2010/main" val="4120453987"/>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55000" lnSpcReduction="20000"/>
          </a:bodyPr>
          <a:lstStyle/>
          <a:p>
            <a:r>
              <a:rPr lang="en-US" dirty="0" smtClean="0"/>
              <a:t>Figure 20-12 presents some of the properties and methods provided by the </a:t>
            </a:r>
            <a:r>
              <a:rPr lang="en-US" dirty="0" err="1" smtClean="0"/>
              <a:t>RoleManager</a:t>
            </a:r>
            <a:r>
              <a:rPr lang="en-US" dirty="0" smtClean="0"/>
              <a:t> and </a:t>
            </a:r>
            <a:r>
              <a:rPr lang="en-US" dirty="0" err="1" smtClean="0"/>
              <a:t>UserManager</a:t>
            </a:r>
            <a:r>
              <a:rPr lang="en-US" dirty="0" smtClean="0"/>
              <a:t> classes. </a:t>
            </a:r>
          </a:p>
          <a:p>
            <a:endParaRPr lang="ru-RU" sz="1200" b="1"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Some of the properties and methods of the </a:t>
            </a:r>
            <a:r>
              <a:rPr lang="en-US" sz="1200" b="1" i="0" u="none" strike="noStrike" kern="1200" baseline="0" dirty="0" err="1" smtClean="0">
                <a:solidFill>
                  <a:schemeClr val="tx1"/>
                </a:solidFill>
                <a:latin typeface="+mn-lt"/>
                <a:ea typeface="+mn-ea"/>
                <a:cs typeface="+mn-cs"/>
              </a:rPr>
              <a:t>RoleManager</a:t>
            </a:r>
            <a:r>
              <a:rPr lang="en-US" sz="1200" b="1" i="0" u="none" strike="noStrike" kern="1200" baseline="0" dirty="0" smtClean="0">
                <a:solidFill>
                  <a:schemeClr val="tx1"/>
                </a:solidFill>
                <a:latin typeface="+mn-lt"/>
                <a:ea typeface="+mn-ea"/>
                <a:cs typeface="+mn-cs"/>
              </a:rPr>
              <a:t> class</a:t>
            </a:r>
            <a:endParaRPr lang="en-US" sz="1200" b="0" i="0" u="none" strike="noStrike" kern="1200" baseline="0" dirty="0" smtClean="0">
              <a:solidFill>
                <a:schemeClr val="tx1"/>
              </a:solidFill>
              <a:latin typeface="+mn-lt"/>
              <a:ea typeface="+mn-ea"/>
              <a:cs typeface="+mn-cs"/>
            </a:endParaRPr>
          </a:p>
          <a:p>
            <a:r>
              <a:rPr lang="ru-RU" sz="1200" b="1" i="0" u="none" strike="noStrike" kern="1200" baseline="0" dirty="0" smtClean="0">
                <a:solidFill>
                  <a:schemeClr val="tx1"/>
                </a:solidFill>
                <a:latin typeface="+mn-lt"/>
                <a:ea typeface="+mn-ea"/>
                <a:cs typeface="+mn-cs"/>
              </a:rPr>
              <a:t>---------------------------------------------------------------------------</a:t>
            </a:r>
            <a:endParaRPr lang="en-US" sz="1200" b="1"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Property/Method</a:t>
            </a:r>
            <a:r>
              <a:rPr lang="en-US" sz="1200" b="0" i="0" u="none" strike="noStrike" kern="1200" baseline="0" dirty="0" smtClean="0">
                <a:solidFill>
                  <a:schemeClr val="tx1"/>
                </a:solidFill>
                <a:latin typeface="+mn-lt"/>
                <a:ea typeface="+mn-ea"/>
                <a:cs typeface="+mn-cs"/>
              </a:rPr>
              <a:t>	</a:t>
            </a:r>
            <a:r>
              <a:rPr lang="en-US" sz="1200" b="1" i="0" u="none" strike="noStrike" kern="1200" baseline="0" dirty="0" smtClean="0">
                <a:solidFill>
                  <a:schemeClr val="tx1"/>
                </a:solidFill>
                <a:latin typeface="+mn-lt"/>
                <a:ea typeface="+mn-ea"/>
                <a:cs typeface="+mn-cs"/>
              </a:rPr>
              <a:t>Description</a:t>
            </a:r>
            <a:r>
              <a:rPr lang="en-US" sz="1200" b="0" i="0" u="none" strike="noStrike" kern="1200" baseline="0" dirty="0" smtClean="0">
                <a:solidFill>
                  <a:schemeClr val="tx1"/>
                </a:solidFill>
                <a:latin typeface="+mn-lt"/>
                <a:ea typeface="+mn-ea"/>
                <a:cs typeface="+mn-cs"/>
              </a:rPr>
              <a:t>	</a:t>
            </a:r>
          </a:p>
          <a:p>
            <a:r>
              <a:rPr lang="en-US" sz="1200" b="1" i="0" u="none" strike="noStrike" kern="1200" baseline="0" dirty="0" smtClean="0">
                <a:solidFill>
                  <a:schemeClr val="tx1"/>
                </a:solidFill>
                <a:latin typeface="+mn-lt"/>
                <a:ea typeface="+mn-ea"/>
                <a:cs typeface="+mn-cs"/>
              </a:rPr>
              <a:t>Roles		</a:t>
            </a:r>
            <a:r>
              <a:rPr lang="en-US" sz="1200" b="0" i="0" u="none" strike="noStrike" kern="1200" baseline="0" dirty="0" smtClean="0">
                <a:solidFill>
                  <a:schemeClr val="tx1"/>
                </a:solidFill>
                <a:latin typeface="+mn-lt"/>
                <a:ea typeface="+mn-ea"/>
                <a:cs typeface="+mn-cs"/>
              </a:rPr>
              <a:t>Returns an </a:t>
            </a:r>
            <a:r>
              <a:rPr lang="en-US" sz="1200" b="0" i="0" u="none" strike="noStrike" kern="1200" baseline="0" dirty="0" err="1" smtClean="0">
                <a:solidFill>
                  <a:schemeClr val="tx1"/>
                </a:solidFill>
                <a:latin typeface="+mn-lt"/>
                <a:ea typeface="+mn-ea"/>
                <a:cs typeface="+mn-cs"/>
              </a:rPr>
              <a:t>IQueryable</a:t>
            </a:r>
            <a:r>
              <a:rPr lang="en-US" sz="1200" b="0" i="0" u="none" strike="noStrike" kern="1200" baseline="0" dirty="0" smtClean="0">
                <a:solidFill>
                  <a:schemeClr val="tx1"/>
                </a:solidFill>
                <a:latin typeface="+mn-lt"/>
                <a:ea typeface="+mn-ea"/>
                <a:cs typeface="+mn-cs"/>
              </a:rPr>
              <a:t> of application roles.</a:t>
            </a:r>
          </a:p>
          <a:p>
            <a:r>
              <a:rPr lang="en-US" sz="1200" b="1" i="0" u="none" strike="noStrike" kern="1200" baseline="0" dirty="0" smtClean="0">
                <a:solidFill>
                  <a:schemeClr val="tx1"/>
                </a:solidFill>
                <a:latin typeface="+mn-lt"/>
                <a:ea typeface="+mn-ea"/>
                <a:cs typeface="+mn-cs"/>
              </a:rPr>
              <a:t>Create</a:t>
            </a:r>
            <a:r>
              <a:rPr lang="en-US" sz="1200" b="0" i="0" u="none" strike="noStrike" kern="1200" baseline="0" dirty="0" smtClean="0">
                <a:solidFill>
                  <a:schemeClr val="tx1"/>
                </a:solidFill>
                <a:latin typeface="+mn-lt"/>
                <a:ea typeface="+mn-ea"/>
                <a:cs typeface="+mn-cs"/>
              </a:rPr>
              <a:t>(role) 		Creates a role and returns an Identity Result object.</a:t>
            </a:r>
          </a:p>
          <a:p>
            <a:r>
              <a:rPr lang="en-US" sz="1200" b="1" i="0" u="none" strike="noStrike" kern="1200" baseline="0" dirty="0" smtClean="0">
                <a:solidFill>
                  <a:schemeClr val="tx1"/>
                </a:solidFill>
                <a:latin typeface="+mn-lt"/>
                <a:ea typeface="+mn-ea"/>
                <a:cs typeface="+mn-cs"/>
              </a:rPr>
              <a:t>Update</a:t>
            </a:r>
            <a:r>
              <a:rPr lang="en-US" sz="1200" b="0" i="0" u="none" strike="noStrike" kern="1200" baseline="0" dirty="0" smtClean="0">
                <a:solidFill>
                  <a:schemeClr val="tx1"/>
                </a:solidFill>
                <a:latin typeface="+mn-lt"/>
                <a:ea typeface="+mn-ea"/>
                <a:cs typeface="+mn-cs"/>
              </a:rPr>
              <a:t>(role) 	</a:t>
            </a:r>
            <a:r>
              <a:rPr lang="ru-RU"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Updates a role and returns an </a:t>
            </a:r>
            <a:r>
              <a:rPr lang="en-US" sz="1200" b="0" i="0" u="none" strike="noStrike" kern="1200" baseline="0" dirty="0" err="1" smtClean="0">
                <a:solidFill>
                  <a:schemeClr val="tx1"/>
                </a:solidFill>
                <a:latin typeface="+mn-lt"/>
                <a:ea typeface="+mn-ea"/>
                <a:cs typeface="+mn-cs"/>
              </a:rPr>
              <a:t>IdentityResult</a:t>
            </a:r>
            <a:r>
              <a:rPr lang="en-US" sz="1200" b="0" i="0" u="none" strike="noStrike" kern="1200" baseline="0" dirty="0" smtClean="0">
                <a:solidFill>
                  <a:schemeClr val="tx1"/>
                </a:solidFill>
                <a:latin typeface="+mn-lt"/>
                <a:ea typeface="+mn-ea"/>
                <a:cs typeface="+mn-cs"/>
              </a:rPr>
              <a:t> object.</a:t>
            </a:r>
          </a:p>
          <a:p>
            <a:r>
              <a:rPr lang="en-US" sz="1200" b="1" i="0" u="none" strike="noStrike" kern="1200" baseline="0" dirty="0" smtClean="0">
                <a:solidFill>
                  <a:schemeClr val="tx1"/>
                </a:solidFill>
                <a:latin typeface="+mn-lt"/>
                <a:ea typeface="+mn-ea"/>
                <a:cs typeface="+mn-cs"/>
              </a:rPr>
              <a:t>Delete</a:t>
            </a:r>
            <a:r>
              <a:rPr lang="en-US" sz="1200" b="0" i="0" u="none" strike="noStrike" kern="1200" baseline="0" dirty="0" smtClean="0">
                <a:solidFill>
                  <a:schemeClr val="tx1"/>
                </a:solidFill>
                <a:latin typeface="+mn-lt"/>
                <a:ea typeface="+mn-ea"/>
                <a:cs typeface="+mn-cs"/>
              </a:rPr>
              <a:t>(role)		Deletes a role and returns an </a:t>
            </a:r>
            <a:r>
              <a:rPr lang="en-US" sz="1200" b="0" i="0" u="none" strike="noStrike" kern="1200" baseline="0" dirty="0" err="1" smtClean="0">
                <a:solidFill>
                  <a:schemeClr val="tx1"/>
                </a:solidFill>
                <a:latin typeface="+mn-lt"/>
                <a:ea typeface="+mn-ea"/>
                <a:cs typeface="+mn-cs"/>
              </a:rPr>
              <a:t>IdentityResult</a:t>
            </a:r>
            <a:r>
              <a:rPr lang="en-US" sz="1200" b="0" i="0" u="none" strike="noStrike" kern="1200" baseline="0" dirty="0" smtClean="0">
                <a:solidFill>
                  <a:schemeClr val="tx1"/>
                </a:solidFill>
                <a:latin typeface="+mn-lt"/>
                <a:ea typeface="+mn-ea"/>
                <a:cs typeface="+mn-cs"/>
              </a:rPr>
              <a:t> object.	</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b="1" i="0" u="none" strike="noStrike" kern="1200" baseline="0" dirty="0" smtClean="0">
                <a:solidFill>
                  <a:schemeClr val="tx1"/>
                </a:solidFill>
                <a:latin typeface="+mn-lt"/>
                <a:ea typeface="+mn-ea"/>
                <a:cs typeface="+mn-cs"/>
              </a:rPr>
              <a:t>---------------------------------------------------------------------------</a:t>
            </a:r>
            <a:endParaRPr lang="en-US" sz="1200" b="1" i="0" u="none" strike="noStrike" kern="1200" baseline="0" dirty="0" smtClean="0">
              <a:solidFill>
                <a:schemeClr val="tx1"/>
              </a:solidFill>
              <a:latin typeface="+mn-lt"/>
              <a:ea typeface="+mn-ea"/>
              <a:cs typeface="+mn-cs"/>
            </a:endParaRPr>
          </a:p>
          <a:p>
            <a:endParaRPr lang="en-US" sz="1200" b="1"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Some of the properties and methods of the </a:t>
            </a:r>
            <a:r>
              <a:rPr lang="en-US" sz="1200" b="1" i="0" u="none" strike="noStrike" kern="1200" baseline="0" dirty="0" err="1" smtClean="0">
                <a:solidFill>
                  <a:schemeClr val="tx1"/>
                </a:solidFill>
                <a:latin typeface="+mn-lt"/>
                <a:ea typeface="+mn-ea"/>
                <a:cs typeface="+mn-cs"/>
              </a:rPr>
              <a:t>UserManager</a:t>
            </a:r>
            <a:r>
              <a:rPr lang="en-US" sz="1200" b="1" i="0" u="none" strike="noStrike" kern="1200" baseline="0" dirty="0" smtClean="0">
                <a:solidFill>
                  <a:schemeClr val="tx1"/>
                </a:solidFill>
                <a:latin typeface="+mn-lt"/>
                <a:ea typeface="+mn-ea"/>
                <a:cs typeface="+mn-cs"/>
              </a:rPr>
              <a:t> class</a:t>
            </a:r>
            <a:endParaRPr lang="ru-RU" sz="1200" b="1" i="0" u="none" strike="noStrike"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b="1" i="0" u="none" strike="noStrike" kern="1200" baseline="0" dirty="0" smtClean="0">
                <a:solidFill>
                  <a:schemeClr val="tx1"/>
                </a:solidFill>
                <a:latin typeface="+mn-lt"/>
                <a:ea typeface="+mn-ea"/>
                <a:cs typeface="+mn-cs"/>
              </a:rPr>
              <a:t>---------------------------------------------------------------------------</a:t>
            </a:r>
            <a:endParaRPr lang="en-US" sz="1200" b="1"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Property/Method</a:t>
            </a:r>
            <a:r>
              <a:rPr lang="en-US" sz="1200" b="0" i="0" u="none" strike="noStrike" kern="1200" baseline="0" dirty="0" smtClean="0">
                <a:solidFill>
                  <a:schemeClr val="tx1"/>
                </a:solidFill>
                <a:latin typeface="+mn-lt"/>
                <a:ea typeface="+mn-ea"/>
                <a:cs typeface="+mn-cs"/>
              </a:rPr>
              <a:t>	</a:t>
            </a:r>
            <a:r>
              <a:rPr lang="en-US" sz="1200" b="1" i="0" u="none" strike="noStrike" kern="1200" baseline="0" dirty="0" smtClean="0">
                <a:solidFill>
                  <a:schemeClr val="tx1"/>
                </a:solidFill>
                <a:latin typeface="+mn-lt"/>
                <a:ea typeface="+mn-ea"/>
                <a:cs typeface="+mn-cs"/>
              </a:rPr>
              <a:t>Description</a:t>
            </a:r>
            <a:r>
              <a:rPr lang="en-US" sz="1200" b="0" i="0" u="none" strike="noStrike" kern="1200" baseline="0" dirty="0" smtClean="0">
                <a:solidFill>
                  <a:schemeClr val="tx1"/>
                </a:solidFill>
                <a:latin typeface="+mn-lt"/>
                <a:ea typeface="+mn-ea"/>
                <a:cs typeface="+mn-cs"/>
              </a:rPr>
              <a:t>	</a:t>
            </a:r>
          </a:p>
          <a:p>
            <a:r>
              <a:rPr lang="en-US" sz="1200" b="1" i="0" u="none" strike="noStrike" kern="1200" baseline="0" dirty="0" smtClean="0">
                <a:solidFill>
                  <a:schemeClr val="tx1"/>
                </a:solidFill>
                <a:latin typeface="+mn-lt"/>
                <a:ea typeface="+mn-ea"/>
                <a:cs typeface="+mn-cs"/>
              </a:rPr>
              <a:t>Users</a:t>
            </a:r>
            <a:r>
              <a:rPr lang="en-US" sz="1200" b="0" i="0" u="none" strike="noStrike" kern="1200" baseline="0" dirty="0" smtClean="0">
                <a:solidFill>
                  <a:schemeClr val="tx1"/>
                </a:solidFill>
                <a:latin typeface="+mn-lt"/>
                <a:ea typeface="+mn-ea"/>
                <a:cs typeface="+mn-cs"/>
              </a:rPr>
              <a:t>		Returns an </a:t>
            </a:r>
            <a:r>
              <a:rPr lang="en-US" sz="1200" b="0" i="0" u="none" strike="noStrike" kern="1200" baseline="0" dirty="0" err="1" smtClean="0">
                <a:solidFill>
                  <a:schemeClr val="tx1"/>
                </a:solidFill>
                <a:latin typeface="+mn-lt"/>
                <a:ea typeface="+mn-ea"/>
                <a:cs typeface="+mn-cs"/>
              </a:rPr>
              <a:t>IQueryable</a:t>
            </a:r>
            <a:r>
              <a:rPr lang="en-US" sz="1200" b="0" i="0" u="none" strike="noStrike" kern="1200" baseline="0" dirty="0" smtClean="0">
                <a:solidFill>
                  <a:schemeClr val="tx1"/>
                </a:solidFill>
                <a:latin typeface="+mn-lt"/>
                <a:ea typeface="+mn-ea"/>
                <a:cs typeface="+mn-cs"/>
              </a:rPr>
              <a:t> of application users.	</a:t>
            </a:r>
          </a:p>
          <a:p>
            <a:r>
              <a:rPr lang="en-US" sz="1200" b="1" i="0" u="none" strike="noStrike" kern="1200" baseline="0" dirty="0" smtClean="0">
                <a:solidFill>
                  <a:schemeClr val="tx1"/>
                </a:solidFill>
                <a:latin typeface="+mn-lt"/>
                <a:ea typeface="+mn-ea"/>
                <a:cs typeface="+mn-cs"/>
              </a:rPr>
              <a:t>Create</a:t>
            </a:r>
            <a:r>
              <a:rPr lang="en-US" sz="1200" b="0" i="0" u="none" strike="noStrike" kern="1200" baseline="0" dirty="0" smtClean="0">
                <a:solidFill>
                  <a:schemeClr val="tx1"/>
                </a:solidFill>
                <a:latin typeface="+mn-lt"/>
                <a:ea typeface="+mn-ea"/>
                <a:cs typeface="+mn-cs"/>
              </a:rPr>
              <a:t>(user)		Creates a user and returns an </a:t>
            </a:r>
            <a:r>
              <a:rPr lang="en-US" sz="1200" b="0" i="0" u="none" strike="noStrike" kern="1200" baseline="0" dirty="0" err="1" smtClean="0">
                <a:solidFill>
                  <a:schemeClr val="tx1"/>
                </a:solidFill>
                <a:latin typeface="+mn-lt"/>
                <a:ea typeface="+mn-ea"/>
                <a:cs typeface="+mn-cs"/>
              </a:rPr>
              <a:t>IdentityResult</a:t>
            </a:r>
            <a:r>
              <a:rPr lang="en-US" sz="1200" b="0" i="0" u="none" strike="noStrike" kern="1200" baseline="0" dirty="0" smtClean="0">
                <a:solidFill>
                  <a:schemeClr val="tx1"/>
                </a:solidFill>
                <a:latin typeface="+mn-lt"/>
                <a:ea typeface="+mn-ea"/>
                <a:cs typeface="+mn-cs"/>
              </a:rPr>
              <a:t> object.	</a:t>
            </a:r>
          </a:p>
          <a:p>
            <a:r>
              <a:rPr lang="en-US" sz="1200" b="1" i="0" u="none" strike="noStrike" kern="1200" baseline="0" dirty="0" smtClean="0">
                <a:solidFill>
                  <a:schemeClr val="tx1"/>
                </a:solidFill>
                <a:latin typeface="+mn-lt"/>
                <a:ea typeface="+mn-ea"/>
                <a:cs typeface="+mn-cs"/>
              </a:rPr>
              <a:t>Update</a:t>
            </a:r>
            <a:r>
              <a:rPr lang="en-US" sz="1200" b="0" i="0" u="none" strike="noStrike" kern="1200" baseline="0" dirty="0" smtClean="0">
                <a:solidFill>
                  <a:schemeClr val="tx1"/>
                </a:solidFill>
                <a:latin typeface="+mn-lt"/>
                <a:ea typeface="+mn-ea"/>
                <a:cs typeface="+mn-cs"/>
              </a:rPr>
              <a:t>(user)		Updates a user and returns an </a:t>
            </a:r>
            <a:r>
              <a:rPr lang="en-US" sz="1200" b="0" i="0" u="none" strike="noStrike" kern="1200" baseline="0" dirty="0" err="1" smtClean="0">
                <a:solidFill>
                  <a:schemeClr val="tx1"/>
                </a:solidFill>
                <a:latin typeface="+mn-lt"/>
                <a:ea typeface="+mn-ea"/>
                <a:cs typeface="+mn-cs"/>
              </a:rPr>
              <a:t>IdentityResult</a:t>
            </a:r>
            <a:r>
              <a:rPr lang="en-US" sz="1200" b="0" i="0" u="none" strike="noStrike" kern="1200" baseline="0" dirty="0" smtClean="0">
                <a:solidFill>
                  <a:schemeClr val="tx1"/>
                </a:solidFill>
                <a:latin typeface="+mn-lt"/>
                <a:ea typeface="+mn-ea"/>
                <a:cs typeface="+mn-cs"/>
              </a:rPr>
              <a:t> object.	</a:t>
            </a:r>
          </a:p>
          <a:p>
            <a:r>
              <a:rPr lang="en-US" sz="1200" b="1" i="0" u="none" strike="noStrike" kern="1200" baseline="0" dirty="0" smtClean="0">
                <a:solidFill>
                  <a:schemeClr val="tx1"/>
                </a:solidFill>
                <a:latin typeface="+mn-lt"/>
                <a:ea typeface="+mn-ea"/>
                <a:cs typeface="+mn-cs"/>
              </a:rPr>
              <a:t>Delete</a:t>
            </a:r>
            <a:r>
              <a:rPr lang="en-US" sz="1200" b="0" i="0" u="none" strike="noStrike" kern="1200" baseline="0" dirty="0" smtClean="0">
                <a:solidFill>
                  <a:schemeClr val="tx1"/>
                </a:solidFill>
                <a:latin typeface="+mn-lt"/>
                <a:ea typeface="+mn-ea"/>
                <a:cs typeface="+mn-cs"/>
              </a:rPr>
              <a:t>(user)		Deletes a user and returns an </a:t>
            </a:r>
            <a:r>
              <a:rPr lang="en-US" sz="1200" b="0" i="0" u="none" strike="noStrike" kern="1200" baseline="0" dirty="0" err="1" smtClean="0">
                <a:solidFill>
                  <a:schemeClr val="tx1"/>
                </a:solidFill>
                <a:latin typeface="+mn-lt"/>
                <a:ea typeface="+mn-ea"/>
                <a:cs typeface="+mn-cs"/>
              </a:rPr>
              <a:t>IdentityResult</a:t>
            </a:r>
            <a:r>
              <a:rPr lang="en-US" sz="1200" b="0" i="0" u="none" strike="noStrike" kern="1200" baseline="0" dirty="0" smtClean="0">
                <a:solidFill>
                  <a:schemeClr val="tx1"/>
                </a:solidFill>
                <a:latin typeface="+mn-lt"/>
                <a:ea typeface="+mn-ea"/>
                <a:cs typeface="+mn-cs"/>
              </a:rPr>
              <a:t> object.	</a:t>
            </a:r>
          </a:p>
          <a:p>
            <a:r>
              <a:rPr lang="en-US" sz="1200" b="1" i="0" u="none" strike="noStrike" kern="1200" baseline="0" dirty="0" err="1" smtClean="0">
                <a:solidFill>
                  <a:schemeClr val="tx1"/>
                </a:solidFill>
                <a:latin typeface="+mn-lt"/>
                <a:ea typeface="+mn-ea"/>
                <a:cs typeface="+mn-cs"/>
              </a:rPr>
              <a:t>islnRole</a:t>
            </a:r>
            <a:r>
              <a:rPr lang="en-US" sz="1200" b="0" i="0" u="none" strike="noStrike" kern="1200" baseline="0" dirty="0" smtClean="0">
                <a:solidFill>
                  <a:schemeClr val="tx1"/>
                </a:solidFill>
                <a:latin typeface="+mn-lt"/>
                <a:ea typeface="+mn-ea"/>
                <a:cs typeface="+mn-cs"/>
              </a:rPr>
              <a:t>(</a:t>
            </a:r>
            <a:r>
              <a:rPr lang="en-US" sz="1200" b="0" i="0" u="none" strike="noStrike" kern="1200" baseline="0" dirty="0" err="1" smtClean="0">
                <a:solidFill>
                  <a:schemeClr val="tx1"/>
                </a:solidFill>
                <a:latin typeface="+mn-lt"/>
                <a:ea typeface="+mn-ea"/>
                <a:cs typeface="+mn-cs"/>
              </a:rPr>
              <a:t>userlD</a:t>
            </a:r>
            <a:r>
              <a:rPr lang="en-US" sz="1200" b="0" i="0" u="none" strike="noStrike" kern="1200" baseline="0" dirty="0" smtClean="0">
                <a:solidFill>
                  <a:schemeClr val="tx1"/>
                </a:solidFill>
                <a:latin typeface="+mn-lt"/>
                <a:ea typeface="+mn-ea"/>
                <a:cs typeface="+mn-cs"/>
              </a:rPr>
              <a:t>, role)	Returns a Boolean value that indicates if the user is in the specified role.	</a:t>
            </a:r>
          </a:p>
          <a:p>
            <a:r>
              <a:rPr lang="en-US" sz="1200" b="1" i="0" u="none" strike="noStrike" kern="1200" baseline="0" dirty="0" err="1" smtClean="0">
                <a:solidFill>
                  <a:schemeClr val="tx1"/>
                </a:solidFill>
                <a:latin typeface="+mn-lt"/>
                <a:ea typeface="+mn-ea"/>
                <a:cs typeface="+mn-cs"/>
              </a:rPr>
              <a:t>AddToRole</a:t>
            </a:r>
            <a:r>
              <a:rPr lang="en-US" sz="1200" b="0" i="0" u="none" strike="noStrike" kern="1200" baseline="0" dirty="0" smtClean="0">
                <a:solidFill>
                  <a:schemeClr val="tx1"/>
                </a:solidFill>
                <a:latin typeface="+mn-lt"/>
                <a:ea typeface="+mn-ea"/>
                <a:cs typeface="+mn-cs"/>
              </a:rPr>
              <a:t>(</a:t>
            </a:r>
            <a:r>
              <a:rPr lang="en-US" sz="1200" b="0" i="0" u="none" strike="noStrike" kern="1200" baseline="0" dirty="0" err="1" smtClean="0">
                <a:solidFill>
                  <a:schemeClr val="tx1"/>
                </a:solidFill>
                <a:latin typeface="+mn-lt"/>
                <a:ea typeface="+mn-ea"/>
                <a:cs typeface="+mn-cs"/>
              </a:rPr>
              <a:t>userID</a:t>
            </a:r>
            <a:r>
              <a:rPr lang="en-US" sz="1200" b="0" i="0" u="none" strike="noStrike" kern="1200" baseline="0" dirty="0" smtClean="0">
                <a:solidFill>
                  <a:schemeClr val="tx1"/>
                </a:solidFill>
                <a:latin typeface="+mn-lt"/>
                <a:ea typeface="+mn-ea"/>
                <a:cs typeface="+mn-cs"/>
              </a:rPr>
              <a:t># role)	Adds the user to the specified role and returns an </a:t>
            </a:r>
            <a:r>
              <a:rPr lang="en-US" sz="1200" b="0" i="0" u="none" strike="noStrike" kern="1200" baseline="0" dirty="0" err="1" smtClean="0">
                <a:solidFill>
                  <a:schemeClr val="tx1"/>
                </a:solidFill>
                <a:latin typeface="+mn-lt"/>
                <a:ea typeface="+mn-ea"/>
                <a:cs typeface="+mn-cs"/>
              </a:rPr>
              <a:t>IdentityResult</a:t>
            </a:r>
            <a:r>
              <a:rPr lang="en-US" sz="1200" b="0" i="0" u="none" strike="noStrike" kern="1200" baseline="0" dirty="0" smtClean="0">
                <a:solidFill>
                  <a:schemeClr val="tx1"/>
                </a:solidFill>
                <a:latin typeface="+mn-lt"/>
                <a:ea typeface="+mn-ea"/>
                <a:cs typeface="+mn-cs"/>
              </a:rPr>
              <a:t> object.	</a:t>
            </a:r>
          </a:p>
          <a:p>
            <a:r>
              <a:rPr lang="en-US" sz="1200" b="1" i="0" u="none" strike="noStrike" kern="1200" baseline="0" dirty="0" err="1" smtClean="0">
                <a:solidFill>
                  <a:schemeClr val="tx1"/>
                </a:solidFill>
                <a:latin typeface="+mn-lt"/>
                <a:ea typeface="+mn-ea"/>
                <a:cs typeface="+mn-cs"/>
              </a:rPr>
              <a:t>RemoveFromRole</a:t>
            </a:r>
            <a:r>
              <a:rPr lang="en-US" sz="1200" b="0" i="0" u="none" strike="noStrike" kern="1200" baseline="0" dirty="0" smtClean="0">
                <a:solidFill>
                  <a:schemeClr val="tx1"/>
                </a:solidFill>
                <a:latin typeface="+mn-lt"/>
                <a:ea typeface="+mn-ea"/>
                <a:cs typeface="+mn-cs"/>
              </a:rPr>
              <a:t>(</a:t>
            </a:r>
            <a:r>
              <a:rPr lang="en-US" sz="1200" b="0" i="0" u="none" strike="noStrike" kern="1200" baseline="0" dirty="0" err="1" smtClean="0">
                <a:solidFill>
                  <a:schemeClr val="tx1"/>
                </a:solidFill>
                <a:latin typeface="+mn-lt"/>
                <a:ea typeface="+mn-ea"/>
                <a:cs typeface="+mn-cs"/>
              </a:rPr>
              <a:t>userlD</a:t>
            </a:r>
            <a:r>
              <a:rPr lang="en-US" sz="1200" b="0" i="0" u="none" strike="noStrike" kern="1200" baseline="0" dirty="0" smtClean="0">
                <a:solidFill>
                  <a:schemeClr val="tx1"/>
                </a:solidFill>
                <a:latin typeface="+mn-lt"/>
                <a:ea typeface="+mn-ea"/>
                <a:cs typeface="+mn-cs"/>
              </a:rPr>
              <a:t>, role)         Removes the user from the specified role and returns an </a:t>
            </a:r>
            <a:r>
              <a:rPr lang="en-US" sz="1200" b="0" i="0" u="none" strike="noStrike" kern="1200" baseline="0" dirty="0" err="1" smtClean="0">
                <a:solidFill>
                  <a:schemeClr val="tx1"/>
                </a:solidFill>
                <a:latin typeface="+mn-lt"/>
                <a:ea typeface="+mn-ea"/>
                <a:cs typeface="+mn-cs"/>
              </a:rPr>
              <a:t>IdentityResult</a:t>
            </a:r>
            <a:r>
              <a:rPr lang="en-US" sz="1200" b="0" i="0" u="none" strike="noStrike" kern="1200" baseline="0" dirty="0" smtClean="0">
                <a:solidFill>
                  <a:schemeClr val="tx1"/>
                </a:solidFill>
                <a:latin typeface="+mn-lt"/>
                <a:ea typeface="+mn-ea"/>
                <a:cs typeface="+mn-cs"/>
              </a:rPr>
              <a:t> object.	</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b="1" i="0" u="none" strike="noStrike" kern="1200" baseline="0" dirty="0" smtClean="0">
                <a:solidFill>
                  <a:schemeClr val="tx1"/>
                </a:solidFill>
                <a:latin typeface="+mn-lt"/>
                <a:ea typeface="+mn-ea"/>
                <a:cs typeface="+mn-cs"/>
              </a:rPr>
              <a:t>---------------------------------------------------------------------------</a:t>
            </a:r>
            <a:endParaRPr lang="en-US" sz="1200" b="1" i="0" u="none" strike="noStrike" kern="1200" baseline="0" dirty="0" smtClean="0">
              <a:solidFill>
                <a:schemeClr val="tx1"/>
              </a:solidFill>
              <a:latin typeface="+mn-lt"/>
              <a:ea typeface="+mn-ea"/>
              <a:cs typeface="+mn-cs"/>
            </a:endParaRPr>
          </a:p>
          <a:p>
            <a:endParaRPr lang="en-US" dirty="0" smtClean="0"/>
          </a:p>
          <a:p>
            <a:r>
              <a:rPr lang="en-US" dirty="0" smtClean="0"/>
              <a:t>All of the properties and methods presented here will be used by the User Maintenance application that you’ll see next. </a:t>
            </a:r>
          </a:p>
          <a:p>
            <a:endParaRPr lang="en-US" dirty="0" smtClean="0"/>
          </a:p>
          <a:p>
            <a:r>
              <a:rPr lang="en-US" dirty="0" smtClean="0"/>
              <a:t>Note that the code shown both here and in that application assumes that you have modified the application to use roles as shown in the previous figure.</a:t>
            </a:r>
          </a:p>
          <a:p>
            <a:endParaRPr lang="en-US" dirty="0" smtClean="0"/>
          </a:p>
          <a:p>
            <a:r>
              <a:rPr lang="en-US" dirty="0" smtClean="0"/>
              <a:t>As you can see in the first two tables in this figure, the </a:t>
            </a:r>
            <a:r>
              <a:rPr lang="en-US" dirty="0" err="1" smtClean="0"/>
              <a:t>RoleManager</a:t>
            </a:r>
            <a:r>
              <a:rPr lang="en-US" dirty="0" smtClean="0"/>
              <a:t> class includes methods that let you create, update, and delete roles. </a:t>
            </a:r>
          </a:p>
          <a:p>
            <a:endParaRPr lang="en-US" dirty="0" smtClean="0"/>
          </a:p>
          <a:p>
            <a:r>
              <a:rPr lang="en-US" dirty="0" smtClean="0"/>
              <a:t>Similarly, the </a:t>
            </a:r>
            <a:r>
              <a:rPr lang="en-US" dirty="0" err="1" smtClean="0"/>
              <a:t>UserManager</a:t>
            </a:r>
            <a:r>
              <a:rPr lang="en-US" dirty="0" smtClean="0"/>
              <a:t> class includes methods that let you create, update, and delete users. </a:t>
            </a:r>
          </a:p>
          <a:p>
            <a:endParaRPr lang="en-US" dirty="0" smtClean="0"/>
          </a:p>
          <a:p>
            <a:r>
              <a:rPr lang="en-US" dirty="0" smtClean="0"/>
              <a:t>All of these methods return an </a:t>
            </a:r>
            <a:r>
              <a:rPr lang="en-US" b="1" i="1" dirty="0" err="1" smtClean="0"/>
              <a:t>IdentityResult</a:t>
            </a:r>
            <a:r>
              <a:rPr lang="en-US" b="1" i="1" dirty="0" smtClean="0"/>
              <a:t> object </a:t>
            </a:r>
            <a:r>
              <a:rPr lang="en-US" dirty="0" smtClean="0"/>
              <a:t>that has the two properties shown in the third table in this figure. </a:t>
            </a:r>
          </a:p>
          <a:p>
            <a:endParaRPr lang="en-US" dirty="0" smtClean="0"/>
          </a:p>
          <a:p>
            <a:r>
              <a:rPr lang="en-US" dirty="0" smtClean="0"/>
              <a:t>Two properties of the </a:t>
            </a:r>
            <a:r>
              <a:rPr lang="en-US" dirty="0" err="1" smtClean="0"/>
              <a:t>IdentityResult</a:t>
            </a:r>
            <a:r>
              <a:rPr lang="en-US" dirty="0" smtClean="0"/>
              <a:t> class</a:t>
            </a:r>
          </a:p>
          <a:p>
            <a:endParaRPr lang="en-US" b="1" i="1" dirty="0" smtClean="0"/>
          </a:p>
          <a:p>
            <a:r>
              <a:rPr lang="en-US" b="1" i="1" dirty="0" smtClean="0"/>
              <a:t>Property 	Description</a:t>
            </a:r>
          </a:p>
          <a:p>
            <a:r>
              <a:rPr lang="en-US" b="1" i="1" dirty="0" smtClean="0"/>
              <a:t>Succeeded </a:t>
            </a:r>
            <a:r>
              <a:rPr lang="en-US" dirty="0" smtClean="0"/>
              <a:t>	A Boolean value that indicates whether the operation was successful. </a:t>
            </a:r>
          </a:p>
          <a:p>
            <a:r>
              <a:rPr lang="en-US" b="1" i="1" dirty="0" smtClean="0"/>
              <a:t>Errors	</a:t>
            </a:r>
            <a:r>
              <a:rPr lang="en-US" dirty="0" smtClean="0"/>
              <a:t>An </a:t>
            </a:r>
            <a:r>
              <a:rPr lang="en-US" dirty="0" err="1" smtClean="0"/>
              <a:t>IEnumerable</a:t>
            </a:r>
            <a:r>
              <a:rPr lang="en-US" dirty="0" smtClean="0"/>
              <a:t> collection of strings that contains error messages.</a:t>
            </a:r>
          </a:p>
          <a:p>
            <a:endParaRPr lang="en-US" dirty="0" smtClean="0"/>
          </a:p>
          <a:p>
            <a:r>
              <a:rPr lang="en-US" dirty="0" smtClean="0"/>
              <a:t>The Succeeded property returns a Boolean value that indicates if the operation was successful, and </a:t>
            </a:r>
          </a:p>
          <a:p>
            <a:r>
              <a:rPr lang="en-US" dirty="0" smtClean="0"/>
              <a:t>the Errors property returns a collection of error messages. </a:t>
            </a:r>
          </a:p>
          <a:p>
            <a:endParaRPr lang="en-US" dirty="0" smtClean="0"/>
          </a:p>
          <a:p>
            <a:r>
              <a:rPr lang="en-US" dirty="0" smtClean="0"/>
              <a:t>Although you won’t see an example of the Errors property here, it’s a standard collection of strings </a:t>
            </a:r>
          </a:p>
          <a:p>
            <a:r>
              <a:rPr lang="en-US" dirty="0" smtClean="0"/>
              <a:t>so you can use standard collection and string methods to work with the error messages it contains.</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p:txBody>
      </p:sp>
      <p:sp>
        <p:nvSpPr>
          <p:cNvPr id="4" name="Номер слайда 3"/>
          <p:cNvSpPr>
            <a:spLocks noGrp="1"/>
          </p:cNvSpPr>
          <p:nvPr>
            <p:ph type="sldNum" sz="quarter" idx="10"/>
          </p:nvPr>
        </p:nvSpPr>
        <p:spPr/>
        <p:txBody>
          <a:bodyPr/>
          <a:lstStyle/>
          <a:p>
            <a:fld id="{420E48ED-F7B8-44EF-9424-AC701EE89119}" type="slidenum">
              <a:rPr lang="ru-RU" smtClean="0"/>
              <a:t>177</a:t>
            </a:fld>
            <a:endParaRPr lang="ru-RU"/>
          </a:p>
        </p:txBody>
      </p:sp>
    </p:spTree>
    <p:extLst>
      <p:ext uri="{BB962C8B-B14F-4D97-AF65-F5344CB8AC3E}">
        <p14:creationId xmlns:p14="http://schemas.microsoft.com/office/powerpoint/2010/main" val="19695067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55000" lnSpcReduction="20000"/>
          </a:bodyPr>
          <a:lstStyle/>
          <a:p>
            <a:r>
              <a:rPr lang="en-US" dirty="0" smtClean="0"/>
              <a:t>The first code example in this figure shows how to create a new role. </a:t>
            </a:r>
          </a:p>
          <a:p>
            <a:endParaRPr lang="en-US" dirty="0" smtClean="0"/>
          </a:p>
          <a:p>
            <a:r>
              <a:rPr lang="en-US" sz="1200" b="1" i="0" u="none" strike="noStrike" kern="1200" baseline="0" dirty="0" smtClean="0">
                <a:solidFill>
                  <a:schemeClr val="tx1"/>
                </a:solidFill>
                <a:latin typeface="+mn-lt"/>
                <a:ea typeface="+mn-ea"/>
                <a:cs typeface="+mn-cs"/>
              </a:rPr>
              <a:t>Code that creates a new role</a:t>
            </a:r>
            <a:endParaRPr lang="en-US" sz="1200" b="0" i="0" u="none" strike="noStrike"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b="0" i="0" u="none" strike="noStrike" baseline="0" dirty="0" smtClean="0">
                <a:solidFill>
                  <a:srgbClr val="000000"/>
                </a:solidFill>
                <a:latin typeface="Courier New" panose="02070309020205020404" pitchFamily="49" charset="0"/>
              </a:rPr>
              <a:t>-------------------------------------------</a:t>
            </a:r>
            <a:endParaRPr lang="en-US" sz="1200" b="0" i="0" u="none" strike="noStrike" baseline="0" dirty="0" smtClean="0">
              <a:solidFill>
                <a:srgbClr val="000000"/>
              </a:solidFill>
              <a:latin typeface="Courier New" panose="02070309020205020404" pitchFamily="49" charset="0"/>
            </a:endParaRPr>
          </a:p>
          <a:p>
            <a:r>
              <a:rPr lang="en-US" sz="1200" b="0" i="0" u="none" strike="noStrike" kern="1200" baseline="0" dirty="0" err="1" smtClean="0">
                <a:solidFill>
                  <a:schemeClr val="tx1"/>
                </a:solidFill>
                <a:latin typeface="+mn-lt"/>
                <a:ea typeface="+mn-ea"/>
                <a:cs typeface="+mn-cs"/>
              </a:rPr>
              <a:t>ApplicationRoleManager</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roleMgr</a:t>
            </a:r>
            <a:r>
              <a:rPr lang="en-US" sz="1200" b="0" i="0" u="none" strike="noStrike" kern="1200" baseline="0" dirty="0" smtClean="0">
                <a:solidFill>
                  <a:schemeClr val="tx1"/>
                </a:solidFill>
                <a:latin typeface="+mn-lt"/>
                <a:ea typeface="+mn-ea"/>
                <a:cs typeface="+mn-cs"/>
              </a:rPr>
              <a:t> = </a:t>
            </a:r>
            <a:r>
              <a:rPr lang="en-US" sz="1200" b="0" i="0" u="none" strike="noStrike" kern="1200" baseline="0" dirty="0" err="1" smtClean="0">
                <a:solidFill>
                  <a:schemeClr val="tx1"/>
                </a:solidFill>
                <a:latin typeface="+mn-lt"/>
                <a:ea typeface="+mn-ea"/>
                <a:cs typeface="+mn-cs"/>
              </a:rPr>
              <a:t>Context.GetOwinContext</a:t>
            </a:r>
            <a:r>
              <a:rPr lang="en-US" sz="1200" b="0" i="0" u="none" strike="noStrike" kern="1200" baseline="0" dirty="0" smtClean="0">
                <a:solidFill>
                  <a:schemeClr val="tx1"/>
                </a:solidFill>
                <a:latin typeface="+mn-lt"/>
                <a:ea typeface="+mn-ea"/>
                <a:cs typeface="+mn-cs"/>
              </a:rPr>
              <a:t>().Get&lt;</a:t>
            </a:r>
            <a:r>
              <a:rPr lang="en-US" sz="1200" b="0" i="0" u="none" strike="noStrike" kern="1200" baseline="0" dirty="0" err="1" smtClean="0">
                <a:solidFill>
                  <a:schemeClr val="tx1"/>
                </a:solidFill>
                <a:latin typeface="+mn-lt"/>
                <a:ea typeface="+mn-ea"/>
                <a:cs typeface="+mn-cs"/>
              </a:rPr>
              <a:t>ApplicationRoleManager</a:t>
            </a:r>
            <a:r>
              <a:rPr lang="en-US" sz="1200" b="0" i="0" u="none" strike="noStrike" kern="1200" baseline="0" dirty="0" smtClean="0">
                <a:solidFill>
                  <a:schemeClr val="tx1"/>
                </a:solidFill>
                <a:latin typeface="+mn-lt"/>
                <a:ea typeface="+mn-ea"/>
                <a:cs typeface="+mn-cs"/>
              </a:rPr>
              <a:t>&gt;(); </a:t>
            </a:r>
          </a:p>
          <a:p>
            <a:r>
              <a:rPr lang="en-US" sz="1200" b="0" i="0" u="none" strike="noStrike" kern="1200" baseline="0" dirty="0" err="1" smtClean="0">
                <a:solidFill>
                  <a:schemeClr val="tx1"/>
                </a:solidFill>
                <a:latin typeface="+mn-lt"/>
                <a:ea typeface="+mn-ea"/>
                <a:cs typeface="+mn-cs"/>
              </a:rPr>
              <a:t>IdentityRole</a:t>
            </a:r>
            <a:r>
              <a:rPr lang="en-US" sz="1200" b="0" i="0" u="none" strike="noStrike" kern="1200" baseline="0" dirty="0" smtClean="0">
                <a:solidFill>
                  <a:schemeClr val="tx1"/>
                </a:solidFill>
                <a:latin typeface="+mn-lt"/>
                <a:ea typeface="+mn-ea"/>
                <a:cs typeface="+mn-cs"/>
              </a:rPr>
              <a:t> role = new </a:t>
            </a:r>
            <a:r>
              <a:rPr lang="en-US" sz="1200" b="0" i="0" u="none" strike="noStrike" kern="1200" baseline="0" dirty="0" err="1" smtClean="0">
                <a:solidFill>
                  <a:schemeClr val="tx1"/>
                </a:solidFill>
                <a:latin typeface="+mn-lt"/>
                <a:ea typeface="+mn-ea"/>
                <a:cs typeface="+mn-cs"/>
              </a:rPr>
              <a:t>identityRole</a:t>
            </a:r>
            <a:r>
              <a:rPr lang="en-US" sz="1200" b="0" i="0" u="none" strike="noStrike" kern="1200" baseline="0" dirty="0" smtClean="0">
                <a:solidFill>
                  <a:schemeClr val="tx1"/>
                </a:solidFill>
                <a:latin typeface="+mn-lt"/>
                <a:ea typeface="+mn-ea"/>
                <a:cs typeface="+mn-cs"/>
              </a:rPr>
              <a:t>(); </a:t>
            </a:r>
          </a:p>
          <a:p>
            <a:r>
              <a:rPr lang="en-US" sz="1200" b="0" i="0" u="none" strike="noStrike" kern="1200" baseline="0" dirty="0" err="1" smtClean="0">
                <a:solidFill>
                  <a:schemeClr val="tx1"/>
                </a:solidFill>
                <a:latin typeface="+mn-lt"/>
                <a:ea typeface="+mn-ea"/>
                <a:cs typeface="+mn-cs"/>
              </a:rPr>
              <a:t>role.Name</a:t>
            </a:r>
            <a:r>
              <a:rPr lang="en-US" sz="1200" b="0" i="0" u="none" strike="noStrike" kern="1200" baseline="0" dirty="0" smtClean="0">
                <a:solidFill>
                  <a:schemeClr val="tx1"/>
                </a:solidFill>
                <a:latin typeface="+mn-lt"/>
                <a:ea typeface="+mn-ea"/>
                <a:cs typeface="+mn-cs"/>
              </a:rPr>
              <a:t> = "Admin";</a:t>
            </a:r>
          </a:p>
          <a:p>
            <a:r>
              <a:rPr lang="en-US" sz="1200" b="0" i="0" u="none" strike="noStrike" kern="1200" baseline="0" dirty="0" err="1" smtClean="0">
                <a:solidFill>
                  <a:schemeClr val="tx1"/>
                </a:solidFill>
                <a:latin typeface="+mn-lt"/>
                <a:ea typeface="+mn-ea"/>
                <a:cs typeface="+mn-cs"/>
              </a:rPr>
              <a:t>IdentityResult</a:t>
            </a:r>
            <a:r>
              <a:rPr lang="en-US" sz="1200" b="0" i="0" u="none" strike="noStrike" kern="1200" baseline="0" dirty="0" smtClean="0">
                <a:solidFill>
                  <a:schemeClr val="tx1"/>
                </a:solidFill>
                <a:latin typeface="+mn-lt"/>
                <a:ea typeface="+mn-ea"/>
                <a:cs typeface="+mn-cs"/>
              </a:rPr>
              <a:t> result = </a:t>
            </a:r>
            <a:r>
              <a:rPr lang="en-US" sz="1200" b="0" i="0" u="none" strike="noStrike" kern="1200" baseline="0" dirty="0" err="1" smtClean="0">
                <a:solidFill>
                  <a:schemeClr val="tx1"/>
                </a:solidFill>
                <a:latin typeface="+mn-lt"/>
                <a:ea typeface="+mn-ea"/>
                <a:cs typeface="+mn-cs"/>
              </a:rPr>
              <a:t>roleMgr.Create</a:t>
            </a:r>
            <a:r>
              <a:rPr lang="en-US" sz="1200" b="0" i="0" u="none" strike="noStrike" kern="1200" baseline="0" dirty="0" smtClean="0">
                <a:solidFill>
                  <a:schemeClr val="tx1"/>
                </a:solidFill>
                <a:latin typeface="+mn-lt"/>
                <a:ea typeface="+mn-ea"/>
                <a:cs typeface="+mn-cs"/>
              </a:rPr>
              <a:t>(role); </a:t>
            </a:r>
          </a:p>
          <a:p>
            <a:r>
              <a:rPr lang="en-US" sz="1200" b="0" i="0" u="none" strike="noStrike" kern="1200" baseline="0" dirty="0" smtClean="0">
                <a:solidFill>
                  <a:schemeClr val="tx1"/>
                </a:solidFill>
                <a:latin typeface="+mn-lt"/>
                <a:ea typeface="+mn-ea"/>
                <a:cs typeface="+mn-cs"/>
              </a:rPr>
              <a:t>if (</a:t>
            </a:r>
            <a:r>
              <a:rPr lang="en-US" sz="1200" b="0" i="0" u="none" strike="noStrike" kern="1200" baseline="0" dirty="0" err="1" smtClean="0">
                <a:solidFill>
                  <a:schemeClr val="tx1"/>
                </a:solidFill>
                <a:latin typeface="+mn-lt"/>
                <a:ea typeface="+mn-ea"/>
                <a:cs typeface="+mn-cs"/>
              </a:rPr>
              <a:t>result.Succeeded</a:t>
            </a:r>
            <a:r>
              <a:rPr lang="en-US" sz="1200" b="0" i="0" u="none" strike="noStrike" kern="1200" baseline="0" dirty="0" smtClean="0">
                <a:solidFill>
                  <a:schemeClr val="tx1"/>
                </a:solidFill>
                <a:latin typeface="+mn-lt"/>
                <a:ea typeface="+mn-ea"/>
                <a:cs typeface="+mn-cs"/>
              </a:rPr>
              <a:t>) { ... }</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b="0" i="0" u="none" strike="noStrike" baseline="0" dirty="0" smtClean="0">
                <a:solidFill>
                  <a:srgbClr val="000000"/>
                </a:solidFill>
                <a:latin typeface="Courier New" panose="02070309020205020404" pitchFamily="49" charset="0"/>
              </a:rPr>
              <a:t>-------------------------------------------</a:t>
            </a:r>
            <a:endParaRPr lang="en-US" sz="1200" b="0" i="0" u="none" strike="noStrike" baseline="0" dirty="0" smtClean="0">
              <a:solidFill>
                <a:srgbClr val="000000"/>
              </a:solidFill>
              <a:latin typeface="Courier New" panose="02070309020205020404" pitchFamily="49" charset="0"/>
            </a:endParaRPr>
          </a:p>
          <a:p>
            <a:endParaRPr lang="en-US" dirty="0" smtClean="0"/>
          </a:p>
          <a:p>
            <a:r>
              <a:rPr lang="en-US" dirty="0" smtClean="0"/>
              <a:t>It starts by getting the </a:t>
            </a:r>
            <a:r>
              <a:rPr lang="en-US" dirty="0" err="1" smtClean="0"/>
              <a:t>ApplicationRoleManager</a:t>
            </a:r>
            <a:r>
              <a:rPr lang="en-US" dirty="0" smtClean="0"/>
              <a:t> object from the </a:t>
            </a:r>
            <a:r>
              <a:rPr lang="en-US" dirty="0" err="1" smtClean="0"/>
              <a:t>OwinContext</a:t>
            </a:r>
            <a:r>
              <a:rPr lang="en-US" dirty="0" smtClean="0"/>
              <a:t> object. </a:t>
            </a:r>
          </a:p>
          <a:p>
            <a:r>
              <a:rPr lang="en-US" dirty="0" smtClean="0"/>
              <a:t>Then, it creates a new </a:t>
            </a:r>
            <a:r>
              <a:rPr lang="en-US" dirty="0" err="1" smtClean="0"/>
              <a:t>IdentityRole</a:t>
            </a:r>
            <a:r>
              <a:rPr lang="en-US" dirty="0" smtClean="0"/>
              <a:t> object, assigns a value to the Name property of that object, </a:t>
            </a:r>
          </a:p>
          <a:p>
            <a:r>
              <a:rPr lang="en-US" dirty="0" smtClean="0"/>
              <a:t>and then passes the role to the Create method of the role manager. </a:t>
            </a:r>
          </a:p>
          <a:p>
            <a:endParaRPr lang="ru-RU" dirty="0" smtClean="0"/>
          </a:p>
          <a:p>
            <a:r>
              <a:rPr lang="en-US" dirty="0" smtClean="0"/>
              <a:t>Then, it checks the Succeeded property of the </a:t>
            </a:r>
            <a:r>
              <a:rPr lang="en-US" dirty="0" err="1" smtClean="0"/>
              <a:t>IdentityResult</a:t>
            </a:r>
            <a:r>
              <a:rPr lang="en-US" dirty="0" smtClean="0"/>
              <a:t> object and takes some action based on its value. </a:t>
            </a:r>
          </a:p>
          <a:p>
            <a:endParaRPr lang="en-US" dirty="0" smtClean="0"/>
          </a:p>
          <a:p>
            <a:endParaRPr lang="en-US" dirty="0" smtClean="0"/>
          </a:p>
          <a:p>
            <a:r>
              <a:rPr lang="en-US" dirty="0" smtClean="0"/>
              <a:t>The second example is similar, except it creates a new user.</a:t>
            </a:r>
          </a:p>
          <a:p>
            <a:endParaRPr lang="ru-RU" sz="2000" b="0" i="0" u="none" strike="noStrike" baseline="0" dirty="0" smtClean="0">
              <a:solidFill>
                <a:srgbClr val="000000"/>
              </a:solidFill>
              <a:latin typeface="Arial" panose="020B0604020202020204" pitchFamily="34" charset="0"/>
            </a:endParaRPr>
          </a:p>
          <a:p>
            <a:r>
              <a:rPr lang="en-US" sz="2000" b="0" i="0" u="none" strike="noStrike" baseline="0" dirty="0" smtClean="0">
                <a:solidFill>
                  <a:srgbClr val="000000"/>
                </a:solidFill>
                <a:latin typeface="Arial" panose="020B0604020202020204" pitchFamily="34" charset="0"/>
              </a:rPr>
              <a:t>Code that creates a new user</a:t>
            </a:r>
            <a:endParaRPr lang="en-US" sz="1800" b="0" i="0" u="none" strike="noStrike" baseline="0" dirty="0" smtClean="0">
              <a:solidFill>
                <a:srgbClr val="000000"/>
              </a:solidFill>
              <a:latin typeface="Times New Roman" panose="02020603050405020304" pitchFamily="18" charset="0"/>
            </a:endParaRPr>
          </a:p>
          <a:p>
            <a:r>
              <a:rPr lang="ru-RU" sz="1200" b="0" i="0" u="none" strike="noStrike" baseline="0" dirty="0" smtClean="0">
                <a:solidFill>
                  <a:srgbClr val="000000"/>
                </a:solidFill>
                <a:latin typeface="Courier New" panose="02070309020205020404" pitchFamily="49" charset="0"/>
              </a:rPr>
              <a:t>-------------------------------------------</a:t>
            </a:r>
            <a:endParaRPr lang="en-US" sz="1200" b="0" i="0" u="none" strike="noStrike" baseline="0" dirty="0" smtClean="0">
              <a:solidFill>
                <a:srgbClr val="000000"/>
              </a:solidFill>
              <a:latin typeface="Courier New" panose="02070309020205020404" pitchFamily="49" charset="0"/>
            </a:endParaRPr>
          </a:p>
          <a:p>
            <a:r>
              <a:rPr lang="en-US" sz="1200" b="0" i="0" u="none" strike="noStrike" baseline="0" dirty="0" err="1" smtClean="0">
                <a:solidFill>
                  <a:srgbClr val="000000"/>
                </a:solidFill>
                <a:latin typeface="Courier New" panose="02070309020205020404" pitchFamily="49" charset="0"/>
              </a:rPr>
              <a:t>ApplicationUserManager</a:t>
            </a:r>
            <a:r>
              <a:rPr lang="en-US" sz="1200" b="0" i="0" u="none" strike="noStrike" baseline="0" dirty="0" smtClean="0">
                <a:solidFill>
                  <a:srgbClr val="000000"/>
                </a:solidFill>
                <a:latin typeface="Courier New" panose="02070309020205020404" pitchFamily="49" charset="0"/>
              </a:rPr>
              <a:t> </a:t>
            </a:r>
            <a:r>
              <a:rPr lang="en-US" sz="1200" b="0" i="0" u="none" strike="noStrike" baseline="0" dirty="0" err="1" smtClean="0">
                <a:solidFill>
                  <a:srgbClr val="000000"/>
                </a:solidFill>
                <a:latin typeface="Courier New" panose="02070309020205020404" pitchFamily="49" charset="0"/>
              </a:rPr>
              <a:t>userMgr</a:t>
            </a:r>
            <a:r>
              <a:rPr lang="en-US" sz="1200" b="0" i="0" u="none" strike="noStrike" baseline="0" dirty="0" smtClean="0">
                <a:solidFill>
                  <a:srgbClr val="000000"/>
                </a:solidFill>
                <a:latin typeface="Courier New" panose="02070309020205020404" pitchFamily="49" charset="0"/>
              </a:rPr>
              <a:t> = </a:t>
            </a:r>
            <a:r>
              <a:rPr lang="en-US" sz="1200" b="0" i="0" u="none" strike="noStrike" baseline="0" dirty="0" err="1" smtClean="0">
                <a:solidFill>
                  <a:srgbClr val="000000"/>
                </a:solidFill>
                <a:latin typeface="Courier New" panose="02070309020205020404" pitchFamily="49" charset="0"/>
              </a:rPr>
              <a:t>Context.GetOwinContext</a:t>
            </a:r>
            <a:r>
              <a:rPr lang="en-US" sz="1200" b="0" i="0" u="none" strike="noStrike" baseline="0" dirty="0" smtClean="0">
                <a:solidFill>
                  <a:srgbClr val="000000"/>
                </a:solidFill>
                <a:latin typeface="Courier New" panose="02070309020205020404" pitchFamily="49" charset="0"/>
              </a:rPr>
              <a:t>().</a:t>
            </a:r>
            <a:r>
              <a:rPr lang="en-US" sz="1200" b="0" i="0" u="none" strike="noStrike" baseline="0" dirty="0" err="1" smtClean="0">
                <a:solidFill>
                  <a:srgbClr val="000000"/>
                </a:solidFill>
                <a:latin typeface="Courier New" panose="02070309020205020404" pitchFamily="49" charset="0"/>
              </a:rPr>
              <a:t>GetUserManager</a:t>
            </a:r>
            <a:r>
              <a:rPr lang="en-US" sz="1200" b="0" i="0" u="none" strike="noStrike" baseline="0" dirty="0" smtClean="0">
                <a:solidFill>
                  <a:srgbClr val="000000"/>
                </a:solidFill>
                <a:latin typeface="Courier New" panose="02070309020205020404" pitchFamily="49" charset="0"/>
              </a:rPr>
              <a:t>&lt;</a:t>
            </a:r>
            <a:r>
              <a:rPr lang="en-US" sz="1200" b="0" i="0" u="none" strike="noStrike" baseline="0" dirty="0" err="1" smtClean="0">
                <a:solidFill>
                  <a:srgbClr val="000000"/>
                </a:solidFill>
                <a:latin typeface="Courier New" panose="02070309020205020404" pitchFamily="49" charset="0"/>
              </a:rPr>
              <a:t>ApplicationUserManager</a:t>
            </a:r>
            <a:r>
              <a:rPr lang="en-US" sz="1200" b="0" i="0" u="none" strike="noStrike" baseline="0" dirty="0" smtClean="0">
                <a:solidFill>
                  <a:srgbClr val="000000"/>
                </a:solidFill>
                <a:latin typeface="Courier New" panose="02070309020205020404" pitchFamily="49" charset="0"/>
              </a:rPr>
              <a:t>&gt;(); </a:t>
            </a:r>
          </a:p>
          <a:p>
            <a:r>
              <a:rPr lang="en-US" sz="1200" b="0" i="0" u="none" strike="noStrike" baseline="0" dirty="0" err="1" smtClean="0">
                <a:solidFill>
                  <a:srgbClr val="000000"/>
                </a:solidFill>
                <a:latin typeface="Courier New" panose="02070309020205020404" pitchFamily="49" charset="0"/>
              </a:rPr>
              <a:t>ApplicationUser</a:t>
            </a:r>
            <a:r>
              <a:rPr lang="en-US" sz="1200" b="0" i="0" u="none" strike="noStrike" baseline="0" dirty="0" smtClean="0">
                <a:solidFill>
                  <a:srgbClr val="000000"/>
                </a:solidFill>
                <a:latin typeface="Courier New" panose="02070309020205020404" pitchFamily="49" charset="0"/>
              </a:rPr>
              <a:t> user = new </a:t>
            </a:r>
            <a:r>
              <a:rPr lang="en-US" sz="1200" b="0" i="0" u="none" strike="noStrike" baseline="0" dirty="0" err="1" smtClean="0">
                <a:solidFill>
                  <a:srgbClr val="000000"/>
                </a:solidFill>
                <a:latin typeface="Courier New" panose="02070309020205020404" pitchFamily="49" charset="0"/>
              </a:rPr>
              <a:t>ApplicationUser</a:t>
            </a:r>
            <a:r>
              <a:rPr lang="en-US" sz="1200" b="0" i="0" u="none" strike="noStrike" baseline="0" dirty="0" smtClean="0">
                <a:solidFill>
                  <a:srgbClr val="000000"/>
                </a:solidFill>
                <a:latin typeface="Courier New" panose="02070309020205020404" pitchFamily="49" charset="0"/>
              </a:rPr>
              <a:t>(); </a:t>
            </a:r>
          </a:p>
          <a:p>
            <a:r>
              <a:rPr lang="en-US" sz="1200" b="0" i="0" u="none" strike="noStrike" baseline="0" dirty="0" err="1" smtClean="0">
                <a:solidFill>
                  <a:srgbClr val="000000"/>
                </a:solidFill>
                <a:latin typeface="Courier New" panose="02070309020205020404" pitchFamily="49" charset="0"/>
              </a:rPr>
              <a:t>user.UserName</a:t>
            </a:r>
            <a:r>
              <a:rPr lang="en-US" sz="1200" b="0" i="0" u="none" strike="noStrike" baseline="0" dirty="0" smtClean="0">
                <a:solidFill>
                  <a:srgbClr val="000000"/>
                </a:solidFill>
                <a:latin typeface="Courier New" panose="02070309020205020404" pitchFamily="49" charset="0"/>
              </a:rPr>
              <a:t> = "</a:t>
            </a:r>
            <a:r>
              <a:rPr lang="en-US" sz="1200" b="0" i="0" u="none" strike="noStrike" baseline="0" dirty="0" smtClean="0">
                <a:solidFill>
                  <a:srgbClr val="000000"/>
                </a:solidFill>
                <a:latin typeface="Courier New" panose="02070309020205020404" pitchFamily="49" charset="0"/>
                <a:hlinkClick r:id="rId3"/>
              </a:rPr>
              <a:t>anne@murach.com";</a:t>
            </a:r>
            <a:endParaRPr lang="en-US" sz="1800" b="0" i="0" u="none" strike="noStrike" baseline="0" dirty="0" smtClean="0">
              <a:solidFill>
                <a:srgbClr val="000000"/>
              </a:solidFill>
              <a:latin typeface="Times New Roman" panose="02020603050405020304" pitchFamily="18" charset="0"/>
              <a:hlinkClick r:id="rId3"/>
            </a:endParaRPr>
          </a:p>
          <a:p>
            <a:r>
              <a:rPr lang="en-US" sz="1200" b="0" i="0" u="none" strike="noStrike" baseline="0" dirty="0" err="1" smtClean="0">
                <a:solidFill>
                  <a:srgbClr val="000000"/>
                </a:solidFill>
                <a:latin typeface="Courier New" panose="02070309020205020404" pitchFamily="49" charset="0"/>
              </a:rPr>
              <a:t>IdentityResult</a:t>
            </a:r>
            <a:r>
              <a:rPr lang="en-US" sz="1200" b="0" i="0" u="none" strike="noStrike" baseline="0" dirty="0" smtClean="0">
                <a:solidFill>
                  <a:srgbClr val="000000"/>
                </a:solidFill>
                <a:latin typeface="Courier New" panose="02070309020205020404" pitchFamily="49" charset="0"/>
              </a:rPr>
              <a:t> result = </a:t>
            </a:r>
            <a:r>
              <a:rPr lang="en-US" sz="1200" b="0" i="0" u="none" strike="noStrike" baseline="0" dirty="0" err="1" smtClean="0">
                <a:solidFill>
                  <a:srgbClr val="000000"/>
                </a:solidFill>
                <a:latin typeface="Courier New" panose="02070309020205020404" pitchFamily="49" charset="0"/>
              </a:rPr>
              <a:t>userMgr.Create</a:t>
            </a:r>
            <a:r>
              <a:rPr lang="en-US" sz="1200" b="0" i="0" u="none" strike="noStrike" baseline="0" dirty="0" smtClean="0">
                <a:solidFill>
                  <a:srgbClr val="000000"/>
                </a:solidFill>
                <a:latin typeface="Courier New" panose="02070309020205020404" pitchFamily="49" charset="0"/>
              </a:rPr>
              <a:t>(user); </a:t>
            </a:r>
          </a:p>
          <a:p>
            <a:r>
              <a:rPr lang="en-US" sz="1200" b="0" i="0" u="none" strike="noStrike" baseline="0" dirty="0" smtClean="0">
                <a:solidFill>
                  <a:srgbClr val="000000"/>
                </a:solidFill>
                <a:latin typeface="Courier New" panose="02070309020205020404" pitchFamily="49" charset="0"/>
              </a:rPr>
              <a:t>if (</a:t>
            </a:r>
            <a:r>
              <a:rPr lang="en-US" sz="1200" b="0" i="0" u="none" strike="noStrike" baseline="0" dirty="0" err="1" smtClean="0">
                <a:solidFill>
                  <a:srgbClr val="000000"/>
                </a:solidFill>
                <a:latin typeface="Courier New" panose="02070309020205020404" pitchFamily="49" charset="0"/>
              </a:rPr>
              <a:t>result.Succeeded</a:t>
            </a:r>
            <a:r>
              <a:rPr lang="en-US" sz="1200" b="0" i="0" u="none" strike="noStrike" baseline="0" dirty="0" smtClean="0">
                <a:solidFill>
                  <a:srgbClr val="000000"/>
                </a:solidFill>
                <a:latin typeface="Courier New" panose="02070309020205020404" pitchFamily="49" charset="0"/>
              </a:rPr>
              <a:t>) { ... }</a:t>
            </a:r>
            <a:endParaRPr lang="en-US" sz="1800" b="0" i="0" u="none" strike="noStrike" baseline="0" dirty="0" smtClean="0">
              <a:solidFill>
                <a:srgbClr val="000000"/>
              </a:solidFill>
              <a:latin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b="0" i="0" u="none" strike="noStrike" baseline="0" dirty="0" smtClean="0">
                <a:solidFill>
                  <a:srgbClr val="000000"/>
                </a:solidFill>
                <a:latin typeface="Courier New" panose="02070309020205020404" pitchFamily="49" charset="0"/>
              </a:rPr>
              <a:t>-------------------------------------------</a:t>
            </a:r>
            <a:endParaRPr lang="en-US" sz="1200" b="0" i="0" u="none" strike="noStrike" baseline="0" dirty="0" smtClean="0">
              <a:solidFill>
                <a:srgbClr val="000000"/>
              </a:solidFill>
              <a:latin typeface="Courier New" panose="02070309020205020404" pitchFamily="49" charset="0"/>
            </a:endParaRPr>
          </a:p>
          <a:p>
            <a:endParaRPr lang="ru-RU" dirty="0" smtClean="0"/>
          </a:p>
          <a:p>
            <a:r>
              <a:rPr lang="en-US" dirty="0" smtClean="0"/>
              <a:t>You should notice two things about these examples. </a:t>
            </a:r>
          </a:p>
          <a:p>
            <a:r>
              <a:rPr lang="en-US" dirty="0" smtClean="0"/>
              <a:t>First, you could easily add if blocks to the else statements that check the Succeeded property so they display the values in the Errors property. </a:t>
            </a:r>
          </a:p>
          <a:p>
            <a:r>
              <a:rPr lang="en-US" dirty="0" smtClean="0"/>
              <a:t>Second, you can see how adding the code for using an </a:t>
            </a:r>
            <a:r>
              <a:rPr lang="en-US" dirty="0" err="1" smtClean="0"/>
              <a:t>ApplicationRoleManager</a:t>
            </a:r>
            <a:r>
              <a:rPr lang="en-US" dirty="0" smtClean="0"/>
              <a:t> object makes it as easy to retrieve and work with that object.</a:t>
            </a:r>
          </a:p>
          <a:p>
            <a:endParaRPr lang="en-US" dirty="0" smtClean="0"/>
          </a:p>
          <a:p>
            <a:r>
              <a:rPr lang="en-US" dirty="0" smtClean="0"/>
              <a:t>The last example in this figure shows how to associate a user with a role.</a:t>
            </a:r>
          </a:p>
          <a:p>
            <a:endParaRPr lang="en-US" b="0" baseline="0" dirty="0" smtClean="0"/>
          </a:p>
          <a:p>
            <a:r>
              <a:rPr lang="en-US" sz="1200" b="0" i="0" u="none" strike="noStrike" kern="1200" baseline="0" dirty="0" smtClean="0">
                <a:solidFill>
                  <a:schemeClr val="tx1"/>
                </a:solidFill>
                <a:latin typeface="+mn-lt"/>
                <a:ea typeface="+mn-ea"/>
                <a:cs typeface="+mn-cs"/>
              </a:rPr>
              <a:t>Code that associates the new user with the new role</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b="0" i="0" u="none" strike="noStrike" baseline="0" dirty="0" smtClean="0">
                <a:solidFill>
                  <a:srgbClr val="000000"/>
                </a:solidFill>
                <a:latin typeface="Courier New" panose="02070309020205020404" pitchFamily="49" charset="0"/>
              </a:rPr>
              <a:t>-------------------------------------------</a:t>
            </a:r>
            <a:endParaRPr lang="en-US" sz="1200" b="0" i="0" u="none" strike="noStrike" baseline="0" dirty="0" smtClean="0">
              <a:solidFill>
                <a:srgbClr val="000000"/>
              </a:solidFill>
              <a:latin typeface="Courier New" panose="02070309020205020404" pitchFamily="49" charset="0"/>
            </a:endParaRPr>
          </a:p>
          <a:p>
            <a:r>
              <a:rPr lang="en-US" sz="1200" b="0" i="0" u="none" strike="noStrike" kern="1200" baseline="0" dirty="0" smtClean="0">
                <a:solidFill>
                  <a:schemeClr val="tx1"/>
                </a:solidFill>
                <a:latin typeface="+mn-lt"/>
                <a:ea typeface="+mn-ea"/>
                <a:cs typeface="+mn-cs"/>
              </a:rPr>
              <a:t>if (!</a:t>
            </a:r>
            <a:r>
              <a:rPr lang="en-US" sz="1200" b="0" i="0" u="none" strike="noStrike" kern="1200" baseline="0" dirty="0" err="1" smtClean="0">
                <a:solidFill>
                  <a:schemeClr val="tx1"/>
                </a:solidFill>
                <a:latin typeface="+mn-lt"/>
                <a:ea typeface="+mn-ea"/>
                <a:cs typeface="+mn-cs"/>
              </a:rPr>
              <a:t>userMgr.IsInRole</a:t>
            </a:r>
            <a:r>
              <a:rPr lang="en-US" sz="1200" b="0" i="0" u="none" strike="noStrike" kern="1200" baseline="0" dirty="0" smtClean="0">
                <a:solidFill>
                  <a:schemeClr val="tx1"/>
                </a:solidFill>
                <a:latin typeface="+mn-lt"/>
                <a:ea typeface="+mn-ea"/>
                <a:cs typeface="+mn-cs"/>
              </a:rPr>
              <a:t>(</a:t>
            </a:r>
            <a:r>
              <a:rPr lang="en-US" sz="1200" b="0" i="0" u="none" strike="noStrike" kern="1200" baseline="0" dirty="0" err="1" smtClean="0">
                <a:solidFill>
                  <a:schemeClr val="tx1"/>
                </a:solidFill>
                <a:latin typeface="+mn-lt"/>
                <a:ea typeface="+mn-ea"/>
                <a:cs typeface="+mn-cs"/>
              </a:rPr>
              <a:t>user.Id</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role.Name</a:t>
            </a:r>
            <a:r>
              <a:rPr lang="en-US" sz="1200" b="0" i="0" u="none" strike="noStrike" kern="1200" baseline="0" dirty="0" smtClean="0">
                <a:solidFill>
                  <a:schemeClr val="tx1"/>
                </a:solidFill>
                <a:latin typeface="+mn-lt"/>
                <a:ea typeface="+mn-ea"/>
                <a:cs typeface="+mn-cs"/>
              </a:rPr>
              <a:t>)) </a:t>
            </a:r>
          </a:p>
          <a:p>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userMgr.AddToRole</a:t>
            </a:r>
            <a:r>
              <a:rPr lang="en-US" sz="1200" b="0" i="0" u="none" strike="noStrike" kern="1200" baseline="0" dirty="0" smtClean="0">
                <a:solidFill>
                  <a:schemeClr val="tx1"/>
                </a:solidFill>
                <a:latin typeface="+mn-lt"/>
                <a:ea typeface="+mn-ea"/>
                <a:cs typeface="+mn-cs"/>
              </a:rPr>
              <a:t>(</a:t>
            </a:r>
            <a:r>
              <a:rPr lang="en-US" sz="1200" b="0" i="0" u="none" strike="noStrike" kern="1200" baseline="0" dirty="0" err="1" smtClean="0">
                <a:solidFill>
                  <a:schemeClr val="tx1"/>
                </a:solidFill>
                <a:latin typeface="+mn-lt"/>
                <a:ea typeface="+mn-ea"/>
                <a:cs typeface="+mn-cs"/>
              </a:rPr>
              <a:t>user.Id</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role.Name</a:t>
            </a:r>
            <a:r>
              <a:rPr lang="en-US" sz="1200" b="0" i="0" u="none" strike="noStrike" kern="1200" baseline="0" dirty="0" smtClean="0">
                <a:solidFill>
                  <a:schemeClr val="tx1"/>
                </a:solidFill>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b="0" i="0" u="none" strike="noStrike" baseline="0" dirty="0" smtClean="0">
                <a:solidFill>
                  <a:srgbClr val="000000"/>
                </a:solidFill>
                <a:latin typeface="Courier New" panose="02070309020205020404" pitchFamily="49" charset="0"/>
              </a:rPr>
              <a:t>-------------------------------------------</a:t>
            </a:r>
            <a:endParaRPr lang="en-US" sz="1200" b="0" i="0" u="none" strike="noStrike" baseline="0" dirty="0" smtClean="0">
              <a:solidFill>
                <a:srgbClr val="000000"/>
              </a:solidFill>
              <a:latin typeface="Courier New" panose="02070309020205020404" pitchFamily="49" charset="0"/>
            </a:endParaRPr>
          </a:p>
          <a:p>
            <a:endParaRPr lang="en-US" dirty="0" smtClean="0"/>
          </a:p>
          <a:p>
            <a:r>
              <a:rPr lang="en-US" dirty="0" smtClean="0"/>
              <a:t>This code starts by calling the </a:t>
            </a:r>
            <a:r>
              <a:rPr lang="en-US" dirty="0" err="1" smtClean="0"/>
              <a:t>IsInRole</a:t>
            </a:r>
            <a:r>
              <a:rPr lang="en-US" dirty="0" smtClean="0"/>
              <a:t> method of the user manager to see if the user is already associated with the specified role. </a:t>
            </a:r>
          </a:p>
          <a:p>
            <a:r>
              <a:rPr lang="en-US" dirty="0" smtClean="0"/>
              <a:t>If it isn’t, the code calls the </a:t>
            </a:r>
            <a:r>
              <a:rPr lang="en-US" dirty="0" err="1" smtClean="0"/>
              <a:t>AddToRole</a:t>
            </a:r>
            <a:r>
              <a:rPr lang="en-US" dirty="0" smtClean="0"/>
              <a:t> method of the user manager to add the user to the role. </a:t>
            </a:r>
          </a:p>
          <a:p>
            <a:r>
              <a:rPr lang="en-US" dirty="0" smtClean="0"/>
              <a:t>Both of these methods accept a string value that contains the ID of the user and a string value that contains the name of the role.</a:t>
            </a:r>
          </a:p>
          <a:p>
            <a:endParaRPr lang="ru-RU" dirty="0" smtClean="0"/>
          </a:p>
          <a:p>
            <a:endParaRPr lang="ru-RU" dirty="0"/>
          </a:p>
        </p:txBody>
      </p:sp>
      <p:sp>
        <p:nvSpPr>
          <p:cNvPr id="4" name="Номер слайда 3"/>
          <p:cNvSpPr>
            <a:spLocks noGrp="1"/>
          </p:cNvSpPr>
          <p:nvPr>
            <p:ph type="sldNum" sz="quarter" idx="10"/>
          </p:nvPr>
        </p:nvSpPr>
        <p:spPr/>
        <p:txBody>
          <a:bodyPr/>
          <a:lstStyle/>
          <a:p>
            <a:fld id="{420E48ED-F7B8-44EF-9424-AC701EE89119}" type="slidenum">
              <a:rPr lang="ru-RU" smtClean="0"/>
              <a:t>178</a:t>
            </a:fld>
            <a:endParaRPr lang="ru-RU"/>
          </a:p>
        </p:txBody>
      </p:sp>
    </p:spTree>
    <p:extLst>
      <p:ext uri="{BB962C8B-B14F-4D97-AF65-F5344CB8AC3E}">
        <p14:creationId xmlns:p14="http://schemas.microsoft.com/office/powerpoint/2010/main" val="220101420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55000" lnSpcReduction="20000"/>
          </a:bodyPr>
          <a:lstStyle/>
          <a:p>
            <a:r>
              <a:rPr lang="en-US" sz="1200" b="1" i="0" u="sng" strike="noStrike" kern="1200" baseline="0" dirty="0" smtClean="0">
                <a:solidFill>
                  <a:schemeClr val="tx1"/>
                </a:solidFill>
                <a:latin typeface="+mn-lt"/>
                <a:ea typeface="+mn-ea"/>
                <a:cs typeface="+mn-cs"/>
              </a:rPr>
              <a:t>A User Maintenance application</a:t>
            </a:r>
          </a:p>
          <a:p>
            <a:r>
              <a:rPr lang="en-US" sz="1200" b="0" i="0" u="none" strike="noStrike" kern="1200" baseline="0" dirty="0" smtClean="0">
                <a:solidFill>
                  <a:schemeClr val="tx1"/>
                </a:solidFill>
                <a:latin typeface="+mn-lt"/>
                <a:ea typeface="+mn-ea"/>
                <a:cs typeface="+mn-cs"/>
              </a:rPr>
              <a:t>This topic presents part of a Halloween Store application that we’ll refer to as the User Maintenance application. </a:t>
            </a:r>
          </a:p>
          <a:p>
            <a:r>
              <a:rPr lang="en-US" sz="1200" b="0" i="0" u="none" strike="noStrike" kern="1200" baseline="0" dirty="0" smtClean="0">
                <a:solidFill>
                  <a:schemeClr val="tx1"/>
                </a:solidFill>
                <a:latin typeface="+mn-lt"/>
                <a:ea typeface="+mn-ea"/>
                <a:cs typeface="+mn-cs"/>
              </a:rPr>
              <a:t>This application uses the default authentication system of the Web Forms template, but it customizes that system so roles can be used. </a:t>
            </a:r>
          </a:p>
          <a:p>
            <a:r>
              <a:rPr lang="en-US" sz="1200" b="0" i="0" u="none" strike="noStrike" kern="1200" baseline="0" dirty="0" smtClean="0">
                <a:solidFill>
                  <a:schemeClr val="tx1"/>
                </a:solidFill>
                <a:latin typeface="+mn-lt"/>
                <a:ea typeface="+mn-ea"/>
                <a:cs typeface="+mn-cs"/>
              </a:rPr>
              <a:t>It also restricts access to some pages to users who have created an account and logged in, and it restricts access to other pages to authenticated users that are associated with the admin role.</a:t>
            </a:r>
          </a:p>
          <a:p>
            <a:endParaRPr lang="en-US" sz="1200" b="1"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The user interface</a:t>
            </a:r>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Figure 20-13 presents two pages of the User Maintenance application. </a:t>
            </a:r>
          </a:p>
          <a:p>
            <a:r>
              <a:rPr lang="en-US" sz="1200" b="0" i="0" u="none" strike="noStrike" kern="1200" baseline="0" dirty="0" smtClean="0">
                <a:solidFill>
                  <a:schemeClr val="tx1"/>
                </a:solidFill>
                <a:latin typeface="+mn-lt"/>
                <a:ea typeface="+mn-ea"/>
                <a:cs typeface="+mn-cs"/>
              </a:rPr>
              <a:t>When the User Maintenance Application starts, the Home page is displayed.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three links on this page let the user order a product, edit their account, or maintain users and roles for the application.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All users can access the Order page without being authenticated.</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In contrast, a user must be authenticated to access the </a:t>
            </a:r>
            <a:r>
              <a:rPr lang="en-US" sz="1200" b="1" i="1" u="none" strike="noStrike" kern="1200" baseline="0" dirty="0" err="1" smtClean="0">
                <a:solidFill>
                  <a:schemeClr val="tx1"/>
                </a:solidFill>
                <a:latin typeface="+mn-lt"/>
                <a:ea typeface="+mn-ea"/>
                <a:cs typeface="+mn-cs"/>
              </a:rPr>
              <a:t>ManageAccount</a:t>
            </a:r>
            <a:r>
              <a:rPr lang="en-US" sz="1200" b="1" i="1" u="none" strike="noStrike" kern="1200" baseline="0" dirty="0" smtClean="0">
                <a:solidFill>
                  <a:schemeClr val="tx1"/>
                </a:solidFill>
                <a:latin typeface="+mn-lt"/>
                <a:ea typeface="+mn-ea"/>
                <a:cs typeface="+mn-cs"/>
              </a:rPr>
              <a:t> page </a:t>
            </a:r>
            <a:r>
              <a:rPr lang="en-US" sz="1200" b="0" i="0" u="none" strike="noStrike" kern="1200" baseline="0" dirty="0" smtClean="0">
                <a:solidFill>
                  <a:schemeClr val="tx1"/>
                </a:solidFill>
                <a:latin typeface="+mn-lt"/>
                <a:ea typeface="+mn-ea"/>
                <a:cs typeface="+mn-cs"/>
              </a:rPr>
              <a:t>that’s displayed when the Edit My Account link is clicked. </a:t>
            </a:r>
          </a:p>
          <a:p>
            <a:r>
              <a:rPr lang="en-US" sz="1200" b="0" i="0" u="none" strike="noStrike" kern="1200" baseline="0" dirty="0" smtClean="0">
                <a:solidFill>
                  <a:schemeClr val="tx1"/>
                </a:solidFill>
                <a:latin typeface="+mn-lt"/>
                <a:ea typeface="+mn-ea"/>
                <a:cs typeface="+mn-cs"/>
              </a:rPr>
              <a:t>When the user clicks on this link, the system attempts to authenticate the user by checking if the browser has a valid authentication cookie. </a:t>
            </a:r>
          </a:p>
          <a:p>
            <a:r>
              <a:rPr lang="en-US" sz="1200" b="0" i="0" u="none" strike="noStrike" kern="1200" baseline="0" dirty="0" smtClean="0">
                <a:solidFill>
                  <a:schemeClr val="tx1"/>
                </a:solidFill>
                <a:latin typeface="+mn-lt"/>
                <a:ea typeface="+mn-ea"/>
                <a:cs typeface="+mn-cs"/>
              </a:rPr>
              <a:t>If a cookie is found, the user will be authenticated automatically and allowed to access the </a:t>
            </a:r>
            <a:r>
              <a:rPr lang="en-US" sz="1200" b="0" i="0" u="none" strike="noStrike" kern="1200" baseline="0" dirty="0" err="1" smtClean="0">
                <a:solidFill>
                  <a:schemeClr val="tx1"/>
                </a:solidFill>
                <a:latin typeface="+mn-lt"/>
                <a:ea typeface="+mn-ea"/>
                <a:cs typeface="+mn-cs"/>
              </a:rPr>
              <a:t>ManageAccount</a:t>
            </a:r>
            <a:r>
              <a:rPr lang="en-US" sz="1200" b="0" i="0" u="none" strike="noStrike" kern="1200" baseline="0" dirty="0" smtClean="0">
                <a:solidFill>
                  <a:schemeClr val="tx1"/>
                </a:solidFill>
                <a:latin typeface="+mn-lt"/>
                <a:ea typeface="+mn-ea"/>
                <a:cs typeface="+mn-cs"/>
              </a:rPr>
              <a:t> page. </a:t>
            </a:r>
          </a:p>
          <a:p>
            <a:r>
              <a:rPr lang="en-US" sz="1200" b="0" i="0" u="none" strike="noStrike" kern="1200" baseline="0" dirty="0" smtClean="0">
                <a:solidFill>
                  <a:schemeClr val="tx1"/>
                </a:solidFill>
                <a:latin typeface="+mn-lt"/>
                <a:ea typeface="+mn-ea"/>
                <a:cs typeface="+mn-cs"/>
              </a:rPr>
              <a:t>If not, the user will be redirected to the Login page.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Once the user supplies a valid user name and password, the browser will be redirected to the </a:t>
            </a:r>
            <a:r>
              <a:rPr lang="en-US" sz="1200" b="0" i="0" u="none" strike="noStrike" kern="1200" baseline="0" dirty="0" err="1" smtClean="0">
                <a:solidFill>
                  <a:schemeClr val="tx1"/>
                </a:solidFill>
                <a:latin typeface="+mn-lt"/>
                <a:ea typeface="+mn-ea"/>
                <a:cs typeface="+mn-cs"/>
              </a:rPr>
              <a:t>ManageAccount</a:t>
            </a:r>
            <a:r>
              <a:rPr lang="en-US" sz="1200" b="0" i="0" u="none" strike="noStrike" kern="1200" baseline="0" dirty="0" smtClean="0">
                <a:solidFill>
                  <a:schemeClr val="tx1"/>
                </a:solidFill>
                <a:latin typeface="+mn-lt"/>
                <a:ea typeface="+mn-ea"/>
                <a:cs typeface="+mn-cs"/>
              </a:rPr>
              <a:t> page.</a:t>
            </a:r>
          </a:p>
          <a:p>
            <a:r>
              <a:rPr lang="en-US" sz="1200" b="0" i="0" u="none" strike="noStrike" kern="1200" baseline="0" dirty="0" smtClean="0">
                <a:solidFill>
                  <a:schemeClr val="tx1"/>
                </a:solidFill>
                <a:latin typeface="+mn-lt"/>
                <a:ea typeface="+mn-ea"/>
                <a:cs typeface="+mn-cs"/>
              </a:rPr>
              <a:t>A user must also be authenticated to access the Maintenance page that’s displayed when the Maintain Users and Roles link is clicked. </a:t>
            </a:r>
          </a:p>
          <a:p>
            <a:r>
              <a:rPr lang="en-US" sz="1200" b="0" i="0" u="none" strike="noStrike" kern="1200" baseline="0" dirty="0" smtClean="0">
                <a:solidFill>
                  <a:schemeClr val="tx1"/>
                </a:solidFill>
                <a:latin typeface="+mn-lt"/>
                <a:ea typeface="+mn-ea"/>
                <a:cs typeface="+mn-cs"/>
              </a:rPr>
              <a:t>In addition, the user must be associated with the </a:t>
            </a:r>
            <a:r>
              <a:rPr lang="en-US" sz="1200" b="1" i="1" u="none" strike="noStrike" kern="1200" baseline="0" dirty="0" smtClean="0">
                <a:solidFill>
                  <a:schemeClr val="tx1"/>
                </a:solidFill>
                <a:latin typeface="+mn-lt"/>
                <a:ea typeface="+mn-ea"/>
                <a:cs typeface="+mn-cs"/>
              </a:rPr>
              <a:t>admin role</a:t>
            </a:r>
            <a:r>
              <a:rPr lang="en-US" sz="1200" b="0" i="0" u="none" strike="noStrike" kern="1200" baseline="0" dirty="0" smtClean="0">
                <a:solidFill>
                  <a:schemeClr val="tx1"/>
                </a:solidFill>
                <a:latin typeface="+mn-lt"/>
                <a:ea typeface="+mn-ea"/>
                <a:cs typeface="+mn-cs"/>
              </a:rPr>
              <a:t>. </a:t>
            </a:r>
          </a:p>
          <a:p>
            <a:r>
              <a:rPr lang="en-US" sz="1200" b="0" i="0" u="none" strike="noStrike" kern="1200" baseline="0" dirty="0" smtClean="0">
                <a:solidFill>
                  <a:schemeClr val="tx1"/>
                </a:solidFill>
                <a:latin typeface="+mn-lt"/>
                <a:ea typeface="+mn-ea"/>
                <a:cs typeface="+mn-cs"/>
              </a:rPr>
              <a:t>If an authentication cookie isn’t when the user clicks this link, then, the Login page is displayed and the user must enter a user name and password for a user with admin privileges. </a:t>
            </a:r>
          </a:p>
          <a:p>
            <a:r>
              <a:rPr lang="en-US" sz="1200" b="0" i="0" u="none" strike="noStrike" kern="1200" baseline="0" dirty="0" smtClean="0">
                <a:solidFill>
                  <a:schemeClr val="tx1"/>
                </a:solidFill>
                <a:latin typeface="+mn-lt"/>
                <a:ea typeface="+mn-ea"/>
                <a:cs typeface="+mn-cs"/>
              </a:rPr>
              <a:t>Then, the browser is redirected to the Maintenance page.</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t>
            </a:r>
          </a:p>
          <a:p>
            <a:r>
              <a:rPr lang="en-US" sz="1200" b="1" i="1" u="sng" strike="noStrike" kern="1200" baseline="0" dirty="0" smtClean="0">
                <a:solidFill>
                  <a:schemeClr val="tx1"/>
                </a:solidFill>
                <a:latin typeface="+mn-lt"/>
                <a:ea typeface="+mn-ea"/>
                <a:cs typeface="+mn-cs"/>
              </a:rPr>
              <a:t>Description</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The User Maintenance application uses </a:t>
            </a:r>
            <a:r>
              <a:rPr lang="en-US" sz="1200" b="0" i="0" u="none" strike="noStrike" kern="1200" baseline="0" dirty="0" err="1" smtClean="0">
                <a:solidFill>
                  <a:schemeClr val="tx1"/>
                </a:solidFill>
                <a:latin typeface="+mn-lt"/>
                <a:ea typeface="+mn-ea"/>
                <a:cs typeface="+mn-cs"/>
              </a:rPr>
              <a:t>Web.config</a:t>
            </a:r>
            <a:r>
              <a:rPr lang="en-US" sz="1200" b="0" i="0" u="none" strike="noStrike" kern="1200" baseline="0" dirty="0" smtClean="0">
                <a:solidFill>
                  <a:schemeClr val="tx1"/>
                </a:solidFill>
                <a:latin typeface="+mn-lt"/>
                <a:ea typeface="+mn-ea"/>
                <a:cs typeface="+mn-cs"/>
              </a:rPr>
              <a:t> files to restrict some portions of the site to authenticated users or users associated with the admin role.</a:t>
            </a:r>
          </a:p>
          <a:p>
            <a:pPr marL="171450" indent="-171450">
              <a:buFont typeface="Arial" panose="020B0604020202020204" pitchFamily="34" charset="0"/>
              <a:buChar char="•"/>
            </a:pPr>
            <a:endParaRPr lang="en-US" sz="1200" b="0" i="0" u="none" strike="noStrike" kern="1200" baseline="0" dirty="0" smtClean="0">
              <a:solidFill>
                <a:schemeClr val="tx1"/>
              </a:solidFill>
              <a:latin typeface="+mn-lt"/>
              <a:ea typeface="+mn-ea"/>
              <a:cs typeface="+mn-cs"/>
            </a:endParaRP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The Home page contains three links. </a:t>
            </a:r>
          </a:p>
          <a:p>
            <a:pPr marL="628650" lvl="1"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The first link lets all users access the Order page. </a:t>
            </a:r>
          </a:p>
          <a:p>
            <a:pPr marL="628650" lvl="1"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The second link lets authenticated users access the Manage Account page. </a:t>
            </a:r>
          </a:p>
          <a:p>
            <a:pPr marL="628650" lvl="1"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the third link lets authenticated users in the admin role access the Maintenance page.</a:t>
            </a:r>
          </a:p>
          <a:p>
            <a:pPr marL="628650" lvl="1" indent="-171450">
              <a:buFont typeface="Arial" panose="020B0604020202020204" pitchFamily="34" charset="0"/>
              <a:buChar char="•"/>
            </a:pPr>
            <a:endParaRPr lang="en-US" sz="1200" b="0" i="0" u="none" strike="noStrike" kern="1200" baseline="0" dirty="0" smtClean="0">
              <a:solidFill>
                <a:schemeClr val="tx1"/>
              </a:solidFill>
              <a:latin typeface="+mn-lt"/>
              <a:ea typeface="+mn-ea"/>
              <a:cs typeface="+mn-cs"/>
            </a:endParaRP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The Login page is displayed if the user clicks on the second or third link and the browser doesn’t contain a cookie that authenticates the user.</a:t>
            </a:r>
          </a:p>
          <a:p>
            <a:pPr marL="171450" indent="-171450">
              <a:buFont typeface="Arial" panose="020B0604020202020204" pitchFamily="34" charset="0"/>
              <a:buChar char="•"/>
            </a:pPr>
            <a:endParaRPr lang="en-US" sz="1200" b="0" i="0" u="none" strike="noStrike" kern="1200" baseline="0" dirty="0" smtClean="0">
              <a:solidFill>
                <a:schemeClr val="tx1"/>
              </a:solidFill>
              <a:latin typeface="+mn-lt"/>
              <a:ea typeface="+mn-ea"/>
              <a:cs typeface="+mn-cs"/>
            </a:endParaRP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The Maintenance page lets a user in the admin role insert, edit, and delete users and roles. </a:t>
            </a:r>
          </a:p>
          <a:p>
            <a:pPr marL="628650" lvl="1"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It also lets an admin user select a user and associate them with one or more roles.</a:t>
            </a:r>
          </a:p>
          <a:p>
            <a:pPr marL="0" lvl="0" indent="0">
              <a:buFont typeface="Arial" panose="020B0604020202020204" pitchFamily="34" charset="0"/>
              <a:buNone/>
            </a:pPr>
            <a:endParaRPr lang="en-US" sz="1200" b="0" i="0" u="none" strike="noStrike" kern="1200" baseline="0" dirty="0" smtClean="0">
              <a:solidFill>
                <a:schemeClr val="tx1"/>
              </a:solidFill>
              <a:latin typeface="+mn-lt"/>
              <a:ea typeface="+mn-ea"/>
              <a:cs typeface="+mn-cs"/>
            </a:endParaRPr>
          </a:p>
          <a:p>
            <a:pPr marL="0" lvl="0" indent="0">
              <a:buFont typeface="Arial" panose="020B0604020202020204" pitchFamily="34" charset="0"/>
              <a:buNone/>
            </a:pPr>
            <a:endParaRPr lang="en-US" sz="1200" b="0" i="0" u="none" strike="noStrike" kern="1200" baseline="0" dirty="0" smtClean="0">
              <a:solidFill>
                <a:schemeClr val="tx1"/>
              </a:solidFill>
              <a:latin typeface="+mn-lt"/>
              <a:ea typeface="+mn-ea"/>
              <a:cs typeface="+mn-cs"/>
            </a:endParaRPr>
          </a:p>
          <a:p>
            <a:pPr marL="0" lvl="0" indent="0">
              <a:buFont typeface="Arial" panose="020B0604020202020204" pitchFamily="34" charset="0"/>
              <a:buNone/>
            </a:pPr>
            <a:endParaRPr lang="en-US" sz="1200" b="0" i="0" u="none" strike="noStrike" kern="1200" baseline="0" dirty="0" smtClean="0">
              <a:solidFill>
                <a:schemeClr val="tx1"/>
              </a:solidFill>
              <a:latin typeface="+mn-lt"/>
              <a:ea typeface="+mn-ea"/>
              <a:cs typeface="+mn-cs"/>
            </a:endParaRPr>
          </a:p>
          <a:p>
            <a:pPr marL="0" lvl="0" indent="0">
              <a:buFont typeface="Arial" panose="020B0604020202020204" pitchFamily="34" charset="0"/>
              <a:buNone/>
            </a:pPr>
            <a:endParaRPr lang="en-US" sz="1200" b="0" i="0" u="none" strike="noStrike" kern="1200" baseline="0" dirty="0" smtClean="0">
              <a:solidFill>
                <a:schemeClr val="tx1"/>
              </a:solidFill>
              <a:latin typeface="+mn-lt"/>
              <a:ea typeface="+mn-ea"/>
              <a:cs typeface="+mn-cs"/>
            </a:endParaRPr>
          </a:p>
          <a:p>
            <a:pPr marL="0" lvl="0" indent="0">
              <a:buFont typeface="Arial" panose="020B0604020202020204" pitchFamily="34" charset="0"/>
              <a:buNone/>
            </a:pPr>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ru-RU" baseline="0" dirty="0"/>
          </a:p>
        </p:txBody>
      </p:sp>
      <p:sp>
        <p:nvSpPr>
          <p:cNvPr id="4" name="Номер слайда 3"/>
          <p:cNvSpPr>
            <a:spLocks noGrp="1"/>
          </p:cNvSpPr>
          <p:nvPr>
            <p:ph type="sldNum" sz="quarter" idx="10"/>
          </p:nvPr>
        </p:nvSpPr>
        <p:spPr/>
        <p:txBody>
          <a:bodyPr/>
          <a:lstStyle/>
          <a:p>
            <a:fld id="{420E48ED-F7B8-44EF-9424-AC701EE89119}" type="slidenum">
              <a:rPr lang="ru-RU" smtClean="0"/>
              <a:t>179</a:t>
            </a:fld>
            <a:endParaRPr lang="ru-RU"/>
          </a:p>
        </p:txBody>
      </p:sp>
    </p:spTree>
    <p:extLst>
      <p:ext uri="{BB962C8B-B14F-4D97-AF65-F5344CB8AC3E}">
        <p14:creationId xmlns:p14="http://schemas.microsoft.com/office/powerpoint/2010/main" val="399735033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20E48ED-F7B8-44EF-9424-AC701EE89119}" type="slidenum">
              <a:rPr lang="ru-RU" smtClean="0"/>
              <a:t>180</a:t>
            </a:fld>
            <a:endParaRPr lang="ru-RU"/>
          </a:p>
        </p:txBody>
      </p:sp>
    </p:spTree>
    <p:extLst>
      <p:ext uri="{BB962C8B-B14F-4D97-AF65-F5344CB8AC3E}">
        <p14:creationId xmlns:p14="http://schemas.microsoft.com/office/powerpoint/2010/main" val="651455707"/>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From the Maintenance page, the user can edit and delete existing users and roles and insert new users and roles.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To work with an existing user, the user clicks on the Select button in the first </a:t>
            </a:r>
            <a:r>
              <a:rPr lang="en-US" sz="1200" b="0" i="0" u="none" strike="noStrike" kern="1200" baseline="0" dirty="0" err="1" smtClean="0">
                <a:solidFill>
                  <a:schemeClr val="tx1"/>
                </a:solidFill>
                <a:latin typeface="+mn-lt"/>
                <a:ea typeface="+mn-ea"/>
                <a:cs typeface="+mn-cs"/>
              </a:rPr>
              <a:t>GridView</a:t>
            </a:r>
            <a:r>
              <a:rPr lang="en-US" sz="1200" b="0" i="0" u="none" strike="noStrike" kern="1200" baseline="0" dirty="0" smtClean="0">
                <a:solidFill>
                  <a:schemeClr val="tx1"/>
                </a:solidFill>
                <a:latin typeface="+mn-lt"/>
                <a:ea typeface="+mn-ea"/>
                <a:cs typeface="+mn-cs"/>
              </a:rPr>
              <a:t> control to display the email address for that user in the first </a:t>
            </a:r>
            <a:r>
              <a:rPr lang="en-US" sz="1200" b="0" i="0" u="none" strike="noStrike" kern="1200" baseline="0" dirty="0" err="1" smtClean="0">
                <a:solidFill>
                  <a:schemeClr val="tx1"/>
                </a:solidFill>
                <a:latin typeface="+mn-lt"/>
                <a:ea typeface="+mn-ea"/>
                <a:cs typeface="+mn-cs"/>
              </a:rPr>
              <a:t>DetailsView</a:t>
            </a:r>
            <a:r>
              <a:rPr lang="en-US" sz="1200" b="0" i="0" u="none" strike="noStrike" kern="1200" baseline="0" dirty="0" smtClean="0">
                <a:solidFill>
                  <a:schemeClr val="tx1"/>
                </a:solidFill>
                <a:latin typeface="+mn-lt"/>
                <a:ea typeface="+mn-ea"/>
                <a:cs typeface="+mn-cs"/>
              </a:rPr>
              <a:t> control.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Then, the user can use the </a:t>
            </a:r>
            <a:r>
              <a:rPr lang="en-US" sz="1200" b="0" i="0" u="none" strike="noStrike" kern="1200" baseline="0" dirty="0" err="1" smtClean="0">
                <a:solidFill>
                  <a:schemeClr val="tx1"/>
                </a:solidFill>
                <a:latin typeface="+mn-lt"/>
                <a:ea typeface="+mn-ea"/>
                <a:cs typeface="+mn-cs"/>
              </a:rPr>
              <a:t>DetailsView</a:t>
            </a:r>
            <a:r>
              <a:rPr lang="en-US" sz="1200" b="0" i="0" u="none" strike="noStrike" kern="1200" baseline="0" dirty="0" smtClean="0">
                <a:solidFill>
                  <a:schemeClr val="tx1"/>
                </a:solidFill>
                <a:latin typeface="+mn-lt"/>
                <a:ea typeface="+mn-ea"/>
                <a:cs typeface="+mn-cs"/>
              </a:rPr>
              <a:t> control to edit or delete the selected user.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Or, the user can click on the New button in the </a:t>
            </a:r>
            <a:r>
              <a:rPr lang="en-US" sz="1200" b="0" i="0" u="none" strike="noStrike" kern="1200" baseline="0" dirty="0" err="1" smtClean="0">
                <a:solidFill>
                  <a:schemeClr val="tx1"/>
                </a:solidFill>
                <a:latin typeface="+mn-lt"/>
                <a:ea typeface="+mn-ea"/>
                <a:cs typeface="+mn-cs"/>
              </a:rPr>
              <a:t>DetailsView</a:t>
            </a:r>
            <a:r>
              <a:rPr lang="en-US" sz="1200" b="0" i="0" u="none" strike="noStrike" kern="1200" baseline="0" dirty="0" smtClean="0">
                <a:solidFill>
                  <a:schemeClr val="tx1"/>
                </a:solidFill>
                <a:latin typeface="+mn-lt"/>
                <a:ea typeface="+mn-ea"/>
                <a:cs typeface="+mn-cs"/>
              </a:rPr>
              <a:t> control to insert a new user.</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user can use the second </a:t>
            </a:r>
            <a:r>
              <a:rPr lang="en-US" sz="1200" b="0" i="0" u="none" strike="noStrike" kern="1200" baseline="0" dirty="0" err="1" smtClean="0">
                <a:solidFill>
                  <a:schemeClr val="tx1"/>
                </a:solidFill>
                <a:latin typeface="+mn-lt"/>
                <a:ea typeface="+mn-ea"/>
                <a:cs typeface="+mn-cs"/>
              </a:rPr>
              <a:t>GridView</a:t>
            </a:r>
            <a:r>
              <a:rPr lang="en-US" sz="1200" b="0" i="0" u="none" strike="noStrike" kern="1200" baseline="0" dirty="0" smtClean="0">
                <a:solidFill>
                  <a:schemeClr val="tx1"/>
                </a:solidFill>
                <a:latin typeface="+mn-lt"/>
                <a:ea typeface="+mn-ea"/>
                <a:cs typeface="+mn-cs"/>
              </a:rPr>
              <a:t> and </a:t>
            </a:r>
            <a:r>
              <a:rPr lang="en-US" sz="1200" b="0" i="0" u="none" strike="noStrike" kern="1200" baseline="0" dirty="0" err="1" smtClean="0">
                <a:solidFill>
                  <a:schemeClr val="tx1"/>
                </a:solidFill>
                <a:latin typeface="+mn-lt"/>
                <a:ea typeface="+mn-ea"/>
                <a:cs typeface="+mn-cs"/>
              </a:rPr>
              <a:t>DetailsView</a:t>
            </a:r>
            <a:r>
              <a:rPr lang="en-US" sz="1200" b="0" i="0" u="none" strike="noStrike" kern="1200" baseline="0" dirty="0" smtClean="0">
                <a:solidFill>
                  <a:schemeClr val="tx1"/>
                </a:solidFill>
                <a:latin typeface="+mn-lt"/>
                <a:ea typeface="+mn-ea"/>
                <a:cs typeface="+mn-cs"/>
              </a:rPr>
              <a:t> controls in the same way to work with roles. </a:t>
            </a:r>
          </a:p>
          <a:p>
            <a:r>
              <a:rPr lang="en-US" sz="1200" b="0" i="0" u="none" strike="noStrike" kern="1200" baseline="0" dirty="0" smtClean="0">
                <a:solidFill>
                  <a:schemeClr val="tx1"/>
                </a:solidFill>
                <a:latin typeface="+mn-lt"/>
                <a:ea typeface="+mn-ea"/>
                <a:cs typeface="+mn-cs"/>
              </a:rPr>
              <a:t>The user can also use the drop-down list, list box, and button to associate one or more roles with a user. </a:t>
            </a:r>
          </a:p>
          <a:p>
            <a:r>
              <a:rPr lang="en-US" sz="1200" b="0" i="0" u="none" strike="noStrike" kern="1200" baseline="0" dirty="0" smtClean="0">
                <a:solidFill>
                  <a:schemeClr val="tx1"/>
                </a:solidFill>
                <a:latin typeface="+mn-lt"/>
                <a:ea typeface="+mn-ea"/>
                <a:cs typeface="+mn-cs"/>
              </a:rPr>
              <a:t>To do that, the user selects a user from the drop-down list, selects one or more roles from the list box, and clicks the Add Roles button.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Then, the user is added to any selected roles and removed from any roles that aren’t selected.</a:t>
            </a: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dirty="0" smtClean="0"/>
          </a:p>
          <a:p>
            <a:endParaRPr lang="en-US" dirty="0" smtClean="0"/>
          </a:p>
          <a:p>
            <a:endParaRPr lang="en-US" dirty="0" smtClean="0"/>
          </a:p>
          <a:p>
            <a:endParaRPr lang="en-US" dirty="0" smtClean="0"/>
          </a:p>
          <a:p>
            <a:endParaRPr lang="ru-RU" dirty="0"/>
          </a:p>
        </p:txBody>
      </p:sp>
      <p:sp>
        <p:nvSpPr>
          <p:cNvPr id="4" name="Номер слайда 3"/>
          <p:cNvSpPr>
            <a:spLocks noGrp="1"/>
          </p:cNvSpPr>
          <p:nvPr>
            <p:ph type="sldNum" sz="quarter" idx="10"/>
          </p:nvPr>
        </p:nvSpPr>
        <p:spPr/>
        <p:txBody>
          <a:bodyPr/>
          <a:lstStyle/>
          <a:p>
            <a:fld id="{420E48ED-F7B8-44EF-9424-AC701EE89119}" type="slidenum">
              <a:rPr lang="ru-RU" smtClean="0"/>
              <a:t>181</a:t>
            </a:fld>
            <a:endParaRPr lang="ru-RU"/>
          </a:p>
        </p:txBody>
      </p:sp>
    </p:spTree>
    <p:extLst>
      <p:ext uri="{BB962C8B-B14F-4D97-AF65-F5344CB8AC3E}">
        <p14:creationId xmlns:p14="http://schemas.microsoft.com/office/powerpoint/2010/main" val="352428492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47500" lnSpcReduction="20000"/>
          </a:bodyPr>
          <a:lstStyle/>
          <a:p>
            <a:r>
              <a:rPr lang="en-US" sz="1200" b="1" i="0" u="sng" strike="noStrike" kern="1200" baseline="0" dirty="0" smtClean="0">
                <a:solidFill>
                  <a:schemeClr val="tx1"/>
                </a:solidFill>
                <a:latin typeface="+mn-lt"/>
                <a:ea typeface="+mn-ea"/>
                <a:cs typeface="+mn-cs"/>
              </a:rPr>
              <a:t>The </a:t>
            </a:r>
            <a:r>
              <a:rPr lang="en-US" sz="1200" b="1" i="0" u="sng" strike="noStrike" kern="1200" baseline="0" dirty="0" err="1" smtClean="0">
                <a:solidFill>
                  <a:schemeClr val="tx1"/>
                </a:solidFill>
                <a:latin typeface="+mn-lt"/>
                <a:ea typeface="+mn-ea"/>
                <a:cs typeface="+mn-cs"/>
              </a:rPr>
              <a:t>Web.config</a:t>
            </a:r>
            <a:r>
              <a:rPr lang="en-US" sz="1200" b="1" i="0" u="sng" strike="noStrike" kern="1200" baseline="0" dirty="0" smtClean="0">
                <a:solidFill>
                  <a:schemeClr val="tx1"/>
                </a:solidFill>
                <a:latin typeface="+mn-lt"/>
                <a:ea typeface="+mn-ea"/>
                <a:cs typeface="+mn-cs"/>
              </a:rPr>
              <a:t> files</a:t>
            </a:r>
            <a:endParaRPr lang="en-US" sz="1200" b="0" i="0" u="sng"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User Maintenance application has three </a:t>
            </a:r>
            <a:r>
              <a:rPr lang="en-US" sz="1200" b="0" i="0" u="none" strike="noStrike" kern="1200" baseline="0" dirty="0" err="1" smtClean="0">
                <a:solidFill>
                  <a:schemeClr val="tx1"/>
                </a:solidFill>
                <a:latin typeface="+mn-lt"/>
                <a:ea typeface="+mn-ea"/>
                <a:cs typeface="+mn-cs"/>
              </a:rPr>
              <a:t>Web.config</a:t>
            </a:r>
            <a:r>
              <a:rPr lang="en-US" sz="1200" b="0" i="0" u="none" strike="noStrike" kern="1200" baseline="0" dirty="0" smtClean="0">
                <a:solidFill>
                  <a:schemeClr val="tx1"/>
                </a:solidFill>
                <a:latin typeface="+mn-lt"/>
                <a:ea typeface="+mn-ea"/>
                <a:cs typeface="+mn-cs"/>
              </a:rPr>
              <a:t> files, two of which are added by default by the Web Forms template. </a:t>
            </a:r>
          </a:p>
          <a:p>
            <a:r>
              <a:rPr lang="en-US" sz="1200" b="0" i="0" u="none" strike="noStrike" kern="1200" baseline="0" dirty="0" smtClean="0">
                <a:solidFill>
                  <a:schemeClr val="tx1"/>
                </a:solidFill>
                <a:latin typeface="+mn-lt"/>
                <a:ea typeface="+mn-ea"/>
                <a:cs typeface="+mn-cs"/>
              </a:rPr>
              <a:t>Figure 20-14 shows these </a:t>
            </a:r>
            <a:r>
              <a:rPr lang="en-US" sz="1200" b="0" i="0" u="none" strike="noStrike" kern="1200" baseline="0" dirty="0" err="1" smtClean="0">
                <a:solidFill>
                  <a:schemeClr val="tx1"/>
                </a:solidFill>
                <a:latin typeface="+mn-lt"/>
                <a:ea typeface="+mn-ea"/>
                <a:cs typeface="+mn-cs"/>
              </a:rPr>
              <a:t>Web.config</a:t>
            </a:r>
            <a:r>
              <a:rPr lang="en-US" sz="1200" b="0" i="0" u="none" strike="noStrike" kern="1200" baseline="0" dirty="0" smtClean="0">
                <a:solidFill>
                  <a:schemeClr val="tx1"/>
                </a:solidFill>
                <a:latin typeface="+mn-lt"/>
                <a:ea typeface="+mn-ea"/>
                <a:cs typeface="+mn-cs"/>
              </a:rPr>
              <a:t> files in the directory structure, along with the contents of each file.</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a:t>
            </a:r>
            <a:r>
              <a:rPr lang="en-US" sz="1200" b="0" i="0" u="none" strike="noStrike" kern="1200" baseline="0" dirty="0" err="1" smtClean="0">
                <a:solidFill>
                  <a:schemeClr val="tx1"/>
                </a:solidFill>
                <a:latin typeface="+mn-lt"/>
                <a:ea typeface="+mn-ea"/>
                <a:cs typeface="+mn-cs"/>
              </a:rPr>
              <a:t>Web.config</a:t>
            </a:r>
            <a:r>
              <a:rPr lang="en-US" sz="1200" b="0" i="0" u="none" strike="noStrike" kern="1200" baseline="0" dirty="0" smtClean="0">
                <a:solidFill>
                  <a:schemeClr val="tx1"/>
                </a:solidFill>
                <a:latin typeface="+mn-lt"/>
                <a:ea typeface="+mn-ea"/>
                <a:cs typeface="+mn-cs"/>
              </a:rPr>
              <a:t> files in the root directory and the Account directory are the ones that are added by default. </a:t>
            </a:r>
          </a:p>
          <a:p>
            <a:r>
              <a:rPr lang="en-US" sz="1200" b="0" i="0" u="none" strike="noStrike" kern="1200" baseline="0" dirty="0" smtClean="0">
                <a:solidFill>
                  <a:schemeClr val="tx1"/>
                </a:solidFill>
                <a:latin typeface="+mn-lt"/>
                <a:ea typeface="+mn-ea"/>
                <a:cs typeface="+mn-cs"/>
              </a:rPr>
              <a:t>Although the file in the root directory doesn’t contain an authorization element, it does contain an authentication element. </a:t>
            </a:r>
          </a:p>
          <a:p>
            <a:r>
              <a:rPr lang="en-US" sz="1200" b="0" i="0" u="none" strike="noStrike" kern="1200" baseline="0" dirty="0" smtClean="0">
                <a:solidFill>
                  <a:schemeClr val="tx1"/>
                </a:solidFill>
                <a:latin typeface="+mn-lt"/>
                <a:ea typeface="+mn-ea"/>
                <a:cs typeface="+mn-cs"/>
              </a:rPr>
              <a:t>This element is used by the old Membership system, and its mode attribute is set to “None” by default. </a:t>
            </a:r>
          </a:p>
          <a:p>
            <a:r>
              <a:rPr lang="en-US" sz="1200" b="0" i="0" u="none" strike="noStrike" kern="1200" baseline="0" dirty="0" smtClean="0">
                <a:solidFill>
                  <a:schemeClr val="tx1"/>
                </a:solidFill>
                <a:latin typeface="+mn-lt"/>
                <a:ea typeface="+mn-ea"/>
                <a:cs typeface="+mn-cs"/>
              </a:rPr>
              <a:t>This means that the application isn’t going to use the forms-based authentication of the old Membership system.</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a:t>
            </a:r>
            <a:r>
              <a:rPr lang="en-US" sz="1200" b="0" i="0" u="none" strike="noStrike" kern="1200" baseline="0" dirty="0" err="1" smtClean="0">
                <a:solidFill>
                  <a:schemeClr val="tx1"/>
                </a:solidFill>
                <a:latin typeface="+mn-lt"/>
                <a:ea typeface="+mn-ea"/>
                <a:cs typeface="+mn-cs"/>
              </a:rPr>
              <a:t>Web.config</a:t>
            </a:r>
            <a:r>
              <a:rPr lang="en-US" sz="1200" b="0" i="0" u="none" strike="noStrike" kern="1200" baseline="0" dirty="0" smtClean="0">
                <a:solidFill>
                  <a:schemeClr val="tx1"/>
                </a:solidFill>
                <a:latin typeface="+mn-lt"/>
                <a:ea typeface="+mn-ea"/>
                <a:cs typeface="+mn-cs"/>
              </a:rPr>
              <a:t> file in the Account directory contains a location element that indicates that the access rules that follow apply to the Manage.aspx file in this directory. </a:t>
            </a:r>
          </a:p>
          <a:p>
            <a:r>
              <a:rPr lang="en-US" sz="1200" b="0" i="0" u="none" strike="noStrike" kern="1200" baseline="0" dirty="0" smtClean="0">
                <a:solidFill>
                  <a:schemeClr val="tx1"/>
                </a:solidFill>
                <a:latin typeface="+mn-lt"/>
                <a:ea typeface="+mn-ea"/>
                <a:cs typeface="+mn-cs"/>
              </a:rPr>
              <a:t>Then, the authorization element within the location element contains an access rule that denies access to unauthenticated users. </a:t>
            </a:r>
          </a:p>
          <a:p>
            <a:r>
              <a:rPr lang="en-US" sz="1200" b="0" i="0" u="none" strike="noStrike" kern="1200" baseline="0" dirty="0" smtClean="0">
                <a:solidFill>
                  <a:schemeClr val="tx1"/>
                </a:solidFill>
                <a:latin typeface="+mn-lt"/>
                <a:ea typeface="+mn-ea"/>
                <a:cs typeface="+mn-cs"/>
              </a:rPr>
              <a:t>This means that only logged in users can access the Manage.aspx page that you saw in figure 20-8. </a:t>
            </a:r>
          </a:p>
          <a:p>
            <a:r>
              <a:rPr lang="en-US" sz="1200" b="0" i="0" u="none" strike="noStrike" kern="1200" baseline="0" dirty="0" smtClean="0">
                <a:solidFill>
                  <a:schemeClr val="tx1"/>
                </a:solidFill>
                <a:latin typeface="+mn-lt"/>
                <a:ea typeface="+mn-ea"/>
                <a:cs typeface="+mn-cs"/>
              </a:rPr>
              <a:t>Note that if the location element was removed, this access rule would apply to all the pages in the Account directory, not just the Manage.aspx page.</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third </a:t>
            </a:r>
            <a:r>
              <a:rPr lang="en-US" sz="1200" b="0" i="0" u="none" strike="noStrike" kern="1200" baseline="0" dirty="0" err="1" smtClean="0">
                <a:solidFill>
                  <a:schemeClr val="tx1"/>
                </a:solidFill>
                <a:latin typeface="+mn-lt"/>
                <a:ea typeface="+mn-ea"/>
                <a:cs typeface="+mn-cs"/>
              </a:rPr>
              <a:t>Web.config</a:t>
            </a:r>
            <a:r>
              <a:rPr lang="en-US" sz="1200" b="0" i="0" u="none" strike="noStrike" kern="1200" baseline="0" dirty="0" smtClean="0">
                <a:solidFill>
                  <a:schemeClr val="tx1"/>
                </a:solidFill>
                <a:latin typeface="+mn-lt"/>
                <a:ea typeface="+mn-ea"/>
                <a:cs typeface="+mn-cs"/>
              </a:rPr>
              <a:t> file in this figure is in the Maintenance directory. </a:t>
            </a:r>
          </a:p>
          <a:p>
            <a:r>
              <a:rPr lang="en-US" sz="1200" b="0" i="0" u="none" strike="noStrike" kern="1200" baseline="0" dirty="0" smtClean="0">
                <a:solidFill>
                  <a:schemeClr val="tx1"/>
                </a:solidFill>
                <a:latin typeface="+mn-lt"/>
                <a:ea typeface="+mn-ea"/>
                <a:cs typeface="+mn-cs"/>
              </a:rPr>
              <a:t>This directory and the </a:t>
            </a:r>
            <a:r>
              <a:rPr lang="en-US" sz="1200" b="0" i="0" u="none" strike="noStrike" kern="1200" baseline="0" dirty="0" err="1" smtClean="0">
                <a:solidFill>
                  <a:schemeClr val="tx1"/>
                </a:solidFill>
                <a:latin typeface="+mn-lt"/>
                <a:ea typeface="+mn-ea"/>
                <a:cs typeface="+mn-cs"/>
              </a:rPr>
              <a:t>Web.config</a:t>
            </a:r>
            <a:r>
              <a:rPr lang="en-US" sz="1200" b="0" i="0" u="none" strike="noStrike" kern="1200" baseline="0" dirty="0" smtClean="0">
                <a:solidFill>
                  <a:schemeClr val="tx1"/>
                </a:solidFill>
                <a:latin typeface="+mn-lt"/>
                <a:ea typeface="+mn-ea"/>
                <a:cs typeface="+mn-cs"/>
              </a:rPr>
              <a:t> file were added after the application was started from the Web Forms template. </a:t>
            </a:r>
          </a:p>
          <a:p>
            <a:r>
              <a:rPr lang="en-US" sz="1200" b="0" i="0" u="none" strike="noStrike" kern="1200" baseline="0" dirty="0" smtClean="0">
                <a:solidFill>
                  <a:schemeClr val="tx1"/>
                </a:solidFill>
                <a:latin typeface="+mn-lt"/>
                <a:ea typeface="+mn-ea"/>
                <a:cs typeface="+mn-cs"/>
              </a:rPr>
              <a:t>The </a:t>
            </a:r>
            <a:r>
              <a:rPr lang="en-US" sz="1200" b="0" i="0" u="none" strike="noStrike" kern="1200" baseline="0" dirty="0" err="1" smtClean="0">
                <a:solidFill>
                  <a:schemeClr val="tx1"/>
                </a:solidFill>
                <a:latin typeface="+mn-lt"/>
                <a:ea typeface="+mn-ea"/>
                <a:cs typeface="+mn-cs"/>
              </a:rPr>
              <a:t>Web.config</a:t>
            </a:r>
            <a:r>
              <a:rPr lang="en-US" sz="1200" b="0" i="0" u="none" strike="noStrike" kern="1200" baseline="0" dirty="0" smtClean="0">
                <a:solidFill>
                  <a:schemeClr val="tx1"/>
                </a:solidFill>
                <a:latin typeface="+mn-lt"/>
                <a:ea typeface="+mn-ea"/>
                <a:cs typeface="+mn-cs"/>
              </a:rPr>
              <a:t> file contains an authorization element with two access rules. </a:t>
            </a:r>
          </a:p>
          <a:p>
            <a:r>
              <a:rPr lang="en-US" sz="1200" b="0" i="0" u="none" strike="noStrike" kern="1200" baseline="0" dirty="0" smtClean="0">
                <a:solidFill>
                  <a:schemeClr val="tx1"/>
                </a:solidFill>
                <a:latin typeface="+mn-lt"/>
                <a:ea typeface="+mn-ea"/>
                <a:cs typeface="+mn-cs"/>
              </a:rPr>
              <a:t>The first rule allows users in the admin role access to all the files in the Maintenance directory, and the second rule denies all users access to these files. </a:t>
            </a:r>
          </a:p>
          <a:p>
            <a:r>
              <a:rPr lang="en-US" sz="1200" b="0" i="0" u="none" strike="noStrike" kern="1200" baseline="0" dirty="0" smtClean="0">
                <a:solidFill>
                  <a:schemeClr val="tx1"/>
                </a:solidFill>
                <a:latin typeface="+mn-lt"/>
                <a:ea typeface="+mn-ea"/>
                <a:cs typeface="+mn-cs"/>
              </a:rPr>
              <a:t>Since access rules are applied in order, only users in the admin role can access the pages in the Maintenance directory. </a:t>
            </a:r>
          </a:p>
          <a:p>
            <a:r>
              <a:rPr lang="en-US" sz="1200" b="0" i="0" u="none" strike="noStrike" kern="1200" baseline="0" dirty="0" smtClean="0">
                <a:solidFill>
                  <a:schemeClr val="tx1"/>
                </a:solidFill>
                <a:latin typeface="+mn-lt"/>
                <a:ea typeface="+mn-ea"/>
                <a:cs typeface="+mn-cs"/>
              </a:rPr>
              <a:t>The Default.aspx page in the Maintenance folder is the Maintenance page that you saw in the last figure.</a:t>
            </a:r>
          </a:p>
          <a:p>
            <a:r>
              <a:rPr lang="en-US" sz="1200" b="0" i="0" u="none" strike="noStrike" kern="1200" baseline="0" dirty="0" smtClean="0">
                <a:solidFill>
                  <a:schemeClr val="tx1"/>
                </a:solidFill>
                <a:latin typeface="+mn-lt"/>
                <a:ea typeface="+mn-ea"/>
                <a:cs typeface="+mn-cs"/>
              </a:rPr>
              <a:t>An interesting issue with this application is that no roles are added by default when you use the Web Forms template.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To restrict access to files in the Maintenance directory to users that are associated with the admin role, then, you need to use the Maintenance page to add the admin role and associate a user with it. </a:t>
            </a:r>
          </a:p>
          <a:p>
            <a:r>
              <a:rPr lang="en-US" sz="1200" b="0" i="0" u="none" strike="noStrike" kern="1200" baseline="0" dirty="0" smtClean="0">
                <a:solidFill>
                  <a:schemeClr val="tx1"/>
                </a:solidFill>
                <a:latin typeface="+mn-lt"/>
                <a:ea typeface="+mn-ea"/>
                <a:cs typeface="+mn-cs"/>
              </a:rPr>
              <a:t>But, you can’t access the Maintenance page unless you’re in the admin role!</a:t>
            </a:r>
          </a:p>
          <a:p>
            <a:r>
              <a:rPr lang="en-US" sz="1200" b="0" i="0" u="none" strike="noStrike" kern="1200" baseline="0" dirty="0" smtClean="0">
                <a:solidFill>
                  <a:schemeClr val="tx1"/>
                </a:solidFill>
                <a:latin typeface="+mn-lt"/>
                <a:ea typeface="+mn-ea"/>
                <a:cs typeface="+mn-cs"/>
              </a:rPr>
              <a:t>One way to work around this problem is to not add the </a:t>
            </a:r>
            <a:r>
              <a:rPr lang="en-US" sz="1200" b="0" i="0" u="none" strike="noStrike" kern="1200" baseline="0" dirty="0" err="1" smtClean="0">
                <a:solidFill>
                  <a:schemeClr val="tx1"/>
                </a:solidFill>
                <a:latin typeface="+mn-lt"/>
                <a:ea typeface="+mn-ea"/>
                <a:cs typeface="+mn-cs"/>
              </a:rPr>
              <a:t>Web.config</a:t>
            </a:r>
            <a:r>
              <a:rPr lang="en-US" sz="1200" b="0" i="0" u="none" strike="noStrike" kern="1200" baseline="0" dirty="0" smtClean="0">
                <a:solidFill>
                  <a:schemeClr val="tx1"/>
                </a:solidFill>
                <a:latin typeface="+mn-lt"/>
                <a:ea typeface="+mn-ea"/>
                <a:cs typeface="+mn-cs"/>
              </a:rPr>
              <a:t> file to the Maintenance folder to start. Then, you can run the application, register a user, navigate to the Maintenance page, create the admin role, and associate the user you just added with the admin role. After that, you can stop the application and then add the </a:t>
            </a:r>
            <a:r>
              <a:rPr lang="en-US" sz="1200" b="0" i="0" u="none" strike="noStrike" kern="1200" baseline="0" dirty="0" err="1" smtClean="0">
                <a:solidFill>
                  <a:schemeClr val="tx1"/>
                </a:solidFill>
                <a:latin typeface="+mn-lt"/>
                <a:ea typeface="+mn-ea"/>
                <a:cs typeface="+mn-cs"/>
              </a:rPr>
              <a:t>Web.config</a:t>
            </a:r>
            <a:r>
              <a:rPr lang="en-US" sz="1200" b="0" i="0" u="none" strike="noStrike" kern="1200" baseline="0" dirty="0" smtClean="0">
                <a:solidFill>
                  <a:schemeClr val="tx1"/>
                </a:solidFill>
                <a:latin typeface="+mn-lt"/>
                <a:ea typeface="+mn-ea"/>
                <a:cs typeface="+mn-cs"/>
              </a:rPr>
              <a:t> file.</a:t>
            </a:r>
          </a:p>
          <a:p>
            <a:r>
              <a:rPr lang="en-US" sz="1200" b="0" i="0" u="none" strike="noStrike" kern="1200" baseline="0" dirty="0" smtClean="0">
                <a:solidFill>
                  <a:schemeClr val="tx1"/>
                </a:solidFill>
                <a:latin typeface="+mn-lt"/>
                <a:ea typeface="+mn-ea"/>
                <a:cs typeface="+mn-cs"/>
              </a:rPr>
              <a:t>If you’ve already added the </a:t>
            </a:r>
            <a:r>
              <a:rPr lang="en-US" sz="1200" b="0" i="0" u="none" strike="noStrike" kern="1200" baseline="0" dirty="0" err="1" smtClean="0">
                <a:solidFill>
                  <a:schemeClr val="tx1"/>
                </a:solidFill>
                <a:latin typeface="+mn-lt"/>
                <a:ea typeface="+mn-ea"/>
                <a:cs typeface="+mn-cs"/>
              </a:rPr>
              <a:t>Web.config</a:t>
            </a:r>
            <a:r>
              <a:rPr lang="en-US" sz="1200" b="0" i="0" u="none" strike="noStrike" kern="1200" baseline="0" dirty="0" smtClean="0">
                <a:solidFill>
                  <a:schemeClr val="tx1"/>
                </a:solidFill>
                <a:latin typeface="+mn-lt"/>
                <a:ea typeface="+mn-ea"/>
                <a:cs typeface="+mn-cs"/>
              </a:rPr>
              <a:t> file to the Maintenance folder, you can temporarily change the access rule in that file from deny all users (deny users=“*”) to deny unauthenticated users (deny users=“?”). Then, you can register a user, create the admin role, and associate the user with the admin role as described above. Once that’s done, you can change the </a:t>
            </a:r>
            <a:r>
              <a:rPr lang="en-US" sz="1200" b="0" i="0" u="none" strike="noStrike" kern="1200" baseline="0" dirty="0" err="1" smtClean="0">
                <a:solidFill>
                  <a:schemeClr val="tx1"/>
                </a:solidFill>
                <a:latin typeface="+mn-lt"/>
                <a:ea typeface="+mn-ea"/>
                <a:cs typeface="+mn-cs"/>
              </a:rPr>
              <a:t>Web.config</a:t>
            </a:r>
            <a:r>
              <a:rPr lang="en-US" sz="1200" b="0" i="0" u="none" strike="noStrike" kern="1200" baseline="0" dirty="0" smtClean="0">
                <a:solidFill>
                  <a:schemeClr val="tx1"/>
                </a:solidFill>
                <a:latin typeface="+mn-lt"/>
                <a:ea typeface="+mn-ea"/>
                <a:cs typeface="+mn-cs"/>
              </a:rPr>
              <a:t> file back to deny all users.</a:t>
            </a:r>
          </a:p>
          <a:p>
            <a:r>
              <a:rPr lang="en-US" sz="1200" b="0" i="0" u="none" strike="noStrike" kern="1200" baseline="0" dirty="0" smtClean="0">
                <a:solidFill>
                  <a:schemeClr val="tx1"/>
                </a:solidFill>
                <a:latin typeface="+mn-lt"/>
                <a:ea typeface="+mn-ea"/>
                <a:cs typeface="+mn-cs"/>
              </a:rPr>
              <a:t>Another way to work around this problem is to use the Seed method that you’ll learn about later in this chapter. You can use this method to add users and roles and to associate users with roles. But for now, the solutions described here are adequate.</a:t>
            </a:r>
          </a:p>
          <a:p>
            <a:endParaRPr lang="en-US" baseline="0" dirty="0" smtClean="0"/>
          </a:p>
          <a:p>
            <a:r>
              <a:rPr lang="en-US" baseline="0" dirty="0" smtClean="0"/>
              <a:t>=============================================</a:t>
            </a:r>
          </a:p>
          <a:p>
            <a:r>
              <a:rPr lang="en-US" b="1" i="1" u="sng" baseline="0" dirty="0" smtClean="0"/>
              <a:t>Discussion</a:t>
            </a:r>
          </a:p>
          <a:p>
            <a:pPr marL="171450" indent="-171450">
              <a:buFont typeface="Arial" panose="020B0604020202020204" pitchFamily="34" charset="0"/>
              <a:buChar char="•"/>
            </a:pPr>
            <a:r>
              <a:rPr lang="en-US" baseline="0" dirty="0" smtClean="0"/>
              <a:t>The </a:t>
            </a:r>
            <a:r>
              <a:rPr lang="en-US" baseline="0" dirty="0" err="1" smtClean="0"/>
              <a:t>Web.config</a:t>
            </a:r>
            <a:r>
              <a:rPr lang="en-US" baseline="0" dirty="0" smtClean="0"/>
              <a:t> file in the root directory doesn’t apply any authorization rules. </a:t>
            </a:r>
          </a:p>
          <a:p>
            <a:pPr marL="628650" lvl="1" indent="-171450">
              <a:buFont typeface="Arial" panose="020B0604020202020204" pitchFamily="34" charset="0"/>
              <a:buChar char="•"/>
            </a:pPr>
            <a:r>
              <a:rPr lang="en-US" baseline="0" dirty="0" smtClean="0"/>
              <a:t>But it does include an authentication element with a mode attribute that’s set to “None” by default when you use the Web Forms template. 	</a:t>
            </a:r>
          </a:p>
          <a:p>
            <a:pPr marL="628650" lvl="1" indent="-171450">
              <a:buFont typeface="Arial" panose="020B0604020202020204" pitchFamily="34" charset="0"/>
              <a:buChar char="•"/>
            </a:pPr>
            <a:r>
              <a:rPr lang="en-US" baseline="0" dirty="0" smtClean="0"/>
              <a:t>This indicates that the form-based authentication of the older Membership system is not being used.</a:t>
            </a:r>
          </a:p>
          <a:p>
            <a:pPr marL="628650" lvl="1" indent="-171450">
              <a:buFont typeface="Arial" panose="020B0604020202020204" pitchFamily="34" charset="0"/>
              <a:buChar char="•"/>
            </a:pPr>
            <a:endParaRPr lang="en-US" baseline="0" dirty="0" smtClean="0"/>
          </a:p>
          <a:p>
            <a:pPr marL="171450" indent="-171450">
              <a:buFont typeface="Arial" panose="020B0604020202020204" pitchFamily="34" charset="0"/>
              <a:buChar char="•"/>
            </a:pPr>
            <a:r>
              <a:rPr lang="en-US" baseline="0" dirty="0" smtClean="0"/>
              <a:t>The </a:t>
            </a:r>
            <a:r>
              <a:rPr lang="en-US" baseline="0" dirty="0" err="1" smtClean="0"/>
              <a:t>Web.config</a:t>
            </a:r>
            <a:r>
              <a:rPr lang="en-US" baseline="0" dirty="0" smtClean="0"/>
              <a:t> file in the Account directory is also added by the Web Forms template. By default, it allows only authenticated users access to the Manage.aspx file within that directory.</a:t>
            </a:r>
          </a:p>
          <a:p>
            <a:pPr marL="171450" indent="-171450">
              <a:buFont typeface="Arial" panose="020B0604020202020204" pitchFamily="34" charset="0"/>
              <a:buChar char="•"/>
            </a:pPr>
            <a:endParaRPr lang="en-US" baseline="0" dirty="0" smtClean="0"/>
          </a:p>
          <a:p>
            <a:pPr marL="171450" indent="-171450">
              <a:buFont typeface="Arial" panose="020B0604020202020204" pitchFamily="34" charset="0"/>
              <a:buChar char="•"/>
            </a:pPr>
            <a:r>
              <a:rPr lang="en-US" baseline="0" dirty="0" smtClean="0"/>
              <a:t>The </a:t>
            </a:r>
            <a:r>
              <a:rPr lang="en-US" baseline="0" dirty="0" err="1" smtClean="0"/>
              <a:t>Web.config</a:t>
            </a:r>
            <a:r>
              <a:rPr lang="en-US" baseline="0" dirty="0" smtClean="0"/>
              <a:t> file in the Maintenance directory applies to all the files in that directory. It allows only authenticated users associated with the admin role to access those files.</a:t>
            </a:r>
          </a:p>
          <a:p>
            <a:endParaRPr lang="en-US" baseline="0" dirty="0" smtClean="0"/>
          </a:p>
          <a:p>
            <a:endParaRPr lang="en-US" baseline="0" dirty="0" smtClean="0"/>
          </a:p>
          <a:p>
            <a:endParaRPr lang="en-US" baseline="0" dirty="0" smtClean="0"/>
          </a:p>
          <a:p>
            <a:endParaRPr lang="ru-RU" baseline="0" dirty="0"/>
          </a:p>
        </p:txBody>
      </p:sp>
      <p:sp>
        <p:nvSpPr>
          <p:cNvPr id="4" name="Номер слайда 3"/>
          <p:cNvSpPr>
            <a:spLocks noGrp="1"/>
          </p:cNvSpPr>
          <p:nvPr>
            <p:ph type="sldNum" sz="quarter" idx="10"/>
          </p:nvPr>
        </p:nvSpPr>
        <p:spPr/>
        <p:txBody>
          <a:bodyPr/>
          <a:lstStyle/>
          <a:p>
            <a:fld id="{420E48ED-F7B8-44EF-9424-AC701EE89119}" type="slidenum">
              <a:rPr lang="ru-RU" smtClean="0"/>
              <a:t>182</a:t>
            </a:fld>
            <a:endParaRPr lang="ru-RU"/>
          </a:p>
        </p:txBody>
      </p:sp>
    </p:spTree>
    <p:extLst>
      <p:ext uri="{BB962C8B-B14F-4D97-AF65-F5344CB8AC3E}">
        <p14:creationId xmlns:p14="http://schemas.microsoft.com/office/powerpoint/2010/main" val="302169727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en-US" sz="1200" b="1" i="0" u="none" strike="noStrike" kern="1200" baseline="0" dirty="0" smtClean="0">
                <a:solidFill>
                  <a:schemeClr val="tx1"/>
                </a:solidFill>
                <a:latin typeface="+mn-lt"/>
                <a:ea typeface="+mn-ea"/>
                <a:cs typeface="+mn-cs"/>
              </a:rPr>
              <a:t>How to customize users</a:t>
            </a:r>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When you run an application that uses the Web Forms template, </a:t>
            </a:r>
            <a:endParaRPr lang="ru-RU" sz="1200" b="0" i="0" u="none" strike="noStrike" kern="1200" baseline="0" dirty="0" smtClean="0">
              <a:solidFill>
                <a:schemeClr val="tx1"/>
              </a:solidFill>
              <a:latin typeface="+mn-lt"/>
              <a:ea typeface="+mn-ea"/>
              <a:cs typeface="+mn-cs"/>
            </a:endParaRP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you can immediately start registering users and </a:t>
            </a:r>
            <a:endParaRPr lang="ru-RU" sz="1200" b="0" i="0" u="none" strike="noStrike" kern="1200" baseline="0" dirty="0" smtClean="0">
              <a:solidFill>
                <a:schemeClr val="tx1"/>
              </a:solidFill>
              <a:latin typeface="+mn-lt"/>
              <a:ea typeface="+mn-ea"/>
              <a:cs typeface="+mn-cs"/>
            </a:endParaRP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the application will remember these users so they can log in and out. </a:t>
            </a:r>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That’s because, behind the scenes, the application is using the </a:t>
            </a:r>
            <a:r>
              <a:rPr lang="en-US" sz="1200" b="1" i="1" u="none" strike="noStrike" kern="1200" baseline="0" dirty="0" smtClean="0">
                <a:solidFill>
                  <a:schemeClr val="tx1"/>
                </a:solidFill>
                <a:latin typeface="+mn-lt"/>
                <a:ea typeface="+mn-ea"/>
                <a:cs typeface="+mn-cs"/>
              </a:rPr>
              <a:t>Code First feature of the Entity Framework </a:t>
            </a:r>
            <a:r>
              <a:rPr lang="en-US" sz="1200" b="0" i="0" u="none" strike="noStrike" kern="1200" baseline="0" dirty="0" smtClean="0">
                <a:solidFill>
                  <a:schemeClr val="tx1"/>
                </a:solidFill>
                <a:latin typeface="+mn-lt"/>
                <a:ea typeface="+mn-ea"/>
                <a:cs typeface="+mn-cs"/>
              </a:rPr>
              <a:t>to create the authentication database the application needs to store and retrieve users. </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If your application provides for roles, this database can also store and retrieve roles. </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As you’ll learn in the following topics, </a:t>
            </a:r>
            <a:r>
              <a:rPr lang="en-US" sz="1200" b="1" i="1" u="none" strike="noStrike" kern="1200" baseline="0" dirty="0" smtClean="0">
                <a:solidFill>
                  <a:schemeClr val="tx1"/>
                </a:solidFill>
                <a:latin typeface="+mn-lt"/>
                <a:ea typeface="+mn-ea"/>
                <a:cs typeface="+mn-cs"/>
              </a:rPr>
              <a:t>you can also use Code First to customize this database</a:t>
            </a:r>
            <a:r>
              <a:rPr lang="en-US" sz="1200" b="0" i="0" u="none" strike="noStrike" kern="1200" baseline="0" dirty="0" smtClean="0">
                <a:solidFill>
                  <a:schemeClr val="tx1"/>
                </a:solidFill>
                <a:latin typeface="+mn-lt"/>
                <a:ea typeface="+mn-ea"/>
                <a:cs typeface="+mn-cs"/>
              </a:rPr>
              <a:t>.</a:t>
            </a:r>
          </a:p>
          <a:p>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Before going on, you may be interested in knowing how you can look at the tables in the authentication database that’s created by Code First. </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To do that, you can choose View </a:t>
            </a:r>
            <a:r>
              <a:rPr lang="ru-RU" sz="1200" b="0" i="0" u="none" strike="noStrike" kern="1200" baseline="0" dirty="0" smtClean="0">
                <a:solidFill>
                  <a:schemeClr val="tx1"/>
                </a:solidFill>
                <a:latin typeface="+mn-lt"/>
                <a:ea typeface="+mn-ea"/>
                <a:cs typeface="+mn-cs"/>
              </a:rPr>
              <a:t>-</a:t>
            </a:r>
            <a:r>
              <a:rPr lang="en-US" sz="1200" b="0" i="0" u="none" strike="noStrike" kern="1200" baseline="0" dirty="0" smtClean="0">
                <a:solidFill>
                  <a:schemeClr val="tx1"/>
                </a:solidFill>
                <a:latin typeface="+mn-lt"/>
                <a:ea typeface="+mn-ea"/>
                <a:cs typeface="+mn-cs"/>
              </a:rPr>
              <a:t>&gt; Server Explorer to display the Server Explorer. </a:t>
            </a:r>
          </a:p>
          <a:p>
            <a:r>
              <a:rPr lang="en-US" sz="1200" b="0" i="0" u="none" strike="noStrike" kern="1200" baseline="0" dirty="0" smtClean="0">
                <a:solidFill>
                  <a:schemeClr val="tx1"/>
                </a:solidFill>
                <a:latin typeface="+mn-lt"/>
                <a:ea typeface="+mn-ea"/>
                <a:cs typeface="+mn-cs"/>
              </a:rPr>
              <a:t>Then, you can expand the Data Connections, </a:t>
            </a:r>
            <a:r>
              <a:rPr lang="en-US" sz="1200" b="0" i="0" u="none" strike="noStrike" kern="1200" baseline="0" dirty="0" err="1" smtClean="0">
                <a:solidFill>
                  <a:schemeClr val="tx1"/>
                </a:solidFill>
                <a:latin typeface="+mn-lt"/>
                <a:ea typeface="+mn-ea"/>
                <a:cs typeface="+mn-cs"/>
              </a:rPr>
              <a:t>DefaultConnection</a:t>
            </a:r>
            <a:r>
              <a:rPr lang="en-US" sz="1200" b="0" i="0" u="none" strike="noStrike" kern="1200" baseline="0" dirty="0" smtClean="0">
                <a:solidFill>
                  <a:schemeClr val="tx1"/>
                </a:solidFill>
                <a:latin typeface="+mn-lt"/>
                <a:ea typeface="+mn-ea"/>
                <a:cs typeface="+mn-cs"/>
              </a:rPr>
              <a:t>, and Tables nodes to see a list of the tables. </a:t>
            </a:r>
          </a:p>
          <a:p>
            <a:r>
              <a:rPr lang="en-US" sz="1200" b="0" i="0" u="none" strike="noStrike" kern="1200" baseline="0" dirty="0" smtClean="0">
                <a:solidFill>
                  <a:schemeClr val="tx1"/>
                </a:solidFill>
                <a:latin typeface="+mn-lt"/>
                <a:ea typeface="+mn-ea"/>
                <a:cs typeface="+mn-cs"/>
              </a:rPr>
              <a:t>To see the columns for a table, you can expand the node for that table. </a:t>
            </a:r>
          </a:p>
          <a:p>
            <a:r>
              <a:rPr lang="en-US" sz="1200" b="0" i="0" u="none" strike="noStrike" kern="1200" baseline="0" dirty="0" smtClean="0">
                <a:solidFill>
                  <a:schemeClr val="tx1"/>
                </a:solidFill>
                <a:latin typeface="+mn-lt"/>
                <a:ea typeface="+mn-ea"/>
                <a:cs typeface="+mn-cs"/>
              </a:rPr>
              <a:t>And to view the data for a table, you can right-click on the table and select Show Table Data.</a:t>
            </a:r>
          </a:p>
          <a:p>
            <a:endParaRPr lang="en-US" sz="1200" b="1" i="0" u="none" strike="noStrike" kern="1200" baseline="0" dirty="0" smtClean="0">
              <a:solidFill>
                <a:schemeClr val="tx1"/>
              </a:solidFill>
              <a:latin typeface="+mn-lt"/>
              <a:ea typeface="+mn-ea"/>
              <a:cs typeface="+mn-cs"/>
            </a:endParaRPr>
          </a:p>
          <a:p>
            <a:endParaRPr lang="en-US" sz="1200" b="1" i="0" u="none" strike="noStrike" kern="1200" baseline="0" dirty="0" smtClean="0">
              <a:solidFill>
                <a:schemeClr val="tx1"/>
              </a:solidFill>
              <a:latin typeface="+mn-lt"/>
              <a:ea typeface="+mn-ea"/>
              <a:cs typeface="+mn-cs"/>
            </a:endParaRPr>
          </a:p>
          <a:p>
            <a:endParaRPr lang="en-US" sz="1200" b="1" i="0" u="none" strike="noStrike" kern="1200" baseline="0" dirty="0" smtClean="0">
              <a:solidFill>
                <a:schemeClr val="tx1"/>
              </a:solidFill>
              <a:latin typeface="+mn-lt"/>
              <a:ea typeface="+mn-ea"/>
              <a:cs typeface="+mn-cs"/>
            </a:endParaRPr>
          </a:p>
          <a:p>
            <a:endParaRPr lang="en-US" sz="1200" b="1" i="0" u="none" strike="noStrike" kern="1200" baseline="0" dirty="0" smtClean="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420E48ED-F7B8-44EF-9424-AC701EE89119}" type="slidenum">
              <a:rPr lang="ru-RU" smtClean="0"/>
              <a:t>183</a:t>
            </a:fld>
            <a:endParaRPr lang="ru-RU"/>
          </a:p>
        </p:txBody>
      </p:sp>
    </p:spTree>
    <p:extLst>
      <p:ext uri="{BB962C8B-B14F-4D97-AF65-F5344CB8AC3E}">
        <p14:creationId xmlns:p14="http://schemas.microsoft.com/office/powerpoint/2010/main" val="65860847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70000" lnSpcReduction="20000"/>
          </a:bodyPr>
          <a:lstStyle/>
          <a:p>
            <a:r>
              <a:rPr lang="en-US" sz="1200" b="1" i="0" u="sng" strike="noStrike" kern="1200" baseline="0" dirty="0" smtClean="0">
                <a:solidFill>
                  <a:schemeClr val="tx1"/>
                </a:solidFill>
                <a:latin typeface="+mn-lt"/>
                <a:ea typeface="+mn-ea"/>
                <a:cs typeface="+mn-cs"/>
              </a:rPr>
              <a:t>How to use Code First migrations</a:t>
            </a:r>
            <a:endParaRPr lang="en-US" sz="1200" b="0" i="0" u="sng"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To customize a database with Code First, you use the </a:t>
            </a:r>
            <a:r>
              <a:rPr lang="en-US" sz="1200" b="1" i="1" u="none" strike="noStrike" kern="1200" baseline="0" dirty="0" smtClean="0">
                <a:solidFill>
                  <a:schemeClr val="tx1"/>
                </a:solidFill>
                <a:latin typeface="+mn-lt"/>
                <a:ea typeface="+mn-ea"/>
                <a:cs typeface="+mn-cs"/>
              </a:rPr>
              <a:t>Package Manager Console (PMC)</a:t>
            </a:r>
            <a:r>
              <a:rPr lang="en-US" sz="1200" b="0" i="0" u="none" strike="noStrike" kern="1200" baseline="0" dirty="0" smtClean="0">
                <a:solidFill>
                  <a:schemeClr val="tx1"/>
                </a:solidFill>
                <a:latin typeface="+mn-lt"/>
                <a:ea typeface="+mn-ea"/>
                <a:cs typeface="+mn-cs"/>
              </a:rPr>
              <a:t> to create and run </a:t>
            </a:r>
            <a:r>
              <a:rPr lang="en-US" sz="1200" b="0" i="1" u="none" strike="noStrike" kern="1200" baseline="0" dirty="0" smtClean="0">
                <a:solidFill>
                  <a:schemeClr val="tx1"/>
                </a:solidFill>
                <a:latin typeface="+mn-lt"/>
                <a:ea typeface="+mn-ea"/>
                <a:cs typeface="+mn-cs"/>
              </a:rPr>
              <a:t>migration files.</a:t>
            </a:r>
            <a:r>
              <a:rPr lang="en-US" sz="1200" b="0" i="0" u="none" strike="noStrike" kern="1200" baseline="0" dirty="0" smtClean="0">
                <a:solidFill>
                  <a:schemeClr val="tx1"/>
                </a:solidFill>
                <a:latin typeface="+mn-lt"/>
                <a:ea typeface="+mn-ea"/>
                <a:cs typeface="+mn-cs"/>
              </a:rPr>
              <a:t> </a:t>
            </a:r>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These files contain C# code to do things like add and drop database tables and columns. </a:t>
            </a:r>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Figure 20-17 shows what the PMC looks like and how to open it. </a:t>
            </a:r>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Once you’ve opened the PMC, you can use the commands presented in the table to add custom user data.</a:t>
            </a:r>
            <a:endParaRPr lang="ru-RU"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This figure shows a procedure for adding a custom </a:t>
            </a:r>
            <a:r>
              <a:rPr lang="en-US" sz="1200" b="0" i="0" u="none" strike="noStrike" kern="1200" baseline="0" dirty="0" err="1" smtClean="0">
                <a:solidFill>
                  <a:schemeClr val="tx1"/>
                </a:solidFill>
                <a:latin typeface="+mn-lt"/>
                <a:ea typeface="+mn-ea"/>
                <a:cs typeface="+mn-cs"/>
              </a:rPr>
              <a:t>BirthDate</a:t>
            </a:r>
            <a:r>
              <a:rPr lang="en-US" sz="1200" b="0" i="0" u="none" strike="noStrike" kern="1200" baseline="0" dirty="0" smtClean="0">
                <a:solidFill>
                  <a:schemeClr val="tx1"/>
                </a:solidFill>
                <a:latin typeface="+mn-lt"/>
                <a:ea typeface="+mn-ea"/>
                <a:cs typeface="+mn-cs"/>
              </a:rPr>
              <a:t> property to the user data that’s stored by an application. </a:t>
            </a:r>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pPr marL="228600" indent="-228600">
              <a:buAutoNum type="arabicParenR"/>
            </a:pPr>
            <a:r>
              <a:rPr lang="en-US" sz="1200" b="1" i="1" u="none" strike="noStrike" kern="1200" baseline="0" dirty="0" smtClean="0">
                <a:solidFill>
                  <a:schemeClr val="tx1"/>
                </a:solidFill>
                <a:latin typeface="+mn-lt"/>
                <a:ea typeface="+mn-ea"/>
                <a:cs typeface="+mn-cs"/>
              </a:rPr>
              <a:t>to register a user.</a:t>
            </a:r>
            <a:endParaRPr lang="ru-RU" sz="1200" b="1" i="1" u="none" strike="noStrike" kern="1200" baseline="0" dirty="0" smtClean="0">
              <a:solidFill>
                <a:schemeClr val="tx1"/>
              </a:solidFill>
              <a:latin typeface="+mn-lt"/>
              <a:ea typeface="+mn-ea"/>
              <a:cs typeface="+mn-cs"/>
            </a:endParaRPr>
          </a:p>
          <a:p>
            <a:pPr marL="0" indent="0">
              <a:buNone/>
            </a:pPr>
            <a:r>
              <a:rPr lang="en-US" sz="1200" b="0" i="0" u="none" strike="noStrike" kern="1200" baseline="0" dirty="0" smtClean="0">
                <a:solidFill>
                  <a:schemeClr val="tx1"/>
                </a:solidFill>
                <a:latin typeface="+mn-lt"/>
                <a:ea typeface="+mn-ea"/>
                <a:cs typeface="+mn-cs"/>
              </a:rPr>
              <a:t>Although this step is optional, it will cause the authentication database to be created. </a:t>
            </a:r>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r>
              <a:rPr lang="ru-RU" sz="1200" b="1" i="1" u="none" strike="noStrike" kern="1200" baseline="0" dirty="0" smtClean="0">
                <a:solidFill>
                  <a:schemeClr val="tx1"/>
                </a:solidFill>
                <a:latin typeface="+mn-lt"/>
                <a:ea typeface="+mn-ea"/>
                <a:cs typeface="+mn-cs"/>
              </a:rPr>
              <a:t>2) </a:t>
            </a:r>
            <a:r>
              <a:rPr lang="en-US" sz="1200" b="1" i="1" u="none" strike="noStrike" kern="1200" baseline="0" dirty="0" smtClean="0">
                <a:solidFill>
                  <a:schemeClr val="tx1"/>
                </a:solidFill>
                <a:latin typeface="+mn-lt"/>
                <a:ea typeface="+mn-ea"/>
                <a:cs typeface="+mn-cs"/>
              </a:rPr>
              <a:t>when you enable migrations as described in the second step, </a:t>
            </a:r>
            <a:endParaRPr lang="ru-RU" sz="1200" b="1" i="1"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an </a:t>
            </a:r>
            <a:r>
              <a:rPr lang="en-US" sz="1200" b="0" i="0" u="none" strike="noStrike" kern="1200" baseline="0" dirty="0" err="1" smtClean="0">
                <a:solidFill>
                  <a:schemeClr val="tx1"/>
                </a:solidFill>
                <a:latin typeface="+mn-lt"/>
                <a:ea typeface="+mn-ea"/>
                <a:cs typeface="+mn-cs"/>
              </a:rPr>
              <a:t>InitialCreate</a:t>
            </a:r>
            <a:r>
              <a:rPr lang="en-US" sz="1200" b="0" i="0" u="none" strike="noStrike" kern="1200" baseline="0" dirty="0" smtClean="0">
                <a:solidFill>
                  <a:schemeClr val="tx1"/>
                </a:solidFill>
                <a:latin typeface="+mn-lt"/>
                <a:ea typeface="+mn-ea"/>
                <a:cs typeface="+mn-cs"/>
              </a:rPr>
              <a:t> migration file that contains the code for creating the authentication database is created. </a:t>
            </a:r>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This file can be useful when you’re rolling back changes, as you’ll see later.</a:t>
            </a:r>
          </a:p>
          <a:p>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Note that you only have to enable migrations once per application. </a:t>
            </a:r>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After you do that, you’ll have </a:t>
            </a:r>
            <a:endParaRPr lang="ru-RU" sz="1200" b="0" i="0" u="none" strike="noStrike" kern="1200" baseline="0" dirty="0" smtClean="0">
              <a:solidFill>
                <a:schemeClr val="tx1"/>
              </a:solidFill>
              <a:latin typeface="+mn-lt"/>
              <a:ea typeface="+mn-ea"/>
              <a:cs typeface="+mn-cs"/>
            </a:endParaRPr>
          </a:p>
          <a:p>
            <a:pPr marL="171450" indent="-171450">
              <a:buFont typeface="Arial" panose="020B0604020202020204" pitchFamily="34" charset="0"/>
              <a:buChar char="•"/>
            </a:pPr>
            <a:r>
              <a:rPr lang="en-US" sz="1200" b="1" i="1" u="none" strike="noStrike" kern="1200" baseline="0" dirty="0" smtClean="0">
                <a:solidFill>
                  <a:schemeClr val="tx1"/>
                </a:solidFill>
                <a:latin typeface="+mn-lt"/>
                <a:ea typeface="+mn-ea"/>
                <a:cs typeface="+mn-cs"/>
              </a:rPr>
              <a:t>Migrations directory</a:t>
            </a:r>
            <a:r>
              <a:rPr lang="en-US" sz="1200" b="0" i="0" u="none" strike="noStrike" kern="1200" baseline="0" dirty="0" smtClean="0">
                <a:solidFill>
                  <a:schemeClr val="tx1"/>
                </a:solidFill>
                <a:latin typeface="+mn-lt"/>
                <a:ea typeface="+mn-ea"/>
                <a:cs typeface="+mn-cs"/>
              </a:rPr>
              <a:t> with </a:t>
            </a:r>
            <a:endParaRPr lang="ru-RU" sz="1200" b="0" i="0" u="none" strike="noStrike" kern="1200" baseline="0" dirty="0" smtClean="0">
              <a:solidFill>
                <a:schemeClr val="tx1"/>
              </a:solidFill>
              <a:latin typeface="+mn-lt"/>
              <a:ea typeface="+mn-ea"/>
              <a:cs typeface="+mn-cs"/>
            </a:endParaRPr>
          </a:p>
          <a:p>
            <a:pPr marL="171450" indent="-171450">
              <a:buFont typeface="Arial" panose="020B0604020202020204" pitchFamily="34" charset="0"/>
              <a:buChar char="•"/>
            </a:pPr>
            <a:r>
              <a:rPr lang="en-US" sz="1200" b="1" i="1" u="none" strike="noStrike" kern="1200" baseline="0" dirty="0" smtClean="0">
                <a:solidFill>
                  <a:schemeClr val="tx1"/>
                </a:solidFill>
                <a:latin typeface="+mn-lt"/>
                <a:ea typeface="+mn-ea"/>
                <a:cs typeface="+mn-cs"/>
              </a:rPr>
              <a:t>Configuration.</a:t>
            </a:r>
            <a:r>
              <a:rPr lang="ru-RU" sz="1200" b="1" i="1" u="none" strike="noStrike" kern="1200" baseline="0" dirty="0" smtClean="0">
                <a:solidFill>
                  <a:schemeClr val="tx1"/>
                </a:solidFill>
                <a:latin typeface="+mn-lt"/>
                <a:ea typeface="+mn-ea"/>
                <a:cs typeface="+mn-cs"/>
              </a:rPr>
              <a:t>с</a:t>
            </a:r>
            <a:r>
              <a:rPr lang="en-US" sz="1200" b="1" i="1" u="none" strike="noStrike" kern="1200" baseline="0" dirty="0" smtClean="0">
                <a:solidFill>
                  <a:schemeClr val="tx1"/>
                </a:solidFill>
                <a:latin typeface="+mn-lt"/>
                <a:ea typeface="+mn-ea"/>
                <a:cs typeface="+mn-cs"/>
              </a:rPr>
              <a:t>s file</a:t>
            </a:r>
            <a:r>
              <a:rPr lang="en-US" sz="1200" b="0" i="0" u="none" strike="noStrike" kern="1200" baseline="0" dirty="0" smtClean="0">
                <a:solidFill>
                  <a:schemeClr val="tx1"/>
                </a:solidFill>
                <a:latin typeface="+mn-lt"/>
                <a:ea typeface="+mn-ea"/>
                <a:cs typeface="+mn-cs"/>
              </a:rPr>
              <a:t> </a:t>
            </a:r>
            <a:endParaRPr lang="ru-RU" sz="1200" b="0" i="0" u="none" strike="noStrike" kern="1200" baseline="0" dirty="0" smtClean="0">
              <a:solidFill>
                <a:schemeClr val="tx1"/>
              </a:solidFill>
              <a:latin typeface="+mn-lt"/>
              <a:ea typeface="+mn-ea"/>
              <a:cs typeface="+mn-cs"/>
            </a:endParaRP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optionally, an </a:t>
            </a:r>
            <a:r>
              <a:rPr lang="en-US" sz="1200" b="0" i="0" u="none" strike="noStrike" kern="1200" baseline="0" dirty="0" err="1" smtClean="0">
                <a:solidFill>
                  <a:schemeClr val="tx1"/>
                </a:solidFill>
                <a:latin typeface="+mn-lt"/>
                <a:ea typeface="+mn-ea"/>
                <a:cs typeface="+mn-cs"/>
              </a:rPr>
              <a:t>InitialCreate</a:t>
            </a:r>
            <a:r>
              <a:rPr lang="en-US" sz="1200" b="0" i="0" u="none" strike="noStrike" kern="1200" baseline="0" dirty="0" smtClean="0">
                <a:solidFill>
                  <a:schemeClr val="tx1"/>
                </a:solidFill>
                <a:latin typeface="+mn-lt"/>
                <a:ea typeface="+mn-ea"/>
                <a:cs typeface="+mn-cs"/>
              </a:rPr>
              <a:t> migration file.</a:t>
            </a:r>
          </a:p>
          <a:p>
            <a:endParaRPr lang="ru-RU" sz="1200" b="0" i="0" u="none" strike="noStrike" kern="1200" baseline="0" dirty="0" smtClean="0">
              <a:solidFill>
                <a:schemeClr val="tx1"/>
              </a:solidFill>
              <a:latin typeface="+mn-lt"/>
              <a:ea typeface="+mn-ea"/>
              <a:cs typeface="+mn-cs"/>
            </a:endParaRPr>
          </a:p>
          <a:p>
            <a:r>
              <a:rPr lang="ru-RU" sz="1200" b="1" i="1" u="none" strike="noStrike" kern="1200" baseline="0" dirty="0" smtClean="0">
                <a:solidFill>
                  <a:schemeClr val="tx1"/>
                </a:solidFill>
                <a:latin typeface="+mn-lt"/>
                <a:ea typeface="+mn-ea"/>
                <a:cs typeface="+mn-cs"/>
              </a:rPr>
              <a:t>3) </a:t>
            </a:r>
            <a:r>
              <a:rPr lang="en-US" sz="1200" b="1" i="1" u="none" strike="noStrike" kern="1200" baseline="0" dirty="0" smtClean="0">
                <a:solidFill>
                  <a:schemeClr val="tx1"/>
                </a:solidFill>
                <a:latin typeface="+mn-lt"/>
                <a:ea typeface="+mn-ea"/>
                <a:cs typeface="+mn-cs"/>
              </a:rPr>
              <a:t>add a new property to the </a:t>
            </a:r>
            <a:r>
              <a:rPr lang="en-US" sz="1200" b="1" i="1" u="none" strike="noStrike" kern="1200" baseline="0" dirty="0" err="1" smtClean="0">
                <a:solidFill>
                  <a:schemeClr val="tx1"/>
                </a:solidFill>
                <a:latin typeface="+mn-lt"/>
                <a:ea typeface="+mn-ea"/>
                <a:cs typeface="+mn-cs"/>
              </a:rPr>
              <a:t>ApplicationUser</a:t>
            </a:r>
            <a:r>
              <a:rPr lang="en-US" sz="1200" b="1" i="1" u="none" strike="noStrike" kern="1200" baseline="0" dirty="0" smtClean="0">
                <a:solidFill>
                  <a:schemeClr val="tx1"/>
                </a:solidFill>
                <a:latin typeface="+mn-lt"/>
                <a:ea typeface="+mn-ea"/>
                <a:cs typeface="+mn-cs"/>
              </a:rPr>
              <a:t> class in the </a:t>
            </a:r>
            <a:r>
              <a:rPr lang="en-US" sz="1200" b="1" i="1" u="none" strike="noStrike" kern="1200" baseline="0" dirty="0" err="1" smtClean="0">
                <a:solidFill>
                  <a:schemeClr val="tx1"/>
                </a:solidFill>
                <a:latin typeface="+mn-lt"/>
                <a:ea typeface="+mn-ea"/>
                <a:cs typeface="+mn-cs"/>
              </a:rPr>
              <a:t>IdentityModels</a:t>
            </a:r>
            <a:r>
              <a:rPr lang="en-US" sz="1200" b="1" i="1" u="none" strike="noStrike" kern="1200" baseline="0" dirty="0" smtClean="0">
                <a:solidFill>
                  <a:schemeClr val="tx1"/>
                </a:solidFill>
                <a:latin typeface="+mn-lt"/>
                <a:ea typeface="+mn-ea"/>
                <a:cs typeface="+mn-cs"/>
              </a:rPr>
              <a:t>.</a:t>
            </a:r>
            <a:r>
              <a:rPr lang="ru-RU" sz="1200" b="1" i="1" u="none" strike="noStrike" kern="1200" baseline="0" dirty="0" smtClean="0">
                <a:solidFill>
                  <a:schemeClr val="tx1"/>
                </a:solidFill>
                <a:latin typeface="+mn-lt"/>
                <a:ea typeface="+mn-ea"/>
                <a:cs typeface="+mn-cs"/>
              </a:rPr>
              <a:t>с</a:t>
            </a:r>
            <a:r>
              <a:rPr lang="en-US" sz="1200" b="1" i="1" u="none" strike="noStrike" kern="1200" baseline="0" dirty="0" smtClean="0">
                <a:solidFill>
                  <a:schemeClr val="tx1"/>
                </a:solidFill>
                <a:latin typeface="+mn-lt"/>
                <a:ea typeface="+mn-ea"/>
                <a:cs typeface="+mn-cs"/>
              </a:rPr>
              <a:t>s file of the Models directory. </a:t>
            </a:r>
            <a:endParaRPr lang="ru-RU" sz="1200" b="1" i="1"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An abbreviated version of this class is shown here. </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This class includes a new </a:t>
            </a:r>
            <a:r>
              <a:rPr lang="en-US" sz="1200" b="0" i="0" u="none" strike="noStrike" kern="1200" baseline="0" dirty="0" err="1" smtClean="0">
                <a:solidFill>
                  <a:schemeClr val="tx1"/>
                </a:solidFill>
                <a:latin typeface="+mn-lt"/>
                <a:ea typeface="+mn-ea"/>
                <a:cs typeface="+mn-cs"/>
              </a:rPr>
              <a:t>DateTime</a:t>
            </a:r>
            <a:r>
              <a:rPr lang="en-US" sz="1200" b="0" i="0" u="none" strike="noStrike" kern="1200" baseline="0" dirty="0" smtClean="0">
                <a:solidFill>
                  <a:schemeClr val="tx1"/>
                </a:solidFill>
                <a:latin typeface="+mn-lt"/>
                <a:ea typeface="+mn-ea"/>
                <a:cs typeface="+mn-cs"/>
              </a:rPr>
              <a:t> property named </a:t>
            </a:r>
            <a:r>
              <a:rPr lang="en-US" sz="1200" b="0" i="0" u="none" strike="noStrike" kern="1200" baseline="0" dirty="0" err="1" smtClean="0">
                <a:solidFill>
                  <a:schemeClr val="tx1"/>
                </a:solidFill>
                <a:latin typeface="+mn-lt"/>
                <a:ea typeface="+mn-ea"/>
                <a:cs typeface="+mn-cs"/>
              </a:rPr>
              <a:t>BirthDate</a:t>
            </a:r>
            <a:r>
              <a:rPr lang="en-US" sz="1200" b="0" i="0" u="none" strike="noStrike" kern="1200" baseline="0" dirty="0" smtClean="0">
                <a:solidFill>
                  <a:schemeClr val="tx1"/>
                </a:solidFill>
                <a:latin typeface="+mn-lt"/>
                <a:ea typeface="+mn-ea"/>
                <a:cs typeface="+mn-cs"/>
              </a:rPr>
              <a:t>.</a:t>
            </a:r>
          </a:p>
          <a:p>
            <a:endParaRPr lang="ru-RU" sz="1200" b="0" i="0" u="none" strike="noStrike" kern="1200" baseline="0" dirty="0" smtClean="0">
              <a:solidFill>
                <a:schemeClr val="tx1"/>
              </a:solidFill>
              <a:latin typeface="+mn-lt"/>
              <a:ea typeface="+mn-ea"/>
              <a:cs typeface="+mn-cs"/>
            </a:endParaRPr>
          </a:p>
          <a:p>
            <a:r>
              <a:rPr lang="ru-RU" sz="1200" b="1" i="1" u="none" strike="noStrike" kern="1200" baseline="0" dirty="0" smtClean="0">
                <a:solidFill>
                  <a:schemeClr val="tx1"/>
                </a:solidFill>
                <a:latin typeface="+mn-lt"/>
                <a:ea typeface="+mn-ea"/>
                <a:cs typeface="+mn-cs"/>
              </a:rPr>
              <a:t>4) </a:t>
            </a:r>
            <a:r>
              <a:rPr lang="en-US" sz="1200" b="1" i="1" u="none" strike="noStrike" kern="1200" baseline="0" dirty="0" smtClean="0">
                <a:solidFill>
                  <a:schemeClr val="tx1"/>
                </a:solidFill>
                <a:latin typeface="+mn-lt"/>
                <a:ea typeface="+mn-ea"/>
                <a:cs typeface="+mn-cs"/>
              </a:rPr>
              <a:t>create a C# migration file by running the </a:t>
            </a:r>
            <a:r>
              <a:rPr lang="en-US" sz="1200" b="1" i="1" u="sng" strike="noStrike" kern="1200" baseline="0" dirty="0" smtClean="0">
                <a:solidFill>
                  <a:schemeClr val="tx1"/>
                </a:solidFill>
                <a:latin typeface="+mn-lt"/>
                <a:ea typeface="+mn-ea"/>
                <a:cs typeface="+mn-cs"/>
              </a:rPr>
              <a:t>Add-Migration</a:t>
            </a:r>
            <a:r>
              <a:rPr lang="en-US" sz="1200" b="1" i="1" u="none" strike="noStrike" kern="1200" baseline="0" dirty="0" smtClean="0">
                <a:solidFill>
                  <a:schemeClr val="tx1"/>
                </a:solidFill>
                <a:latin typeface="+mn-lt"/>
                <a:ea typeface="+mn-ea"/>
                <a:cs typeface="+mn-cs"/>
              </a:rPr>
              <a:t> command.</a:t>
            </a:r>
            <a:r>
              <a:rPr lang="en-US" sz="1200" b="0" i="0" u="none" strike="noStrike" kern="1200" baseline="0" dirty="0" smtClean="0">
                <a:solidFill>
                  <a:schemeClr val="tx1"/>
                </a:solidFill>
                <a:latin typeface="+mn-lt"/>
                <a:ea typeface="+mn-ea"/>
                <a:cs typeface="+mn-cs"/>
              </a:rPr>
              <a:t> </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On this command, you code a name that identifies the data that you’re adding. </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Then, a new migration file that creates a database column for the new property is added to the Migrations directory. </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Note that the name of this file will include a timestamp like this: 201605262145080_BirthDate.cs.</a:t>
            </a:r>
          </a:p>
          <a:p>
            <a:endParaRPr lang="ru-RU" sz="1200" b="0" i="0" u="none" strike="noStrike" kern="1200" baseline="0" dirty="0" smtClean="0">
              <a:solidFill>
                <a:schemeClr val="tx1"/>
              </a:solidFill>
              <a:latin typeface="+mn-lt"/>
              <a:ea typeface="+mn-ea"/>
              <a:cs typeface="+mn-cs"/>
            </a:endParaRPr>
          </a:p>
          <a:p>
            <a:r>
              <a:rPr lang="ru-RU" sz="1200" b="1" i="1" u="none" strike="noStrike" kern="1200" baseline="0" dirty="0" smtClean="0">
                <a:solidFill>
                  <a:schemeClr val="tx1"/>
                </a:solidFill>
                <a:latin typeface="+mn-lt"/>
                <a:ea typeface="+mn-ea"/>
                <a:cs typeface="+mn-cs"/>
              </a:rPr>
              <a:t>5) </a:t>
            </a:r>
            <a:r>
              <a:rPr lang="en-US" sz="1200" b="1" i="1" u="none" strike="noStrike" kern="1200" baseline="0" dirty="0" smtClean="0">
                <a:solidFill>
                  <a:schemeClr val="tx1"/>
                </a:solidFill>
                <a:latin typeface="+mn-lt"/>
                <a:ea typeface="+mn-ea"/>
                <a:cs typeface="+mn-cs"/>
              </a:rPr>
              <a:t>update the database by running the </a:t>
            </a:r>
            <a:r>
              <a:rPr lang="en-US" sz="1200" b="1" i="1" u="sng" strike="noStrike" kern="1200" baseline="0" dirty="0" smtClean="0">
                <a:solidFill>
                  <a:schemeClr val="tx1"/>
                </a:solidFill>
                <a:latin typeface="+mn-lt"/>
                <a:ea typeface="+mn-ea"/>
                <a:cs typeface="+mn-cs"/>
              </a:rPr>
              <a:t>Update-Database</a:t>
            </a:r>
            <a:r>
              <a:rPr lang="en-US" sz="1200" b="1" i="1" u="none" strike="noStrike" kern="1200" baseline="0" dirty="0" smtClean="0">
                <a:solidFill>
                  <a:schemeClr val="tx1"/>
                </a:solidFill>
                <a:latin typeface="+mn-lt"/>
                <a:ea typeface="+mn-ea"/>
                <a:cs typeface="+mn-cs"/>
              </a:rPr>
              <a:t> command. </a:t>
            </a:r>
            <a:endParaRPr lang="ru-RU" sz="1200" b="1" i="1"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Note that the </a:t>
            </a:r>
            <a:r>
              <a:rPr lang="en-US" sz="1200" b="0" i="0" u="none" strike="noStrike" kern="1200" baseline="0" dirty="0" err="1" smtClean="0">
                <a:solidFill>
                  <a:schemeClr val="tx1"/>
                </a:solidFill>
                <a:latin typeface="+mn-lt"/>
                <a:ea typeface="+mn-ea"/>
                <a:cs typeface="+mn-cs"/>
              </a:rPr>
              <a:t>BirthDate</a:t>
            </a:r>
            <a:r>
              <a:rPr lang="en-US" sz="1200" b="0" i="0" u="none" strike="noStrike" kern="1200" baseline="0" dirty="0" smtClean="0">
                <a:solidFill>
                  <a:schemeClr val="tx1"/>
                </a:solidFill>
                <a:latin typeface="+mn-lt"/>
                <a:ea typeface="+mn-ea"/>
                <a:cs typeface="+mn-cs"/>
              </a:rPr>
              <a:t> column this step adds will accept null values. That’s because the </a:t>
            </a:r>
            <a:r>
              <a:rPr lang="en-US" sz="1200" b="0" i="0" u="none" strike="noStrike" kern="1200" baseline="0" dirty="0" err="1" smtClean="0">
                <a:solidFill>
                  <a:schemeClr val="tx1"/>
                </a:solidFill>
                <a:latin typeface="+mn-lt"/>
                <a:ea typeface="+mn-ea"/>
                <a:cs typeface="+mn-cs"/>
              </a:rPr>
              <a:t>BirthDate</a:t>
            </a:r>
            <a:r>
              <a:rPr lang="en-US" sz="1200" b="0" i="0" u="none" strike="noStrike" kern="1200" baseline="0" dirty="0" smtClean="0">
                <a:solidFill>
                  <a:schemeClr val="tx1"/>
                </a:solidFill>
                <a:latin typeface="+mn-lt"/>
                <a:ea typeface="+mn-ea"/>
                <a:cs typeface="+mn-cs"/>
              </a:rPr>
              <a:t> property that was added to the </a:t>
            </a:r>
            <a:r>
              <a:rPr lang="en-US" sz="1200" b="0" i="0" u="none" strike="noStrike" kern="1200" baseline="0" dirty="0" err="1" smtClean="0">
                <a:solidFill>
                  <a:schemeClr val="tx1"/>
                </a:solidFill>
                <a:latin typeface="+mn-lt"/>
                <a:ea typeface="+mn-ea"/>
                <a:cs typeface="+mn-cs"/>
              </a:rPr>
              <a:t>ApplicationUser</a:t>
            </a:r>
            <a:r>
              <a:rPr lang="en-US" sz="1200" b="0" i="0" u="none" strike="noStrike" kern="1200" baseline="0" dirty="0" smtClean="0">
                <a:solidFill>
                  <a:schemeClr val="tx1"/>
                </a:solidFill>
                <a:latin typeface="+mn-lt"/>
                <a:ea typeface="+mn-ea"/>
                <a:cs typeface="+mn-cs"/>
              </a:rPr>
              <a:t> class is a </a:t>
            </a:r>
            <a:r>
              <a:rPr lang="en-US" sz="1200" b="0" i="0" u="none" strike="noStrike" kern="1200" baseline="0" dirty="0" err="1" smtClean="0">
                <a:solidFill>
                  <a:schemeClr val="tx1"/>
                </a:solidFill>
                <a:latin typeface="+mn-lt"/>
                <a:ea typeface="+mn-ea"/>
                <a:cs typeface="+mn-cs"/>
              </a:rPr>
              <a:t>nullable</a:t>
            </a:r>
            <a:r>
              <a:rPr lang="en-US" sz="1200" b="0" i="0" u="none" strike="noStrike" kern="1200" baseline="0" dirty="0" smtClean="0">
                <a:solidFill>
                  <a:schemeClr val="tx1"/>
                </a:solidFill>
                <a:latin typeface="+mn-lt"/>
                <a:ea typeface="+mn-ea"/>
                <a:cs typeface="+mn-cs"/>
              </a:rPr>
              <a:t> data type.</a:t>
            </a:r>
          </a:p>
          <a:p>
            <a:endParaRPr lang="ru-RU" baseline="0" dirty="0" smtClean="0"/>
          </a:p>
          <a:p>
            <a:endParaRPr lang="ru-RU" dirty="0"/>
          </a:p>
        </p:txBody>
      </p:sp>
      <p:sp>
        <p:nvSpPr>
          <p:cNvPr id="4" name="Номер слайда 3"/>
          <p:cNvSpPr>
            <a:spLocks noGrp="1"/>
          </p:cNvSpPr>
          <p:nvPr>
            <p:ph type="sldNum" sz="quarter" idx="10"/>
          </p:nvPr>
        </p:nvSpPr>
        <p:spPr/>
        <p:txBody>
          <a:bodyPr/>
          <a:lstStyle/>
          <a:p>
            <a:fld id="{420E48ED-F7B8-44EF-9424-AC701EE89119}" type="slidenum">
              <a:rPr lang="ru-RU" smtClean="0"/>
              <a:t>184</a:t>
            </a:fld>
            <a:endParaRPr lang="ru-RU"/>
          </a:p>
        </p:txBody>
      </p:sp>
    </p:spTree>
    <p:extLst>
      <p:ext uri="{BB962C8B-B14F-4D97-AF65-F5344CB8AC3E}">
        <p14:creationId xmlns:p14="http://schemas.microsoft.com/office/powerpoint/2010/main" val="429164715"/>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47500" lnSpcReduction="20000"/>
          </a:bodyPr>
          <a:lstStyle/>
          <a:p>
            <a:r>
              <a:rPr lang="ru-RU" sz="1200" b="1" i="0" u="sng" strike="noStrike" kern="1200" baseline="0" dirty="0" smtClean="0">
                <a:solidFill>
                  <a:schemeClr val="tx1"/>
                </a:solidFill>
                <a:latin typeface="+mn-lt"/>
                <a:ea typeface="+mn-ea"/>
                <a:cs typeface="+mn-cs"/>
              </a:rPr>
              <a:t>Некоторые команды </a:t>
            </a:r>
            <a:r>
              <a:rPr lang="en-US" sz="1200" b="1" i="0" u="sng" strike="noStrike" kern="1200" baseline="0" dirty="0" smtClean="0">
                <a:solidFill>
                  <a:schemeClr val="tx1"/>
                </a:solidFill>
                <a:latin typeface="+mn-lt"/>
                <a:ea typeface="+mn-ea"/>
                <a:cs typeface="+mn-cs"/>
              </a:rPr>
              <a:t>Code First migration </a:t>
            </a:r>
          </a:p>
          <a:p>
            <a:endParaRPr lang="en-US" sz="1200" b="1" i="0" u="none" strike="noStrike"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dirty="0" smtClean="0">
                <a:solidFill>
                  <a:schemeClr val="tx1"/>
                </a:solidFill>
                <a:latin typeface="+mn-lt"/>
                <a:ea typeface="+mn-ea"/>
                <a:cs typeface="+mn-cs"/>
              </a:rPr>
              <a:t>----------------------------------------------------------------------------------------------------</a:t>
            </a:r>
          </a:p>
          <a:p>
            <a:r>
              <a:rPr lang="en-US" sz="1200" b="1" i="0" u="none" strike="noStrike" kern="1200" baseline="0" dirty="0" smtClean="0">
                <a:solidFill>
                  <a:schemeClr val="tx1"/>
                </a:solidFill>
                <a:latin typeface="+mn-lt"/>
                <a:ea typeface="+mn-ea"/>
                <a:cs typeface="+mn-cs"/>
              </a:rPr>
              <a:t>Command</a:t>
            </a:r>
            <a:r>
              <a:rPr lang="en-US" sz="1200" b="0" i="0" u="none" strike="noStrike" kern="1200" baseline="0" dirty="0" smtClean="0">
                <a:solidFill>
                  <a:schemeClr val="tx1"/>
                </a:solidFill>
                <a:latin typeface="+mn-lt"/>
                <a:ea typeface="+mn-ea"/>
                <a:cs typeface="+mn-cs"/>
              </a:rPr>
              <a:t>		</a:t>
            </a:r>
            <a:r>
              <a:rPr lang="en-US" sz="1200" b="1" i="0" u="none" strike="noStrike" kern="1200" baseline="0" dirty="0" smtClean="0">
                <a:solidFill>
                  <a:schemeClr val="tx1"/>
                </a:solidFill>
                <a:latin typeface="+mn-lt"/>
                <a:ea typeface="+mn-ea"/>
                <a:cs typeface="+mn-cs"/>
              </a:rPr>
              <a:t>Description</a:t>
            </a:r>
            <a:r>
              <a:rPr lang="en-US" sz="1200" b="0" i="0" u="none" strike="noStrike" kern="1200" baseline="0" dirty="0" smtClean="0">
                <a:solidFill>
                  <a:schemeClr val="tx1"/>
                </a:solidFill>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dirty="0" smtClean="0">
                <a:solidFill>
                  <a:schemeClr val="tx1"/>
                </a:solidFill>
                <a:latin typeface="+mn-lt"/>
                <a:ea typeface="+mn-ea"/>
                <a:cs typeface="+mn-cs"/>
              </a:rPr>
              <a:t>----------------------------------------------------------------------------------------------------</a:t>
            </a:r>
          </a:p>
          <a:p>
            <a:r>
              <a:rPr lang="en-US" sz="1200" b="1" i="0" u="none" strike="noStrike" kern="1200" baseline="0" dirty="0" smtClean="0">
                <a:solidFill>
                  <a:schemeClr val="tx1"/>
                </a:solidFill>
                <a:latin typeface="+mn-lt"/>
                <a:ea typeface="+mn-ea"/>
                <a:cs typeface="+mn-cs"/>
              </a:rPr>
              <a:t>Enable-Migrations</a:t>
            </a:r>
            <a:r>
              <a:rPr lang="en-US" sz="1200" b="0" i="0" u="none" strike="noStrike" kern="1200" baseline="0" dirty="0" smtClean="0">
                <a:solidFill>
                  <a:schemeClr val="tx1"/>
                </a:solidFill>
                <a:latin typeface="+mn-lt"/>
                <a:ea typeface="+mn-ea"/>
                <a:cs typeface="+mn-cs"/>
              </a:rPr>
              <a:t>	Creates a Migrations folder and a </a:t>
            </a:r>
            <a:r>
              <a:rPr lang="en-US" sz="1200" b="0" i="0" u="none" strike="noStrike" kern="1200" baseline="0" dirty="0" err="1" smtClean="0">
                <a:solidFill>
                  <a:schemeClr val="tx1"/>
                </a:solidFill>
                <a:latin typeface="+mn-lt"/>
                <a:ea typeface="+mn-ea"/>
                <a:cs typeface="+mn-cs"/>
              </a:rPr>
              <a:t>Configuration.cs</a:t>
            </a:r>
            <a:r>
              <a:rPr lang="en-US" sz="1200" b="0" i="0" u="none" strike="noStrike" kern="1200" baseline="0" dirty="0" smtClean="0">
                <a:solidFill>
                  <a:schemeClr val="tx1"/>
                </a:solidFill>
                <a:latin typeface="+mn-lt"/>
                <a:ea typeface="+mn-ea"/>
                <a:cs typeface="+mn-cs"/>
              </a:rPr>
              <a:t> file. </a:t>
            </a:r>
          </a:p>
          <a:p>
            <a:r>
              <a:rPr lang="en-US" sz="1200" b="0" i="0" u="none" strike="noStrike" kern="1200" baseline="0" dirty="0" smtClean="0">
                <a:solidFill>
                  <a:schemeClr val="tx1"/>
                </a:solidFill>
                <a:latin typeface="+mn-lt"/>
                <a:ea typeface="+mn-ea"/>
                <a:cs typeface="+mn-cs"/>
              </a:rPr>
              <a:t>		If an authentication database exists, also creates an </a:t>
            </a:r>
            <a:r>
              <a:rPr lang="en-US" sz="1200" b="0" i="0" u="none" strike="noStrike" kern="1200" baseline="0" dirty="0" err="1" smtClean="0">
                <a:solidFill>
                  <a:schemeClr val="tx1"/>
                </a:solidFill>
                <a:latin typeface="+mn-lt"/>
                <a:ea typeface="+mn-ea"/>
                <a:cs typeface="+mn-cs"/>
              </a:rPr>
              <a:t>InitialCreate</a:t>
            </a:r>
            <a:r>
              <a:rPr lang="en-US" sz="1200" b="0" i="0" u="none" strike="noStrike" kern="1200" baseline="0" dirty="0" smtClean="0">
                <a:solidFill>
                  <a:schemeClr val="tx1"/>
                </a:solidFill>
                <a:latin typeface="+mn-lt"/>
                <a:ea typeface="+mn-ea"/>
                <a:cs typeface="+mn-cs"/>
              </a:rPr>
              <a:t> file for that database.	</a:t>
            </a:r>
          </a:p>
          <a:p>
            <a:r>
              <a:rPr lang="en-US" sz="1200" b="1" i="0" u="none" strike="noStrike" kern="1200" baseline="0" dirty="0" smtClean="0">
                <a:solidFill>
                  <a:schemeClr val="tx1"/>
                </a:solidFill>
                <a:latin typeface="+mn-lt"/>
                <a:ea typeface="+mn-ea"/>
                <a:cs typeface="+mn-cs"/>
              </a:rPr>
              <a:t>Add-Migration "Name"</a:t>
            </a:r>
            <a:r>
              <a:rPr lang="en-US" sz="1200" b="0" i="0" u="none" strike="noStrike" kern="1200" baseline="0" dirty="0" smtClean="0">
                <a:solidFill>
                  <a:schemeClr val="tx1"/>
                </a:solidFill>
                <a:latin typeface="+mn-lt"/>
                <a:ea typeface="+mn-ea"/>
                <a:cs typeface="+mn-cs"/>
              </a:rPr>
              <a:t>	Adds a migration file with database changes to the Migrations folder.	</a:t>
            </a:r>
          </a:p>
          <a:p>
            <a:r>
              <a:rPr lang="en-US" sz="1200" b="1" i="0" u="none" strike="noStrike" kern="1200" baseline="0" dirty="0" smtClean="0">
                <a:solidFill>
                  <a:schemeClr val="tx1"/>
                </a:solidFill>
                <a:latin typeface="+mn-lt"/>
                <a:ea typeface="+mn-ea"/>
                <a:cs typeface="+mn-cs"/>
              </a:rPr>
              <a:t>Update-Database</a:t>
            </a:r>
            <a:r>
              <a:rPr lang="en-US" sz="1200" b="0" i="0" u="none" strike="noStrike" kern="1200" baseline="0" dirty="0" smtClean="0">
                <a:solidFill>
                  <a:schemeClr val="tx1"/>
                </a:solidFill>
                <a:latin typeface="+mn-lt"/>
                <a:ea typeface="+mn-ea"/>
                <a:cs typeface="+mn-cs"/>
              </a:rPr>
              <a:t>	Runs the migration files and updates the database schema.	</a:t>
            </a:r>
          </a:p>
          <a:p>
            <a:r>
              <a:rPr lang="en-US" sz="1200" b="1" i="0" u="none" strike="noStrike" kern="1200" baseline="0" dirty="0" smtClean="0">
                <a:solidFill>
                  <a:schemeClr val="tx1"/>
                </a:solidFill>
                <a:latin typeface="+mn-lt"/>
                <a:ea typeface="+mn-ea"/>
                <a:cs typeface="+mn-cs"/>
              </a:rPr>
              <a:t>----------------------------------------------------------------------------------------------------</a:t>
            </a:r>
          </a:p>
          <a:p>
            <a:endParaRPr lang="ru-RU" sz="1200" b="1"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How to open the Package Manager Console</a:t>
            </a:r>
            <a:r>
              <a:rPr lang="ru-RU" sz="1200" b="1" i="0" u="none" strike="noStrike" kern="1200" baseline="0" dirty="0" smtClean="0">
                <a:solidFill>
                  <a:schemeClr val="tx1"/>
                </a:solidFill>
                <a:latin typeface="+mn-lt"/>
                <a:ea typeface="+mn-ea"/>
                <a:cs typeface="+mn-cs"/>
              </a:rPr>
              <a:t> (консоль диспетчера пакетов)</a:t>
            </a:r>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Choose the Tools-&gt;</a:t>
            </a:r>
            <a:r>
              <a:rPr lang="en-US" sz="1200" b="0" i="0" u="none" strike="noStrike" kern="1200" baseline="0" dirty="0" err="1" smtClean="0">
                <a:solidFill>
                  <a:schemeClr val="tx1"/>
                </a:solidFill>
                <a:latin typeface="+mn-lt"/>
                <a:ea typeface="+mn-ea"/>
                <a:cs typeface="+mn-cs"/>
              </a:rPr>
              <a:t>NuGet</a:t>
            </a:r>
            <a:r>
              <a:rPr lang="en-US" sz="1200" b="0" i="0" u="none" strike="noStrike" kern="1200" baseline="0" dirty="0" smtClean="0">
                <a:solidFill>
                  <a:schemeClr val="tx1"/>
                </a:solidFill>
                <a:latin typeface="+mn-lt"/>
                <a:ea typeface="+mn-ea"/>
                <a:cs typeface="+mn-cs"/>
              </a:rPr>
              <a:t> Package Manager-&gt; Package Manager Console command.</a:t>
            </a:r>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Сервис-</a:t>
            </a:r>
            <a:r>
              <a:rPr lang="en-US" sz="1200" b="0" i="0" u="none" strike="noStrike" kern="1200" baseline="0" dirty="0" smtClean="0">
                <a:solidFill>
                  <a:schemeClr val="tx1"/>
                </a:solidFill>
                <a:latin typeface="+mn-lt"/>
                <a:ea typeface="+mn-ea"/>
                <a:cs typeface="+mn-cs"/>
              </a:rPr>
              <a:t>&gt; </a:t>
            </a:r>
            <a:r>
              <a:rPr lang="ru-RU" sz="1200" b="0" i="0" u="none" strike="noStrike" kern="1200" baseline="0" dirty="0" smtClean="0">
                <a:solidFill>
                  <a:schemeClr val="tx1"/>
                </a:solidFill>
                <a:latin typeface="+mn-lt"/>
                <a:ea typeface="+mn-ea"/>
                <a:cs typeface="+mn-cs"/>
              </a:rPr>
              <a:t>Диспетчер пакетов </a:t>
            </a:r>
            <a:r>
              <a:rPr lang="en-US" sz="1200" b="0" i="0" u="none" strike="noStrike" kern="1200" baseline="0" dirty="0" err="1" smtClean="0">
                <a:solidFill>
                  <a:schemeClr val="tx1"/>
                </a:solidFill>
                <a:latin typeface="+mn-lt"/>
                <a:ea typeface="+mn-ea"/>
                <a:cs typeface="+mn-cs"/>
              </a:rPr>
              <a:t>NuGet</a:t>
            </a:r>
            <a:r>
              <a:rPr lang="en-US" sz="1200" b="0" i="0" u="none" strike="noStrike" kern="1200" baseline="0" dirty="0" smtClean="0">
                <a:solidFill>
                  <a:schemeClr val="tx1"/>
                </a:solidFill>
                <a:latin typeface="+mn-lt"/>
                <a:ea typeface="+mn-ea"/>
                <a:cs typeface="+mn-cs"/>
              </a:rPr>
              <a:t> -&gt; </a:t>
            </a:r>
            <a:r>
              <a:rPr lang="ru-RU" sz="1200" b="0" i="0" u="none" strike="noStrike" kern="1200" baseline="0" dirty="0" smtClean="0">
                <a:solidFill>
                  <a:schemeClr val="tx1"/>
                </a:solidFill>
                <a:latin typeface="+mn-lt"/>
                <a:ea typeface="+mn-ea"/>
                <a:cs typeface="+mn-cs"/>
              </a:rPr>
              <a:t>Консоль диспетчера пакетов</a:t>
            </a:r>
            <a:endParaRPr lang="en-US" sz="1200" b="0" i="0" u="none" strike="noStrike" kern="1200" baseline="0" dirty="0" smtClean="0">
              <a:solidFill>
                <a:schemeClr val="tx1"/>
              </a:solidFill>
              <a:latin typeface="+mn-lt"/>
              <a:ea typeface="+mn-ea"/>
              <a:cs typeface="+mn-cs"/>
            </a:endParaRPr>
          </a:p>
          <a:p>
            <a:endParaRPr lang="ru-RU" sz="1200" b="1"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How to add a custom </a:t>
            </a:r>
            <a:r>
              <a:rPr lang="en-US" sz="1200" b="1" i="0" u="none" strike="noStrike" kern="1200" baseline="0" dirty="0" err="1" smtClean="0">
                <a:solidFill>
                  <a:schemeClr val="tx1"/>
                </a:solidFill>
                <a:latin typeface="+mn-lt"/>
                <a:ea typeface="+mn-ea"/>
                <a:cs typeface="+mn-cs"/>
              </a:rPr>
              <a:t>BirthDate</a:t>
            </a:r>
            <a:r>
              <a:rPr lang="en-US" sz="1200" b="1" i="0" u="none" strike="noStrike" kern="1200" baseline="0" dirty="0" smtClean="0">
                <a:solidFill>
                  <a:schemeClr val="tx1"/>
                </a:solidFill>
                <a:latin typeface="+mn-lt"/>
                <a:ea typeface="+mn-ea"/>
                <a:cs typeface="+mn-cs"/>
              </a:rPr>
              <a:t> property to the user data</a:t>
            </a:r>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1) Run the application and register at least one user. This step is optional.</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2) Open the Package Manager Console, type </a:t>
            </a:r>
            <a:r>
              <a:rPr lang="en-US" sz="1200" b="1" i="1" u="none" strike="noStrike" kern="1200" baseline="0" dirty="0" smtClean="0">
                <a:solidFill>
                  <a:schemeClr val="tx1"/>
                </a:solidFill>
                <a:latin typeface="+mn-lt"/>
                <a:ea typeface="+mn-ea"/>
                <a:cs typeface="+mn-cs"/>
              </a:rPr>
              <a:t>Enable-Migrations</a:t>
            </a:r>
            <a:r>
              <a:rPr lang="en-US" sz="1200" b="0" i="0" u="none" strike="noStrike" kern="1200" baseline="0" dirty="0" smtClean="0">
                <a:solidFill>
                  <a:schemeClr val="tx1"/>
                </a:solidFill>
                <a:latin typeface="+mn-lt"/>
                <a:ea typeface="+mn-ea"/>
                <a:cs typeface="+mn-cs"/>
              </a:rPr>
              <a:t> at the command prompt, and press Enter. </a:t>
            </a:r>
          </a:p>
          <a:p>
            <a:r>
              <a:rPr lang="en-US" sz="1200" b="0" i="0" u="none" strike="noStrike" kern="1200" baseline="0" dirty="0" smtClean="0">
                <a:solidFill>
                  <a:schemeClr val="tx1"/>
                </a:solidFill>
                <a:latin typeface="+mn-lt"/>
                <a:ea typeface="+mn-ea"/>
                <a:cs typeface="+mn-cs"/>
              </a:rPr>
              <a:t>You only have to do this once per application.</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3) Open the </a:t>
            </a:r>
            <a:r>
              <a:rPr lang="en-US" sz="1200" b="1" i="1" u="none" strike="noStrike" kern="1200" baseline="0" dirty="0" err="1" smtClean="0">
                <a:solidFill>
                  <a:schemeClr val="tx1"/>
                </a:solidFill>
                <a:latin typeface="+mn-lt"/>
                <a:ea typeface="+mn-ea"/>
                <a:cs typeface="+mn-cs"/>
              </a:rPr>
              <a:t>IdentityModels.cs</a:t>
            </a:r>
            <a:r>
              <a:rPr lang="en-US" sz="1200" b="1" i="1"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file in the Models directory and find the code for the </a:t>
            </a:r>
            <a:r>
              <a:rPr lang="en-US" sz="1200" b="0" i="0" u="none" strike="noStrike" kern="1200" baseline="0" dirty="0" err="1" smtClean="0">
                <a:solidFill>
                  <a:schemeClr val="tx1"/>
                </a:solidFill>
                <a:latin typeface="+mn-lt"/>
                <a:ea typeface="+mn-ea"/>
                <a:cs typeface="+mn-cs"/>
              </a:rPr>
              <a:t>ApplicationUser</a:t>
            </a:r>
            <a:r>
              <a:rPr lang="en-US" sz="1200" b="0" i="0" u="none" strike="noStrike" kern="1200" baseline="0" dirty="0" smtClean="0">
                <a:solidFill>
                  <a:schemeClr val="tx1"/>
                </a:solidFill>
                <a:latin typeface="+mn-lt"/>
                <a:ea typeface="+mn-ea"/>
                <a:cs typeface="+mn-cs"/>
              </a:rPr>
              <a:t> class. </a:t>
            </a:r>
          </a:p>
          <a:p>
            <a:r>
              <a:rPr lang="en-US" sz="1200" b="0" i="0" u="none" strike="noStrike" kern="1200" baseline="0" dirty="0" smtClean="0">
                <a:solidFill>
                  <a:schemeClr val="tx1"/>
                </a:solidFill>
                <a:latin typeface="+mn-lt"/>
                <a:ea typeface="+mn-ea"/>
                <a:cs typeface="+mn-cs"/>
              </a:rPr>
              <a:t>Code a new </a:t>
            </a:r>
            <a:r>
              <a:rPr lang="en-US" sz="1200" b="0" i="0" u="none" strike="noStrike" kern="1200" baseline="0" dirty="0" err="1" smtClean="0">
                <a:solidFill>
                  <a:schemeClr val="tx1"/>
                </a:solidFill>
                <a:latin typeface="+mn-lt"/>
                <a:ea typeface="+mn-ea"/>
                <a:cs typeface="+mn-cs"/>
              </a:rPr>
              <a:t>DateTime</a:t>
            </a:r>
            <a:r>
              <a:rPr lang="en-US" sz="1200" b="0" i="0" u="none" strike="noStrike" kern="1200" baseline="0" dirty="0" smtClean="0">
                <a:solidFill>
                  <a:schemeClr val="tx1"/>
                </a:solidFill>
                <a:latin typeface="+mn-lt"/>
                <a:ea typeface="+mn-ea"/>
                <a:cs typeface="+mn-cs"/>
              </a:rPr>
              <a:t> property named </a:t>
            </a:r>
            <a:r>
              <a:rPr lang="en-US" sz="1200" b="0" i="0" u="none" strike="noStrike" kern="1200" baseline="0" dirty="0" err="1" smtClean="0">
                <a:solidFill>
                  <a:schemeClr val="tx1"/>
                </a:solidFill>
                <a:latin typeface="+mn-lt"/>
                <a:ea typeface="+mn-ea"/>
                <a:cs typeface="+mn-cs"/>
              </a:rPr>
              <a:t>BirthDate</a:t>
            </a:r>
            <a:r>
              <a:rPr lang="en-US" sz="1200" b="0" i="0" u="none" strike="noStrike" kern="1200" baseline="0" dirty="0" smtClean="0">
                <a:solidFill>
                  <a:schemeClr val="tx1"/>
                </a:solidFill>
                <a:latin typeface="+mn-lt"/>
                <a:ea typeface="+mn-ea"/>
                <a:cs typeface="+mn-cs"/>
              </a:rPr>
              <a:t> and then save the file.</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4) Go back to the PMC, type Add-Migration “</a:t>
            </a:r>
            <a:r>
              <a:rPr lang="en-US" sz="1200" b="0" i="0" u="none" strike="noStrike" kern="1200" baseline="0" dirty="0" err="1" smtClean="0">
                <a:solidFill>
                  <a:schemeClr val="tx1"/>
                </a:solidFill>
                <a:latin typeface="+mn-lt"/>
                <a:ea typeface="+mn-ea"/>
                <a:cs typeface="+mn-cs"/>
              </a:rPr>
              <a:t>BirthDate</a:t>
            </a:r>
            <a:r>
              <a:rPr lang="en-US" sz="1200" b="0" i="0" u="none" strike="noStrike" kern="1200" baseline="0" dirty="0" smtClean="0">
                <a:solidFill>
                  <a:schemeClr val="tx1"/>
                </a:solidFill>
                <a:latin typeface="+mn-lt"/>
                <a:ea typeface="+mn-ea"/>
                <a:cs typeface="+mn-cs"/>
              </a:rPr>
              <a:t>” at the command prompt, and press Enter.</a:t>
            </a:r>
          </a:p>
          <a:p>
            <a:r>
              <a:rPr lang="en-US" sz="1200" b="0" i="0" u="none" strike="noStrike" kern="1200" baseline="0" dirty="0" smtClean="0">
                <a:solidFill>
                  <a:schemeClr val="tx1"/>
                </a:solidFill>
                <a:latin typeface="+mn-lt"/>
                <a:ea typeface="+mn-ea"/>
                <a:cs typeface="+mn-cs"/>
              </a:rPr>
              <a:t>Still in the PMC, type Update-Database at the command prompt and press Enter.</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new property in the </a:t>
            </a:r>
            <a:r>
              <a:rPr lang="en-US" sz="1200" b="0" i="0" u="none" strike="noStrike" kern="1200" baseline="0" dirty="0" err="1" smtClean="0">
                <a:solidFill>
                  <a:schemeClr val="tx1"/>
                </a:solidFill>
                <a:latin typeface="+mn-lt"/>
                <a:ea typeface="+mn-ea"/>
                <a:cs typeface="+mn-cs"/>
              </a:rPr>
              <a:t>Applicationllser</a:t>
            </a:r>
            <a:r>
              <a:rPr lang="en-US" sz="1200" b="0" i="0" u="none" strike="noStrike" kern="1200" baseline="0" dirty="0" smtClean="0">
                <a:solidFill>
                  <a:schemeClr val="tx1"/>
                </a:solidFill>
                <a:latin typeface="+mn-lt"/>
                <a:ea typeface="+mn-ea"/>
                <a:cs typeface="+mn-cs"/>
              </a:rPr>
              <a:t> class</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public class </a:t>
            </a:r>
            <a:r>
              <a:rPr lang="en-US" sz="1200" b="0" i="0" u="none" strike="noStrike" kern="1200" baseline="0" dirty="0" err="1" smtClean="0">
                <a:solidFill>
                  <a:schemeClr val="tx1"/>
                </a:solidFill>
                <a:latin typeface="+mn-lt"/>
                <a:ea typeface="+mn-ea"/>
                <a:cs typeface="+mn-cs"/>
              </a:rPr>
              <a:t>ApplicationUser</a:t>
            </a:r>
            <a:r>
              <a:rPr lang="en-US" sz="1200" b="0" i="0" u="none" strike="noStrike" kern="1200" baseline="0" dirty="0" smtClean="0">
                <a:solidFill>
                  <a:schemeClr val="tx1"/>
                </a:solidFill>
                <a:latin typeface="+mn-lt"/>
                <a:ea typeface="+mn-ea"/>
                <a:cs typeface="+mn-cs"/>
              </a:rPr>
              <a:t> : </a:t>
            </a:r>
            <a:r>
              <a:rPr lang="en-US" sz="1200" b="0" i="0" u="none" strike="noStrike" kern="1200" baseline="0" dirty="0" err="1" smtClean="0">
                <a:solidFill>
                  <a:schemeClr val="tx1"/>
                </a:solidFill>
                <a:latin typeface="+mn-lt"/>
                <a:ea typeface="+mn-ea"/>
                <a:cs typeface="+mn-cs"/>
              </a:rPr>
              <a:t>IdentityUser</a:t>
            </a:r>
            <a:r>
              <a:rPr lang="en-US" sz="1200" b="0" i="0" u="none" strike="noStrike" kern="1200" baseline="0" dirty="0" smtClean="0">
                <a:solidFill>
                  <a:schemeClr val="tx1"/>
                </a:solidFill>
                <a:latin typeface="+mn-lt"/>
                <a:ea typeface="+mn-ea"/>
                <a:cs typeface="+mn-cs"/>
              </a:rPr>
              <a:t> {</a:t>
            </a:r>
          </a:p>
          <a:p>
            <a:r>
              <a:rPr lang="en-US" sz="1200" b="0" i="0" u="none" strike="noStrike" kern="1200" baseline="0" dirty="0" smtClean="0">
                <a:solidFill>
                  <a:schemeClr val="tx1"/>
                </a:solidFill>
                <a:latin typeface="+mn-lt"/>
                <a:ea typeface="+mn-ea"/>
                <a:cs typeface="+mn-cs"/>
              </a:rPr>
              <a:t>   public </a:t>
            </a:r>
            <a:r>
              <a:rPr lang="en-US" sz="1200" b="0" i="0" u="none" strike="noStrike" kern="1200" baseline="0" dirty="0" err="1" smtClean="0">
                <a:solidFill>
                  <a:schemeClr val="tx1"/>
                </a:solidFill>
                <a:latin typeface="+mn-lt"/>
                <a:ea typeface="+mn-ea"/>
                <a:cs typeface="+mn-cs"/>
              </a:rPr>
              <a:t>Claimsldentity</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GenerateUserldentity</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 . </a:t>
            </a:r>
            <a:r>
              <a:rPr lang="en-US" sz="1200" b="0" i="0" u="none" strike="noStrike" kern="1200" baseline="0" dirty="0" smtClean="0">
                <a:solidFill>
                  <a:schemeClr val="tx1"/>
                </a:solidFill>
                <a:latin typeface="+mn-lt"/>
                <a:ea typeface="+mn-ea"/>
                <a:cs typeface="+mn-cs"/>
              </a:rPr>
              <a:t>. </a:t>
            </a:r>
          </a:p>
          <a:p>
            <a:r>
              <a:rPr lang="en-US" sz="1200" b="0" i="0" u="none" strike="noStrike" kern="1200" baseline="0" dirty="0" smtClean="0">
                <a:solidFill>
                  <a:schemeClr val="tx1"/>
                </a:solidFill>
                <a:latin typeface="+mn-lt"/>
                <a:ea typeface="+mn-ea"/>
                <a:cs typeface="+mn-cs"/>
              </a:rPr>
              <a:t>   public Task&lt;</a:t>
            </a:r>
            <a:r>
              <a:rPr lang="en-US" sz="1200" b="0" i="0" u="none" strike="noStrike" kern="1200" baseline="0" dirty="0" err="1" smtClean="0">
                <a:solidFill>
                  <a:schemeClr val="tx1"/>
                </a:solidFill>
                <a:latin typeface="+mn-lt"/>
                <a:ea typeface="+mn-ea"/>
                <a:cs typeface="+mn-cs"/>
              </a:rPr>
              <a:t>ClaimsIdentity</a:t>
            </a:r>
            <a:r>
              <a:rPr lang="en-US" sz="1200" b="0" i="0" u="none" strike="noStrike" kern="1200" baseline="0" dirty="0" smtClean="0">
                <a:solidFill>
                  <a:schemeClr val="tx1"/>
                </a:solidFill>
                <a:latin typeface="+mn-lt"/>
                <a:ea typeface="+mn-ea"/>
                <a:cs typeface="+mn-cs"/>
              </a:rPr>
              <a:t>&gt; </a:t>
            </a:r>
            <a:r>
              <a:rPr lang="en-US" sz="1200" b="0" i="0" u="none" strike="noStrike" kern="1200" baseline="0" dirty="0" err="1" smtClean="0">
                <a:solidFill>
                  <a:schemeClr val="tx1"/>
                </a:solidFill>
                <a:latin typeface="+mn-lt"/>
                <a:ea typeface="+mn-ea"/>
                <a:cs typeface="+mn-cs"/>
              </a:rPr>
              <a:t>GenerateUserldentityAsync</a:t>
            </a:r>
            <a:r>
              <a:rPr lang="en-US" sz="1200" b="0"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 . . </a:t>
            </a:r>
            <a:endParaRPr lang="en-US"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   </a:t>
            </a:r>
            <a:r>
              <a:rPr lang="en-US" sz="1200" b="1" i="1" u="none" strike="noStrike" kern="1200" baseline="0" dirty="0" smtClean="0">
                <a:solidFill>
                  <a:schemeClr val="tx1"/>
                </a:solidFill>
                <a:latin typeface="+mn-lt"/>
                <a:ea typeface="+mn-ea"/>
                <a:cs typeface="+mn-cs"/>
              </a:rPr>
              <a:t>public </a:t>
            </a:r>
            <a:r>
              <a:rPr lang="en-US" sz="1200" b="1" i="1" u="none" strike="noStrike" kern="1200" baseline="0" dirty="0" err="1" smtClean="0">
                <a:solidFill>
                  <a:schemeClr val="tx1"/>
                </a:solidFill>
                <a:latin typeface="+mn-lt"/>
                <a:ea typeface="+mn-ea"/>
                <a:cs typeface="+mn-cs"/>
              </a:rPr>
              <a:t>DateTime</a:t>
            </a:r>
            <a:r>
              <a:rPr lang="en-US" sz="1200" b="1" i="1" u="none" strike="noStrike" kern="1200" baseline="0" dirty="0" smtClean="0">
                <a:solidFill>
                  <a:schemeClr val="tx1"/>
                </a:solidFill>
                <a:latin typeface="+mn-lt"/>
                <a:ea typeface="+mn-ea"/>
                <a:cs typeface="+mn-cs"/>
              </a:rPr>
              <a:t>? </a:t>
            </a:r>
            <a:r>
              <a:rPr lang="en-US" sz="1200" b="1" i="1" u="none" strike="noStrike" kern="1200" baseline="0" dirty="0" err="1" smtClean="0">
                <a:solidFill>
                  <a:schemeClr val="tx1"/>
                </a:solidFill>
                <a:latin typeface="+mn-lt"/>
                <a:ea typeface="+mn-ea"/>
                <a:cs typeface="+mn-cs"/>
              </a:rPr>
              <a:t>BirthDate</a:t>
            </a:r>
            <a:r>
              <a:rPr lang="en-US" sz="1200" b="1" i="1" u="none" strike="noStrike" kern="1200" baseline="0" dirty="0" smtClean="0">
                <a:solidFill>
                  <a:schemeClr val="tx1"/>
                </a:solidFill>
                <a:latin typeface="+mn-lt"/>
                <a:ea typeface="+mn-ea"/>
                <a:cs typeface="+mn-cs"/>
              </a:rPr>
              <a:t> { get; set; }</a:t>
            </a:r>
          </a:p>
          <a:p>
            <a:r>
              <a:rPr lang="en-US" sz="1200" b="0" i="0" u="none" strike="noStrike" kern="1200" baseline="0" dirty="0" smtClean="0">
                <a:solidFill>
                  <a:schemeClr val="tx1"/>
                </a:solidFill>
                <a:latin typeface="+mn-lt"/>
                <a:ea typeface="+mn-ea"/>
                <a:cs typeface="+mn-cs"/>
              </a:rPr>
              <a:t>}</a:t>
            </a:r>
          </a:p>
          <a:p>
            <a:r>
              <a:rPr lang="en-US" sz="1200" b="1" i="0" u="none" strike="noStrike" kern="1200" baseline="0" dirty="0" smtClean="0">
                <a:solidFill>
                  <a:schemeClr val="tx1"/>
                </a:solidFill>
                <a:latin typeface="+mn-lt"/>
                <a:ea typeface="+mn-ea"/>
                <a:cs typeface="+mn-cs"/>
              </a:rPr>
              <a:t>Description</a:t>
            </a:r>
            <a:endParaRPr lang="en-US" sz="1200" b="0" i="0" u="none" strike="noStrike" kern="1200" baseline="0" dirty="0" smtClean="0">
              <a:solidFill>
                <a:schemeClr val="tx1"/>
              </a:solidFill>
              <a:latin typeface="+mn-lt"/>
              <a:ea typeface="+mn-ea"/>
              <a:cs typeface="+mn-cs"/>
            </a:endParaRP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You can use </a:t>
            </a:r>
            <a:r>
              <a:rPr lang="en-US" sz="1200" b="0" i="1" u="none" strike="noStrike" kern="1200" baseline="0" dirty="0" smtClean="0">
                <a:solidFill>
                  <a:schemeClr val="tx1"/>
                </a:solidFill>
                <a:latin typeface="+mn-lt"/>
                <a:ea typeface="+mn-ea"/>
                <a:cs typeface="+mn-cs"/>
              </a:rPr>
              <a:t>Code First migrations</a:t>
            </a:r>
            <a:r>
              <a:rPr lang="en-US" sz="1200" b="0" i="0" u="none" strike="noStrike" kern="1200" baseline="0" dirty="0" smtClean="0">
                <a:solidFill>
                  <a:schemeClr val="tx1"/>
                </a:solidFill>
                <a:latin typeface="+mn-lt"/>
                <a:ea typeface="+mn-ea"/>
                <a:cs typeface="+mn-cs"/>
              </a:rPr>
              <a:t> to customize the authentication database. </a:t>
            </a:r>
            <a:endParaRPr lang="ru-RU" sz="1200" b="0" i="0" u="none" strike="noStrike" kern="1200" baseline="0" dirty="0" smtClean="0">
              <a:solidFill>
                <a:schemeClr val="tx1"/>
              </a:solidFill>
              <a:latin typeface="+mn-lt"/>
              <a:ea typeface="+mn-ea"/>
              <a:cs typeface="+mn-cs"/>
            </a:endParaRPr>
          </a:p>
          <a:p>
            <a:pPr marL="628650" lvl="1"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You use the </a:t>
            </a:r>
            <a:r>
              <a:rPr lang="en-US" sz="1200" b="0" i="1" u="none" strike="noStrike" kern="1200" baseline="0" dirty="0" smtClean="0">
                <a:solidFill>
                  <a:schemeClr val="tx1"/>
                </a:solidFill>
                <a:latin typeface="+mn-lt"/>
                <a:ea typeface="+mn-ea"/>
                <a:cs typeface="+mn-cs"/>
              </a:rPr>
              <a:t>Package Manager Console (PMC)</a:t>
            </a:r>
            <a:r>
              <a:rPr lang="en-US" sz="1200" b="0" i="0" u="none" strike="noStrike" kern="1200" baseline="0" dirty="0" smtClean="0">
                <a:solidFill>
                  <a:schemeClr val="tx1"/>
                </a:solidFill>
                <a:latin typeface="+mn-lt"/>
                <a:ea typeface="+mn-ea"/>
                <a:cs typeface="+mn-cs"/>
              </a:rPr>
              <a:t> to do this.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For more information on working with Code First migrations, </a:t>
            </a:r>
            <a:endParaRPr lang="ru-RU" sz="1200" b="0" i="0" u="none" strike="noStrike" kern="1200" baseline="0" dirty="0" smtClean="0">
              <a:solidFill>
                <a:schemeClr val="tx1"/>
              </a:solidFill>
              <a:latin typeface="+mn-lt"/>
              <a:ea typeface="+mn-ea"/>
              <a:cs typeface="+mn-cs"/>
            </a:endParaRPr>
          </a:p>
          <a:p>
            <a:pPr marL="628650" lvl="1"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you can consult the MSDN documentation at this URL: </a:t>
            </a:r>
            <a:r>
              <a:rPr lang="en-US" sz="1200" b="0" i="0" u="sng" strike="noStrike" kern="1200" baseline="0" dirty="0" smtClean="0">
                <a:solidFill>
                  <a:schemeClr val="tx1"/>
                </a:solidFill>
                <a:latin typeface="+mn-lt"/>
                <a:ea typeface="+mn-ea"/>
                <a:cs typeface="+mn-cs"/>
                <a:hlinkClick r:id="rId3"/>
              </a:rPr>
              <a:t>https://msdn.microsoft.com/en-us/data/jj591621 .</a:t>
            </a:r>
            <a:r>
              <a:rPr lang="en-US" sz="1200" b="0" i="0" u="sng" strike="noStrike" kern="1200" baseline="0" dirty="0" err="1" smtClean="0">
                <a:solidFill>
                  <a:schemeClr val="tx1"/>
                </a:solidFill>
                <a:latin typeface="+mn-lt"/>
                <a:ea typeface="+mn-ea"/>
                <a:cs typeface="+mn-cs"/>
                <a:hlinkClick r:id="rId3"/>
              </a:rPr>
              <a:t>aspx</a:t>
            </a:r>
            <a:r>
              <a:rPr lang="en-US" sz="1200" b="0" i="0" u="none" strike="noStrike" kern="1200" baseline="0" dirty="0" smtClean="0">
                <a:solidFill>
                  <a:schemeClr val="tx1"/>
                </a:solidFill>
                <a:latin typeface="+mn-lt"/>
                <a:ea typeface="+mn-ea"/>
                <a:cs typeface="+mn-cs"/>
                <a:hlinkClick r:id="rId3"/>
              </a:rPr>
              <a:t>.</a:t>
            </a:r>
            <a:endParaRPr lang="ru-RU" sz="1200" b="0" i="0" u="none" strike="noStrike" kern="1200" baseline="0" dirty="0" smtClean="0">
              <a:solidFill>
                <a:schemeClr val="tx1"/>
              </a:solidFill>
              <a:latin typeface="+mn-lt"/>
              <a:ea typeface="+mn-ea"/>
              <a:cs typeface="+mn-cs"/>
              <a:hlinkClick r:id="rId3"/>
            </a:endParaRPr>
          </a:p>
          <a:p>
            <a:pPr marL="457200" lvl="1" indent="0">
              <a:buFont typeface="Arial" panose="020B0604020202020204" pitchFamily="34" charset="0"/>
              <a:buNone/>
            </a:pPr>
            <a:endParaRPr lang="ru-RU" sz="1200" b="0" i="0" u="none" strike="noStrike" kern="1200" baseline="0" dirty="0" smtClean="0">
              <a:solidFill>
                <a:schemeClr val="tx1"/>
              </a:solidFill>
              <a:latin typeface="+mn-lt"/>
              <a:ea typeface="+mn-ea"/>
              <a:cs typeface="+mn-cs"/>
              <a:hlinkClick r:id="rId3"/>
            </a:endParaRPr>
          </a:p>
          <a:p>
            <a:r>
              <a:rPr lang="en-US" sz="1200" b="0" i="0" u="none" strike="noStrike" kern="1200" baseline="0" dirty="0" smtClean="0">
                <a:solidFill>
                  <a:schemeClr val="tx1"/>
                </a:solidFill>
                <a:latin typeface="+mn-lt"/>
                <a:ea typeface="+mn-ea"/>
                <a:cs typeface="+mn-cs"/>
              </a:rPr>
              <a:t>After you’ve completed this procedure, you can use the new property in code just like you would any other property. </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For example, you can modify the Register page in figure 20-6 to accept a date of birth in addition to a user name and password.</a:t>
            </a:r>
          </a:p>
          <a:p>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You should know that you can also add more than one property to a single migration file. </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To do that, you just add the properties to the </a:t>
            </a:r>
            <a:r>
              <a:rPr lang="en-US" sz="1200" b="0" i="0" u="none" strike="noStrike" kern="1200" baseline="0" dirty="0" err="1" smtClean="0">
                <a:solidFill>
                  <a:schemeClr val="tx1"/>
                </a:solidFill>
                <a:latin typeface="+mn-lt"/>
                <a:ea typeface="+mn-ea"/>
                <a:cs typeface="+mn-cs"/>
              </a:rPr>
              <a:t>ApplicationUser</a:t>
            </a:r>
            <a:r>
              <a:rPr lang="en-US" sz="1200" b="0" i="0" u="none" strike="noStrike" kern="1200" baseline="0" dirty="0" smtClean="0">
                <a:solidFill>
                  <a:schemeClr val="tx1"/>
                </a:solidFill>
                <a:latin typeface="+mn-lt"/>
                <a:ea typeface="+mn-ea"/>
                <a:cs typeface="+mn-cs"/>
              </a:rPr>
              <a:t> class. </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Then, when you create the migration file, Code First recognizes the properties that haven’t been included in the database and adds columns for them in the migration file.</a:t>
            </a:r>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pPr marL="0" lvl="0" indent="0">
              <a:buFont typeface="Arial" panose="020B0604020202020204" pitchFamily="34" charset="0"/>
              <a:buNone/>
            </a:pPr>
            <a:endParaRPr lang="ru-RU" sz="1200" b="0" i="0" u="none" strike="noStrike" kern="1200" baseline="0" dirty="0" smtClean="0">
              <a:solidFill>
                <a:schemeClr val="tx1"/>
              </a:solidFill>
              <a:latin typeface="+mn-lt"/>
              <a:ea typeface="+mn-ea"/>
              <a:cs typeface="+mn-cs"/>
              <a:hlinkClick r:id="rId3"/>
            </a:endParaRPr>
          </a:p>
          <a:p>
            <a:pPr marL="0" lvl="0" indent="0">
              <a:buFont typeface="Arial" panose="020B0604020202020204" pitchFamily="34" charset="0"/>
              <a:buNone/>
            </a:pPr>
            <a:endParaRPr lang="ru-RU" sz="1200" b="0" i="0" u="none" strike="noStrike" kern="1200" baseline="0" dirty="0" smtClean="0">
              <a:solidFill>
                <a:schemeClr val="tx1"/>
              </a:solidFill>
              <a:latin typeface="+mn-lt"/>
              <a:ea typeface="+mn-ea"/>
              <a:cs typeface="+mn-cs"/>
              <a:hlinkClick r:id="rId3"/>
            </a:endParaRPr>
          </a:p>
          <a:p>
            <a:pPr marL="0" lvl="0" indent="0">
              <a:buFont typeface="Arial" panose="020B0604020202020204" pitchFamily="34" charset="0"/>
              <a:buNone/>
            </a:pPr>
            <a:endParaRPr lang="en-US" sz="1200" b="0" i="0" u="none" strike="noStrike" kern="1200" baseline="0" dirty="0" smtClean="0">
              <a:solidFill>
                <a:schemeClr val="tx1"/>
              </a:solidFill>
              <a:latin typeface="+mn-lt"/>
              <a:ea typeface="+mn-ea"/>
              <a:cs typeface="+mn-cs"/>
              <a:hlinkClick r:id="rId3"/>
            </a:endParaRPr>
          </a:p>
          <a:p>
            <a:endParaRPr lang="ru-RU" dirty="0"/>
          </a:p>
        </p:txBody>
      </p:sp>
      <p:sp>
        <p:nvSpPr>
          <p:cNvPr id="4" name="Номер слайда 3"/>
          <p:cNvSpPr>
            <a:spLocks noGrp="1"/>
          </p:cNvSpPr>
          <p:nvPr>
            <p:ph type="sldNum" sz="quarter" idx="10"/>
          </p:nvPr>
        </p:nvSpPr>
        <p:spPr/>
        <p:txBody>
          <a:bodyPr/>
          <a:lstStyle/>
          <a:p>
            <a:fld id="{420E48ED-F7B8-44EF-9424-AC701EE89119}" type="slidenum">
              <a:rPr lang="ru-RU" smtClean="0"/>
              <a:t>185</a:t>
            </a:fld>
            <a:endParaRPr lang="ru-RU"/>
          </a:p>
        </p:txBody>
      </p:sp>
    </p:spTree>
    <p:extLst>
      <p:ext uri="{BB962C8B-B14F-4D97-AF65-F5344CB8AC3E}">
        <p14:creationId xmlns:p14="http://schemas.microsoft.com/office/powerpoint/2010/main" val="246823624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55000" lnSpcReduction="20000"/>
          </a:bodyPr>
          <a:lstStyle/>
          <a:p>
            <a:r>
              <a:rPr lang="en-US" sz="1200" b="1" i="0" u="none" strike="noStrike" kern="1200" baseline="0" dirty="0" smtClean="0">
                <a:solidFill>
                  <a:schemeClr val="tx1"/>
                </a:solidFill>
                <a:latin typeface="+mn-lt"/>
                <a:ea typeface="+mn-ea"/>
                <a:cs typeface="+mn-cs"/>
              </a:rPr>
              <a:t>How to use the Seed method to add initial data to the database</a:t>
            </a:r>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Seed method of the </a:t>
            </a:r>
            <a:r>
              <a:rPr lang="en-US" sz="1200" b="1" i="1" u="none" strike="noStrike" kern="1200" baseline="0" dirty="0" smtClean="0">
                <a:solidFill>
                  <a:schemeClr val="tx1"/>
                </a:solidFill>
                <a:latin typeface="+mn-lt"/>
                <a:ea typeface="+mn-ea"/>
                <a:cs typeface="+mn-cs"/>
              </a:rPr>
              <a:t>Configuration class </a:t>
            </a:r>
            <a:r>
              <a:rPr lang="en-US" sz="1200" b="0" i="0" u="none" strike="noStrike" kern="1200" baseline="0" dirty="0" smtClean="0">
                <a:solidFill>
                  <a:schemeClr val="tx1"/>
                </a:solidFill>
                <a:latin typeface="+mn-lt"/>
                <a:ea typeface="+mn-ea"/>
                <a:cs typeface="+mn-cs"/>
              </a:rPr>
              <a:t>in the Migrations directory is called every time the Update-Database command is run. </a:t>
            </a:r>
          </a:p>
          <a:p>
            <a:r>
              <a:rPr lang="en-US" sz="1200" b="0" i="0" u="none" strike="noStrike" kern="1200" baseline="0" dirty="0" smtClean="0">
                <a:solidFill>
                  <a:schemeClr val="tx1"/>
                </a:solidFill>
                <a:latin typeface="+mn-lt"/>
                <a:ea typeface="+mn-ea"/>
                <a:cs typeface="+mn-cs"/>
              </a:rPr>
              <a:t>This method is a good place to add test data or to add initial data like an admin user.</a:t>
            </a:r>
          </a:p>
          <a:p>
            <a:r>
              <a:rPr lang="en-US" sz="1200" b="0" i="0" u="none" strike="noStrike" kern="1200" baseline="0" dirty="0" smtClean="0">
                <a:solidFill>
                  <a:schemeClr val="tx1"/>
                </a:solidFill>
                <a:latin typeface="+mn-lt"/>
                <a:ea typeface="+mn-ea"/>
                <a:cs typeface="+mn-cs"/>
              </a:rPr>
              <a:t>Figure 20-19 shows the commented out starter code that’s generated by default for the Seed method.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This code shows how to use the </a:t>
            </a:r>
            <a:r>
              <a:rPr lang="en-US" sz="1200" b="0" i="0" u="none" strike="noStrike" kern="1200" baseline="0" dirty="0" err="1" smtClean="0">
                <a:solidFill>
                  <a:schemeClr val="tx1"/>
                </a:solidFill>
                <a:latin typeface="+mn-lt"/>
                <a:ea typeface="+mn-ea"/>
                <a:cs typeface="+mn-cs"/>
              </a:rPr>
              <a:t>AddOrUpdate</a:t>
            </a:r>
            <a:r>
              <a:rPr lang="en-US" sz="1200" b="0" i="0" u="none" strike="noStrike" kern="1200" baseline="0" dirty="0" smtClean="0">
                <a:solidFill>
                  <a:schemeClr val="tx1"/>
                </a:solidFill>
                <a:latin typeface="+mn-lt"/>
                <a:ea typeface="+mn-ea"/>
                <a:cs typeface="+mn-cs"/>
              </a:rPr>
              <a:t> method of the </a:t>
            </a:r>
            <a:r>
              <a:rPr lang="en-US" sz="1200" b="0" i="0" u="none" strike="noStrike" kern="1200" baseline="0" dirty="0" err="1" smtClean="0">
                <a:solidFill>
                  <a:schemeClr val="tx1"/>
                </a:solidFill>
                <a:latin typeface="+mn-lt"/>
                <a:ea typeface="+mn-ea"/>
                <a:cs typeface="+mn-cs"/>
              </a:rPr>
              <a:t>DbSet</a:t>
            </a:r>
            <a:r>
              <a:rPr lang="en-US" sz="1200" b="0" i="0" u="none" strike="noStrike" kern="1200" baseline="0" dirty="0" smtClean="0">
                <a:solidFill>
                  <a:schemeClr val="tx1"/>
                </a:solidFill>
                <a:latin typeface="+mn-lt"/>
                <a:ea typeface="+mn-ea"/>
                <a:cs typeface="+mn-cs"/>
              </a:rPr>
              <a:t> object to add data to your application. </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As the comments note, this method lets you avoid creating duplicate data. </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That’s because the </a:t>
            </a:r>
            <a:r>
              <a:rPr lang="en-US" sz="1200" b="0" i="0" u="none" strike="noStrike" kern="1200" baseline="0" dirty="0" err="1" smtClean="0">
                <a:solidFill>
                  <a:schemeClr val="tx1"/>
                </a:solidFill>
                <a:latin typeface="+mn-lt"/>
                <a:ea typeface="+mn-ea"/>
                <a:cs typeface="+mn-cs"/>
              </a:rPr>
              <a:t>AddOrUpdate</a:t>
            </a:r>
            <a:r>
              <a:rPr lang="en-US" sz="1200" b="0" i="0" u="none" strike="noStrike" kern="1200" baseline="0" dirty="0" smtClean="0">
                <a:solidFill>
                  <a:schemeClr val="tx1"/>
                </a:solidFill>
                <a:latin typeface="+mn-lt"/>
                <a:ea typeface="+mn-ea"/>
                <a:cs typeface="+mn-cs"/>
              </a:rPr>
              <a:t> method only adds a new row if the data doesn’t exist. </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Otherwise, it updates the row.</a:t>
            </a:r>
          </a:p>
          <a:p>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For the first parameter of the </a:t>
            </a:r>
            <a:r>
              <a:rPr lang="en-US" sz="1200" b="0" i="0" u="none" strike="noStrike" kern="1200" baseline="0" dirty="0" err="1" smtClean="0">
                <a:solidFill>
                  <a:schemeClr val="tx1"/>
                </a:solidFill>
                <a:latin typeface="+mn-lt"/>
                <a:ea typeface="+mn-ea"/>
                <a:cs typeface="+mn-cs"/>
              </a:rPr>
              <a:t>AddOrUpdate</a:t>
            </a:r>
            <a:r>
              <a:rPr lang="en-US" sz="1200" b="0" i="0" u="none" strike="noStrike" kern="1200" baseline="0" dirty="0" smtClean="0">
                <a:solidFill>
                  <a:schemeClr val="tx1"/>
                </a:solidFill>
                <a:latin typeface="+mn-lt"/>
                <a:ea typeface="+mn-ea"/>
                <a:cs typeface="+mn-cs"/>
              </a:rPr>
              <a:t> method, you pass a lambda expression that tells the method </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what column to use to check for the row. </a:t>
            </a:r>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In the starter code, the </a:t>
            </a:r>
            <a:r>
              <a:rPr lang="en-US" sz="1200" b="0" i="0" u="none" strike="noStrike" kern="1200" baseline="0" dirty="0" err="1" smtClean="0">
                <a:solidFill>
                  <a:schemeClr val="tx1"/>
                </a:solidFill>
                <a:latin typeface="+mn-lt"/>
                <a:ea typeface="+mn-ea"/>
                <a:cs typeface="+mn-cs"/>
              </a:rPr>
              <a:t>FullName</a:t>
            </a:r>
            <a:r>
              <a:rPr lang="en-US" sz="1200" b="0" i="0" u="none" strike="noStrike" kern="1200" baseline="0" dirty="0" smtClean="0">
                <a:solidFill>
                  <a:schemeClr val="tx1"/>
                </a:solidFill>
                <a:latin typeface="+mn-lt"/>
                <a:ea typeface="+mn-ea"/>
                <a:cs typeface="+mn-cs"/>
              </a:rPr>
              <a:t> property of the Person object will be used to see if that object is already in the People collection. </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For the second parameter, you send the objects you want to add or update. In the starter code, three instances of a Person object are passed.</a:t>
            </a:r>
          </a:p>
          <a:p>
            <a:r>
              <a:rPr lang="en-US" sz="1200" b="0" i="0" u="none" strike="noStrike" kern="1200" baseline="0" dirty="0" smtClean="0">
                <a:solidFill>
                  <a:schemeClr val="tx1"/>
                </a:solidFill>
                <a:latin typeface="+mn-lt"/>
                <a:ea typeface="+mn-ea"/>
                <a:cs typeface="+mn-cs"/>
              </a:rPr>
              <a:t>The second example in this figure shows how to use the Seed method to add an admin user. It starts by adding two using directives for Identity namespaces. </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Then, it adds a using directive for the Models namespace so the code doesn’t need to use fully qualified names. </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It also changes the name of the variable that holds the </a:t>
            </a:r>
            <a:r>
              <a:rPr lang="en-US" sz="1200" b="0" i="0" u="none" strike="noStrike" kern="1200" baseline="0" dirty="0" err="1" smtClean="0">
                <a:solidFill>
                  <a:schemeClr val="tx1"/>
                </a:solidFill>
                <a:latin typeface="+mn-lt"/>
                <a:ea typeface="+mn-ea"/>
                <a:cs typeface="+mn-cs"/>
              </a:rPr>
              <a:t>ApplicationDbContext</a:t>
            </a:r>
            <a:r>
              <a:rPr lang="en-US" sz="1200" b="0" i="0" u="none" strike="noStrike" kern="1200" baseline="0" dirty="0" smtClean="0">
                <a:solidFill>
                  <a:schemeClr val="tx1"/>
                </a:solidFill>
                <a:latin typeface="+mn-lt"/>
                <a:ea typeface="+mn-ea"/>
                <a:cs typeface="+mn-cs"/>
              </a:rPr>
              <a:t> object from “context” to “</a:t>
            </a:r>
            <a:r>
              <a:rPr lang="en-US" sz="1200" b="0" i="0" u="none" strike="noStrike" kern="1200" baseline="0" dirty="0" err="1" smtClean="0">
                <a:solidFill>
                  <a:schemeClr val="tx1"/>
                </a:solidFill>
                <a:latin typeface="+mn-lt"/>
                <a:ea typeface="+mn-ea"/>
                <a:cs typeface="+mn-cs"/>
              </a:rPr>
              <a:t>dbcontext</a:t>
            </a:r>
            <a:r>
              <a:rPr lang="en-US" sz="1200" b="0" i="0" u="none" strike="noStrike" kern="1200" baseline="0" dirty="0" smtClean="0">
                <a:solidFill>
                  <a:schemeClr val="tx1"/>
                </a:solidFill>
                <a:latin typeface="+mn-lt"/>
                <a:ea typeface="+mn-ea"/>
                <a:cs typeface="+mn-cs"/>
              </a:rPr>
              <a:t>” so you won’t confuse this variable with the Context object you’ve seen in other code.</a:t>
            </a:r>
          </a:p>
          <a:p>
            <a:r>
              <a:rPr lang="en-US" sz="1200" b="0" i="0" u="none" strike="noStrike" kern="1200" baseline="0" dirty="0" smtClean="0">
                <a:solidFill>
                  <a:schemeClr val="tx1"/>
                </a:solidFill>
                <a:latin typeface="+mn-lt"/>
                <a:ea typeface="+mn-ea"/>
                <a:cs typeface="+mn-cs"/>
              </a:rPr>
              <a:t>This Seed method uses the </a:t>
            </a:r>
            <a:r>
              <a:rPr lang="en-US" sz="1200" b="0" i="0" u="none" strike="noStrike" kern="1200" baseline="0" dirty="0" err="1" smtClean="0">
                <a:solidFill>
                  <a:schemeClr val="tx1"/>
                </a:solidFill>
                <a:latin typeface="+mn-lt"/>
                <a:ea typeface="+mn-ea"/>
                <a:cs typeface="+mn-cs"/>
              </a:rPr>
              <a:t>AddOrUpdate</a:t>
            </a:r>
            <a:r>
              <a:rPr lang="en-US" sz="1200" b="0" i="0" u="none" strike="noStrike" kern="1200" baseline="0" dirty="0" smtClean="0">
                <a:solidFill>
                  <a:schemeClr val="tx1"/>
                </a:solidFill>
                <a:latin typeface="+mn-lt"/>
                <a:ea typeface="+mn-ea"/>
                <a:cs typeface="+mn-cs"/>
              </a:rPr>
              <a:t> method described above to add a new role named “admin”. </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However, it doesn’t use this method to add a new user. </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That’s because you want to make sure the password is hashed when you add a user. </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In this case, you also want to associate the user with the admin role.</a:t>
            </a:r>
          </a:p>
          <a:p>
            <a:r>
              <a:rPr lang="en-US" sz="1200" b="0" i="0" u="none" strike="noStrike" kern="1200" baseline="0" dirty="0" smtClean="0">
                <a:solidFill>
                  <a:schemeClr val="tx1"/>
                </a:solidFill>
                <a:latin typeface="+mn-lt"/>
                <a:ea typeface="+mn-ea"/>
                <a:cs typeface="+mn-cs"/>
              </a:rPr>
              <a:t>To do that, the Seed method uses the Any method of the Users collection to see if the specified user is already in the collection. I</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f it isn’t, it creates a new application user manager and a new application user. </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Then, it uses the Create method of the user manager to add the user, and the </a:t>
            </a:r>
            <a:r>
              <a:rPr lang="en-US" sz="1200" b="0" i="0" u="none" strike="noStrike" kern="1200" baseline="0" dirty="0" err="1" smtClean="0">
                <a:solidFill>
                  <a:schemeClr val="tx1"/>
                </a:solidFill>
                <a:latin typeface="+mn-lt"/>
                <a:ea typeface="+mn-ea"/>
                <a:cs typeface="+mn-cs"/>
              </a:rPr>
              <a:t>AddToRole</a:t>
            </a:r>
            <a:r>
              <a:rPr lang="en-US" sz="1200" b="0" i="0" u="none" strike="noStrike" kern="1200" baseline="0" dirty="0" smtClean="0">
                <a:solidFill>
                  <a:schemeClr val="tx1"/>
                </a:solidFill>
                <a:latin typeface="+mn-lt"/>
                <a:ea typeface="+mn-ea"/>
                <a:cs typeface="+mn-cs"/>
              </a:rPr>
              <a:t> method of the user manager to add the user to the admin role.</a:t>
            </a:r>
          </a:p>
          <a:p>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Note that because the Seed method isn’t run as part of an application request, you can’t get the </a:t>
            </a:r>
            <a:r>
              <a:rPr lang="en-US" sz="1200" b="0" i="0" u="none" strike="noStrike" kern="1200" baseline="0" dirty="0" err="1" smtClean="0">
                <a:solidFill>
                  <a:schemeClr val="tx1"/>
                </a:solidFill>
                <a:latin typeface="+mn-lt"/>
                <a:ea typeface="+mn-ea"/>
                <a:cs typeface="+mn-cs"/>
              </a:rPr>
              <a:t>ApplicationUserManager</a:t>
            </a:r>
            <a:r>
              <a:rPr lang="en-US" sz="1200" b="0" i="0" u="none" strike="noStrike" kern="1200" baseline="0" dirty="0" smtClean="0">
                <a:solidFill>
                  <a:schemeClr val="tx1"/>
                </a:solidFill>
                <a:latin typeface="+mn-lt"/>
                <a:ea typeface="+mn-ea"/>
                <a:cs typeface="+mn-cs"/>
              </a:rPr>
              <a:t> object from the </a:t>
            </a:r>
            <a:r>
              <a:rPr lang="en-US" sz="1200" b="0" i="0" u="none" strike="noStrike" kern="1200" baseline="0" dirty="0" err="1" smtClean="0">
                <a:solidFill>
                  <a:schemeClr val="tx1"/>
                </a:solidFill>
                <a:latin typeface="+mn-lt"/>
                <a:ea typeface="+mn-ea"/>
                <a:cs typeface="+mn-cs"/>
              </a:rPr>
              <a:t>OwinContext</a:t>
            </a:r>
            <a:r>
              <a:rPr lang="en-US" sz="1200" b="0" i="0" u="none" strike="noStrike" kern="1200" baseline="0" dirty="0" smtClean="0">
                <a:solidFill>
                  <a:schemeClr val="tx1"/>
                </a:solidFill>
                <a:latin typeface="+mn-lt"/>
                <a:ea typeface="+mn-ea"/>
                <a:cs typeface="+mn-cs"/>
              </a:rPr>
              <a:t> object. </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Instead, you have to instantiate an </a:t>
            </a:r>
            <a:r>
              <a:rPr lang="en-US" sz="1200" b="0" i="0" u="none" strike="noStrike" kern="1200" baseline="0" dirty="0" err="1" smtClean="0">
                <a:solidFill>
                  <a:schemeClr val="tx1"/>
                </a:solidFill>
                <a:latin typeface="+mn-lt"/>
                <a:ea typeface="+mn-ea"/>
                <a:cs typeface="+mn-cs"/>
              </a:rPr>
              <a:t>ApplicationUserManager</a:t>
            </a:r>
            <a:r>
              <a:rPr lang="en-US" sz="1200" b="0" i="0" u="none" strike="noStrike" kern="1200" baseline="0" dirty="0" smtClean="0">
                <a:solidFill>
                  <a:schemeClr val="tx1"/>
                </a:solidFill>
                <a:latin typeface="+mn-lt"/>
                <a:ea typeface="+mn-ea"/>
                <a:cs typeface="+mn-cs"/>
              </a:rPr>
              <a:t> object directly as shown here. </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This code is similar to the code that’s generated for the static Create method in the </a:t>
            </a:r>
            <a:r>
              <a:rPr lang="en-US" sz="1200" b="0" i="0" u="none" strike="noStrike" kern="1200" baseline="0" dirty="0" err="1" smtClean="0">
                <a:solidFill>
                  <a:schemeClr val="tx1"/>
                </a:solidFill>
                <a:latin typeface="+mn-lt"/>
                <a:ea typeface="+mn-ea"/>
                <a:cs typeface="+mn-cs"/>
              </a:rPr>
              <a:t>ApplicationUserManager</a:t>
            </a:r>
            <a:r>
              <a:rPr lang="en-US" sz="1200" b="0" i="0" u="none" strike="noStrike" kern="1200" baseline="0" dirty="0" smtClean="0">
                <a:solidFill>
                  <a:schemeClr val="tx1"/>
                </a:solidFill>
                <a:latin typeface="+mn-lt"/>
                <a:ea typeface="+mn-ea"/>
                <a:cs typeface="+mn-cs"/>
              </a:rPr>
              <a:t> class.</a:t>
            </a:r>
          </a:p>
          <a:p>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When you run the </a:t>
            </a:r>
            <a:r>
              <a:rPr lang="en-US" sz="1200" b="1" i="1" u="none" strike="noStrike" kern="1200" baseline="0" dirty="0" smtClean="0">
                <a:solidFill>
                  <a:schemeClr val="tx1"/>
                </a:solidFill>
                <a:latin typeface="+mn-lt"/>
                <a:ea typeface="+mn-ea"/>
                <a:cs typeface="+mn-cs"/>
              </a:rPr>
              <a:t>Update-Database command </a:t>
            </a:r>
            <a:r>
              <a:rPr lang="en-US" sz="1200" b="0" i="0" u="none" strike="noStrike" kern="1200" baseline="0" dirty="0" smtClean="0">
                <a:solidFill>
                  <a:schemeClr val="tx1"/>
                </a:solidFill>
                <a:latin typeface="+mn-lt"/>
                <a:ea typeface="+mn-ea"/>
                <a:cs typeface="+mn-cs"/>
              </a:rPr>
              <a:t>and an exception occurs in the Seed method, an error message and stack trace display in the PMC. </a:t>
            </a:r>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Because the PMC doesn’t provide any debugging tools, though, you’ll need to provide any additional information you need from within Visual Studio. </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To do that, you can place the code for the Seed method within the try block of a try-catch statement. </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Then, in the catch block, you can create an error message that displays the values you need. </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Finally, you can create and throw a new </a:t>
            </a:r>
            <a:r>
              <a:rPr lang="en-US" sz="1200" b="0" i="0" u="none" strike="noStrike" kern="1200" baseline="0" dirty="0" err="1" smtClean="0">
                <a:solidFill>
                  <a:schemeClr val="tx1"/>
                </a:solidFill>
                <a:latin typeface="+mn-lt"/>
                <a:ea typeface="+mn-ea"/>
                <a:cs typeface="+mn-cs"/>
              </a:rPr>
              <a:t>ApplicationException</a:t>
            </a:r>
            <a:r>
              <a:rPr lang="en-US" sz="1200" b="0" i="0" u="none" strike="noStrike" kern="1200" baseline="0" dirty="0" smtClean="0">
                <a:solidFill>
                  <a:schemeClr val="tx1"/>
                </a:solidFill>
                <a:latin typeface="+mn-lt"/>
                <a:ea typeface="+mn-ea"/>
                <a:cs typeface="+mn-cs"/>
              </a:rPr>
              <a:t> object, and pass it your error message and the original exception. </a:t>
            </a:r>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That way, both the original message and the custom message will be displayed in the PMC.</a:t>
            </a:r>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ru-RU" baseline="0" dirty="0"/>
          </a:p>
        </p:txBody>
      </p:sp>
      <p:sp>
        <p:nvSpPr>
          <p:cNvPr id="4" name="Номер слайда 3"/>
          <p:cNvSpPr>
            <a:spLocks noGrp="1"/>
          </p:cNvSpPr>
          <p:nvPr>
            <p:ph type="sldNum" sz="quarter" idx="10"/>
          </p:nvPr>
        </p:nvSpPr>
        <p:spPr/>
        <p:txBody>
          <a:bodyPr/>
          <a:lstStyle/>
          <a:p>
            <a:fld id="{420E48ED-F7B8-44EF-9424-AC701EE89119}" type="slidenum">
              <a:rPr lang="ru-RU" smtClean="0"/>
              <a:t>186</a:t>
            </a:fld>
            <a:endParaRPr lang="ru-RU"/>
          </a:p>
        </p:txBody>
      </p:sp>
    </p:spTree>
    <p:extLst>
      <p:ext uri="{BB962C8B-B14F-4D97-AF65-F5344CB8AC3E}">
        <p14:creationId xmlns:p14="http://schemas.microsoft.com/office/powerpoint/2010/main" val="2274282689"/>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85000" lnSpcReduction="10000"/>
          </a:bodyPr>
          <a:lstStyle/>
          <a:p>
            <a:r>
              <a:rPr lang="en-US" dirty="0" smtClean="0"/>
              <a:t>A Seed method that adds an admin user</a:t>
            </a:r>
          </a:p>
          <a:p>
            <a:endParaRPr lang="ru-RU" dirty="0" smtClean="0"/>
          </a:p>
          <a:p>
            <a:r>
              <a:rPr lang="en-US" dirty="0" smtClean="0"/>
              <a:t>using </a:t>
            </a:r>
            <a:r>
              <a:rPr lang="en-US" dirty="0" err="1" smtClean="0"/>
              <a:t>Microsoft.AspNet.Identity</a:t>
            </a:r>
            <a:r>
              <a:rPr lang="en-US" dirty="0" smtClean="0"/>
              <a:t>;</a:t>
            </a:r>
          </a:p>
          <a:p>
            <a:r>
              <a:rPr lang="en-US" dirty="0" smtClean="0"/>
              <a:t>using </a:t>
            </a:r>
            <a:r>
              <a:rPr lang="en-US" dirty="0" err="1" smtClean="0"/>
              <a:t>Microsoft.AspNet.Identity.EntityFramework</a:t>
            </a:r>
            <a:r>
              <a:rPr lang="en-US" dirty="0" smtClean="0"/>
              <a:t>; using Ch20UserMaintenance.Models;</a:t>
            </a:r>
          </a:p>
          <a:p>
            <a:endParaRPr lang="en-US" dirty="0" smtClean="0"/>
          </a:p>
          <a:p>
            <a:r>
              <a:rPr lang="en-US" dirty="0" smtClean="0"/>
              <a:t>protected override void Seed(</a:t>
            </a:r>
            <a:r>
              <a:rPr lang="en-US" dirty="0" err="1" smtClean="0"/>
              <a:t>ApplicationDbContext</a:t>
            </a:r>
            <a:r>
              <a:rPr lang="en-US" dirty="0" smtClean="0"/>
              <a:t> </a:t>
            </a:r>
            <a:r>
              <a:rPr lang="en-US" dirty="0" err="1" smtClean="0"/>
              <a:t>dbcontext</a:t>
            </a:r>
            <a:r>
              <a:rPr lang="en-US" dirty="0" smtClean="0"/>
              <a:t>)</a:t>
            </a:r>
          </a:p>
          <a:p>
            <a:r>
              <a:rPr lang="en-US" dirty="0" smtClean="0"/>
              <a:t>{</a:t>
            </a:r>
          </a:p>
          <a:p>
            <a:r>
              <a:rPr lang="ru-RU" dirty="0" smtClean="0"/>
              <a:t>  </a:t>
            </a:r>
            <a:r>
              <a:rPr lang="en-US" dirty="0" smtClean="0"/>
              <a:t>// add the admin role</a:t>
            </a:r>
          </a:p>
          <a:p>
            <a:r>
              <a:rPr lang="ru-RU" dirty="0" smtClean="0"/>
              <a:t>   </a:t>
            </a:r>
            <a:r>
              <a:rPr lang="en-US" dirty="0" err="1" smtClean="0"/>
              <a:t>dbcontext.Roles.AddOrUpdate</a:t>
            </a:r>
            <a:r>
              <a:rPr lang="en-US" dirty="0" smtClean="0"/>
              <a:t>(r =&gt; </a:t>
            </a:r>
            <a:r>
              <a:rPr lang="en-US" dirty="0" err="1" smtClean="0"/>
              <a:t>r.Name</a:t>
            </a:r>
            <a:r>
              <a:rPr lang="en-US" dirty="0" smtClean="0"/>
              <a:t>, new </a:t>
            </a:r>
            <a:r>
              <a:rPr lang="en-US" dirty="0" err="1" smtClean="0"/>
              <a:t>IdentityRole</a:t>
            </a:r>
            <a:r>
              <a:rPr lang="en-US" dirty="0" smtClean="0"/>
              <a:t> { Name = "admin" }</a:t>
            </a:r>
            <a:r>
              <a:rPr lang="ru-RU" dirty="0" smtClean="0"/>
              <a:t> </a:t>
            </a:r>
            <a:r>
              <a:rPr lang="en-US" dirty="0" smtClean="0"/>
              <a:t>) ;</a:t>
            </a:r>
          </a:p>
          <a:p>
            <a:endParaRPr lang="en-US" dirty="0" smtClean="0"/>
          </a:p>
          <a:p>
            <a:r>
              <a:rPr lang="ru-RU" dirty="0" smtClean="0"/>
              <a:t>  </a:t>
            </a:r>
            <a:r>
              <a:rPr lang="en-US" dirty="0" smtClean="0"/>
              <a:t>// use the </a:t>
            </a:r>
            <a:r>
              <a:rPr lang="en-US" dirty="0" err="1" smtClean="0"/>
              <a:t>ApplicationUserManager</a:t>
            </a:r>
            <a:r>
              <a:rPr lang="en-US" dirty="0" smtClean="0"/>
              <a:t> object to seed a user, rather than </a:t>
            </a:r>
            <a:endParaRPr lang="ru-RU" dirty="0" smtClean="0"/>
          </a:p>
          <a:p>
            <a:r>
              <a:rPr lang="ru-RU" dirty="0" smtClean="0"/>
              <a:t>  </a:t>
            </a:r>
            <a:r>
              <a:rPr lang="en-US" dirty="0" smtClean="0"/>
              <a:t>// the </a:t>
            </a:r>
            <a:r>
              <a:rPr lang="en-US" dirty="0" err="1" smtClean="0"/>
              <a:t>AddOrUpdate</a:t>
            </a:r>
            <a:r>
              <a:rPr lang="en-US" dirty="0" smtClean="0"/>
              <a:t> method, so its Create method creates a password </a:t>
            </a:r>
            <a:endParaRPr lang="ru-RU" dirty="0" smtClean="0"/>
          </a:p>
          <a:p>
            <a:r>
              <a:rPr lang="ru-RU" dirty="0" smtClean="0"/>
              <a:t>  </a:t>
            </a:r>
            <a:r>
              <a:rPr lang="en-US" dirty="0" smtClean="0"/>
              <a:t>// hash, and so the user can be associated with the new admin role </a:t>
            </a:r>
            <a:endParaRPr lang="ru-RU" dirty="0" smtClean="0"/>
          </a:p>
          <a:p>
            <a:r>
              <a:rPr lang="ru-RU" dirty="0" smtClean="0"/>
              <a:t>  </a:t>
            </a:r>
            <a:r>
              <a:rPr lang="en-US" dirty="0" smtClean="0"/>
              <a:t>if (!</a:t>
            </a:r>
            <a:r>
              <a:rPr lang="en-US" dirty="0" err="1" smtClean="0"/>
              <a:t>dbcontext.Users.Any</a:t>
            </a:r>
            <a:r>
              <a:rPr lang="en-US" dirty="0" smtClean="0"/>
              <a:t>(u =&gt; </a:t>
            </a:r>
            <a:r>
              <a:rPr lang="en-US" dirty="0" err="1" smtClean="0"/>
              <a:t>u.UserName</a:t>
            </a:r>
            <a:r>
              <a:rPr lang="en-US" dirty="0" smtClean="0"/>
              <a:t> == "anne@murach.com")) { </a:t>
            </a:r>
            <a:endParaRPr lang="ru-RU" dirty="0" smtClean="0"/>
          </a:p>
          <a:p>
            <a:r>
              <a:rPr lang="ru-RU" dirty="0" smtClean="0"/>
              <a:t>    </a:t>
            </a:r>
            <a:r>
              <a:rPr lang="en-US" dirty="0" err="1" smtClean="0"/>
              <a:t>var</a:t>
            </a:r>
            <a:r>
              <a:rPr lang="en-US" dirty="0" smtClean="0"/>
              <a:t> manager = new </a:t>
            </a:r>
            <a:r>
              <a:rPr lang="en-US" dirty="0" err="1" smtClean="0"/>
              <a:t>ApplicationUserManager</a:t>
            </a:r>
            <a:r>
              <a:rPr lang="en-US" dirty="0" smtClean="0"/>
              <a:t>(new </a:t>
            </a:r>
            <a:r>
              <a:rPr lang="en-US" dirty="0" err="1" smtClean="0"/>
              <a:t>UserStore</a:t>
            </a:r>
            <a:r>
              <a:rPr lang="en-US" dirty="0" smtClean="0"/>
              <a:t>&lt;</a:t>
            </a:r>
            <a:r>
              <a:rPr lang="en-US" dirty="0" err="1" smtClean="0"/>
              <a:t>ApplicationUser</a:t>
            </a:r>
            <a:r>
              <a:rPr lang="en-US" dirty="0" smtClean="0"/>
              <a:t>&gt;(</a:t>
            </a:r>
            <a:r>
              <a:rPr lang="en-US" dirty="0" err="1" smtClean="0"/>
              <a:t>dbcontext</a:t>
            </a:r>
            <a:r>
              <a:rPr lang="en-US" dirty="0" smtClean="0"/>
              <a:t>)); </a:t>
            </a:r>
            <a:endParaRPr lang="ru-RU" dirty="0" smtClean="0"/>
          </a:p>
          <a:p>
            <a:r>
              <a:rPr lang="ru-RU" dirty="0" smtClean="0"/>
              <a:t>    </a:t>
            </a:r>
            <a:r>
              <a:rPr lang="en-US" dirty="0" err="1" smtClean="0"/>
              <a:t>var</a:t>
            </a:r>
            <a:r>
              <a:rPr lang="en-US" dirty="0" smtClean="0"/>
              <a:t> user = new </a:t>
            </a:r>
            <a:r>
              <a:rPr lang="en-US" dirty="0" err="1" smtClean="0"/>
              <a:t>ApplicationUser</a:t>
            </a:r>
            <a:r>
              <a:rPr lang="en-US" dirty="0" smtClean="0"/>
              <a:t> { </a:t>
            </a:r>
            <a:r>
              <a:rPr lang="en-US" dirty="0" err="1" smtClean="0"/>
              <a:t>UserName</a:t>
            </a:r>
            <a:r>
              <a:rPr lang="en-US" dirty="0" smtClean="0"/>
              <a:t> = "anne@murach.com", Email = "anne@murach.com" };</a:t>
            </a:r>
            <a:endParaRPr lang="ru-RU" dirty="0" smtClean="0"/>
          </a:p>
          <a:p>
            <a:r>
              <a:rPr lang="ru-RU" dirty="0" smtClean="0"/>
              <a:t>    </a:t>
            </a:r>
            <a:r>
              <a:rPr lang="en-US" dirty="0" err="1" smtClean="0"/>
              <a:t>manager.Create</a:t>
            </a:r>
            <a:r>
              <a:rPr lang="en-US" dirty="0" smtClean="0"/>
              <a:t>(user, "</a:t>
            </a:r>
            <a:r>
              <a:rPr lang="en-US" dirty="0" err="1" smtClean="0"/>
              <a:t>P@sswOrd</a:t>
            </a:r>
            <a:r>
              <a:rPr lang="en-US" dirty="0" smtClean="0"/>
              <a:t>"); </a:t>
            </a:r>
            <a:endParaRPr lang="ru-RU" dirty="0" smtClean="0"/>
          </a:p>
          <a:p>
            <a:r>
              <a:rPr lang="ru-RU" dirty="0" smtClean="0"/>
              <a:t>    </a:t>
            </a:r>
            <a:r>
              <a:rPr lang="en-US" dirty="0" err="1" smtClean="0"/>
              <a:t>manager.AddToRole</a:t>
            </a:r>
            <a:r>
              <a:rPr lang="en-US" dirty="0" smtClean="0"/>
              <a:t>(</a:t>
            </a:r>
            <a:r>
              <a:rPr lang="en-US" dirty="0" err="1" smtClean="0"/>
              <a:t>user.Id</a:t>
            </a:r>
            <a:r>
              <a:rPr lang="en-US" dirty="0" smtClean="0"/>
              <a:t>, "admin");</a:t>
            </a:r>
          </a:p>
          <a:p>
            <a:r>
              <a:rPr lang="ru-RU" dirty="0" smtClean="0"/>
              <a:t>  </a:t>
            </a:r>
            <a:r>
              <a:rPr lang="en-US" dirty="0" smtClean="0"/>
              <a:t>}</a:t>
            </a:r>
          </a:p>
          <a:p>
            <a:r>
              <a:rPr lang="en-US" dirty="0" smtClean="0"/>
              <a:t>}</a:t>
            </a:r>
          </a:p>
          <a:p>
            <a:endParaRPr lang="ru-RU" dirty="0" smtClean="0"/>
          </a:p>
          <a:p>
            <a:endParaRPr lang="en-US" dirty="0" smtClean="0"/>
          </a:p>
          <a:p>
            <a:r>
              <a:rPr lang="en-US" b="1" i="1" u="sng" dirty="0" smtClean="0"/>
              <a:t>Description</a:t>
            </a:r>
          </a:p>
          <a:p>
            <a:pPr marL="171450" indent="-171450">
              <a:buFont typeface="Arial" panose="020B0604020202020204" pitchFamily="34" charset="0"/>
              <a:buChar char="•"/>
            </a:pPr>
            <a:r>
              <a:rPr lang="en-US" dirty="0" smtClean="0"/>
              <a:t>The Seed method is called every time the Update-Database command is run. </a:t>
            </a:r>
            <a:endParaRPr lang="ru-RU" dirty="0" smtClean="0"/>
          </a:p>
          <a:p>
            <a:pPr marL="628650" lvl="1" indent="-171450">
              <a:buFont typeface="Arial" panose="020B0604020202020204" pitchFamily="34" charset="0"/>
              <a:buChar char="•"/>
            </a:pPr>
            <a:r>
              <a:rPr lang="en-US" dirty="0" smtClean="0"/>
              <a:t>You can use this method to populate the database with test data or to provide default data.</a:t>
            </a:r>
            <a:endParaRPr lang="ru-RU" dirty="0" smtClean="0"/>
          </a:p>
          <a:p>
            <a:pPr marL="628650" lvl="1" indent="-171450">
              <a:buFont typeface="Arial" panose="020B0604020202020204" pitchFamily="34" charset="0"/>
              <a:buChar char="•"/>
            </a:pPr>
            <a:endParaRPr lang="en-US" dirty="0" smtClean="0"/>
          </a:p>
          <a:p>
            <a:pPr marL="171450" indent="-171450">
              <a:buFont typeface="Arial" panose="020B0604020202020204" pitchFamily="34" charset="0"/>
              <a:buChar char="•"/>
            </a:pPr>
            <a:r>
              <a:rPr lang="en-US" dirty="0" smtClean="0"/>
              <a:t>It’s best to code the Seed method in a way that prevents duplicate data. </a:t>
            </a:r>
            <a:endParaRPr lang="ru-RU" dirty="0" smtClean="0"/>
          </a:p>
          <a:p>
            <a:pPr marL="628650" lvl="1" indent="-171450">
              <a:buFont typeface="Arial" panose="020B0604020202020204" pitchFamily="34" charset="0"/>
              <a:buChar char="•"/>
            </a:pPr>
            <a:r>
              <a:rPr lang="en-US" dirty="0" smtClean="0"/>
              <a:t>One way to do this is to use the </a:t>
            </a:r>
            <a:r>
              <a:rPr lang="en-US" dirty="0" err="1" smtClean="0"/>
              <a:t>AddOrUpdate</a:t>
            </a:r>
            <a:r>
              <a:rPr lang="en-US" dirty="0" smtClean="0"/>
              <a:t> method.</a:t>
            </a:r>
            <a:endParaRPr lang="ru-RU" dirty="0" smtClean="0"/>
          </a:p>
          <a:p>
            <a:pPr marL="0" indent="0">
              <a:buFont typeface="Arial" panose="020B0604020202020204" pitchFamily="34" charset="0"/>
              <a:buNone/>
            </a:pPr>
            <a:endParaRPr lang="ru-RU" dirty="0" smtClean="0"/>
          </a:p>
          <a:p>
            <a:pPr marL="0" indent="0">
              <a:buFont typeface="Arial" panose="020B0604020202020204" pitchFamily="34" charset="0"/>
              <a:buNone/>
            </a:pPr>
            <a:endParaRPr lang="ru-RU" dirty="0" smtClean="0"/>
          </a:p>
          <a:p>
            <a:pPr marL="0" indent="0">
              <a:buFont typeface="Arial" panose="020B0604020202020204" pitchFamily="34" charset="0"/>
              <a:buNone/>
            </a:pPr>
            <a:endParaRPr lang="ru-RU" dirty="0" smtClean="0"/>
          </a:p>
          <a:p>
            <a:pPr marL="0" indent="0">
              <a:buFont typeface="Arial" panose="020B0604020202020204" pitchFamily="34" charset="0"/>
              <a:buNone/>
            </a:pPr>
            <a:endParaRPr lang="en-US" dirty="0" smtClean="0"/>
          </a:p>
          <a:p>
            <a:endParaRPr lang="ru-RU" dirty="0"/>
          </a:p>
        </p:txBody>
      </p:sp>
      <p:sp>
        <p:nvSpPr>
          <p:cNvPr id="4" name="Номер слайда 3"/>
          <p:cNvSpPr>
            <a:spLocks noGrp="1"/>
          </p:cNvSpPr>
          <p:nvPr>
            <p:ph type="sldNum" sz="quarter" idx="10"/>
          </p:nvPr>
        </p:nvSpPr>
        <p:spPr/>
        <p:txBody>
          <a:bodyPr/>
          <a:lstStyle/>
          <a:p>
            <a:fld id="{420E48ED-F7B8-44EF-9424-AC701EE89119}" type="slidenum">
              <a:rPr lang="ru-RU" smtClean="0"/>
              <a:t>187</a:t>
            </a:fld>
            <a:endParaRPr lang="ru-RU"/>
          </a:p>
        </p:txBody>
      </p:sp>
    </p:spTree>
    <p:extLst>
      <p:ext uri="{BB962C8B-B14F-4D97-AF65-F5344CB8AC3E}">
        <p14:creationId xmlns:p14="http://schemas.microsoft.com/office/powerpoint/2010/main" val="2988854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2F36FCE2-CD45-49C1-96FA-10059BBD9463}" type="datetimeFigureOut">
              <a:rPr lang="ru-RU" smtClean="0"/>
              <a:pPr/>
              <a:t>12.05.2017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BA9810E-3479-448E-B304-B43295B8EEEC}"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F36FCE2-CD45-49C1-96FA-10059BBD9463}" type="datetimeFigureOut">
              <a:rPr lang="ru-RU" smtClean="0"/>
              <a:pPr/>
              <a:t>12.05.2017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BA9810E-3479-448E-B304-B43295B8EEEC}"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2F36FCE2-CD45-49C1-96FA-10059BBD9463}" type="datetimeFigureOut">
              <a:rPr lang="ru-RU" smtClean="0"/>
              <a:pPr/>
              <a:t>12.05.2017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BA9810E-3479-448E-B304-B43295B8EEEC}"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2F36FCE2-CD45-49C1-96FA-10059BBD9463}" type="datetimeFigureOut">
              <a:rPr lang="ru-RU" smtClean="0"/>
              <a:pPr/>
              <a:t>12.05.2017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BA9810E-3479-448E-B304-B43295B8EEEC}"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2F36FCE2-CD45-49C1-96FA-10059BBD9463}" type="datetimeFigureOut">
              <a:rPr lang="ru-RU" smtClean="0"/>
              <a:pPr/>
              <a:t>12.05.2017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4BA9810E-3479-448E-B304-B43295B8EEEC}"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2F36FCE2-CD45-49C1-96FA-10059BBD9463}" type="datetimeFigureOut">
              <a:rPr lang="ru-RU" smtClean="0"/>
              <a:pPr/>
              <a:t>12.05.2017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4BA9810E-3479-448E-B304-B43295B8EEEC}"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F36FCE2-CD45-49C1-96FA-10059BBD9463}" type="datetimeFigureOut">
              <a:rPr lang="ru-RU" smtClean="0"/>
              <a:pPr/>
              <a:t>12.05.2017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4BA9810E-3479-448E-B304-B43295B8EEEC}"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2F36FCE2-CD45-49C1-96FA-10059BBD9463}" type="datetimeFigureOut">
              <a:rPr lang="ru-RU" smtClean="0"/>
              <a:pPr/>
              <a:t>12.05.2017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BA9810E-3479-448E-B304-B43295B8EEEC}"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2F36FCE2-CD45-49C1-96FA-10059BBD9463}" type="datetimeFigureOut">
              <a:rPr lang="ru-RU" smtClean="0"/>
              <a:pPr/>
              <a:t>12.05.2017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BA9810E-3479-448E-B304-B43295B8EEEC}"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F36FCE2-CD45-49C1-96FA-10059BBD9463}" type="datetimeFigureOut">
              <a:rPr lang="ru-RU" smtClean="0"/>
              <a:pPr/>
              <a:t>12.05.2017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BA9810E-3479-448E-B304-B43295B8EEEC}"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F36FCE2-CD45-49C1-96FA-10059BBD9463}" type="datetimeFigureOut">
              <a:rPr lang="ru-RU" smtClean="0"/>
              <a:pPr/>
              <a:t>12.05.2017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BA9810E-3479-448E-B304-B43295B8EEEC}"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57200" y="1600200"/>
            <a:ext cx="8229600" cy="4525963"/>
          </a:xfrm>
        </p:spPr>
        <p:txBody>
          <a:bodyPr/>
          <a:lstStyle/>
          <a:p>
            <a:pPr lvl="0"/>
            <a:endParaRPr lang="ru-RU"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9DAB0FBB-05E6-420E-A971-D9DB0C85CCD3}" type="slidenum">
              <a:rPr lang="ru-RU"/>
              <a:pPr>
                <a:defRPr/>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Source Code Example">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1828800" y="76200"/>
            <a:ext cx="7086600" cy="914400"/>
          </a:xfrm>
          <a:prstGeom prst="rect">
            <a:avLst/>
          </a:prstGeom>
        </p:spPr>
        <p:txBody>
          <a:bodyPr anchor="ctr" anchorCtr="0">
            <a:noAutofit/>
          </a:bodyPr>
          <a:lstStyle>
            <a:lvl1pPr>
              <a:lnSpc>
                <a:spcPts val="4000"/>
              </a:lnSpc>
              <a:defRPr sz="4000">
                <a:effectLst>
                  <a:outerShdw blurRad="38100" dist="38100" dir="2700000" algn="tl">
                    <a:srgbClr val="000000">
                      <a:alpha val="43137"/>
                    </a:srgbClr>
                  </a:outerShdw>
                  <a:reflection blurRad="12700" stA="20000" endPos="50000" dist="12700" dir="5400000" sy="-100000" algn="bl" rotWithShape="0"/>
                </a:effectLst>
              </a:defRPr>
            </a:lvl1pPr>
          </a:lstStyle>
          <a:p>
            <a:r>
              <a:rPr lang="en-US" dirty="0" smtClean="0"/>
              <a:t>Slide Title</a:t>
            </a:r>
            <a:endParaRPr lang="en-US" dirty="0"/>
          </a:p>
        </p:txBody>
      </p:sp>
      <p:sp>
        <p:nvSpPr>
          <p:cNvPr id="4" name="Content Placeholder 2"/>
          <p:cNvSpPr>
            <a:spLocks noGrp="1"/>
          </p:cNvSpPr>
          <p:nvPr>
            <p:ph idx="1" hasCustomPrompt="1"/>
          </p:nvPr>
        </p:nvSpPr>
        <p:spPr>
          <a:xfrm>
            <a:off x="228600" y="1066800"/>
            <a:ext cx="8686800" cy="579646"/>
          </a:xfrm>
          <a:prstGeom prst="rect">
            <a:avLst/>
          </a:prstGeom>
        </p:spPr>
        <p:txBody>
          <a:bodyPr>
            <a:spAutoFit/>
          </a:bodyPr>
          <a:lstStyle>
            <a:lvl1pPr marL="319088" marR="0" indent="-319088" algn="l" defTabSz="914400" rtl="0" eaLnBrk="0" fontAlgn="base" latinLnBrk="0" hangingPunct="0">
              <a:lnSpc>
                <a:spcPct val="100000"/>
              </a:lnSpc>
              <a:spcBef>
                <a:spcPct val="20000"/>
              </a:spcBef>
              <a:spcAft>
                <a:spcPct val="0"/>
              </a:spcAft>
              <a:buClr>
                <a:srgbClr val="46A6BD">
                  <a:lumMod val="40000"/>
                  <a:lumOff val="60000"/>
                </a:srgbClr>
              </a:buClr>
              <a:buSzPct val="70000"/>
              <a:buFont typeface="Wingdings 2" pitchFamily="18" charset="2"/>
              <a:buChar char=""/>
              <a:tabLst/>
              <a:defRPr sz="3000" baseline="0">
                <a:solidFill>
                  <a:schemeClr val="tx1">
                    <a:lumMod val="40000"/>
                    <a:lumOff val="60000"/>
                  </a:schemeClr>
                </a:solidFill>
              </a:defRPr>
            </a:lvl1pPr>
            <a:lvl2pPr>
              <a:lnSpc>
                <a:spcPts val="3800"/>
              </a:lnSpc>
              <a:spcBef>
                <a:spcPts val="600"/>
              </a:spcBef>
              <a:spcAft>
                <a:spcPts val="600"/>
              </a:spcAft>
              <a:buClr>
                <a:srgbClr val="8FD600"/>
              </a:buClr>
              <a:defRPr sz="3000">
                <a:solidFill>
                  <a:schemeClr val="tx1">
                    <a:lumMod val="40000"/>
                    <a:lumOff val="60000"/>
                  </a:schemeClr>
                </a:solidFill>
              </a:defRPr>
            </a:lvl2pPr>
            <a:lvl3pPr>
              <a:lnSpc>
                <a:spcPts val="3800"/>
              </a:lnSpc>
              <a:spcBef>
                <a:spcPts val="600"/>
              </a:spcBef>
              <a:spcAft>
                <a:spcPts val="600"/>
              </a:spcAft>
              <a:buClr>
                <a:srgbClr val="FFAD9F"/>
              </a:buClr>
              <a:defRPr sz="2800">
                <a:solidFill>
                  <a:schemeClr val="tx1">
                    <a:lumMod val="40000"/>
                    <a:lumOff val="60000"/>
                  </a:schemeClr>
                </a:solidFill>
              </a:defRPr>
            </a:lvl3pPr>
            <a:lvl4pPr>
              <a:lnSpc>
                <a:spcPts val="3800"/>
              </a:lnSpc>
              <a:spcBef>
                <a:spcPts val="600"/>
              </a:spcBef>
              <a:spcAft>
                <a:spcPts val="600"/>
              </a:spcAft>
              <a:buClr>
                <a:srgbClr val="FACF82"/>
              </a:buClr>
              <a:defRPr sz="2600">
                <a:solidFill>
                  <a:schemeClr val="tx1">
                    <a:lumMod val="40000"/>
                    <a:lumOff val="60000"/>
                  </a:schemeClr>
                </a:solidFill>
              </a:defRPr>
            </a:lvl4pPr>
            <a:lvl5pPr>
              <a:lnSpc>
                <a:spcPts val="3800"/>
              </a:lnSpc>
              <a:spcBef>
                <a:spcPts val="600"/>
              </a:spcBef>
              <a:spcAft>
                <a:spcPts val="600"/>
              </a:spcAft>
              <a:defRPr sz="2400">
                <a:solidFill>
                  <a:schemeClr val="tx1">
                    <a:lumMod val="40000"/>
                    <a:lumOff val="60000"/>
                  </a:schemeClr>
                </a:solidFill>
              </a:defRPr>
            </a:lvl5pPr>
          </a:lstStyle>
          <a:p>
            <a:pPr marL="319088" marR="0" lvl="0" indent="-319088" algn="l" defTabSz="914400" rtl="0" eaLnBrk="0" fontAlgn="base" latinLnBrk="0" hangingPunct="0">
              <a:lnSpc>
                <a:spcPct val="100000"/>
              </a:lnSpc>
              <a:spcBef>
                <a:spcPct val="20000"/>
              </a:spcBef>
              <a:spcAft>
                <a:spcPct val="0"/>
              </a:spcAft>
              <a:buClr>
                <a:srgbClr val="46A6BD">
                  <a:lumMod val="40000"/>
                  <a:lumOff val="60000"/>
                </a:srgbClr>
              </a:buClr>
              <a:buSzPct val="70000"/>
              <a:buFont typeface="Wingdings 2" pitchFamily="18" charset="2"/>
              <a:buChar char=""/>
              <a:tabLst/>
              <a:defRPr/>
            </a:pPr>
            <a:r>
              <a:rPr kumimoji="0" lang="en-US" sz="3200" b="1" i="0" u="none" strike="noStrike" kern="1200" cap="none" spc="0" normalizeH="0" baseline="0" noProof="0" dirty="0" smtClean="0">
                <a:ln>
                  <a:noFill/>
                </a:ln>
                <a:solidFill>
                  <a:srgbClr val="CCFF66">
                    <a:lumMod val="20000"/>
                    <a:lumOff val="80000"/>
                  </a:srgbClr>
                </a:solidFill>
                <a:effectLst>
                  <a:outerShdw blurRad="38100" dist="38100" dir="2700000" algn="tl">
                    <a:srgbClr val="000000">
                      <a:alpha val="43137"/>
                    </a:srgbClr>
                  </a:outerShdw>
                </a:effectLst>
                <a:uLnTx/>
                <a:uFillTx/>
                <a:latin typeface="+mn-lt"/>
                <a:ea typeface="+mn-ea"/>
                <a:cs typeface="+mn-cs"/>
              </a:rPr>
              <a:t>First Level</a:t>
            </a:r>
          </a:p>
        </p:txBody>
      </p:sp>
      <p:sp>
        <p:nvSpPr>
          <p:cNvPr id="6" name="Text Placeholder 5"/>
          <p:cNvSpPr>
            <a:spLocks noGrp="1"/>
          </p:cNvSpPr>
          <p:nvPr>
            <p:ph type="body" sz="quarter" idx="10" hasCustomPrompt="1"/>
          </p:nvPr>
        </p:nvSpPr>
        <p:spPr>
          <a:xfrm>
            <a:off x="457200" y="1828800"/>
            <a:ext cx="8153400" cy="4708981"/>
          </a:xfrm>
          <a:prstGeom prst="rect">
            <a:avLst/>
          </a:prstGeom>
          <a:solidFill>
            <a:schemeClr val="accent5">
              <a:lumMod val="40000"/>
              <a:lumOff val="60000"/>
              <a:alpha val="15000"/>
            </a:schemeClr>
          </a:solidFill>
          <a:ln w="12700">
            <a:solidFill>
              <a:schemeClr val="accent5">
                <a:lumMod val="60000"/>
                <a:lumOff val="40000"/>
              </a:schemeClr>
            </a:solidFill>
          </a:ln>
        </p:spPr>
        <p:txBody>
          <a:bodyPr wrap="square">
            <a:spAutoFit/>
          </a:bodyPr>
          <a:lstStyle>
            <a:lvl1pPr marL="0" indent="0" algn="l">
              <a:spcBef>
                <a:spcPts val="0"/>
              </a:spcBef>
              <a:buNone/>
              <a:defRPr lang="en-US" sz="2000" smtClean="0">
                <a:solidFill>
                  <a:srgbClr val="8CF4F2"/>
                </a:solidFill>
                <a:latin typeface="Consolas" pitchFamily="49" charset="0"/>
                <a:cs typeface="Consolas" pitchFamily="49" charset="0"/>
              </a:defRPr>
            </a:lvl1pPr>
          </a:lstStyle>
          <a:p>
            <a:pPr lvl="0"/>
            <a:r>
              <a:rPr lang="en-US" noProof="1" smtClean="0"/>
              <a:t>Source code box</a:t>
            </a:r>
          </a:p>
          <a:p>
            <a:pPr lvl="0"/>
            <a:endParaRPr lang="en-US" noProof="1" smtClean="0"/>
          </a:p>
          <a:p>
            <a:pPr lvl="0"/>
            <a:endParaRPr lang="en-US" noProof="1" smtClean="0"/>
          </a:p>
          <a:p>
            <a:pPr lvl="0"/>
            <a:endParaRPr lang="en-US" noProof="1" smtClean="0"/>
          </a:p>
          <a:p>
            <a:pPr lvl="0"/>
            <a:endParaRPr lang="en-US" noProof="1" smtClean="0"/>
          </a:p>
          <a:p>
            <a:pPr lvl="0"/>
            <a:endParaRPr lang="en-US" noProof="1" smtClean="0"/>
          </a:p>
          <a:p>
            <a:pPr lvl="0"/>
            <a:endParaRPr lang="en-US" noProof="1" smtClean="0"/>
          </a:p>
          <a:p>
            <a:pPr lvl="0"/>
            <a:endParaRPr lang="en-US" noProof="1" smtClean="0"/>
          </a:p>
          <a:p>
            <a:pPr lvl="0"/>
            <a:endParaRPr lang="en-US" noProof="1" smtClean="0"/>
          </a:p>
          <a:p>
            <a:pPr lvl="0"/>
            <a:endParaRPr lang="en-US" noProof="1" smtClean="0"/>
          </a:p>
          <a:p>
            <a:pPr lvl="0"/>
            <a:endParaRPr lang="en-US" noProof="1" smtClean="0"/>
          </a:p>
          <a:p>
            <a:pPr lvl="0"/>
            <a:endParaRPr lang="en-US" noProof="1" smtClean="0"/>
          </a:p>
          <a:p>
            <a:pPr lvl="0"/>
            <a:endParaRPr lang="en-US" noProof="1" smtClean="0"/>
          </a:p>
          <a:p>
            <a:pPr lvl="0"/>
            <a:endParaRPr lang="en-US" noProof="1" smtClean="0"/>
          </a:p>
          <a:p>
            <a:pPr lvl="0"/>
            <a:endParaRPr lang="en-US" noProof="1" smtClean="0"/>
          </a:p>
        </p:txBody>
      </p:sp>
      <p:sp>
        <p:nvSpPr>
          <p:cNvPr id="8" name="Slide Number Placeholder 7"/>
          <p:cNvSpPr>
            <a:spLocks noGrp="1"/>
          </p:cNvSpPr>
          <p:nvPr>
            <p:ph type="sldNum" sz="quarter" idx="11"/>
          </p:nvPr>
        </p:nvSpPr>
        <p:spPr/>
        <p:txBody>
          <a:bodyPr/>
          <a:lstStyle/>
          <a:p>
            <a:pPr>
              <a:defRPr/>
            </a:pPr>
            <a:fld id="{58452FF4-89E3-4D1B-9927-2DBDC00E58D7}" type="slidenum">
              <a:rPr lang="en-US" smtClean="0"/>
              <a:pPr>
                <a:defRPr/>
              </a:pPr>
              <a:t>‹#›</a:t>
            </a:fld>
            <a:endParaRPr lang="en-US" dirty="0"/>
          </a:p>
        </p:txBody>
      </p:sp>
    </p:spTree>
    <p:extLst>
      <p:ext uri="{BB962C8B-B14F-4D97-AF65-F5344CB8AC3E}">
        <p14:creationId xmlns:p14="http://schemas.microsoft.com/office/powerpoint/2010/main" val="236015300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36FCE2-CD45-49C1-96FA-10059BBD9463}" type="datetimeFigureOut">
              <a:rPr lang="ru-RU" smtClean="0"/>
              <a:pPr/>
              <a:t>12.05.2017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A9810E-3479-448E-B304-B43295B8EEEC}"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6.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2.xml"/></Relationships>
</file>

<file path=ppt/slides/_rels/slide9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0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9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5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92.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113.xml"/><Relationship Id="rId1" Type="http://schemas.openxmlformats.org/officeDocument/2006/relationships/slideLayout" Target="../slideLayouts/slideLayout2.xml"/><Relationship Id="rId4" Type="http://schemas.openxmlformats.org/officeDocument/2006/relationships/image" Target="../media/image39.emf"/></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115.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Заголовок 1"/>
          <p:cNvSpPr>
            <a:spLocks noGrp="1"/>
          </p:cNvSpPr>
          <p:nvPr>
            <p:ph type="ctrTitle"/>
          </p:nvPr>
        </p:nvSpPr>
        <p:spPr>
          <a:xfrm>
            <a:off x="0" y="741363"/>
            <a:ext cx="9144000" cy="2185987"/>
          </a:xfrm>
        </p:spPr>
        <p:txBody>
          <a:bodyPr/>
          <a:lstStyle/>
          <a:p>
            <a:r>
              <a:rPr lang="ru-RU" altLang="ru-RU" sz="4800" smtClean="0"/>
              <a:t>Проектирование и разработка </a:t>
            </a:r>
            <a:r>
              <a:rPr lang="en-US" altLang="ru-RU" sz="4800" smtClean="0"/>
              <a:t>Web</a:t>
            </a:r>
            <a:r>
              <a:rPr lang="ru-RU" altLang="ru-RU" sz="4800" smtClean="0"/>
              <a:t>-приложений</a:t>
            </a:r>
            <a:endParaRPr lang="ru-RU" altLang="ru-RU" smtClean="0">
              <a:cs typeface="Arial" panose="020B0604020202020204" pitchFamily="34" charset="0"/>
            </a:endParaRPr>
          </a:p>
        </p:txBody>
      </p:sp>
      <p:sp>
        <p:nvSpPr>
          <p:cNvPr id="3075" name="Подзаголовок 2"/>
          <p:cNvSpPr>
            <a:spLocks noGrp="1"/>
          </p:cNvSpPr>
          <p:nvPr>
            <p:ph type="subTitle" idx="1"/>
          </p:nvPr>
        </p:nvSpPr>
        <p:spPr>
          <a:xfrm>
            <a:off x="0" y="5949950"/>
            <a:ext cx="9144000" cy="503238"/>
          </a:xfrm>
        </p:spPr>
        <p:txBody>
          <a:bodyPr/>
          <a:lstStyle/>
          <a:p>
            <a:r>
              <a:rPr lang="ru-RU" altLang="ru-RU" sz="2400" smtClean="0"/>
              <a:t>Проф. каф. «Программная инженерия» Тузовский А.Ф.</a:t>
            </a:r>
          </a:p>
        </p:txBody>
      </p:sp>
      <p:sp>
        <p:nvSpPr>
          <p:cNvPr id="6" name="Rectangle 3"/>
          <p:cNvSpPr txBox="1">
            <a:spLocks noChangeArrowheads="1"/>
          </p:cNvSpPr>
          <p:nvPr/>
        </p:nvSpPr>
        <p:spPr>
          <a:xfrm>
            <a:off x="0" y="3571875"/>
            <a:ext cx="9144000" cy="1800225"/>
          </a:xfrm>
          <a:prstGeom prst="rect">
            <a:avLst/>
          </a:prstGeom>
        </p:spPr>
        <p:txBody>
          <a:bodyPr/>
          <a:lstStyle>
            <a:lvl1pPr>
              <a:spcBef>
                <a:spcPct val="20000"/>
              </a:spcBef>
              <a:buChar char="•"/>
              <a:defRPr sz="3200">
                <a:solidFill>
                  <a:schemeClr val="tx1"/>
                </a:solidFill>
                <a:latin typeface="Arial" panose="020B0604020202020204" pitchFamily="34" charset="0"/>
              </a:defRPr>
            </a:lvl1pPr>
            <a:lvl2pPr>
              <a:spcBef>
                <a:spcPct val="20000"/>
              </a:spcBef>
              <a:buChar char="–"/>
              <a:defRPr sz="2800">
                <a:solidFill>
                  <a:schemeClr val="tx1"/>
                </a:solidFill>
                <a:latin typeface="Arial" panose="020B0604020202020204" pitchFamily="34" charset="0"/>
              </a:defRPr>
            </a:lvl2pPr>
            <a:lvl3pPr>
              <a:spcBef>
                <a:spcPct val="20000"/>
              </a:spcBef>
              <a:buChar char="•"/>
              <a:defRPr sz="2400">
                <a:solidFill>
                  <a:schemeClr val="tx1"/>
                </a:solidFill>
                <a:latin typeface="Arial" panose="020B0604020202020204" pitchFamily="34" charset="0"/>
              </a:defRPr>
            </a:lvl3pPr>
            <a:lvl4pPr>
              <a:spcBef>
                <a:spcPct val="20000"/>
              </a:spcBef>
              <a:buChar char="–"/>
              <a:defRPr sz="2000">
                <a:solidFill>
                  <a:schemeClr val="tx1"/>
                </a:solidFill>
                <a:latin typeface="Arial" panose="020B0604020202020204" pitchFamily="34" charset="0"/>
              </a:defRPr>
            </a:lvl4pPr>
            <a:lvl5pPr>
              <a:spcBef>
                <a:spcPct val="20000"/>
              </a:spcBef>
              <a:buChar char="»"/>
              <a:defRPr sz="2000">
                <a:solidFill>
                  <a:schemeClr val="tx1"/>
                </a:solidFill>
                <a:latin typeface="Arial" panose="020B0604020202020204" pitchFamily="34" charset="0"/>
              </a:defRPr>
            </a:lvl5pPr>
            <a:lvl6pPr eaLnBrk="0" fontAlgn="base" hangingPunct="0">
              <a:spcBef>
                <a:spcPct val="20000"/>
              </a:spcBef>
              <a:spcAft>
                <a:spcPct val="0"/>
              </a:spcAft>
              <a:buChar char="»"/>
              <a:defRPr sz="2000">
                <a:solidFill>
                  <a:schemeClr val="tx1"/>
                </a:solidFill>
                <a:latin typeface="Arial" panose="020B0604020202020204" pitchFamily="34" charset="0"/>
              </a:defRPr>
            </a:lvl6pPr>
            <a:lvl7pPr eaLnBrk="0" fontAlgn="base" hangingPunct="0">
              <a:spcBef>
                <a:spcPct val="20000"/>
              </a:spcBef>
              <a:spcAft>
                <a:spcPct val="0"/>
              </a:spcAft>
              <a:buChar char="»"/>
              <a:defRPr sz="2000">
                <a:solidFill>
                  <a:schemeClr val="tx1"/>
                </a:solidFill>
                <a:latin typeface="Arial" panose="020B0604020202020204" pitchFamily="34" charset="0"/>
              </a:defRPr>
            </a:lvl7pPr>
            <a:lvl8pPr eaLnBrk="0" fontAlgn="base" hangingPunct="0">
              <a:spcBef>
                <a:spcPct val="20000"/>
              </a:spcBef>
              <a:spcAft>
                <a:spcPct val="0"/>
              </a:spcAft>
              <a:buChar char="»"/>
              <a:defRPr sz="2000">
                <a:solidFill>
                  <a:schemeClr val="tx1"/>
                </a:solidFill>
                <a:latin typeface="Arial" panose="020B0604020202020204" pitchFamily="34" charset="0"/>
              </a:defRPr>
            </a:lvl8pPr>
            <a:lvl9pPr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buFontTx/>
              <a:buNone/>
            </a:pPr>
            <a:r>
              <a:rPr lang="ru-RU" altLang="ru-RU" dirty="0">
                <a:solidFill>
                  <a:srgbClr val="898989"/>
                </a:solidFill>
                <a:latin typeface="Calibri" panose="020F0502020204030204" pitchFamily="34" charset="0"/>
              </a:rPr>
              <a:t>Лекция </a:t>
            </a:r>
            <a:r>
              <a:rPr lang="ru-RU" altLang="ru-RU" dirty="0" smtClean="0">
                <a:solidFill>
                  <a:srgbClr val="898989"/>
                </a:solidFill>
                <a:latin typeface="Calibri" panose="020F0502020204030204" pitchFamily="34" charset="0"/>
              </a:rPr>
              <a:t>14 </a:t>
            </a:r>
            <a:endParaRPr lang="ru-RU" altLang="ru-RU" dirty="0">
              <a:solidFill>
                <a:srgbClr val="898989"/>
              </a:solidFill>
              <a:latin typeface="Calibri" panose="020F0502020204030204" pitchFamily="34" charset="0"/>
            </a:endParaRPr>
          </a:p>
          <a:p>
            <a:pPr algn="ctr">
              <a:buNone/>
            </a:pPr>
            <a:r>
              <a:rPr lang="ru-RU" sz="3600" dirty="0"/>
              <a:t>Безопасность </a:t>
            </a:r>
            <a:r>
              <a:rPr lang="en-US" sz="3600" dirty="0"/>
              <a:t>web</a:t>
            </a:r>
            <a:r>
              <a:rPr lang="ru-RU" sz="3600" dirty="0"/>
              <a:t>-приложений</a:t>
            </a:r>
            <a:endParaRPr lang="ru-RU" sz="6000" dirty="0"/>
          </a:p>
        </p:txBody>
      </p:sp>
    </p:spTree>
    <p:extLst>
      <p:ext uri="{BB962C8B-B14F-4D97-AF65-F5344CB8AC3E}">
        <p14:creationId xmlns:p14="http://schemas.microsoft.com/office/powerpoint/2010/main" val="24247102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Прямоугольник 113"/>
          <p:cNvSpPr/>
          <p:nvPr/>
        </p:nvSpPr>
        <p:spPr>
          <a:xfrm>
            <a:off x="6905232" y="2780928"/>
            <a:ext cx="1440160" cy="2592288"/>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3" name="Прямоугольник 112"/>
          <p:cNvSpPr/>
          <p:nvPr/>
        </p:nvSpPr>
        <p:spPr>
          <a:xfrm>
            <a:off x="6800950" y="2852936"/>
            <a:ext cx="1440160" cy="2592288"/>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p:txBody>
          <a:bodyPr>
            <a:noAutofit/>
          </a:bodyPr>
          <a:lstStyle/>
          <a:p>
            <a:r>
              <a:rPr lang="ru-RU" sz="3600" dirty="0" smtClean="0"/>
              <a:t>Процесс работы </a:t>
            </a:r>
            <a:r>
              <a:rPr lang="en-US" sz="3600" dirty="0" smtClean="0"/>
              <a:t>ASP.Net </a:t>
            </a:r>
            <a:r>
              <a:rPr lang="ru-RU" sz="3600" dirty="0" smtClean="0"/>
              <a:t/>
            </a:r>
            <a:br>
              <a:rPr lang="ru-RU" sz="3600" dirty="0" smtClean="0"/>
            </a:br>
            <a:r>
              <a:rPr lang="en-US" sz="3600" dirty="0" smtClean="0"/>
              <a:t>web-</a:t>
            </a:r>
            <a:r>
              <a:rPr lang="ru-RU" sz="3600" dirty="0" smtClean="0"/>
              <a:t>приложения</a:t>
            </a:r>
            <a:endParaRPr lang="ru-RU" sz="3600" dirty="0"/>
          </a:p>
        </p:txBody>
      </p:sp>
      <p:sp>
        <p:nvSpPr>
          <p:cNvPr id="3" name="Содержимое 2"/>
          <p:cNvSpPr>
            <a:spLocks noGrp="1"/>
          </p:cNvSpPr>
          <p:nvPr>
            <p:ph idx="1"/>
          </p:nvPr>
        </p:nvSpPr>
        <p:spPr>
          <a:xfrm>
            <a:off x="457200" y="1700808"/>
            <a:ext cx="8229600" cy="316632"/>
          </a:xfrm>
        </p:spPr>
        <p:txBody>
          <a:bodyPr>
            <a:normAutofit fontScale="55000" lnSpcReduction="20000"/>
          </a:bodyPr>
          <a:lstStyle/>
          <a:p>
            <a:endParaRPr lang="ru-RU" dirty="0"/>
          </a:p>
        </p:txBody>
      </p:sp>
      <p:sp>
        <p:nvSpPr>
          <p:cNvPr id="4" name="Прямоугольник 3"/>
          <p:cNvSpPr/>
          <p:nvPr/>
        </p:nvSpPr>
        <p:spPr>
          <a:xfrm>
            <a:off x="899592" y="4005064"/>
            <a:ext cx="1008112" cy="64807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tx1"/>
                </a:solidFill>
              </a:rPr>
              <a:t>Браузер</a:t>
            </a:r>
            <a:endParaRPr lang="ru-RU" dirty="0">
              <a:solidFill>
                <a:schemeClr val="tx1"/>
              </a:solidFill>
            </a:endParaRPr>
          </a:p>
        </p:txBody>
      </p:sp>
      <p:grpSp>
        <p:nvGrpSpPr>
          <p:cNvPr id="6" name="Группа 126"/>
          <p:cNvGrpSpPr/>
          <p:nvPr/>
        </p:nvGrpSpPr>
        <p:grpSpPr>
          <a:xfrm>
            <a:off x="107504" y="4005064"/>
            <a:ext cx="252120" cy="648072"/>
            <a:chOff x="359440" y="3789040"/>
            <a:chExt cx="306016" cy="858008"/>
          </a:xfrm>
        </p:grpSpPr>
        <p:sp>
          <p:nvSpPr>
            <p:cNvPr id="5" name="Овал 4"/>
            <p:cNvSpPr/>
            <p:nvPr/>
          </p:nvSpPr>
          <p:spPr>
            <a:xfrm>
              <a:off x="395536" y="3789040"/>
              <a:ext cx="216024" cy="21602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7" name="Прямая соединительная линия 6"/>
            <p:cNvCxnSpPr>
              <a:stCxn id="5" idx="4"/>
            </p:cNvCxnSpPr>
            <p:nvPr/>
          </p:nvCxnSpPr>
          <p:spPr>
            <a:xfrm>
              <a:off x="503548" y="4005064"/>
              <a:ext cx="0" cy="432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a:off x="359624" y="4197024"/>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Прямая соединительная линия 10"/>
            <p:cNvCxnSpPr/>
            <p:nvPr/>
          </p:nvCxnSpPr>
          <p:spPr>
            <a:xfrm flipH="1">
              <a:off x="359440" y="4401200"/>
              <a:ext cx="144016" cy="216024"/>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Прямая соединительная линия 20"/>
            <p:cNvCxnSpPr/>
            <p:nvPr/>
          </p:nvCxnSpPr>
          <p:spPr>
            <a:xfrm flipH="1" flipV="1">
              <a:off x="503456" y="4413048"/>
              <a:ext cx="162000" cy="234000"/>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26" name="Прямая со стрелкой 25"/>
          <p:cNvCxnSpPr/>
          <p:nvPr/>
        </p:nvCxnSpPr>
        <p:spPr>
          <a:xfrm>
            <a:off x="467544" y="4293096"/>
            <a:ext cx="360040" cy="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27" name="Прямая со стрелкой 26"/>
          <p:cNvCxnSpPr/>
          <p:nvPr/>
        </p:nvCxnSpPr>
        <p:spPr>
          <a:xfrm flipH="1">
            <a:off x="1907704" y="4221088"/>
            <a:ext cx="1728192" cy="8384"/>
          </a:xfrm>
          <a:prstGeom prst="straightConnector1">
            <a:avLst/>
          </a:prstGeom>
          <a:ln>
            <a:headEnd type="arrow"/>
            <a:tailEnd type="none"/>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1979712" y="3645024"/>
            <a:ext cx="1440160" cy="584775"/>
          </a:xfrm>
          <a:prstGeom prst="rect">
            <a:avLst/>
          </a:prstGeom>
          <a:noFill/>
        </p:spPr>
        <p:txBody>
          <a:bodyPr wrap="square" rtlCol="0">
            <a:spAutoFit/>
          </a:bodyPr>
          <a:lstStyle/>
          <a:p>
            <a:r>
              <a:rPr lang="en-US" sz="1600" dirty="0" smtClean="0"/>
              <a:t>HTTP </a:t>
            </a:r>
            <a:r>
              <a:rPr lang="ru-RU" sz="1600" dirty="0" smtClean="0"/>
              <a:t>запрос файла </a:t>
            </a:r>
            <a:r>
              <a:rPr lang="en-US" sz="1600" dirty="0" smtClean="0"/>
              <a:t>*.aspx</a:t>
            </a:r>
            <a:endParaRPr lang="ru-RU" sz="1600" dirty="0"/>
          </a:p>
        </p:txBody>
      </p:sp>
      <p:sp>
        <p:nvSpPr>
          <p:cNvPr id="33" name="TextBox 32"/>
          <p:cNvSpPr txBox="1"/>
          <p:nvPr/>
        </p:nvSpPr>
        <p:spPr>
          <a:xfrm>
            <a:off x="1979712" y="4452465"/>
            <a:ext cx="1440160" cy="584775"/>
          </a:xfrm>
          <a:prstGeom prst="rect">
            <a:avLst/>
          </a:prstGeom>
          <a:noFill/>
        </p:spPr>
        <p:txBody>
          <a:bodyPr wrap="square" rtlCol="0">
            <a:spAutoFit/>
          </a:bodyPr>
          <a:lstStyle/>
          <a:p>
            <a:r>
              <a:rPr lang="en-US" sz="1600" dirty="0" smtClean="0"/>
              <a:t>HTTP </a:t>
            </a:r>
            <a:r>
              <a:rPr lang="ru-RU" sz="1600" dirty="0" smtClean="0"/>
              <a:t>ответ с </a:t>
            </a:r>
            <a:r>
              <a:rPr lang="en-US" sz="1600" dirty="0" smtClean="0"/>
              <a:t>HTML </a:t>
            </a:r>
            <a:r>
              <a:rPr lang="ru-RU" sz="1600" dirty="0" smtClean="0"/>
              <a:t>док-том</a:t>
            </a:r>
            <a:endParaRPr lang="ru-RU" sz="1600" dirty="0"/>
          </a:p>
        </p:txBody>
      </p:sp>
      <p:sp>
        <p:nvSpPr>
          <p:cNvPr id="34" name="Прямоугольник 33"/>
          <p:cNvSpPr/>
          <p:nvPr/>
        </p:nvSpPr>
        <p:spPr>
          <a:xfrm>
            <a:off x="3635896" y="4005064"/>
            <a:ext cx="1008112" cy="64807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IIS web</a:t>
            </a:r>
            <a:endParaRPr lang="ru-RU" dirty="0" smtClean="0">
              <a:solidFill>
                <a:schemeClr val="tx1"/>
              </a:solidFill>
            </a:endParaRPr>
          </a:p>
          <a:p>
            <a:pPr algn="ctr"/>
            <a:r>
              <a:rPr lang="ru-RU" dirty="0" smtClean="0">
                <a:solidFill>
                  <a:schemeClr val="tx1"/>
                </a:solidFill>
              </a:rPr>
              <a:t>сервер</a:t>
            </a:r>
            <a:endParaRPr lang="ru-RU" dirty="0">
              <a:solidFill>
                <a:schemeClr val="tx1"/>
              </a:solidFill>
            </a:endParaRPr>
          </a:p>
        </p:txBody>
      </p:sp>
      <p:cxnSp>
        <p:nvCxnSpPr>
          <p:cNvPr id="35" name="Прямая со стрелкой 34"/>
          <p:cNvCxnSpPr>
            <a:endCxn id="37" idx="1"/>
          </p:cNvCxnSpPr>
          <p:nvPr/>
        </p:nvCxnSpPr>
        <p:spPr>
          <a:xfrm flipV="1">
            <a:off x="4631976" y="3068960"/>
            <a:ext cx="453564" cy="1008112"/>
          </a:xfrm>
          <a:prstGeom prst="straightConnector1">
            <a:avLst/>
          </a:prstGeom>
          <a:ln>
            <a:headEnd type="none"/>
            <a:tailEnd type="arrow"/>
          </a:ln>
        </p:spPr>
        <p:style>
          <a:lnRef idx="1">
            <a:schemeClr val="accent1"/>
          </a:lnRef>
          <a:fillRef idx="0">
            <a:schemeClr val="accent1"/>
          </a:fillRef>
          <a:effectRef idx="0">
            <a:schemeClr val="accent1"/>
          </a:effectRef>
          <a:fontRef idx="minor">
            <a:schemeClr val="tx1"/>
          </a:fontRef>
        </p:style>
      </p:cxnSp>
      <p:sp>
        <p:nvSpPr>
          <p:cNvPr id="36" name="Прямоугольник 35"/>
          <p:cNvSpPr/>
          <p:nvPr/>
        </p:nvSpPr>
        <p:spPr>
          <a:xfrm>
            <a:off x="5004048" y="2852936"/>
            <a:ext cx="1440160" cy="2592288"/>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7" name="Прямоугольник 36"/>
          <p:cNvSpPr/>
          <p:nvPr/>
        </p:nvSpPr>
        <p:spPr>
          <a:xfrm>
            <a:off x="5085540" y="2924944"/>
            <a:ext cx="1224136" cy="2880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tx1"/>
                </a:solidFill>
              </a:rPr>
              <a:t>Безопасность</a:t>
            </a:r>
            <a:endParaRPr lang="ru-RU" dirty="0">
              <a:solidFill>
                <a:schemeClr val="tx1"/>
              </a:solidFill>
            </a:endParaRPr>
          </a:p>
        </p:txBody>
      </p:sp>
      <p:sp>
        <p:nvSpPr>
          <p:cNvPr id="38" name="TextBox 37"/>
          <p:cNvSpPr txBox="1"/>
          <p:nvPr/>
        </p:nvSpPr>
        <p:spPr>
          <a:xfrm>
            <a:off x="4932040" y="5537156"/>
            <a:ext cx="1728192" cy="437043"/>
          </a:xfrm>
          <a:prstGeom prst="rect">
            <a:avLst/>
          </a:prstGeom>
          <a:noFill/>
        </p:spPr>
        <p:txBody>
          <a:bodyPr wrap="square" rtlCol="0">
            <a:spAutoFit/>
          </a:bodyPr>
          <a:lstStyle/>
          <a:p>
            <a:pPr>
              <a:lnSpc>
                <a:spcPct val="70000"/>
              </a:lnSpc>
            </a:pPr>
            <a:r>
              <a:rPr lang="en-US" sz="1600" dirty="0" smtClean="0"/>
              <a:t>ISAP-</a:t>
            </a:r>
            <a:r>
              <a:rPr lang="ru-RU" sz="1600" dirty="0" smtClean="0"/>
              <a:t>приложение </a:t>
            </a:r>
            <a:r>
              <a:rPr lang="ru-RU" sz="1600" dirty="0" err="1" smtClean="0">
                <a:solidFill>
                  <a:srgbClr val="0033CC"/>
                </a:solidFill>
              </a:rPr>
              <a:t>aspnet_isapi.dll</a:t>
            </a:r>
            <a:endParaRPr lang="ru-RU" sz="1600" dirty="0"/>
          </a:p>
        </p:txBody>
      </p:sp>
      <p:cxnSp>
        <p:nvCxnSpPr>
          <p:cNvPr id="40" name="Прямая соединительная линия 39"/>
          <p:cNvCxnSpPr/>
          <p:nvPr/>
        </p:nvCxnSpPr>
        <p:spPr>
          <a:xfrm>
            <a:off x="4860032" y="2132856"/>
            <a:ext cx="0" cy="4464496"/>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41" name="Прямая соединительная линия 40"/>
          <p:cNvCxnSpPr/>
          <p:nvPr/>
        </p:nvCxnSpPr>
        <p:spPr>
          <a:xfrm>
            <a:off x="8388424" y="2132856"/>
            <a:ext cx="0" cy="4392488"/>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42" name="Прямая соединительная линия 41"/>
          <p:cNvCxnSpPr/>
          <p:nvPr/>
        </p:nvCxnSpPr>
        <p:spPr>
          <a:xfrm>
            <a:off x="3347864" y="2132856"/>
            <a:ext cx="0" cy="4392488"/>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43" name="Прямоугольник 42"/>
          <p:cNvSpPr/>
          <p:nvPr/>
        </p:nvSpPr>
        <p:spPr>
          <a:xfrm>
            <a:off x="3387598" y="2132856"/>
            <a:ext cx="1440160"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lnSpc>
                <a:spcPct val="70000"/>
              </a:lnSpc>
            </a:pPr>
            <a:r>
              <a:rPr lang="ru-RU" dirty="0" smtClean="0">
                <a:solidFill>
                  <a:schemeClr val="tx1"/>
                </a:solidFill>
              </a:rPr>
              <a:t>Процесс 1</a:t>
            </a:r>
          </a:p>
          <a:p>
            <a:pPr algn="ctr">
              <a:lnSpc>
                <a:spcPct val="70000"/>
              </a:lnSpc>
            </a:pPr>
            <a:r>
              <a:rPr lang="en-US" dirty="0" smtClean="0">
                <a:solidFill>
                  <a:schemeClr val="tx1"/>
                </a:solidFill>
              </a:rPr>
              <a:t>Web-</a:t>
            </a:r>
            <a:r>
              <a:rPr lang="ru-RU" dirty="0" smtClean="0">
                <a:solidFill>
                  <a:schemeClr val="tx1"/>
                </a:solidFill>
              </a:rPr>
              <a:t>сервера</a:t>
            </a:r>
            <a:endParaRPr lang="ru-RU" dirty="0">
              <a:solidFill>
                <a:schemeClr val="tx1"/>
              </a:solidFill>
            </a:endParaRPr>
          </a:p>
        </p:txBody>
      </p:sp>
      <p:sp>
        <p:nvSpPr>
          <p:cNvPr id="44" name="Прямоугольник 43"/>
          <p:cNvSpPr/>
          <p:nvPr/>
        </p:nvSpPr>
        <p:spPr>
          <a:xfrm>
            <a:off x="5436096" y="2132856"/>
            <a:ext cx="223224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lnSpc>
                <a:spcPct val="70000"/>
              </a:lnSpc>
            </a:pPr>
            <a:r>
              <a:rPr lang="ru-RU" dirty="0" smtClean="0">
                <a:solidFill>
                  <a:schemeClr val="tx1"/>
                </a:solidFill>
              </a:rPr>
              <a:t>Процесс 2</a:t>
            </a:r>
          </a:p>
          <a:p>
            <a:pPr algn="ctr">
              <a:lnSpc>
                <a:spcPct val="70000"/>
              </a:lnSpc>
            </a:pPr>
            <a:r>
              <a:rPr lang="ru-RU" b="1" dirty="0" err="1" smtClean="0">
                <a:solidFill>
                  <a:srgbClr val="0000FF"/>
                </a:solidFill>
              </a:rPr>
              <a:t>aspnet_wp.exe</a:t>
            </a:r>
            <a:endParaRPr lang="ru-RU" dirty="0">
              <a:solidFill>
                <a:schemeClr val="tx1"/>
              </a:solidFill>
            </a:endParaRPr>
          </a:p>
        </p:txBody>
      </p:sp>
      <p:sp>
        <p:nvSpPr>
          <p:cNvPr id="48" name="Прямоугольник 47"/>
          <p:cNvSpPr/>
          <p:nvPr/>
        </p:nvSpPr>
        <p:spPr>
          <a:xfrm>
            <a:off x="5085540" y="3381056"/>
            <a:ext cx="1224136" cy="36208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err="1" smtClean="0">
                <a:solidFill>
                  <a:schemeClr val="tx1"/>
                </a:solidFill>
              </a:rPr>
              <a:t>Восст</a:t>
            </a:r>
            <a:r>
              <a:rPr lang="ru-RU" sz="1400" dirty="0" smtClean="0">
                <a:solidFill>
                  <a:schemeClr val="tx1"/>
                </a:solidFill>
              </a:rPr>
              <a:t>. сост. сеанса</a:t>
            </a:r>
            <a:endParaRPr lang="ru-RU" sz="1400" dirty="0">
              <a:solidFill>
                <a:schemeClr val="tx1"/>
              </a:solidFill>
            </a:endParaRPr>
          </a:p>
        </p:txBody>
      </p:sp>
      <p:cxnSp>
        <p:nvCxnSpPr>
          <p:cNvPr id="49" name="Прямая со стрелкой 48"/>
          <p:cNvCxnSpPr>
            <a:stCxn id="37" idx="2"/>
            <a:endCxn id="48" idx="0"/>
          </p:cNvCxnSpPr>
          <p:nvPr/>
        </p:nvCxnSpPr>
        <p:spPr>
          <a:xfrm>
            <a:off x="5697608" y="3212976"/>
            <a:ext cx="0" cy="1680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0" name="Прямоугольник 49"/>
          <p:cNvSpPr/>
          <p:nvPr/>
        </p:nvSpPr>
        <p:spPr>
          <a:xfrm>
            <a:off x="5097572" y="3945088"/>
            <a:ext cx="1202620" cy="420016"/>
          </a:xfrm>
          <a:prstGeom prst="rect">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70000"/>
              </a:lnSpc>
            </a:pPr>
            <a:r>
              <a:rPr lang="ru-RU" sz="1400" dirty="0" smtClean="0">
                <a:solidFill>
                  <a:schemeClr val="tx1"/>
                </a:solidFill>
              </a:rPr>
              <a:t>Обработчик формы</a:t>
            </a:r>
            <a:endParaRPr lang="ru-RU" sz="1400" dirty="0">
              <a:solidFill>
                <a:schemeClr val="tx1"/>
              </a:solidFill>
            </a:endParaRPr>
          </a:p>
        </p:txBody>
      </p:sp>
      <p:sp>
        <p:nvSpPr>
          <p:cNvPr id="59" name="Прямоугольник 58"/>
          <p:cNvSpPr/>
          <p:nvPr/>
        </p:nvSpPr>
        <p:spPr>
          <a:xfrm>
            <a:off x="5097572" y="4509120"/>
            <a:ext cx="1224136" cy="2880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ru-RU" sz="1400" dirty="0" smtClean="0">
                <a:solidFill>
                  <a:schemeClr val="tx1"/>
                </a:solidFill>
              </a:rPr>
              <a:t>Кэширование</a:t>
            </a:r>
            <a:endParaRPr lang="ru-RU" sz="1400" dirty="0">
              <a:solidFill>
                <a:schemeClr val="tx1"/>
              </a:solidFill>
            </a:endParaRPr>
          </a:p>
        </p:txBody>
      </p:sp>
      <p:sp>
        <p:nvSpPr>
          <p:cNvPr id="61" name="Прямоугольник 60"/>
          <p:cNvSpPr/>
          <p:nvPr/>
        </p:nvSpPr>
        <p:spPr>
          <a:xfrm>
            <a:off x="5108330" y="4977264"/>
            <a:ext cx="1224136" cy="36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tx1"/>
                </a:solidFill>
              </a:rPr>
              <a:t>Подготовка</a:t>
            </a:r>
          </a:p>
          <a:p>
            <a:pPr algn="ctr"/>
            <a:r>
              <a:rPr lang="en-US" sz="1400" dirty="0" smtClean="0">
                <a:solidFill>
                  <a:schemeClr val="tx1"/>
                </a:solidFill>
              </a:rPr>
              <a:t>HTTP </a:t>
            </a:r>
            <a:r>
              <a:rPr lang="ru-RU" sz="1400" dirty="0" smtClean="0">
                <a:solidFill>
                  <a:schemeClr val="tx1"/>
                </a:solidFill>
              </a:rPr>
              <a:t>ответа</a:t>
            </a:r>
            <a:endParaRPr lang="ru-RU" sz="1400" dirty="0">
              <a:solidFill>
                <a:schemeClr val="tx1"/>
              </a:solidFill>
            </a:endParaRPr>
          </a:p>
        </p:txBody>
      </p:sp>
      <p:sp>
        <p:nvSpPr>
          <p:cNvPr id="64" name="Блок-схема: магнитный диск 63"/>
          <p:cNvSpPr/>
          <p:nvPr/>
        </p:nvSpPr>
        <p:spPr>
          <a:xfrm>
            <a:off x="3740178" y="2852936"/>
            <a:ext cx="792088" cy="792088"/>
          </a:xfrm>
          <a:prstGeom prst="flowChartMagneticDisk">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tx1"/>
                </a:solidFill>
              </a:rPr>
              <a:t>Метаданные</a:t>
            </a:r>
            <a:endParaRPr lang="ru-RU" sz="1400" dirty="0">
              <a:solidFill>
                <a:schemeClr val="tx1"/>
              </a:solidFill>
            </a:endParaRPr>
          </a:p>
        </p:txBody>
      </p:sp>
      <p:cxnSp>
        <p:nvCxnSpPr>
          <p:cNvPr id="65" name="Прямая со стрелкой 64"/>
          <p:cNvCxnSpPr>
            <a:stCxn id="64" idx="3"/>
            <a:endCxn id="34" idx="0"/>
          </p:cNvCxnSpPr>
          <p:nvPr/>
        </p:nvCxnSpPr>
        <p:spPr>
          <a:xfrm>
            <a:off x="4136222" y="3645024"/>
            <a:ext cx="3730" cy="36004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86" name="Прямая со стрелкой 85"/>
          <p:cNvCxnSpPr>
            <a:endCxn id="50" idx="0"/>
          </p:cNvCxnSpPr>
          <p:nvPr/>
        </p:nvCxnSpPr>
        <p:spPr>
          <a:xfrm flipH="1">
            <a:off x="5698882" y="3717032"/>
            <a:ext cx="3730" cy="228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7" name="Прямая со стрелкой 86"/>
          <p:cNvCxnSpPr>
            <a:stCxn id="50" idx="2"/>
            <a:endCxn id="59" idx="0"/>
          </p:cNvCxnSpPr>
          <p:nvPr/>
        </p:nvCxnSpPr>
        <p:spPr>
          <a:xfrm>
            <a:off x="5698882" y="4365104"/>
            <a:ext cx="10758" cy="1440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8" name="Прямая со стрелкой 87"/>
          <p:cNvCxnSpPr>
            <a:endCxn id="61" idx="0"/>
          </p:cNvCxnSpPr>
          <p:nvPr/>
        </p:nvCxnSpPr>
        <p:spPr>
          <a:xfrm flipH="1">
            <a:off x="5720398" y="4805863"/>
            <a:ext cx="3730" cy="17140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0" name="Прямая со стрелкой 99"/>
          <p:cNvCxnSpPr>
            <a:stCxn id="61" idx="1"/>
          </p:cNvCxnSpPr>
          <p:nvPr/>
        </p:nvCxnSpPr>
        <p:spPr>
          <a:xfrm flipH="1" flipV="1">
            <a:off x="4644008" y="4545216"/>
            <a:ext cx="464322" cy="6120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3" name="TextBox 102"/>
          <p:cNvSpPr txBox="1"/>
          <p:nvPr/>
        </p:nvSpPr>
        <p:spPr>
          <a:xfrm>
            <a:off x="6732240" y="5609164"/>
            <a:ext cx="1728192" cy="275717"/>
          </a:xfrm>
          <a:prstGeom prst="rect">
            <a:avLst/>
          </a:prstGeom>
          <a:noFill/>
        </p:spPr>
        <p:txBody>
          <a:bodyPr wrap="square" rtlCol="0">
            <a:spAutoFit/>
          </a:bodyPr>
          <a:lstStyle/>
          <a:p>
            <a:pPr>
              <a:lnSpc>
                <a:spcPct val="70000"/>
              </a:lnSpc>
            </a:pPr>
            <a:r>
              <a:rPr lang="en-US" sz="1600" dirty="0" smtClean="0">
                <a:solidFill>
                  <a:srgbClr val="0033CC"/>
                </a:solidFill>
              </a:rPr>
              <a:t>d</a:t>
            </a:r>
            <a:r>
              <a:rPr lang="ru-RU" sz="1600" dirty="0" err="1" smtClean="0">
                <a:solidFill>
                  <a:srgbClr val="0033CC"/>
                </a:solidFill>
              </a:rPr>
              <a:t>ll</a:t>
            </a:r>
            <a:r>
              <a:rPr lang="en-US" sz="1600" dirty="0" smtClean="0">
                <a:solidFill>
                  <a:srgbClr val="0033CC"/>
                </a:solidFill>
              </a:rPr>
              <a:t> </a:t>
            </a:r>
            <a:r>
              <a:rPr lang="ru-RU" sz="1600" dirty="0" smtClean="0">
                <a:solidFill>
                  <a:srgbClr val="0033CC"/>
                </a:solidFill>
              </a:rPr>
              <a:t>с </a:t>
            </a:r>
            <a:r>
              <a:rPr lang="en-US" sz="1600" dirty="0" smtClean="0">
                <a:solidFill>
                  <a:srgbClr val="0033CC"/>
                </a:solidFill>
              </a:rPr>
              <a:t>web-</a:t>
            </a:r>
            <a:r>
              <a:rPr lang="ru-RU" sz="1600" dirty="0" smtClean="0">
                <a:solidFill>
                  <a:srgbClr val="0033CC"/>
                </a:solidFill>
              </a:rPr>
              <a:t>формой</a:t>
            </a:r>
            <a:endParaRPr lang="ru-RU" sz="1600" dirty="0"/>
          </a:p>
        </p:txBody>
      </p:sp>
      <p:sp>
        <p:nvSpPr>
          <p:cNvPr id="104" name="Прямоугольник 103"/>
          <p:cNvSpPr/>
          <p:nvPr/>
        </p:nvSpPr>
        <p:spPr>
          <a:xfrm>
            <a:off x="6699966" y="2924944"/>
            <a:ext cx="1440160" cy="2592288"/>
          </a:xfrm>
          <a:prstGeom prst="rect">
            <a:avLst/>
          </a:prstGeom>
          <a:solidFill>
            <a:schemeClr val="bg1"/>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2" name="Прямоугольник 111"/>
          <p:cNvSpPr/>
          <p:nvPr/>
        </p:nvSpPr>
        <p:spPr>
          <a:xfrm>
            <a:off x="6807546" y="5972502"/>
            <a:ext cx="1440160" cy="5314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lnSpc>
                <a:spcPct val="70000"/>
              </a:lnSpc>
            </a:pPr>
            <a:r>
              <a:rPr lang="en-US" dirty="0" smtClean="0">
                <a:solidFill>
                  <a:schemeClr val="tx1"/>
                </a:solidFill>
              </a:rPr>
              <a:t>ASP.Net web-</a:t>
            </a:r>
            <a:r>
              <a:rPr lang="ru-RU" dirty="0" smtClean="0">
                <a:solidFill>
                  <a:schemeClr val="tx1"/>
                </a:solidFill>
              </a:rPr>
              <a:t>приложение</a:t>
            </a:r>
            <a:r>
              <a:rPr lang="en-US" dirty="0" smtClean="0">
                <a:solidFill>
                  <a:schemeClr val="tx1"/>
                </a:solidFill>
              </a:rPr>
              <a:t> </a:t>
            </a:r>
            <a:endParaRPr lang="ru-RU" dirty="0">
              <a:solidFill>
                <a:schemeClr val="tx1"/>
              </a:solidFill>
            </a:endParaRPr>
          </a:p>
        </p:txBody>
      </p:sp>
      <p:sp>
        <p:nvSpPr>
          <p:cNvPr id="68" name="Прямоугольник 67"/>
          <p:cNvSpPr/>
          <p:nvPr/>
        </p:nvSpPr>
        <p:spPr>
          <a:xfrm>
            <a:off x="6804248" y="2996952"/>
            <a:ext cx="1224136" cy="39595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tx1"/>
                </a:solidFill>
              </a:rPr>
              <a:t>Создание объекта </a:t>
            </a:r>
            <a:r>
              <a:rPr lang="en-US" sz="1400" dirty="0" smtClean="0">
                <a:solidFill>
                  <a:srgbClr val="0000FF"/>
                </a:solidFill>
              </a:rPr>
              <a:t>Page</a:t>
            </a:r>
            <a:endParaRPr lang="ru-RU" sz="1400" dirty="0">
              <a:solidFill>
                <a:srgbClr val="0000FF"/>
              </a:solidFill>
            </a:endParaRPr>
          </a:p>
        </p:txBody>
      </p:sp>
      <p:cxnSp>
        <p:nvCxnSpPr>
          <p:cNvPr id="69" name="Прямая со стрелкой 68"/>
          <p:cNvCxnSpPr/>
          <p:nvPr/>
        </p:nvCxnSpPr>
        <p:spPr>
          <a:xfrm flipH="1">
            <a:off x="7501538" y="3666540"/>
            <a:ext cx="0" cy="2160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1" name="Прямоугольник 90"/>
          <p:cNvSpPr/>
          <p:nvPr/>
        </p:nvSpPr>
        <p:spPr>
          <a:xfrm>
            <a:off x="6804248" y="4022498"/>
            <a:ext cx="1224136" cy="39595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tx1"/>
                </a:solidFill>
              </a:rPr>
              <a:t>Обработка событий</a:t>
            </a:r>
            <a:endParaRPr lang="ru-RU" sz="1400" dirty="0">
              <a:solidFill>
                <a:schemeClr val="tx1"/>
              </a:solidFill>
            </a:endParaRPr>
          </a:p>
        </p:txBody>
      </p:sp>
      <p:sp>
        <p:nvSpPr>
          <p:cNvPr id="93" name="Прямоугольник 92"/>
          <p:cNvSpPr/>
          <p:nvPr/>
        </p:nvSpPr>
        <p:spPr>
          <a:xfrm>
            <a:off x="6804248" y="4545216"/>
            <a:ext cx="1224136" cy="39595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tx1"/>
                </a:solidFill>
              </a:rPr>
              <a:t>Сохранение состояния</a:t>
            </a:r>
            <a:endParaRPr lang="ru-RU" sz="1400" dirty="0">
              <a:solidFill>
                <a:schemeClr val="tx1"/>
              </a:solidFill>
            </a:endParaRPr>
          </a:p>
        </p:txBody>
      </p:sp>
      <p:cxnSp>
        <p:nvCxnSpPr>
          <p:cNvPr id="83" name="Прямая со стрелкой 82"/>
          <p:cNvCxnSpPr>
            <a:stCxn id="50" idx="3"/>
            <a:endCxn id="68" idx="1"/>
          </p:cNvCxnSpPr>
          <p:nvPr/>
        </p:nvCxnSpPr>
        <p:spPr>
          <a:xfrm flipV="1">
            <a:off x="6300192" y="3194928"/>
            <a:ext cx="504056" cy="9601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4" name="Прямая со стрелкой 93"/>
          <p:cNvCxnSpPr>
            <a:stCxn id="51" idx="1"/>
            <a:endCxn id="50" idx="3"/>
          </p:cNvCxnSpPr>
          <p:nvPr/>
        </p:nvCxnSpPr>
        <p:spPr>
          <a:xfrm flipH="1" flipV="1">
            <a:off x="6300192" y="4155096"/>
            <a:ext cx="504056" cy="10921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5" name="Прямоугольник 114"/>
          <p:cNvSpPr/>
          <p:nvPr/>
        </p:nvSpPr>
        <p:spPr>
          <a:xfrm>
            <a:off x="5004048" y="5993904"/>
            <a:ext cx="1440160" cy="5314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lnSpc>
                <a:spcPct val="70000"/>
              </a:lnSpc>
            </a:pPr>
            <a:r>
              <a:rPr lang="ru-RU" dirty="0" smtClean="0">
                <a:solidFill>
                  <a:schemeClr val="tx1"/>
                </a:solidFill>
              </a:rPr>
              <a:t>Среда выполнения</a:t>
            </a:r>
            <a:endParaRPr lang="ru-RU" dirty="0">
              <a:solidFill>
                <a:schemeClr val="tx1"/>
              </a:solidFill>
            </a:endParaRPr>
          </a:p>
        </p:txBody>
      </p:sp>
      <p:cxnSp>
        <p:nvCxnSpPr>
          <p:cNvPr id="116" name="Прямая со стрелкой 115"/>
          <p:cNvCxnSpPr/>
          <p:nvPr/>
        </p:nvCxnSpPr>
        <p:spPr>
          <a:xfrm flipH="1">
            <a:off x="1907704" y="4437112"/>
            <a:ext cx="1728192" cy="8384"/>
          </a:xfrm>
          <a:prstGeom prst="straightConnector1">
            <a:avLst/>
          </a:prstGeom>
          <a:ln>
            <a:headEnd type="none"/>
            <a:tailEnd type="arrow"/>
          </a:ln>
        </p:spPr>
        <p:style>
          <a:lnRef idx="1">
            <a:schemeClr val="accent1"/>
          </a:lnRef>
          <a:fillRef idx="0">
            <a:schemeClr val="accent1"/>
          </a:fillRef>
          <a:effectRef idx="0">
            <a:schemeClr val="accent1"/>
          </a:effectRef>
          <a:fontRef idx="minor">
            <a:schemeClr val="tx1"/>
          </a:fontRef>
        </p:style>
      </p:cxnSp>
      <p:cxnSp>
        <p:nvCxnSpPr>
          <p:cNvPr id="120" name="Прямая соединительная линия 119"/>
          <p:cNvCxnSpPr/>
          <p:nvPr/>
        </p:nvCxnSpPr>
        <p:spPr>
          <a:xfrm flipH="1">
            <a:off x="3347864" y="2636912"/>
            <a:ext cx="504056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51" name="Прямоугольник 50"/>
          <p:cNvSpPr/>
          <p:nvPr/>
        </p:nvSpPr>
        <p:spPr>
          <a:xfrm>
            <a:off x="6804248" y="5049272"/>
            <a:ext cx="1224136" cy="39595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tx1"/>
                </a:solidFill>
              </a:rPr>
              <a:t>Создание </a:t>
            </a:r>
            <a:r>
              <a:rPr lang="en-US" sz="1400" dirty="0" smtClean="0">
                <a:solidFill>
                  <a:schemeClr val="tx1"/>
                </a:solidFill>
              </a:rPr>
              <a:t>HTML </a:t>
            </a:r>
            <a:r>
              <a:rPr lang="ru-RU" sz="1400" dirty="0" smtClean="0">
                <a:solidFill>
                  <a:schemeClr val="tx1"/>
                </a:solidFill>
              </a:rPr>
              <a:t>кода</a:t>
            </a:r>
            <a:endParaRPr lang="ru-RU" sz="1400" dirty="0">
              <a:solidFill>
                <a:schemeClr val="tx1"/>
              </a:solidFill>
            </a:endParaRPr>
          </a:p>
        </p:txBody>
      </p:sp>
      <p:sp>
        <p:nvSpPr>
          <p:cNvPr id="56" name="Прямоугольник 55"/>
          <p:cNvSpPr/>
          <p:nvPr/>
        </p:nvSpPr>
        <p:spPr>
          <a:xfrm>
            <a:off x="6813579" y="3512979"/>
            <a:ext cx="1224136" cy="39595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err="1" smtClean="0">
                <a:solidFill>
                  <a:schemeClr val="tx1"/>
                </a:solidFill>
              </a:rPr>
              <a:t>Восст.состоянЭУ</a:t>
            </a:r>
            <a:r>
              <a:rPr lang="ru-RU" sz="1400" dirty="0" smtClean="0">
                <a:solidFill>
                  <a:schemeClr val="tx1"/>
                </a:solidFill>
              </a:rPr>
              <a:t> формы</a:t>
            </a:r>
            <a:endParaRPr lang="ru-RU" sz="1400" dirty="0">
              <a:solidFill>
                <a:schemeClr val="tx1"/>
              </a:solidFill>
            </a:endParaRPr>
          </a:p>
        </p:txBody>
      </p:sp>
      <p:sp>
        <p:nvSpPr>
          <p:cNvPr id="58" name="Правая фигурная скобка 57"/>
          <p:cNvSpPr/>
          <p:nvPr/>
        </p:nvSpPr>
        <p:spPr>
          <a:xfrm>
            <a:off x="8388424" y="2780928"/>
            <a:ext cx="216024" cy="2592288"/>
          </a:xfrm>
          <a:prstGeom prst="righ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b="1" dirty="0"/>
          </a:p>
        </p:txBody>
      </p:sp>
      <p:sp>
        <p:nvSpPr>
          <p:cNvPr id="60" name="TextBox 59"/>
          <p:cNvSpPr txBox="1"/>
          <p:nvPr/>
        </p:nvSpPr>
        <p:spPr>
          <a:xfrm rot="16200000">
            <a:off x="7606210" y="3923184"/>
            <a:ext cx="2448272" cy="307777"/>
          </a:xfrm>
          <a:prstGeom prst="rect">
            <a:avLst/>
          </a:prstGeom>
          <a:noFill/>
        </p:spPr>
        <p:txBody>
          <a:bodyPr wrap="square" rtlCol="0">
            <a:spAutoFit/>
          </a:bodyPr>
          <a:lstStyle/>
          <a:p>
            <a:r>
              <a:rPr lang="ru-RU" sz="1400" dirty="0" smtClean="0"/>
              <a:t>Жизненный цикл </a:t>
            </a:r>
            <a:r>
              <a:rPr lang="en-US" sz="1400" dirty="0" smtClean="0"/>
              <a:t>web-</a:t>
            </a:r>
            <a:r>
              <a:rPr lang="ru-RU" sz="1400" dirty="0" smtClean="0"/>
              <a:t>формы</a:t>
            </a:r>
            <a:endParaRPr lang="ru-RU" sz="1400" dirty="0"/>
          </a:p>
        </p:txBody>
      </p:sp>
    </p:spTree>
    <p:extLst>
      <p:ext uri="{BB962C8B-B14F-4D97-AF65-F5344CB8AC3E}">
        <p14:creationId xmlns:p14="http://schemas.microsoft.com/office/powerpoint/2010/main" val="4105481781"/>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7616" y="548680"/>
            <a:ext cx="9144000" cy="936104"/>
          </a:xfrm>
        </p:spPr>
        <p:txBody>
          <a:bodyPr>
            <a:noAutofit/>
          </a:bodyPr>
          <a:lstStyle/>
          <a:p>
            <a:r>
              <a:rPr lang="ru-RU" sz="4000" dirty="0"/>
              <a:t>Основные задачи поддержки безопасности</a:t>
            </a:r>
            <a:endParaRPr lang="ru-RU" sz="4000" dirty="0" smtClean="0"/>
          </a:p>
        </p:txBody>
      </p:sp>
      <p:sp>
        <p:nvSpPr>
          <p:cNvPr id="21507" name="Rectangle 3"/>
          <p:cNvSpPr>
            <a:spLocks noGrp="1" noChangeArrowheads="1"/>
          </p:cNvSpPr>
          <p:nvPr>
            <p:ph type="body" idx="1"/>
          </p:nvPr>
        </p:nvSpPr>
        <p:spPr>
          <a:xfrm>
            <a:off x="179512" y="1988840"/>
            <a:ext cx="8964488" cy="4869160"/>
          </a:xfrm>
        </p:spPr>
        <p:txBody>
          <a:bodyPr>
            <a:noAutofit/>
          </a:bodyPr>
          <a:lstStyle/>
          <a:p>
            <a:pPr marL="514350" indent="-514350" eaLnBrk="1" hangingPunct="1">
              <a:lnSpc>
                <a:spcPct val="80000"/>
              </a:lnSpc>
              <a:buFont typeface="+mj-lt"/>
              <a:buAutoNum type="arabicPeriod"/>
            </a:pPr>
            <a:r>
              <a:rPr lang="ru-RU" dirty="0" smtClean="0"/>
              <a:t>Аутентификация (</a:t>
            </a:r>
            <a:r>
              <a:rPr lang="ru-RU" dirty="0" err="1" smtClean="0"/>
              <a:t>Authentication</a:t>
            </a:r>
            <a:r>
              <a:rPr lang="ru-RU" dirty="0" smtClean="0"/>
              <a:t>) </a:t>
            </a:r>
          </a:p>
          <a:p>
            <a:pPr marL="514350" indent="-514350" eaLnBrk="1" hangingPunct="1">
              <a:lnSpc>
                <a:spcPct val="80000"/>
              </a:lnSpc>
              <a:buFont typeface="+mj-lt"/>
              <a:buAutoNum type="arabicPeriod"/>
            </a:pPr>
            <a:r>
              <a:rPr lang="ru-RU" dirty="0" smtClean="0"/>
              <a:t>Авторизация (</a:t>
            </a:r>
            <a:r>
              <a:rPr lang="ru-RU" dirty="0" err="1" smtClean="0"/>
              <a:t>Authorization</a:t>
            </a:r>
            <a:r>
              <a:rPr lang="ru-RU" dirty="0" smtClean="0"/>
              <a:t>)</a:t>
            </a:r>
          </a:p>
          <a:p>
            <a:pPr marL="514350" indent="-514350" eaLnBrk="1" hangingPunct="1">
              <a:lnSpc>
                <a:spcPct val="80000"/>
              </a:lnSpc>
              <a:buFont typeface="+mj-lt"/>
              <a:buAutoNum type="arabicPeriod"/>
            </a:pPr>
            <a:r>
              <a:rPr lang="ru-RU" dirty="0" smtClean="0"/>
              <a:t>Конфиденциальность (</a:t>
            </a:r>
            <a:r>
              <a:rPr lang="ru-RU" dirty="0" err="1" smtClean="0"/>
              <a:t>Confidentiality</a:t>
            </a:r>
            <a:r>
              <a:rPr lang="ru-RU" dirty="0" smtClean="0"/>
              <a:t>) </a:t>
            </a:r>
          </a:p>
          <a:p>
            <a:pPr marL="514350" indent="-514350" eaLnBrk="1" hangingPunct="1">
              <a:lnSpc>
                <a:spcPct val="80000"/>
              </a:lnSpc>
              <a:buFont typeface="+mj-lt"/>
              <a:buAutoNum type="arabicPeriod"/>
            </a:pPr>
            <a:r>
              <a:rPr lang="ru-RU" dirty="0" smtClean="0"/>
              <a:t>Целостность (</a:t>
            </a:r>
            <a:r>
              <a:rPr lang="ru-RU" dirty="0" err="1" smtClean="0"/>
              <a:t>Integrity</a:t>
            </a:r>
            <a:r>
              <a:rPr lang="ru-RU" dirty="0" smtClean="0"/>
              <a:t>)</a:t>
            </a:r>
            <a:endParaRPr lang="ru-RU" sz="28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 calcmode="lin" valueType="num">
                                      <p:cBhvr additive="base">
                                        <p:cTn id="7" dur="500" fill="hold"/>
                                        <p:tgtEl>
                                          <p:spTgt spid="2150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150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21507">
                                            <p:txEl>
                                              <p:pRg st="1" end="1"/>
                                            </p:txEl>
                                          </p:spTgt>
                                        </p:tgtEl>
                                        <p:attrNameLst>
                                          <p:attrName>style.visibility</p:attrName>
                                        </p:attrNameLst>
                                      </p:cBhvr>
                                      <p:to>
                                        <p:strVal val="visible"/>
                                      </p:to>
                                    </p:set>
                                    <p:anim calcmode="lin" valueType="num">
                                      <p:cBhvr additive="base">
                                        <p:cTn id="13" dur="500" fill="hold"/>
                                        <p:tgtEl>
                                          <p:spTgt spid="21507">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150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21507">
                                            <p:txEl>
                                              <p:pRg st="2" end="2"/>
                                            </p:txEl>
                                          </p:spTgt>
                                        </p:tgtEl>
                                        <p:attrNameLst>
                                          <p:attrName>style.visibility</p:attrName>
                                        </p:attrNameLst>
                                      </p:cBhvr>
                                      <p:to>
                                        <p:strVal val="visible"/>
                                      </p:to>
                                    </p:set>
                                    <p:anim calcmode="lin" valueType="num">
                                      <p:cBhvr additive="base">
                                        <p:cTn id="19" dur="500" fill="hold"/>
                                        <p:tgtEl>
                                          <p:spTgt spid="21507">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150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21507">
                                            <p:txEl>
                                              <p:pRg st="3" end="3"/>
                                            </p:txEl>
                                          </p:spTgt>
                                        </p:tgtEl>
                                        <p:attrNameLst>
                                          <p:attrName>style.visibility</p:attrName>
                                        </p:attrNameLst>
                                      </p:cBhvr>
                                      <p:to>
                                        <p:strVal val="visible"/>
                                      </p:to>
                                    </p:set>
                                    <p:anim calcmode="lin" valueType="num">
                                      <p:cBhvr additive="base">
                                        <p:cTn id="25" dur="500" fill="hold"/>
                                        <p:tgtEl>
                                          <p:spTgt spid="21507">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21507">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0" y="188913"/>
            <a:ext cx="9144000" cy="706437"/>
          </a:xfrm>
        </p:spPr>
        <p:txBody>
          <a:bodyPr/>
          <a:lstStyle/>
          <a:p>
            <a:pPr eaLnBrk="1" hangingPunct="1"/>
            <a:r>
              <a:rPr lang="ru-RU" sz="4000" dirty="0" smtClean="0"/>
              <a:t>Аутентификация</a:t>
            </a:r>
            <a:r>
              <a:rPr lang="en-US" sz="4000" dirty="0" smtClean="0"/>
              <a:t> </a:t>
            </a:r>
            <a:r>
              <a:rPr lang="ru-RU" sz="4000" dirty="0" smtClean="0"/>
              <a:t>(</a:t>
            </a:r>
            <a:r>
              <a:rPr lang="en-US" sz="4000" dirty="0" err="1" smtClean="0"/>
              <a:t>a</a:t>
            </a:r>
            <a:r>
              <a:rPr lang="ru-RU" sz="4000" dirty="0" err="1" smtClean="0"/>
              <a:t>uthentication</a:t>
            </a:r>
            <a:r>
              <a:rPr lang="ru-RU" sz="4000" dirty="0" smtClean="0"/>
              <a:t>) </a:t>
            </a:r>
          </a:p>
        </p:txBody>
      </p:sp>
      <p:sp>
        <p:nvSpPr>
          <p:cNvPr id="23555" name="Rectangle 3"/>
          <p:cNvSpPr>
            <a:spLocks noGrp="1" noChangeArrowheads="1"/>
          </p:cNvSpPr>
          <p:nvPr>
            <p:ph type="body" idx="1"/>
          </p:nvPr>
        </p:nvSpPr>
        <p:spPr>
          <a:xfrm>
            <a:off x="205680" y="1340768"/>
            <a:ext cx="8938320" cy="5517232"/>
          </a:xfrm>
        </p:spPr>
        <p:txBody>
          <a:bodyPr>
            <a:normAutofit fontScale="62500" lnSpcReduction="20000"/>
          </a:bodyPr>
          <a:lstStyle/>
          <a:p>
            <a:pPr>
              <a:lnSpc>
                <a:spcPct val="140000"/>
              </a:lnSpc>
            </a:pPr>
            <a:r>
              <a:rPr lang="ru-RU" b="1" i="1" dirty="0" smtClean="0"/>
              <a:t>Аутентификация</a:t>
            </a:r>
            <a:r>
              <a:rPr lang="ru-RU" dirty="0" smtClean="0"/>
              <a:t> предназначена </a:t>
            </a:r>
            <a:r>
              <a:rPr lang="ru-RU" dirty="0"/>
              <a:t>для того, чтобы убедиться, что пользователь является тем, за кого он себя выдает. </a:t>
            </a:r>
          </a:p>
          <a:p>
            <a:pPr lvl="1">
              <a:lnSpc>
                <a:spcPct val="140000"/>
              </a:lnSpc>
            </a:pPr>
            <a:r>
              <a:rPr lang="ru-RU" dirty="0"/>
              <a:t>Для этого обычно </a:t>
            </a:r>
            <a:r>
              <a:rPr lang="ru-RU" dirty="0" smtClean="0"/>
              <a:t>приложение </a:t>
            </a:r>
            <a:r>
              <a:rPr lang="ru-RU" dirty="0"/>
              <a:t>запрашивает у пользователя его идентификатор и пароль (текстовую строку), который сравнивает со строкой, которая хранится в </a:t>
            </a:r>
            <a:r>
              <a:rPr lang="ru-RU" dirty="0" smtClean="0"/>
              <a:t>приложении</a:t>
            </a:r>
            <a:r>
              <a:rPr lang="ru-RU" dirty="0"/>
              <a:t>. </a:t>
            </a:r>
          </a:p>
          <a:p>
            <a:pPr lvl="1">
              <a:lnSpc>
                <a:spcPct val="140000"/>
              </a:lnSpc>
            </a:pPr>
            <a:r>
              <a:rPr lang="ru-RU" dirty="0"/>
              <a:t>Если эти строки совпадают, считается, что пользователь прошел аутентификацию.</a:t>
            </a:r>
          </a:p>
          <a:p>
            <a:pPr eaLnBrk="1" hangingPunct="1">
              <a:lnSpc>
                <a:spcPct val="140000"/>
              </a:lnSpc>
            </a:pPr>
            <a:r>
              <a:rPr lang="ru-RU" dirty="0" smtClean="0"/>
              <a:t>В процессе аутентификации </a:t>
            </a:r>
          </a:p>
          <a:p>
            <a:pPr lvl="1">
              <a:lnSpc>
                <a:spcPct val="140000"/>
              </a:lnSpc>
            </a:pPr>
            <a:r>
              <a:rPr lang="ru-RU" dirty="0" smtClean="0"/>
              <a:t>определяется подлинность пользователя</a:t>
            </a:r>
            <a:r>
              <a:rPr lang="en-US" dirty="0" smtClean="0"/>
              <a:t>;</a:t>
            </a:r>
            <a:endParaRPr lang="ru-RU" dirty="0" smtClean="0"/>
          </a:p>
          <a:p>
            <a:pPr lvl="1">
              <a:lnSpc>
                <a:spcPct val="140000"/>
              </a:lnSpc>
            </a:pPr>
            <a:r>
              <a:rPr lang="ru-RU" dirty="0" smtClean="0"/>
              <a:t>гарантируется достоверность этой подлинности</a:t>
            </a:r>
            <a:r>
              <a:rPr lang="en-US" dirty="0" smtClean="0"/>
              <a:t>;</a:t>
            </a:r>
            <a:endParaRPr lang="ru-RU" dirty="0" smtClean="0"/>
          </a:p>
          <a:p>
            <a:pPr lvl="1">
              <a:lnSpc>
                <a:spcPct val="140000"/>
              </a:lnSpc>
            </a:pPr>
            <a:r>
              <a:rPr lang="ru-RU" dirty="0" smtClean="0"/>
              <a:t>аналогичен проверке бумажного паспорта</a:t>
            </a:r>
            <a:r>
              <a:rPr lang="en-US" dirty="0" smtClean="0"/>
              <a:t> </a:t>
            </a:r>
            <a:r>
              <a:rPr lang="ru-RU" dirty="0" smtClean="0"/>
              <a:t>пользователя.</a:t>
            </a:r>
          </a:p>
          <a:p>
            <a:pPr eaLnBrk="1" hangingPunct="1">
              <a:lnSpc>
                <a:spcPct val="140000"/>
              </a:lnSpc>
            </a:pPr>
            <a:r>
              <a:rPr lang="ru-RU" dirty="0" smtClean="0"/>
              <a:t>После проверки идентичности пользователю выдается некоторый «талон» (</a:t>
            </a:r>
            <a:r>
              <a:rPr lang="ru-RU" dirty="0" err="1" smtClean="0"/>
              <a:t>тоукен</a:t>
            </a:r>
            <a:r>
              <a:rPr lang="ru-RU" dirty="0" smtClean="0"/>
              <a:t>), который подтверждает прохождение им проверки (</a:t>
            </a:r>
            <a:r>
              <a:rPr lang="en-US" dirty="0" smtClean="0"/>
              <a:t>identity</a:t>
            </a:r>
            <a:r>
              <a:rPr lang="ru-RU" dirty="0" smtClean="0"/>
              <a:t>) </a:t>
            </a:r>
          </a:p>
          <a:p>
            <a:pPr lvl="1">
              <a:lnSpc>
                <a:spcPct val="140000"/>
              </a:lnSpc>
            </a:pPr>
            <a:r>
              <a:rPr lang="ru-RU" dirty="0" smtClean="0"/>
              <a:t>аналогично посадочному талону в аэропорту</a:t>
            </a:r>
          </a:p>
          <a:p>
            <a:pPr marL="0" indent="0" eaLnBrk="1" hangingPunct="1">
              <a:lnSpc>
                <a:spcPct val="140000"/>
              </a:lnSpc>
              <a:buNone/>
            </a:pPr>
            <a:endParaRPr lang="ru-RU" sz="28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0" y="274638"/>
            <a:ext cx="9144000" cy="561975"/>
          </a:xfrm>
        </p:spPr>
        <p:txBody>
          <a:bodyPr>
            <a:noAutofit/>
          </a:bodyPr>
          <a:lstStyle/>
          <a:p>
            <a:pPr eaLnBrk="1" hangingPunct="1"/>
            <a:r>
              <a:rPr lang="ru-RU" sz="4000" dirty="0" smtClean="0"/>
              <a:t>Авторизация (</a:t>
            </a:r>
            <a:r>
              <a:rPr lang="en-US" sz="4000" dirty="0" smtClean="0"/>
              <a:t>a</a:t>
            </a:r>
            <a:r>
              <a:rPr lang="ru-RU" sz="4000" dirty="0" err="1" smtClean="0"/>
              <a:t>uthorization</a:t>
            </a:r>
            <a:r>
              <a:rPr lang="ru-RU" sz="4000" dirty="0" smtClean="0"/>
              <a:t>)</a:t>
            </a:r>
          </a:p>
        </p:txBody>
      </p:sp>
      <p:sp>
        <p:nvSpPr>
          <p:cNvPr id="25603" name="Rectangle 3"/>
          <p:cNvSpPr>
            <a:spLocks noGrp="1" noChangeArrowheads="1"/>
          </p:cNvSpPr>
          <p:nvPr>
            <p:ph type="body" idx="1"/>
          </p:nvPr>
        </p:nvSpPr>
        <p:spPr>
          <a:xfrm>
            <a:off x="205680" y="1196752"/>
            <a:ext cx="8938320" cy="5661248"/>
          </a:xfrm>
        </p:spPr>
        <p:txBody>
          <a:bodyPr>
            <a:normAutofit/>
          </a:bodyPr>
          <a:lstStyle/>
          <a:p>
            <a:pPr>
              <a:lnSpc>
                <a:spcPct val="110000"/>
              </a:lnSpc>
            </a:pPr>
            <a:r>
              <a:rPr lang="ru-RU" sz="2400" dirty="0"/>
              <a:t>Авторизация </a:t>
            </a:r>
            <a:r>
              <a:rPr lang="en-US" sz="2400" dirty="0" smtClean="0"/>
              <a:t>– </a:t>
            </a:r>
            <a:r>
              <a:rPr lang="ru-RU" sz="2400" dirty="0" smtClean="0"/>
              <a:t>э</a:t>
            </a:r>
            <a:r>
              <a:rPr lang="ru-RU" sz="2400" dirty="0" smtClean="0">
                <a:cs typeface="Times New Roman" pitchFamily="18" charset="0"/>
              </a:rPr>
              <a:t>то процесс определения прав и ограничений для аутентифицированного пользователя.</a:t>
            </a:r>
          </a:p>
          <a:p>
            <a:pPr eaLnBrk="1" hangingPunct="1">
              <a:lnSpc>
                <a:spcPct val="110000"/>
              </a:lnSpc>
            </a:pPr>
            <a:r>
              <a:rPr lang="ru-RU" sz="2400" dirty="0" smtClean="0">
                <a:cs typeface="Times New Roman" pitchFamily="18" charset="0"/>
              </a:rPr>
              <a:t>В приложении может использоваться авторизация на основе ролей (</a:t>
            </a:r>
            <a:r>
              <a:rPr lang="ru-RU" sz="2400" i="1" dirty="0" err="1" smtClean="0">
                <a:cs typeface="Times New Roman" pitchFamily="18" charset="0"/>
              </a:rPr>
              <a:t>role-based</a:t>
            </a:r>
            <a:r>
              <a:rPr lang="ru-RU" sz="2400" i="1" dirty="0" smtClean="0">
                <a:cs typeface="Times New Roman" pitchFamily="18" charset="0"/>
              </a:rPr>
              <a:t> </a:t>
            </a:r>
            <a:r>
              <a:rPr lang="ru-RU" sz="2400" i="1" dirty="0" err="1" smtClean="0">
                <a:cs typeface="Times New Roman" pitchFamily="18" charset="0"/>
              </a:rPr>
              <a:t>authorization</a:t>
            </a:r>
            <a:r>
              <a:rPr lang="ru-RU" sz="2400" dirty="0" smtClean="0">
                <a:cs typeface="Times New Roman" pitchFamily="18" charset="0"/>
              </a:rPr>
              <a:t>). </a:t>
            </a:r>
          </a:p>
          <a:p>
            <a:pPr lvl="1">
              <a:lnSpc>
                <a:spcPct val="110000"/>
              </a:lnSpc>
            </a:pPr>
            <a:r>
              <a:rPr lang="ru-RU" sz="2000" dirty="0">
                <a:cs typeface="Times New Roman" pitchFamily="18" charset="0"/>
              </a:rPr>
              <a:t>н</a:t>
            </a:r>
            <a:r>
              <a:rPr lang="ru-RU" sz="2000" dirty="0" smtClean="0">
                <a:cs typeface="Times New Roman" pitchFamily="18" charset="0"/>
              </a:rPr>
              <a:t>а основе принадлежности пользователей ролям или группам, а не на основе данных пользователя. </a:t>
            </a:r>
          </a:p>
          <a:p>
            <a:pPr lvl="1">
              <a:lnSpc>
                <a:spcPct val="110000"/>
              </a:lnSpc>
            </a:pPr>
            <a:r>
              <a:rPr lang="ru-RU" sz="2000" dirty="0" smtClean="0">
                <a:cs typeface="Times New Roman" pitchFamily="18" charset="0"/>
              </a:rPr>
              <a:t>такой вид авторизации прост для реализации</a:t>
            </a:r>
          </a:p>
          <a:p>
            <a:pPr>
              <a:lnSpc>
                <a:spcPct val="110000"/>
              </a:lnSpc>
            </a:pPr>
            <a:r>
              <a:rPr lang="ru-RU" sz="2400" dirty="0" smtClean="0">
                <a:cs typeface="Times New Roman" pitchFamily="18" charset="0"/>
              </a:rPr>
              <a:t>В </a:t>
            </a:r>
            <a:r>
              <a:rPr lang="en-US" sz="2400" dirty="0" smtClean="0">
                <a:cs typeface="Times New Roman" pitchFamily="18" charset="0"/>
              </a:rPr>
              <a:t>ASP.Net </a:t>
            </a:r>
            <a:r>
              <a:rPr lang="ru-RU" sz="2400" dirty="0" smtClean="0">
                <a:cs typeface="Times New Roman" pitchFamily="18" charset="0"/>
              </a:rPr>
              <a:t>можно задавать права доступа к </a:t>
            </a:r>
            <a:r>
              <a:rPr lang="en-US" sz="2400" dirty="0" smtClean="0">
                <a:cs typeface="Times New Roman" pitchFamily="18" charset="0"/>
              </a:rPr>
              <a:t>web</a:t>
            </a:r>
            <a:r>
              <a:rPr lang="ru-RU" sz="2400" dirty="0" smtClean="0">
                <a:cs typeface="Times New Roman" pitchFamily="18" charset="0"/>
              </a:rPr>
              <a:t>-страницам или каталогам для указанных пользователей или ролей.</a:t>
            </a:r>
          </a:p>
          <a:p>
            <a:pPr eaLnBrk="1" hangingPunct="1">
              <a:lnSpc>
                <a:spcPct val="80000"/>
              </a:lnSpc>
            </a:pPr>
            <a:endParaRPr lang="ru-RU" sz="1800" dirty="0" smtClean="0"/>
          </a:p>
          <a:p>
            <a:pPr eaLnBrk="1" hangingPunct="1">
              <a:lnSpc>
                <a:spcPct val="80000"/>
              </a:lnSpc>
            </a:pPr>
            <a:endParaRPr lang="ru-RU" sz="1800" dirty="0" smtClean="0"/>
          </a:p>
          <a:p>
            <a:pPr eaLnBrk="1" hangingPunct="1">
              <a:lnSpc>
                <a:spcPct val="80000"/>
              </a:lnSpc>
            </a:pPr>
            <a:endParaRPr lang="ru-RU" sz="1800" dirty="0" smtClean="0"/>
          </a:p>
        </p:txBody>
      </p:sp>
    </p:spTree>
    <p:extLst>
      <p:ext uri="{BB962C8B-B14F-4D97-AF65-F5344CB8AC3E}">
        <p14:creationId xmlns:p14="http://schemas.microsoft.com/office/powerpoint/2010/main" val="36632637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0" y="260648"/>
            <a:ext cx="9144000" cy="633412"/>
          </a:xfrm>
        </p:spPr>
        <p:txBody>
          <a:bodyPr>
            <a:noAutofit/>
          </a:bodyPr>
          <a:lstStyle/>
          <a:p>
            <a:r>
              <a:rPr lang="ru-RU" sz="4000" dirty="0" smtClean="0"/>
              <a:t>Конфиденциальность и целостность</a:t>
            </a:r>
          </a:p>
        </p:txBody>
      </p:sp>
      <p:sp>
        <p:nvSpPr>
          <p:cNvPr id="21507" name="Rectangle 3"/>
          <p:cNvSpPr>
            <a:spLocks noGrp="1" noChangeArrowheads="1"/>
          </p:cNvSpPr>
          <p:nvPr>
            <p:ph type="body" idx="1"/>
          </p:nvPr>
        </p:nvSpPr>
        <p:spPr>
          <a:xfrm>
            <a:off x="179512" y="1412776"/>
            <a:ext cx="8964488" cy="5445224"/>
          </a:xfrm>
        </p:spPr>
        <p:txBody>
          <a:bodyPr>
            <a:normAutofit fontScale="85000" lnSpcReduction="20000"/>
          </a:bodyPr>
          <a:lstStyle/>
          <a:p>
            <a:pPr>
              <a:lnSpc>
                <a:spcPct val="130000"/>
              </a:lnSpc>
            </a:pPr>
            <a:r>
              <a:rPr lang="ru-RU" sz="2800" b="1" dirty="0" smtClean="0"/>
              <a:t>Конфиденциальность</a:t>
            </a:r>
            <a:r>
              <a:rPr lang="ru-RU" sz="2800" dirty="0" smtClean="0"/>
              <a:t> (</a:t>
            </a:r>
            <a:r>
              <a:rPr lang="ru-RU" sz="2800" b="1" dirty="0" err="1" smtClean="0"/>
              <a:t>Confidentiality</a:t>
            </a:r>
            <a:r>
              <a:rPr lang="ru-RU" sz="2800" dirty="0" smtClean="0"/>
              <a:t>) –гарантирование того, что никто другой не может видеть важные </a:t>
            </a:r>
            <a:r>
              <a:rPr lang="ru-RU" sz="2800" dirty="0"/>
              <a:t>данные в ходе работы пользователя с </a:t>
            </a:r>
            <a:r>
              <a:rPr lang="ru-RU" sz="2800" dirty="0" smtClean="0"/>
              <a:t>приложением. </a:t>
            </a:r>
          </a:p>
          <a:p>
            <a:pPr marL="800100" lvl="1" indent="-342900">
              <a:lnSpc>
                <a:spcPct val="130000"/>
              </a:lnSpc>
            </a:pPr>
            <a:r>
              <a:rPr lang="ru-RU" sz="2400" dirty="0" smtClean="0"/>
              <a:t>шифрование канала связи между браузером пользователя и </a:t>
            </a:r>
            <a:r>
              <a:rPr lang="en-US" sz="2400" dirty="0" smtClean="0"/>
              <a:t>web </a:t>
            </a:r>
            <a:r>
              <a:rPr lang="ru-RU" sz="2400" dirty="0" smtClean="0"/>
              <a:t>сервером. </a:t>
            </a:r>
          </a:p>
          <a:p>
            <a:pPr marL="800100" lvl="1" indent="-342900">
              <a:lnSpc>
                <a:spcPct val="130000"/>
              </a:lnSpc>
            </a:pPr>
            <a:r>
              <a:rPr lang="ru-RU" sz="2400" dirty="0" smtClean="0"/>
              <a:t>шифрование данных хранимых на стороне сервера (или </a:t>
            </a:r>
            <a:r>
              <a:rPr lang="ru-RU" sz="2400" dirty="0" err="1" smtClean="0"/>
              <a:t>куки</a:t>
            </a:r>
            <a:r>
              <a:rPr lang="ru-RU" sz="2400" dirty="0" smtClean="0"/>
              <a:t> на стороне пользователя), если требуется защитить данные от доступа к ним администратора БД и других сотрудников</a:t>
            </a:r>
            <a:r>
              <a:rPr lang="en-US" sz="2400" dirty="0" smtClean="0"/>
              <a:t> </a:t>
            </a:r>
            <a:r>
              <a:rPr lang="ru-RU" sz="2400" dirty="0" smtClean="0"/>
              <a:t>компании провайдера.</a:t>
            </a:r>
          </a:p>
          <a:p>
            <a:pPr>
              <a:lnSpc>
                <a:spcPct val="130000"/>
              </a:lnSpc>
            </a:pPr>
            <a:r>
              <a:rPr lang="ru-RU" sz="2800" b="1" dirty="0" smtClean="0"/>
              <a:t>Целостность</a:t>
            </a:r>
            <a:r>
              <a:rPr lang="ru-RU" sz="2800" dirty="0" smtClean="0"/>
              <a:t> (</a:t>
            </a:r>
            <a:r>
              <a:rPr lang="ru-RU" sz="2800" b="1" dirty="0" err="1" smtClean="0"/>
              <a:t>Integrity</a:t>
            </a:r>
            <a:r>
              <a:rPr lang="ru-RU" sz="2800" dirty="0" smtClean="0"/>
              <a:t>) – гарантирование того, что данные передаваемые между пользователем и сервером не изменяются не авторизованными лицами. </a:t>
            </a:r>
          </a:p>
          <a:p>
            <a:pPr marL="800100" lvl="1" indent="-342900">
              <a:lnSpc>
                <a:spcPct val="130000"/>
              </a:lnSpc>
            </a:pPr>
            <a:r>
              <a:rPr lang="ru-RU" sz="2400" dirty="0" smtClean="0"/>
              <a:t>Цифровая подпись предоставляет возможность облегчить такой тип угрозы безопасности.</a:t>
            </a:r>
          </a:p>
        </p:txBody>
      </p:sp>
    </p:spTree>
    <p:extLst>
      <p:ext uri="{BB962C8B-B14F-4D97-AF65-F5344CB8AC3E}">
        <p14:creationId xmlns:p14="http://schemas.microsoft.com/office/powerpoint/2010/main" val="661061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 calcmode="lin" valueType="num">
                                      <p:cBhvr additive="base">
                                        <p:cTn id="7" dur="500" fill="hold"/>
                                        <p:tgtEl>
                                          <p:spTgt spid="2150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1507">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1507">
                                            <p:txEl>
                                              <p:pRg st="1" end="1"/>
                                            </p:txEl>
                                          </p:spTgt>
                                        </p:tgtEl>
                                        <p:attrNameLst>
                                          <p:attrName>style.visibility</p:attrName>
                                        </p:attrNameLst>
                                      </p:cBhvr>
                                      <p:to>
                                        <p:strVal val="visible"/>
                                      </p:to>
                                    </p:set>
                                    <p:anim calcmode="lin" valueType="num">
                                      <p:cBhvr additive="base">
                                        <p:cTn id="11" dur="500" fill="hold"/>
                                        <p:tgtEl>
                                          <p:spTgt spid="21507">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1507">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1507">
                                            <p:txEl>
                                              <p:pRg st="2" end="2"/>
                                            </p:txEl>
                                          </p:spTgt>
                                        </p:tgtEl>
                                        <p:attrNameLst>
                                          <p:attrName>style.visibility</p:attrName>
                                        </p:attrNameLst>
                                      </p:cBhvr>
                                      <p:to>
                                        <p:strVal val="visible"/>
                                      </p:to>
                                    </p:set>
                                    <p:anim calcmode="lin" valueType="num">
                                      <p:cBhvr additive="base">
                                        <p:cTn id="15" dur="500" fill="hold"/>
                                        <p:tgtEl>
                                          <p:spTgt spid="21507">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2150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nodeType="clickEffect">
                                  <p:stCondLst>
                                    <p:cond delay="0"/>
                                  </p:stCondLst>
                                  <p:childTnLst>
                                    <p:set>
                                      <p:cBhvr>
                                        <p:cTn id="20" dur="1" fill="hold">
                                          <p:stCondLst>
                                            <p:cond delay="0"/>
                                          </p:stCondLst>
                                        </p:cTn>
                                        <p:tgtEl>
                                          <p:spTgt spid="21507">
                                            <p:txEl>
                                              <p:pRg st="3" end="3"/>
                                            </p:txEl>
                                          </p:spTgt>
                                        </p:tgtEl>
                                        <p:attrNameLst>
                                          <p:attrName>style.visibility</p:attrName>
                                        </p:attrNameLst>
                                      </p:cBhvr>
                                      <p:to>
                                        <p:strVal val="visible"/>
                                      </p:to>
                                    </p:set>
                                    <p:anim calcmode="lin" valueType="num">
                                      <p:cBhvr additive="base">
                                        <p:cTn id="21" dur="500" fill="hold"/>
                                        <p:tgtEl>
                                          <p:spTgt spid="21507">
                                            <p:txEl>
                                              <p:pRg st="3" end="3"/>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21507">
                                            <p:txEl>
                                              <p:pRg st="3" end="3"/>
                                            </p:txEl>
                                          </p:spTgt>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21507">
                                            <p:txEl>
                                              <p:pRg st="4" end="4"/>
                                            </p:txEl>
                                          </p:spTgt>
                                        </p:tgtEl>
                                        <p:attrNameLst>
                                          <p:attrName>style.visibility</p:attrName>
                                        </p:attrNameLst>
                                      </p:cBhvr>
                                      <p:to>
                                        <p:strVal val="visible"/>
                                      </p:to>
                                    </p:set>
                                    <p:anim calcmode="lin" valueType="num">
                                      <p:cBhvr additive="base">
                                        <p:cTn id="25" dur="500" fill="hold"/>
                                        <p:tgtEl>
                                          <p:spTgt spid="21507">
                                            <p:txEl>
                                              <p:pRg st="4" end="4"/>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21507">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778098"/>
          </a:xfrm>
        </p:spPr>
        <p:txBody>
          <a:bodyPr>
            <a:noAutofit/>
          </a:bodyPr>
          <a:lstStyle/>
          <a:p>
            <a:r>
              <a:rPr lang="ru-RU" sz="3200" dirty="0" smtClean="0">
                <a:latin typeface="Arial" panose="020B0604020202020204" pitchFamily="34" charset="0"/>
                <a:cs typeface="Arial" panose="020B0604020202020204" pitchFamily="34" charset="0"/>
              </a:rPr>
              <a:t>Основные понятия поддержки безопасности</a:t>
            </a:r>
            <a:endParaRPr lang="ru-RU" sz="3200" dirty="0">
              <a:latin typeface="Arial" panose="020B0604020202020204" pitchFamily="34" charset="0"/>
              <a:cs typeface="Arial" panose="020B0604020202020204" pitchFamily="34" charset="0"/>
            </a:endParaRPr>
          </a:p>
        </p:txBody>
      </p:sp>
      <p:sp>
        <p:nvSpPr>
          <p:cNvPr id="3" name="Содержимое 2"/>
          <p:cNvSpPr>
            <a:spLocks noGrp="1"/>
          </p:cNvSpPr>
          <p:nvPr>
            <p:ph idx="1"/>
          </p:nvPr>
        </p:nvSpPr>
        <p:spPr>
          <a:xfrm>
            <a:off x="395536" y="1484784"/>
            <a:ext cx="8748464" cy="5373216"/>
          </a:xfrm>
        </p:spPr>
        <p:txBody>
          <a:bodyPr/>
          <a:lstStyle/>
          <a:p>
            <a:r>
              <a:rPr lang="ru-RU" b="1" i="1" dirty="0" smtClean="0"/>
              <a:t>Учетная запись пользователя </a:t>
            </a:r>
            <a:r>
              <a:rPr lang="ru-RU" dirty="0" smtClean="0"/>
              <a:t>– описание конкретного пользователя.</a:t>
            </a:r>
          </a:p>
          <a:p>
            <a:r>
              <a:rPr lang="ru-RU" b="1" i="1" dirty="0" smtClean="0"/>
              <a:t>Роль пользователя</a:t>
            </a:r>
            <a:r>
              <a:rPr lang="ru-RU" dirty="0" smtClean="0"/>
              <a:t> – описание прав группы пользователей. </a:t>
            </a:r>
          </a:p>
          <a:p>
            <a:pPr lvl="1"/>
            <a:r>
              <a:rPr lang="ru-RU" dirty="0"/>
              <a:t>п</a:t>
            </a:r>
            <a:r>
              <a:rPr lang="ru-RU" dirty="0" smtClean="0"/>
              <a:t>ользователь может иметь (включен) одну (или несколько) ролей.</a:t>
            </a:r>
          </a:p>
          <a:p>
            <a:r>
              <a:rPr lang="ru-RU" dirty="0" smtClean="0"/>
              <a:t>Многоаспектная аутентификация.</a:t>
            </a:r>
          </a:p>
          <a:p>
            <a:r>
              <a:rPr lang="ru-RU" dirty="0" smtClean="0"/>
              <a:t>Аутентификация с использованием внешних сервисов.</a:t>
            </a:r>
          </a:p>
          <a:p>
            <a:endParaRPr lang="ru-RU" dirty="0" smtClean="0"/>
          </a:p>
          <a:p>
            <a:endParaRPr lang="ru-RU"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a:xfrm>
            <a:off x="0" y="274638"/>
            <a:ext cx="9108504" cy="850106"/>
          </a:xfrm>
        </p:spPr>
        <p:txBody>
          <a:bodyPr>
            <a:normAutofit/>
          </a:bodyPr>
          <a:lstStyle/>
          <a:p>
            <a:pPr eaLnBrk="1" hangingPunct="1"/>
            <a:r>
              <a:rPr lang="ru-RU" sz="3600" dirty="0" smtClean="0">
                <a:latin typeface="Arial" panose="020B0604020202020204" pitchFamily="34" charset="0"/>
                <a:cs typeface="Arial" panose="020B0604020202020204" pitchFamily="34" charset="0"/>
              </a:rPr>
              <a:t>Аутентификация пользователей </a:t>
            </a:r>
            <a:r>
              <a:rPr lang="en-US" sz="3600" dirty="0" smtClean="0">
                <a:latin typeface="Arial" panose="020B0604020202020204" pitchFamily="34" charset="0"/>
                <a:cs typeface="Arial" panose="020B0604020202020204" pitchFamily="34" charset="0"/>
              </a:rPr>
              <a:t>web-app</a:t>
            </a:r>
            <a:endParaRPr lang="ru-RU" sz="3600" dirty="0" smtClean="0">
              <a:latin typeface="Arial" panose="020B0604020202020204" pitchFamily="34" charset="0"/>
              <a:cs typeface="Arial" panose="020B0604020202020204" pitchFamily="34" charset="0"/>
            </a:endParaRPr>
          </a:p>
        </p:txBody>
      </p:sp>
      <p:sp>
        <p:nvSpPr>
          <p:cNvPr id="27651" name="Rectangle 3"/>
          <p:cNvSpPr>
            <a:spLocks noGrp="1" noChangeArrowheads="1"/>
          </p:cNvSpPr>
          <p:nvPr>
            <p:ph type="body" idx="4294967295"/>
          </p:nvPr>
        </p:nvSpPr>
        <p:spPr>
          <a:xfrm>
            <a:off x="251520" y="1484784"/>
            <a:ext cx="8892480" cy="5373216"/>
          </a:xfrm>
        </p:spPr>
        <p:txBody>
          <a:bodyPr>
            <a:normAutofit/>
          </a:bodyPr>
          <a:lstStyle/>
          <a:p>
            <a:pPr marL="381000" indent="-381000">
              <a:lnSpc>
                <a:spcPct val="120000"/>
              </a:lnSpc>
            </a:pPr>
            <a:r>
              <a:rPr lang="ru-RU" sz="2800" dirty="0" smtClean="0">
                <a:cs typeface="Times New Roman" pitchFamily="18" charset="0"/>
              </a:rPr>
              <a:t>Когда пользователи первый раз подключаются к </a:t>
            </a:r>
            <a:r>
              <a:rPr lang="en-US" sz="2800" dirty="0" smtClean="0">
                <a:cs typeface="Times New Roman" pitchFamily="18" charset="0"/>
              </a:rPr>
              <a:t>web</a:t>
            </a:r>
            <a:r>
              <a:rPr lang="ru-RU" sz="2800" dirty="0" smtClean="0">
                <a:cs typeface="Times New Roman" pitchFamily="18" charset="0"/>
              </a:rPr>
              <a:t>-приложению, то они являются </a:t>
            </a:r>
            <a:r>
              <a:rPr lang="ru-RU" sz="2800" i="1" dirty="0" smtClean="0">
                <a:cs typeface="Times New Roman" pitchFamily="18" charset="0"/>
              </a:rPr>
              <a:t>анонимными</a:t>
            </a:r>
            <a:r>
              <a:rPr lang="ru-RU" sz="2800" dirty="0" smtClean="0">
                <a:cs typeface="Times New Roman" pitchFamily="18" charset="0"/>
              </a:rPr>
              <a:t>. </a:t>
            </a:r>
          </a:p>
          <a:p>
            <a:pPr marL="781050" lvl="1" indent="-381000">
              <a:lnSpc>
                <a:spcPct val="120000"/>
              </a:lnSpc>
            </a:pPr>
            <a:r>
              <a:rPr lang="en-US" sz="2400" dirty="0" smtClean="0">
                <a:cs typeface="Times New Roman" pitchFamily="18" charset="0"/>
              </a:rPr>
              <a:t>Web</a:t>
            </a:r>
            <a:r>
              <a:rPr lang="ru-RU" sz="2400" dirty="0" smtClean="0">
                <a:cs typeface="Times New Roman" pitchFamily="18" charset="0"/>
              </a:rPr>
              <a:t>-приложение не знает, кто они. </a:t>
            </a:r>
          </a:p>
          <a:p>
            <a:pPr marL="381000" indent="-381000">
              <a:lnSpc>
                <a:spcPct val="120000"/>
              </a:lnSpc>
            </a:pPr>
            <a:r>
              <a:rPr lang="ru-RU" sz="2800" dirty="0" smtClean="0">
                <a:cs typeface="Times New Roman" pitchFamily="18" charset="0"/>
              </a:rPr>
              <a:t>Если приложение не аутентифицирует их, они так и останутся анонимными. </a:t>
            </a:r>
          </a:p>
          <a:p>
            <a:pPr marL="781050" lvl="1" indent="-381000">
              <a:lnSpc>
                <a:spcPct val="120000"/>
              </a:lnSpc>
            </a:pPr>
            <a:r>
              <a:rPr lang="ru-RU" sz="2400" dirty="0" smtClean="0">
                <a:cs typeface="Times New Roman" pitchFamily="18" charset="0"/>
              </a:rPr>
              <a:t>по умолчанию анонимные пользователи могут получить доступ к любой </a:t>
            </a:r>
            <a:r>
              <a:rPr lang="en-US" sz="2400" dirty="0" smtClean="0">
                <a:cs typeface="Times New Roman" pitchFamily="18" charset="0"/>
              </a:rPr>
              <a:t>web</a:t>
            </a:r>
            <a:r>
              <a:rPr lang="ru-RU" sz="2400" dirty="0" smtClean="0">
                <a:cs typeface="Times New Roman" pitchFamily="18" charset="0"/>
              </a:rPr>
              <a:t>-форме, к которой разрешен анонимный доступ (не требуется аутентификация).</a:t>
            </a:r>
            <a:r>
              <a:rPr lang="en-US" sz="2400" dirty="0" smtClean="0">
                <a:cs typeface="Times New Roman" pitchFamily="18" charset="0"/>
              </a:rPr>
              <a:t> </a:t>
            </a:r>
            <a:endParaRPr lang="ru-RU" sz="2400" dirty="0" smtClean="0">
              <a:cs typeface="Times New Roman" pitchFamily="18" charset="0"/>
            </a:endParaRPr>
          </a:p>
          <a:p>
            <a:pPr marL="381000" indent="-381000" eaLnBrk="1" hangingPunct="1">
              <a:lnSpc>
                <a:spcPct val="80000"/>
              </a:lnSpc>
              <a:buNone/>
            </a:pPr>
            <a:endParaRPr lang="ru-RU" sz="1800"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274638"/>
            <a:ext cx="9144000" cy="994122"/>
          </a:xfrm>
        </p:spPr>
        <p:txBody>
          <a:bodyPr>
            <a:noAutofit/>
          </a:bodyPr>
          <a:lstStyle/>
          <a:p>
            <a:pPr eaLnBrk="1" hangingPunct="1"/>
            <a:r>
              <a:rPr lang="ru-RU" sz="3200" dirty="0" smtClean="0"/>
              <a:t>Запрос </a:t>
            </a:r>
            <a:r>
              <a:rPr lang="en-US" sz="3200" dirty="0" smtClean="0"/>
              <a:t>web</a:t>
            </a:r>
            <a:r>
              <a:rPr lang="ru-RU" sz="3200" dirty="0" smtClean="0"/>
              <a:t>-страницы, требующей аутентификации</a:t>
            </a:r>
          </a:p>
        </p:txBody>
      </p:sp>
      <p:pic>
        <p:nvPicPr>
          <p:cNvPr id="28675" name="Picture 4"/>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232904" y="2132856"/>
            <a:ext cx="6678191" cy="402768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a:xfrm>
            <a:off x="0" y="274638"/>
            <a:ext cx="9144000" cy="850106"/>
          </a:xfrm>
        </p:spPr>
        <p:txBody>
          <a:bodyPr>
            <a:normAutofit fontScale="90000"/>
          </a:bodyPr>
          <a:lstStyle/>
          <a:p>
            <a:pPr eaLnBrk="1" hangingPunct="1"/>
            <a:r>
              <a:rPr lang="ru-RU" sz="4000" dirty="0" smtClean="0"/>
              <a:t>Порядок аутентификации пользователей</a:t>
            </a:r>
            <a:r>
              <a:rPr lang="en-US" sz="4000" dirty="0" smtClean="0"/>
              <a:t/>
            </a:r>
            <a:br>
              <a:rPr lang="en-US" sz="4000" dirty="0" smtClean="0"/>
            </a:br>
            <a:r>
              <a:rPr lang="en-US" sz="4000" dirty="0" err="1" smtClean="0"/>
              <a:t>ASP.Net</a:t>
            </a:r>
            <a:r>
              <a:rPr lang="en-US" sz="4000" dirty="0" smtClean="0"/>
              <a:t> Web Forms</a:t>
            </a:r>
            <a:endParaRPr lang="ru-RU" sz="4000" dirty="0" smtClean="0"/>
          </a:p>
        </p:txBody>
      </p:sp>
      <p:sp>
        <p:nvSpPr>
          <p:cNvPr id="27651" name="Rectangle 3"/>
          <p:cNvSpPr>
            <a:spLocks noGrp="1" noChangeArrowheads="1"/>
          </p:cNvSpPr>
          <p:nvPr>
            <p:ph type="body" idx="4294967295"/>
          </p:nvPr>
        </p:nvSpPr>
        <p:spPr>
          <a:xfrm>
            <a:off x="107504" y="1484784"/>
            <a:ext cx="9036496" cy="5373216"/>
          </a:xfrm>
        </p:spPr>
        <p:txBody>
          <a:bodyPr>
            <a:normAutofit fontScale="55000" lnSpcReduction="20000"/>
          </a:bodyPr>
          <a:lstStyle/>
          <a:p>
            <a:pPr marL="381000" indent="-381000">
              <a:lnSpc>
                <a:spcPct val="120000"/>
              </a:lnSpc>
            </a:pPr>
            <a:r>
              <a:rPr lang="ru-RU" sz="3800" dirty="0" smtClean="0">
                <a:cs typeface="Times New Roman" pitchFamily="18" charset="0"/>
              </a:rPr>
              <a:t>Если пользователь запрашивает </a:t>
            </a:r>
            <a:r>
              <a:rPr lang="en-US" sz="3800" dirty="0" smtClean="0">
                <a:cs typeface="Times New Roman" pitchFamily="18" charset="0"/>
              </a:rPr>
              <a:t>web</a:t>
            </a:r>
            <a:r>
              <a:rPr lang="ru-RU" sz="3800" dirty="0" smtClean="0">
                <a:cs typeface="Times New Roman" pitchFamily="18" charset="0"/>
              </a:rPr>
              <a:t>-форму, к которой не разрешен анонимный доступ, то происходит несколько действий:</a:t>
            </a:r>
            <a:endParaRPr lang="ru-RU" sz="2600" dirty="0" smtClean="0">
              <a:cs typeface="Times New Roman" pitchFamily="18" charset="0"/>
            </a:endParaRPr>
          </a:p>
          <a:p>
            <a:pPr marL="381000" indent="-381000">
              <a:lnSpc>
                <a:spcPct val="120000"/>
              </a:lnSpc>
              <a:buFontTx/>
              <a:buAutoNum type="arabicPeriod"/>
            </a:pPr>
            <a:r>
              <a:rPr lang="ru-RU" sz="3800" dirty="0" smtClean="0">
                <a:cs typeface="Times New Roman" pitchFamily="18" charset="0"/>
              </a:rPr>
              <a:t>Запрос отправляется </a:t>
            </a:r>
            <a:r>
              <a:rPr lang="en-US" sz="3800" dirty="0" smtClean="0">
                <a:cs typeface="Times New Roman" pitchFamily="18" charset="0"/>
              </a:rPr>
              <a:t>web</a:t>
            </a:r>
            <a:r>
              <a:rPr lang="ru-RU" sz="3800" dirty="0" smtClean="0">
                <a:cs typeface="Times New Roman" pitchFamily="18" charset="0"/>
              </a:rPr>
              <a:t>-серверу. </a:t>
            </a:r>
          </a:p>
          <a:p>
            <a:pPr marL="381000" indent="-381000">
              <a:lnSpc>
                <a:spcPct val="120000"/>
              </a:lnSpc>
              <a:buFontTx/>
              <a:buAutoNum type="arabicPeriod"/>
            </a:pPr>
            <a:r>
              <a:rPr lang="ru-RU" sz="3800" dirty="0" smtClean="0">
                <a:cs typeface="Times New Roman" pitchFamily="18" charset="0"/>
              </a:rPr>
              <a:t>Так как личность (</a:t>
            </a:r>
            <a:r>
              <a:rPr lang="en-US" sz="3800" dirty="0" smtClean="0">
                <a:cs typeface="Times New Roman" pitchFamily="18" charset="0"/>
              </a:rPr>
              <a:t>identity</a:t>
            </a:r>
            <a:r>
              <a:rPr lang="ru-RU" sz="3800" dirty="0" smtClean="0">
                <a:cs typeface="Times New Roman" pitchFamily="18" charset="0"/>
              </a:rPr>
              <a:t>)</a:t>
            </a:r>
            <a:r>
              <a:rPr lang="en-US" sz="3800" dirty="0" smtClean="0">
                <a:cs typeface="Times New Roman" pitchFamily="18" charset="0"/>
              </a:rPr>
              <a:t> </a:t>
            </a:r>
            <a:r>
              <a:rPr lang="ru-RU" sz="3800" dirty="0" smtClean="0">
                <a:cs typeface="Times New Roman" pitchFamily="18" charset="0"/>
              </a:rPr>
              <a:t>пользователя к этому моменту не известна, то пользователя просят пройти аутентификацию (подключиться) </a:t>
            </a:r>
          </a:p>
          <a:p>
            <a:pPr marL="857250" lvl="1" indent="-457200">
              <a:lnSpc>
                <a:spcPct val="120000"/>
              </a:lnSpc>
            </a:pPr>
            <a:r>
              <a:rPr lang="ru-RU" sz="3300" dirty="0" smtClean="0">
                <a:cs typeface="Times New Roman" pitchFamily="18" charset="0"/>
              </a:rPr>
              <a:t>например, используя собственную </a:t>
            </a:r>
            <a:r>
              <a:rPr lang="en-US" sz="3300" dirty="0" smtClean="0">
                <a:cs typeface="Times New Roman" pitchFamily="18" charset="0"/>
              </a:rPr>
              <a:t>web</a:t>
            </a:r>
            <a:r>
              <a:rPr lang="ru-RU" sz="3300" dirty="0" smtClean="0">
                <a:cs typeface="Times New Roman" pitchFamily="18" charset="0"/>
              </a:rPr>
              <a:t>-страницу. </a:t>
            </a:r>
          </a:p>
          <a:p>
            <a:pPr marL="381000" indent="-381000">
              <a:lnSpc>
                <a:spcPct val="120000"/>
              </a:lnSpc>
              <a:buFontTx/>
              <a:buAutoNum type="arabicPeriod"/>
            </a:pPr>
            <a:r>
              <a:rPr lang="ru-RU" sz="3800" dirty="0" smtClean="0">
                <a:cs typeface="Times New Roman" pitchFamily="18" charset="0"/>
              </a:rPr>
              <a:t>Пользователь указывает свои данные, которые затем проверяются или </a:t>
            </a:r>
            <a:r>
              <a:rPr lang="en-US" sz="3800" dirty="0" smtClean="0">
                <a:cs typeface="Times New Roman" pitchFamily="18" charset="0"/>
              </a:rPr>
              <a:t>web</a:t>
            </a:r>
            <a:r>
              <a:rPr lang="ru-RU" sz="3800" dirty="0" smtClean="0">
                <a:cs typeface="Times New Roman" pitchFamily="18" charset="0"/>
              </a:rPr>
              <a:t>-приложением или автоматически </a:t>
            </a:r>
            <a:r>
              <a:rPr lang="en-US" sz="3800" dirty="0" smtClean="0">
                <a:cs typeface="Times New Roman" pitchFamily="18" charset="0"/>
              </a:rPr>
              <a:t>IIS (</a:t>
            </a:r>
            <a:r>
              <a:rPr lang="ru-RU" sz="3800" dirty="0" smtClean="0">
                <a:cs typeface="Times New Roman" pitchFamily="18" charset="0"/>
              </a:rPr>
              <a:t>в случае </a:t>
            </a:r>
            <a:r>
              <a:rPr lang="en-US" sz="3800" dirty="0" smtClean="0">
                <a:cs typeface="Times New Roman" pitchFamily="18" charset="0"/>
              </a:rPr>
              <a:t>Windows </a:t>
            </a:r>
            <a:r>
              <a:rPr lang="ru-RU" sz="3800" dirty="0" smtClean="0">
                <a:cs typeface="Times New Roman" pitchFamily="18" charset="0"/>
              </a:rPr>
              <a:t>аутентификации</a:t>
            </a:r>
            <a:r>
              <a:rPr lang="en-US" sz="3800" dirty="0" smtClean="0">
                <a:cs typeface="Times New Roman" pitchFamily="18" charset="0"/>
              </a:rPr>
              <a:t>)</a:t>
            </a:r>
            <a:r>
              <a:rPr lang="ru-RU" sz="3800" dirty="0" smtClean="0">
                <a:cs typeface="Times New Roman" pitchFamily="18" charset="0"/>
              </a:rPr>
              <a:t>.</a:t>
            </a:r>
          </a:p>
          <a:p>
            <a:pPr marL="381000" indent="-381000">
              <a:lnSpc>
                <a:spcPct val="120000"/>
              </a:lnSpc>
              <a:buFontTx/>
              <a:buAutoNum type="arabicPeriod"/>
            </a:pPr>
            <a:r>
              <a:rPr lang="ru-RU" sz="3800" dirty="0" smtClean="0">
                <a:cs typeface="Times New Roman" pitchFamily="18" charset="0"/>
              </a:rPr>
              <a:t>Если данные пользователя подтверждаются, ему предоставляется доступ к </a:t>
            </a:r>
            <a:r>
              <a:rPr lang="en-US" sz="3800" dirty="0" smtClean="0">
                <a:cs typeface="Times New Roman" pitchFamily="18" charset="0"/>
              </a:rPr>
              <a:t>web</a:t>
            </a:r>
            <a:r>
              <a:rPr lang="ru-RU" sz="3800" dirty="0" smtClean="0">
                <a:cs typeface="Times New Roman" pitchFamily="18" charset="0"/>
              </a:rPr>
              <a:t>-форме. </a:t>
            </a:r>
            <a:endParaRPr lang="en-US" sz="3800" dirty="0" smtClean="0">
              <a:cs typeface="Times New Roman" pitchFamily="18" charset="0"/>
            </a:endParaRPr>
          </a:p>
          <a:p>
            <a:pPr marL="381000" indent="-381000">
              <a:lnSpc>
                <a:spcPct val="120000"/>
              </a:lnSpc>
              <a:buFontTx/>
              <a:buAutoNum type="arabicPeriod"/>
            </a:pPr>
            <a:r>
              <a:rPr lang="ru-RU" sz="3800" dirty="0" smtClean="0">
                <a:cs typeface="Times New Roman" pitchFamily="18" charset="0"/>
              </a:rPr>
              <a:t>Если его данные не подтверждаются, то пользователю предлагается пройти аутентификацию еще раз.</a:t>
            </a:r>
            <a:endParaRPr lang="ru-RU" dirty="0" smtClean="0">
              <a:cs typeface="Times New Roman" pitchFamily="18" charset="0"/>
            </a:endParaRPr>
          </a:p>
          <a:p>
            <a:pPr marL="381000" indent="-381000" eaLnBrk="1" hangingPunct="1">
              <a:lnSpc>
                <a:spcPct val="80000"/>
              </a:lnSpc>
              <a:buFontTx/>
              <a:buAutoNum type="arabicPeriod"/>
            </a:pPr>
            <a:endParaRPr lang="ru-RU" sz="1800"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0" y="274638"/>
            <a:ext cx="9144000" cy="561975"/>
          </a:xfrm>
        </p:spPr>
        <p:txBody>
          <a:bodyPr>
            <a:noAutofit/>
          </a:bodyPr>
          <a:lstStyle/>
          <a:p>
            <a:pPr eaLnBrk="1" hangingPunct="1"/>
            <a:r>
              <a:rPr lang="ru-RU" sz="4000" dirty="0" smtClean="0"/>
              <a:t>Авторизация (</a:t>
            </a:r>
            <a:r>
              <a:rPr lang="en-US" sz="4000" dirty="0" smtClean="0"/>
              <a:t>a</a:t>
            </a:r>
            <a:r>
              <a:rPr lang="ru-RU" sz="4000" dirty="0" err="1" smtClean="0"/>
              <a:t>uthorization</a:t>
            </a:r>
            <a:r>
              <a:rPr lang="ru-RU" sz="4000" dirty="0" smtClean="0"/>
              <a:t>)</a:t>
            </a:r>
          </a:p>
        </p:txBody>
      </p:sp>
      <p:sp>
        <p:nvSpPr>
          <p:cNvPr id="25603" name="Rectangle 3"/>
          <p:cNvSpPr>
            <a:spLocks noGrp="1" noChangeArrowheads="1"/>
          </p:cNvSpPr>
          <p:nvPr>
            <p:ph type="body" idx="1"/>
          </p:nvPr>
        </p:nvSpPr>
        <p:spPr>
          <a:xfrm>
            <a:off x="205680" y="1124744"/>
            <a:ext cx="8938320" cy="5733256"/>
          </a:xfrm>
        </p:spPr>
        <p:txBody>
          <a:bodyPr>
            <a:normAutofit/>
          </a:bodyPr>
          <a:lstStyle/>
          <a:p>
            <a:pPr>
              <a:lnSpc>
                <a:spcPct val="110000"/>
              </a:lnSpc>
            </a:pPr>
            <a:r>
              <a:rPr lang="ru-RU" sz="2400" dirty="0">
                <a:cs typeface="Times New Roman" pitchFamily="18" charset="0"/>
              </a:rPr>
              <a:t>Авторизация (</a:t>
            </a:r>
            <a:r>
              <a:rPr lang="en-US" sz="2400" dirty="0">
                <a:cs typeface="Times New Roman" pitchFamily="18" charset="0"/>
              </a:rPr>
              <a:t>authorization</a:t>
            </a:r>
            <a:r>
              <a:rPr lang="en-US" sz="2400" dirty="0" smtClean="0">
                <a:cs typeface="Times New Roman" pitchFamily="18" charset="0"/>
              </a:rPr>
              <a:t>)</a:t>
            </a:r>
            <a:r>
              <a:rPr lang="ru-RU" sz="2400" dirty="0" smtClean="0">
                <a:cs typeface="Times New Roman" pitchFamily="18" charset="0"/>
              </a:rPr>
              <a:t> – это процесс определения прав и ограничений для аутентифицированного пользователя.</a:t>
            </a:r>
          </a:p>
          <a:p>
            <a:pPr eaLnBrk="1" hangingPunct="1">
              <a:lnSpc>
                <a:spcPct val="110000"/>
              </a:lnSpc>
            </a:pPr>
            <a:r>
              <a:rPr lang="ru-RU" sz="2400" dirty="0" smtClean="0">
                <a:cs typeface="Times New Roman" pitchFamily="18" charset="0"/>
              </a:rPr>
              <a:t>В приложении может использоваться авторизация на основе ролей (</a:t>
            </a:r>
            <a:r>
              <a:rPr lang="ru-RU" sz="2400" i="1" dirty="0" err="1" smtClean="0">
                <a:cs typeface="Times New Roman" pitchFamily="18" charset="0"/>
              </a:rPr>
              <a:t>role-based</a:t>
            </a:r>
            <a:r>
              <a:rPr lang="ru-RU" sz="2400" i="1" dirty="0" smtClean="0">
                <a:cs typeface="Times New Roman" pitchFamily="18" charset="0"/>
              </a:rPr>
              <a:t> </a:t>
            </a:r>
            <a:r>
              <a:rPr lang="ru-RU" sz="2400" i="1" dirty="0" err="1" smtClean="0">
                <a:cs typeface="Times New Roman" pitchFamily="18" charset="0"/>
              </a:rPr>
              <a:t>authorization</a:t>
            </a:r>
            <a:r>
              <a:rPr lang="ru-RU" sz="2400" dirty="0" smtClean="0">
                <a:cs typeface="Times New Roman" pitchFamily="18" charset="0"/>
              </a:rPr>
              <a:t>). </a:t>
            </a:r>
          </a:p>
          <a:p>
            <a:pPr lvl="1">
              <a:lnSpc>
                <a:spcPct val="110000"/>
              </a:lnSpc>
            </a:pPr>
            <a:r>
              <a:rPr lang="ru-RU" sz="2000" dirty="0">
                <a:cs typeface="Times New Roman" pitchFamily="18" charset="0"/>
              </a:rPr>
              <a:t>н</a:t>
            </a:r>
            <a:r>
              <a:rPr lang="ru-RU" sz="2000" dirty="0" smtClean="0">
                <a:cs typeface="Times New Roman" pitchFamily="18" charset="0"/>
              </a:rPr>
              <a:t>а основе принадлежности пользователей ролям или группам, а не на основе данных пользователя. </a:t>
            </a:r>
          </a:p>
          <a:p>
            <a:pPr lvl="1">
              <a:lnSpc>
                <a:spcPct val="110000"/>
              </a:lnSpc>
            </a:pPr>
            <a:r>
              <a:rPr lang="ru-RU" sz="2000" dirty="0">
                <a:cs typeface="Times New Roman" pitchFamily="18" charset="0"/>
              </a:rPr>
              <a:t>т</a:t>
            </a:r>
            <a:r>
              <a:rPr lang="ru-RU" sz="2000" dirty="0" smtClean="0">
                <a:cs typeface="Times New Roman" pitchFamily="18" charset="0"/>
              </a:rPr>
              <a:t>акой вид авторизации прост для реализации</a:t>
            </a:r>
          </a:p>
          <a:p>
            <a:pPr>
              <a:lnSpc>
                <a:spcPct val="110000"/>
              </a:lnSpc>
            </a:pPr>
            <a:r>
              <a:rPr lang="ru-RU" sz="2400" dirty="0" smtClean="0">
                <a:cs typeface="Times New Roman" pitchFamily="18" charset="0"/>
              </a:rPr>
              <a:t>В </a:t>
            </a:r>
            <a:r>
              <a:rPr lang="en-US" sz="2400" dirty="0" smtClean="0">
                <a:cs typeface="Times New Roman" pitchFamily="18" charset="0"/>
              </a:rPr>
              <a:t>ASP.Net </a:t>
            </a:r>
            <a:r>
              <a:rPr lang="ru-RU" sz="2400" dirty="0" smtClean="0">
                <a:cs typeface="Times New Roman" pitchFamily="18" charset="0"/>
              </a:rPr>
              <a:t>можно задавать права доступа к </a:t>
            </a:r>
            <a:r>
              <a:rPr lang="en-US" sz="2400" dirty="0" smtClean="0">
                <a:cs typeface="Times New Roman" pitchFamily="18" charset="0"/>
              </a:rPr>
              <a:t>web</a:t>
            </a:r>
            <a:r>
              <a:rPr lang="ru-RU" sz="2400" dirty="0" smtClean="0">
                <a:cs typeface="Times New Roman" pitchFamily="18" charset="0"/>
              </a:rPr>
              <a:t>-формам или каталогам для указанных пользователей или ролей.</a:t>
            </a:r>
          </a:p>
          <a:p>
            <a:pPr eaLnBrk="1" hangingPunct="1">
              <a:lnSpc>
                <a:spcPct val="80000"/>
              </a:lnSpc>
            </a:pPr>
            <a:endParaRPr lang="ru-RU" sz="1800" dirty="0" smtClean="0"/>
          </a:p>
          <a:p>
            <a:pPr eaLnBrk="1" hangingPunct="1">
              <a:lnSpc>
                <a:spcPct val="80000"/>
              </a:lnSpc>
            </a:pPr>
            <a:endParaRPr lang="ru-RU" sz="1800" dirty="0" smtClean="0"/>
          </a:p>
          <a:p>
            <a:pPr eaLnBrk="1" hangingPunct="1">
              <a:lnSpc>
                <a:spcPct val="80000"/>
              </a:lnSpc>
            </a:pPr>
            <a:endParaRPr lang="ru-RU" sz="1800"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274638"/>
            <a:ext cx="9036496" cy="994122"/>
          </a:xfrm>
        </p:spPr>
        <p:txBody>
          <a:bodyPr>
            <a:noAutofit/>
          </a:bodyPr>
          <a:lstStyle/>
          <a:p>
            <a:pPr eaLnBrk="1" hangingPunct="1"/>
            <a:r>
              <a:rPr lang="ru-RU" sz="3200" dirty="0" smtClean="0">
                <a:cs typeface="Times New Roman" pitchFamily="18" charset="0"/>
              </a:rPr>
              <a:t>Запрос </a:t>
            </a:r>
            <a:r>
              <a:rPr lang="en-US" sz="3200" dirty="0" smtClean="0">
                <a:cs typeface="Times New Roman" pitchFamily="18" charset="0"/>
              </a:rPr>
              <a:t>web-</a:t>
            </a:r>
            <a:r>
              <a:rPr lang="ru-RU" sz="3200" dirty="0" smtClean="0">
                <a:cs typeface="Times New Roman" pitchFamily="18" charset="0"/>
              </a:rPr>
              <a:t>страницы, требующей авторизации</a:t>
            </a:r>
          </a:p>
        </p:txBody>
      </p:sp>
      <p:pic>
        <p:nvPicPr>
          <p:cNvPr id="30723" name="Picture 4"/>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68313" y="2276475"/>
            <a:ext cx="8280400" cy="352425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850106"/>
          </a:xfrm>
        </p:spPr>
        <p:txBody>
          <a:bodyPr>
            <a:normAutofit/>
          </a:bodyPr>
          <a:lstStyle/>
          <a:p>
            <a:r>
              <a:rPr lang="ru-RU" sz="3600" dirty="0" smtClean="0">
                <a:latin typeface="Arial" panose="020B0604020202020204" pitchFamily="34" charset="0"/>
                <a:cs typeface="Arial" panose="020B0604020202020204" pitchFamily="34" charset="0"/>
              </a:rPr>
              <a:t>Процесс </a:t>
            </a:r>
            <a:r>
              <a:rPr lang="ru-RU" sz="3600" i="1" dirty="0" smtClean="0">
                <a:latin typeface="Arial" panose="020B0604020202020204" pitchFamily="34" charset="0"/>
                <a:cs typeface="Arial" panose="020B0604020202020204" pitchFamily="34" charset="0"/>
              </a:rPr>
              <a:t>авторизации</a:t>
            </a:r>
            <a:endParaRPr lang="ru-RU" sz="3600" dirty="0">
              <a:latin typeface="Arial" panose="020B0604020202020204" pitchFamily="34" charset="0"/>
              <a:cs typeface="Arial" panose="020B0604020202020204" pitchFamily="34" charset="0"/>
            </a:endParaRPr>
          </a:p>
        </p:txBody>
      </p:sp>
      <p:sp>
        <p:nvSpPr>
          <p:cNvPr id="3" name="Содержимое 2"/>
          <p:cNvSpPr>
            <a:spLocks noGrp="1"/>
          </p:cNvSpPr>
          <p:nvPr>
            <p:ph idx="1"/>
          </p:nvPr>
        </p:nvSpPr>
        <p:spPr>
          <a:xfrm>
            <a:off x="205680" y="1340768"/>
            <a:ext cx="8938320" cy="5517232"/>
          </a:xfrm>
        </p:spPr>
        <p:txBody>
          <a:bodyPr>
            <a:normAutofit fontScale="92500" lnSpcReduction="10000"/>
          </a:bodyPr>
          <a:lstStyle/>
          <a:p>
            <a:r>
              <a:rPr lang="ru-RU" dirty="0" smtClean="0"/>
              <a:t>В </a:t>
            </a:r>
            <a:r>
              <a:rPr lang="ru-RU" dirty="0"/>
              <a:t>процессе </a:t>
            </a:r>
            <a:r>
              <a:rPr lang="ru-RU" b="1" i="1" dirty="0"/>
              <a:t>авторизации</a:t>
            </a:r>
            <a:r>
              <a:rPr lang="ru-RU" dirty="0"/>
              <a:t> определяется, </a:t>
            </a:r>
            <a:endParaRPr lang="ru-RU" dirty="0" smtClean="0"/>
          </a:p>
          <a:p>
            <a:pPr lvl="1"/>
            <a:r>
              <a:rPr lang="ru-RU" dirty="0" smtClean="0"/>
              <a:t>какие </a:t>
            </a:r>
            <a:r>
              <a:rPr lang="en-US" dirty="0" smtClean="0"/>
              <a:t>web-</a:t>
            </a:r>
            <a:r>
              <a:rPr lang="ru-RU" dirty="0" smtClean="0"/>
              <a:t>формы (задачи) </a:t>
            </a:r>
            <a:r>
              <a:rPr lang="ru-RU" dirty="0"/>
              <a:t>может </a:t>
            </a:r>
            <a:r>
              <a:rPr lang="ru-RU" dirty="0" smtClean="0"/>
              <a:t>использовать аутентифицированный пользователь</a:t>
            </a:r>
            <a:r>
              <a:rPr lang="en-US" dirty="0" smtClean="0"/>
              <a:t>;</a:t>
            </a:r>
            <a:endParaRPr lang="ru-RU" dirty="0" smtClean="0"/>
          </a:p>
          <a:p>
            <a:pPr lvl="1"/>
            <a:r>
              <a:rPr lang="ru-RU" dirty="0" smtClean="0"/>
              <a:t>к </a:t>
            </a:r>
            <a:r>
              <a:rPr lang="ru-RU" dirty="0"/>
              <a:t>каким ресурсам он имеет доступ. </a:t>
            </a:r>
            <a:endParaRPr lang="ru-RU" dirty="0" smtClean="0"/>
          </a:p>
          <a:p>
            <a:r>
              <a:rPr lang="ru-RU" dirty="0" smtClean="0"/>
              <a:t>Для ресурсов </a:t>
            </a:r>
            <a:r>
              <a:rPr lang="en-US" dirty="0"/>
              <a:t>web</a:t>
            </a:r>
            <a:r>
              <a:rPr lang="ru-RU" dirty="0" smtClean="0"/>
              <a:t>-приложения,</a:t>
            </a:r>
            <a:r>
              <a:rPr lang="en-US" dirty="0" smtClean="0"/>
              <a:t> </a:t>
            </a:r>
            <a:r>
              <a:rPr lang="ru-RU" dirty="0" smtClean="0"/>
              <a:t>расположенных в разных папках, </a:t>
            </a:r>
            <a:r>
              <a:rPr lang="ru-RU" dirty="0"/>
              <a:t>могут быть заданы </a:t>
            </a:r>
            <a:r>
              <a:rPr lang="ru-RU" dirty="0" smtClean="0"/>
              <a:t>разные правила</a:t>
            </a:r>
            <a:r>
              <a:rPr lang="ru-RU" dirty="0"/>
              <a:t>, </a:t>
            </a:r>
            <a:r>
              <a:rPr lang="ru-RU" dirty="0" smtClean="0"/>
              <a:t>устанавливающие </a:t>
            </a:r>
            <a:r>
              <a:rPr lang="ru-RU" dirty="0"/>
              <a:t>права пользователей для работы с </a:t>
            </a:r>
            <a:r>
              <a:rPr lang="ru-RU" dirty="0" smtClean="0"/>
              <a:t>этими ресурсами. </a:t>
            </a:r>
          </a:p>
          <a:p>
            <a:r>
              <a:rPr lang="ru-RU" dirty="0" smtClean="0"/>
              <a:t>Для </a:t>
            </a:r>
            <a:r>
              <a:rPr lang="ru-RU" dirty="0"/>
              <a:t>удобства авторизации пользователей выполняется разделение пользователей по ролям. </a:t>
            </a:r>
            <a:endParaRPr lang="ru-RU" dirty="0" smtClean="0"/>
          </a:p>
          <a:p>
            <a:pPr lvl="1"/>
            <a:r>
              <a:rPr lang="ru-RU" dirty="0" smtClean="0"/>
              <a:t>роль – это группа </a:t>
            </a:r>
            <a:r>
              <a:rPr lang="ru-RU" dirty="0"/>
              <a:t>пользователей имеющих одинаковые права.</a:t>
            </a:r>
          </a:p>
          <a:p>
            <a:endParaRPr lang="ru-RU"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28034" name="Rectangle 2"/>
          <p:cNvSpPr>
            <a:spLocks noGrp="1" noChangeArrowheads="1"/>
          </p:cNvSpPr>
          <p:nvPr>
            <p:ph type="title"/>
          </p:nvPr>
        </p:nvSpPr>
        <p:spPr>
          <a:xfrm>
            <a:off x="0" y="188640"/>
            <a:ext cx="9144000" cy="914400"/>
          </a:xfrm>
        </p:spPr>
        <p:txBody>
          <a:bodyPr>
            <a:normAutofit/>
          </a:bodyPr>
          <a:lstStyle/>
          <a:p>
            <a:r>
              <a:rPr lang="ru-RU" sz="3800" dirty="0" smtClean="0"/>
              <a:t>Способы аутентификации в </a:t>
            </a:r>
            <a:r>
              <a:rPr lang="en-US" sz="3800" dirty="0" smtClean="0"/>
              <a:t>ASP.NET</a:t>
            </a:r>
            <a:endParaRPr lang="bg-BG" sz="3800" dirty="0"/>
          </a:p>
        </p:txBody>
      </p:sp>
      <p:sp>
        <p:nvSpPr>
          <p:cNvPr id="428035" name="Rectangle 3"/>
          <p:cNvSpPr>
            <a:spLocks noGrp="1" noChangeArrowheads="1"/>
          </p:cNvSpPr>
          <p:nvPr>
            <p:ph idx="1"/>
          </p:nvPr>
        </p:nvSpPr>
        <p:spPr>
          <a:xfrm>
            <a:off x="228600" y="1412776"/>
            <a:ext cx="8915400" cy="5445224"/>
          </a:xfrm>
        </p:spPr>
        <p:txBody>
          <a:bodyPr>
            <a:normAutofit fontScale="85000" lnSpcReduction="20000"/>
          </a:bodyPr>
          <a:lstStyle/>
          <a:p>
            <a:r>
              <a:rPr lang="en-US" b="1" i="1" dirty="0" smtClean="0">
                <a:cs typeface="Consolas" pitchFamily="49" charset="0"/>
              </a:rPr>
              <a:t>Windows-</a:t>
            </a:r>
            <a:r>
              <a:rPr lang="ru-RU" b="1" i="1" dirty="0" smtClean="0">
                <a:cs typeface="Consolas" pitchFamily="49" charset="0"/>
              </a:rPr>
              <a:t>аутентификация</a:t>
            </a:r>
            <a:endParaRPr lang="en-US" b="1" i="1" dirty="0">
              <a:cs typeface="Consolas" pitchFamily="49" charset="0"/>
            </a:endParaRPr>
          </a:p>
          <a:p>
            <a:pPr marL="712788" lvl="1" indent="-350838"/>
            <a:r>
              <a:rPr lang="ru-RU" dirty="0" smtClean="0"/>
              <a:t>Использует возможности поддержки безопасности встроенные в ОС </a:t>
            </a:r>
            <a:r>
              <a:rPr lang="en-US" dirty="0" smtClean="0"/>
              <a:t>Windows</a:t>
            </a:r>
            <a:r>
              <a:rPr lang="ru-RU" dirty="0" smtClean="0"/>
              <a:t>.</a:t>
            </a:r>
            <a:endParaRPr lang="en-US" dirty="0" smtClean="0"/>
          </a:p>
          <a:p>
            <a:pPr marL="712788" lvl="1" indent="-350838"/>
            <a:r>
              <a:rPr lang="ru-RU" dirty="0" smtClean="0"/>
              <a:t>Использует учетные записи </a:t>
            </a:r>
            <a:r>
              <a:rPr lang="en-US" dirty="0" smtClean="0"/>
              <a:t>Active Directory / Windows</a:t>
            </a:r>
            <a:r>
              <a:rPr lang="ru-RU" dirty="0" smtClean="0"/>
              <a:t>.</a:t>
            </a:r>
            <a:endParaRPr lang="en-US" dirty="0"/>
          </a:p>
          <a:p>
            <a:r>
              <a:rPr lang="en-US" b="1" i="1" dirty="0" smtClean="0">
                <a:cs typeface="Consolas" pitchFamily="49" charset="0"/>
              </a:rPr>
              <a:t>Forms-</a:t>
            </a:r>
            <a:r>
              <a:rPr lang="ru-RU" b="1" i="1" dirty="0" smtClean="0">
                <a:cs typeface="Consolas" pitchFamily="49" charset="0"/>
              </a:rPr>
              <a:t>аутентификация</a:t>
            </a:r>
            <a:endParaRPr lang="en-US" b="1" i="1" dirty="0">
              <a:cs typeface="Consolas" pitchFamily="49" charset="0"/>
            </a:endParaRPr>
          </a:p>
          <a:p>
            <a:pPr marL="712788" lvl="1" indent="-350838"/>
            <a:r>
              <a:rPr lang="ru-RU" dirty="0" smtClean="0"/>
              <a:t>Использует обычные страницы </a:t>
            </a:r>
            <a:r>
              <a:rPr lang="en-US" dirty="0" smtClean="0"/>
              <a:t>login / logout</a:t>
            </a:r>
            <a:r>
              <a:rPr lang="ru-RU" dirty="0" smtClean="0"/>
              <a:t> </a:t>
            </a:r>
          </a:p>
          <a:p>
            <a:pPr marL="1112838" lvl="2" indent="-350838"/>
            <a:r>
              <a:rPr lang="ru-RU" dirty="0" smtClean="0"/>
              <a:t>подключиться / отключиться</a:t>
            </a:r>
            <a:endParaRPr lang="en-US" dirty="0" smtClean="0"/>
          </a:p>
          <a:p>
            <a:pPr marL="712788" lvl="1" indent="-350838"/>
            <a:r>
              <a:rPr lang="ru-RU" dirty="0" smtClean="0"/>
              <a:t>Код связанный с </a:t>
            </a:r>
            <a:r>
              <a:rPr lang="en-US" dirty="0" smtClean="0"/>
              <a:t>Web </a:t>
            </a:r>
            <a:r>
              <a:rPr lang="ru-RU" dirty="0" smtClean="0"/>
              <a:t>формой управляет аутентификацией пользователей с помощью имени пользователя (</a:t>
            </a:r>
            <a:r>
              <a:rPr lang="en-US" dirty="0" smtClean="0"/>
              <a:t>username</a:t>
            </a:r>
            <a:r>
              <a:rPr lang="ru-RU" dirty="0" smtClean="0"/>
              <a:t>) и пароля (</a:t>
            </a:r>
            <a:r>
              <a:rPr lang="en-US" dirty="0" smtClean="0"/>
              <a:t>password</a:t>
            </a:r>
            <a:r>
              <a:rPr lang="ru-RU" dirty="0" smtClean="0"/>
              <a:t>).</a:t>
            </a:r>
            <a:endParaRPr lang="en-US" dirty="0"/>
          </a:p>
          <a:p>
            <a:pPr marL="712788" lvl="1" indent="-350838"/>
            <a:r>
              <a:rPr lang="ru-RU" dirty="0" smtClean="0"/>
              <a:t>Учетные записи пользователей хранятся в </a:t>
            </a:r>
          </a:p>
          <a:p>
            <a:pPr marL="1112838" lvl="2" indent="-350838"/>
            <a:r>
              <a:rPr lang="ru-RU" dirty="0"/>
              <a:t>ф</a:t>
            </a:r>
            <a:r>
              <a:rPr lang="ru-RU" dirty="0" smtClean="0"/>
              <a:t>айле конфигурации</a:t>
            </a:r>
            <a:r>
              <a:rPr lang="en-US" dirty="0" smtClean="0"/>
              <a:t>;</a:t>
            </a:r>
          </a:p>
          <a:p>
            <a:pPr marL="1112838" lvl="2" indent="-350838"/>
            <a:r>
              <a:rPr lang="ru-RU" dirty="0" smtClean="0"/>
              <a:t>Базе данных.</a:t>
            </a:r>
            <a:endParaRPr lang="en-US" dirty="0" smtClean="0"/>
          </a:p>
          <a:p>
            <a:pPr marL="312738" indent="-350838"/>
            <a:r>
              <a:rPr lang="ru-RU" dirty="0"/>
              <a:t>Аутентификация на основе сервисов сторонних компаний</a:t>
            </a:r>
            <a:endParaRPr lang="en-US" dirty="0"/>
          </a:p>
        </p:txBody>
      </p:sp>
    </p:spTree>
    <p:extLst>
      <p:ext uri="{BB962C8B-B14F-4D97-AF65-F5344CB8AC3E}">
        <p14:creationId xmlns:p14="http://schemas.microsoft.com/office/powerpoint/2010/main" val="26797388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6" name="Rectangle 2"/>
          <p:cNvSpPr>
            <a:spLocks noGrp="1" noChangeArrowheads="1"/>
          </p:cNvSpPr>
          <p:nvPr>
            <p:ph type="title"/>
          </p:nvPr>
        </p:nvSpPr>
        <p:spPr>
          <a:xfrm>
            <a:off x="0" y="274638"/>
            <a:ext cx="9144000" cy="922114"/>
          </a:xfrm>
        </p:spPr>
        <p:txBody>
          <a:bodyPr>
            <a:noAutofit/>
          </a:bodyPr>
          <a:lstStyle/>
          <a:p>
            <a:r>
              <a:rPr lang="ru-RU" sz="3600" dirty="0" smtClean="0">
                <a:latin typeface="Arial" panose="020B0604020202020204" pitchFamily="34" charset="0"/>
                <a:cs typeface="Arial" panose="020B0604020202020204" pitchFamily="34" charset="0"/>
              </a:rPr>
              <a:t>Типы а</a:t>
            </a:r>
            <a:r>
              <a:rPr lang="bg-BG" sz="3600" dirty="0" smtClean="0">
                <a:latin typeface="Arial" panose="020B0604020202020204" pitchFamily="34" charset="0"/>
                <a:cs typeface="Arial" panose="020B0604020202020204" pitchFamily="34" charset="0"/>
              </a:rPr>
              <a:t>утентификация пользователей в</a:t>
            </a:r>
            <a:br>
              <a:rPr lang="bg-BG" sz="3600" dirty="0" smtClean="0">
                <a:latin typeface="Arial" panose="020B0604020202020204" pitchFamily="34" charset="0"/>
                <a:cs typeface="Arial" panose="020B0604020202020204" pitchFamily="34" charset="0"/>
              </a:rPr>
            </a:br>
            <a:r>
              <a:rPr lang="ru-RU" sz="3600" dirty="0" smtClean="0">
                <a:latin typeface="Arial" panose="020B0604020202020204" pitchFamily="34" charset="0"/>
                <a:cs typeface="Arial" panose="020B0604020202020204" pitchFamily="34" charset="0"/>
              </a:rPr>
              <a:t>платформе</a:t>
            </a:r>
            <a:r>
              <a:rPr lang="bg-BG" sz="3600" dirty="0" smtClean="0">
                <a:latin typeface="Arial" panose="020B0604020202020204" pitchFamily="34" charset="0"/>
                <a:cs typeface="Arial" panose="020B0604020202020204" pitchFamily="34" charset="0"/>
              </a:rPr>
              <a:t> .</a:t>
            </a:r>
            <a:r>
              <a:rPr lang="en-US" sz="3600" dirty="0" smtClean="0">
                <a:latin typeface="Arial" panose="020B0604020202020204" pitchFamily="34" charset="0"/>
                <a:cs typeface="Arial" panose="020B0604020202020204" pitchFamily="34" charset="0"/>
              </a:rPr>
              <a:t>Net</a:t>
            </a:r>
            <a:r>
              <a:rPr lang="bg-BG" sz="3600" dirty="0" smtClean="0">
                <a:latin typeface="Arial" panose="020B0604020202020204" pitchFamily="34" charset="0"/>
                <a:cs typeface="Arial" panose="020B0604020202020204" pitchFamily="34" charset="0"/>
              </a:rPr>
              <a:t> 4.6</a:t>
            </a:r>
            <a:endParaRPr lang="bg-BG" sz="3600" dirty="0">
              <a:latin typeface="Arial" panose="020B0604020202020204" pitchFamily="34" charset="0"/>
              <a:cs typeface="Arial" panose="020B0604020202020204" pitchFamily="34" charset="0"/>
            </a:endParaRPr>
          </a:p>
        </p:txBody>
      </p:sp>
      <p:sp>
        <p:nvSpPr>
          <p:cNvPr id="497667" name="Rectangle 3"/>
          <p:cNvSpPr>
            <a:spLocks noGrp="1" noChangeArrowheads="1"/>
          </p:cNvSpPr>
          <p:nvPr>
            <p:ph idx="1"/>
          </p:nvPr>
        </p:nvSpPr>
        <p:spPr>
          <a:xfrm>
            <a:off x="323850" y="1484785"/>
            <a:ext cx="8820150" cy="3240360"/>
          </a:xfrm>
        </p:spPr>
        <p:txBody>
          <a:bodyPr>
            <a:normAutofit fontScale="92500" lnSpcReduction="10000"/>
          </a:bodyPr>
          <a:lstStyle/>
          <a:p>
            <a:pPr marL="514350" indent="-457200">
              <a:buFont typeface="+mj-lt"/>
              <a:buAutoNum type="arabicPeriod"/>
            </a:pPr>
            <a:r>
              <a:rPr lang="ru-RU" sz="2800" dirty="0" smtClean="0"/>
              <a:t>на основе учетных записей ОС </a:t>
            </a:r>
            <a:r>
              <a:rPr lang="en-US" sz="2800" dirty="0" smtClean="0"/>
              <a:t>Windows</a:t>
            </a:r>
            <a:r>
              <a:rPr lang="ru-RU" sz="2800" dirty="0" smtClean="0"/>
              <a:t> </a:t>
            </a:r>
          </a:p>
          <a:p>
            <a:pPr lvl="1"/>
            <a:r>
              <a:rPr lang="en-US" sz="2400" dirty="0" smtClean="0"/>
              <a:t>Windows </a:t>
            </a:r>
            <a:r>
              <a:rPr lang="ru-RU" sz="2400" dirty="0" smtClean="0"/>
              <a:t>аутентификация</a:t>
            </a:r>
            <a:endParaRPr lang="ru-RU" sz="2400" dirty="0"/>
          </a:p>
          <a:p>
            <a:pPr lvl="1"/>
            <a:r>
              <a:rPr lang="en-US" sz="2400" dirty="0" smtClean="0"/>
              <a:t>Windows-based authentication</a:t>
            </a:r>
            <a:endParaRPr lang="ru-RU" sz="2400" dirty="0" smtClean="0"/>
          </a:p>
          <a:p>
            <a:pPr marL="514350" indent="-457200">
              <a:buFont typeface="+mj-lt"/>
              <a:buAutoNum type="arabicPeriod"/>
            </a:pPr>
            <a:r>
              <a:rPr lang="ru-RU" sz="2800" dirty="0" smtClean="0"/>
              <a:t>на основе индивидуальных учетных записях пользователей</a:t>
            </a:r>
          </a:p>
          <a:p>
            <a:pPr lvl="1"/>
            <a:r>
              <a:rPr lang="en-US" sz="2400" dirty="0" smtClean="0"/>
              <a:t>individual </a:t>
            </a:r>
            <a:r>
              <a:rPr lang="en-US" sz="2400" dirty="0"/>
              <a:t>user account authentication</a:t>
            </a:r>
            <a:r>
              <a:rPr lang="en-US" sz="2400" dirty="0" smtClean="0"/>
              <a:t> </a:t>
            </a:r>
            <a:endParaRPr lang="ru-RU" sz="2400" dirty="0" smtClean="0"/>
          </a:p>
          <a:p>
            <a:pPr marL="514350" indent="-457200">
              <a:buFont typeface="+mj-lt"/>
              <a:buAutoNum type="arabicPeriod"/>
            </a:pPr>
            <a:r>
              <a:rPr lang="ru-RU" sz="2800" dirty="0" smtClean="0"/>
              <a:t>рабочие записи пользователей</a:t>
            </a:r>
          </a:p>
          <a:p>
            <a:pPr lvl="1"/>
            <a:r>
              <a:rPr lang="en-US" sz="2400" dirty="0"/>
              <a:t>authentication services offered by third parties </a:t>
            </a:r>
            <a:endParaRPr lang="ru-RU" sz="2400" dirty="0" smtClean="0"/>
          </a:p>
          <a:p>
            <a:pPr marL="914400" lvl="1" indent="-457200">
              <a:buFont typeface="+mj-lt"/>
              <a:buAutoNum type="arabicPeriod"/>
            </a:pPr>
            <a:endParaRPr lang="ru-RU" sz="2400" dirty="0"/>
          </a:p>
          <a:p>
            <a:endParaRPr lang="bg-BG" sz="2800" dirty="0"/>
          </a:p>
        </p:txBody>
      </p:sp>
      <p:pic>
        <p:nvPicPr>
          <p:cNvPr id="4" name="Рисунок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738656" y="4797152"/>
            <a:ext cx="5311426" cy="2068661"/>
          </a:xfrm>
          <a:prstGeom prst="rect">
            <a:avLst/>
          </a:prstGeom>
        </p:spPr>
      </p:pic>
    </p:spTree>
    <p:extLst>
      <p:ext uri="{BB962C8B-B14F-4D97-AF65-F5344CB8AC3E}">
        <p14:creationId xmlns:p14="http://schemas.microsoft.com/office/powerpoint/2010/main" val="4856938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6" name="Rectangle 2"/>
          <p:cNvSpPr>
            <a:spLocks noGrp="1" noChangeArrowheads="1"/>
          </p:cNvSpPr>
          <p:nvPr>
            <p:ph type="title"/>
          </p:nvPr>
        </p:nvSpPr>
        <p:spPr>
          <a:xfrm>
            <a:off x="0" y="274638"/>
            <a:ext cx="9144000" cy="922114"/>
          </a:xfrm>
        </p:spPr>
        <p:txBody>
          <a:bodyPr>
            <a:normAutofit/>
          </a:bodyPr>
          <a:lstStyle/>
          <a:p>
            <a:r>
              <a:rPr lang="ru-RU" dirty="0" smtClean="0"/>
              <a:t>Аутентификации на основе </a:t>
            </a:r>
            <a:r>
              <a:rPr lang="ru-RU" dirty="0" err="1"/>
              <a:t>Windows</a:t>
            </a:r>
            <a:r>
              <a:rPr lang="ru-RU" dirty="0"/>
              <a:t> </a:t>
            </a:r>
            <a:endParaRPr lang="bg-BG" dirty="0"/>
          </a:p>
        </p:txBody>
      </p:sp>
      <p:sp>
        <p:nvSpPr>
          <p:cNvPr id="497667" name="Rectangle 3"/>
          <p:cNvSpPr>
            <a:spLocks noGrp="1" noChangeArrowheads="1"/>
          </p:cNvSpPr>
          <p:nvPr>
            <p:ph idx="1"/>
          </p:nvPr>
        </p:nvSpPr>
        <p:spPr>
          <a:xfrm>
            <a:off x="323850" y="1484784"/>
            <a:ext cx="8820150" cy="5373216"/>
          </a:xfrm>
        </p:spPr>
        <p:txBody>
          <a:bodyPr>
            <a:normAutofit/>
          </a:bodyPr>
          <a:lstStyle/>
          <a:p>
            <a:r>
              <a:rPr lang="ru-RU" sz="2800" dirty="0" smtClean="0"/>
              <a:t>Используются учетные записи ОС</a:t>
            </a:r>
            <a:r>
              <a:rPr lang="en-US" sz="2800" dirty="0" smtClean="0"/>
              <a:t> </a:t>
            </a:r>
            <a:r>
              <a:rPr lang="en-US" sz="2800" dirty="0"/>
              <a:t>Windows </a:t>
            </a:r>
            <a:r>
              <a:rPr lang="ru-RU" sz="2800" dirty="0" smtClean="0"/>
              <a:t>и права к каталогам (папкам) для ограничения доступа к защищенным </a:t>
            </a:r>
            <a:r>
              <a:rPr lang="en-US" sz="2800" dirty="0" smtClean="0"/>
              <a:t>web-</a:t>
            </a:r>
            <a:r>
              <a:rPr lang="ru-RU" sz="2800" dirty="0" smtClean="0"/>
              <a:t>формам;</a:t>
            </a:r>
            <a:endParaRPr lang="en-US" sz="2800" dirty="0"/>
          </a:p>
          <a:p>
            <a:r>
              <a:rPr lang="ru-RU" sz="2800" dirty="0" smtClean="0"/>
              <a:t>Браузеры показывают диалоговое окно подключения, если пользователь попытается получить защищенную </a:t>
            </a:r>
            <a:r>
              <a:rPr lang="en-US" sz="2800" dirty="0" smtClean="0"/>
              <a:t>web-</a:t>
            </a:r>
            <a:r>
              <a:rPr lang="ru-RU" sz="2800" dirty="0" smtClean="0"/>
              <a:t>форму</a:t>
            </a:r>
            <a:r>
              <a:rPr lang="en-US" sz="2800" dirty="0" smtClean="0"/>
              <a:t>.</a:t>
            </a:r>
            <a:endParaRPr lang="en-US" sz="2800" dirty="0"/>
          </a:p>
          <a:p>
            <a:r>
              <a:rPr lang="ru-RU" sz="2800" dirty="0" smtClean="0"/>
              <a:t>Поддерживается большинством современных </a:t>
            </a:r>
            <a:r>
              <a:rPr lang="en-US" sz="2800" dirty="0" smtClean="0"/>
              <a:t>web-</a:t>
            </a:r>
            <a:r>
              <a:rPr lang="ru-RU" sz="2800" dirty="0" smtClean="0"/>
              <a:t>браузеров</a:t>
            </a:r>
            <a:r>
              <a:rPr lang="en-US" sz="2800" dirty="0" smtClean="0"/>
              <a:t>.</a:t>
            </a:r>
            <a:endParaRPr lang="en-US" sz="2800" dirty="0"/>
          </a:p>
          <a:p>
            <a:r>
              <a:rPr lang="ru-RU" sz="2800" dirty="0" smtClean="0"/>
              <a:t>Настраивается с помощью консоли управления </a:t>
            </a:r>
            <a:r>
              <a:rPr lang="en-US" sz="2800" dirty="0" smtClean="0"/>
              <a:t>web-</a:t>
            </a:r>
            <a:r>
              <a:rPr lang="ru-RU" sz="2800" dirty="0" smtClean="0"/>
              <a:t>сервера </a:t>
            </a:r>
            <a:r>
              <a:rPr lang="en-US" sz="2800" dirty="0" smtClean="0"/>
              <a:t>IIS.</a:t>
            </a:r>
            <a:endParaRPr lang="en-US" sz="2800" dirty="0"/>
          </a:p>
          <a:p>
            <a:r>
              <a:rPr lang="ru-RU" sz="2800" dirty="0" smtClean="0"/>
              <a:t>Более всего подходит для </a:t>
            </a:r>
            <a:r>
              <a:rPr lang="en-US" sz="2800" dirty="0" smtClean="0"/>
              <a:t>intranet </a:t>
            </a:r>
            <a:r>
              <a:rPr lang="ru-RU" sz="2800" dirty="0" smtClean="0"/>
              <a:t>приложений</a:t>
            </a:r>
            <a:r>
              <a:rPr lang="en-US" sz="2800" dirty="0" smtClean="0"/>
              <a:t>.</a:t>
            </a:r>
            <a:endParaRPr lang="en-US" sz="2800" dirty="0"/>
          </a:p>
          <a:p>
            <a:pPr marL="0" indent="0">
              <a:lnSpc>
                <a:spcPct val="100000"/>
              </a:lnSpc>
              <a:buNone/>
              <a:tabLst/>
            </a:pPr>
            <a:endParaRPr lang="bg-BG" sz="2800" dirty="0"/>
          </a:p>
        </p:txBody>
      </p:sp>
    </p:spTree>
    <p:extLst>
      <p:ext uri="{BB962C8B-B14F-4D97-AF65-F5344CB8AC3E}">
        <p14:creationId xmlns:p14="http://schemas.microsoft.com/office/powerpoint/2010/main" val="17128753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922114"/>
          </a:xfrm>
        </p:spPr>
        <p:txBody>
          <a:bodyPr>
            <a:noAutofit/>
          </a:bodyPr>
          <a:lstStyle/>
          <a:p>
            <a:pPr lvl="0"/>
            <a:r>
              <a:rPr lang="ru-RU" sz="4000" dirty="0" smtClean="0"/>
              <a:t>Встроенная </a:t>
            </a:r>
            <a:r>
              <a:rPr lang="en-US" sz="4000" dirty="0" smtClean="0"/>
              <a:t>Windows</a:t>
            </a:r>
            <a:r>
              <a:rPr lang="ru-RU" sz="4000" dirty="0" smtClean="0"/>
              <a:t> аутентификация</a:t>
            </a:r>
            <a:endParaRPr lang="ru-RU" sz="4000" dirty="0"/>
          </a:p>
        </p:txBody>
      </p:sp>
      <p:sp>
        <p:nvSpPr>
          <p:cNvPr id="3" name="Содержимое 2"/>
          <p:cNvSpPr>
            <a:spLocks noGrp="1"/>
          </p:cNvSpPr>
          <p:nvPr>
            <p:ph idx="1"/>
          </p:nvPr>
        </p:nvSpPr>
        <p:spPr>
          <a:xfrm>
            <a:off x="205680" y="1628800"/>
            <a:ext cx="8938320" cy="5229200"/>
          </a:xfrm>
        </p:spPr>
        <p:txBody>
          <a:bodyPr>
            <a:normAutofit lnSpcReduction="10000"/>
          </a:bodyPr>
          <a:lstStyle/>
          <a:p>
            <a:r>
              <a:rPr lang="ru-RU" dirty="0" smtClean="0"/>
              <a:t>Выполняется </a:t>
            </a:r>
            <a:r>
              <a:rPr lang="en-US" dirty="0"/>
              <a:t>web</a:t>
            </a:r>
            <a:r>
              <a:rPr lang="ru-RU" dirty="0"/>
              <a:t>-сервером </a:t>
            </a:r>
            <a:r>
              <a:rPr lang="en-US" dirty="0"/>
              <a:t>IIS </a:t>
            </a:r>
            <a:r>
              <a:rPr lang="ru-RU" dirty="0"/>
              <a:t>и может применяться только для клиентов, работающих в локальной сети, использующей ОС </a:t>
            </a:r>
            <a:r>
              <a:rPr lang="en-US" dirty="0"/>
              <a:t>Windows</a:t>
            </a:r>
            <a:r>
              <a:rPr lang="ru-RU" dirty="0"/>
              <a:t>. </a:t>
            </a:r>
            <a:endParaRPr lang="ru-RU" dirty="0" smtClean="0"/>
          </a:p>
          <a:p>
            <a:pPr>
              <a:lnSpc>
                <a:spcPct val="100000"/>
              </a:lnSpc>
            </a:pPr>
            <a:r>
              <a:rPr lang="ru-RU" dirty="0" smtClean="0"/>
              <a:t>Сетевые </a:t>
            </a:r>
            <a:r>
              <a:rPr lang="ru-RU" dirty="0"/>
              <a:t>ресурсы и </a:t>
            </a:r>
            <a:r>
              <a:rPr lang="en-US" dirty="0"/>
              <a:t>Web</a:t>
            </a:r>
            <a:r>
              <a:rPr lang="ru-RU" dirty="0"/>
              <a:t>-приложение используют одни и те же</a:t>
            </a:r>
            <a:r>
              <a:rPr lang="en-US" dirty="0"/>
              <a:t>:</a:t>
            </a:r>
          </a:p>
          <a:p>
            <a:pPr marL="808038" lvl="1" indent="-361950">
              <a:lnSpc>
                <a:spcPct val="100000"/>
              </a:lnSpc>
            </a:pPr>
            <a:r>
              <a:rPr lang="ru-RU" dirty="0"/>
              <a:t>имена пользователей</a:t>
            </a:r>
            <a:r>
              <a:rPr lang="en-US" dirty="0"/>
              <a:t>;</a:t>
            </a:r>
          </a:p>
          <a:p>
            <a:pPr marL="808038" lvl="1" indent="-361950">
              <a:lnSpc>
                <a:spcPct val="100000"/>
              </a:lnSpc>
            </a:pPr>
            <a:r>
              <a:rPr lang="ru-RU" dirty="0"/>
              <a:t>пароли</a:t>
            </a:r>
            <a:r>
              <a:rPr lang="en-US" dirty="0"/>
              <a:t>;</a:t>
            </a:r>
          </a:p>
          <a:p>
            <a:pPr marL="808038" lvl="1" indent="-361950">
              <a:lnSpc>
                <a:spcPct val="100000"/>
              </a:lnSpc>
            </a:pPr>
            <a:r>
              <a:rPr lang="ru-RU" dirty="0"/>
              <a:t>разрешения.</a:t>
            </a:r>
            <a:endParaRPr lang="bg-BG" dirty="0"/>
          </a:p>
          <a:p>
            <a:pPr>
              <a:lnSpc>
                <a:spcPct val="100000"/>
              </a:lnSpc>
            </a:pPr>
            <a:r>
              <a:rPr lang="ru-RU" dirty="0"/>
              <a:t>При создании </a:t>
            </a:r>
            <a:r>
              <a:rPr lang="en-US" dirty="0"/>
              <a:t>web-</a:t>
            </a:r>
            <a:r>
              <a:rPr lang="ru-RU" dirty="0"/>
              <a:t>приложения этот способ аутентификация используется по умолчанию</a:t>
            </a:r>
            <a:r>
              <a:rPr lang="ru-RU" dirty="0" smtClean="0"/>
              <a:t>.</a:t>
            </a:r>
            <a:endParaRPr lang="en-US" dirty="0"/>
          </a:p>
        </p:txBody>
      </p:sp>
    </p:spTree>
    <p:extLst>
      <p:ext uri="{BB962C8B-B14F-4D97-AF65-F5344CB8AC3E}">
        <p14:creationId xmlns:p14="http://schemas.microsoft.com/office/powerpoint/2010/main" val="361877697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6" name="Rectangle 2"/>
          <p:cNvSpPr>
            <a:spLocks noGrp="1" noChangeArrowheads="1"/>
          </p:cNvSpPr>
          <p:nvPr>
            <p:ph type="title"/>
          </p:nvPr>
        </p:nvSpPr>
        <p:spPr>
          <a:xfrm>
            <a:off x="457200" y="274638"/>
            <a:ext cx="8229600" cy="778098"/>
          </a:xfrm>
        </p:spPr>
        <p:txBody>
          <a:bodyPr/>
          <a:lstStyle/>
          <a:p>
            <a:r>
              <a:rPr lang="en-US" dirty="0"/>
              <a:t>Windows</a:t>
            </a:r>
            <a:r>
              <a:rPr lang="ru-RU" dirty="0" smtClean="0"/>
              <a:t>-а</a:t>
            </a:r>
            <a:r>
              <a:rPr lang="ru-RU" dirty="0" smtClean="0">
                <a:cs typeface="Consolas" pitchFamily="49" charset="0"/>
              </a:rPr>
              <a:t>утентификация </a:t>
            </a:r>
            <a:r>
              <a:rPr lang="en-US" dirty="0" smtClean="0"/>
              <a:t>(2</a:t>
            </a:r>
            <a:r>
              <a:rPr lang="en-US" dirty="0"/>
              <a:t>)</a:t>
            </a:r>
            <a:endParaRPr lang="bg-BG" dirty="0"/>
          </a:p>
        </p:txBody>
      </p:sp>
      <p:sp>
        <p:nvSpPr>
          <p:cNvPr id="461827" name="Rectangle 3"/>
          <p:cNvSpPr>
            <a:spLocks noGrp="1" noChangeArrowheads="1"/>
          </p:cNvSpPr>
          <p:nvPr>
            <p:ph idx="1"/>
          </p:nvPr>
        </p:nvSpPr>
        <p:spPr>
          <a:xfrm>
            <a:off x="228600" y="1196752"/>
            <a:ext cx="8879904" cy="5661248"/>
          </a:xfrm>
        </p:spPr>
        <p:txBody>
          <a:bodyPr>
            <a:normAutofit lnSpcReduction="10000"/>
          </a:bodyPr>
          <a:lstStyle/>
          <a:p>
            <a:r>
              <a:rPr lang="ru-RU" dirty="0" smtClean="0"/>
              <a:t>Пользователь аутентифицируется по его имени и паролю, которые заданы в системе </a:t>
            </a:r>
            <a:r>
              <a:rPr lang="en-US" dirty="0" smtClean="0"/>
              <a:t>Windows</a:t>
            </a:r>
          </a:p>
          <a:p>
            <a:pPr lvl="1"/>
            <a:r>
              <a:rPr lang="ru-RU" dirty="0" smtClean="0"/>
              <a:t>протокол аутентификации</a:t>
            </a:r>
            <a:r>
              <a:rPr lang="en-US" dirty="0" smtClean="0"/>
              <a:t> NTLM</a:t>
            </a:r>
            <a:r>
              <a:rPr lang="ru-RU" dirty="0" smtClean="0"/>
              <a:t>.</a:t>
            </a:r>
            <a:endParaRPr lang="en-US" dirty="0"/>
          </a:p>
          <a:p>
            <a:r>
              <a:rPr lang="ru-RU" dirty="0" smtClean="0"/>
              <a:t>Когда пользователь аутентифицирован</a:t>
            </a:r>
            <a:r>
              <a:rPr lang="en-US" dirty="0" smtClean="0"/>
              <a:t>:</a:t>
            </a:r>
            <a:endParaRPr lang="en-US" dirty="0"/>
          </a:p>
          <a:p>
            <a:pPr marL="808038" lvl="1" indent="-361950"/>
            <a:r>
              <a:rPr lang="en-US" dirty="0"/>
              <a:t>ASP.NET </a:t>
            </a:r>
            <a:r>
              <a:rPr lang="ru-RU" dirty="0" smtClean="0"/>
              <a:t>использует билет аутентификации (</a:t>
            </a:r>
            <a:r>
              <a:rPr lang="en-US" dirty="0" smtClean="0"/>
              <a:t>authentication ticket</a:t>
            </a:r>
            <a:r>
              <a:rPr lang="ru-RU" dirty="0" smtClean="0"/>
              <a:t>)</a:t>
            </a:r>
            <a:r>
              <a:rPr lang="en-US" dirty="0" smtClean="0"/>
              <a:t> </a:t>
            </a:r>
            <a:endParaRPr lang="ru-RU" dirty="0" smtClean="0"/>
          </a:p>
          <a:p>
            <a:pPr marL="1208088" lvl="2" indent="-361950"/>
            <a:r>
              <a:rPr lang="ru-RU" dirty="0" smtClean="0"/>
              <a:t>задается в </a:t>
            </a:r>
            <a:r>
              <a:rPr lang="en-US" dirty="0" smtClean="0"/>
              <a:t>HTTP</a:t>
            </a:r>
            <a:r>
              <a:rPr lang="ru-RU" dirty="0" smtClean="0"/>
              <a:t>-заголовке</a:t>
            </a:r>
            <a:r>
              <a:rPr lang="ru-RU" dirty="0"/>
              <a:t>.</a:t>
            </a:r>
            <a:endParaRPr lang="en-US" dirty="0"/>
          </a:p>
          <a:p>
            <a:pPr marL="808038" lvl="1" indent="-361950"/>
            <a:r>
              <a:rPr lang="ru-RU" dirty="0" smtClean="0"/>
              <a:t>Приложение выполняется используя разрешения, связанные с учетной записью (</a:t>
            </a:r>
            <a:r>
              <a:rPr lang="en-US" dirty="0" smtClean="0"/>
              <a:t>account</a:t>
            </a:r>
            <a:r>
              <a:rPr lang="ru-RU" dirty="0" smtClean="0"/>
              <a:t>) </a:t>
            </a:r>
            <a:r>
              <a:rPr lang="en-US" dirty="0"/>
              <a:t>Windows </a:t>
            </a:r>
          </a:p>
          <a:p>
            <a:pPr marL="808038" lvl="1" indent="-361950"/>
            <a:r>
              <a:rPr lang="ru-RU" dirty="0" smtClean="0"/>
              <a:t>Сеанс работы пользователя заканчивается, когда </a:t>
            </a:r>
          </a:p>
          <a:p>
            <a:pPr marL="1208088" lvl="2" indent="-361950"/>
            <a:r>
              <a:rPr lang="ru-RU" dirty="0"/>
              <a:t>з</a:t>
            </a:r>
            <a:r>
              <a:rPr lang="ru-RU" dirty="0" smtClean="0"/>
              <a:t>акрывается браузер</a:t>
            </a:r>
            <a:r>
              <a:rPr lang="en-US" dirty="0" smtClean="0"/>
              <a:t>;</a:t>
            </a:r>
          </a:p>
          <a:p>
            <a:pPr marL="1208088" lvl="2" indent="-361950"/>
            <a:r>
              <a:rPr lang="ru-RU" dirty="0" smtClean="0"/>
              <a:t>время между запросами превышает заданный предел.</a:t>
            </a:r>
            <a:endParaRPr lang="en-US" dirty="0"/>
          </a:p>
        </p:txBody>
      </p:sp>
    </p:spTree>
    <p:extLst>
      <p:ext uri="{BB962C8B-B14F-4D97-AF65-F5344CB8AC3E}">
        <p14:creationId xmlns:p14="http://schemas.microsoft.com/office/powerpoint/2010/main" val="28806097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Windows Authentication </a:t>
            </a:r>
            <a:r>
              <a:rPr lang="en-US" dirty="0" smtClean="0"/>
              <a:t>(4)</a:t>
            </a:r>
            <a:endParaRPr lang="en-US" dirty="0"/>
          </a:p>
        </p:txBody>
      </p:sp>
      <p:sp>
        <p:nvSpPr>
          <p:cNvPr id="3" name="Content Placeholder 2"/>
          <p:cNvSpPr>
            <a:spLocks noGrp="1"/>
          </p:cNvSpPr>
          <p:nvPr>
            <p:ph idx="1"/>
          </p:nvPr>
        </p:nvSpPr>
        <p:spPr>
          <a:xfrm>
            <a:off x="409462" y="1484785"/>
            <a:ext cx="8734538" cy="2448272"/>
          </a:xfrm>
        </p:spPr>
        <p:txBody>
          <a:bodyPr/>
          <a:lstStyle/>
          <a:p>
            <a:r>
              <a:rPr lang="ru-RU" sz="3000" dirty="0" smtClean="0"/>
              <a:t>У </a:t>
            </a:r>
            <a:r>
              <a:rPr lang="en-US" sz="3000" dirty="0" smtClean="0"/>
              <a:t>Web</a:t>
            </a:r>
            <a:r>
              <a:rPr lang="ru-RU" sz="3000" dirty="0" smtClean="0"/>
              <a:t>-сервера должен быть задан </a:t>
            </a:r>
            <a:r>
              <a:rPr lang="en-US" sz="3000" dirty="0" smtClean="0"/>
              <a:t>NTLM:</a:t>
            </a:r>
            <a:endParaRPr lang="en-US" sz="3000" dirty="0"/>
          </a:p>
        </p:txBody>
      </p:sp>
      <p:pic>
        <p:nvPicPr>
          <p:cNvPr id="1027" name="Picture 3"/>
          <p:cNvPicPr>
            <a:picLocks noChangeAspect="1" noChangeArrowheads="1"/>
          </p:cNvPicPr>
          <p:nvPr/>
        </p:nvPicPr>
        <p:blipFill rotWithShape="1">
          <a:blip r:embed="rId3" cstate="print">
            <a:extLst>
              <a:ext uri="{28A0092B-C50C-407E-A947-70E740481C1C}">
                <a14:useLocalDpi xmlns:a14="http://schemas.microsoft.com/office/drawing/2010/main"/>
              </a:ext>
            </a:extLst>
          </a:blip>
          <a:stretch/>
        </p:blipFill>
        <p:spPr bwMode="auto">
          <a:xfrm>
            <a:off x="2161736" y="2111514"/>
            <a:ext cx="4725052" cy="1588808"/>
          </a:xfrm>
          <a:prstGeom prst="roundRect">
            <a:avLst>
              <a:gd name="adj" fmla="val 1551"/>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4"/>
          <p:cNvSpPr>
            <a:spLocks noChangeArrowheads="1"/>
          </p:cNvSpPr>
          <p:nvPr/>
        </p:nvSpPr>
        <p:spPr bwMode="auto">
          <a:xfrm>
            <a:off x="4687284" y="4590216"/>
            <a:ext cx="3816226" cy="707886"/>
          </a:xfrm>
          <a:prstGeom prst="rect">
            <a:avLst/>
          </a:prstGeom>
          <a:solidFill>
            <a:schemeClr val="accent5">
              <a:lumMod val="40000"/>
              <a:lumOff val="60000"/>
              <a:alpha val="15000"/>
            </a:schemeClr>
          </a:solidFill>
          <a:ln w="12700">
            <a:solidFill>
              <a:schemeClr val="accent5">
                <a:lumMod val="60000"/>
                <a:lumOff val="40000"/>
              </a:schemeClr>
            </a:solidFill>
          </a:ln>
        </p:spPr>
        <p:txBody>
          <a:bodyPr wrap="square">
            <a:spAutoFit/>
          </a:bodyPr>
          <a:lstStyle/>
          <a:p>
            <a:pPr>
              <a:lnSpc>
                <a:spcPct val="100000"/>
              </a:lnSpc>
              <a:spcBef>
                <a:spcPts val="0"/>
              </a:spcBef>
              <a:buClr>
                <a:schemeClr val="accent5">
                  <a:lumMod val="40000"/>
                  <a:lumOff val="60000"/>
                </a:schemeClr>
              </a:buClr>
              <a:buSzPct val="70000"/>
              <a:buFont typeface="Wingdings 2" pitchFamily="18" charset="2"/>
              <a:buNone/>
            </a:pPr>
            <a:r>
              <a:rPr lang="en-US" sz="2000" noProof="1">
                <a:solidFill>
                  <a:srgbClr val="0000FF"/>
                </a:solidFill>
                <a:latin typeface="Consolas" pitchFamily="49" charset="0"/>
                <a:cs typeface="Consolas" pitchFamily="49" charset="0"/>
              </a:rPr>
              <a:t>GET </a:t>
            </a:r>
            <a:r>
              <a:rPr lang="en-US" sz="2000" noProof="1" smtClean="0">
                <a:solidFill>
                  <a:srgbClr val="0000FF"/>
                </a:solidFill>
                <a:latin typeface="Consolas" pitchFamily="49" charset="0"/>
                <a:cs typeface="Consolas" pitchFamily="49" charset="0"/>
              </a:rPr>
              <a:t>/Default.aspx HTTP/1.1</a:t>
            </a:r>
          </a:p>
          <a:p>
            <a:pPr>
              <a:lnSpc>
                <a:spcPct val="100000"/>
              </a:lnSpc>
              <a:spcBef>
                <a:spcPts val="0"/>
              </a:spcBef>
              <a:buClr>
                <a:schemeClr val="accent5">
                  <a:lumMod val="40000"/>
                  <a:lumOff val="60000"/>
                </a:schemeClr>
              </a:buClr>
              <a:buSzPct val="70000"/>
              <a:buFont typeface="Wingdings 2" pitchFamily="18" charset="2"/>
              <a:buNone/>
            </a:pPr>
            <a:r>
              <a:rPr lang="en-US" sz="2000" noProof="1" smtClean="0">
                <a:solidFill>
                  <a:srgbClr val="0000FF"/>
                </a:solidFill>
                <a:latin typeface="Consolas" pitchFamily="49" charset="0"/>
                <a:cs typeface="Consolas" pitchFamily="49" charset="0"/>
              </a:rPr>
              <a:t>…</a:t>
            </a:r>
            <a:endParaRPr lang="en-US" sz="2000" dirty="0">
              <a:solidFill>
                <a:srgbClr val="0000FF"/>
              </a:solidFill>
              <a:latin typeface="Consolas" pitchFamily="49" charset="0"/>
              <a:cs typeface="Consolas" pitchFamily="49" charset="0"/>
            </a:endParaRPr>
          </a:p>
        </p:txBody>
      </p:sp>
      <p:sp>
        <p:nvSpPr>
          <p:cNvPr id="7" name="Rectangle 4"/>
          <p:cNvSpPr>
            <a:spLocks noChangeArrowheads="1"/>
          </p:cNvSpPr>
          <p:nvPr/>
        </p:nvSpPr>
        <p:spPr bwMode="auto">
          <a:xfrm>
            <a:off x="457200" y="4590216"/>
            <a:ext cx="3816226" cy="707886"/>
          </a:xfrm>
          <a:prstGeom prst="rect">
            <a:avLst/>
          </a:prstGeom>
          <a:solidFill>
            <a:schemeClr val="accent5">
              <a:lumMod val="40000"/>
              <a:lumOff val="60000"/>
              <a:alpha val="15000"/>
            </a:schemeClr>
          </a:solidFill>
          <a:ln w="12700">
            <a:solidFill>
              <a:schemeClr val="accent5">
                <a:lumMod val="60000"/>
                <a:lumOff val="40000"/>
              </a:schemeClr>
            </a:solidFill>
          </a:ln>
        </p:spPr>
        <p:txBody>
          <a:bodyPr wrap="square">
            <a:spAutoFit/>
          </a:bodyPr>
          <a:lstStyle/>
          <a:p>
            <a:pPr>
              <a:lnSpc>
                <a:spcPct val="100000"/>
              </a:lnSpc>
              <a:spcBef>
                <a:spcPts val="0"/>
              </a:spcBef>
              <a:buClr>
                <a:schemeClr val="accent5">
                  <a:lumMod val="40000"/>
                  <a:lumOff val="60000"/>
                </a:schemeClr>
              </a:buClr>
              <a:buSzPct val="70000"/>
              <a:buFont typeface="Wingdings 2" pitchFamily="18" charset="2"/>
              <a:buNone/>
            </a:pPr>
            <a:r>
              <a:rPr lang="en-US" sz="2000" noProof="1">
                <a:solidFill>
                  <a:srgbClr val="0000FF"/>
                </a:solidFill>
                <a:latin typeface="Consolas" pitchFamily="49" charset="0"/>
                <a:cs typeface="Consolas" pitchFamily="49" charset="0"/>
              </a:rPr>
              <a:t>HTTP/1.1 401 </a:t>
            </a:r>
            <a:r>
              <a:rPr lang="en-US" sz="2000" noProof="1" smtClean="0">
                <a:solidFill>
                  <a:srgbClr val="0000FF"/>
                </a:solidFill>
                <a:latin typeface="Consolas" pitchFamily="49" charset="0"/>
                <a:cs typeface="Consolas" pitchFamily="49" charset="0"/>
              </a:rPr>
              <a:t>Unauthorized</a:t>
            </a:r>
          </a:p>
          <a:p>
            <a:pPr>
              <a:lnSpc>
                <a:spcPct val="100000"/>
              </a:lnSpc>
              <a:spcBef>
                <a:spcPts val="0"/>
              </a:spcBef>
              <a:buClr>
                <a:schemeClr val="accent5">
                  <a:lumMod val="40000"/>
                  <a:lumOff val="60000"/>
                </a:schemeClr>
              </a:buClr>
              <a:buSzPct val="70000"/>
              <a:buFont typeface="Wingdings 2" pitchFamily="18" charset="2"/>
              <a:buNone/>
            </a:pPr>
            <a:r>
              <a:rPr lang="en-US" sz="2000" dirty="0">
                <a:solidFill>
                  <a:srgbClr val="0000FF"/>
                </a:solidFill>
                <a:latin typeface="Consolas" pitchFamily="49" charset="0"/>
                <a:cs typeface="Consolas" pitchFamily="49" charset="0"/>
              </a:rPr>
              <a:t>WWW-Authenticate: NTLM</a:t>
            </a:r>
          </a:p>
        </p:txBody>
      </p:sp>
      <p:sp>
        <p:nvSpPr>
          <p:cNvPr id="8" name="Rectangle 4"/>
          <p:cNvSpPr>
            <a:spLocks noChangeArrowheads="1"/>
          </p:cNvSpPr>
          <p:nvPr/>
        </p:nvSpPr>
        <p:spPr bwMode="auto">
          <a:xfrm>
            <a:off x="4687284" y="5541715"/>
            <a:ext cx="3816226" cy="1015663"/>
          </a:xfrm>
          <a:prstGeom prst="rect">
            <a:avLst/>
          </a:prstGeom>
          <a:solidFill>
            <a:schemeClr val="accent5">
              <a:lumMod val="40000"/>
              <a:lumOff val="60000"/>
              <a:alpha val="15000"/>
            </a:schemeClr>
          </a:solidFill>
          <a:ln w="12700">
            <a:solidFill>
              <a:schemeClr val="accent5">
                <a:lumMod val="60000"/>
                <a:lumOff val="40000"/>
              </a:schemeClr>
            </a:solidFill>
          </a:ln>
        </p:spPr>
        <p:txBody>
          <a:bodyPr wrap="square">
            <a:spAutoFit/>
          </a:bodyPr>
          <a:lstStyle/>
          <a:p>
            <a:pPr>
              <a:lnSpc>
                <a:spcPct val="100000"/>
              </a:lnSpc>
              <a:spcBef>
                <a:spcPts val="0"/>
              </a:spcBef>
              <a:buClr>
                <a:schemeClr val="accent5">
                  <a:lumMod val="40000"/>
                  <a:lumOff val="60000"/>
                </a:schemeClr>
              </a:buClr>
              <a:buSzPct val="70000"/>
              <a:buFont typeface="Wingdings 2" pitchFamily="18" charset="2"/>
              <a:buNone/>
            </a:pPr>
            <a:r>
              <a:rPr lang="en-US" sz="2000" noProof="1">
                <a:solidFill>
                  <a:srgbClr val="0000FF"/>
                </a:solidFill>
                <a:latin typeface="Consolas" pitchFamily="49" charset="0"/>
                <a:cs typeface="Consolas" pitchFamily="49" charset="0"/>
              </a:rPr>
              <a:t>GET </a:t>
            </a:r>
            <a:r>
              <a:rPr lang="en-US" sz="2000" noProof="1" smtClean="0">
                <a:solidFill>
                  <a:srgbClr val="0000FF"/>
                </a:solidFill>
                <a:latin typeface="Consolas" pitchFamily="49" charset="0"/>
                <a:cs typeface="Consolas" pitchFamily="49" charset="0"/>
              </a:rPr>
              <a:t>/Default.aspx HTTP/1.1</a:t>
            </a:r>
          </a:p>
          <a:p>
            <a:pPr>
              <a:lnSpc>
                <a:spcPct val="100000"/>
              </a:lnSpc>
              <a:spcBef>
                <a:spcPts val="0"/>
              </a:spcBef>
              <a:buClr>
                <a:schemeClr val="accent5">
                  <a:lumMod val="40000"/>
                  <a:lumOff val="60000"/>
                </a:schemeClr>
              </a:buClr>
              <a:buSzPct val="70000"/>
              <a:buFont typeface="Wingdings 2" pitchFamily="18" charset="2"/>
              <a:buNone/>
            </a:pPr>
            <a:r>
              <a:rPr lang="en-US" sz="2000" noProof="1">
                <a:solidFill>
                  <a:srgbClr val="0000FF"/>
                </a:solidFill>
                <a:latin typeface="Consolas" pitchFamily="49" charset="0"/>
                <a:cs typeface="Consolas" pitchFamily="49" charset="0"/>
              </a:rPr>
              <a:t>Authorization: NTLM </a:t>
            </a:r>
            <a:r>
              <a:rPr lang="en-US" sz="2000" noProof="1" smtClean="0">
                <a:solidFill>
                  <a:srgbClr val="0000FF"/>
                </a:solidFill>
                <a:latin typeface="Consolas" pitchFamily="49" charset="0"/>
                <a:cs typeface="Consolas" pitchFamily="49" charset="0"/>
              </a:rPr>
              <a:t>tESsB/ yNY3lb6a0L6vVQEZNqwQn0sqZ…</a:t>
            </a:r>
            <a:endParaRPr lang="en-US" sz="2000" dirty="0">
              <a:solidFill>
                <a:srgbClr val="0000FF"/>
              </a:solidFill>
              <a:latin typeface="Consolas" pitchFamily="49" charset="0"/>
              <a:cs typeface="Consolas" pitchFamily="49" charset="0"/>
            </a:endParaRPr>
          </a:p>
        </p:txBody>
      </p:sp>
      <p:sp>
        <p:nvSpPr>
          <p:cNvPr id="9" name="Rectangle 4"/>
          <p:cNvSpPr>
            <a:spLocks noChangeArrowheads="1"/>
          </p:cNvSpPr>
          <p:nvPr/>
        </p:nvSpPr>
        <p:spPr bwMode="auto">
          <a:xfrm>
            <a:off x="457200" y="5509680"/>
            <a:ext cx="3816226" cy="1015663"/>
          </a:xfrm>
          <a:prstGeom prst="rect">
            <a:avLst/>
          </a:prstGeom>
          <a:solidFill>
            <a:schemeClr val="accent5">
              <a:lumMod val="40000"/>
              <a:lumOff val="60000"/>
              <a:alpha val="15000"/>
            </a:schemeClr>
          </a:solidFill>
          <a:ln w="12700">
            <a:solidFill>
              <a:schemeClr val="accent5">
                <a:lumMod val="60000"/>
                <a:lumOff val="40000"/>
              </a:schemeClr>
            </a:solidFill>
          </a:ln>
        </p:spPr>
        <p:txBody>
          <a:bodyPr wrap="square">
            <a:spAutoFit/>
          </a:bodyPr>
          <a:lstStyle/>
          <a:p>
            <a:pPr>
              <a:lnSpc>
                <a:spcPct val="100000"/>
              </a:lnSpc>
              <a:spcBef>
                <a:spcPts val="0"/>
              </a:spcBef>
              <a:buClr>
                <a:schemeClr val="accent5">
                  <a:lumMod val="40000"/>
                  <a:lumOff val="60000"/>
                </a:schemeClr>
              </a:buClr>
              <a:buSzPct val="70000"/>
              <a:buFont typeface="Wingdings 2" pitchFamily="18" charset="2"/>
              <a:buNone/>
            </a:pPr>
            <a:r>
              <a:rPr lang="en-US" sz="2000" noProof="1">
                <a:solidFill>
                  <a:srgbClr val="0000FF"/>
                </a:solidFill>
                <a:latin typeface="Consolas" pitchFamily="49" charset="0"/>
                <a:cs typeface="Consolas" pitchFamily="49" charset="0"/>
              </a:rPr>
              <a:t>HTTP/1.1 </a:t>
            </a:r>
            <a:r>
              <a:rPr lang="en-US" sz="2000" noProof="1" smtClean="0">
                <a:solidFill>
                  <a:srgbClr val="0000FF"/>
                </a:solidFill>
                <a:latin typeface="Consolas" pitchFamily="49" charset="0"/>
                <a:cs typeface="Consolas" pitchFamily="49" charset="0"/>
              </a:rPr>
              <a:t>200 OK</a:t>
            </a:r>
          </a:p>
          <a:p>
            <a:pPr>
              <a:lnSpc>
                <a:spcPct val="100000"/>
              </a:lnSpc>
              <a:spcBef>
                <a:spcPts val="0"/>
              </a:spcBef>
              <a:buClr>
                <a:schemeClr val="accent5">
                  <a:lumMod val="40000"/>
                  <a:lumOff val="60000"/>
                </a:schemeClr>
              </a:buClr>
              <a:buSzPct val="70000"/>
              <a:buFont typeface="Wingdings 2" pitchFamily="18" charset="2"/>
              <a:buNone/>
            </a:pPr>
            <a:r>
              <a:rPr lang="en-US" sz="2000" dirty="0" smtClean="0">
                <a:solidFill>
                  <a:srgbClr val="0000FF"/>
                </a:solidFill>
                <a:latin typeface="Consolas" pitchFamily="49" charset="0"/>
                <a:cs typeface="Consolas" pitchFamily="49" charset="0"/>
              </a:rPr>
              <a:t>…</a:t>
            </a:r>
          </a:p>
          <a:p>
            <a:pPr>
              <a:lnSpc>
                <a:spcPct val="100000"/>
              </a:lnSpc>
              <a:spcBef>
                <a:spcPts val="0"/>
              </a:spcBef>
              <a:buClr>
                <a:schemeClr val="accent5">
                  <a:lumMod val="40000"/>
                  <a:lumOff val="60000"/>
                </a:schemeClr>
              </a:buClr>
              <a:buSzPct val="70000"/>
              <a:buFont typeface="Wingdings 2" pitchFamily="18" charset="2"/>
              <a:buNone/>
            </a:pPr>
            <a:r>
              <a:rPr lang="en-US" sz="2000" dirty="0" smtClean="0">
                <a:solidFill>
                  <a:srgbClr val="0000FF"/>
                </a:solidFill>
                <a:latin typeface="Consolas" pitchFamily="49" charset="0"/>
                <a:cs typeface="Consolas" pitchFamily="49" charset="0"/>
              </a:rPr>
              <a:t>&lt;html&gt; … &lt;/html&gt;</a:t>
            </a:r>
            <a:endParaRPr lang="en-US" sz="2000" dirty="0">
              <a:solidFill>
                <a:srgbClr val="0000FF"/>
              </a:solidFill>
              <a:latin typeface="Consolas" pitchFamily="49" charset="0"/>
              <a:cs typeface="Consolas" pitchFamily="49" charset="0"/>
            </a:endParaRPr>
          </a:p>
        </p:txBody>
      </p:sp>
      <p:sp>
        <p:nvSpPr>
          <p:cNvPr id="13" name="Content Placeholder 2"/>
          <p:cNvSpPr txBox="1">
            <a:spLocks/>
          </p:cNvSpPr>
          <p:nvPr/>
        </p:nvSpPr>
        <p:spPr>
          <a:xfrm>
            <a:off x="4601765" y="3825022"/>
            <a:ext cx="4144565" cy="553616"/>
          </a:xfrm>
          <a:prstGeom prst="rect">
            <a:avLst/>
          </a:prstGeom>
        </p:spPr>
        <p:txBody>
          <a:bodyPr/>
          <a:lstStyle>
            <a:lvl1pPr marL="282575" indent="-282575" algn="l" rtl="0" eaLnBrk="1" fontAlgn="base" hangingPunct="1">
              <a:lnSpc>
                <a:spcPts val="3800"/>
              </a:lnSpc>
              <a:spcBef>
                <a:spcPts val="600"/>
              </a:spcBef>
              <a:spcAft>
                <a:spcPts val="600"/>
              </a:spcAft>
              <a:buClr>
                <a:schemeClr val="accent5">
                  <a:lumMod val="40000"/>
                  <a:lumOff val="60000"/>
                </a:schemeClr>
              </a:buClr>
              <a:buSzPct val="70000"/>
              <a:buFont typeface="Wingdings 2" pitchFamily="18" charset="2"/>
              <a:buChar char=""/>
              <a:tabLst>
                <a:tab pos="282575" algn="l"/>
              </a:tabLst>
              <a:defRPr sz="3200" b="1" kern="1200">
                <a:solidFill>
                  <a:srgbClr val="EBFFD2"/>
                </a:solidFill>
                <a:effectLst>
                  <a:outerShdw blurRad="38100" dist="38100" dir="2700000" algn="tl">
                    <a:srgbClr val="000000">
                      <a:alpha val="43137"/>
                    </a:srgbClr>
                  </a:outerShdw>
                </a:effectLst>
                <a:latin typeface="+mn-lt"/>
                <a:ea typeface="+mn-ea"/>
                <a:cs typeface="+mn-cs"/>
              </a:defRPr>
            </a:lvl1pPr>
            <a:lvl2pPr marL="630238" indent="-273050" algn="l" rtl="0" eaLnBrk="1" fontAlgn="base" hangingPunct="1">
              <a:lnSpc>
                <a:spcPts val="3800"/>
              </a:lnSpc>
              <a:spcBef>
                <a:spcPts val="600"/>
              </a:spcBef>
              <a:spcAft>
                <a:spcPts val="600"/>
              </a:spcAft>
              <a:buClr>
                <a:srgbClr val="8FD600"/>
              </a:buClr>
              <a:buFont typeface="Wingdings 2" pitchFamily="18" charset="2"/>
              <a:buChar char=""/>
              <a:defRPr sz="3000" b="1" kern="1200">
                <a:solidFill>
                  <a:schemeClr val="tx1">
                    <a:lumMod val="40000"/>
                    <a:lumOff val="60000"/>
                  </a:schemeClr>
                </a:solidFill>
                <a:effectLst>
                  <a:outerShdw blurRad="38100" dist="38100" dir="2700000" algn="tl">
                    <a:srgbClr val="000000">
                      <a:alpha val="43137"/>
                    </a:srgbClr>
                  </a:outerShdw>
                </a:effectLst>
                <a:latin typeface="+mn-lt"/>
                <a:ea typeface="+mn-ea"/>
                <a:cs typeface="+mn-cs"/>
              </a:defRPr>
            </a:lvl2pPr>
            <a:lvl3pPr marL="922338" indent="-273050" algn="l" rtl="0" eaLnBrk="1" fontAlgn="base" hangingPunct="1">
              <a:lnSpc>
                <a:spcPts val="3800"/>
              </a:lnSpc>
              <a:spcBef>
                <a:spcPts val="600"/>
              </a:spcBef>
              <a:spcAft>
                <a:spcPts val="600"/>
              </a:spcAft>
              <a:buClr>
                <a:srgbClr val="FFAD9F"/>
              </a:buClr>
              <a:buFont typeface="Wingdings 2" pitchFamily="18" charset="2"/>
              <a:buChar char=""/>
              <a:defRPr sz="2800" b="1" kern="1200">
                <a:solidFill>
                  <a:srgbClr val="F5FFC2"/>
                </a:solidFill>
                <a:effectLst>
                  <a:outerShdw blurRad="38100" dist="38100" dir="2700000" algn="tl">
                    <a:srgbClr val="000000">
                      <a:alpha val="43137"/>
                    </a:srgbClr>
                  </a:outerShdw>
                </a:effectLst>
                <a:latin typeface="+mn-lt"/>
                <a:ea typeface="+mn-ea"/>
                <a:cs typeface="+mn-cs"/>
              </a:defRPr>
            </a:lvl3pPr>
            <a:lvl4pPr marL="1187450" indent="-228600" algn="l" rtl="0" eaLnBrk="1" fontAlgn="base" hangingPunct="1">
              <a:lnSpc>
                <a:spcPts val="3800"/>
              </a:lnSpc>
              <a:spcBef>
                <a:spcPts val="600"/>
              </a:spcBef>
              <a:spcAft>
                <a:spcPts val="600"/>
              </a:spcAft>
              <a:buClr>
                <a:srgbClr val="FACF82"/>
              </a:buClr>
              <a:buFont typeface="Wingdings 2" pitchFamily="18" charset="2"/>
              <a:buChar char=""/>
              <a:defRPr sz="2600" b="1" kern="1200">
                <a:solidFill>
                  <a:schemeClr val="tx1">
                    <a:lumMod val="40000"/>
                    <a:lumOff val="60000"/>
                  </a:schemeClr>
                </a:solidFill>
                <a:effectLst>
                  <a:outerShdw blurRad="38100" dist="38100" dir="2700000" algn="tl">
                    <a:srgbClr val="000000">
                      <a:alpha val="43137"/>
                    </a:srgbClr>
                  </a:outerShdw>
                </a:effectLst>
                <a:latin typeface="+mn-lt"/>
                <a:ea typeface="+mn-ea"/>
                <a:cs typeface="+mn-cs"/>
              </a:defRPr>
            </a:lvl4pPr>
            <a:lvl5pPr marL="1425575" indent="-228600" algn="l" rtl="0" eaLnBrk="1" fontAlgn="base" hangingPunct="1">
              <a:lnSpc>
                <a:spcPts val="3800"/>
              </a:lnSpc>
              <a:spcBef>
                <a:spcPts val="600"/>
              </a:spcBef>
              <a:spcAft>
                <a:spcPts val="600"/>
              </a:spcAft>
              <a:buClr>
                <a:srgbClr val="46A6BD"/>
              </a:buClr>
              <a:buFont typeface="Wingdings 2" pitchFamily="18" charset="2"/>
              <a:buChar char=""/>
              <a:defRPr sz="2400" b="1" kern="1200">
                <a:solidFill>
                  <a:schemeClr val="tx1">
                    <a:lumMod val="40000"/>
                    <a:lumOff val="60000"/>
                  </a:schemeClr>
                </a:solidFill>
                <a:effectLst>
                  <a:outerShdw blurRad="38100" dist="38100" dir="2700000" algn="tl">
                    <a:srgbClr val="000000">
                      <a:alpha val="43137"/>
                    </a:srgbClr>
                  </a:outerShdw>
                </a:effectLst>
                <a:latin typeface="+mn-lt"/>
                <a:ea typeface="+mn-ea"/>
                <a:cs typeface="+mn-cs"/>
              </a:defRPr>
            </a:lvl5pPr>
            <a:lvl6pPr marL="1673352" indent="-228600" algn="l" rtl="0" eaLnBrk="1" latinLnBrk="0" hangingPunct="1">
              <a:spcBef>
                <a:spcPct val="20000"/>
              </a:spcBef>
              <a:buClr>
                <a:schemeClr val="accent6"/>
              </a:buClr>
              <a:buFont typeface="Wingdings 2"/>
              <a:buChar char=""/>
              <a:defRPr sz="1800" kern="1200">
                <a:solidFill>
                  <a:schemeClr val="tx1"/>
                </a:solidFill>
                <a:latin typeface="+mn-lt"/>
                <a:ea typeface="+mn-ea"/>
                <a:cs typeface="+mn-cs"/>
              </a:defRPr>
            </a:lvl6pPr>
            <a:lvl7pPr marL="1911096" indent="-228600" algn="l" rtl="0" eaLnBrk="1" latinLnBrk="0" hangingPunct="1">
              <a:spcBef>
                <a:spcPct val="20000"/>
              </a:spcBef>
              <a:buClr>
                <a:schemeClr val="tx2"/>
              </a:buClr>
              <a:buFont typeface="Wingdings 2"/>
              <a:buChar char=""/>
              <a:defRPr sz="1600" kern="1200">
                <a:solidFill>
                  <a:schemeClr val="tx1"/>
                </a:solidFill>
                <a:latin typeface="+mn-lt"/>
                <a:ea typeface="+mn-ea"/>
                <a:cs typeface="+mn-cs"/>
              </a:defRPr>
            </a:lvl7pPr>
            <a:lvl8pPr marL="2121408" indent="-182880" algn="l" rtl="0" eaLnBrk="1" latinLnBrk="0" hangingPunct="1">
              <a:spcBef>
                <a:spcPct val="20000"/>
              </a:spcBef>
              <a:buClr>
                <a:schemeClr val="tx2"/>
              </a:buClr>
              <a:buFont typeface="Wingdings 2"/>
              <a:buChar char=""/>
              <a:defRPr sz="1400" kern="1200">
                <a:solidFill>
                  <a:schemeClr val="tx1"/>
                </a:solidFill>
                <a:latin typeface="+mn-lt"/>
                <a:ea typeface="+mn-ea"/>
                <a:cs typeface="+mn-cs"/>
              </a:defRPr>
            </a:lvl8pPr>
            <a:lvl9pPr marL="2322576" indent="-182880" algn="l" rtl="0" eaLnBrk="1" latinLnBrk="0" hangingPunct="1">
              <a:spcBef>
                <a:spcPct val="20000"/>
              </a:spcBef>
              <a:buClr>
                <a:schemeClr val="tx2"/>
              </a:buClr>
              <a:buFont typeface="Wingdings 2"/>
              <a:buChar char=""/>
              <a:defRPr sz="1400" kern="1200">
                <a:solidFill>
                  <a:schemeClr val="tx1"/>
                </a:solidFill>
                <a:latin typeface="+mn-lt"/>
                <a:ea typeface="+mn-ea"/>
                <a:cs typeface="+mn-cs"/>
              </a:defRPr>
            </a:lvl9pPr>
          </a:lstStyle>
          <a:p>
            <a:r>
              <a:rPr lang="en-US" sz="3000" dirty="0" smtClean="0">
                <a:solidFill>
                  <a:srgbClr val="0000FF"/>
                </a:solidFill>
                <a:effectLst/>
              </a:rPr>
              <a:t>HTTP request</a:t>
            </a:r>
            <a:r>
              <a:rPr lang="en-US" sz="3000" dirty="0">
                <a:solidFill>
                  <a:srgbClr val="0000FF"/>
                </a:solidFill>
                <a:effectLst/>
              </a:rPr>
              <a:t>s</a:t>
            </a:r>
            <a:r>
              <a:rPr lang="en-US" sz="3000" dirty="0" smtClean="0">
                <a:solidFill>
                  <a:srgbClr val="0000FF"/>
                </a:solidFill>
                <a:effectLst/>
              </a:rPr>
              <a:t>:</a:t>
            </a:r>
            <a:endParaRPr lang="en-US" sz="3000" dirty="0">
              <a:solidFill>
                <a:srgbClr val="0000FF"/>
              </a:solidFill>
              <a:effectLst/>
            </a:endParaRPr>
          </a:p>
        </p:txBody>
      </p:sp>
      <p:sp>
        <p:nvSpPr>
          <p:cNvPr id="14" name="Content Placeholder 2"/>
          <p:cNvSpPr txBox="1">
            <a:spLocks/>
          </p:cNvSpPr>
          <p:nvPr/>
        </p:nvSpPr>
        <p:spPr>
          <a:xfrm>
            <a:off x="457200" y="3825022"/>
            <a:ext cx="4144565" cy="553616"/>
          </a:xfrm>
          <a:prstGeom prst="rect">
            <a:avLst/>
          </a:prstGeom>
        </p:spPr>
        <p:txBody>
          <a:bodyPr/>
          <a:lstStyle>
            <a:lvl1pPr marL="282575" indent="-282575" algn="l" rtl="0" eaLnBrk="1" fontAlgn="base" hangingPunct="1">
              <a:lnSpc>
                <a:spcPts val="3800"/>
              </a:lnSpc>
              <a:spcBef>
                <a:spcPts val="600"/>
              </a:spcBef>
              <a:spcAft>
                <a:spcPts val="600"/>
              </a:spcAft>
              <a:buClr>
                <a:schemeClr val="accent5">
                  <a:lumMod val="40000"/>
                  <a:lumOff val="60000"/>
                </a:schemeClr>
              </a:buClr>
              <a:buSzPct val="70000"/>
              <a:buFont typeface="Wingdings 2" pitchFamily="18" charset="2"/>
              <a:buChar char=""/>
              <a:tabLst>
                <a:tab pos="282575" algn="l"/>
              </a:tabLst>
              <a:defRPr sz="3200" b="1" kern="1200">
                <a:solidFill>
                  <a:srgbClr val="EBFFD2"/>
                </a:solidFill>
                <a:effectLst>
                  <a:outerShdw blurRad="38100" dist="38100" dir="2700000" algn="tl">
                    <a:srgbClr val="000000">
                      <a:alpha val="43137"/>
                    </a:srgbClr>
                  </a:outerShdw>
                </a:effectLst>
                <a:latin typeface="+mn-lt"/>
                <a:ea typeface="+mn-ea"/>
                <a:cs typeface="+mn-cs"/>
              </a:defRPr>
            </a:lvl1pPr>
            <a:lvl2pPr marL="630238" indent="-273050" algn="l" rtl="0" eaLnBrk="1" fontAlgn="base" hangingPunct="1">
              <a:lnSpc>
                <a:spcPts val="3800"/>
              </a:lnSpc>
              <a:spcBef>
                <a:spcPts val="600"/>
              </a:spcBef>
              <a:spcAft>
                <a:spcPts val="600"/>
              </a:spcAft>
              <a:buClr>
                <a:srgbClr val="8FD600"/>
              </a:buClr>
              <a:buFont typeface="Wingdings 2" pitchFamily="18" charset="2"/>
              <a:buChar char=""/>
              <a:defRPr sz="3000" b="1" kern="1200">
                <a:solidFill>
                  <a:schemeClr val="tx1">
                    <a:lumMod val="40000"/>
                    <a:lumOff val="60000"/>
                  </a:schemeClr>
                </a:solidFill>
                <a:effectLst>
                  <a:outerShdw blurRad="38100" dist="38100" dir="2700000" algn="tl">
                    <a:srgbClr val="000000">
                      <a:alpha val="43137"/>
                    </a:srgbClr>
                  </a:outerShdw>
                </a:effectLst>
                <a:latin typeface="+mn-lt"/>
                <a:ea typeface="+mn-ea"/>
                <a:cs typeface="+mn-cs"/>
              </a:defRPr>
            </a:lvl2pPr>
            <a:lvl3pPr marL="922338" indent="-273050" algn="l" rtl="0" eaLnBrk="1" fontAlgn="base" hangingPunct="1">
              <a:lnSpc>
                <a:spcPts val="3800"/>
              </a:lnSpc>
              <a:spcBef>
                <a:spcPts val="600"/>
              </a:spcBef>
              <a:spcAft>
                <a:spcPts val="600"/>
              </a:spcAft>
              <a:buClr>
                <a:srgbClr val="FFAD9F"/>
              </a:buClr>
              <a:buFont typeface="Wingdings 2" pitchFamily="18" charset="2"/>
              <a:buChar char=""/>
              <a:defRPr sz="2800" b="1" kern="1200">
                <a:solidFill>
                  <a:srgbClr val="F5FFC2"/>
                </a:solidFill>
                <a:effectLst>
                  <a:outerShdw blurRad="38100" dist="38100" dir="2700000" algn="tl">
                    <a:srgbClr val="000000">
                      <a:alpha val="43137"/>
                    </a:srgbClr>
                  </a:outerShdw>
                </a:effectLst>
                <a:latin typeface="+mn-lt"/>
                <a:ea typeface="+mn-ea"/>
                <a:cs typeface="+mn-cs"/>
              </a:defRPr>
            </a:lvl3pPr>
            <a:lvl4pPr marL="1187450" indent="-228600" algn="l" rtl="0" eaLnBrk="1" fontAlgn="base" hangingPunct="1">
              <a:lnSpc>
                <a:spcPts val="3800"/>
              </a:lnSpc>
              <a:spcBef>
                <a:spcPts val="600"/>
              </a:spcBef>
              <a:spcAft>
                <a:spcPts val="600"/>
              </a:spcAft>
              <a:buClr>
                <a:srgbClr val="FACF82"/>
              </a:buClr>
              <a:buFont typeface="Wingdings 2" pitchFamily="18" charset="2"/>
              <a:buChar char=""/>
              <a:defRPr sz="2600" b="1" kern="1200">
                <a:solidFill>
                  <a:schemeClr val="tx1">
                    <a:lumMod val="40000"/>
                    <a:lumOff val="60000"/>
                  </a:schemeClr>
                </a:solidFill>
                <a:effectLst>
                  <a:outerShdw blurRad="38100" dist="38100" dir="2700000" algn="tl">
                    <a:srgbClr val="000000">
                      <a:alpha val="43137"/>
                    </a:srgbClr>
                  </a:outerShdw>
                </a:effectLst>
                <a:latin typeface="+mn-lt"/>
                <a:ea typeface="+mn-ea"/>
                <a:cs typeface="+mn-cs"/>
              </a:defRPr>
            </a:lvl4pPr>
            <a:lvl5pPr marL="1425575" indent="-228600" algn="l" rtl="0" eaLnBrk="1" fontAlgn="base" hangingPunct="1">
              <a:lnSpc>
                <a:spcPts val="3800"/>
              </a:lnSpc>
              <a:spcBef>
                <a:spcPts val="600"/>
              </a:spcBef>
              <a:spcAft>
                <a:spcPts val="600"/>
              </a:spcAft>
              <a:buClr>
                <a:srgbClr val="46A6BD"/>
              </a:buClr>
              <a:buFont typeface="Wingdings 2" pitchFamily="18" charset="2"/>
              <a:buChar char=""/>
              <a:defRPr sz="2400" b="1" kern="1200">
                <a:solidFill>
                  <a:schemeClr val="tx1">
                    <a:lumMod val="40000"/>
                    <a:lumOff val="60000"/>
                  </a:schemeClr>
                </a:solidFill>
                <a:effectLst>
                  <a:outerShdw blurRad="38100" dist="38100" dir="2700000" algn="tl">
                    <a:srgbClr val="000000">
                      <a:alpha val="43137"/>
                    </a:srgbClr>
                  </a:outerShdw>
                </a:effectLst>
                <a:latin typeface="+mn-lt"/>
                <a:ea typeface="+mn-ea"/>
                <a:cs typeface="+mn-cs"/>
              </a:defRPr>
            </a:lvl5pPr>
            <a:lvl6pPr marL="1673352" indent="-228600" algn="l" rtl="0" eaLnBrk="1" latinLnBrk="0" hangingPunct="1">
              <a:spcBef>
                <a:spcPct val="20000"/>
              </a:spcBef>
              <a:buClr>
                <a:schemeClr val="accent6"/>
              </a:buClr>
              <a:buFont typeface="Wingdings 2"/>
              <a:buChar char=""/>
              <a:defRPr sz="1800" kern="1200">
                <a:solidFill>
                  <a:schemeClr val="tx1"/>
                </a:solidFill>
                <a:latin typeface="+mn-lt"/>
                <a:ea typeface="+mn-ea"/>
                <a:cs typeface="+mn-cs"/>
              </a:defRPr>
            </a:lvl6pPr>
            <a:lvl7pPr marL="1911096" indent="-228600" algn="l" rtl="0" eaLnBrk="1" latinLnBrk="0" hangingPunct="1">
              <a:spcBef>
                <a:spcPct val="20000"/>
              </a:spcBef>
              <a:buClr>
                <a:schemeClr val="tx2"/>
              </a:buClr>
              <a:buFont typeface="Wingdings 2"/>
              <a:buChar char=""/>
              <a:defRPr sz="1600" kern="1200">
                <a:solidFill>
                  <a:schemeClr val="tx1"/>
                </a:solidFill>
                <a:latin typeface="+mn-lt"/>
                <a:ea typeface="+mn-ea"/>
                <a:cs typeface="+mn-cs"/>
              </a:defRPr>
            </a:lvl7pPr>
            <a:lvl8pPr marL="2121408" indent="-182880" algn="l" rtl="0" eaLnBrk="1" latinLnBrk="0" hangingPunct="1">
              <a:spcBef>
                <a:spcPct val="20000"/>
              </a:spcBef>
              <a:buClr>
                <a:schemeClr val="tx2"/>
              </a:buClr>
              <a:buFont typeface="Wingdings 2"/>
              <a:buChar char=""/>
              <a:defRPr sz="1400" kern="1200">
                <a:solidFill>
                  <a:schemeClr val="tx1"/>
                </a:solidFill>
                <a:latin typeface="+mn-lt"/>
                <a:ea typeface="+mn-ea"/>
                <a:cs typeface="+mn-cs"/>
              </a:defRPr>
            </a:lvl8pPr>
            <a:lvl9pPr marL="2322576" indent="-182880" algn="l" rtl="0" eaLnBrk="1" latinLnBrk="0" hangingPunct="1">
              <a:spcBef>
                <a:spcPct val="20000"/>
              </a:spcBef>
              <a:buClr>
                <a:schemeClr val="tx2"/>
              </a:buClr>
              <a:buFont typeface="Wingdings 2"/>
              <a:buChar char=""/>
              <a:defRPr sz="1400" kern="1200">
                <a:solidFill>
                  <a:schemeClr val="tx1"/>
                </a:solidFill>
                <a:latin typeface="+mn-lt"/>
                <a:ea typeface="+mn-ea"/>
                <a:cs typeface="+mn-cs"/>
              </a:defRPr>
            </a:lvl9pPr>
          </a:lstStyle>
          <a:p>
            <a:r>
              <a:rPr lang="en-US" sz="3000" dirty="0" smtClean="0">
                <a:solidFill>
                  <a:srgbClr val="0000FF"/>
                </a:solidFill>
                <a:effectLst/>
              </a:rPr>
              <a:t>HTTP responses:</a:t>
            </a:r>
            <a:endParaRPr lang="en-US" sz="3000" dirty="0">
              <a:solidFill>
                <a:srgbClr val="0000FF"/>
              </a:solidFill>
              <a:effectLst/>
            </a:endParaRPr>
          </a:p>
        </p:txBody>
      </p:sp>
    </p:spTree>
    <p:extLst>
      <p:ext uri="{BB962C8B-B14F-4D97-AF65-F5344CB8AC3E}">
        <p14:creationId xmlns:p14="http://schemas.microsoft.com/office/powerpoint/2010/main" val="29820150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0" y="274638"/>
            <a:ext cx="9144000" cy="850900"/>
          </a:xfrm>
        </p:spPr>
        <p:txBody>
          <a:bodyPr>
            <a:normAutofit fontScale="90000"/>
          </a:bodyPr>
          <a:lstStyle/>
          <a:p>
            <a:pPr>
              <a:lnSpc>
                <a:spcPct val="90000"/>
              </a:lnSpc>
            </a:pPr>
            <a:r>
              <a:rPr lang="ru-RU" dirty="0" smtClean="0"/>
              <a:t>Использование </a:t>
            </a:r>
            <a:br>
              <a:rPr lang="ru-RU" dirty="0" smtClean="0"/>
            </a:br>
            <a:r>
              <a:rPr lang="ru-RU" dirty="0" err="1" smtClean="0"/>
              <a:t>Windows</a:t>
            </a:r>
            <a:r>
              <a:rPr lang="en-US" dirty="0" smtClean="0"/>
              <a:t>-</a:t>
            </a:r>
            <a:r>
              <a:rPr lang="ru-RU" dirty="0" smtClean="0"/>
              <a:t>аутентификации</a:t>
            </a:r>
            <a:endParaRPr lang="ru-RU" dirty="0"/>
          </a:p>
        </p:txBody>
      </p:sp>
      <p:sp>
        <p:nvSpPr>
          <p:cNvPr id="145411" name="Rectangle 3"/>
          <p:cNvSpPr>
            <a:spLocks noGrp="1" noChangeArrowheads="1"/>
          </p:cNvSpPr>
          <p:nvPr>
            <p:ph type="body" idx="1"/>
          </p:nvPr>
        </p:nvSpPr>
        <p:spPr>
          <a:xfrm>
            <a:off x="179512" y="1484784"/>
            <a:ext cx="8964488" cy="5373216"/>
          </a:xfrm>
        </p:spPr>
        <p:txBody>
          <a:bodyPr>
            <a:normAutofit/>
          </a:bodyPr>
          <a:lstStyle/>
          <a:p>
            <a:pPr>
              <a:lnSpc>
                <a:spcPct val="90000"/>
              </a:lnSpc>
            </a:pPr>
            <a:r>
              <a:rPr lang="ru-RU" sz="2800" b="1" dirty="0"/>
              <a:t>Причины </a:t>
            </a:r>
            <a:r>
              <a:rPr lang="ru-RU" sz="2800" b="1" dirty="0" smtClean="0"/>
              <a:t>использовать</a:t>
            </a:r>
            <a:endParaRPr lang="ru-RU" sz="2400" b="1" dirty="0"/>
          </a:p>
          <a:p>
            <a:pPr lvl="1">
              <a:lnSpc>
                <a:spcPct val="90000"/>
              </a:lnSpc>
            </a:pPr>
            <a:r>
              <a:rPr lang="ru-RU" sz="2400" dirty="0" smtClean="0"/>
              <a:t>Меньший объем программирования.</a:t>
            </a:r>
          </a:p>
          <a:p>
            <a:pPr lvl="1">
              <a:lnSpc>
                <a:spcPct val="90000"/>
              </a:lnSpc>
            </a:pPr>
            <a:r>
              <a:rPr lang="ru-RU" sz="2400" dirty="0" smtClean="0"/>
              <a:t>Используются уже существующие учетные записи пользователей (</a:t>
            </a:r>
            <a:r>
              <a:rPr lang="ru-RU" sz="2400" dirty="0" err="1" smtClean="0"/>
              <a:t>user</a:t>
            </a:r>
            <a:r>
              <a:rPr lang="ru-RU" sz="2400" dirty="0" smtClean="0"/>
              <a:t> </a:t>
            </a:r>
            <a:r>
              <a:rPr lang="ru-RU" sz="2400" dirty="0" err="1" smtClean="0"/>
              <a:t>logins</a:t>
            </a:r>
            <a:r>
              <a:rPr lang="ru-RU" sz="2400" dirty="0" smtClean="0"/>
              <a:t>).</a:t>
            </a:r>
          </a:p>
          <a:p>
            <a:pPr lvl="1">
              <a:lnSpc>
                <a:spcPct val="90000"/>
              </a:lnSpc>
            </a:pPr>
            <a:r>
              <a:rPr lang="ru-RU" sz="2400" dirty="0" smtClean="0"/>
              <a:t>Используется единая модель аутентификации для различных приложений.</a:t>
            </a:r>
          </a:p>
          <a:p>
            <a:pPr lvl="1">
              <a:lnSpc>
                <a:spcPct val="90000"/>
              </a:lnSpc>
            </a:pPr>
            <a:r>
              <a:rPr lang="ru-RU" sz="2400" dirty="0" smtClean="0"/>
              <a:t>Позволяет использовать </a:t>
            </a:r>
            <a:r>
              <a:rPr lang="ru-RU" sz="2400" dirty="0" err="1" smtClean="0"/>
              <a:t>impersonation</a:t>
            </a:r>
            <a:r>
              <a:rPr lang="ru-RU" sz="2400" dirty="0" smtClean="0"/>
              <a:t> и Windows </a:t>
            </a:r>
            <a:r>
              <a:rPr lang="ru-RU" sz="2400" dirty="0" err="1" smtClean="0"/>
              <a:t>security</a:t>
            </a:r>
            <a:r>
              <a:rPr lang="ru-RU" sz="2400" dirty="0" smtClean="0"/>
              <a:t>.</a:t>
            </a:r>
          </a:p>
          <a:p>
            <a:pPr eaLnBrk="1" hangingPunct="1">
              <a:lnSpc>
                <a:spcPct val="90000"/>
              </a:lnSpc>
            </a:pPr>
            <a:r>
              <a:rPr lang="ru-RU" sz="2800" b="1" dirty="0" smtClean="0"/>
              <a:t>Причины не использовать</a:t>
            </a:r>
          </a:p>
          <a:p>
            <a:pPr lvl="1" eaLnBrk="1" hangingPunct="1">
              <a:lnSpc>
                <a:spcPct val="90000"/>
              </a:lnSpc>
            </a:pPr>
            <a:r>
              <a:rPr lang="ru-RU" sz="2400" dirty="0" smtClean="0"/>
              <a:t>Пользователями могут быть не зарегистрированы в ОС Windows.</a:t>
            </a:r>
          </a:p>
          <a:p>
            <a:pPr lvl="1" eaLnBrk="1" hangingPunct="1">
              <a:lnSpc>
                <a:spcPct val="90000"/>
              </a:lnSpc>
            </a:pPr>
            <a:r>
              <a:rPr lang="ru-RU" sz="2400" dirty="0" smtClean="0"/>
              <a:t>На компьютерах пользователей должна работать ОС Windows.</a:t>
            </a:r>
          </a:p>
          <a:p>
            <a:pPr lvl="1" eaLnBrk="1" hangingPunct="1">
              <a:lnSpc>
                <a:spcPct val="90000"/>
              </a:lnSpc>
            </a:pPr>
            <a:r>
              <a:rPr lang="ru-RU" sz="2400" dirty="0" smtClean="0"/>
              <a:t>Нельзя вмешаться или настроить процесс аутентификации.</a:t>
            </a:r>
          </a:p>
        </p:txBody>
      </p:sp>
    </p:spTree>
    <p:extLst>
      <p:ext uri="{BB962C8B-B14F-4D97-AF65-F5344CB8AC3E}">
        <p14:creationId xmlns:p14="http://schemas.microsoft.com/office/powerpoint/2010/main" val="1863394232"/>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6" name="Rectangle 2"/>
          <p:cNvSpPr>
            <a:spLocks noGrp="1" noChangeArrowheads="1"/>
          </p:cNvSpPr>
          <p:nvPr>
            <p:ph type="title"/>
          </p:nvPr>
        </p:nvSpPr>
        <p:spPr>
          <a:xfrm>
            <a:off x="0" y="274638"/>
            <a:ext cx="9144000" cy="922114"/>
          </a:xfrm>
        </p:spPr>
        <p:txBody>
          <a:bodyPr>
            <a:normAutofit fontScale="90000"/>
          </a:bodyPr>
          <a:lstStyle/>
          <a:p>
            <a:r>
              <a:rPr lang="ru-RU" dirty="0" smtClean="0"/>
              <a:t>Аутентификация на </a:t>
            </a:r>
            <a:r>
              <a:rPr lang="ru-RU" dirty="0"/>
              <a:t>основе </a:t>
            </a:r>
            <a:r>
              <a:rPr lang="ru-RU" dirty="0" smtClean="0"/>
              <a:t>учетных записей пользователей </a:t>
            </a:r>
            <a:endParaRPr lang="bg-BG" dirty="0"/>
          </a:p>
        </p:txBody>
      </p:sp>
      <p:sp>
        <p:nvSpPr>
          <p:cNvPr id="497667" name="Rectangle 3"/>
          <p:cNvSpPr>
            <a:spLocks noGrp="1" noChangeArrowheads="1"/>
          </p:cNvSpPr>
          <p:nvPr>
            <p:ph idx="1"/>
          </p:nvPr>
        </p:nvSpPr>
        <p:spPr>
          <a:xfrm>
            <a:off x="323850" y="1484784"/>
            <a:ext cx="8820150" cy="5373216"/>
          </a:xfrm>
        </p:spPr>
        <p:txBody>
          <a:bodyPr>
            <a:normAutofit fontScale="92500" lnSpcReduction="20000"/>
          </a:bodyPr>
          <a:lstStyle/>
          <a:p>
            <a:r>
              <a:rPr lang="ru-RU" sz="2800" dirty="0" smtClean="0"/>
              <a:t>Аналог аутентификации </a:t>
            </a:r>
            <a:r>
              <a:rPr lang="ru-RU" sz="2800" dirty="0"/>
              <a:t>на основе </a:t>
            </a:r>
            <a:r>
              <a:rPr lang="ru-RU" sz="2800" dirty="0" smtClean="0"/>
              <a:t>форм </a:t>
            </a:r>
            <a:endParaRPr lang="en-US" sz="2800" dirty="0" smtClean="0"/>
          </a:p>
          <a:p>
            <a:pPr lvl="1"/>
            <a:r>
              <a:rPr lang="en-US" sz="2400" dirty="0" smtClean="0"/>
              <a:t>Form-based authentication</a:t>
            </a:r>
            <a:endParaRPr lang="ru-RU" sz="2400" dirty="0"/>
          </a:p>
          <a:p>
            <a:r>
              <a:rPr lang="ru-RU" sz="2800" dirty="0" smtClean="0"/>
              <a:t>Для пользователей создается база данных учетных записей. </a:t>
            </a:r>
          </a:p>
          <a:p>
            <a:r>
              <a:rPr lang="en-US" sz="2800" dirty="0" err="1" smtClean="0"/>
              <a:t>ASP.Net</a:t>
            </a:r>
            <a:r>
              <a:rPr lang="en-US" sz="2800" dirty="0" smtClean="0"/>
              <a:t> </a:t>
            </a:r>
            <a:r>
              <a:rPr lang="ru-RU" sz="2800" dirty="0" smtClean="0"/>
              <a:t>автоматически создает такую БД при первом обращении к ней</a:t>
            </a:r>
          </a:p>
          <a:p>
            <a:pPr lvl="1"/>
            <a:r>
              <a:rPr lang="ru-RU" sz="2400" dirty="0" smtClean="0"/>
              <a:t>схема БД может </a:t>
            </a:r>
            <a:r>
              <a:rPr lang="ru-RU" sz="2400" dirty="0" err="1" smtClean="0"/>
              <a:t>программно</a:t>
            </a:r>
            <a:r>
              <a:rPr lang="ru-RU" sz="2400" dirty="0" smtClean="0"/>
              <a:t> настраиваться.</a:t>
            </a:r>
          </a:p>
          <a:p>
            <a:r>
              <a:rPr lang="ru-RU" sz="2800" dirty="0" smtClean="0"/>
              <a:t>Позволяет разработчикам создавать форму подключения (</a:t>
            </a:r>
            <a:r>
              <a:rPr lang="en-US" sz="2800" dirty="0" smtClean="0"/>
              <a:t>login form</a:t>
            </a:r>
            <a:r>
              <a:rPr lang="ru-RU" sz="2800" dirty="0" smtClean="0"/>
              <a:t>), для ввода имени (</a:t>
            </a:r>
            <a:r>
              <a:rPr lang="en-US" sz="2800" dirty="0" smtClean="0"/>
              <a:t>ID</a:t>
            </a:r>
            <a:r>
              <a:rPr lang="ru-RU" sz="2800" dirty="0" smtClean="0"/>
              <a:t>)</a:t>
            </a:r>
            <a:r>
              <a:rPr lang="en-US" sz="2800" dirty="0" smtClean="0"/>
              <a:t> </a:t>
            </a:r>
            <a:r>
              <a:rPr lang="ru-RU" sz="2800" dirty="0" smtClean="0"/>
              <a:t>и пароля</a:t>
            </a:r>
            <a:r>
              <a:rPr lang="en-US" sz="2800" dirty="0" smtClean="0"/>
              <a:t> </a:t>
            </a:r>
            <a:r>
              <a:rPr lang="ru-RU" sz="2800" dirty="0"/>
              <a:t> </a:t>
            </a:r>
            <a:r>
              <a:rPr lang="ru-RU" sz="2800" dirty="0" smtClean="0"/>
              <a:t>пользователя</a:t>
            </a:r>
            <a:r>
              <a:rPr lang="en-US" sz="2800" dirty="0" smtClean="0"/>
              <a:t>.</a:t>
            </a:r>
            <a:endParaRPr lang="en-US" sz="2800" dirty="0"/>
          </a:p>
          <a:p>
            <a:r>
              <a:rPr lang="ru-RU" sz="2800" dirty="0" smtClean="0"/>
              <a:t>Имя и пароль введенные пользователем шифруются, если используется безопасное соединение </a:t>
            </a:r>
            <a:r>
              <a:rPr lang="en-US" sz="2800" dirty="0" smtClean="0"/>
              <a:t>(HTTPS).</a:t>
            </a:r>
            <a:endParaRPr lang="en-US" sz="2800" dirty="0"/>
          </a:p>
          <a:p>
            <a:r>
              <a:rPr lang="ru-RU" sz="2800" dirty="0" smtClean="0"/>
              <a:t>Не связана с учетными записями </a:t>
            </a:r>
            <a:r>
              <a:rPr lang="en-US" sz="2800" dirty="0" smtClean="0"/>
              <a:t>Windows</a:t>
            </a:r>
            <a:endParaRPr lang="ru-RU" sz="2800" dirty="0" smtClean="0"/>
          </a:p>
          <a:p>
            <a:pPr lvl="1"/>
            <a:r>
              <a:rPr lang="ru-RU" sz="2400" dirty="0" smtClean="0"/>
              <a:t>приложение само определяет, как аутентифицировать пользователей</a:t>
            </a:r>
            <a:r>
              <a:rPr lang="en-US" sz="2400" dirty="0" smtClean="0"/>
              <a:t>.</a:t>
            </a:r>
            <a:endParaRPr lang="en-US" sz="2400" dirty="0"/>
          </a:p>
          <a:p>
            <a:pPr marL="0" indent="0">
              <a:lnSpc>
                <a:spcPct val="100000"/>
              </a:lnSpc>
              <a:buNone/>
              <a:tabLst/>
            </a:pPr>
            <a:endParaRPr lang="en-US" sz="2800" dirty="0"/>
          </a:p>
          <a:p>
            <a:pPr marL="0" indent="0">
              <a:lnSpc>
                <a:spcPct val="100000"/>
              </a:lnSpc>
              <a:buNone/>
              <a:tabLst/>
            </a:pPr>
            <a:endParaRPr lang="bg-BG" sz="2800" dirty="0"/>
          </a:p>
        </p:txBody>
      </p:sp>
    </p:spTree>
    <p:extLst>
      <p:ext uri="{BB962C8B-B14F-4D97-AF65-F5344CB8AC3E}">
        <p14:creationId xmlns:p14="http://schemas.microsoft.com/office/powerpoint/2010/main" val="32057928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6" name="Rectangle 2"/>
          <p:cNvSpPr>
            <a:spLocks noGrp="1" noChangeArrowheads="1"/>
          </p:cNvSpPr>
          <p:nvPr>
            <p:ph type="title"/>
          </p:nvPr>
        </p:nvSpPr>
        <p:spPr>
          <a:xfrm>
            <a:off x="0" y="274638"/>
            <a:ext cx="9144000" cy="922114"/>
          </a:xfrm>
        </p:spPr>
        <p:txBody>
          <a:bodyPr>
            <a:normAutofit fontScale="90000"/>
          </a:bodyPr>
          <a:lstStyle/>
          <a:p>
            <a:r>
              <a:rPr lang="ru-RU" dirty="0"/>
              <a:t>Аутентификация на </a:t>
            </a:r>
            <a:r>
              <a:rPr lang="ru-RU" dirty="0" smtClean="0"/>
              <a:t>основе сервисов сторонних компаний</a:t>
            </a:r>
            <a:endParaRPr lang="bg-BG" dirty="0"/>
          </a:p>
        </p:txBody>
      </p:sp>
      <p:sp>
        <p:nvSpPr>
          <p:cNvPr id="497667" name="Rectangle 3"/>
          <p:cNvSpPr>
            <a:spLocks noGrp="1" noChangeArrowheads="1"/>
          </p:cNvSpPr>
          <p:nvPr>
            <p:ph idx="1"/>
          </p:nvPr>
        </p:nvSpPr>
        <p:spPr>
          <a:xfrm>
            <a:off x="323850" y="1484784"/>
            <a:ext cx="8820150" cy="5373216"/>
          </a:xfrm>
        </p:spPr>
        <p:txBody>
          <a:bodyPr>
            <a:normAutofit lnSpcReduction="10000"/>
          </a:bodyPr>
          <a:lstStyle/>
          <a:p>
            <a:r>
              <a:rPr lang="ru-RU" sz="2800" dirty="0" smtClean="0"/>
              <a:t>В последнее время популярными становятся сервисы аутентификации на основе таких технологий</a:t>
            </a:r>
            <a:r>
              <a:rPr lang="ru-RU" sz="2800" dirty="0"/>
              <a:t>, как </a:t>
            </a:r>
            <a:r>
              <a:rPr lang="en-US" sz="2800" dirty="0" err="1"/>
              <a:t>OpenID</a:t>
            </a:r>
            <a:r>
              <a:rPr lang="en-US" sz="2800" dirty="0"/>
              <a:t> </a:t>
            </a:r>
            <a:r>
              <a:rPr lang="ru-RU" sz="2800" dirty="0"/>
              <a:t>и</a:t>
            </a:r>
            <a:r>
              <a:rPr lang="en-US" sz="2800" dirty="0"/>
              <a:t> </a:t>
            </a:r>
            <a:r>
              <a:rPr lang="en-US" sz="2800" dirty="0" smtClean="0"/>
              <a:t>OAuth</a:t>
            </a:r>
            <a:r>
              <a:rPr lang="ru-RU" sz="2800" dirty="0" smtClean="0"/>
              <a:t>.</a:t>
            </a:r>
            <a:endParaRPr lang="ru-RU" sz="2800" dirty="0"/>
          </a:p>
          <a:p>
            <a:pPr lvl="1"/>
            <a:r>
              <a:rPr lang="ru-RU" sz="2400" dirty="0" smtClean="0"/>
              <a:t>Наиболее популярные: </a:t>
            </a:r>
            <a:r>
              <a:rPr lang="en-US" sz="2400" dirty="0" smtClean="0"/>
              <a:t>Facebook</a:t>
            </a:r>
            <a:r>
              <a:rPr lang="en-US" sz="2400" dirty="0"/>
              <a:t>, Google, </a:t>
            </a:r>
            <a:r>
              <a:rPr lang="en-US" sz="2400" dirty="0" smtClean="0"/>
              <a:t>Twitter, Microsoft.</a:t>
            </a:r>
            <a:endParaRPr lang="en-US" sz="2400" dirty="0"/>
          </a:p>
          <a:p>
            <a:r>
              <a:rPr lang="ru-RU" sz="2800" dirty="0" smtClean="0"/>
              <a:t>Позволяют пользователям использовать их существующие учетные записи (</a:t>
            </a:r>
            <a:r>
              <a:rPr lang="en-US" sz="2800" dirty="0" smtClean="0"/>
              <a:t>logins</a:t>
            </a:r>
            <a:r>
              <a:rPr lang="ru-RU" sz="2800" dirty="0" smtClean="0"/>
              <a:t>) и освобождают разработчиков от необходимости создавать защищенные хранилища пользовательских учетных данных</a:t>
            </a:r>
            <a:r>
              <a:rPr lang="en-US" sz="2800" dirty="0" smtClean="0"/>
              <a:t>.</a:t>
            </a:r>
            <a:endParaRPr lang="en-US" sz="2800" dirty="0"/>
          </a:p>
          <a:p>
            <a:r>
              <a:rPr lang="ru-RU" sz="2800" dirty="0" smtClean="0"/>
              <a:t>Можно сконфигурировать </a:t>
            </a:r>
            <a:r>
              <a:rPr lang="en-US" sz="2800" dirty="0" smtClean="0"/>
              <a:t>ASP.NET </a:t>
            </a:r>
            <a:r>
              <a:rPr lang="ru-RU" sz="2800" dirty="0" smtClean="0"/>
              <a:t>приложение, которое будет создавать и принимать учетные данные от других </a:t>
            </a:r>
            <a:r>
              <a:rPr lang="en-US" sz="2800" dirty="0" smtClean="0"/>
              <a:t>web</a:t>
            </a:r>
            <a:r>
              <a:rPr lang="ru-RU" sz="2800" dirty="0" smtClean="0"/>
              <a:t>-приложений и даже получать доступ к данным пользователя на других сервисах</a:t>
            </a:r>
            <a:r>
              <a:rPr lang="en-US" sz="2800" dirty="0" smtClean="0"/>
              <a:t>.</a:t>
            </a:r>
            <a:endParaRPr lang="en-US" sz="2800" dirty="0"/>
          </a:p>
          <a:p>
            <a:pPr marL="0" indent="0">
              <a:lnSpc>
                <a:spcPct val="100000"/>
              </a:lnSpc>
              <a:buNone/>
              <a:tabLst/>
            </a:pPr>
            <a:endParaRPr lang="bg-BG" sz="2800" dirty="0"/>
          </a:p>
        </p:txBody>
      </p:sp>
    </p:spTree>
    <p:extLst>
      <p:ext uri="{BB962C8B-B14F-4D97-AF65-F5344CB8AC3E}">
        <p14:creationId xmlns:p14="http://schemas.microsoft.com/office/powerpoint/2010/main" val="39178591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850106"/>
          </a:xfrm>
        </p:spPr>
        <p:txBody>
          <a:bodyPr>
            <a:normAutofit fontScale="90000"/>
          </a:bodyPr>
          <a:lstStyle/>
          <a:p>
            <a:r>
              <a:rPr lang="ru-RU" dirty="0" smtClean="0"/>
              <a:t>Настройка </a:t>
            </a:r>
            <a:r>
              <a:rPr lang="en-US" dirty="0" smtClean="0"/>
              <a:t>Window-</a:t>
            </a:r>
            <a:r>
              <a:rPr lang="ru-RU" dirty="0" smtClean="0"/>
              <a:t>аутентификации в файле </a:t>
            </a:r>
            <a:r>
              <a:rPr lang="en-US" dirty="0" err="1" smtClean="0">
                <a:solidFill>
                  <a:srgbClr val="0000FF"/>
                </a:solidFill>
              </a:rPr>
              <a:t>web.config</a:t>
            </a:r>
            <a:endParaRPr lang="ru-RU" dirty="0">
              <a:solidFill>
                <a:srgbClr val="0000FF"/>
              </a:solidFill>
            </a:endParaRPr>
          </a:p>
        </p:txBody>
      </p:sp>
      <p:sp>
        <p:nvSpPr>
          <p:cNvPr id="3" name="Объект 2"/>
          <p:cNvSpPr>
            <a:spLocks noGrp="1"/>
          </p:cNvSpPr>
          <p:nvPr>
            <p:ph idx="1"/>
          </p:nvPr>
        </p:nvSpPr>
        <p:spPr>
          <a:xfrm>
            <a:off x="251520" y="1412776"/>
            <a:ext cx="8892480" cy="5445224"/>
          </a:xfrm>
        </p:spPr>
        <p:txBody>
          <a:bodyPr>
            <a:normAutofit/>
          </a:bodyPr>
          <a:lstStyle/>
          <a:p>
            <a:pPr marL="0" indent="0">
              <a:buNone/>
            </a:pPr>
            <a:r>
              <a:rPr lang="en-US" sz="2800" dirty="0">
                <a:solidFill>
                  <a:srgbClr val="0000FF"/>
                </a:solidFill>
              </a:rPr>
              <a:t>&lt;configuration&gt;</a:t>
            </a:r>
          </a:p>
          <a:p>
            <a:pPr marL="0" indent="0">
              <a:buNone/>
            </a:pPr>
            <a:r>
              <a:rPr lang="ru-RU" sz="2800" dirty="0" smtClean="0">
                <a:solidFill>
                  <a:srgbClr val="0000FF"/>
                </a:solidFill>
              </a:rPr>
              <a:t>   </a:t>
            </a:r>
            <a:r>
              <a:rPr lang="en-US" sz="2800" dirty="0" smtClean="0">
                <a:solidFill>
                  <a:srgbClr val="0000FF"/>
                </a:solidFill>
              </a:rPr>
              <a:t>&lt;</a:t>
            </a:r>
            <a:r>
              <a:rPr lang="en-US" sz="2800" dirty="0" err="1">
                <a:solidFill>
                  <a:srgbClr val="0000FF"/>
                </a:solidFill>
              </a:rPr>
              <a:t>system.web</a:t>
            </a:r>
            <a:r>
              <a:rPr lang="en-US" sz="2800" dirty="0">
                <a:solidFill>
                  <a:srgbClr val="0000FF"/>
                </a:solidFill>
              </a:rPr>
              <a:t>&gt;</a:t>
            </a:r>
          </a:p>
          <a:p>
            <a:pPr marL="0" indent="0">
              <a:buNone/>
            </a:pPr>
            <a:r>
              <a:rPr lang="ru-RU" sz="2800" dirty="0" smtClean="0">
                <a:solidFill>
                  <a:srgbClr val="0000FF"/>
                </a:solidFill>
              </a:rPr>
              <a:t>      . </a:t>
            </a:r>
            <a:r>
              <a:rPr lang="ru-RU" sz="2800" dirty="0">
                <a:solidFill>
                  <a:srgbClr val="0000FF"/>
                </a:solidFill>
              </a:rPr>
              <a:t>. .</a:t>
            </a:r>
          </a:p>
          <a:p>
            <a:pPr marL="0" indent="0">
              <a:buNone/>
            </a:pPr>
            <a:r>
              <a:rPr lang="ru-RU" sz="2800" dirty="0" smtClean="0">
                <a:solidFill>
                  <a:srgbClr val="0000FF"/>
                </a:solidFill>
              </a:rPr>
              <a:t>      </a:t>
            </a:r>
            <a:r>
              <a:rPr lang="en-US" sz="2800" b="1" dirty="0" smtClean="0">
                <a:solidFill>
                  <a:srgbClr val="0000FF"/>
                </a:solidFill>
              </a:rPr>
              <a:t>&lt;</a:t>
            </a:r>
            <a:r>
              <a:rPr lang="en-US" sz="2800" b="1" dirty="0">
                <a:solidFill>
                  <a:srgbClr val="0000FF"/>
                </a:solidFill>
              </a:rPr>
              <a:t>authentication mode="Windows" /&gt;</a:t>
            </a:r>
          </a:p>
          <a:p>
            <a:pPr marL="0" indent="0">
              <a:buNone/>
            </a:pPr>
            <a:r>
              <a:rPr lang="ru-RU" sz="2800" dirty="0" smtClean="0">
                <a:solidFill>
                  <a:srgbClr val="0000FF"/>
                </a:solidFill>
              </a:rPr>
              <a:t>      </a:t>
            </a:r>
            <a:r>
              <a:rPr lang="en-US" sz="2800" dirty="0" smtClean="0">
                <a:solidFill>
                  <a:srgbClr val="0000FF"/>
                </a:solidFill>
              </a:rPr>
              <a:t>&lt;</a:t>
            </a:r>
            <a:r>
              <a:rPr lang="en-US" sz="2800" dirty="0">
                <a:solidFill>
                  <a:srgbClr val="0000FF"/>
                </a:solidFill>
              </a:rPr>
              <a:t>authorization&gt;</a:t>
            </a:r>
          </a:p>
          <a:p>
            <a:pPr marL="0" indent="0">
              <a:buNone/>
            </a:pPr>
            <a:r>
              <a:rPr lang="ru-RU" sz="2800" dirty="0" smtClean="0">
                <a:solidFill>
                  <a:srgbClr val="0000FF"/>
                </a:solidFill>
              </a:rPr>
              <a:t>         </a:t>
            </a:r>
            <a:r>
              <a:rPr lang="en-US" sz="2800" dirty="0" smtClean="0">
                <a:solidFill>
                  <a:srgbClr val="0000FF"/>
                </a:solidFill>
              </a:rPr>
              <a:t>&lt;</a:t>
            </a:r>
            <a:r>
              <a:rPr lang="en-US" sz="2800" dirty="0">
                <a:solidFill>
                  <a:srgbClr val="0000FF"/>
                </a:solidFill>
              </a:rPr>
              <a:t>deny users="?" /&gt;</a:t>
            </a:r>
          </a:p>
          <a:p>
            <a:pPr marL="0" indent="0">
              <a:buNone/>
            </a:pPr>
            <a:r>
              <a:rPr lang="ru-RU" sz="2800" dirty="0" smtClean="0">
                <a:solidFill>
                  <a:srgbClr val="0000FF"/>
                </a:solidFill>
              </a:rPr>
              <a:t>      </a:t>
            </a:r>
            <a:r>
              <a:rPr lang="en-US" sz="2800" dirty="0" smtClean="0">
                <a:solidFill>
                  <a:srgbClr val="0000FF"/>
                </a:solidFill>
              </a:rPr>
              <a:t>&lt;/</a:t>
            </a:r>
            <a:r>
              <a:rPr lang="en-US" sz="2800" dirty="0">
                <a:solidFill>
                  <a:srgbClr val="0000FF"/>
                </a:solidFill>
              </a:rPr>
              <a:t>authorization&gt;</a:t>
            </a:r>
          </a:p>
          <a:p>
            <a:pPr marL="0" indent="0">
              <a:buNone/>
            </a:pPr>
            <a:r>
              <a:rPr lang="ru-RU" sz="2800" dirty="0" smtClean="0">
                <a:solidFill>
                  <a:srgbClr val="0000FF"/>
                </a:solidFill>
              </a:rPr>
              <a:t>   </a:t>
            </a:r>
            <a:r>
              <a:rPr lang="en-US" sz="2800" dirty="0" smtClean="0">
                <a:solidFill>
                  <a:srgbClr val="0000FF"/>
                </a:solidFill>
              </a:rPr>
              <a:t>&lt;/</a:t>
            </a:r>
            <a:r>
              <a:rPr lang="en-US" sz="2800" dirty="0" err="1">
                <a:solidFill>
                  <a:srgbClr val="0000FF"/>
                </a:solidFill>
              </a:rPr>
              <a:t>system.web</a:t>
            </a:r>
            <a:r>
              <a:rPr lang="en-US" sz="2800" dirty="0">
                <a:solidFill>
                  <a:srgbClr val="0000FF"/>
                </a:solidFill>
              </a:rPr>
              <a:t>&gt;</a:t>
            </a:r>
          </a:p>
          <a:p>
            <a:pPr marL="0" indent="0">
              <a:buNone/>
            </a:pPr>
            <a:r>
              <a:rPr lang="en-US" sz="2800" dirty="0">
                <a:solidFill>
                  <a:srgbClr val="0000FF"/>
                </a:solidFill>
              </a:rPr>
              <a:t>&lt;/configuration&gt;</a:t>
            </a:r>
            <a:endParaRPr lang="ru-RU" sz="2800" dirty="0">
              <a:solidFill>
                <a:srgbClr val="0000FF"/>
              </a:solidFill>
            </a:endParaRPr>
          </a:p>
        </p:txBody>
      </p:sp>
    </p:spTree>
    <p:extLst>
      <p:ext uri="{BB962C8B-B14F-4D97-AF65-F5344CB8AC3E}">
        <p14:creationId xmlns:p14="http://schemas.microsoft.com/office/powerpoint/2010/main" val="21473034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2" name="Rectangle 2"/>
          <p:cNvSpPr>
            <a:spLocks noGrp="1" noChangeArrowheads="1"/>
          </p:cNvSpPr>
          <p:nvPr>
            <p:ph type="title"/>
          </p:nvPr>
        </p:nvSpPr>
        <p:spPr>
          <a:xfrm>
            <a:off x="0" y="2636912"/>
            <a:ext cx="9144000" cy="922114"/>
          </a:xfrm>
        </p:spPr>
        <p:txBody>
          <a:bodyPr>
            <a:normAutofit fontScale="90000"/>
          </a:bodyPr>
          <a:lstStyle/>
          <a:p>
            <a:r>
              <a:rPr lang="ru-RU" b="1" dirty="0" smtClean="0"/>
              <a:t>Аутентификация на основе форм</a:t>
            </a:r>
            <a:r>
              <a:rPr lang="en-US" b="1" dirty="0" smtClean="0"/>
              <a:t/>
            </a:r>
            <a:br>
              <a:rPr lang="en-US" b="1" dirty="0" smtClean="0"/>
            </a:br>
            <a:r>
              <a:rPr lang="ru-RU" b="1" dirty="0" smtClean="0"/>
              <a:t>(</a:t>
            </a:r>
            <a:r>
              <a:rPr lang="en-US" b="1" dirty="0" smtClean="0"/>
              <a:t>Forms Authentication</a:t>
            </a:r>
            <a:r>
              <a:rPr lang="ru-RU" b="1" dirty="0" smtClean="0"/>
              <a:t>)</a:t>
            </a:r>
            <a:endParaRPr lang="bg-BG" b="1" dirty="0"/>
          </a:p>
        </p:txBody>
      </p:sp>
    </p:spTree>
    <p:extLst>
      <p:ext uri="{BB962C8B-B14F-4D97-AF65-F5344CB8AC3E}">
        <p14:creationId xmlns:p14="http://schemas.microsoft.com/office/powerpoint/2010/main" val="39721523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60648"/>
            <a:ext cx="9144000" cy="1143000"/>
          </a:xfrm>
        </p:spPr>
        <p:txBody>
          <a:bodyPr>
            <a:noAutofit/>
          </a:bodyPr>
          <a:lstStyle/>
          <a:p>
            <a:pPr lvl="0"/>
            <a:r>
              <a:rPr lang="ru-RU" sz="4000" dirty="0" smtClean="0"/>
              <a:t>Аутентификация на основе форм</a:t>
            </a:r>
            <a:endParaRPr lang="ru-RU" sz="4000" dirty="0"/>
          </a:p>
        </p:txBody>
      </p:sp>
      <p:sp>
        <p:nvSpPr>
          <p:cNvPr id="3" name="Содержимое 2"/>
          <p:cNvSpPr>
            <a:spLocks noGrp="1"/>
          </p:cNvSpPr>
          <p:nvPr>
            <p:ph idx="1"/>
          </p:nvPr>
        </p:nvSpPr>
        <p:spPr>
          <a:xfrm>
            <a:off x="205680" y="1628800"/>
            <a:ext cx="8758808" cy="5113784"/>
          </a:xfrm>
        </p:spPr>
        <p:txBody>
          <a:bodyPr>
            <a:normAutofit/>
          </a:bodyPr>
          <a:lstStyle/>
          <a:p>
            <a:r>
              <a:rPr lang="ru-RU" dirty="0" smtClean="0"/>
              <a:t>Данный </a:t>
            </a:r>
            <a:r>
              <a:rPr lang="ru-RU" dirty="0"/>
              <a:t>вид аутентификации предполагает создание в </a:t>
            </a:r>
            <a:r>
              <a:rPr lang="en-US" dirty="0"/>
              <a:t>web</a:t>
            </a:r>
            <a:r>
              <a:rPr lang="ru-RU" dirty="0"/>
              <a:t>-приложении </a:t>
            </a:r>
            <a:r>
              <a:rPr lang="ru-RU" dirty="0" smtClean="0"/>
              <a:t>своей собственной </a:t>
            </a:r>
            <a:r>
              <a:rPr lang="ru-RU" b="1" i="1" dirty="0"/>
              <a:t>базы данных учетных записей и ролей пользователей</a:t>
            </a:r>
            <a:r>
              <a:rPr lang="ru-RU" dirty="0"/>
              <a:t>. </a:t>
            </a:r>
          </a:p>
          <a:p>
            <a:r>
              <a:rPr lang="ru-RU" dirty="0" smtClean="0"/>
              <a:t>Это наиболее </a:t>
            </a:r>
            <a:r>
              <a:rPr lang="ru-RU" dirty="0"/>
              <a:t>распространенным способом аутентификации </a:t>
            </a:r>
            <a:r>
              <a:rPr lang="en-US" dirty="0"/>
              <a:t>web</a:t>
            </a:r>
            <a:r>
              <a:rPr lang="ru-RU" dirty="0" smtClean="0"/>
              <a:t>-приложений. </a:t>
            </a:r>
          </a:p>
        </p:txBody>
      </p:sp>
    </p:spTree>
    <p:extLst>
      <p:ext uri="{BB962C8B-B14F-4D97-AF65-F5344CB8AC3E}">
        <p14:creationId xmlns:p14="http://schemas.microsoft.com/office/powerpoint/2010/main" val="33216017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2" name="Rectangle 2"/>
          <p:cNvSpPr>
            <a:spLocks noGrp="1" noChangeArrowheads="1"/>
          </p:cNvSpPr>
          <p:nvPr>
            <p:ph type="title"/>
          </p:nvPr>
        </p:nvSpPr>
        <p:spPr>
          <a:xfrm>
            <a:off x="0" y="274638"/>
            <a:ext cx="9144000" cy="922114"/>
          </a:xfrm>
        </p:spPr>
        <p:txBody>
          <a:bodyPr>
            <a:normAutofit fontScale="90000"/>
          </a:bodyPr>
          <a:lstStyle/>
          <a:p>
            <a:r>
              <a:rPr lang="ru-RU" b="1" dirty="0" smtClean="0"/>
              <a:t>Аутентификация на основе форм</a:t>
            </a:r>
            <a:r>
              <a:rPr lang="en-US" b="1" dirty="0" smtClean="0"/>
              <a:t/>
            </a:r>
            <a:br>
              <a:rPr lang="en-US" b="1" dirty="0" smtClean="0"/>
            </a:br>
            <a:r>
              <a:rPr lang="ru-RU" dirty="0" smtClean="0"/>
              <a:t>(</a:t>
            </a:r>
            <a:r>
              <a:rPr lang="en-US" dirty="0" smtClean="0"/>
              <a:t>Forms Authentication</a:t>
            </a:r>
            <a:r>
              <a:rPr lang="ru-RU" dirty="0" smtClean="0"/>
              <a:t>)</a:t>
            </a:r>
            <a:endParaRPr lang="bg-BG" dirty="0"/>
          </a:p>
        </p:txBody>
      </p:sp>
      <p:sp>
        <p:nvSpPr>
          <p:cNvPr id="460803" name="Rectangle 3"/>
          <p:cNvSpPr>
            <a:spLocks noGrp="1" noChangeArrowheads="1"/>
          </p:cNvSpPr>
          <p:nvPr>
            <p:ph idx="1"/>
          </p:nvPr>
        </p:nvSpPr>
        <p:spPr>
          <a:xfrm>
            <a:off x="179512" y="1772816"/>
            <a:ext cx="8964488" cy="5085184"/>
          </a:xfrm>
        </p:spPr>
        <p:txBody>
          <a:bodyPr>
            <a:normAutofit fontScale="85000" lnSpcReduction="20000"/>
          </a:bodyPr>
          <a:lstStyle/>
          <a:p>
            <a:r>
              <a:rPr lang="en-US" dirty="0">
                <a:solidFill>
                  <a:srgbClr val="0000FF"/>
                </a:solidFill>
              </a:rPr>
              <a:t>Forms </a:t>
            </a:r>
            <a:r>
              <a:rPr lang="en-US" dirty="0" smtClean="0">
                <a:solidFill>
                  <a:srgbClr val="0000FF"/>
                </a:solidFill>
              </a:rPr>
              <a:t>Authentication </a:t>
            </a:r>
            <a:r>
              <a:rPr lang="ru-RU" dirty="0" smtClean="0"/>
              <a:t>использует </a:t>
            </a:r>
            <a:r>
              <a:rPr lang="en-US" dirty="0" smtClean="0"/>
              <a:t>Web</a:t>
            </a:r>
            <a:r>
              <a:rPr lang="ru-RU" dirty="0" smtClean="0"/>
              <a:t>-форму для сбора таких параметров подключения (</a:t>
            </a:r>
            <a:r>
              <a:rPr lang="en-US" dirty="0" smtClean="0"/>
              <a:t>login credentials</a:t>
            </a:r>
            <a:r>
              <a:rPr lang="ru-RU" dirty="0" smtClean="0"/>
              <a:t>) как </a:t>
            </a:r>
          </a:p>
          <a:p>
            <a:pPr lvl="1"/>
            <a:r>
              <a:rPr lang="ru-RU" dirty="0" smtClean="0"/>
              <a:t>имя пользователя</a:t>
            </a:r>
            <a:r>
              <a:rPr lang="en-US" dirty="0" smtClean="0"/>
              <a:t> (username</a:t>
            </a:r>
            <a:r>
              <a:rPr lang="ru-RU" dirty="0" smtClean="0"/>
              <a:t>)</a:t>
            </a:r>
            <a:r>
              <a:rPr lang="en-US" dirty="0" smtClean="0"/>
              <a:t>;</a:t>
            </a:r>
          </a:p>
          <a:p>
            <a:pPr lvl="1"/>
            <a:r>
              <a:rPr lang="ru-RU" dirty="0" smtClean="0"/>
              <a:t>пароль (</a:t>
            </a:r>
            <a:r>
              <a:rPr lang="en-US" dirty="0" smtClean="0"/>
              <a:t>password)</a:t>
            </a:r>
            <a:r>
              <a:rPr lang="ru-RU" dirty="0" smtClean="0"/>
              <a:t>.</a:t>
            </a:r>
            <a:endParaRPr lang="en-US" dirty="0"/>
          </a:p>
          <a:p>
            <a:r>
              <a:rPr lang="ru-RU" dirty="0" smtClean="0"/>
              <a:t>Пользователи аутентифицируются с помощью программного кода </a:t>
            </a:r>
            <a:r>
              <a:rPr lang="en-US" dirty="0" smtClean="0"/>
              <a:t>C#</a:t>
            </a:r>
            <a:r>
              <a:rPr lang="ru-RU" dirty="0" smtClean="0"/>
              <a:t>, связанного с данной формой.</a:t>
            </a:r>
            <a:endParaRPr lang="en-US" dirty="0"/>
          </a:p>
          <a:p>
            <a:r>
              <a:rPr lang="ru-RU" dirty="0" smtClean="0"/>
              <a:t>Учетные записи пользователей могут храниться в</a:t>
            </a:r>
            <a:r>
              <a:rPr lang="en-US" dirty="0" smtClean="0"/>
              <a:t>:</a:t>
            </a:r>
            <a:endParaRPr lang="en-US" dirty="0"/>
          </a:p>
          <a:p>
            <a:pPr marL="712788" lvl="1" indent="-266700"/>
            <a:r>
              <a:rPr lang="ru-RU" noProof="1" smtClean="0">
                <a:latin typeface="Consolas" pitchFamily="49" charset="0"/>
                <a:cs typeface="Consolas" pitchFamily="49" charset="0"/>
              </a:rPr>
              <a:t>файле конфигурации </a:t>
            </a:r>
            <a:r>
              <a:rPr lang="en-US" noProof="1" smtClean="0">
                <a:solidFill>
                  <a:srgbClr val="0000FF"/>
                </a:solidFill>
                <a:latin typeface="Consolas" pitchFamily="49" charset="0"/>
                <a:cs typeface="Consolas" pitchFamily="49" charset="0"/>
              </a:rPr>
              <a:t>Web.config</a:t>
            </a:r>
            <a:r>
              <a:rPr lang="en-US" noProof="1" smtClean="0">
                <a:latin typeface="Consolas" pitchFamily="49" charset="0"/>
                <a:cs typeface="Consolas" pitchFamily="49" charset="0"/>
              </a:rPr>
              <a:t>;</a:t>
            </a:r>
            <a:endParaRPr lang="en-US" dirty="0"/>
          </a:p>
          <a:p>
            <a:pPr marL="712788" lvl="1" indent="-266700"/>
            <a:r>
              <a:rPr lang="ru-RU" dirty="0" smtClean="0"/>
              <a:t>базе данных</a:t>
            </a:r>
            <a:r>
              <a:rPr lang="en-US" dirty="0" smtClean="0"/>
              <a:t> </a:t>
            </a:r>
            <a:r>
              <a:rPr lang="ru-RU" dirty="0" smtClean="0"/>
              <a:t>специальной структуры</a:t>
            </a:r>
            <a:r>
              <a:rPr lang="en-US" dirty="0" smtClean="0"/>
              <a:t>;</a:t>
            </a:r>
            <a:endParaRPr lang="en-US" dirty="0"/>
          </a:p>
          <a:p>
            <a:r>
              <a:rPr lang="ru-RU" dirty="0" smtClean="0"/>
              <a:t>Пользователи являются локальными для данного</a:t>
            </a:r>
            <a:r>
              <a:rPr lang="en-US" dirty="0" smtClean="0"/>
              <a:t> Web</a:t>
            </a:r>
            <a:r>
              <a:rPr lang="ru-RU" dirty="0" smtClean="0"/>
              <a:t>-приложения (т.е. подключаются только к данному </a:t>
            </a:r>
            <a:r>
              <a:rPr lang="en-US" dirty="0" smtClean="0"/>
              <a:t>web-</a:t>
            </a:r>
            <a:r>
              <a:rPr lang="ru-RU" dirty="0" smtClean="0"/>
              <a:t>приложению)</a:t>
            </a:r>
            <a:endParaRPr lang="en-US" dirty="0" smtClean="0"/>
          </a:p>
          <a:p>
            <a:pPr lvl="1"/>
            <a:r>
              <a:rPr lang="ru-RU" dirty="0" smtClean="0"/>
              <a:t>Не часть ОС</a:t>
            </a:r>
            <a:r>
              <a:rPr lang="en-US" dirty="0" smtClean="0"/>
              <a:t> Windows </a:t>
            </a:r>
            <a:r>
              <a:rPr lang="ru-RU" dirty="0" smtClean="0"/>
              <a:t>или</a:t>
            </a:r>
            <a:r>
              <a:rPr lang="en-US" dirty="0" smtClean="0"/>
              <a:t> Active Directory</a:t>
            </a:r>
            <a:r>
              <a:rPr lang="ru-RU" dirty="0" smtClean="0"/>
              <a:t>.</a:t>
            </a:r>
            <a:endParaRPr lang="en-US" dirty="0"/>
          </a:p>
        </p:txBody>
      </p:sp>
    </p:spTree>
    <p:extLst>
      <p:ext uri="{BB962C8B-B14F-4D97-AF65-F5344CB8AC3E}">
        <p14:creationId xmlns:p14="http://schemas.microsoft.com/office/powerpoint/2010/main" val="3385846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Аутентификация на основе форм</a:t>
            </a:r>
            <a:endParaRPr lang="ru-RU" dirty="0"/>
          </a:p>
        </p:txBody>
      </p:sp>
      <p:sp>
        <p:nvSpPr>
          <p:cNvPr id="3" name="Объект 2"/>
          <p:cNvSpPr>
            <a:spLocks noGrp="1"/>
          </p:cNvSpPr>
          <p:nvPr>
            <p:ph idx="1"/>
          </p:nvPr>
        </p:nvSpPr>
        <p:spPr/>
        <p:txBody>
          <a:bodyPr/>
          <a:lstStyle/>
          <a:p>
            <a:endParaRPr lang="ru-RU"/>
          </a:p>
        </p:txBody>
      </p:sp>
      <p:pic>
        <p:nvPicPr>
          <p:cNvPr id="1028" name="Picture 4"/>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2123728" y="1700807"/>
            <a:ext cx="5544616" cy="50418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868506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0" y="274638"/>
            <a:ext cx="9144000" cy="994122"/>
          </a:xfrm>
        </p:spPr>
        <p:txBody>
          <a:bodyPr>
            <a:noAutofit/>
          </a:bodyPr>
          <a:lstStyle/>
          <a:p>
            <a:r>
              <a:rPr lang="ru-RU" sz="3200" dirty="0" smtClean="0">
                <a:latin typeface="Arial" panose="020B0604020202020204" pitchFamily="34" charset="0"/>
                <a:cs typeface="Arial" panose="020B0604020202020204" pitchFamily="34" charset="0"/>
              </a:rPr>
              <a:t>Достоинства использования </a:t>
            </a:r>
            <a:r>
              <a:rPr lang="en-US" sz="3200" dirty="0" smtClean="0">
                <a:latin typeface="Arial" panose="020B0604020202020204" pitchFamily="34" charset="0"/>
                <a:cs typeface="Arial" panose="020B0604020202020204" pitchFamily="34" charset="0"/>
              </a:rPr>
              <a:t/>
            </a:r>
            <a:br>
              <a:rPr lang="en-US" sz="3200" dirty="0" smtClean="0">
                <a:latin typeface="Arial" panose="020B0604020202020204" pitchFamily="34" charset="0"/>
                <a:cs typeface="Arial" panose="020B0604020202020204" pitchFamily="34" charset="0"/>
              </a:rPr>
            </a:br>
            <a:r>
              <a:rPr lang="en-US" sz="3200" dirty="0" smtClean="0">
                <a:latin typeface="Arial" panose="020B0604020202020204" pitchFamily="34" charset="0"/>
                <a:cs typeface="Arial" panose="020B0604020202020204" pitchFamily="34" charset="0"/>
              </a:rPr>
              <a:t>Form Authentication</a:t>
            </a:r>
            <a:endParaRPr lang="ru-RU" sz="3200" dirty="0" smtClean="0">
              <a:latin typeface="Arial" panose="020B0604020202020204" pitchFamily="34" charset="0"/>
              <a:cs typeface="Arial" panose="020B0604020202020204" pitchFamily="34" charset="0"/>
            </a:endParaRPr>
          </a:p>
        </p:txBody>
      </p:sp>
      <p:sp>
        <p:nvSpPr>
          <p:cNvPr id="49155" name="Rectangle 3"/>
          <p:cNvSpPr>
            <a:spLocks noGrp="1" noChangeArrowheads="1"/>
          </p:cNvSpPr>
          <p:nvPr>
            <p:ph type="body" idx="1"/>
          </p:nvPr>
        </p:nvSpPr>
        <p:spPr>
          <a:xfrm>
            <a:off x="179512" y="1556792"/>
            <a:ext cx="8964488" cy="5301208"/>
          </a:xfrm>
        </p:spPr>
        <p:txBody>
          <a:bodyPr>
            <a:normAutofit/>
          </a:bodyPr>
          <a:lstStyle/>
          <a:p>
            <a:pPr eaLnBrk="1" hangingPunct="1">
              <a:lnSpc>
                <a:spcPct val="80000"/>
              </a:lnSpc>
            </a:pPr>
            <a:r>
              <a:rPr lang="ru-RU" sz="2400" dirty="0" smtClean="0"/>
              <a:t>Используется, если есть причины не использовать в приложении учетные записи </a:t>
            </a:r>
            <a:r>
              <a:rPr lang="en-US" sz="2400" dirty="0" smtClean="0"/>
              <a:t>Windows</a:t>
            </a:r>
            <a:r>
              <a:rPr lang="ru-RU" sz="2400" dirty="0" smtClean="0"/>
              <a:t>.</a:t>
            </a:r>
          </a:p>
          <a:p>
            <a:pPr eaLnBrk="1" hangingPunct="1">
              <a:lnSpc>
                <a:spcPct val="80000"/>
              </a:lnSpc>
            </a:pPr>
            <a:r>
              <a:rPr lang="ru-RU" sz="2400" dirty="0" smtClean="0"/>
              <a:t>Достоинства использования </a:t>
            </a:r>
            <a:r>
              <a:rPr lang="en-US" sz="2400" dirty="0" smtClean="0"/>
              <a:t>Form Authentication</a:t>
            </a:r>
            <a:endParaRPr lang="ru-RU" sz="2400" dirty="0" smtClean="0"/>
          </a:p>
          <a:p>
            <a:pPr lvl="1" eaLnBrk="1" hangingPunct="1">
              <a:lnSpc>
                <a:spcPct val="80000"/>
              </a:lnSpc>
            </a:pPr>
            <a:r>
              <a:rPr lang="ru-RU" sz="2000" dirty="0" smtClean="0"/>
              <a:t>Имеется полный контроль  над процессом аутентификации;</a:t>
            </a:r>
          </a:p>
          <a:p>
            <a:pPr lvl="1" eaLnBrk="1" hangingPunct="1">
              <a:lnSpc>
                <a:spcPct val="80000"/>
              </a:lnSpc>
            </a:pPr>
            <a:r>
              <a:rPr lang="ru-RU" sz="2000" dirty="0" smtClean="0"/>
              <a:t>Имеется полный контроль над видом страницы подключения (</a:t>
            </a:r>
            <a:r>
              <a:rPr lang="en-US" sz="2000" dirty="0" smtClean="0"/>
              <a:t>login form</a:t>
            </a:r>
            <a:r>
              <a:rPr lang="ru-RU" sz="2000" dirty="0" smtClean="0"/>
              <a:t>)</a:t>
            </a:r>
            <a:r>
              <a:rPr lang="en-US" sz="2000" dirty="0" smtClean="0"/>
              <a:t>;</a:t>
            </a:r>
            <a:r>
              <a:rPr lang="ru-RU" sz="2000" dirty="0" smtClean="0"/>
              <a:t> имеются стандартные элементы подключения (</a:t>
            </a:r>
            <a:r>
              <a:rPr lang="ru-RU" sz="2000" dirty="0" err="1" smtClean="0"/>
              <a:t>Login</a:t>
            </a:r>
            <a:r>
              <a:rPr lang="ru-RU" sz="2000" dirty="0" smtClean="0"/>
              <a:t> </a:t>
            </a:r>
            <a:r>
              <a:rPr lang="ru-RU" sz="2000" dirty="0" err="1" smtClean="0"/>
              <a:t>control</a:t>
            </a:r>
            <a:r>
              <a:rPr lang="ru-RU" sz="2000" dirty="0" smtClean="0"/>
              <a:t>).</a:t>
            </a:r>
            <a:endParaRPr lang="en-US" sz="2000" dirty="0" smtClean="0"/>
          </a:p>
          <a:p>
            <a:pPr lvl="1" eaLnBrk="1" hangingPunct="1">
              <a:lnSpc>
                <a:spcPct val="80000"/>
              </a:lnSpc>
            </a:pPr>
            <a:r>
              <a:rPr lang="ru-RU" sz="2000" dirty="0" smtClean="0"/>
              <a:t>Может работать с любым браузером, так как использует стандартный </a:t>
            </a:r>
            <a:r>
              <a:rPr lang="en-US" sz="2000" dirty="0" smtClean="0"/>
              <a:t>HTML;</a:t>
            </a:r>
            <a:endParaRPr lang="ru-RU" sz="2000" dirty="0" smtClean="0"/>
          </a:p>
          <a:p>
            <a:pPr lvl="1" eaLnBrk="1" hangingPunct="1">
              <a:lnSpc>
                <a:spcPct val="80000"/>
              </a:lnSpc>
            </a:pPr>
            <a:r>
              <a:rPr lang="ru-RU" sz="2000" dirty="0" smtClean="0"/>
              <a:t>Позволяет самому определить способ хранения информации о пользователе.</a:t>
            </a:r>
          </a:p>
          <a:p>
            <a:pPr eaLnBrk="1" hangingPunct="1">
              <a:lnSpc>
                <a:spcPct val="80000"/>
              </a:lnSpc>
            </a:pPr>
            <a:r>
              <a:rPr lang="ru-RU" sz="2400" dirty="0" smtClean="0"/>
              <a:t>Используется своя страница подключения (</a:t>
            </a:r>
            <a:r>
              <a:rPr lang="ru-RU" sz="2400" dirty="0" err="1" smtClean="0"/>
              <a:t>login</a:t>
            </a:r>
            <a:r>
              <a:rPr lang="ru-RU" sz="2400" dirty="0" smtClean="0"/>
              <a:t> </a:t>
            </a:r>
            <a:r>
              <a:rPr lang="ru-RU" sz="2400" dirty="0" err="1" smtClean="0"/>
              <a:t>page</a:t>
            </a:r>
            <a:r>
              <a:rPr lang="ru-RU" sz="2400" dirty="0" smtClean="0"/>
              <a:t>), которая проверяет имя и пароль пользователя в собственной БД приложения. </a:t>
            </a:r>
          </a:p>
          <a:p>
            <a:pPr eaLnBrk="1" hangingPunct="1">
              <a:lnSpc>
                <a:spcPct val="80000"/>
              </a:lnSpc>
            </a:pPr>
            <a:r>
              <a:rPr lang="ru-RU" sz="2400" dirty="0" smtClean="0"/>
              <a:t>Затем инфраструктура задает контекст безопасности для каждого последующего запроса (во многих случая используя </a:t>
            </a:r>
            <a:r>
              <a:rPr lang="ru-RU" sz="2400" dirty="0" err="1" smtClean="0"/>
              <a:t>куки</a:t>
            </a:r>
            <a:r>
              <a:rPr lang="ru-RU" sz="2400" dirty="0" smtClean="0"/>
              <a:t>).</a:t>
            </a:r>
          </a:p>
          <a:p>
            <a:pPr eaLnBrk="1" hangingPunct="1">
              <a:lnSpc>
                <a:spcPct val="80000"/>
              </a:lnSpc>
            </a:pPr>
            <a:endParaRPr lang="ru-RU" sz="2400" dirty="0" smtClean="0"/>
          </a:p>
        </p:txBody>
      </p:sp>
    </p:spTree>
    <p:extLst>
      <p:ext uri="{BB962C8B-B14F-4D97-AF65-F5344CB8AC3E}">
        <p14:creationId xmlns:p14="http://schemas.microsoft.com/office/powerpoint/2010/main" val="36424795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0" y="274639"/>
            <a:ext cx="9144000" cy="850106"/>
          </a:xfrm>
        </p:spPr>
        <p:txBody>
          <a:bodyPr/>
          <a:lstStyle/>
          <a:p>
            <a:pPr eaLnBrk="1" hangingPunct="1"/>
            <a:r>
              <a:rPr lang="ru-RU" sz="4000" dirty="0" smtClean="0"/>
              <a:t>Пояснение </a:t>
            </a:r>
            <a:r>
              <a:rPr lang="en-US" sz="4000" dirty="0" smtClean="0"/>
              <a:t>Forms Authentication</a:t>
            </a:r>
            <a:endParaRPr lang="ru-RU" sz="4000" dirty="0" smtClean="0"/>
          </a:p>
        </p:txBody>
      </p:sp>
      <p:sp>
        <p:nvSpPr>
          <p:cNvPr id="47107" name="Rectangle 3"/>
          <p:cNvSpPr>
            <a:spLocks noGrp="1" noChangeArrowheads="1"/>
          </p:cNvSpPr>
          <p:nvPr>
            <p:ph type="body" idx="1"/>
          </p:nvPr>
        </p:nvSpPr>
        <p:spPr>
          <a:xfrm>
            <a:off x="179512" y="1340768"/>
            <a:ext cx="8964488" cy="5517232"/>
          </a:xfrm>
        </p:spPr>
        <p:txBody>
          <a:bodyPr>
            <a:normAutofit/>
          </a:bodyPr>
          <a:lstStyle/>
          <a:p>
            <a:pPr eaLnBrk="1" hangingPunct="1">
              <a:lnSpc>
                <a:spcPct val="80000"/>
              </a:lnSpc>
            </a:pPr>
            <a:r>
              <a:rPr lang="ru-RU" sz="2800" dirty="0" smtClean="0"/>
              <a:t>Аутентификация на основе форм основана на билетах (</a:t>
            </a:r>
            <a:r>
              <a:rPr lang="en-US" sz="2800" dirty="0" smtClean="0"/>
              <a:t>ticket</a:t>
            </a:r>
            <a:r>
              <a:rPr lang="ru-RU" sz="2800" dirty="0" smtClean="0"/>
              <a:t> или </a:t>
            </a:r>
            <a:r>
              <a:rPr lang="en-US" sz="2800" dirty="0" smtClean="0"/>
              <a:t>token)</a:t>
            </a:r>
            <a:r>
              <a:rPr lang="ru-RU" sz="2800" dirty="0" smtClean="0"/>
              <a:t>. </a:t>
            </a:r>
          </a:p>
          <a:p>
            <a:pPr eaLnBrk="1" hangingPunct="1">
              <a:lnSpc>
                <a:spcPct val="80000"/>
              </a:lnSpc>
            </a:pPr>
            <a:r>
              <a:rPr lang="ru-RU" sz="2800" dirty="0" smtClean="0"/>
              <a:t>Когда пользователи подключаются, они получают билет (</a:t>
            </a:r>
            <a:r>
              <a:rPr lang="en-US" sz="2800" dirty="0" smtClean="0"/>
              <a:t>ticket</a:t>
            </a:r>
            <a:r>
              <a:rPr lang="ru-RU" sz="2800" dirty="0" smtClean="0"/>
              <a:t>)</a:t>
            </a:r>
            <a:r>
              <a:rPr lang="en-US" sz="2800" dirty="0" smtClean="0"/>
              <a:t> </a:t>
            </a:r>
            <a:r>
              <a:rPr lang="ru-RU" sz="2800" dirty="0" smtClean="0"/>
              <a:t>с основной информацией о пользователе. </a:t>
            </a:r>
            <a:endParaRPr lang="en-US" sz="2800" dirty="0" smtClean="0"/>
          </a:p>
          <a:p>
            <a:pPr lvl="1">
              <a:lnSpc>
                <a:spcPct val="80000"/>
              </a:lnSpc>
            </a:pPr>
            <a:r>
              <a:rPr lang="ru-RU" sz="2000" dirty="0" smtClean="0"/>
              <a:t>Эта информация сохраняется в шифрованном куки, который прикрепляется к ответу на запрос, и таким образом передается с каждым последующим запросом.</a:t>
            </a:r>
          </a:p>
          <a:p>
            <a:pPr eaLnBrk="1" hangingPunct="1">
              <a:lnSpc>
                <a:spcPct val="80000"/>
              </a:lnSpc>
            </a:pPr>
            <a:r>
              <a:rPr lang="ru-RU" sz="2800" dirty="0" smtClean="0"/>
              <a:t>Когда пользователь запрашивает </a:t>
            </a:r>
            <a:r>
              <a:rPr lang="en-US" sz="2800" dirty="0" smtClean="0"/>
              <a:t>web </a:t>
            </a:r>
            <a:r>
              <a:rPr lang="ru-RU" sz="2800" dirty="0" smtClean="0"/>
              <a:t>страницу, которая не доступна анонимному пользователю, то </a:t>
            </a:r>
            <a:r>
              <a:rPr lang="en-US" sz="2800" dirty="0" smtClean="0"/>
              <a:t>ASP.Net </a:t>
            </a:r>
            <a:r>
              <a:rPr lang="ru-RU" sz="2800" dirty="0" smtClean="0"/>
              <a:t>проверяет наличие билета. </a:t>
            </a:r>
          </a:p>
          <a:p>
            <a:pPr eaLnBrk="1" hangingPunct="1">
              <a:lnSpc>
                <a:spcPct val="80000"/>
              </a:lnSpc>
            </a:pPr>
            <a:r>
              <a:rPr lang="ru-RU" sz="2800" dirty="0" smtClean="0"/>
              <a:t>Если его нет, то </a:t>
            </a:r>
            <a:r>
              <a:rPr lang="en-US" sz="2800" dirty="0" smtClean="0"/>
              <a:t>ASP.Net </a:t>
            </a:r>
            <a:r>
              <a:rPr lang="ru-RU" sz="2800" dirty="0" smtClean="0"/>
              <a:t>автоматически </a:t>
            </a:r>
            <a:r>
              <a:rPr lang="ru-RU" sz="2800" dirty="0" err="1" smtClean="0"/>
              <a:t>перенаправляет</a:t>
            </a:r>
            <a:r>
              <a:rPr lang="ru-RU" sz="2800" dirty="0" smtClean="0"/>
              <a:t> пользователя на странице подключения (</a:t>
            </a:r>
            <a:r>
              <a:rPr lang="ru-RU" sz="2800" dirty="0" err="1" smtClean="0"/>
              <a:t>login</a:t>
            </a:r>
            <a:r>
              <a:rPr lang="ru-RU" sz="2800" dirty="0" smtClean="0"/>
              <a:t> </a:t>
            </a:r>
            <a:r>
              <a:rPr lang="ru-RU" sz="2800" dirty="0" err="1" smtClean="0"/>
              <a:t>page</a:t>
            </a:r>
            <a:r>
              <a:rPr lang="ru-RU" sz="2800" dirty="0" smtClean="0"/>
              <a:t>). </a:t>
            </a:r>
          </a:p>
          <a:p>
            <a:pPr lvl="1">
              <a:lnSpc>
                <a:spcPct val="80000"/>
              </a:lnSpc>
            </a:pPr>
            <a:r>
              <a:rPr lang="ru-RU" sz="2000" dirty="0" smtClean="0"/>
              <a:t>Программист должен создать такую страницу и проверить данные занесенные пользователем на странице подключения. </a:t>
            </a:r>
          </a:p>
        </p:txBody>
      </p:sp>
    </p:spTree>
    <p:extLst>
      <p:ext uri="{BB962C8B-B14F-4D97-AF65-F5344CB8AC3E}">
        <p14:creationId xmlns:p14="http://schemas.microsoft.com/office/powerpoint/2010/main" val="14064022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0" y="274639"/>
            <a:ext cx="9144000" cy="850106"/>
          </a:xfrm>
        </p:spPr>
        <p:txBody>
          <a:bodyPr/>
          <a:lstStyle/>
          <a:p>
            <a:pPr eaLnBrk="1" hangingPunct="1"/>
            <a:r>
              <a:rPr lang="ru-RU" sz="4000" dirty="0" smtClean="0"/>
              <a:t>Пояснение </a:t>
            </a:r>
            <a:r>
              <a:rPr lang="en-US" sz="4000" dirty="0" smtClean="0"/>
              <a:t>Forms Authentication</a:t>
            </a:r>
            <a:r>
              <a:rPr lang="ru-RU" sz="4000" dirty="0" smtClean="0"/>
              <a:t> (2)</a:t>
            </a:r>
          </a:p>
        </p:txBody>
      </p:sp>
      <p:sp>
        <p:nvSpPr>
          <p:cNvPr id="47107" name="Rectangle 3"/>
          <p:cNvSpPr>
            <a:spLocks noGrp="1" noChangeArrowheads="1"/>
          </p:cNvSpPr>
          <p:nvPr>
            <p:ph type="body" idx="1"/>
          </p:nvPr>
        </p:nvSpPr>
        <p:spPr>
          <a:xfrm>
            <a:off x="179512" y="1340768"/>
            <a:ext cx="8964488" cy="5517232"/>
          </a:xfrm>
        </p:spPr>
        <p:txBody>
          <a:bodyPr>
            <a:normAutofit lnSpcReduction="10000"/>
          </a:bodyPr>
          <a:lstStyle/>
          <a:p>
            <a:pPr eaLnBrk="1" hangingPunct="1">
              <a:lnSpc>
                <a:spcPct val="120000"/>
              </a:lnSpc>
            </a:pPr>
            <a:r>
              <a:rPr lang="ru-RU" dirty="0" smtClean="0"/>
              <a:t>Если данные успешно пройдут проверку, то нужно сообщить инфраструктуре </a:t>
            </a:r>
            <a:r>
              <a:rPr lang="en-US" dirty="0" smtClean="0"/>
              <a:t>ASP.Net </a:t>
            </a:r>
            <a:r>
              <a:rPr lang="ru-RU" dirty="0" smtClean="0"/>
              <a:t>об успехе (вызвав метод класса </a:t>
            </a:r>
            <a:r>
              <a:rPr lang="ru-RU" dirty="0" err="1" smtClean="0"/>
              <a:t>FormsAuthentication</a:t>
            </a:r>
            <a:r>
              <a:rPr lang="ru-RU" dirty="0" smtClean="0"/>
              <a:t>) и среда автоматически </a:t>
            </a:r>
          </a:p>
          <a:p>
            <a:pPr lvl="1">
              <a:lnSpc>
                <a:spcPct val="120000"/>
              </a:lnSpc>
            </a:pPr>
            <a:r>
              <a:rPr lang="ru-RU" dirty="0" smtClean="0"/>
              <a:t>задаст значения для </a:t>
            </a:r>
            <a:r>
              <a:rPr lang="ru-RU" dirty="0" err="1" smtClean="0"/>
              <a:t>куки</a:t>
            </a:r>
            <a:r>
              <a:rPr lang="ru-RU" dirty="0" smtClean="0"/>
              <a:t> аутентификации (который реально содержит билет - </a:t>
            </a:r>
            <a:r>
              <a:rPr lang="en-US" dirty="0" smtClean="0"/>
              <a:t>ticket</a:t>
            </a:r>
            <a:r>
              <a:rPr lang="ru-RU" dirty="0" smtClean="0"/>
              <a:t>)</a:t>
            </a:r>
            <a:r>
              <a:rPr lang="en-US" dirty="0" smtClean="0"/>
              <a:t> </a:t>
            </a:r>
            <a:endParaRPr lang="ru-RU" dirty="0" smtClean="0"/>
          </a:p>
          <a:p>
            <a:pPr lvl="1">
              <a:lnSpc>
                <a:spcPct val="120000"/>
              </a:lnSpc>
            </a:pPr>
            <a:r>
              <a:rPr lang="ru-RU" dirty="0" smtClean="0"/>
              <a:t>перенаправит пользователя на ранее запрашиваемую страницу. </a:t>
            </a:r>
          </a:p>
          <a:p>
            <a:pPr eaLnBrk="1" hangingPunct="1">
              <a:lnSpc>
                <a:spcPct val="120000"/>
              </a:lnSpc>
            </a:pPr>
            <a:r>
              <a:rPr lang="ru-RU" dirty="0" smtClean="0"/>
              <a:t>При обработке этого запроса среда определит, что </a:t>
            </a:r>
            <a:r>
              <a:rPr lang="ru-RU" dirty="0" err="1" smtClean="0"/>
              <a:t>куки</a:t>
            </a:r>
            <a:r>
              <a:rPr lang="ru-RU" dirty="0" smtClean="0"/>
              <a:t> аутентификации с </a:t>
            </a:r>
            <a:r>
              <a:rPr lang="en-US" dirty="0" smtClean="0"/>
              <a:t>ticket </a:t>
            </a:r>
            <a:r>
              <a:rPr lang="ru-RU" dirty="0" smtClean="0"/>
              <a:t>доступен.</a:t>
            </a:r>
          </a:p>
        </p:txBody>
      </p:sp>
    </p:spTree>
    <p:extLst>
      <p:ext uri="{BB962C8B-B14F-4D97-AF65-F5344CB8AC3E}">
        <p14:creationId xmlns:p14="http://schemas.microsoft.com/office/powerpoint/2010/main" val="39760838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60648"/>
            <a:ext cx="9144000" cy="1143000"/>
          </a:xfrm>
        </p:spPr>
        <p:txBody>
          <a:bodyPr>
            <a:noAutofit/>
          </a:bodyPr>
          <a:lstStyle/>
          <a:p>
            <a:pPr lvl="0"/>
            <a:r>
              <a:rPr lang="ru-RU" sz="4000" dirty="0" smtClean="0"/>
              <a:t>Системы (фреймворки) для  аутентификация на основе форм</a:t>
            </a:r>
            <a:endParaRPr lang="ru-RU" sz="4000" dirty="0"/>
          </a:p>
        </p:txBody>
      </p:sp>
      <p:sp>
        <p:nvSpPr>
          <p:cNvPr id="3" name="Содержимое 2"/>
          <p:cNvSpPr>
            <a:spLocks noGrp="1"/>
          </p:cNvSpPr>
          <p:nvPr>
            <p:ph idx="1"/>
          </p:nvPr>
        </p:nvSpPr>
        <p:spPr>
          <a:xfrm>
            <a:off x="205680" y="1628800"/>
            <a:ext cx="8938320" cy="5229200"/>
          </a:xfrm>
        </p:spPr>
        <p:txBody>
          <a:bodyPr>
            <a:normAutofit/>
          </a:bodyPr>
          <a:lstStyle/>
          <a:p>
            <a:r>
              <a:rPr lang="ru-RU" dirty="0" smtClean="0"/>
              <a:t>Аутентификация на основе форм </a:t>
            </a:r>
            <a:r>
              <a:rPr lang="ru-RU" dirty="0" err="1" smtClean="0"/>
              <a:t>м.б</a:t>
            </a:r>
            <a:r>
              <a:rPr lang="ru-RU" dirty="0" smtClean="0"/>
              <a:t>. выполнена с использованием двух фреймворков</a:t>
            </a:r>
          </a:p>
          <a:p>
            <a:pPr lvl="1"/>
            <a:r>
              <a:rPr lang="ru-RU" dirty="0" smtClean="0"/>
              <a:t>система </a:t>
            </a:r>
            <a:r>
              <a:rPr lang="en-US" dirty="0" smtClean="0"/>
              <a:t>Membership</a:t>
            </a:r>
          </a:p>
          <a:p>
            <a:pPr lvl="1"/>
            <a:r>
              <a:rPr lang="ru-RU" dirty="0" smtClean="0"/>
              <a:t>система </a:t>
            </a:r>
            <a:r>
              <a:rPr lang="en-US" dirty="0" smtClean="0"/>
              <a:t>Identity</a:t>
            </a:r>
            <a:endParaRPr lang="en-US" dirty="0"/>
          </a:p>
          <a:p>
            <a:r>
              <a:rPr lang="ru-RU" dirty="0" smtClean="0"/>
              <a:t>По умолчанию в </a:t>
            </a:r>
            <a:r>
              <a:rPr lang="en-US" dirty="0" smtClean="0"/>
              <a:t>VS</a:t>
            </a:r>
            <a:r>
              <a:rPr lang="ru-RU" dirty="0" smtClean="0"/>
              <a:t> 2015 используется </a:t>
            </a:r>
            <a:r>
              <a:rPr lang="ru-RU" dirty="0"/>
              <a:t>система </a:t>
            </a:r>
            <a:r>
              <a:rPr lang="en-US" dirty="0" smtClean="0"/>
              <a:t>Identity</a:t>
            </a:r>
            <a:r>
              <a:rPr lang="ru-RU" dirty="0" smtClean="0"/>
              <a:t>.</a:t>
            </a:r>
            <a:endParaRPr lang="en-US" dirty="0" smtClean="0"/>
          </a:p>
          <a:p>
            <a:endParaRPr lang="ru-RU" dirty="0" smtClean="0"/>
          </a:p>
        </p:txBody>
      </p:sp>
    </p:spTree>
    <p:extLst>
      <p:ext uri="{BB962C8B-B14F-4D97-AF65-F5344CB8AC3E}">
        <p14:creationId xmlns:p14="http://schemas.microsoft.com/office/powerpoint/2010/main" val="29206426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6" name="Rectangle 2"/>
          <p:cNvSpPr>
            <a:spLocks noGrp="1" noChangeArrowheads="1"/>
          </p:cNvSpPr>
          <p:nvPr>
            <p:ph type="title"/>
          </p:nvPr>
        </p:nvSpPr>
        <p:spPr>
          <a:xfrm>
            <a:off x="0" y="274638"/>
            <a:ext cx="9144000" cy="922114"/>
          </a:xfrm>
        </p:spPr>
        <p:txBody>
          <a:bodyPr>
            <a:normAutofit/>
          </a:bodyPr>
          <a:lstStyle/>
          <a:p>
            <a:r>
              <a:rPr lang="ru-RU" dirty="0" smtClean="0"/>
              <a:t>Система </a:t>
            </a:r>
            <a:r>
              <a:rPr lang="en-US" dirty="0" err="1" smtClean="0"/>
              <a:t>ASP.Net</a:t>
            </a:r>
            <a:r>
              <a:rPr lang="en-US" dirty="0" smtClean="0"/>
              <a:t> Membership</a:t>
            </a:r>
            <a:endParaRPr lang="bg-BG" dirty="0"/>
          </a:p>
        </p:txBody>
      </p:sp>
      <p:sp>
        <p:nvSpPr>
          <p:cNvPr id="497667" name="Rectangle 3"/>
          <p:cNvSpPr>
            <a:spLocks noGrp="1" noChangeArrowheads="1"/>
          </p:cNvSpPr>
          <p:nvPr>
            <p:ph idx="1"/>
          </p:nvPr>
        </p:nvSpPr>
        <p:spPr>
          <a:xfrm>
            <a:off x="323850" y="1484784"/>
            <a:ext cx="8820150" cy="5373216"/>
          </a:xfrm>
        </p:spPr>
        <p:txBody>
          <a:bodyPr>
            <a:normAutofit lnSpcReduction="10000"/>
          </a:bodyPr>
          <a:lstStyle/>
          <a:p>
            <a:r>
              <a:rPr lang="ru-RU" sz="2800" dirty="0" smtClean="0"/>
              <a:t>Достоинства</a:t>
            </a:r>
          </a:p>
          <a:p>
            <a:pPr lvl="1"/>
            <a:r>
              <a:rPr lang="ru-RU" sz="2400" dirty="0" smtClean="0"/>
              <a:t>простая в использовании (практически не требует программирования)</a:t>
            </a:r>
            <a:r>
              <a:rPr lang="ru-RU" sz="2400" dirty="0"/>
              <a:t>;</a:t>
            </a:r>
            <a:endParaRPr lang="ru-RU" sz="2400" dirty="0" smtClean="0"/>
          </a:p>
          <a:p>
            <a:pPr lvl="1"/>
            <a:r>
              <a:rPr lang="ru-RU" sz="2400" dirty="0" smtClean="0"/>
              <a:t>основана на серверных элементах управления</a:t>
            </a:r>
            <a:r>
              <a:rPr lang="en-US" sz="2400" dirty="0" smtClean="0"/>
              <a:t> </a:t>
            </a:r>
            <a:endParaRPr lang="ru-RU" sz="2400" dirty="0" smtClean="0"/>
          </a:p>
          <a:p>
            <a:pPr lvl="2"/>
            <a:r>
              <a:rPr lang="ru-RU" sz="2000" dirty="0" smtClean="0"/>
              <a:t>группа Вход (</a:t>
            </a:r>
            <a:r>
              <a:rPr lang="en-US" sz="2000" dirty="0" smtClean="0"/>
              <a:t>Login</a:t>
            </a:r>
            <a:r>
              <a:rPr lang="ru-RU" sz="2000" dirty="0" smtClean="0"/>
              <a:t>)</a:t>
            </a:r>
          </a:p>
          <a:p>
            <a:r>
              <a:rPr lang="bg-BG" sz="2800" dirty="0" smtClean="0"/>
              <a:t>Недостатки</a:t>
            </a:r>
          </a:p>
          <a:p>
            <a:pPr lvl="1"/>
            <a:r>
              <a:rPr lang="bg-BG" sz="2400" dirty="0" smtClean="0"/>
              <a:t>в основном предназначена для технологии </a:t>
            </a:r>
            <a:r>
              <a:rPr lang="en-US" sz="2400" dirty="0" err="1" smtClean="0"/>
              <a:t>ASP.Net</a:t>
            </a:r>
            <a:r>
              <a:rPr lang="en-US" sz="2400" dirty="0" smtClean="0"/>
              <a:t> Web Forms</a:t>
            </a:r>
            <a:r>
              <a:rPr lang="ru-RU" sz="2400" dirty="0" smtClean="0"/>
              <a:t>;</a:t>
            </a:r>
            <a:endParaRPr lang="bg-BG" sz="2400" dirty="0" smtClean="0"/>
          </a:p>
          <a:p>
            <a:pPr lvl="1"/>
            <a:r>
              <a:rPr lang="bg-BG" sz="2400" dirty="0" smtClean="0"/>
              <a:t>трудно настраивать БД, которая хранит пользовательские данные;</a:t>
            </a:r>
          </a:p>
          <a:p>
            <a:pPr lvl="1"/>
            <a:r>
              <a:rPr lang="bg-BG" sz="2400" dirty="0"/>
              <a:t>п</a:t>
            </a:r>
            <a:r>
              <a:rPr lang="bg-BG" sz="2400" dirty="0" smtClean="0"/>
              <a:t>рактически не возможно изменить </a:t>
            </a:r>
          </a:p>
          <a:p>
            <a:pPr lvl="2"/>
            <a:r>
              <a:rPr lang="ru-RU" sz="2000" dirty="0"/>
              <a:t>д</a:t>
            </a:r>
            <a:r>
              <a:rPr lang="bg-BG" sz="2000" dirty="0" smtClean="0"/>
              <a:t>ля работы с другими хранилищами данных (не </a:t>
            </a:r>
            <a:r>
              <a:rPr lang="en-US" sz="2000" dirty="0" smtClean="0"/>
              <a:t>SQL</a:t>
            </a:r>
            <a:r>
              <a:rPr lang="bg-BG" sz="2000" dirty="0" smtClean="0"/>
              <a:t>);</a:t>
            </a:r>
            <a:endParaRPr lang="en-US" sz="2000" dirty="0" smtClean="0"/>
          </a:p>
          <a:p>
            <a:pPr lvl="2"/>
            <a:r>
              <a:rPr lang="bg-BG" sz="2000" dirty="0"/>
              <a:t>д</a:t>
            </a:r>
            <a:r>
              <a:rPr lang="bg-BG" sz="2000" dirty="0" smtClean="0"/>
              <a:t>ля работы с другими устройствами;</a:t>
            </a:r>
          </a:p>
          <a:p>
            <a:pPr lvl="2"/>
            <a:r>
              <a:rPr lang="bg-BG" sz="2000" dirty="0" smtClean="0"/>
              <a:t>для работы с системами аутентифицирования других сервисов.</a:t>
            </a:r>
          </a:p>
          <a:p>
            <a:pPr lvl="1"/>
            <a:endParaRPr lang="bg-BG" sz="2400" dirty="0"/>
          </a:p>
        </p:txBody>
      </p:sp>
    </p:spTree>
    <p:extLst>
      <p:ext uri="{BB962C8B-B14F-4D97-AF65-F5344CB8AC3E}">
        <p14:creationId xmlns:p14="http://schemas.microsoft.com/office/powerpoint/2010/main" val="26599113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6" name="Rectangle 2"/>
          <p:cNvSpPr>
            <a:spLocks noGrp="1" noChangeArrowheads="1"/>
          </p:cNvSpPr>
          <p:nvPr>
            <p:ph type="title"/>
          </p:nvPr>
        </p:nvSpPr>
        <p:spPr>
          <a:xfrm>
            <a:off x="0" y="274638"/>
            <a:ext cx="9144000" cy="922114"/>
          </a:xfrm>
        </p:spPr>
        <p:txBody>
          <a:bodyPr>
            <a:normAutofit/>
          </a:bodyPr>
          <a:lstStyle/>
          <a:p>
            <a:r>
              <a:rPr lang="ru-RU" dirty="0" smtClean="0"/>
              <a:t>Система </a:t>
            </a:r>
            <a:r>
              <a:rPr lang="en-US" dirty="0" err="1" smtClean="0"/>
              <a:t>ASP.Net</a:t>
            </a:r>
            <a:r>
              <a:rPr lang="en-US" dirty="0" smtClean="0"/>
              <a:t> Identity</a:t>
            </a:r>
            <a:endParaRPr lang="bg-BG" dirty="0"/>
          </a:p>
        </p:txBody>
      </p:sp>
      <p:sp>
        <p:nvSpPr>
          <p:cNvPr id="497667" name="Rectangle 3"/>
          <p:cNvSpPr>
            <a:spLocks noGrp="1" noChangeArrowheads="1"/>
          </p:cNvSpPr>
          <p:nvPr>
            <p:ph idx="1"/>
          </p:nvPr>
        </p:nvSpPr>
        <p:spPr>
          <a:xfrm>
            <a:off x="323850" y="1484784"/>
            <a:ext cx="8820150" cy="5373216"/>
          </a:xfrm>
        </p:spPr>
        <p:txBody>
          <a:bodyPr>
            <a:normAutofit/>
          </a:bodyPr>
          <a:lstStyle/>
          <a:p>
            <a:r>
              <a:rPr lang="ru-RU" sz="2800" dirty="0" smtClean="0"/>
              <a:t>Достоинства</a:t>
            </a:r>
          </a:p>
          <a:p>
            <a:pPr lvl="1"/>
            <a:endParaRPr lang="ru-RU" sz="2400" dirty="0" smtClean="0"/>
          </a:p>
          <a:p>
            <a:r>
              <a:rPr lang="bg-BG" sz="2800" dirty="0" smtClean="0"/>
              <a:t>Недостатки</a:t>
            </a:r>
          </a:p>
          <a:p>
            <a:pPr lvl="1"/>
            <a:endParaRPr lang="bg-BG" sz="2400" dirty="0"/>
          </a:p>
        </p:txBody>
      </p:sp>
    </p:spTree>
    <p:extLst>
      <p:ext uri="{BB962C8B-B14F-4D97-AF65-F5344CB8AC3E}">
        <p14:creationId xmlns:p14="http://schemas.microsoft.com/office/powerpoint/2010/main" val="24923898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276872"/>
            <a:ext cx="9144000" cy="1143000"/>
          </a:xfrm>
        </p:spPr>
        <p:txBody>
          <a:bodyPr>
            <a:noAutofit/>
          </a:bodyPr>
          <a:lstStyle/>
          <a:p>
            <a:pPr lvl="0"/>
            <a:r>
              <a:rPr lang="ru-RU" sz="4000" dirty="0" smtClean="0"/>
              <a:t>Аутентификация с использованием</a:t>
            </a:r>
            <a:r>
              <a:rPr lang="en-US" sz="4000" dirty="0" smtClean="0"/>
              <a:t/>
            </a:r>
            <a:br>
              <a:rPr lang="en-US" sz="4000" dirty="0" smtClean="0"/>
            </a:br>
            <a:r>
              <a:rPr lang="ru-RU" sz="4000" dirty="0"/>
              <a:t>системы </a:t>
            </a:r>
            <a:r>
              <a:rPr lang="en-US" sz="4000" dirty="0"/>
              <a:t>Membership</a:t>
            </a:r>
            <a:endParaRPr lang="ru-RU" sz="4000" dirty="0"/>
          </a:p>
        </p:txBody>
      </p:sp>
    </p:spTree>
    <p:extLst>
      <p:ext uri="{BB962C8B-B14F-4D97-AF65-F5344CB8AC3E}">
        <p14:creationId xmlns:p14="http://schemas.microsoft.com/office/powerpoint/2010/main" val="38348694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706090"/>
          </a:xfrm>
        </p:spPr>
        <p:txBody>
          <a:bodyPr>
            <a:normAutofit/>
          </a:bodyPr>
          <a:lstStyle/>
          <a:p>
            <a:pPr>
              <a:tabLst>
                <a:tab pos="3314700" algn="l"/>
              </a:tabLst>
            </a:pPr>
            <a:r>
              <a:rPr lang="ru-RU" sz="4000" dirty="0" err="1"/>
              <a:t>Membership</a:t>
            </a:r>
            <a:r>
              <a:rPr lang="ru-RU" sz="4000" dirty="0"/>
              <a:t> API</a:t>
            </a:r>
            <a:endParaRPr lang="en-US" sz="3900" dirty="0"/>
          </a:p>
        </p:txBody>
      </p:sp>
      <p:sp>
        <p:nvSpPr>
          <p:cNvPr id="5" name="Content Placeholder 4"/>
          <p:cNvSpPr>
            <a:spLocks noGrp="1"/>
          </p:cNvSpPr>
          <p:nvPr>
            <p:ph idx="1"/>
          </p:nvPr>
        </p:nvSpPr>
        <p:spPr>
          <a:xfrm>
            <a:off x="107504" y="1340768"/>
            <a:ext cx="9036496" cy="5517232"/>
          </a:xfrm>
        </p:spPr>
        <p:txBody>
          <a:bodyPr>
            <a:normAutofit fontScale="70000" lnSpcReduction="20000"/>
          </a:bodyPr>
          <a:lstStyle/>
          <a:p>
            <a:pPr>
              <a:lnSpc>
                <a:spcPct val="120000"/>
              </a:lnSpc>
            </a:pPr>
            <a:r>
              <a:rPr lang="ru-RU" dirty="0" err="1" smtClean="0"/>
              <a:t>Membership</a:t>
            </a:r>
            <a:r>
              <a:rPr lang="ru-RU" dirty="0" smtClean="0"/>
              <a:t> </a:t>
            </a:r>
            <a:r>
              <a:rPr lang="ru-RU" dirty="0"/>
              <a:t>API — это фреймворк, построенный на базе существующей инфраструктуры аутентификации форм. </a:t>
            </a:r>
          </a:p>
          <a:p>
            <a:pPr>
              <a:lnSpc>
                <a:spcPct val="120000"/>
              </a:lnSpc>
            </a:pPr>
            <a:r>
              <a:rPr lang="ru-RU" dirty="0"/>
              <a:t>Программный интерфейс </a:t>
            </a:r>
            <a:r>
              <a:rPr lang="ru-RU" dirty="0" err="1"/>
              <a:t>Membership</a:t>
            </a:r>
            <a:r>
              <a:rPr lang="ru-RU" dirty="0"/>
              <a:t> API спроектирован для полностью независимой работы от используемого им хранилища данных. </a:t>
            </a:r>
          </a:p>
          <a:p>
            <a:pPr>
              <a:lnSpc>
                <a:spcPct val="120000"/>
              </a:lnSpc>
            </a:pPr>
            <a:r>
              <a:rPr lang="ru-RU" dirty="0" err="1" smtClean="0"/>
              <a:t>Membership</a:t>
            </a:r>
            <a:r>
              <a:rPr lang="ru-RU" dirty="0" smtClean="0"/>
              <a:t> </a:t>
            </a:r>
            <a:r>
              <a:rPr lang="ru-RU" dirty="0"/>
              <a:t>API предоставляет полный набор готовых функций управления пользователями.</a:t>
            </a:r>
          </a:p>
          <a:p>
            <a:pPr lvl="1">
              <a:lnSpc>
                <a:spcPct val="120000"/>
              </a:lnSpc>
            </a:pPr>
            <a:r>
              <a:rPr lang="ru-RU" dirty="0" smtClean="0"/>
              <a:t>можно </a:t>
            </a:r>
            <a:r>
              <a:rPr lang="ru-RU" dirty="0"/>
              <a:t>создавать и удалять пользователей — как </a:t>
            </a:r>
            <a:r>
              <a:rPr lang="ru-RU" dirty="0" err="1"/>
              <a:t>программно</a:t>
            </a:r>
            <a:r>
              <a:rPr lang="ru-RU" dirty="0"/>
              <a:t>, так и с помощью Web-утилиты конфигурирования ASP.NET.</a:t>
            </a:r>
          </a:p>
          <a:p>
            <a:pPr lvl="1">
              <a:lnSpc>
                <a:spcPct val="120000"/>
              </a:lnSpc>
            </a:pPr>
            <a:r>
              <a:rPr lang="ru-RU" dirty="0" smtClean="0"/>
              <a:t>можно </a:t>
            </a:r>
            <a:r>
              <a:rPr lang="ru-RU" dirty="0"/>
              <a:t>переустановки паролей с автоматической отправкой пользователям новых паролей по электронной почте, </a:t>
            </a:r>
          </a:p>
          <a:p>
            <a:pPr lvl="1">
              <a:lnSpc>
                <a:spcPct val="120000"/>
              </a:lnSpc>
            </a:pPr>
            <a:r>
              <a:rPr lang="ru-RU" dirty="0" smtClean="0"/>
              <a:t>можно </a:t>
            </a:r>
            <a:r>
              <a:rPr lang="ru-RU" dirty="0"/>
              <a:t>автоматической генерации паролей для пользователей, если таковые создаются автоматически в фоновом режиме. </a:t>
            </a:r>
          </a:p>
          <a:p>
            <a:pPr lvl="1">
              <a:lnSpc>
                <a:spcPct val="120000"/>
              </a:lnSpc>
            </a:pPr>
            <a:r>
              <a:rPr lang="ru-RU" dirty="0" smtClean="0"/>
              <a:t>можно находить </a:t>
            </a:r>
            <a:r>
              <a:rPr lang="ru-RU" dirty="0"/>
              <a:t>пользователей в </a:t>
            </a:r>
            <a:r>
              <a:rPr lang="ru-RU" dirty="0" smtClean="0"/>
              <a:t>хранилище </a:t>
            </a:r>
            <a:r>
              <a:rPr lang="ru-RU" dirty="0"/>
              <a:t>данных, а также </a:t>
            </a:r>
            <a:r>
              <a:rPr lang="ru-RU" dirty="0" smtClean="0"/>
              <a:t>извлечь список </a:t>
            </a:r>
            <a:r>
              <a:rPr lang="ru-RU" dirty="0"/>
              <a:t>пользователей и подробной информации о каждом их них.</a:t>
            </a:r>
            <a:endParaRPr lang="en-US" dirty="0" smtClean="0"/>
          </a:p>
        </p:txBody>
      </p:sp>
    </p:spTree>
    <p:extLst>
      <p:ext uri="{BB962C8B-B14F-4D97-AF65-F5344CB8AC3E}">
        <p14:creationId xmlns:p14="http://schemas.microsoft.com/office/powerpoint/2010/main" val="41009232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0" y="274638"/>
            <a:ext cx="9144000" cy="1143000"/>
          </a:xfrm>
        </p:spPr>
        <p:txBody>
          <a:bodyPr>
            <a:noAutofit/>
          </a:bodyPr>
          <a:lstStyle/>
          <a:p>
            <a:pPr eaLnBrk="1" hangingPunct="1"/>
            <a:r>
              <a:rPr lang="ru-RU" sz="3600" dirty="0" smtClean="0">
                <a:latin typeface="Arial" panose="020B0604020202020204" pitchFamily="34" charset="0"/>
                <a:cs typeface="Arial" panose="020B0604020202020204" pitchFamily="34" charset="0"/>
              </a:rPr>
              <a:t>Архитектура системы безопасности</a:t>
            </a:r>
            <a:r>
              <a:rPr lang="en-US" sz="3600" dirty="0" smtClean="0">
                <a:latin typeface="Arial" panose="020B0604020202020204" pitchFamily="34" charset="0"/>
                <a:cs typeface="Arial" panose="020B0604020202020204" pitchFamily="34" charset="0"/>
              </a:rPr>
              <a:t> </a:t>
            </a:r>
            <a:br>
              <a:rPr lang="en-US" sz="3600" dirty="0" smtClean="0">
                <a:latin typeface="Arial" panose="020B0604020202020204" pitchFamily="34" charset="0"/>
                <a:cs typeface="Arial" panose="020B0604020202020204" pitchFamily="34" charset="0"/>
              </a:rPr>
            </a:br>
            <a:r>
              <a:rPr lang="en-US" sz="3600" dirty="0" err="1" smtClean="0">
                <a:latin typeface="Arial" panose="020B0604020202020204" pitchFamily="34" charset="0"/>
                <a:cs typeface="Arial" panose="020B0604020202020204" pitchFamily="34" charset="0"/>
              </a:rPr>
              <a:t>ASP.Net</a:t>
            </a:r>
            <a:r>
              <a:rPr lang="en-US" sz="3600" dirty="0" smtClean="0">
                <a:latin typeface="Arial" panose="020B0604020202020204" pitchFamily="34" charset="0"/>
                <a:cs typeface="Arial" panose="020B0604020202020204" pitchFamily="34" charset="0"/>
              </a:rPr>
              <a:t> Membership</a:t>
            </a:r>
            <a:endParaRPr lang="ru-RU" sz="3600" dirty="0" smtClean="0">
              <a:latin typeface="Arial" panose="020B0604020202020204" pitchFamily="34" charset="0"/>
              <a:cs typeface="Arial" panose="020B0604020202020204" pitchFamily="34" charset="0"/>
            </a:endParaRPr>
          </a:p>
        </p:txBody>
      </p:sp>
      <p:pic>
        <p:nvPicPr>
          <p:cNvPr id="93187" name="Picture 4"/>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03648" y="1916832"/>
            <a:ext cx="6529408" cy="4827556"/>
          </a:xfrm>
          <a:prstGeom prst="rect">
            <a:avLst/>
          </a:prstGeom>
          <a:noFill/>
          <a:ln w="9525">
            <a:noFill/>
            <a:miter lim="800000"/>
            <a:headEnd/>
            <a:tailEnd/>
          </a:ln>
        </p:spPr>
      </p:pic>
    </p:spTree>
    <p:extLst>
      <p:ext uri="{BB962C8B-B14F-4D97-AF65-F5344CB8AC3E}">
        <p14:creationId xmlns:p14="http://schemas.microsoft.com/office/powerpoint/2010/main" val="25588920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706090"/>
          </a:xfrm>
        </p:spPr>
        <p:txBody>
          <a:bodyPr>
            <a:normAutofit/>
          </a:bodyPr>
          <a:lstStyle/>
          <a:p>
            <a:pPr>
              <a:tabLst>
                <a:tab pos="3314700" algn="l"/>
              </a:tabLst>
            </a:pPr>
            <a:r>
              <a:rPr lang="ru-RU" sz="3600" dirty="0">
                <a:latin typeface="Arial" panose="020B0604020202020204" pitchFamily="34" charset="0"/>
                <a:cs typeface="Arial" panose="020B0604020202020204" pitchFamily="34" charset="0"/>
              </a:rPr>
              <a:t>Использование </a:t>
            </a:r>
            <a:r>
              <a:rPr lang="en-US" sz="3600" dirty="0">
                <a:solidFill>
                  <a:srgbClr val="0000FF"/>
                </a:solidFill>
                <a:latin typeface="Arial" panose="020B0604020202020204" pitchFamily="34" charset="0"/>
                <a:cs typeface="Arial" panose="020B0604020202020204" pitchFamily="34" charset="0"/>
              </a:rPr>
              <a:t>Membership</a:t>
            </a:r>
            <a:r>
              <a:rPr lang="en-US" sz="3600" dirty="0">
                <a:latin typeface="Arial" panose="020B0604020202020204" pitchFamily="34" charset="0"/>
                <a:cs typeface="Arial" panose="020B0604020202020204" pitchFamily="34" charset="0"/>
              </a:rPr>
              <a:t> </a:t>
            </a:r>
            <a:r>
              <a:rPr lang="en-US" sz="3600" dirty="0" smtClean="0">
                <a:latin typeface="Arial" panose="020B0604020202020204" pitchFamily="34" charset="0"/>
                <a:cs typeface="Arial" panose="020B0604020202020204" pitchFamily="34" charset="0"/>
              </a:rPr>
              <a:t>API</a:t>
            </a:r>
            <a:endParaRPr lang="en-US" sz="3600" dirty="0">
              <a:latin typeface="Arial" panose="020B0604020202020204" pitchFamily="34" charset="0"/>
              <a:cs typeface="Arial" panose="020B0604020202020204" pitchFamily="34" charset="0"/>
            </a:endParaRPr>
          </a:p>
        </p:txBody>
      </p:sp>
      <p:sp>
        <p:nvSpPr>
          <p:cNvPr id="5" name="Content Placeholder 4"/>
          <p:cNvSpPr>
            <a:spLocks noGrp="1"/>
          </p:cNvSpPr>
          <p:nvPr>
            <p:ph idx="1"/>
          </p:nvPr>
        </p:nvSpPr>
        <p:spPr>
          <a:xfrm>
            <a:off x="107504" y="1340768"/>
            <a:ext cx="9036496" cy="5517232"/>
          </a:xfrm>
        </p:spPr>
        <p:txBody>
          <a:bodyPr>
            <a:normAutofit fontScale="62500" lnSpcReduction="20000"/>
          </a:bodyPr>
          <a:lstStyle/>
          <a:p>
            <a:pPr marL="355600" indent="-355600">
              <a:lnSpc>
                <a:spcPct val="120000"/>
              </a:lnSpc>
              <a:buAutoNum type="arabicPeriod"/>
            </a:pPr>
            <a:r>
              <a:rPr lang="ru-RU" dirty="0"/>
              <a:t>Сконфигурировать аутентификацию форм в файле </a:t>
            </a:r>
            <a:r>
              <a:rPr lang="ru-RU" dirty="0" err="1">
                <a:solidFill>
                  <a:srgbClr val="0000FF"/>
                </a:solidFill>
              </a:rPr>
              <a:t>web.config</a:t>
            </a:r>
            <a:r>
              <a:rPr lang="ru-RU" dirty="0"/>
              <a:t> как обычно, и запретить доступ анонимным </a:t>
            </a:r>
            <a:r>
              <a:rPr lang="ru-RU" dirty="0" smtClean="0"/>
              <a:t>пользователям.</a:t>
            </a:r>
          </a:p>
          <a:p>
            <a:pPr marL="355600" indent="-355600">
              <a:lnSpc>
                <a:spcPct val="120000"/>
              </a:lnSpc>
              <a:buAutoNum type="arabicPeriod"/>
            </a:pPr>
            <a:r>
              <a:rPr lang="ru-RU" dirty="0" smtClean="0"/>
              <a:t>Настроить </a:t>
            </a:r>
            <a:r>
              <a:rPr lang="ru-RU" dirty="0"/>
              <a:t>хранилище данных </a:t>
            </a:r>
            <a:r>
              <a:rPr lang="ru-RU" dirty="0" err="1">
                <a:solidFill>
                  <a:srgbClr val="0000FF"/>
                </a:solidFill>
              </a:rPr>
              <a:t>Membership</a:t>
            </a:r>
            <a:r>
              <a:rPr lang="ru-RU" dirty="0"/>
              <a:t>. </a:t>
            </a:r>
            <a:endParaRPr lang="ru-RU" dirty="0" smtClean="0"/>
          </a:p>
          <a:p>
            <a:pPr lvl="1">
              <a:lnSpc>
                <a:spcPct val="120000"/>
              </a:lnSpc>
            </a:pPr>
            <a:r>
              <a:rPr lang="ru-RU" dirty="0" smtClean="0"/>
              <a:t>например</a:t>
            </a:r>
            <a:r>
              <a:rPr lang="ru-RU" dirty="0"/>
              <a:t>, если </a:t>
            </a:r>
            <a:r>
              <a:rPr lang="ru-RU" dirty="0" smtClean="0"/>
              <a:t>используется </a:t>
            </a:r>
            <a:r>
              <a:rPr lang="ru-RU" dirty="0"/>
              <a:t>SQL</a:t>
            </a:r>
            <a:r>
              <a:rPr lang="en-US" dirty="0"/>
              <a:t> </a:t>
            </a:r>
            <a:r>
              <a:rPr lang="ru-RU" dirty="0" err="1"/>
              <a:t>Server</a:t>
            </a:r>
            <a:r>
              <a:rPr lang="ru-RU" dirty="0"/>
              <a:t>, то в базе данных SQL </a:t>
            </a:r>
            <a:r>
              <a:rPr lang="ru-RU" dirty="0" err="1"/>
              <a:t>Server</a:t>
            </a:r>
            <a:r>
              <a:rPr lang="ru-RU" dirty="0"/>
              <a:t> по вашему выбору придется создать пару таблиц и хранимых </a:t>
            </a:r>
            <a:r>
              <a:rPr lang="ru-RU" dirty="0" smtClean="0"/>
              <a:t>процедур.</a:t>
            </a:r>
          </a:p>
          <a:p>
            <a:pPr marL="355600" indent="-355600">
              <a:lnSpc>
                <a:spcPct val="120000"/>
              </a:lnSpc>
              <a:buFont typeface="+mj-lt"/>
              <a:buAutoNum type="arabicPeriod"/>
              <a:tabLst>
                <a:tab pos="355600" algn="l"/>
              </a:tabLst>
            </a:pPr>
            <a:r>
              <a:rPr lang="ru-RU" dirty="0" smtClean="0"/>
              <a:t>Сконфигурировать </a:t>
            </a:r>
            <a:r>
              <a:rPr lang="ru-RU" dirty="0"/>
              <a:t>в файле </a:t>
            </a:r>
            <a:r>
              <a:rPr lang="ru-RU" dirty="0" err="1">
                <a:solidFill>
                  <a:srgbClr val="0000FF"/>
                </a:solidFill>
              </a:rPr>
              <a:t>web.config</a:t>
            </a:r>
            <a:r>
              <a:rPr lang="ru-RU" dirty="0"/>
              <a:t> строку подключения к базе данных и поставщика </a:t>
            </a:r>
            <a:r>
              <a:rPr lang="ru-RU" dirty="0" err="1"/>
              <a:t>Membership</a:t>
            </a:r>
            <a:r>
              <a:rPr lang="ru-RU" dirty="0"/>
              <a:t>, который вы хотите </a:t>
            </a:r>
            <a:r>
              <a:rPr lang="ru-RU" dirty="0" smtClean="0"/>
              <a:t>использовать.</a:t>
            </a:r>
          </a:p>
          <a:p>
            <a:pPr marL="355600" indent="-355600">
              <a:lnSpc>
                <a:spcPct val="120000"/>
              </a:lnSpc>
              <a:buFont typeface="+mj-lt"/>
              <a:buAutoNum type="arabicPeriod"/>
              <a:tabLst>
                <a:tab pos="355600" algn="l"/>
              </a:tabLst>
            </a:pPr>
            <a:r>
              <a:rPr lang="ru-RU" dirty="0" smtClean="0"/>
              <a:t>Создать </a:t>
            </a:r>
            <a:r>
              <a:rPr lang="ru-RU" dirty="0"/>
              <a:t>пользователей в хранилище данных </a:t>
            </a:r>
            <a:r>
              <a:rPr lang="ru-RU" dirty="0" err="1"/>
              <a:t>Membership</a:t>
            </a:r>
            <a:r>
              <a:rPr lang="ru-RU" dirty="0"/>
              <a:t> с помощью Web-утилиты конфигурирования ASP.NET </a:t>
            </a:r>
            <a:endParaRPr lang="ru-RU" dirty="0" smtClean="0"/>
          </a:p>
          <a:p>
            <a:pPr lvl="1">
              <a:lnSpc>
                <a:spcPct val="120000"/>
              </a:lnSpc>
              <a:tabLst>
                <a:tab pos="355600" algn="l"/>
              </a:tabLst>
            </a:pPr>
            <a:r>
              <a:rPr lang="ru-RU" dirty="0" smtClean="0"/>
              <a:t>либо </a:t>
            </a:r>
            <a:r>
              <a:rPr lang="ru-RU" dirty="0"/>
              <a:t>воспользоваться собственной страницей</a:t>
            </a:r>
            <a:r>
              <a:rPr lang="en-US" dirty="0"/>
              <a:t> </a:t>
            </a:r>
            <a:r>
              <a:rPr lang="ru-RU" dirty="0"/>
              <a:t>администрирования, которую </a:t>
            </a:r>
            <a:r>
              <a:rPr lang="ru-RU" dirty="0" smtClean="0"/>
              <a:t>можно </a:t>
            </a:r>
            <a:r>
              <a:rPr lang="ru-RU" dirty="0"/>
              <a:t>реализовать в своем Web-приложении,</a:t>
            </a:r>
            <a:r>
              <a:rPr lang="en-US" dirty="0"/>
              <a:t> </a:t>
            </a:r>
            <a:r>
              <a:rPr lang="ru-RU" dirty="0"/>
              <a:t>используя функции </a:t>
            </a:r>
            <a:r>
              <a:rPr lang="en-US" dirty="0"/>
              <a:t>Membership </a:t>
            </a:r>
            <a:r>
              <a:rPr lang="en-US" dirty="0" smtClean="0"/>
              <a:t>API.</a:t>
            </a:r>
            <a:endParaRPr lang="ru-RU" dirty="0" smtClean="0"/>
          </a:p>
          <a:p>
            <a:pPr marL="336550" indent="-336550">
              <a:lnSpc>
                <a:spcPct val="120000"/>
              </a:lnSpc>
              <a:buFont typeface="+mj-lt"/>
              <a:buAutoNum type="arabicPeriod"/>
              <a:tabLst>
                <a:tab pos="355600" algn="l"/>
              </a:tabLst>
            </a:pPr>
            <a:r>
              <a:rPr lang="ru-RU" dirty="0" smtClean="0"/>
              <a:t>Создать </a:t>
            </a:r>
            <a:r>
              <a:rPr lang="ru-RU" dirty="0"/>
              <a:t>страницу регистрации, использующую готовый элемент управления</a:t>
            </a:r>
            <a:r>
              <a:rPr lang="en-US" dirty="0"/>
              <a:t> </a:t>
            </a:r>
            <a:r>
              <a:rPr lang="ru-RU" dirty="0" err="1">
                <a:solidFill>
                  <a:srgbClr val="0000FF"/>
                </a:solidFill>
              </a:rPr>
              <a:t>Login</a:t>
            </a:r>
            <a:r>
              <a:rPr lang="ru-RU" dirty="0"/>
              <a:t>, либо создать страницу </a:t>
            </a:r>
            <a:r>
              <a:rPr lang="ru-RU" dirty="0" smtClean="0"/>
              <a:t>регистрации</a:t>
            </a:r>
          </a:p>
          <a:p>
            <a:pPr lvl="1">
              <a:lnSpc>
                <a:spcPct val="120000"/>
              </a:lnSpc>
              <a:tabLst>
                <a:tab pos="355600" algn="l"/>
              </a:tabLst>
            </a:pPr>
            <a:r>
              <a:rPr lang="ru-RU" dirty="0" smtClean="0"/>
              <a:t>применяющую </a:t>
            </a:r>
            <a:r>
              <a:rPr lang="ru-RU" dirty="0"/>
              <a:t>класс </a:t>
            </a:r>
            <a:r>
              <a:rPr lang="ru-RU" dirty="0" err="1"/>
              <a:t>Membership</a:t>
            </a:r>
            <a:r>
              <a:rPr lang="ru-RU" dirty="0"/>
              <a:t> для</a:t>
            </a:r>
            <a:r>
              <a:rPr lang="en-US" dirty="0"/>
              <a:t> </a:t>
            </a:r>
            <a:r>
              <a:rPr lang="ru-RU" dirty="0"/>
              <a:t>проверки введенных удостоверений и аутентификации пользователей.</a:t>
            </a:r>
            <a:endParaRPr lang="en-US" dirty="0"/>
          </a:p>
          <a:p>
            <a:endParaRPr lang="en-US" dirty="0"/>
          </a:p>
          <a:p>
            <a:pPr>
              <a:lnSpc>
                <a:spcPct val="100000"/>
              </a:lnSpc>
            </a:pPr>
            <a:endParaRPr lang="en-US" dirty="0" smtClean="0"/>
          </a:p>
        </p:txBody>
      </p:sp>
    </p:spTree>
    <p:extLst>
      <p:ext uri="{BB962C8B-B14F-4D97-AF65-F5344CB8AC3E}">
        <p14:creationId xmlns:p14="http://schemas.microsoft.com/office/powerpoint/2010/main" val="1688178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706090"/>
          </a:xfrm>
        </p:spPr>
        <p:txBody>
          <a:bodyPr>
            <a:normAutofit/>
          </a:bodyPr>
          <a:lstStyle/>
          <a:p>
            <a:pPr>
              <a:tabLst>
                <a:tab pos="3314700" algn="l"/>
              </a:tabLst>
            </a:pPr>
            <a:r>
              <a:rPr lang="ru-RU" sz="4000" dirty="0"/>
              <a:t>Методы класса </a:t>
            </a:r>
            <a:r>
              <a:rPr lang="ru-RU" sz="4000" dirty="0" err="1"/>
              <a:t>Membership</a:t>
            </a:r>
            <a:endParaRPr lang="en-US" sz="3900" dirty="0"/>
          </a:p>
        </p:txBody>
      </p:sp>
      <p:sp>
        <p:nvSpPr>
          <p:cNvPr id="5" name="Content Placeholder 4"/>
          <p:cNvSpPr>
            <a:spLocks noGrp="1"/>
          </p:cNvSpPr>
          <p:nvPr>
            <p:ph idx="1"/>
          </p:nvPr>
        </p:nvSpPr>
        <p:spPr>
          <a:xfrm>
            <a:off x="107504" y="1268760"/>
            <a:ext cx="9036496" cy="5589240"/>
          </a:xfrm>
        </p:spPr>
        <p:txBody>
          <a:bodyPr>
            <a:normAutofit fontScale="92500" lnSpcReduction="20000"/>
          </a:bodyPr>
          <a:lstStyle/>
          <a:p>
            <a:r>
              <a:rPr lang="ru-RU" dirty="0"/>
              <a:t>Методы класса </a:t>
            </a:r>
            <a:r>
              <a:rPr lang="ru-RU" dirty="0" err="1"/>
              <a:t>Membership</a:t>
            </a:r>
            <a:r>
              <a:rPr lang="ru-RU" dirty="0"/>
              <a:t> выполняют следующие</a:t>
            </a:r>
            <a:r>
              <a:rPr lang="en-US" dirty="0"/>
              <a:t> </a:t>
            </a:r>
            <a:r>
              <a:rPr lang="ru-RU" dirty="0"/>
              <a:t>основные операции:</a:t>
            </a:r>
          </a:p>
          <a:p>
            <a:pPr lvl="1"/>
            <a:r>
              <a:rPr lang="ru-RU" dirty="0"/>
              <a:t>создание новых пользователей;</a:t>
            </a:r>
          </a:p>
          <a:p>
            <a:pPr lvl="1"/>
            <a:r>
              <a:rPr lang="ru-RU" dirty="0"/>
              <a:t>удаление существующих пользователей;</a:t>
            </a:r>
          </a:p>
          <a:p>
            <a:pPr lvl="1"/>
            <a:r>
              <a:rPr lang="ru-RU" dirty="0"/>
              <a:t>обновление существующих пользователей;</a:t>
            </a:r>
          </a:p>
          <a:p>
            <a:pPr lvl="1"/>
            <a:r>
              <a:rPr lang="ru-RU" dirty="0"/>
              <a:t>извлечение списков пользователей;</a:t>
            </a:r>
          </a:p>
          <a:p>
            <a:pPr lvl="1"/>
            <a:r>
              <a:rPr lang="ru-RU" dirty="0"/>
              <a:t>извлечение подробной информации об отдельном пользователе;</a:t>
            </a:r>
          </a:p>
          <a:p>
            <a:pPr lvl="1"/>
            <a:r>
              <a:rPr lang="ru-RU" dirty="0"/>
              <a:t>проверка пользовательских удостоверений по хранилищу.</a:t>
            </a:r>
          </a:p>
          <a:p>
            <a:r>
              <a:rPr lang="ru-RU" dirty="0" smtClean="0"/>
              <a:t>Многие </a:t>
            </a:r>
            <a:r>
              <a:rPr lang="ru-RU" dirty="0"/>
              <a:t>методы класса </a:t>
            </a:r>
            <a:r>
              <a:rPr lang="ru-RU" dirty="0" err="1"/>
              <a:t>Membership</a:t>
            </a:r>
            <a:r>
              <a:rPr lang="ru-RU" dirty="0"/>
              <a:t> принимают в качестве параметра </a:t>
            </a:r>
            <a:r>
              <a:rPr lang="ru-RU" dirty="0" smtClean="0"/>
              <a:t>экземпляр </a:t>
            </a:r>
            <a:r>
              <a:rPr lang="ru-RU" dirty="0" err="1" smtClean="0">
                <a:solidFill>
                  <a:srgbClr val="0000FF"/>
                </a:solidFill>
              </a:rPr>
              <a:t>MembershipUser</a:t>
            </a:r>
            <a:r>
              <a:rPr lang="ru-RU" dirty="0" smtClean="0"/>
              <a:t> </a:t>
            </a:r>
            <a:endParaRPr lang="ru-RU" dirty="0"/>
          </a:p>
          <a:p>
            <a:pPr lvl="1"/>
            <a:r>
              <a:rPr lang="ru-RU" dirty="0"/>
              <a:t>либо возвращают его или целую коллекцию экземпляров </a:t>
            </a:r>
            <a:r>
              <a:rPr lang="ru-RU" dirty="0" err="1">
                <a:solidFill>
                  <a:srgbClr val="0000FF"/>
                </a:solidFill>
              </a:rPr>
              <a:t>MembershipUser</a:t>
            </a:r>
            <a:r>
              <a:rPr lang="ru-RU" dirty="0"/>
              <a:t>. </a:t>
            </a:r>
          </a:p>
          <a:p>
            <a:pPr>
              <a:lnSpc>
                <a:spcPct val="100000"/>
              </a:lnSpc>
            </a:pPr>
            <a:endParaRPr lang="en-US" dirty="0" smtClean="0"/>
          </a:p>
        </p:txBody>
      </p:sp>
    </p:spTree>
    <p:extLst>
      <p:ext uri="{BB962C8B-B14F-4D97-AF65-F5344CB8AC3E}">
        <p14:creationId xmlns:p14="http://schemas.microsoft.com/office/powerpoint/2010/main" val="16228819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706090"/>
          </a:xfrm>
        </p:spPr>
        <p:txBody>
          <a:bodyPr>
            <a:normAutofit/>
          </a:bodyPr>
          <a:lstStyle/>
          <a:p>
            <a:pPr>
              <a:tabLst>
                <a:tab pos="3314700" algn="l"/>
              </a:tabLst>
            </a:pPr>
            <a:r>
              <a:rPr lang="ru-RU" sz="4000" dirty="0"/>
              <a:t>Класс </a:t>
            </a:r>
            <a:r>
              <a:rPr lang="ru-RU" sz="4000" dirty="0" err="1">
                <a:solidFill>
                  <a:srgbClr val="0000FF"/>
                </a:solidFill>
              </a:rPr>
              <a:t>Membership</a:t>
            </a:r>
            <a:endParaRPr lang="en-US" sz="3900" dirty="0"/>
          </a:p>
        </p:txBody>
      </p:sp>
      <p:sp>
        <p:nvSpPr>
          <p:cNvPr id="5" name="Content Placeholder 4"/>
          <p:cNvSpPr>
            <a:spLocks noGrp="1"/>
          </p:cNvSpPr>
          <p:nvPr>
            <p:ph idx="1"/>
          </p:nvPr>
        </p:nvSpPr>
        <p:spPr>
          <a:xfrm>
            <a:off x="107504" y="1268760"/>
            <a:ext cx="9036496" cy="5589240"/>
          </a:xfrm>
        </p:spPr>
        <p:txBody>
          <a:bodyPr>
            <a:normAutofit fontScale="85000" lnSpcReduction="20000"/>
          </a:bodyPr>
          <a:lstStyle/>
          <a:p>
            <a:r>
              <a:rPr lang="ru-RU" dirty="0"/>
              <a:t>Класс </a:t>
            </a:r>
            <a:r>
              <a:rPr lang="ru-RU" dirty="0" err="1">
                <a:solidFill>
                  <a:srgbClr val="0000FF"/>
                </a:solidFill>
              </a:rPr>
              <a:t>Membership</a:t>
            </a:r>
            <a:r>
              <a:rPr lang="ru-RU" dirty="0"/>
              <a:t> </a:t>
            </a:r>
            <a:r>
              <a:rPr lang="ru-RU" dirty="0" smtClean="0"/>
              <a:t>проверяет </a:t>
            </a:r>
            <a:r>
              <a:rPr lang="ru-RU" dirty="0"/>
              <a:t>учетные данные пользователя и управляет параметрами пользователей. </a:t>
            </a:r>
            <a:endParaRPr lang="ru-RU" dirty="0" smtClean="0"/>
          </a:p>
          <a:p>
            <a:pPr lvl="1"/>
            <a:r>
              <a:rPr lang="ru-RU" dirty="0" smtClean="0"/>
              <a:t>не </a:t>
            </a:r>
            <a:r>
              <a:rPr lang="ru-RU" dirty="0"/>
              <a:t>наследуется</a:t>
            </a:r>
            <a:r>
              <a:rPr lang="ru-RU" dirty="0" smtClean="0"/>
              <a:t>.</a:t>
            </a:r>
          </a:p>
          <a:p>
            <a:r>
              <a:rPr lang="ru-RU" dirty="0" smtClean="0"/>
              <a:t>Основные методы класса</a:t>
            </a:r>
          </a:p>
          <a:p>
            <a:pPr lvl="1"/>
            <a:r>
              <a:rPr lang="ru-RU" dirty="0" err="1" smtClean="0"/>
              <a:t>ApplicationName</a:t>
            </a:r>
            <a:r>
              <a:rPr lang="ru-RU" dirty="0" smtClean="0"/>
              <a:t> возвращает </a:t>
            </a:r>
            <a:r>
              <a:rPr lang="ru-RU" dirty="0"/>
              <a:t>или задает имя </a:t>
            </a:r>
            <a:r>
              <a:rPr lang="ru-RU" dirty="0" smtClean="0"/>
              <a:t>приложения</a:t>
            </a:r>
          </a:p>
          <a:p>
            <a:pPr lvl="1"/>
            <a:r>
              <a:rPr lang="ru-RU" dirty="0" err="1"/>
              <a:t>CreateUser</a:t>
            </a:r>
            <a:r>
              <a:rPr lang="ru-RU" dirty="0"/>
              <a:t>(</a:t>
            </a:r>
            <a:r>
              <a:rPr lang="ru-RU" dirty="0" err="1"/>
              <a:t>String</a:t>
            </a:r>
            <a:r>
              <a:rPr lang="ru-RU" dirty="0"/>
              <a:t>, </a:t>
            </a:r>
            <a:r>
              <a:rPr lang="ru-RU" dirty="0" err="1" smtClean="0"/>
              <a:t>String</a:t>
            </a:r>
            <a:r>
              <a:rPr lang="ru-RU" dirty="0" smtClean="0"/>
              <a:t>) – добавляет </a:t>
            </a:r>
            <a:r>
              <a:rPr lang="ru-RU" dirty="0"/>
              <a:t>нового пользователя в хранилище данных</a:t>
            </a:r>
            <a:r>
              <a:rPr lang="ru-RU" dirty="0" smtClean="0"/>
              <a:t>.</a:t>
            </a:r>
          </a:p>
          <a:p>
            <a:pPr lvl="1"/>
            <a:r>
              <a:rPr lang="ru-RU" dirty="0" err="1"/>
              <a:t>DeleteUser</a:t>
            </a:r>
            <a:r>
              <a:rPr lang="ru-RU" dirty="0"/>
              <a:t>(</a:t>
            </a:r>
            <a:r>
              <a:rPr lang="ru-RU" dirty="0" err="1"/>
              <a:t>String</a:t>
            </a:r>
            <a:r>
              <a:rPr lang="ru-RU" dirty="0"/>
              <a:t>)	</a:t>
            </a:r>
            <a:r>
              <a:rPr lang="ru-RU" dirty="0" smtClean="0"/>
              <a:t>удаляет </a:t>
            </a:r>
            <a:r>
              <a:rPr lang="ru-RU" dirty="0"/>
              <a:t>пользователя и любые связанные с ним данные из базы </a:t>
            </a:r>
            <a:r>
              <a:rPr lang="ru-RU" dirty="0" smtClean="0"/>
              <a:t>данных</a:t>
            </a:r>
          </a:p>
          <a:p>
            <a:pPr lvl="1"/>
            <a:r>
              <a:rPr lang="ru-RU" dirty="0" err="1" smtClean="0"/>
              <a:t>ValidateUser</a:t>
            </a:r>
            <a:r>
              <a:rPr lang="ru-RU" dirty="0" smtClean="0"/>
              <a:t>(</a:t>
            </a:r>
            <a:r>
              <a:rPr lang="ru-RU" dirty="0" err="1" smtClean="0"/>
              <a:t>String</a:t>
            </a:r>
            <a:r>
              <a:rPr lang="ru-RU" dirty="0"/>
              <a:t>, </a:t>
            </a:r>
            <a:r>
              <a:rPr lang="ru-RU" dirty="0" err="1"/>
              <a:t>String</a:t>
            </a:r>
            <a:r>
              <a:rPr lang="ru-RU" dirty="0"/>
              <a:t>)	</a:t>
            </a:r>
            <a:r>
              <a:rPr lang="ru-RU" dirty="0" smtClean="0"/>
              <a:t>проверяет </a:t>
            </a:r>
            <a:r>
              <a:rPr lang="ru-RU" dirty="0"/>
              <a:t>допустимость предоставленного имени пользователя и </a:t>
            </a:r>
            <a:r>
              <a:rPr lang="ru-RU" dirty="0" smtClean="0"/>
              <a:t>пароля</a:t>
            </a:r>
          </a:p>
          <a:p>
            <a:pPr lvl="1"/>
            <a:r>
              <a:rPr lang="ru-RU" dirty="0" err="1"/>
              <a:t>GetUser</a:t>
            </a:r>
            <a:r>
              <a:rPr lang="ru-RU" dirty="0" smtClean="0"/>
              <a:t>() – возвращает </a:t>
            </a:r>
            <a:r>
              <a:rPr lang="ru-RU" dirty="0"/>
              <a:t>информацию из источника данных и обновляет последней операции штамп даты и времени для текущего вошедшего </a:t>
            </a:r>
            <a:r>
              <a:rPr lang="ru-RU" dirty="0" smtClean="0"/>
              <a:t>пользователя</a:t>
            </a:r>
          </a:p>
          <a:p>
            <a:pPr lvl="1"/>
            <a:r>
              <a:rPr lang="ru-RU" dirty="0" smtClean="0"/>
              <a:t>.…</a:t>
            </a:r>
          </a:p>
          <a:p>
            <a:pPr lvl="1"/>
            <a:endParaRPr lang="ru-RU" dirty="0"/>
          </a:p>
          <a:p>
            <a:pPr lvl="1"/>
            <a:endParaRPr lang="ru-RU" dirty="0" smtClean="0"/>
          </a:p>
          <a:p>
            <a:pPr lvl="1"/>
            <a:endParaRPr lang="ru-RU" dirty="0" smtClean="0"/>
          </a:p>
          <a:p>
            <a:pPr lvl="1"/>
            <a:endParaRPr lang="ru-RU" dirty="0" smtClean="0"/>
          </a:p>
          <a:p>
            <a:pPr lvl="1"/>
            <a:endParaRPr lang="ru-RU" dirty="0"/>
          </a:p>
          <a:p>
            <a:pPr lvl="1"/>
            <a:endParaRPr lang="ru-RU" dirty="0" smtClean="0"/>
          </a:p>
          <a:p>
            <a:pPr lvl="1"/>
            <a:endParaRPr lang="ru-RU" dirty="0"/>
          </a:p>
          <a:p>
            <a:endParaRPr lang="ru-RU" dirty="0"/>
          </a:p>
          <a:p>
            <a:endParaRPr lang="ru-RU" dirty="0"/>
          </a:p>
          <a:p>
            <a:pPr>
              <a:lnSpc>
                <a:spcPct val="100000"/>
              </a:lnSpc>
            </a:pPr>
            <a:endParaRPr lang="en-US" dirty="0" smtClean="0"/>
          </a:p>
        </p:txBody>
      </p:sp>
    </p:spTree>
    <p:extLst>
      <p:ext uri="{BB962C8B-B14F-4D97-AF65-F5344CB8AC3E}">
        <p14:creationId xmlns:p14="http://schemas.microsoft.com/office/powerpoint/2010/main" val="16608249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706090"/>
          </a:xfrm>
        </p:spPr>
        <p:txBody>
          <a:bodyPr>
            <a:normAutofit/>
          </a:bodyPr>
          <a:lstStyle/>
          <a:p>
            <a:pPr>
              <a:tabLst>
                <a:tab pos="3314700" algn="l"/>
              </a:tabLst>
            </a:pPr>
            <a:r>
              <a:rPr lang="ru-RU" sz="4000" dirty="0" smtClean="0"/>
              <a:t>Класс </a:t>
            </a:r>
            <a:r>
              <a:rPr lang="ru-RU" sz="4000" dirty="0" err="1" smtClean="0">
                <a:solidFill>
                  <a:srgbClr val="0000FF"/>
                </a:solidFill>
              </a:rPr>
              <a:t>Membership</a:t>
            </a:r>
            <a:r>
              <a:rPr lang="en-US" sz="4000" dirty="0" smtClean="0">
                <a:solidFill>
                  <a:srgbClr val="0000FF"/>
                </a:solidFill>
              </a:rPr>
              <a:t>User</a:t>
            </a:r>
            <a:endParaRPr lang="en-US" sz="3900" dirty="0">
              <a:solidFill>
                <a:srgbClr val="0000FF"/>
              </a:solidFill>
            </a:endParaRPr>
          </a:p>
        </p:txBody>
      </p:sp>
      <p:sp>
        <p:nvSpPr>
          <p:cNvPr id="5" name="Content Placeholder 4"/>
          <p:cNvSpPr>
            <a:spLocks noGrp="1"/>
          </p:cNvSpPr>
          <p:nvPr>
            <p:ph idx="1"/>
          </p:nvPr>
        </p:nvSpPr>
        <p:spPr>
          <a:xfrm>
            <a:off x="107504" y="1268760"/>
            <a:ext cx="9036496" cy="5589240"/>
          </a:xfrm>
        </p:spPr>
        <p:txBody>
          <a:bodyPr>
            <a:normAutofit fontScale="85000" lnSpcReduction="10000"/>
          </a:bodyPr>
          <a:lstStyle/>
          <a:p>
            <a:pPr>
              <a:lnSpc>
                <a:spcPct val="100000"/>
              </a:lnSpc>
            </a:pPr>
            <a:r>
              <a:rPr lang="ru-RU" dirty="0"/>
              <a:t>Предоставляет и обновляет сведения об авторизованном пользователе в хранилище данных членства</a:t>
            </a:r>
            <a:r>
              <a:rPr lang="ru-RU" dirty="0" smtClean="0"/>
              <a:t>.</a:t>
            </a:r>
            <a:endParaRPr lang="en-US" dirty="0" smtClean="0"/>
          </a:p>
          <a:p>
            <a:pPr>
              <a:lnSpc>
                <a:spcPct val="100000"/>
              </a:lnSpc>
            </a:pPr>
            <a:endParaRPr lang="en-US" dirty="0"/>
          </a:p>
          <a:p>
            <a:pPr>
              <a:lnSpc>
                <a:spcPct val="100000"/>
              </a:lnSpc>
            </a:pPr>
            <a:r>
              <a:rPr lang="ru-RU" dirty="0" smtClean="0"/>
              <a:t>Пример:</a:t>
            </a:r>
            <a:endParaRPr lang="en-US" dirty="0" smtClean="0"/>
          </a:p>
          <a:p>
            <a:pPr marL="0" indent="0">
              <a:lnSpc>
                <a:spcPct val="100000"/>
              </a:lnSpc>
              <a:buNone/>
            </a:pPr>
            <a:r>
              <a:rPr lang="en-US" dirty="0" smtClean="0">
                <a:solidFill>
                  <a:srgbClr val="0000FF"/>
                </a:solidFill>
              </a:rPr>
              <a:t>u</a:t>
            </a:r>
            <a:r>
              <a:rPr lang="en-US" dirty="0">
                <a:solidFill>
                  <a:srgbClr val="0000FF"/>
                </a:solidFill>
              </a:rPr>
              <a:t>;</a:t>
            </a:r>
          </a:p>
          <a:p>
            <a:pPr marL="0" indent="0">
              <a:lnSpc>
                <a:spcPct val="100000"/>
              </a:lnSpc>
              <a:buNone/>
            </a:pPr>
            <a:r>
              <a:rPr lang="en-US" dirty="0" smtClean="0">
                <a:solidFill>
                  <a:srgbClr val="0000FF"/>
                </a:solidFill>
              </a:rPr>
              <a:t>public </a:t>
            </a:r>
            <a:r>
              <a:rPr lang="en-US" dirty="0">
                <a:solidFill>
                  <a:srgbClr val="0000FF"/>
                </a:solidFill>
              </a:rPr>
              <a:t>void </a:t>
            </a:r>
            <a:r>
              <a:rPr lang="en-US" dirty="0" err="1">
                <a:solidFill>
                  <a:srgbClr val="0000FF"/>
                </a:solidFill>
              </a:rPr>
              <a:t>Page_Load</a:t>
            </a:r>
            <a:r>
              <a:rPr lang="en-US" dirty="0">
                <a:solidFill>
                  <a:srgbClr val="0000FF"/>
                </a:solidFill>
              </a:rPr>
              <a:t>(object sender, </a:t>
            </a:r>
            <a:r>
              <a:rPr lang="en-US" dirty="0" err="1">
                <a:solidFill>
                  <a:srgbClr val="0000FF"/>
                </a:solidFill>
              </a:rPr>
              <a:t>EventArgs</a:t>
            </a:r>
            <a:r>
              <a:rPr lang="en-US" dirty="0">
                <a:solidFill>
                  <a:srgbClr val="0000FF"/>
                </a:solidFill>
              </a:rPr>
              <a:t> </a:t>
            </a:r>
            <a:r>
              <a:rPr lang="en-US" dirty="0" err="1">
                <a:solidFill>
                  <a:srgbClr val="0000FF"/>
                </a:solidFill>
              </a:rPr>
              <a:t>args</a:t>
            </a:r>
            <a:r>
              <a:rPr lang="en-US" dirty="0" smtClean="0">
                <a:solidFill>
                  <a:srgbClr val="0000FF"/>
                </a:solidFill>
              </a:rPr>
              <a:t>)</a:t>
            </a:r>
            <a:r>
              <a:rPr lang="ru-RU" dirty="0" smtClean="0">
                <a:solidFill>
                  <a:srgbClr val="0000FF"/>
                </a:solidFill>
              </a:rPr>
              <a:t> </a:t>
            </a:r>
            <a:r>
              <a:rPr lang="en-US" dirty="0" smtClean="0">
                <a:solidFill>
                  <a:srgbClr val="0000FF"/>
                </a:solidFill>
              </a:rPr>
              <a:t>{</a:t>
            </a:r>
            <a:endParaRPr lang="en-US" dirty="0">
              <a:solidFill>
                <a:srgbClr val="0000FF"/>
              </a:solidFill>
            </a:endParaRPr>
          </a:p>
          <a:p>
            <a:pPr marL="0" indent="0">
              <a:lnSpc>
                <a:spcPct val="100000"/>
              </a:lnSpc>
              <a:buNone/>
            </a:pPr>
            <a:r>
              <a:rPr lang="en-US" dirty="0">
                <a:solidFill>
                  <a:srgbClr val="0000FF"/>
                </a:solidFill>
              </a:rPr>
              <a:t> </a:t>
            </a:r>
            <a:r>
              <a:rPr lang="en-US" dirty="0" err="1">
                <a:solidFill>
                  <a:srgbClr val="0000FF"/>
                </a:solidFill>
              </a:rPr>
              <a:t>MembershipUser</a:t>
            </a:r>
            <a:r>
              <a:rPr lang="en-US" dirty="0">
                <a:solidFill>
                  <a:srgbClr val="0000FF"/>
                </a:solidFill>
              </a:rPr>
              <a:t> </a:t>
            </a:r>
            <a:r>
              <a:rPr lang="en-US" dirty="0" smtClean="0">
                <a:solidFill>
                  <a:srgbClr val="0000FF"/>
                </a:solidFill>
              </a:rPr>
              <a:t>u </a:t>
            </a:r>
            <a:r>
              <a:rPr lang="en-US" dirty="0">
                <a:solidFill>
                  <a:srgbClr val="0000FF"/>
                </a:solidFill>
              </a:rPr>
              <a:t>= </a:t>
            </a:r>
            <a:endParaRPr lang="ru-RU" dirty="0" smtClean="0">
              <a:solidFill>
                <a:srgbClr val="0000FF"/>
              </a:solidFill>
            </a:endParaRPr>
          </a:p>
          <a:p>
            <a:pPr marL="0" indent="0">
              <a:lnSpc>
                <a:spcPct val="100000"/>
              </a:lnSpc>
              <a:buNone/>
            </a:pPr>
            <a:r>
              <a:rPr lang="ru-RU" dirty="0">
                <a:solidFill>
                  <a:srgbClr val="0000FF"/>
                </a:solidFill>
              </a:rPr>
              <a:t>	</a:t>
            </a:r>
            <a:r>
              <a:rPr lang="en-US" dirty="0" err="1" smtClean="0">
                <a:solidFill>
                  <a:srgbClr val="0000FF"/>
                </a:solidFill>
              </a:rPr>
              <a:t>Membership.GetUser</a:t>
            </a:r>
            <a:r>
              <a:rPr lang="en-US" dirty="0" smtClean="0">
                <a:solidFill>
                  <a:srgbClr val="0000FF"/>
                </a:solidFill>
              </a:rPr>
              <a:t>(</a:t>
            </a:r>
            <a:r>
              <a:rPr lang="en-US" dirty="0" err="1" smtClean="0">
                <a:solidFill>
                  <a:srgbClr val="0000FF"/>
                </a:solidFill>
              </a:rPr>
              <a:t>User.Identity.Name</a:t>
            </a:r>
            <a:r>
              <a:rPr lang="en-US" dirty="0">
                <a:solidFill>
                  <a:srgbClr val="0000FF"/>
                </a:solidFill>
              </a:rPr>
              <a:t>);</a:t>
            </a:r>
          </a:p>
          <a:p>
            <a:pPr marL="0" indent="0">
              <a:lnSpc>
                <a:spcPct val="100000"/>
              </a:lnSpc>
              <a:buNone/>
            </a:pPr>
            <a:r>
              <a:rPr lang="en-US" dirty="0" smtClean="0">
                <a:solidFill>
                  <a:srgbClr val="0000FF"/>
                </a:solidFill>
              </a:rPr>
              <a:t>  </a:t>
            </a:r>
            <a:r>
              <a:rPr lang="en-US" dirty="0">
                <a:solidFill>
                  <a:srgbClr val="0000FF"/>
                </a:solidFill>
              </a:rPr>
              <a:t>if (!</a:t>
            </a:r>
            <a:r>
              <a:rPr lang="en-US" dirty="0" err="1">
                <a:solidFill>
                  <a:srgbClr val="0000FF"/>
                </a:solidFill>
              </a:rPr>
              <a:t>IsPostBack</a:t>
            </a:r>
            <a:r>
              <a:rPr lang="en-US" dirty="0" smtClean="0">
                <a:solidFill>
                  <a:srgbClr val="0000FF"/>
                </a:solidFill>
              </a:rPr>
              <a:t>)</a:t>
            </a:r>
            <a:r>
              <a:rPr lang="ru-RU" dirty="0" smtClean="0">
                <a:solidFill>
                  <a:srgbClr val="0000FF"/>
                </a:solidFill>
              </a:rPr>
              <a:t> </a:t>
            </a:r>
            <a:r>
              <a:rPr lang="en-US" dirty="0" smtClean="0">
                <a:solidFill>
                  <a:srgbClr val="0000FF"/>
                </a:solidFill>
              </a:rPr>
              <a:t>{</a:t>
            </a:r>
            <a:endParaRPr lang="en-US" dirty="0">
              <a:solidFill>
                <a:srgbClr val="0000FF"/>
              </a:solidFill>
            </a:endParaRPr>
          </a:p>
          <a:p>
            <a:pPr marL="0" indent="0">
              <a:lnSpc>
                <a:spcPct val="100000"/>
              </a:lnSpc>
              <a:buNone/>
            </a:pPr>
            <a:r>
              <a:rPr lang="en-US" dirty="0">
                <a:solidFill>
                  <a:srgbClr val="0000FF"/>
                </a:solidFill>
              </a:rPr>
              <a:t>    </a:t>
            </a:r>
            <a:r>
              <a:rPr lang="en-US" dirty="0" err="1">
                <a:solidFill>
                  <a:srgbClr val="0000FF"/>
                </a:solidFill>
              </a:rPr>
              <a:t>EmailTextBox.Text</a:t>
            </a:r>
            <a:r>
              <a:rPr lang="en-US" dirty="0">
                <a:solidFill>
                  <a:srgbClr val="0000FF"/>
                </a:solidFill>
              </a:rPr>
              <a:t> = </a:t>
            </a:r>
            <a:r>
              <a:rPr lang="en-US" dirty="0" err="1">
                <a:solidFill>
                  <a:srgbClr val="0000FF"/>
                </a:solidFill>
              </a:rPr>
              <a:t>u.Email</a:t>
            </a:r>
            <a:r>
              <a:rPr lang="en-US" dirty="0">
                <a:solidFill>
                  <a:srgbClr val="0000FF"/>
                </a:solidFill>
              </a:rPr>
              <a:t>; </a:t>
            </a:r>
          </a:p>
          <a:p>
            <a:pPr marL="0" indent="0">
              <a:lnSpc>
                <a:spcPct val="100000"/>
              </a:lnSpc>
              <a:buNone/>
            </a:pPr>
            <a:r>
              <a:rPr lang="en-US" dirty="0">
                <a:solidFill>
                  <a:srgbClr val="0000FF"/>
                </a:solidFill>
              </a:rPr>
              <a:t>  }</a:t>
            </a:r>
          </a:p>
          <a:p>
            <a:pPr marL="0" indent="0">
              <a:lnSpc>
                <a:spcPct val="100000"/>
              </a:lnSpc>
              <a:buNone/>
            </a:pPr>
            <a:r>
              <a:rPr lang="en-US" dirty="0">
                <a:solidFill>
                  <a:srgbClr val="0000FF"/>
                </a:solidFill>
              </a:rPr>
              <a:t>}</a:t>
            </a:r>
            <a:endParaRPr lang="en-US" dirty="0" smtClean="0">
              <a:solidFill>
                <a:srgbClr val="0000FF"/>
              </a:solidFill>
            </a:endParaRPr>
          </a:p>
        </p:txBody>
      </p:sp>
    </p:spTree>
    <p:extLst>
      <p:ext uri="{BB962C8B-B14F-4D97-AF65-F5344CB8AC3E}">
        <p14:creationId xmlns:p14="http://schemas.microsoft.com/office/powerpoint/2010/main" val="26076750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706090"/>
          </a:xfrm>
        </p:spPr>
        <p:txBody>
          <a:bodyPr>
            <a:normAutofit/>
          </a:bodyPr>
          <a:lstStyle/>
          <a:p>
            <a:pPr>
              <a:tabLst>
                <a:tab pos="3314700" algn="l"/>
              </a:tabLst>
            </a:pPr>
            <a:r>
              <a:rPr lang="ru-RU" sz="3900" dirty="0"/>
              <a:t>Создание пользователей</a:t>
            </a:r>
          </a:p>
        </p:txBody>
      </p:sp>
      <p:sp>
        <p:nvSpPr>
          <p:cNvPr id="5" name="Content Placeholder 4"/>
          <p:cNvSpPr>
            <a:spLocks noGrp="1"/>
          </p:cNvSpPr>
          <p:nvPr>
            <p:ph idx="1"/>
          </p:nvPr>
        </p:nvSpPr>
        <p:spPr>
          <a:xfrm>
            <a:off x="107504" y="1268760"/>
            <a:ext cx="9036496" cy="5589240"/>
          </a:xfrm>
        </p:spPr>
        <p:txBody>
          <a:bodyPr>
            <a:normAutofit fontScale="47500" lnSpcReduction="20000"/>
          </a:bodyPr>
          <a:lstStyle/>
          <a:p>
            <a:r>
              <a:rPr lang="ru-RU" sz="4200" dirty="0" smtClean="0"/>
              <a:t>Учетные записи пользователей можно создавать с помощью </a:t>
            </a:r>
            <a:r>
              <a:rPr lang="ru-RU" sz="4200" dirty="0"/>
              <a:t>метода </a:t>
            </a:r>
            <a:r>
              <a:rPr lang="ru-RU" sz="4200" dirty="0" err="1" smtClean="0">
                <a:solidFill>
                  <a:srgbClr val="0000FF"/>
                </a:solidFill>
              </a:rPr>
              <a:t>CreateUser</a:t>
            </a:r>
            <a:r>
              <a:rPr lang="ru-RU" sz="4200" dirty="0" smtClean="0">
                <a:solidFill>
                  <a:srgbClr val="0000FF"/>
                </a:solidFill>
              </a:rPr>
              <a:t>()</a:t>
            </a:r>
            <a:r>
              <a:rPr lang="en-US" sz="4200" dirty="0" smtClean="0"/>
              <a:t> </a:t>
            </a:r>
            <a:r>
              <a:rPr lang="ru-RU" sz="4200" dirty="0"/>
              <a:t>класса </a:t>
            </a:r>
            <a:r>
              <a:rPr lang="ru-RU" sz="4200" dirty="0" err="1">
                <a:solidFill>
                  <a:srgbClr val="0000FF"/>
                </a:solidFill>
              </a:rPr>
              <a:t>Membership</a:t>
            </a:r>
            <a:r>
              <a:rPr lang="ru-RU" sz="4200" dirty="0"/>
              <a:t>. </a:t>
            </a:r>
            <a:endParaRPr lang="en-US" sz="4200" dirty="0"/>
          </a:p>
          <a:p>
            <a:r>
              <a:rPr lang="ru-RU" sz="4200" dirty="0" smtClean="0"/>
              <a:t>Если нужно </a:t>
            </a:r>
            <a:r>
              <a:rPr lang="ru-RU" sz="4200" dirty="0"/>
              <a:t>добавить средство создания пользователей к своему Web-сайту, то для </a:t>
            </a:r>
            <a:r>
              <a:rPr lang="ru-RU" sz="4200" dirty="0" smtClean="0"/>
              <a:t>этого нужно</a:t>
            </a:r>
          </a:p>
          <a:p>
            <a:pPr lvl="1"/>
            <a:r>
              <a:rPr lang="ru-RU" sz="3800" dirty="0" smtClean="0"/>
              <a:t>добавить </a:t>
            </a:r>
            <a:r>
              <a:rPr lang="ru-RU" sz="3800" dirty="0"/>
              <a:t>новую страницу, содержащую</a:t>
            </a:r>
            <a:r>
              <a:rPr lang="en-US" sz="3800" dirty="0"/>
              <a:t> </a:t>
            </a:r>
            <a:r>
              <a:rPr lang="ru-RU" sz="3800" dirty="0"/>
              <a:t>необходимые текстовые поля для ввода необходимой информации, </a:t>
            </a:r>
            <a:endParaRPr lang="ru-RU" sz="3800" dirty="0" smtClean="0"/>
          </a:p>
          <a:p>
            <a:pPr lvl="1"/>
            <a:r>
              <a:rPr lang="ru-RU" sz="3800" dirty="0" smtClean="0"/>
              <a:t>добавить </a:t>
            </a:r>
            <a:r>
              <a:rPr lang="ru-RU" sz="3800" dirty="0"/>
              <a:t>кнопку, </a:t>
            </a:r>
            <a:endParaRPr lang="ru-RU" sz="3800" dirty="0" smtClean="0"/>
          </a:p>
          <a:p>
            <a:pPr lvl="1"/>
            <a:r>
              <a:rPr lang="ru-RU" sz="3800" dirty="0" smtClean="0"/>
              <a:t>перехватить </a:t>
            </a:r>
            <a:r>
              <a:rPr lang="ru-RU" sz="3800" dirty="0"/>
              <a:t>событие </a:t>
            </a:r>
            <a:r>
              <a:rPr lang="ru-RU" sz="3800" dirty="0" err="1">
                <a:solidFill>
                  <a:srgbClr val="0000FF"/>
                </a:solidFill>
              </a:rPr>
              <a:t>Click</a:t>
            </a:r>
            <a:r>
              <a:rPr lang="ru-RU" sz="3800" dirty="0"/>
              <a:t> этой кнопки в следующем коде:</a:t>
            </a:r>
            <a:r>
              <a:rPr lang="en-US" sz="3800" dirty="0"/>
              <a:t> </a:t>
            </a:r>
          </a:p>
          <a:p>
            <a:pPr marL="0" indent="0">
              <a:buNone/>
            </a:pPr>
            <a:endParaRPr lang="ru-RU" dirty="0" smtClean="0">
              <a:solidFill>
                <a:srgbClr val="0000FF"/>
              </a:solidFill>
            </a:endParaRPr>
          </a:p>
          <a:p>
            <a:pPr marL="0" indent="0">
              <a:buNone/>
            </a:pPr>
            <a:r>
              <a:rPr lang="en-US" dirty="0" smtClean="0">
                <a:solidFill>
                  <a:srgbClr val="0000FF"/>
                </a:solidFill>
              </a:rPr>
              <a:t>protected </a:t>
            </a:r>
            <a:r>
              <a:rPr lang="en-US" dirty="0">
                <a:solidFill>
                  <a:srgbClr val="0000FF"/>
                </a:solidFill>
              </a:rPr>
              <a:t>void </a:t>
            </a:r>
            <a:r>
              <a:rPr lang="en-US" dirty="0" err="1">
                <a:solidFill>
                  <a:srgbClr val="0000FF"/>
                </a:solidFill>
              </a:rPr>
              <a:t>ActionAddUser_Click</a:t>
            </a:r>
            <a:r>
              <a:rPr lang="en-US" dirty="0">
                <a:solidFill>
                  <a:srgbClr val="0000FF"/>
                </a:solidFill>
              </a:rPr>
              <a:t>(object sender, </a:t>
            </a:r>
            <a:r>
              <a:rPr lang="en-US" dirty="0" err="1">
                <a:solidFill>
                  <a:srgbClr val="0000FF"/>
                </a:solidFill>
              </a:rPr>
              <a:t>EventArgs</a:t>
            </a:r>
            <a:r>
              <a:rPr lang="en-US" dirty="0">
                <a:solidFill>
                  <a:srgbClr val="0000FF"/>
                </a:solidFill>
              </a:rPr>
              <a:t> e) </a:t>
            </a:r>
            <a:r>
              <a:rPr lang="ru-RU" dirty="0">
                <a:solidFill>
                  <a:srgbClr val="0000FF"/>
                </a:solidFill>
              </a:rPr>
              <a:t>{</a:t>
            </a:r>
          </a:p>
          <a:p>
            <a:pPr marL="177800" indent="0">
              <a:buNone/>
            </a:pPr>
            <a:r>
              <a:rPr lang="en-US" dirty="0">
                <a:solidFill>
                  <a:srgbClr val="0000FF"/>
                </a:solidFill>
              </a:rPr>
              <a:t>try </a:t>
            </a:r>
            <a:r>
              <a:rPr lang="ru-RU" dirty="0">
                <a:solidFill>
                  <a:srgbClr val="0000FF"/>
                </a:solidFill>
              </a:rPr>
              <a:t>{</a:t>
            </a:r>
          </a:p>
          <a:p>
            <a:pPr marL="355600" indent="0">
              <a:buNone/>
            </a:pPr>
            <a:r>
              <a:rPr lang="en-US" dirty="0" err="1">
                <a:solidFill>
                  <a:srgbClr val="0000FF"/>
                </a:solidFill>
              </a:rPr>
              <a:t>MembershipCreateStatus</a:t>
            </a:r>
            <a:r>
              <a:rPr lang="en-US" dirty="0">
                <a:solidFill>
                  <a:srgbClr val="0000FF"/>
                </a:solidFill>
              </a:rPr>
              <a:t> Status;</a:t>
            </a:r>
          </a:p>
          <a:p>
            <a:pPr marL="355600" indent="0">
              <a:buNone/>
            </a:pPr>
            <a:r>
              <a:rPr lang="en-US" b="1" dirty="0" err="1">
                <a:solidFill>
                  <a:srgbClr val="0000FF"/>
                </a:solidFill>
              </a:rPr>
              <a:t>Membership.CreateUser</a:t>
            </a:r>
            <a:r>
              <a:rPr lang="en-US" dirty="0">
                <a:solidFill>
                  <a:srgbClr val="0000FF"/>
                </a:solidFill>
              </a:rPr>
              <a:t>(</a:t>
            </a:r>
            <a:r>
              <a:rPr lang="en-US" dirty="0" err="1">
                <a:solidFill>
                  <a:srgbClr val="0000FF"/>
                </a:solidFill>
              </a:rPr>
              <a:t>UserNameText.Text</a:t>
            </a:r>
            <a:r>
              <a:rPr lang="en-US" dirty="0" smtClean="0">
                <a:solidFill>
                  <a:srgbClr val="0000FF"/>
                </a:solidFill>
              </a:rPr>
              <a:t>,</a:t>
            </a:r>
            <a:r>
              <a:rPr lang="ru-RU" dirty="0" smtClean="0">
                <a:solidFill>
                  <a:srgbClr val="0000FF"/>
                </a:solidFill>
              </a:rPr>
              <a:t> </a:t>
            </a:r>
            <a:r>
              <a:rPr lang="en-US" dirty="0" err="1" smtClean="0">
                <a:solidFill>
                  <a:srgbClr val="0000FF"/>
                </a:solidFill>
              </a:rPr>
              <a:t>PasswordText.Text</a:t>
            </a:r>
            <a:r>
              <a:rPr lang="en-US" dirty="0" smtClean="0">
                <a:solidFill>
                  <a:srgbClr val="0000FF"/>
                </a:solidFill>
              </a:rPr>
              <a:t>,</a:t>
            </a:r>
            <a:r>
              <a:rPr lang="ru-RU" dirty="0" smtClean="0">
                <a:solidFill>
                  <a:srgbClr val="0000FF"/>
                </a:solidFill>
              </a:rPr>
              <a:t> </a:t>
            </a:r>
            <a:r>
              <a:rPr lang="en-US" dirty="0" err="1" smtClean="0">
                <a:solidFill>
                  <a:srgbClr val="0000FF"/>
                </a:solidFill>
              </a:rPr>
              <a:t>UserEmailText.Text</a:t>
            </a:r>
            <a:r>
              <a:rPr lang="en-US" dirty="0">
                <a:solidFill>
                  <a:srgbClr val="0000FF"/>
                </a:solidFill>
              </a:rPr>
              <a:t>,</a:t>
            </a:r>
          </a:p>
          <a:p>
            <a:pPr marL="355600" indent="0">
              <a:buNone/>
            </a:pPr>
            <a:r>
              <a:rPr lang="en-US" dirty="0" err="1" smtClean="0">
                <a:solidFill>
                  <a:srgbClr val="0000FF"/>
                </a:solidFill>
              </a:rPr>
              <a:t>PwdQuestionText.Text</a:t>
            </a:r>
            <a:r>
              <a:rPr lang="en-US" dirty="0" smtClean="0">
                <a:solidFill>
                  <a:srgbClr val="0000FF"/>
                </a:solidFill>
              </a:rPr>
              <a:t>,</a:t>
            </a:r>
            <a:r>
              <a:rPr lang="ru-RU" dirty="0" smtClean="0">
                <a:solidFill>
                  <a:srgbClr val="0000FF"/>
                </a:solidFill>
              </a:rPr>
              <a:t> </a:t>
            </a:r>
            <a:r>
              <a:rPr lang="en-US" dirty="0" err="1" smtClean="0">
                <a:solidFill>
                  <a:srgbClr val="0000FF"/>
                </a:solidFill>
              </a:rPr>
              <a:t>PwdAnswerText.Text</a:t>
            </a:r>
            <a:r>
              <a:rPr lang="en-US" dirty="0">
                <a:solidFill>
                  <a:srgbClr val="0000FF"/>
                </a:solidFill>
              </a:rPr>
              <a:t>, </a:t>
            </a:r>
            <a:r>
              <a:rPr lang="en-US" dirty="0" smtClean="0">
                <a:solidFill>
                  <a:srgbClr val="0000FF"/>
                </a:solidFill>
              </a:rPr>
              <a:t>true,</a:t>
            </a:r>
            <a:r>
              <a:rPr lang="ru-RU" dirty="0" smtClean="0">
                <a:solidFill>
                  <a:srgbClr val="0000FF"/>
                </a:solidFill>
              </a:rPr>
              <a:t> </a:t>
            </a:r>
            <a:r>
              <a:rPr lang="en-US" dirty="0" smtClean="0">
                <a:solidFill>
                  <a:srgbClr val="0000FF"/>
                </a:solidFill>
              </a:rPr>
              <a:t>out </a:t>
            </a:r>
            <a:r>
              <a:rPr lang="en-US" dirty="0">
                <a:solidFill>
                  <a:srgbClr val="0000FF"/>
                </a:solidFill>
              </a:rPr>
              <a:t>Status);</a:t>
            </a:r>
          </a:p>
          <a:p>
            <a:pPr marL="355600" indent="0">
              <a:buNone/>
            </a:pPr>
            <a:r>
              <a:rPr lang="en-US" dirty="0" err="1">
                <a:solidFill>
                  <a:srgbClr val="0000FF"/>
                </a:solidFill>
              </a:rPr>
              <a:t>StatusLabel.Text</a:t>
            </a:r>
            <a:r>
              <a:rPr lang="en-US" dirty="0">
                <a:solidFill>
                  <a:srgbClr val="0000FF"/>
                </a:solidFill>
              </a:rPr>
              <a:t> = "</a:t>
            </a:r>
            <a:r>
              <a:rPr lang="ru-RU" dirty="0">
                <a:solidFill>
                  <a:srgbClr val="0000FF"/>
                </a:solidFill>
              </a:rPr>
              <a:t>Пользователь создан успешно!";</a:t>
            </a:r>
          </a:p>
          <a:p>
            <a:pPr marL="177800" indent="0">
              <a:buNone/>
            </a:pPr>
            <a:r>
              <a:rPr lang="ru-RU" dirty="0">
                <a:solidFill>
                  <a:srgbClr val="0000FF"/>
                </a:solidFill>
              </a:rPr>
              <a:t>}</a:t>
            </a:r>
          </a:p>
          <a:p>
            <a:pPr marL="177800" indent="0">
              <a:buNone/>
            </a:pPr>
            <a:r>
              <a:rPr lang="en-US" dirty="0">
                <a:solidFill>
                  <a:srgbClr val="0000FF"/>
                </a:solidFill>
              </a:rPr>
              <a:t>catch(Exception ex</a:t>
            </a:r>
            <a:r>
              <a:rPr lang="en-US" dirty="0" smtClean="0">
                <a:solidFill>
                  <a:srgbClr val="0000FF"/>
                </a:solidFill>
              </a:rPr>
              <a:t>)</a:t>
            </a:r>
            <a:r>
              <a:rPr lang="ru-RU" dirty="0" smtClean="0">
                <a:solidFill>
                  <a:srgbClr val="0000FF"/>
                </a:solidFill>
              </a:rPr>
              <a:t> {</a:t>
            </a:r>
            <a:endParaRPr lang="ru-RU" dirty="0">
              <a:solidFill>
                <a:srgbClr val="0000FF"/>
              </a:solidFill>
            </a:endParaRPr>
          </a:p>
          <a:p>
            <a:pPr marL="355600" indent="0">
              <a:buNone/>
            </a:pPr>
            <a:r>
              <a:rPr lang="en-US" dirty="0" err="1">
                <a:solidFill>
                  <a:srgbClr val="0000FF"/>
                </a:solidFill>
              </a:rPr>
              <a:t>Debug.WriteLine</a:t>
            </a:r>
            <a:r>
              <a:rPr lang="en-US" dirty="0">
                <a:solidFill>
                  <a:srgbClr val="0000FF"/>
                </a:solidFill>
              </a:rPr>
              <a:t>("Exception: " + </a:t>
            </a:r>
            <a:r>
              <a:rPr lang="en-US" dirty="0" err="1">
                <a:solidFill>
                  <a:srgbClr val="0000FF"/>
                </a:solidFill>
              </a:rPr>
              <a:t>ex.Message</a:t>
            </a:r>
            <a:r>
              <a:rPr lang="en-US" dirty="0">
                <a:solidFill>
                  <a:srgbClr val="0000FF"/>
                </a:solidFill>
              </a:rPr>
              <a:t>);</a:t>
            </a:r>
          </a:p>
          <a:p>
            <a:pPr marL="355600" indent="0">
              <a:buNone/>
            </a:pPr>
            <a:r>
              <a:rPr lang="ru-RU" dirty="0" err="1">
                <a:solidFill>
                  <a:srgbClr val="0000FF"/>
                </a:solidFill>
              </a:rPr>
              <a:t>StatusLabel.Text</a:t>
            </a:r>
            <a:r>
              <a:rPr lang="ru-RU" dirty="0">
                <a:solidFill>
                  <a:srgbClr val="0000FF"/>
                </a:solidFill>
              </a:rPr>
              <a:t> = "Не удалось создать пользователя!";</a:t>
            </a:r>
          </a:p>
          <a:p>
            <a:pPr marL="177800" indent="0">
              <a:buNone/>
            </a:pPr>
            <a:r>
              <a:rPr lang="ru-RU" dirty="0">
                <a:solidFill>
                  <a:srgbClr val="0000FF"/>
                </a:solidFill>
              </a:rPr>
              <a:t>}</a:t>
            </a:r>
          </a:p>
          <a:p>
            <a:pPr marL="0" indent="0">
              <a:buNone/>
            </a:pPr>
            <a:r>
              <a:rPr lang="ru-RU" dirty="0">
                <a:solidFill>
                  <a:srgbClr val="0000FF"/>
                </a:solidFill>
              </a:rPr>
              <a:t>}</a:t>
            </a:r>
            <a:endParaRPr lang="en-US" dirty="0" smtClean="0">
              <a:solidFill>
                <a:srgbClr val="0000FF"/>
              </a:solidFill>
            </a:endParaRPr>
          </a:p>
        </p:txBody>
      </p:sp>
    </p:spTree>
    <p:extLst>
      <p:ext uri="{BB962C8B-B14F-4D97-AF65-F5344CB8AC3E}">
        <p14:creationId xmlns:p14="http://schemas.microsoft.com/office/powerpoint/2010/main" val="35442862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706090"/>
          </a:xfrm>
        </p:spPr>
        <p:txBody>
          <a:bodyPr>
            <a:normAutofit/>
          </a:bodyPr>
          <a:lstStyle/>
          <a:p>
            <a:pPr>
              <a:tabLst>
                <a:tab pos="3314700" algn="l"/>
              </a:tabLst>
            </a:pPr>
            <a:r>
              <a:rPr lang="ru-RU" sz="3900" dirty="0"/>
              <a:t>Удаление </a:t>
            </a:r>
            <a:r>
              <a:rPr lang="ru-RU" sz="3900" dirty="0" smtClean="0"/>
              <a:t>учетных записей пользователей</a:t>
            </a:r>
            <a:endParaRPr lang="en-US" sz="3900" dirty="0"/>
          </a:p>
        </p:txBody>
      </p:sp>
      <p:sp>
        <p:nvSpPr>
          <p:cNvPr id="5" name="Content Placeholder 4"/>
          <p:cNvSpPr>
            <a:spLocks noGrp="1"/>
          </p:cNvSpPr>
          <p:nvPr>
            <p:ph idx="1"/>
          </p:nvPr>
        </p:nvSpPr>
        <p:spPr>
          <a:xfrm>
            <a:off x="107504" y="1268760"/>
            <a:ext cx="9036496" cy="5589240"/>
          </a:xfrm>
        </p:spPr>
        <p:txBody>
          <a:bodyPr>
            <a:normAutofit/>
          </a:bodyPr>
          <a:lstStyle/>
          <a:p>
            <a:r>
              <a:rPr lang="ru-RU" dirty="0"/>
              <a:t>Класс </a:t>
            </a:r>
            <a:r>
              <a:rPr lang="ru-RU" dirty="0" err="1">
                <a:solidFill>
                  <a:srgbClr val="0000FF"/>
                </a:solidFill>
              </a:rPr>
              <a:t>Membership</a:t>
            </a:r>
            <a:r>
              <a:rPr lang="ru-RU" dirty="0"/>
              <a:t> </a:t>
            </a:r>
            <a:r>
              <a:rPr lang="ru-RU" dirty="0" smtClean="0"/>
              <a:t>содержит </a:t>
            </a:r>
            <a:r>
              <a:rPr lang="ru-RU" dirty="0"/>
              <a:t>метод </a:t>
            </a:r>
            <a:r>
              <a:rPr lang="ru-RU" dirty="0" err="1">
                <a:solidFill>
                  <a:srgbClr val="0000FF"/>
                </a:solidFill>
              </a:rPr>
              <a:t>DeleteUser</a:t>
            </a:r>
            <a:r>
              <a:rPr lang="ru-RU" dirty="0">
                <a:solidFill>
                  <a:srgbClr val="0000FF"/>
                </a:solidFill>
              </a:rPr>
              <a:t>()</a:t>
            </a:r>
            <a:r>
              <a:rPr lang="ru-RU" dirty="0"/>
              <a:t>, </a:t>
            </a:r>
            <a:endParaRPr lang="ru-RU" dirty="0" smtClean="0"/>
          </a:p>
          <a:p>
            <a:pPr lvl="1"/>
            <a:r>
              <a:rPr lang="ru-RU" dirty="0" smtClean="0"/>
              <a:t>параметра – имя пользователя</a:t>
            </a:r>
            <a:r>
              <a:rPr lang="ru-RU" dirty="0"/>
              <a:t>. </a:t>
            </a:r>
          </a:p>
          <a:p>
            <a:endParaRPr lang="ru-RU" dirty="0"/>
          </a:p>
          <a:p>
            <a:pPr>
              <a:lnSpc>
                <a:spcPct val="100000"/>
              </a:lnSpc>
            </a:pPr>
            <a:endParaRPr lang="en-US" dirty="0" smtClean="0"/>
          </a:p>
        </p:txBody>
      </p:sp>
    </p:spTree>
    <p:extLst>
      <p:ext uri="{BB962C8B-B14F-4D97-AF65-F5344CB8AC3E}">
        <p14:creationId xmlns:p14="http://schemas.microsoft.com/office/powerpoint/2010/main" val="31985576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706090"/>
          </a:xfrm>
        </p:spPr>
        <p:txBody>
          <a:bodyPr>
            <a:normAutofit/>
          </a:bodyPr>
          <a:lstStyle/>
          <a:p>
            <a:pPr>
              <a:tabLst>
                <a:tab pos="3314700" algn="l"/>
              </a:tabLst>
            </a:pPr>
            <a:r>
              <a:rPr lang="ru-RU" sz="3600" dirty="0">
                <a:latin typeface="Arial" panose="020B0604020202020204" pitchFamily="34" charset="0"/>
                <a:cs typeface="Arial" panose="020B0604020202020204" pitchFamily="34" charset="0"/>
              </a:rPr>
              <a:t>Проверка </a:t>
            </a:r>
            <a:r>
              <a:rPr lang="ru-RU" sz="3600" dirty="0" smtClean="0">
                <a:latin typeface="Arial" panose="020B0604020202020204" pitchFamily="34" charset="0"/>
                <a:cs typeface="Arial" panose="020B0604020202020204" pitchFamily="34" charset="0"/>
              </a:rPr>
              <a:t>пользователей</a:t>
            </a:r>
            <a:endParaRPr lang="en-US" sz="3600" dirty="0">
              <a:latin typeface="Arial" panose="020B0604020202020204" pitchFamily="34" charset="0"/>
              <a:cs typeface="Arial" panose="020B0604020202020204" pitchFamily="34" charset="0"/>
            </a:endParaRPr>
          </a:p>
        </p:txBody>
      </p:sp>
      <p:sp>
        <p:nvSpPr>
          <p:cNvPr id="5" name="Content Placeholder 4"/>
          <p:cNvSpPr>
            <a:spLocks noGrp="1"/>
          </p:cNvSpPr>
          <p:nvPr>
            <p:ph idx="1"/>
          </p:nvPr>
        </p:nvSpPr>
        <p:spPr>
          <a:xfrm>
            <a:off x="107504" y="1268760"/>
            <a:ext cx="9036496" cy="5589240"/>
          </a:xfrm>
        </p:spPr>
        <p:txBody>
          <a:bodyPr>
            <a:normAutofit/>
          </a:bodyPr>
          <a:lstStyle/>
          <a:p>
            <a:r>
              <a:rPr lang="ru-RU" sz="2600" dirty="0">
                <a:cs typeface="Arial" panose="020B0604020202020204" pitchFamily="34" charset="0"/>
              </a:rPr>
              <a:t>Проверка </a:t>
            </a:r>
            <a:r>
              <a:rPr lang="ru-RU" sz="2600" dirty="0" smtClean="0">
                <a:cs typeface="Arial" panose="020B0604020202020204" pitchFamily="34" charset="0"/>
              </a:rPr>
              <a:t>пользователей можно выполнить с помощью м</a:t>
            </a:r>
            <a:r>
              <a:rPr lang="ru-RU" sz="2600" dirty="0" smtClean="0"/>
              <a:t>етода </a:t>
            </a:r>
            <a:r>
              <a:rPr lang="ru-RU" sz="2600" dirty="0" err="1">
                <a:solidFill>
                  <a:srgbClr val="0000FF"/>
                </a:solidFill>
              </a:rPr>
              <a:t>ValidateUser</a:t>
            </a:r>
            <a:r>
              <a:rPr lang="ru-RU" sz="2600" dirty="0">
                <a:solidFill>
                  <a:srgbClr val="0000FF"/>
                </a:solidFill>
              </a:rPr>
              <a:t>()</a:t>
            </a:r>
            <a:r>
              <a:rPr lang="ru-RU" sz="2600" dirty="0"/>
              <a:t> </a:t>
            </a:r>
            <a:r>
              <a:rPr lang="ru-RU" sz="2600" dirty="0" smtClean="0"/>
              <a:t>класса </a:t>
            </a:r>
            <a:r>
              <a:rPr lang="ru-RU" sz="2600" dirty="0" err="1" smtClean="0">
                <a:solidFill>
                  <a:srgbClr val="0000FF"/>
                </a:solidFill>
              </a:rPr>
              <a:t>Membership</a:t>
            </a:r>
            <a:r>
              <a:rPr lang="ru-RU" sz="2600" dirty="0" smtClean="0"/>
              <a:t> </a:t>
            </a:r>
            <a:endParaRPr lang="ru-RU" sz="2600" dirty="0"/>
          </a:p>
          <a:p>
            <a:endParaRPr lang="ru-RU" sz="2600" dirty="0" smtClean="0"/>
          </a:p>
          <a:p>
            <a:r>
              <a:rPr lang="ru-RU" sz="2600" dirty="0" smtClean="0"/>
              <a:t>Например</a:t>
            </a:r>
          </a:p>
          <a:p>
            <a:endParaRPr lang="ru-RU" sz="2600" dirty="0" smtClean="0"/>
          </a:p>
          <a:p>
            <a:pPr marL="0" indent="0">
              <a:buNone/>
            </a:pPr>
            <a:r>
              <a:rPr lang="en-US" sz="2000" dirty="0" smtClean="0">
                <a:solidFill>
                  <a:srgbClr val="0000FF"/>
                </a:solidFill>
              </a:rPr>
              <a:t>if </a:t>
            </a:r>
            <a:r>
              <a:rPr lang="en-US" sz="2000" dirty="0">
                <a:solidFill>
                  <a:srgbClr val="0000FF"/>
                </a:solidFill>
              </a:rPr>
              <a:t>(</a:t>
            </a:r>
            <a:r>
              <a:rPr lang="en-US" sz="2000" dirty="0" err="1">
                <a:solidFill>
                  <a:srgbClr val="0000FF"/>
                </a:solidFill>
              </a:rPr>
              <a:t>Membership.ValidateUser</a:t>
            </a:r>
            <a:r>
              <a:rPr lang="en-US" sz="2000" dirty="0">
                <a:solidFill>
                  <a:srgbClr val="0000FF"/>
                </a:solidFill>
              </a:rPr>
              <a:t>(</a:t>
            </a:r>
            <a:r>
              <a:rPr lang="en-US" sz="2000" dirty="0" err="1">
                <a:solidFill>
                  <a:srgbClr val="0000FF"/>
                </a:solidFill>
              </a:rPr>
              <a:t>UserNameText.Text</a:t>
            </a:r>
            <a:r>
              <a:rPr lang="en-US" sz="2000" dirty="0">
                <a:solidFill>
                  <a:srgbClr val="0000FF"/>
                </a:solidFill>
              </a:rPr>
              <a:t>, </a:t>
            </a:r>
            <a:r>
              <a:rPr lang="en-US" sz="2000" dirty="0" err="1">
                <a:solidFill>
                  <a:srgbClr val="0000FF"/>
                </a:solidFill>
              </a:rPr>
              <a:t>PasswordText.Text</a:t>
            </a:r>
            <a:r>
              <a:rPr lang="en-US" sz="2000" dirty="0">
                <a:solidFill>
                  <a:srgbClr val="0000FF"/>
                </a:solidFill>
              </a:rPr>
              <a:t>))</a:t>
            </a:r>
            <a:r>
              <a:rPr lang="ru-RU" sz="2000" dirty="0">
                <a:solidFill>
                  <a:srgbClr val="0000FF"/>
                </a:solidFill>
              </a:rPr>
              <a:t> {</a:t>
            </a:r>
          </a:p>
          <a:p>
            <a:pPr marL="0" indent="0">
              <a:buNone/>
            </a:pPr>
            <a:r>
              <a:rPr lang="ru-RU" sz="2000" dirty="0">
                <a:solidFill>
                  <a:srgbClr val="0000FF"/>
                </a:solidFill>
              </a:rPr>
              <a:t>   </a:t>
            </a:r>
            <a:r>
              <a:rPr lang="en-US" sz="2000" dirty="0" err="1">
                <a:solidFill>
                  <a:srgbClr val="0000FF"/>
                </a:solidFill>
              </a:rPr>
              <a:t>FormsAuthentication.RedirectFromLoginPage</a:t>
            </a:r>
            <a:r>
              <a:rPr lang="en-US" sz="2000" dirty="0">
                <a:solidFill>
                  <a:srgbClr val="0000FF"/>
                </a:solidFill>
              </a:rPr>
              <a:t>(</a:t>
            </a:r>
            <a:r>
              <a:rPr lang="en-US" sz="2000" dirty="0" err="1">
                <a:solidFill>
                  <a:srgbClr val="0000FF"/>
                </a:solidFill>
              </a:rPr>
              <a:t>UserNameText.Text</a:t>
            </a:r>
            <a:r>
              <a:rPr lang="en-US" sz="2000" dirty="0">
                <a:solidFill>
                  <a:srgbClr val="0000FF"/>
                </a:solidFill>
              </a:rPr>
              <a:t>, false);</a:t>
            </a:r>
          </a:p>
          <a:p>
            <a:pPr marL="0" indent="0">
              <a:buNone/>
            </a:pPr>
            <a:r>
              <a:rPr lang="ru-RU" sz="2000" dirty="0">
                <a:solidFill>
                  <a:srgbClr val="0000FF"/>
                </a:solidFill>
              </a:rPr>
              <a:t>}</a:t>
            </a:r>
          </a:p>
          <a:p>
            <a:pPr marL="0" indent="0">
              <a:buNone/>
            </a:pPr>
            <a:r>
              <a:rPr lang="en-US" sz="2000" dirty="0">
                <a:solidFill>
                  <a:srgbClr val="0000FF"/>
                </a:solidFill>
              </a:rPr>
              <a:t>else</a:t>
            </a:r>
            <a:r>
              <a:rPr lang="ru-RU" sz="2000" dirty="0">
                <a:solidFill>
                  <a:srgbClr val="0000FF"/>
                </a:solidFill>
              </a:rPr>
              <a:t> {</a:t>
            </a:r>
          </a:p>
          <a:p>
            <a:pPr marL="0" indent="0">
              <a:buNone/>
            </a:pPr>
            <a:r>
              <a:rPr lang="ru-RU" sz="2000" dirty="0">
                <a:solidFill>
                  <a:srgbClr val="0000FF"/>
                </a:solidFill>
              </a:rPr>
              <a:t>   // Неверное имя или пароль</a:t>
            </a:r>
          </a:p>
          <a:p>
            <a:pPr marL="0" indent="0">
              <a:buNone/>
            </a:pPr>
            <a:r>
              <a:rPr lang="ru-RU" sz="2000" dirty="0">
                <a:solidFill>
                  <a:srgbClr val="0000FF"/>
                </a:solidFill>
              </a:rPr>
              <a:t>}</a:t>
            </a:r>
          </a:p>
          <a:p>
            <a:pPr marL="0" indent="0">
              <a:lnSpc>
                <a:spcPct val="100000"/>
              </a:lnSpc>
              <a:buNone/>
            </a:pPr>
            <a:endParaRPr lang="en-US" sz="2000" dirty="0" smtClean="0">
              <a:solidFill>
                <a:srgbClr val="0000FF"/>
              </a:solidFill>
            </a:endParaRPr>
          </a:p>
        </p:txBody>
      </p:sp>
    </p:spTree>
    <p:extLst>
      <p:ext uri="{BB962C8B-B14F-4D97-AF65-F5344CB8AC3E}">
        <p14:creationId xmlns:p14="http://schemas.microsoft.com/office/powerpoint/2010/main" val="39768126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850106"/>
          </a:xfrm>
        </p:spPr>
        <p:txBody>
          <a:bodyPr>
            <a:noAutofit/>
          </a:bodyPr>
          <a:lstStyle/>
          <a:p>
            <a:r>
              <a:rPr lang="ru-RU" sz="3600" dirty="0">
                <a:latin typeface="Arial" panose="020B0604020202020204" pitchFamily="34" charset="0"/>
                <a:cs typeface="Arial" panose="020B0604020202020204" pitchFamily="34" charset="0"/>
              </a:rPr>
              <a:t>Данные о пользователях </a:t>
            </a:r>
            <a:r>
              <a:rPr lang="en-US" sz="3600" dirty="0" smtClean="0">
                <a:latin typeface="Arial" panose="020B0604020202020204" pitchFamily="34" charset="0"/>
                <a:cs typeface="Arial" panose="020B0604020202020204" pitchFamily="34" charset="0"/>
              </a:rPr>
              <a:t/>
            </a:r>
            <a:br>
              <a:rPr lang="en-US" sz="3600" dirty="0" smtClean="0">
                <a:latin typeface="Arial" panose="020B0604020202020204" pitchFamily="34" charset="0"/>
                <a:cs typeface="Arial" panose="020B0604020202020204" pitchFamily="34" charset="0"/>
              </a:rPr>
            </a:br>
            <a:r>
              <a:rPr lang="en-US" sz="3600" dirty="0" smtClean="0">
                <a:latin typeface="Arial" panose="020B0604020202020204" pitchFamily="34" charset="0"/>
                <a:cs typeface="Arial" panose="020B0604020202020204" pitchFamily="34" charset="0"/>
              </a:rPr>
              <a:t>web-</a:t>
            </a:r>
            <a:r>
              <a:rPr lang="ru-RU" sz="3600" dirty="0">
                <a:latin typeface="Arial" panose="020B0604020202020204" pitchFamily="34" charset="0"/>
                <a:cs typeface="Arial" panose="020B0604020202020204" pitchFamily="34" charset="0"/>
              </a:rPr>
              <a:t>приложения могут </a:t>
            </a:r>
            <a:r>
              <a:rPr lang="ru-RU" sz="3600" dirty="0" smtClean="0">
                <a:latin typeface="Arial" panose="020B0604020202020204" pitchFamily="34" charset="0"/>
                <a:cs typeface="Arial" panose="020B0604020202020204" pitchFamily="34" charset="0"/>
              </a:rPr>
              <a:t>храниться</a:t>
            </a:r>
            <a:endParaRPr lang="ru-RU" sz="3600" dirty="0">
              <a:latin typeface="Arial" panose="020B0604020202020204" pitchFamily="34" charset="0"/>
              <a:cs typeface="Arial" panose="020B0604020202020204" pitchFamily="34" charset="0"/>
            </a:endParaRPr>
          </a:p>
        </p:txBody>
      </p:sp>
      <p:sp>
        <p:nvSpPr>
          <p:cNvPr id="3" name="Объект 2"/>
          <p:cNvSpPr>
            <a:spLocks noGrp="1"/>
          </p:cNvSpPr>
          <p:nvPr>
            <p:ph idx="1"/>
          </p:nvPr>
        </p:nvSpPr>
        <p:spPr>
          <a:xfrm>
            <a:off x="179512" y="1700808"/>
            <a:ext cx="8964488" cy="5157192"/>
          </a:xfrm>
        </p:spPr>
        <p:txBody>
          <a:bodyPr/>
          <a:lstStyle/>
          <a:p>
            <a:r>
              <a:rPr lang="ru-RU" dirty="0" smtClean="0"/>
              <a:t>В файле конфигурации</a:t>
            </a:r>
          </a:p>
          <a:p>
            <a:r>
              <a:rPr lang="ru-RU" dirty="0" smtClean="0"/>
              <a:t>В файле Базы Данных, который включен в </a:t>
            </a:r>
            <a:r>
              <a:rPr lang="en-US" dirty="0" smtClean="0"/>
              <a:t>web-</a:t>
            </a:r>
            <a:r>
              <a:rPr lang="ru-RU" dirty="0" smtClean="0"/>
              <a:t>приложение </a:t>
            </a:r>
          </a:p>
          <a:p>
            <a:pPr lvl="1"/>
            <a:r>
              <a:rPr lang="ru-RU" dirty="0" smtClean="0"/>
              <a:t>папка </a:t>
            </a:r>
            <a:r>
              <a:rPr lang="en-US" dirty="0" err="1" smtClean="0">
                <a:solidFill>
                  <a:srgbClr val="0000FF"/>
                </a:solidFill>
              </a:rPr>
              <a:t>App_Data</a:t>
            </a:r>
            <a:r>
              <a:rPr lang="ru-RU" dirty="0" smtClean="0"/>
              <a:t>, </a:t>
            </a:r>
          </a:p>
          <a:p>
            <a:pPr lvl="2"/>
            <a:r>
              <a:rPr lang="ru-RU" dirty="0" smtClean="0"/>
              <a:t>файл </a:t>
            </a:r>
            <a:r>
              <a:rPr lang="en-US" dirty="0" err="1" smtClean="0">
                <a:solidFill>
                  <a:srgbClr val="0000FF"/>
                </a:solidFill>
              </a:rPr>
              <a:t>AspNetDb.mdf</a:t>
            </a:r>
            <a:endParaRPr lang="en-US" dirty="0" smtClean="0"/>
          </a:p>
          <a:p>
            <a:pPr lvl="1"/>
            <a:r>
              <a:rPr lang="ru-RU" dirty="0"/>
              <a:t>у</a:t>
            </a:r>
            <a:r>
              <a:rPr lang="ru-RU" dirty="0" smtClean="0"/>
              <a:t>правление с помощью </a:t>
            </a:r>
            <a:r>
              <a:rPr lang="en-US" dirty="0" smtClean="0"/>
              <a:t>WAT</a:t>
            </a:r>
            <a:endParaRPr lang="ru-RU" dirty="0" smtClean="0"/>
          </a:p>
          <a:p>
            <a:pPr lvl="2"/>
            <a:r>
              <a:rPr lang="ru-RU" dirty="0"/>
              <a:t>нет </a:t>
            </a:r>
            <a:r>
              <a:rPr lang="ru-RU" dirty="0" smtClean="0"/>
              <a:t>в последних версиях </a:t>
            </a:r>
            <a:r>
              <a:rPr lang="en-US" dirty="0" smtClean="0"/>
              <a:t>VS</a:t>
            </a:r>
            <a:r>
              <a:rPr lang="ru-RU" dirty="0" smtClean="0"/>
              <a:t>.</a:t>
            </a:r>
            <a:endParaRPr lang="en-US" dirty="0" smtClean="0"/>
          </a:p>
          <a:p>
            <a:r>
              <a:rPr lang="ru-RU" dirty="0" smtClean="0"/>
              <a:t>В базе данных на удаленном сервере СУБД</a:t>
            </a:r>
          </a:p>
          <a:p>
            <a:pPr lvl="1"/>
            <a:r>
              <a:rPr lang="ru-RU" dirty="0" smtClean="0"/>
              <a:t>например, можно работать управление с помощью </a:t>
            </a:r>
            <a:r>
              <a:rPr lang="en-US" dirty="0" smtClean="0"/>
              <a:t>Microsoft SQL Management Studio</a:t>
            </a:r>
            <a:endParaRPr lang="ru-RU" dirty="0"/>
          </a:p>
        </p:txBody>
      </p:sp>
    </p:spTree>
    <p:extLst>
      <p:ext uri="{BB962C8B-B14F-4D97-AF65-F5344CB8AC3E}">
        <p14:creationId xmlns:p14="http://schemas.microsoft.com/office/powerpoint/2010/main" val="14231991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922114"/>
          </a:xfrm>
        </p:spPr>
        <p:txBody>
          <a:bodyPr>
            <a:normAutofit fontScale="90000"/>
          </a:bodyPr>
          <a:lstStyle/>
          <a:p>
            <a:r>
              <a:rPr lang="ru-RU" sz="4000" dirty="0" smtClean="0">
                <a:latin typeface="Arial" panose="020B0604020202020204" pitchFamily="34" charset="0"/>
                <a:cs typeface="Arial" panose="020B0604020202020204" pitchFamily="34" charset="0"/>
              </a:rPr>
              <a:t>Реализация аутентификации с использование системы </a:t>
            </a:r>
            <a:r>
              <a:rPr lang="en-US" sz="4000" dirty="0" smtClean="0">
                <a:solidFill>
                  <a:srgbClr val="0000FF"/>
                </a:solidFill>
                <a:latin typeface="Arial" panose="020B0604020202020204" pitchFamily="34" charset="0"/>
                <a:cs typeface="Arial" panose="020B0604020202020204" pitchFamily="34" charset="0"/>
              </a:rPr>
              <a:t>Membership</a:t>
            </a:r>
            <a:endParaRPr lang="ru-RU" dirty="0">
              <a:solidFill>
                <a:srgbClr val="0000FF"/>
              </a:solidFill>
              <a:latin typeface="Arial" panose="020B0604020202020204" pitchFamily="34" charset="0"/>
              <a:cs typeface="Arial" panose="020B0604020202020204" pitchFamily="34" charset="0"/>
            </a:endParaRPr>
          </a:p>
        </p:txBody>
      </p:sp>
      <p:sp>
        <p:nvSpPr>
          <p:cNvPr id="3" name="Содержимое 2"/>
          <p:cNvSpPr>
            <a:spLocks noGrp="1"/>
          </p:cNvSpPr>
          <p:nvPr>
            <p:ph idx="1"/>
          </p:nvPr>
        </p:nvSpPr>
        <p:spPr>
          <a:xfrm>
            <a:off x="205680" y="1556792"/>
            <a:ext cx="8938320" cy="5301208"/>
          </a:xfrm>
        </p:spPr>
        <p:txBody>
          <a:bodyPr>
            <a:normAutofit/>
          </a:bodyPr>
          <a:lstStyle/>
          <a:p>
            <a:r>
              <a:rPr lang="ru-RU" dirty="0"/>
              <a:t>Для реализации аутентификации на основе системы </a:t>
            </a:r>
            <a:r>
              <a:rPr lang="en-US" dirty="0"/>
              <a:t>Membership</a:t>
            </a:r>
            <a:r>
              <a:rPr lang="ru-RU" dirty="0" smtClean="0"/>
              <a:t> </a:t>
            </a:r>
            <a:r>
              <a:rPr lang="ru-RU" dirty="0"/>
              <a:t>требуется выполнить следующие действия:</a:t>
            </a:r>
          </a:p>
          <a:p>
            <a:pPr marL="914400" lvl="1" indent="-514350">
              <a:buFont typeface="+mj-lt"/>
              <a:buAutoNum type="arabicPeriod"/>
            </a:pPr>
            <a:r>
              <a:rPr lang="ru-RU" dirty="0"/>
              <a:t>Создать базу данных для хранения учетных записей пользователей.</a:t>
            </a:r>
          </a:p>
          <a:p>
            <a:pPr marL="914400" lvl="1" indent="-514350">
              <a:buFont typeface="+mj-lt"/>
              <a:buAutoNum type="arabicPeriod"/>
            </a:pPr>
            <a:r>
              <a:rPr lang="ru-RU" dirty="0"/>
              <a:t>Настроить конфигурационные файлы, расположенные в корневом каталоге и подкаталогах </a:t>
            </a:r>
            <a:r>
              <a:rPr lang="en-US" dirty="0"/>
              <a:t>web</a:t>
            </a:r>
            <a:r>
              <a:rPr lang="ru-RU" dirty="0"/>
              <a:t>-приложения.</a:t>
            </a:r>
          </a:p>
          <a:p>
            <a:pPr marL="914400" lvl="1" indent="-514350">
              <a:buFont typeface="+mj-lt"/>
              <a:buAutoNum type="arabicPeriod"/>
            </a:pPr>
            <a:r>
              <a:rPr lang="ru-RU" dirty="0"/>
              <a:t>Использовать элементы управления, выполняющие работу с учетными записями пользователей.</a:t>
            </a:r>
          </a:p>
          <a:p>
            <a:endParaRPr lang="ru-RU" dirty="0"/>
          </a:p>
        </p:txBody>
      </p:sp>
    </p:spTree>
    <p:extLst>
      <p:ext uri="{BB962C8B-B14F-4D97-AF65-F5344CB8AC3E}">
        <p14:creationId xmlns:p14="http://schemas.microsoft.com/office/powerpoint/2010/main" val="151858133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994122"/>
          </a:xfrm>
        </p:spPr>
        <p:txBody>
          <a:bodyPr>
            <a:noAutofit/>
          </a:bodyPr>
          <a:lstStyle/>
          <a:p>
            <a:r>
              <a:rPr lang="ru-RU" sz="3600" dirty="0" smtClean="0"/>
              <a:t>Создание базы данных учетных записей пользователей в локальном файле </a:t>
            </a:r>
            <a:r>
              <a:rPr lang="en-US" sz="3600" dirty="0" smtClean="0"/>
              <a:t>web-</a:t>
            </a:r>
            <a:r>
              <a:rPr lang="ru-RU" sz="3600" dirty="0" smtClean="0"/>
              <a:t>сайта</a:t>
            </a:r>
            <a:endParaRPr lang="ru-RU" sz="3600" dirty="0"/>
          </a:p>
        </p:txBody>
      </p:sp>
      <p:sp>
        <p:nvSpPr>
          <p:cNvPr id="3" name="Содержимое 2"/>
          <p:cNvSpPr>
            <a:spLocks noGrp="1"/>
          </p:cNvSpPr>
          <p:nvPr>
            <p:ph idx="1"/>
          </p:nvPr>
        </p:nvSpPr>
        <p:spPr>
          <a:xfrm>
            <a:off x="205680" y="1772816"/>
            <a:ext cx="8938320" cy="5085184"/>
          </a:xfrm>
        </p:spPr>
        <p:txBody>
          <a:bodyPr>
            <a:normAutofit/>
          </a:bodyPr>
          <a:lstStyle/>
          <a:p>
            <a:r>
              <a:rPr lang="ru-RU" dirty="0" smtClean="0"/>
              <a:t>Если на компьютере разработчика установлена СУБД «</a:t>
            </a:r>
            <a:r>
              <a:rPr lang="en-US" dirty="0" smtClean="0"/>
              <a:t>SQL Express</a:t>
            </a:r>
            <a:r>
              <a:rPr lang="ru-RU" dirty="0" smtClean="0"/>
              <a:t> (2005 или 2008)», то при выполнении команды «</a:t>
            </a:r>
            <a:r>
              <a:rPr lang="en-US" dirty="0" smtClean="0"/>
              <a:t>Website</a:t>
            </a:r>
            <a:r>
              <a:rPr lang="ru-RU" dirty="0" smtClean="0"/>
              <a:t>=&gt;</a:t>
            </a:r>
            <a:r>
              <a:rPr lang="en-US" dirty="0" smtClean="0"/>
              <a:t>ASP</a:t>
            </a:r>
            <a:r>
              <a:rPr lang="ru-RU" dirty="0" smtClean="0"/>
              <a:t>.</a:t>
            </a:r>
            <a:r>
              <a:rPr lang="en-US" dirty="0" smtClean="0"/>
              <a:t>Net Configuration</a:t>
            </a:r>
            <a:r>
              <a:rPr lang="ru-RU" dirty="0" smtClean="0"/>
              <a:t>» будет </a:t>
            </a:r>
          </a:p>
          <a:p>
            <a:pPr lvl="1"/>
            <a:r>
              <a:rPr lang="ru-RU" dirty="0" smtClean="0"/>
              <a:t>создана файл базы данных </a:t>
            </a:r>
            <a:r>
              <a:rPr lang="en-US" dirty="0" smtClean="0">
                <a:solidFill>
                  <a:srgbClr val="0000FF"/>
                </a:solidFill>
              </a:rPr>
              <a:t>AspNetDb.mdf</a:t>
            </a:r>
            <a:r>
              <a:rPr lang="ru-RU" dirty="0" smtClean="0"/>
              <a:t>, который будет сохранен в папке </a:t>
            </a:r>
            <a:r>
              <a:rPr lang="en-US" dirty="0" err="1" smtClean="0">
                <a:solidFill>
                  <a:srgbClr val="0000FF"/>
                </a:solidFill>
              </a:rPr>
              <a:t>App_Data</a:t>
            </a:r>
            <a:r>
              <a:rPr lang="ru-RU" dirty="0" smtClean="0"/>
              <a:t>. </a:t>
            </a:r>
          </a:p>
          <a:p>
            <a:pPr lvl="1"/>
            <a:r>
              <a:rPr lang="ru-RU" dirty="0" smtClean="0"/>
              <a:t>в файл конфигурации будут включены все описания, требуемые для организации работы </a:t>
            </a:r>
            <a:r>
              <a:rPr lang="en-US" dirty="0" smtClean="0"/>
              <a:t>web</a:t>
            </a:r>
            <a:r>
              <a:rPr lang="ru-RU" dirty="0" smtClean="0"/>
              <a:t>-приложения с данной БД.</a:t>
            </a:r>
          </a:p>
        </p:txBody>
      </p:sp>
    </p:spTree>
    <p:extLst>
      <p:ext uri="{BB962C8B-B14F-4D97-AF65-F5344CB8AC3E}">
        <p14:creationId xmlns:p14="http://schemas.microsoft.com/office/powerpoint/2010/main" val="380749999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6" name="Rectangle 2"/>
          <p:cNvSpPr>
            <a:spLocks noGrp="1" noChangeArrowheads="1"/>
          </p:cNvSpPr>
          <p:nvPr>
            <p:ph type="title"/>
          </p:nvPr>
        </p:nvSpPr>
        <p:spPr>
          <a:xfrm>
            <a:off x="0" y="274638"/>
            <a:ext cx="9144000" cy="994122"/>
          </a:xfrm>
        </p:spPr>
        <p:txBody>
          <a:bodyPr>
            <a:normAutofit fontScale="90000"/>
          </a:bodyPr>
          <a:lstStyle/>
          <a:p>
            <a:r>
              <a:rPr lang="ru-RU" dirty="0" smtClean="0"/>
              <a:t>Выполнение </a:t>
            </a:r>
            <a:r>
              <a:rPr lang="ru-RU" dirty="0"/>
              <a:t>аутентификации на основе </a:t>
            </a:r>
            <a:r>
              <a:rPr lang="ru-RU" dirty="0" smtClean="0"/>
              <a:t>форм</a:t>
            </a:r>
            <a:endParaRPr lang="bg-BG" dirty="0"/>
          </a:p>
        </p:txBody>
      </p:sp>
      <p:sp>
        <p:nvSpPr>
          <p:cNvPr id="466947" name="Rectangle 3"/>
          <p:cNvSpPr>
            <a:spLocks noGrp="1" noChangeArrowheads="1"/>
          </p:cNvSpPr>
          <p:nvPr>
            <p:ph idx="1"/>
          </p:nvPr>
        </p:nvSpPr>
        <p:spPr>
          <a:xfrm>
            <a:off x="251520" y="1772816"/>
            <a:ext cx="8892480" cy="5085184"/>
          </a:xfrm>
        </p:spPr>
        <p:txBody>
          <a:bodyPr>
            <a:normAutofit fontScale="85000" lnSpcReduction="20000"/>
          </a:bodyPr>
          <a:lstStyle/>
          <a:p>
            <a:pPr marL="312738" indent="-266700"/>
            <a:r>
              <a:rPr lang="ru-RU" dirty="0"/>
              <a:t>В</a:t>
            </a:r>
            <a:r>
              <a:rPr lang="ru-RU" dirty="0" smtClean="0"/>
              <a:t> файле</a:t>
            </a:r>
            <a:r>
              <a:rPr lang="en-US" dirty="0" smtClean="0"/>
              <a:t> </a:t>
            </a:r>
            <a:r>
              <a:rPr lang="en-US" dirty="0" smtClean="0">
                <a:solidFill>
                  <a:srgbClr val="0000FF"/>
                </a:solidFill>
                <a:latin typeface="Consolas" pitchFamily="49" charset="0"/>
                <a:cs typeface="Consolas" pitchFamily="49" charset="0"/>
              </a:rPr>
              <a:t>W</a:t>
            </a:r>
            <a:r>
              <a:rPr lang="en-US" noProof="1" smtClean="0">
                <a:solidFill>
                  <a:srgbClr val="0000FF"/>
                </a:solidFill>
                <a:latin typeface="Consolas" pitchFamily="49" charset="0"/>
                <a:cs typeface="Consolas" pitchFamily="49" charset="0"/>
              </a:rPr>
              <a:t>eb.config</a:t>
            </a:r>
            <a:r>
              <a:rPr lang="ru-RU" noProof="1" smtClean="0">
                <a:solidFill>
                  <a:srgbClr val="0000FF"/>
                </a:solidFill>
                <a:latin typeface="Consolas" pitchFamily="49" charset="0"/>
                <a:cs typeface="Consolas" pitchFamily="49" charset="0"/>
              </a:rPr>
              <a:t> </a:t>
            </a:r>
            <a:r>
              <a:rPr lang="ru-RU" noProof="1" smtClean="0">
                <a:latin typeface="Consolas" pitchFamily="49" charset="0"/>
                <a:cs typeface="Consolas" pitchFamily="49" charset="0"/>
              </a:rPr>
              <a:t>нужно задать</a:t>
            </a:r>
            <a:endParaRPr lang="ru-RU" noProof="1"/>
          </a:p>
          <a:p>
            <a:pPr marL="312738" indent="-266700"/>
            <a:endParaRPr lang="ru-RU" noProof="1"/>
          </a:p>
          <a:p>
            <a:pPr marL="312738" indent="-266700"/>
            <a:endParaRPr lang="ru-RU" dirty="0" smtClean="0"/>
          </a:p>
          <a:p>
            <a:pPr marL="446088" lvl="1" indent="0">
              <a:buNone/>
            </a:pPr>
            <a:endParaRPr lang="en-US" dirty="0"/>
          </a:p>
          <a:p>
            <a:pPr marL="312738" indent="-266700"/>
            <a:r>
              <a:rPr lang="ru-RU" dirty="0" smtClean="0"/>
              <a:t>Создать файл или БД для хранения описаний учетных записей пользователей</a:t>
            </a:r>
            <a:r>
              <a:rPr lang="en-US" dirty="0" smtClean="0"/>
              <a:t> (username, password</a:t>
            </a:r>
            <a:r>
              <a:rPr lang="ru-RU" dirty="0"/>
              <a:t> </a:t>
            </a:r>
            <a:r>
              <a:rPr lang="ru-RU" dirty="0" smtClean="0"/>
              <a:t>и т.п.</a:t>
            </a:r>
            <a:r>
              <a:rPr lang="en-US" dirty="0" smtClean="0"/>
              <a:t>)</a:t>
            </a:r>
            <a:endParaRPr lang="en-US" dirty="0"/>
          </a:p>
          <a:p>
            <a:pPr marL="312738" indent="-266700"/>
            <a:r>
              <a:rPr lang="ru-RU" dirty="0"/>
              <a:t>Создать </a:t>
            </a:r>
            <a:r>
              <a:rPr lang="en-US" dirty="0"/>
              <a:t>web-</a:t>
            </a:r>
            <a:r>
              <a:rPr lang="ru-RU" dirty="0"/>
              <a:t>форму (</a:t>
            </a:r>
            <a:r>
              <a:rPr lang="en-US" dirty="0"/>
              <a:t>ASPX</a:t>
            </a:r>
            <a:r>
              <a:rPr lang="ru-RU" dirty="0"/>
              <a:t> файл) для ввода имени и пароля пользователя</a:t>
            </a:r>
            <a:r>
              <a:rPr lang="en-US" dirty="0"/>
              <a:t>.</a:t>
            </a:r>
          </a:p>
          <a:p>
            <a:pPr marL="312738" indent="-266700"/>
            <a:r>
              <a:rPr lang="ru-RU" dirty="0" smtClean="0"/>
              <a:t>Выполнять сверку данных переданных пользователем (имя / </a:t>
            </a:r>
            <a:r>
              <a:rPr lang="ru-RU" dirty="0"/>
              <a:t>пароль) с данными, которые хранятся в файле или БД</a:t>
            </a:r>
            <a:endParaRPr lang="ru-RU" dirty="0" smtClean="0"/>
          </a:p>
          <a:p>
            <a:pPr marL="712788" lvl="1" indent="-266700"/>
            <a:r>
              <a:rPr lang="ru-RU" dirty="0" smtClean="0"/>
              <a:t>с помощью своего кода</a:t>
            </a:r>
            <a:r>
              <a:rPr lang="en-US" dirty="0" smtClean="0"/>
              <a:t>;</a:t>
            </a:r>
          </a:p>
          <a:p>
            <a:pPr marL="712788" lvl="1" indent="-266700"/>
            <a:r>
              <a:rPr lang="ru-RU" dirty="0" smtClean="0"/>
              <a:t>с помощью серверного ЭУ </a:t>
            </a:r>
            <a:r>
              <a:rPr lang="en-US" dirty="0" smtClean="0">
                <a:solidFill>
                  <a:srgbClr val="0000FF"/>
                </a:solidFill>
              </a:rPr>
              <a:t>Login</a:t>
            </a:r>
            <a:r>
              <a:rPr lang="ru-RU" dirty="0" smtClean="0"/>
              <a:t>.</a:t>
            </a:r>
            <a:endParaRPr lang="en-US" dirty="0"/>
          </a:p>
        </p:txBody>
      </p:sp>
      <p:sp>
        <p:nvSpPr>
          <p:cNvPr id="466948" name="Rectangle 4"/>
          <p:cNvSpPr>
            <a:spLocks noChangeArrowheads="1"/>
          </p:cNvSpPr>
          <p:nvPr/>
        </p:nvSpPr>
        <p:spPr bwMode="auto">
          <a:xfrm>
            <a:off x="827584" y="2348880"/>
            <a:ext cx="7344296" cy="461665"/>
          </a:xfrm>
          <a:prstGeom prst="rect">
            <a:avLst/>
          </a:prstGeom>
          <a:solidFill>
            <a:schemeClr val="accent5">
              <a:lumMod val="40000"/>
              <a:lumOff val="60000"/>
              <a:alpha val="15000"/>
            </a:schemeClr>
          </a:solidFill>
          <a:ln w="12700">
            <a:solidFill>
              <a:schemeClr val="accent5">
                <a:lumMod val="60000"/>
                <a:lumOff val="40000"/>
              </a:schemeClr>
            </a:solidFill>
          </a:ln>
        </p:spPr>
        <p:txBody>
          <a:bodyPr wrap="square">
            <a:spAutoFit/>
          </a:bodyPr>
          <a:lstStyle/>
          <a:p>
            <a:pPr>
              <a:lnSpc>
                <a:spcPct val="100000"/>
              </a:lnSpc>
              <a:spcBef>
                <a:spcPts val="0"/>
              </a:spcBef>
              <a:buClr>
                <a:schemeClr val="accent5">
                  <a:lumMod val="40000"/>
                  <a:lumOff val="60000"/>
                </a:schemeClr>
              </a:buClr>
              <a:buSzPct val="70000"/>
              <a:buFont typeface="Wingdings 2" pitchFamily="18" charset="2"/>
              <a:buNone/>
            </a:pPr>
            <a:r>
              <a:rPr lang="en-US" sz="2400" noProof="1">
                <a:solidFill>
                  <a:srgbClr val="0000FF"/>
                </a:solidFill>
                <a:latin typeface="Consolas" pitchFamily="49" charset="0"/>
                <a:cs typeface="Consolas" pitchFamily="49" charset="0"/>
              </a:rPr>
              <a:t>&lt;authentication mode="Forms"</a:t>
            </a:r>
            <a:r>
              <a:rPr lang="en-US" sz="2400" dirty="0">
                <a:solidFill>
                  <a:srgbClr val="0000FF"/>
                </a:solidFill>
                <a:latin typeface="Consolas" pitchFamily="49" charset="0"/>
                <a:cs typeface="Consolas" pitchFamily="49" charset="0"/>
              </a:rPr>
              <a:t> /</a:t>
            </a:r>
            <a:r>
              <a:rPr lang="en-US" sz="2400" noProof="1">
                <a:solidFill>
                  <a:srgbClr val="0000FF"/>
                </a:solidFill>
                <a:latin typeface="Consolas" pitchFamily="49" charset="0"/>
                <a:cs typeface="Consolas" pitchFamily="49" charset="0"/>
              </a:rPr>
              <a:t>&gt;</a:t>
            </a:r>
            <a:endParaRPr lang="en-US" sz="2400" dirty="0">
              <a:solidFill>
                <a:srgbClr val="0000FF"/>
              </a:solidFill>
              <a:latin typeface="Consolas" pitchFamily="49" charset="0"/>
              <a:cs typeface="Consolas" pitchFamily="49" charset="0"/>
            </a:endParaRPr>
          </a:p>
        </p:txBody>
      </p:sp>
    </p:spTree>
    <p:extLst>
      <p:ext uri="{BB962C8B-B14F-4D97-AF65-F5344CB8AC3E}">
        <p14:creationId xmlns:p14="http://schemas.microsoft.com/office/powerpoint/2010/main" val="37309326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6" name="Rectangle 2"/>
          <p:cNvSpPr>
            <a:spLocks noGrp="1" noChangeArrowheads="1"/>
          </p:cNvSpPr>
          <p:nvPr>
            <p:ph type="title"/>
          </p:nvPr>
        </p:nvSpPr>
        <p:spPr>
          <a:xfrm>
            <a:off x="0" y="274638"/>
            <a:ext cx="9144000" cy="994122"/>
          </a:xfrm>
        </p:spPr>
        <p:txBody>
          <a:bodyPr>
            <a:normAutofit fontScale="90000"/>
          </a:bodyPr>
          <a:lstStyle/>
          <a:p>
            <a:r>
              <a:rPr lang="ru-RU" dirty="0" smtClean="0"/>
              <a:t>Конфигурирование аутентификации </a:t>
            </a:r>
            <a:r>
              <a:rPr lang="ru-RU" dirty="0"/>
              <a:t>на основе </a:t>
            </a:r>
            <a:r>
              <a:rPr lang="ru-RU" dirty="0" smtClean="0"/>
              <a:t>форм</a:t>
            </a:r>
            <a:endParaRPr lang="bg-BG" dirty="0"/>
          </a:p>
        </p:txBody>
      </p:sp>
      <p:sp>
        <p:nvSpPr>
          <p:cNvPr id="466947" name="Rectangle 3"/>
          <p:cNvSpPr>
            <a:spLocks noGrp="1" noChangeArrowheads="1"/>
          </p:cNvSpPr>
          <p:nvPr>
            <p:ph idx="1"/>
          </p:nvPr>
        </p:nvSpPr>
        <p:spPr>
          <a:xfrm>
            <a:off x="251520" y="1556792"/>
            <a:ext cx="8892480" cy="5301208"/>
          </a:xfrm>
        </p:spPr>
        <p:txBody>
          <a:bodyPr>
            <a:normAutofit fontScale="70000" lnSpcReduction="20000"/>
          </a:bodyPr>
          <a:lstStyle/>
          <a:p>
            <a:pPr>
              <a:lnSpc>
                <a:spcPct val="140000"/>
              </a:lnSpc>
              <a:buNone/>
            </a:pPr>
            <a:r>
              <a:rPr lang="ru-RU" dirty="0">
                <a:solidFill>
                  <a:srgbClr val="0000FF"/>
                </a:solidFill>
              </a:rPr>
              <a:t>&lt;</a:t>
            </a:r>
            <a:r>
              <a:rPr lang="ru-RU" b="1" dirty="0" err="1">
                <a:solidFill>
                  <a:srgbClr val="0000FF"/>
                </a:solidFill>
              </a:rPr>
              <a:t>authentication</a:t>
            </a:r>
            <a:r>
              <a:rPr lang="ru-RU" b="1" dirty="0">
                <a:solidFill>
                  <a:srgbClr val="0000FF"/>
                </a:solidFill>
              </a:rPr>
              <a:t> </a:t>
            </a:r>
            <a:r>
              <a:rPr lang="ru-RU" b="1" dirty="0" err="1">
                <a:solidFill>
                  <a:srgbClr val="0000FF"/>
                </a:solidFill>
              </a:rPr>
              <a:t>mode</a:t>
            </a:r>
            <a:r>
              <a:rPr lang="ru-RU" b="1" dirty="0">
                <a:solidFill>
                  <a:srgbClr val="0000FF"/>
                </a:solidFill>
              </a:rPr>
              <a:t>="</a:t>
            </a:r>
            <a:r>
              <a:rPr lang="ru-RU" b="1" dirty="0" err="1">
                <a:solidFill>
                  <a:srgbClr val="0000FF"/>
                </a:solidFill>
              </a:rPr>
              <a:t>Forms</a:t>
            </a:r>
            <a:r>
              <a:rPr lang="ru-RU" b="1" dirty="0">
                <a:solidFill>
                  <a:srgbClr val="0000FF"/>
                </a:solidFill>
              </a:rPr>
              <a:t>"</a:t>
            </a:r>
            <a:r>
              <a:rPr lang="ru-RU" dirty="0">
                <a:solidFill>
                  <a:srgbClr val="0000FF"/>
                </a:solidFill>
              </a:rPr>
              <a:t>&gt;</a:t>
            </a:r>
          </a:p>
          <a:p>
            <a:pPr>
              <a:lnSpc>
                <a:spcPct val="140000"/>
              </a:lnSpc>
              <a:buNone/>
            </a:pPr>
            <a:r>
              <a:rPr lang="en-US" dirty="0">
                <a:solidFill>
                  <a:srgbClr val="00B050"/>
                </a:solidFill>
              </a:rPr>
              <a:t>	</a:t>
            </a:r>
            <a:r>
              <a:rPr lang="ru-RU" dirty="0" smtClean="0">
                <a:solidFill>
                  <a:srgbClr val="00B050"/>
                </a:solidFill>
              </a:rPr>
              <a:t>&lt;!-- детальные параметры конфигурации --&gt;</a:t>
            </a:r>
            <a:endParaRPr lang="ru-RU" dirty="0">
              <a:solidFill>
                <a:srgbClr val="00B050"/>
              </a:solidFill>
            </a:endParaRPr>
          </a:p>
          <a:p>
            <a:pPr>
              <a:lnSpc>
                <a:spcPct val="140000"/>
              </a:lnSpc>
              <a:buNone/>
            </a:pPr>
            <a:r>
              <a:rPr lang="en-US" dirty="0">
                <a:solidFill>
                  <a:srgbClr val="0000FF"/>
                </a:solidFill>
              </a:rPr>
              <a:t>    </a:t>
            </a:r>
            <a:r>
              <a:rPr lang="ru-RU" dirty="0">
                <a:solidFill>
                  <a:srgbClr val="0000FF"/>
                </a:solidFill>
              </a:rPr>
              <a:t>&lt;</a:t>
            </a:r>
            <a:r>
              <a:rPr lang="ru-RU" dirty="0" err="1">
                <a:solidFill>
                  <a:srgbClr val="0000FF"/>
                </a:solidFill>
              </a:rPr>
              <a:t>forms</a:t>
            </a:r>
            <a:r>
              <a:rPr lang="ru-RU" dirty="0">
                <a:solidFill>
                  <a:srgbClr val="0000FF"/>
                </a:solidFill>
              </a:rPr>
              <a:t> </a:t>
            </a:r>
            <a:r>
              <a:rPr lang="ru-RU" dirty="0" err="1">
                <a:solidFill>
                  <a:srgbClr val="0000FF"/>
                </a:solidFill>
              </a:rPr>
              <a:t>name</a:t>
            </a:r>
            <a:r>
              <a:rPr lang="ru-RU" dirty="0">
                <a:solidFill>
                  <a:srgbClr val="0000FF"/>
                </a:solidFill>
              </a:rPr>
              <a:t>="</a:t>
            </a:r>
            <a:r>
              <a:rPr lang="ru-RU" dirty="0" err="1" smtClean="0">
                <a:solidFill>
                  <a:srgbClr val="0000FF"/>
                </a:solidFill>
              </a:rPr>
              <a:t>MyCookieName</a:t>
            </a:r>
            <a:r>
              <a:rPr lang="ru-RU" dirty="0" smtClean="0">
                <a:solidFill>
                  <a:srgbClr val="0000FF"/>
                </a:solidFill>
              </a:rPr>
              <a:t>" </a:t>
            </a:r>
            <a:r>
              <a:rPr lang="ru-RU" dirty="0" err="1" smtClean="0">
                <a:solidFill>
                  <a:srgbClr val="0000FF"/>
                </a:solidFill>
              </a:rPr>
              <a:t>loginUrl</a:t>
            </a:r>
            <a:r>
              <a:rPr lang="ru-RU" dirty="0">
                <a:solidFill>
                  <a:srgbClr val="0000FF"/>
                </a:solidFill>
              </a:rPr>
              <a:t>="</a:t>
            </a:r>
            <a:r>
              <a:rPr lang="ru-RU" dirty="0" smtClean="0">
                <a:solidFill>
                  <a:srgbClr val="0000FF"/>
                </a:solidFill>
              </a:rPr>
              <a:t>DbLogin.aspx"</a:t>
            </a:r>
            <a:endParaRPr lang="ru-RU" dirty="0">
              <a:solidFill>
                <a:srgbClr val="0000FF"/>
              </a:solidFill>
            </a:endParaRPr>
          </a:p>
          <a:p>
            <a:pPr>
              <a:lnSpc>
                <a:spcPct val="140000"/>
              </a:lnSpc>
              <a:buNone/>
            </a:pPr>
            <a:r>
              <a:rPr lang="en-US" dirty="0">
                <a:solidFill>
                  <a:srgbClr val="0000FF"/>
                </a:solidFill>
              </a:rPr>
              <a:t>        </a:t>
            </a:r>
            <a:r>
              <a:rPr lang="ru-RU" dirty="0" err="1">
                <a:solidFill>
                  <a:srgbClr val="0000FF"/>
                </a:solidFill>
              </a:rPr>
              <a:t>timeout</a:t>
            </a:r>
            <a:r>
              <a:rPr lang="ru-RU" dirty="0">
                <a:solidFill>
                  <a:srgbClr val="0000FF"/>
                </a:solidFill>
              </a:rPr>
              <a:t>="</a:t>
            </a:r>
            <a:r>
              <a:rPr lang="ru-RU" dirty="0" smtClean="0">
                <a:solidFill>
                  <a:srgbClr val="0000FF"/>
                </a:solidFill>
              </a:rPr>
              <a:t>20" </a:t>
            </a:r>
            <a:r>
              <a:rPr lang="ru-RU" dirty="0" err="1" smtClean="0">
                <a:solidFill>
                  <a:srgbClr val="0000FF"/>
                </a:solidFill>
              </a:rPr>
              <a:t>slidingExpiration</a:t>
            </a:r>
            <a:r>
              <a:rPr lang="ru-RU" dirty="0">
                <a:solidFill>
                  <a:srgbClr val="0000FF"/>
                </a:solidFill>
              </a:rPr>
              <a:t>="</a:t>
            </a:r>
            <a:r>
              <a:rPr lang="ru-RU" dirty="0" err="1">
                <a:solidFill>
                  <a:srgbClr val="0000FF"/>
                </a:solidFill>
              </a:rPr>
              <a:t>true</a:t>
            </a:r>
            <a:r>
              <a:rPr lang="ru-RU" dirty="0" smtClean="0">
                <a:solidFill>
                  <a:srgbClr val="0000FF"/>
                </a:solidFill>
              </a:rPr>
              <a:t>"</a:t>
            </a:r>
            <a:r>
              <a:rPr lang="en-US" dirty="0" smtClean="0">
                <a:solidFill>
                  <a:srgbClr val="0000FF"/>
                </a:solidFill>
              </a:rPr>
              <a:t> </a:t>
            </a:r>
            <a:r>
              <a:rPr lang="ru-RU" dirty="0" err="1">
                <a:solidFill>
                  <a:srgbClr val="0000FF"/>
                </a:solidFill>
              </a:rPr>
              <a:t>cookieless</a:t>
            </a:r>
            <a:r>
              <a:rPr lang="ru-RU" dirty="0">
                <a:solidFill>
                  <a:srgbClr val="0000FF"/>
                </a:solidFill>
              </a:rPr>
              <a:t>="</a:t>
            </a:r>
            <a:r>
              <a:rPr lang="ru-RU" dirty="0" err="1">
                <a:solidFill>
                  <a:srgbClr val="0000FF"/>
                </a:solidFill>
              </a:rPr>
              <a:t>AutoDetect</a:t>
            </a:r>
            <a:r>
              <a:rPr lang="ru-RU" dirty="0" smtClean="0">
                <a:solidFill>
                  <a:srgbClr val="0000FF"/>
                </a:solidFill>
              </a:rPr>
              <a:t>"</a:t>
            </a:r>
            <a:endParaRPr lang="ru-RU" dirty="0">
              <a:solidFill>
                <a:srgbClr val="0000FF"/>
              </a:solidFill>
            </a:endParaRPr>
          </a:p>
          <a:p>
            <a:pPr>
              <a:lnSpc>
                <a:spcPct val="140000"/>
              </a:lnSpc>
              <a:buNone/>
            </a:pPr>
            <a:r>
              <a:rPr lang="en-US" dirty="0">
                <a:solidFill>
                  <a:srgbClr val="0000FF"/>
                </a:solidFill>
              </a:rPr>
              <a:t>        </a:t>
            </a:r>
            <a:r>
              <a:rPr lang="ru-RU" dirty="0" err="1">
                <a:solidFill>
                  <a:srgbClr val="0000FF"/>
                </a:solidFill>
              </a:rPr>
              <a:t>protection</a:t>
            </a:r>
            <a:r>
              <a:rPr lang="ru-RU" dirty="0">
                <a:solidFill>
                  <a:srgbClr val="0000FF"/>
                </a:solidFill>
              </a:rPr>
              <a:t>="</a:t>
            </a:r>
            <a:r>
              <a:rPr lang="ru-RU" dirty="0" err="1" smtClean="0">
                <a:solidFill>
                  <a:srgbClr val="0000FF"/>
                </a:solidFill>
              </a:rPr>
              <a:t>All</a:t>
            </a:r>
            <a:r>
              <a:rPr lang="ru-RU" dirty="0" smtClean="0">
                <a:solidFill>
                  <a:srgbClr val="0000FF"/>
                </a:solidFill>
              </a:rPr>
              <a:t>" </a:t>
            </a:r>
            <a:r>
              <a:rPr lang="ru-RU" dirty="0" err="1" smtClean="0">
                <a:solidFill>
                  <a:srgbClr val="0000FF"/>
                </a:solidFill>
              </a:rPr>
              <a:t>requireSSL</a:t>
            </a:r>
            <a:r>
              <a:rPr lang="ru-RU" dirty="0">
                <a:solidFill>
                  <a:srgbClr val="0000FF"/>
                </a:solidFill>
              </a:rPr>
              <a:t>="</a:t>
            </a:r>
            <a:r>
              <a:rPr lang="ru-RU" dirty="0" err="1" smtClean="0">
                <a:solidFill>
                  <a:srgbClr val="0000FF"/>
                </a:solidFill>
              </a:rPr>
              <a:t>false</a:t>
            </a:r>
            <a:r>
              <a:rPr lang="ru-RU" dirty="0" smtClean="0">
                <a:solidFill>
                  <a:srgbClr val="0000FF"/>
                </a:solidFill>
              </a:rPr>
              <a:t>" </a:t>
            </a:r>
            <a:r>
              <a:rPr lang="en-US" dirty="0" smtClean="0">
                <a:solidFill>
                  <a:srgbClr val="0000FF"/>
                </a:solidFill>
              </a:rPr>
              <a:t> </a:t>
            </a:r>
            <a:r>
              <a:rPr lang="ru-RU" dirty="0" err="1">
                <a:solidFill>
                  <a:srgbClr val="0000FF"/>
                </a:solidFill>
              </a:rPr>
              <a:t>enableCrossAppRedirects</a:t>
            </a:r>
            <a:r>
              <a:rPr lang="ru-RU" dirty="0">
                <a:solidFill>
                  <a:srgbClr val="0000FF"/>
                </a:solidFill>
              </a:rPr>
              <a:t>="</a:t>
            </a:r>
            <a:r>
              <a:rPr lang="ru-RU" dirty="0" err="1">
                <a:solidFill>
                  <a:srgbClr val="0000FF"/>
                </a:solidFill>
              </a:rPr>
              <a:t>false</a:t>
            </a:r>
            <a:r>
              <a:rPr lang="ru-RU" dirty="0" smtClean="0">
                <a:solidFill>
                  <a:srgbClr val="0000FF"/>
                </a:solidFill>
              </a:rPr>
              <a:t>"</a:t>
            </a:r>
            <a:endParaRPr lang="ru-RU" dirty="0">
              <a:solidFill>
                <a:srgbClr val="0000FF"/>
              </a:solidFill>
            </a:endParaRPr>
          </a:p>
          <a:p>
            <a:pPr>
              <a:lnSpc>
                <a:spcPct val="140000"/>
              </a:lnSpc>
              <a:buNone/>
            </a:pPr>
            <a:r>
              <a:rPr lang="en-US" dirty="0">
                <a:solidFill>
                  <a:srgbClr val="0000FF"/>
                </a:solidFill>
              </a:rPr>
              <a:t>        </a:t>
            </a:r>
            <a:r>
              <a:rPr lang="ru-RU" dirty="0" err="1">
                <a:solidFill>
                  <a:srgbClr val="0000FF"/>
                </a:solidFill>
              </a:rPr>
              <a:t>defaultUrl</a:t>
            </a:r>
            <a:r>
              <a:rPr lang="ru-RU" dirty="0">
                <a:solidFill>
                  <a:srgbClr val="0000FF"/>
                </a:solidFill>
              </a:rPr>
              <a:t>="MyDefault.aspx</a:t>
            </a:r>
            <a:r>
              <a:rPr lang="ru-RU" dirty="0" smtClean="0">
                <a:solidFill>
                  <a:srgbClr val="0000FF"/>
                </a:solidFill>
              </a:rPr>
              <a:t>"</a:t>
            </a:r>
            <a:r>
              <a:rPr lang="en-US" dirty="0" smtClean="0">
                <a:solidFill>
                  <a:srgbClr val="0000FF"/>
                </a:solidFill>
              </a:rPr>
              <a:t>   </a:t>
            </a:r>
            <a:r>
              <a:rPr lang="ru-RU" dirty="0" err="1">
                <a:solidFill>
                  <a:srgbClr val="0000FF"/>
                </a:solidFill>
              </a:rPr>
              <a:t>domain</a:t>
            </a:r>
            <a:r>
              <a:rPr lang="ru-RU" dirty="0">
                <a:solidFill>
                  <a:srgbClr val="0000FF"/>
                </a:solidFill>
              </a:rPr>
              <a:t>="www.mydomain.com</a:t>
            </a:r>
            <a:r>
              <a:rPr lang="ru-RU" dirty="0" smtClean="0">
                <a:solidFill>
                  <a:srgbClr val="0000FF"/>
                </a:solidFill>
              </a:rPr>
              <a:t>"</a:t>
            </a:r>
            <a:endParaRPr lang="ru-RU" dirty="0">
              <a:solidFill>
                <a:srgbClr val="0000FF"/>
              </a:solidFill>
            </a:endParaRPr>
          </a:p>
          <a:p>
            <a:pPr>
              <a:lnSpc>
                <a:spcPct val="140000"/>
              </a:lnSpc>
              <a:buNone/>
            </a:pPr>
            <a:r>
              <a:rPr lang="en-US" dirty="0">
                <a:solidFill>
                  <a:srgbClr val="0000FF"/>
                </a:solidFill>
              </a:rPr>
              <a:t>        </a:t>
            </a:r>
            <a:r>
              <a:rPr lang="ru-RU" dirty="0" err="1">
                <a:solidFill>
                  <a:srgbClr val="0000FF"/>
                </a:solidFill>
              </a:rPr>
              <a:t>path</a:t>
            </a:r>
            <a:r>
              <a:rPr lang="ru-RU" dirty="0">
                <a:solidFill>
                  <a:srgbClr val="0000FF"/>
                </a:solidFill>
              </a:rPr>
              <a:t>="/" </a:t>
            </a:r>
            <a:endParaRPr lang="en-US" dirty="0">
              <a:solidFill>
                <a:srgbClr val="0000FF"/>
              </a:solidFill>
            </a:endParaRPr>
          </a:p>
          <a:p>
            <a:pPr>
              <a:lnSpc>
                <a:spcPct val="140000"/>
              </a:lnSpc>
              <a:buNone/>
            </a:pPr>
            <a:r>
              <a:rPr lang="en-US" dirty="0">
                <a:solidFill>
                  <a:srgbClr val="0000FF"/>
                </a:solidFill>
              </a:rPr>
              <a:t>     </a:t>
            </a:r>
            <a:r>
              <a:rPr lang="ru-RU" dirty="0">
                <a:solidFill>
                  <a:srgbClr val="0000FF"/>
                </a:solidFill>
              </a:rPr>
              <a:t>/&gt;</a:t>
            </a:r>
          </a:p>
          <a:p>
            <a:pPr>
              <a:lnSpc>
                <a:spcPct val="140000"/>
              </a:lnSpc>
              <a:buNone/>
            </a:pPr>
            <a:r>
              <a:rPr lang="ru-RU" dirty="0">
                <a:solidFill>
                  <a:srgbClr val="0000FF"/>
                </a:solidFill>
              </a:rPr>
              <a:t>&lt;/</a:t>
            </a:r>
            <a:r>
              <a:rPr lang="ru-RU" dirty="0" err="1">
                <a:solidFill>
                  <a:srgbClr val="0000FF"/>
                </a:solidFill>
              </a:rPr>
              <a:t>authentication</a:t>
            </a:r>
            <a:r>
              <a:rPr lang="ru-RU" dirty="0">
                <a:solidFill>
                  <a:srgbClr val="0000FF"/>
                </a:solidFill>
              </a:rPr>
              <a:t>&gt;</a:t>
            </a:r>
          </a:p>
        </p:txBody>
      </p:sp>
    </p:spTree>
    <p:extLst>
      <p:ext uri="{BB962C8B-B14F-4D97-AF65-F5344CB8AC3E}">
        <p14:creationId xmlns:p14="http://schemas.microsoft.com/office/powerpoint/2010/main" val="32440072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0" y="274638"/>
            <a:ext cx="9108504" cy="706437"/>
          </a:xfrm>
        </p:spPr>
        <p:txBody>
          <a:bodyPr/>
          <a:lstStyle/>
          <a:p>
            <a:pPr eaLnBrk="1" hangingPunct="1"/>
            <a:r>
              <a:rPr lang="ru-RU" sz="3200" dirty="0" smtClean="0"/>
              <a:t>Конфигурирование </a:t>
            </a:r>
            <a:r>
              <a:rPr lang="en-US" sz="3200" dirty="0" smtClean="0">
                <a:solidFill>
                  <a:srgbClr val="0000FF"/>
                </a:solidFill>
              </a:rPr>
              <a:t>Forms </a:t>
            </a:r>
            <a:r>
              <a:rPr lang="en-US" sz="3200" dirty="0" err="1" smtClean="0">
                <a:solidFill>
                  <a:srgbClr val="0000FF"/>
                </a:solidFill>
              </a:rPr>
              <a:t>Authentification</a:t>
            </a:r>
            <a:endParaRPr lang="ru-RU" sz="3200" dirty="0" smtClean="0">
              <a:solidFill>
                <a:srgbClr val="0000FF"/>
              </a:solidFill>
            </a:endParaRPr>
          </a:p>
        </p:txBody>
      </p:sp>
      <p:sp>
        <p:nvSpPr>
          <p:cNvPr id="52227" name="Rectangle 3"/>
          <p:cNvSpPr>
            <a:spLocks noGrp="1" noChangeArrowheads="1"/>
          </p:cNvSpPr>
          <p:nvPr>
            <p:ph type="body" idx="1"/>
          </p:nvPr>
        </p:nvSpPr>
        <p:spPr>
          <a:xfrm>
            <a:off x="-36512" y="1124744"/>
            <a:ext cx="4465638" cy="5733256"/>
          </a:xfrm>
        </p:spPr>
        <p:txBody>
          <a:bodyPr/>
          <a:lstStyle/>
          <a:p>
            <a:pPr eaLnBrk="1" hangingPunct="1">
              <a:lnSpc>
                <a:spcPct val="80000"/>
              </a:lnSpc>
            </a:pPr>
            <a:r>
              <a:rPr lang="ru-RU" sz="1800" dirty="0" smtClean="0"/>
              <a:t>Общий вид</a:t>
            </a:r>
            <a:endParaRPr lang="en-US" sz="1800" dirty="0" smtClean="0"/>
          </a:p>
          <a:p>
            <a:pPr eaLnBrk="1" hangingPunct="1">
              <a:lnSpc>
                <a:spcPct val="80000"/>
              </a:lnSpc>
              <a:buFontTx/>
              <a:buNone/>
            </a:pPr>
            <a:r>
              <a:rPr lang="ru-RU" sz="1800" dirty="0" smtClean="0"/>
              <a:t>&lt;</a:t>
            </a:r>
            <a:r>
              <a:rPr lang="ru-RU" sz="1800" dirty="0" err="1" smtClean="0">
                <a:solidFill>
                  <a:srgbClr val="0000FF"/>
                </a:solidFill>
              </a:rPr>
              <a:t>authentication</a:t>
            </a:r>
            <a:r>
              <a:rPr lang="ru-RU" sz="1800" dirty="0" smtClean="0">
                <a:solidFill>
                  <a:srgbClr val="0000FF"/>
                </a:solidFill>
              </a:rPr>
              <a:t> </a:t>
            </a:r>
            <a:r>
              <a:rPr lang="ru-RU" sz="1800" dirty="0" err="1" smtClean="0">
                <a:solidFill>
                  <a:srgbClr val="0000FF"/>
                </a:solidFill>
              </a:rPr>
              <a:t>mode=</a:t>
            </a:r>
            <a:r>
              <a:rPr lang="ru-RU" sz="1800" dirty="0" smtClean="0">
                <a:solidFill>
                  <a:srgbClr val="0000FF"/>
                </a:solidFill>
              </a:rPr>
              <a:t>"</a:t>
            </a:r>
            <a:r>
              <a:rPr lang="ru-RU" sz="1800" dirty="0" err="1" smtClean="0">
                <a:solidFill>
                  <a:srgbClr val="0000FF"/>
                </a:solidFill>
              </a:rPr>
              <a:t>Forms</a:t>
            </a:r>
            <a:r>
              <a:rPr lang="ru-RU" sz="1800" dirty="0" smtClean="0">
                <a:solidFill>
                  <a:srgbClr val="0000FF"/>
                </a:solidFill>
              </a:rPr>
              <a:t>"&gt;</a:t>
            </a:r>
          </a:p>
          <a:p>
            <a:pPr lvl="1" eaLnBrk="1" hangingPunct="1">
              <a:lnSpc>
                <a:spcPct val="80000"/>
              </a:lnSpc>
              <a:buFontTx/>
              <a:buNone/>
            </a:pPr>
            <a:r>
              <a:rPr lang="ru-RU" sz="1600" dirty="0" smtClean="0">
                <a:solidFill>
                  <a:srgbClr val="0000FF"/>
                </a:solidFill>
              </a:rPr>
              <a:t>&lt;!-- </a:t>
            </a:r>
            <a:r>
              <a:rPr lang="ru-RU" sz="1600" dirty="0" err="1" smtClean="0">
                <a:solidFill>
                  <a:srgbClr val="0000FF"/>
                </a:solidFill>
              </a:rPr>
              <a:t>Detailed</a:t>
            </a:r>
            <a:r>
              <a:rPr lang="ru-RU" sz="1600" dirty="0" smtClean="0">
                <a:solidFill>
                  <a:srgbClr val="0000FF"/>
                </a:solidFill>
              </a:rPr>
              <a:t> </a:t>
            </a:r>
            <a:r>
              <a:rPr lang="ru-RU" sz="1600" dirty="0" err="1" smtClean="0">
                <a:solidFill>
                  <a:srgbClr val="0000FF"/>
                </a:solidFill>
              </a:rPr>
              <a:t>configuration</a:t>
            </a:r>
            <a:r>
              <a:rPr lang="ru-RU" sz="1600" dirty="0" smtClean="0">
                <a:solidFill>
                  <a:srgbClr val="0000FF"/>
                </a:solidFill>
              </a:rPr>
              <a:t> </a:t>
            </a:r>
            <a:r>
              <a:rPr lang="ru-RU" sz="1600" dirty="0" err="1" smtClean="0">
                <a:solidFill>
                  <a:srgbClr val="0000FF"/>
                </a:solidFill>
              </a:rPr>
              <a:t>options</a:t>
            </a:r>
            <a:r>
              <a:rPr lang="ru-RU" sz="1600" dirty="0" smtClean="0">
                <a:solidFill>
                  <a:srgbClr val="0000FF"/>
                </a:solidFill>
              </a:rPr>
              <a:t> --&gt;</a:t>
            </a:r>
          </a:p>
          <a:p>
            <a:pPr eaLnBrk="1" hangingPunct="1">
              <a:lnSpc>
                <a:spcPct val="80000"/>
              </a:lnSpc>
              <a:buFontTx/>
              <a:buNone/>
            </a:pPr>
            <a:r>
              <a:rPr lang="ru-RU" sz="1800" dirty="0" smtClean="0">
                <a:solidFill>
                  <a:srgbClr val="0000FF"/>
                </a:solidFill>
              </a:rPr>
              <a:t>&lt;/</a:t>
            </a:r>
            <a:r>
              <a:rPr lang="ru-RU" sz="1800" dirty="0" err="1" smtClean="0">
                <a:solidFill>
                  <a:srgbClr val="0000FF"/>
                </a:solidFill>
              </a:rPr>
              <a:t>authentication</a:t>
            </a:r>
            <a:r>
              <a:rPr lang="ru-RU" sz="1800" dirty="0" smtClean="0">
                <a:solidFill>
                  <a:srgbClr val="0000FF"/>
                </a:solidFill>
              </a:rPr>
              <a:t>&gt;</a:t>
            </a:r>
            <a:endParaRPr lang="en-US" sz="1800" dirty="0" smtClean="0">
              <a:solidFill>
                <a:srgbClr val="0000FF"/>
              </a:solidFill>
            </a:endParaRPr>
          </a:p>
          <a:p>
            <a:pPr eaLnBrk="1" hangingPunct="1">
              <a:lnSpc>
                <a:spcPct val="80000"/>
              </a:lnSpc>
            </a:pPr>
            <a:r>
              <a:rPr lang="ru-RU" sz="1800" dirty="0" smtClean="0"/>
              <a:t>Все данные</a:t>
            </a:r>
            <a:endParaRPr lang="en-US" sz="1800" dirty="0" smtClean="0"/>
          </a:p>
          <a:p>
            <a:pPr eaLnBrk="1" hangingPunct="1">
              <a:lnSpc>
                <a:spcPct val="80000"/>
              </a:lnSpc>
              <a:buFontTx/>
              <a:buNone/>
            </a:pPr>
            <a:r>
              <a:rPr lang="ru-RU" sz="1800" dirty="0" smtClean="0">
                <a:solidFill>
                  <a:srgbClr val="0000FF"/>
                </a:solidFill>
              </a:rPr>
              <a:t>&lt;</a:t>
            </a:r>
            <a:r>
              <a:rPr lang="ru-RU" sz="1800" dirty="0" err="1" smtClean="0">
                <a:solidFill>
                  <a:srgbClr val="0000FF"/>
                </a:solidFill>
              </a:rPr>
              <a:t>authentication</a:t>
            </a:r>
            <a:r>
              <a:rPr lang="ru-RU" sz="1800" dirty="0" smtClean="0">
                <a:solidFill>
                  <a:srgbClr val="0000FF"/>
                </a:solidFill>
              </a:rPr>
              <a:t> </a:t>
            </a:r>
            <a:r>
              <a:rPr lang="ru-RU" sz="1800" dirty="0" err="1" smtClean="0">
                <a:solidFill>
                  <a:srgbClr val="0000FF"/>
                </a:solidFill>
              </a:rPr>
              <a:t>mode=</a:t>
            </a:r>
            <a:r>
              <a:rPr lang="ru-RU" sz="1800" dirty="0" smtClean="0">
                <a:solidFill>
                  <a:srgbClr val="0000FF"/>
                </a:solidFill>
              </a:rPr>
              <a:t>"</a:t>
            </a:r>
            <a:r>
              <a:rPr lang="ru-RU" sz="1800" dirty="0" err="1" smtClean="0">
                <a:solidFill>
                  <a:srgbClr val="0000FF"/>
                </a:solidFill>
              </a:rPr>
              <a:t>Forms</a:t>
            </a:r>
            <a:r>
              <a:rPr lang="ru-RU" sz="1800" dirty="0" smtClean="0">
                <a:solidFill>
                  <a:srgbClr val="0000FF"/>
                </a:solidFill>
              </a:rPr>
              <a:t>"&gt;</a:t>
            </a:r>
          </a:p>
          <a:p>
            <a:pPr eaLnBrk="1" hangingPunct="1">
              <a:lnSpc>
                <a:spcPct val="80000"/>
              </a:lnSpc>
              <a:buFontTx/>
              <a:buNone/>
            </a:pPr>
            <a:r>
              <a:rPr lang="en-US" sz="1800" dirty="0" smtClean="0">
                <a:solidFill>
                  <a:srgbClr val="0000FF"/>
                </a:solidFill>
              </a:rPr>
              <a:t>	</a:t>
            </a:r>
            <a:r>
              <a:rPr lang="ru-RU" sz="1800" dirty="0" smtClean="0">
                <a:solidFill>
                  <a:srgbClr val="0000FF"/>
                </a:solidFill>
              </a:rPr>
              <a:t>&lt;!-- </a:t>
            </a:r>
            <a:r>
              <a:rPr lang="ru-RU" sz="1800" dirty="0" err="1" smtClean="0">
                <a:solidFill>
                  <a:srgbClr val="0000FF"/>
                </a:solidFill>
              </a:rPr>
              <a:t>Detailed</a:t>
            </a:r>
            <a:r>
              <a:rPr lang="ru-RU" sz="1800" dirty="0" smtClean="0">
                <a:solidFill>
                  <a:srgbClr val="0000FF"/>
                </a:solidFill>
              </a:rPr>
              <a:t> </a:t>
            </a:r>
            <a:r>
              <a:rPr lang="ru-RU" sz="1800" dirty="0" err="1" smtClean="0">
                <a:solidFill>
                  <a:srgbClr val="0000FF"/>
                </a:solidFill>
              </a:rPr>
              <a:t>configuration</a:t>
            </a:r>
            <a:r>
              <a:rPr lang="ru-RU" sz="1800" dirty="0" smtClean="0">
                <a:solidFill>
                  <a:srgbClr val="0000FF"/>
                </a:solidFill>
              </a:rPr>
              <a:t> </a:t>
            </a:r>
            <a:r>
              <a:rPr lang="ru-RU" sz="1800" dirty="0" err="1" smtClean="0">
                <a:solidFill>
                  <a:srgbClr val="0000FF"/>
                </a:solidFill>
              </a:rPr>
              <a:t>options</a:t>
            </a:r>
            <a:r>
              <a:rPr lang="ru-RU" sz="1800" dirty="0" smtClean="0">
                <a:solidFill>
                  <a:srgbClr val="0000FF"/>
                </a:solidFill>
              </a:rPr>
              <a:t> --&gt;</a:t>
            </a:r>
          </a:p>
          <a:p>
            <a:pPr eaLnBrk="1" hangingPunct="1">
              <a:lnSpc>
                <a:spcPct val="80000"/>
              </a:lnSpc>
              <a:buFontTx/>
              <a:buNone/>
            </a:pPr>
            <a:r>
              <a:rPr lang="en-US" sz="1800" dirty="0" smtClean="0">
                <a:solidFill>
                  <a:srgbClr val="0000FF"/>
                </a:solidFill>
              </a:rPr>
              <a:t>    </a:t>
            </a:r>
            <a:r>
              <a:rPr lang="ru-RU" sz="1800" dirty="0" smtClean="0">
                <a:solidFill>
                  <a:srgbClr val="0000FF"/>
                </a:solidFill>
              </a:rPr>
              <a:t>&lt;</a:t>
            </a:r>
            <a:r>
              <a:rPr lang="ru-RU" sz="1800" dirty="0" err="1" smtClean="0">
                <a:solidFill>
                  <a:srgbClr val="0000FF"/>
                </a:solidFill>
              </a:rPr>
              <a:t>forms</a:t>
            </a:r>
            <a:r>
              <a:rPr lang="ru-RU" sz="1800" dirty="0" smtClean="0">
                <a:solidFill>
                  <a:srgbClr val="0000FF"/>
                </a:solidFill>
              </a:rPr>
              <a:t> </a:t>
            </a:r>
            <a:r>
              <a:rPr lang="ru-RU" sz="1800" dirty="0" err="1" smtClean="0">
                <a:solidFill>
                  <a:srgbClr val="0000FF"/>
                </a:solidFill>
              </a:rPr>
              <a:t>name=</a:t>
            </a:r>
            <a:r>
              <a:rPr lang="ru-RU" sz="1800" dirty="0" smtClean="0">
                <a:solidFill>
                  <a:srgbClr val="0000FF"/>
                </a:solidFill>
              </a:rPr>
              <a:t>"</a:t>
            </a:r>
            <a:r>
              <a:rPr lang="ru-RU" sz="1800" dirty="0" err="1" smtClean="0">
                <a:solidFill>
                  <a:srgbClr val="0000FF"/>
                </a:solidFill>
              </a:rPr>
              <a:t>MyCookieName</a:t>
            </a:r>
            <a:r>
              <a:rPr lang="ru-RU" sz="1800" dirty="0" smtClean="0">
                <a:solidFill>
                  <a:srgbClr val="0000FF"/>
                </a:solidFill>
              </a:rPr>
              <a:t>"</a:t>
            </a:r>
          </a:p>
          <a:p>
            <a:pPr eaLnBrk="1" hangingPunct="1">
              <a:lnSpc>
                <a:spcPct val="80000"/>
              </a:lnSpc>
              <a:buFontTx/>
              <a:buNone/>
            </a:pPr>
            <a:r>
              <a:rPr lang="en-US" sz="1800" dirty="0" smtClean="0">
                <a:solidFill>
                  <a:srgbClr val="0000FF"/>
                </a:solidFill>
              </a:rPr>
              <a:t>        </a:t>
            </a:r>
            <a:r>
              <a:rPr lang="ru-RU" sz="1800" dirty="0" err="1" smtClean="0">
                <a:solidFill>
                  <a:srgbClr val="0000FF"/>
                </a:solidFill>
              </a:rPr>
              <a:t>loginUrl=</a:t>
            </a:r>
            <a:r>
              <a:rPr lang="ru-RU" sz="1800" dirty="0" smtClean="0">
                <a:solidFill>
                  <a:srgbClr val="0000FF"/>
                </a:solidFill>
              </a:rPr>
              <a:t>"</a:t>
            </a:r>
            <a:r>
              <a:rPr lang="ru-RU" sz="1800" dirty="0" err="1" smtClean="0">
                <a:solidFill>
                  <a:srgbClr val="0000FF"/>
                </a:solidFill>
              </a:rPr>
              <a:t>DbLogin.aspx</a:t>
            </a:r>
            <a:r>
              <a:rPr lang="ru-RU" sz="1800" dirty="0" smtClean="0">
                <a:solidFill>
                  <a:srgbClr val="0000FF"/>
                </a:solidFill>
              </a:rPr>
              <a:t>"</a:t>
            </a:r>
          </a:p>
          <a:p>
            <a:pPr eaLnBrk="1" hangingPunct="1">
              <a:lnSpc>
                <a:spcPct val="80000"/>
              </a:lnSpc>
              <a:buFontTx/>
              <a:buNone/>
            </a:pPr>
            <a:r>
              <a:rPr lang="en-US" sz="1800" dirty="0" smtClean="0">
                <a:solidFill>
                  <a:srgbClr val="0000FF"/>
                </a:solidFill>
              </a:rPr>
              <a:t>        </a:t>
            </a:r>
            <a:r>
              <a:rPr lang="ru-RU" sz="1800" dirty="0" err="1" smtClean="0">
                <a:solidFill>
                  <a:srgbClr val="0000FF"/>
                </a:solidFill>
              </a:rPr>
              <a:t>timeout=</a:t>
            </a:r>
            <a:r>
              <a:rPr lang="ru-RU" sz="1800" dirty="0" smtClean="0">
                <a:solidFill>
                  <a:srgbClr val="0000FF"/>
                </a:solidFill>
              </a:rPr>
              <a:t>"20"</a:t>
            </a:r>
          </a:p>
          <a:p>
            <a:pPr eaLnBrk="1" hangingPunct="1">
              <a:lnSpc>
                <a:spcPct val="80000"/>
              </a:lnSpc>
              <a:buFontTx/>
              <a:buNone/>
            </a:pPr>
            <a:r>
              <a:rPr lang="en-US" sz="1800" dirty="0" smtClean="0">
                <a:solidFill>
                  <a:srgbClr val="0000FF"/>
                </a:solidFill>
              </a:rPr>
              <a:t>        </a:t>
            </a:r>
            <a:r>
              <a:rPr lang="ru-RU" sz="1800" dirty="0" err="1" smtClean="0">
                <a:solidFill>
                  <a:srgbClr val="0000FF"/>
                </a:solidFill>
              </a:rPr>
              <a:t>slidingExpiration=</a:t>
            </a:r>
            <a:r>
              <a:rPr lang="ru-RU" sz="1800" dirty="0" smtClean="0">
                <a:solidFill>
                  <a:srgbClr val="0000FF"/>
                </a:solidFill>
              </a:rPr>
              <a:t>"</a:t>
            </a:r>
            <a:r>
              <a:rPr lang="ru-RU" sz="1800" dirty="0" err="1" smtClean="0">
                <a:solidFill>
                  <a:srgbClr val="0000FF"/>
                </a:solidFill>
              </a:rPr>
              <a:t>true</a:t>
            </a:r>
            <a:r>
              <a:rPr lang="ru-RU" sz="1800" dirty="0" smtClean="0">
                <a:solidFill>
                  <a:srgbClr val="0000FF"/>
                </a:solidFill>
              </a:rPr>
              <a:t>"</a:t>
            </a:r>
          </a:p>
          <a:p>
            <a:pPr eaLnBrk="1" hangingPunct="1">
              <a:lnSpc>
                <a:spcPct val="80000"/>
              </a:lnSpc>
              <a:buFontTx/>
              <a:buNone/>
            </a:pPr>
            <a:r>
              <a:rPr lang="en-US" sz="1800" dirty="0" smtClean="0">
                <a:solidFill>
                  <a:srgbClr val="0000FF"/>
                </a:solidFill>
              </a:rPr>
              <a:t>        </a:t>
            </a:r>
            <a:r>
              <a:rPr lang="ru-RU" sz="1800" dirty="0" err="1" smtClean="0">
                <a:solidFill>
                  <a:srgbClr val="0000FF"/>
                </a:solidFill>
              </a:rPr>
              <a:t>cookieless=</a:t>
            </a:r>
            <a:r>
              <a:rPr lang="ru-RU" sz="1800" dirty="0" smtClean="0">
                <a:solidFill>
                  <a:srgbClr val="0000FF"/>
                </a:solidFill>
              </a:rPr>
              <a:t>"</a:t>
            </a:r>
            <a:r>
              <a:rPr lang="ru-RU" sz="1800" dirty="0" err="1" smtClean="0">
                <a:solidFill>
                  <a:srgbClr val="0000FF"/>
                </a:solidFill>
              </a:rPr>
              <a:t>AutoDetect</a:t>
            </a:r>
            <a:r>
              <a:rPr lang="ru-RU" sz="1800" dirty="0" smtClean="0">
                <a:solidFill>
                  <a:srgbClr val="0000FF"/>
                </a:solidFill>
              </a:rPr>
              <a:t>"</a:t>
            </a:r>
          </a:p>
          <a:p>
            <a:pPr eaLnBrk="1" hangingPunct="1">
              <a:lnSpc>
                <a:spcPct val="80000"/>
              </a:lnSpc>
              <a:buFontTx/>
              <a:buNone/>
            </a:pPr>
            <a:r>
              <a:rPr lang="en-US" sz="1800" dirty="0" smtClean="0">
                <a:solidFill>
                  <a:srgbClr val="0000FF"/>
                </a:solidFill>
              </a:rPr>
              <a:t>        </a:t>
            </a:r>
            <a:r>
              <a:rPr lang="ru-RU" sz="1800" dirty="0" err="1" smtClean="0">
                <a:solidFill>
                  <a:srgbClr val="0000FF"/>
                </a:solidFill>
              </a:rPr>
              <a:t>protection=</a:t>
            </a:r>
            <a:r>
              <a:rPr lang="ru-RU" sz="1800" dirty="0" smtClean="0">
                <a:solidFill>
                  <a:srgbClr val="0000FF"/>
                </a:solidFill>
              </a:rPr>
              <a:t>"</a:t>
            </a:r>
            <a:r>
              <a:rPr lang="ru-RU" sz="1800" dirty="0" err="1" smtClean="0">
                <a:solidFill>
                  <a:srgbClr val="0000FF"/>
                </a:solidFill>
              </a:rPr>
              <a:t>All</a:t>
            </a:r>
            <a:r>
              <a:rPr lang="ru-RU" sz="1800" dirty="0" smtClean="0">
                <a:solidFill>
                  <a:srgbClr val="0000FF"/>
                </a:solidFill>
              </a:rPr>
              <a:t>"</a:t>
            </a:r>
          </a:p>
          <a:p>
            <a:pPr eaLnBrk="1" hangingPunct="1">
              <a:lnSpc>
                <a:spcPct val="80000"/>
              </a:lnSpc>
              <a:buFontTx/>
              <a:buNone/>
            </a:pPr>
            <a:r>
              <a:rPr lang="en-US" sz="1800" dirty="0" smtClean="0">
                <a:solidFill>
                  <a:srgbClr val="0000FF"/>
                </a:solidFill>
              </a:rPr>
              <a:t>        </a:t>
            </a:r>
            <a:r>
              <a:rPr lang="ru-RU" sz="1800" dirty="0" err="1" smtClean="0">
                <a:solidFill>
                  <a:srgbClr val="0000FF"/>
                </a:solidFill>
              </a:rPr>
              <a:t>requireSSL=</a:t>
            </a:r>
            <a:r>
              <a:rPr lang="ru-RU" sz="1800" dirty="0" smtClean="0">
                <a:solidFill>
                  <a:srgbClr val="0000FF"/>
                </a:solidFill>
              </a:rPr>
              <a:t>"</a:t>
            </a:r>
            <a:r>
              <a:rPr lang="ru-RU" sz="1800" dirty="0" err="1" smtClean="0">
                <a:solidFill>
                  <a:srgbClr val="0000FF"/>
                </a:solidFill>
              </a:rPr>
              <a:t>false</a:t>
            </a:r>
            <a:r>
              <a:rPr lang="ru-RU" sz="1800" dirty="0" smtClean="0">
                <a:solidFill>
                  <a:srgbClr val="0000FF"/>
                </a:solidFill>
              </a:rPr>
              <a:t>"</a:t>
            </a:r>
          </a:p>
          <a:p>
            <a:pPr eaLnBrk="1" hangingPunct="1">
              <a:lnSpc>
                <a:spcPct val="80000"/>
              </a:lnSpc>
              <a:buFontTx/>
              <a:buNone/>
            </a:pPr>
            <a:r>
              <a:rPr lang="en-US" sz="1800" dirty="0" smtClean="0">
                <a:solidFill>
                  <a:srgbClr val="0000FF"/>
                </a:solidFill>
              </a:rPr>
              <a:t>        </a:t>
            </a:r>
            <a:r>
              <a:rPr lang="ru-RU" sz="1800" dirty="0" err="1" smtClean="0">
                <a:solidFill>
                  <a:srgbClr val="0000FF"/>
                </a:solidFill>
              </a:rPr>
              <a:t>enableCrossAppRedirects=</a:t>
            </a:r>
            <a:r>
              <a:rPr lang="ru-RU" sz="1800" dirty="0" smtClean="0">
                <a:solidFill>
                  <a:srgbClr val="0000FF"/>
                </a:solidFill>
              </a:rPr>
              <a:t>"</a:t>
            </a:r>
            <a:r>
              <a:rPr lang="ru-RU" sz="1800" dirty="0" err="1" smtClean="0">
                <a:solidFill>
                  <a:srgbClr val="0000FF"/>
                </a:solidFill>
              </a:rPr>
              <a:t>false</a:t>
            </a:r>
            <a:r>
              <a:rPr lang="ru-RU" sz="1800" dirty="0" smtClean="0">
                <a:solidFill>
                  <a:srgbClr val="0000FF"/>
                </a:solidFill>
              </a:rPr>
              <a:t>"</a:t>
            </a:r>
          </a:p>
          <a:p>
            <a:pPr eaLnBrk="1" hangingPunct="1">
              <a:lnSpc>
                <a:spcPct val="80000"/>
              </a:lnSpc>
              <a:buFontTx/>
              <a:buNone/>
            </a:pPr>
            <a:r>
              <a:rPr lang="en-US" sz="1800" dirty="0" smtClean="0">
                <a:solidFill>
                  <a:srgbClr val="0000FF"/>
                </a:solidFill>
              </a:rPr>
              <a:t>        </a:t>
            </a:r>
            <a:r>
              <a:rPr lang="ru-RU" sz="1800" dirty="0" err="1" smtClean="0">
                <a:solidFill>
                  <a:srgbClr val="0000FF"/>
                </a:solidFill>
              </a:rPr>
              <a:t>defaultUrl=</a:t>
            </a:r>
            <a:r>
              <a:rPr lang="ru-RU" sz="1800" dirty="0" smtClean="0">
                <a:solidFill>
                  <a:srgbClr val="0000FF"/>
                </a:solidFill>
              </a:rPr>
              <a:t>"</a:t>
            </a:r>
            <a:r>
              <a:rPr lang="ru-RU" sz="1800" dirty="0" err="1" smtClean="0">
                <a:solidFill>
                  <a:srgbClr val="0000FF"/>
                </a:solidFill>
              </a:rPr>
              <a:t>MyDefault.aspx</a:t>
            </a:r>
            <a:r>
              <a:rPr lang="ru-RU" sz="1800" dirty="0" smtClean="0">
                <a:solidFill>
                  <a:srgbClr val="0000FF"/>
                </a:solidFill>
              </a:rPr>
              <a:t>"</a:t>
            </a:r>
          </a:p>
          <a:p>
            <a:pPr eaLnBrk="1" hangingPunct="1">
              <a:lnSpc>
                <a:spcPct val="80000"/>
              </a:lnSpc>
              <a:buFontTx/>
              <a:buNone/>
            </a:pPr>
            <a:r>
              <a:rPr lang="en-US" sz="1800" dirty="0" smtClean="0">
                <a:solidFill>
                  <a:srgbClr val="0000FF"/>
                </a:solidFill>
              </a:rPr>
              <a:t>        </a:t>
            </a:r>
            <a:r>
              <a:rPr lang="ru-RU" sz="1800" dirty="0" err="1" smtClean="0">
                <a:solidFill>
                  <a:srgbClr val="0000FF"/>
                </a:solidFill>
              </a:rPr>
              <a:t>domain=</a:t>
            </a:r>
            <a:r>
              <a:rPr lang="ru-RU" sz="1800" dirty="0" smtClean="0">
                <a:solidFill>
                  <a:srgbClr val="0000FF"/>
                </a:solidFill>
              </a:rPr>
              <a:t>"</a:t>
            </a:r>
            <a:r>
              <a:rPr lang="ru-RU" sz="1800" dirty="0" err="1" smtClean="0">
                <a:solidFill>
                  <a:srgbClr val="0000FF"/>
                </a:solidFill>
              </a:rPr>
              <a:t>www.mydomain.com</a:t>
            </a:r>
            <a:r>
              <a:rPr lang="ru-RU" sz="1800" dirty="0" smtClean="0">
                <a:solidFill>
                  <a:srgbClr val="0000FF"/>
                </a:solidFill>
              </a:rPr>
              <a:t>"</a:t>
            </a:r>
          </a:p>
          <a:p>
            <a:pPr eaLnBrk="1" hangingPunct="1">
              <a:lnSpc>
                <a:spcPct val="80000"/>
              </a:lnSpc>
              <a:buFontTx/>
              <a:buNone/>
            </a:pPr>
            <a:r>
              <a:rPr lang="en-US" sz="1800" dirty="0" smtClean="0">
                <a:solidFill>
                  <a:srgbClr val="0000FF"/>
                </a:solidFill>
              </a:rPr>
              <a:t>        </a:t>
            </a:r>
            <a:r>
              <a:rPr lang="ru-RU" sz="1800" dirty="0" err="1" smtClean="0">
                <a:solidFill>
                  <a:srgbClr val="0000FF"/>
                </a:solidFill>
              </a:rPr>
              <a:t>path=</a:t>
            </a:r>
            <a:r>
              <a:rPr lang="ru-RU" sz="1800" dirty="0" smtClean="0">
                <a:solidFill>
                  <a:srgbClr val="0000FF"/>
                </a:solidFill>
              </a:rPr>
              <a:t>"/" </a:t>
            </a:r>
            <a:endParaRPr lang="en-US" sz="1800" dirty="0" smtClean="0">
              <a:solidFill>
                <a:srgbClr val="0000FF"/>
              </a:solidFill>
            </a:endParaRPr>
          </a:p>
          <a:p>
            <a:pPr eaLnBrk="1" hangingPunct="1">
              <a:lnSpc>
                <a:spcPct val="80000"/>
              </a:lnSpc>
              <a:buFontTx/>
              <a:buNone/>
            </a:pPr>
            <a:r>
              <a:rPr lang="en-US" sz="1800" dirty="0" smtClean="0">
                <a:solidFill>
                  <a:srgbClr val="0000FF"/>
                </a:solidFill>
              </a:rPr>
              <a:t>     </a:t>
            </a:r>
            <a:r>
              <a:rPr lang="ru-RU" sz="1800" dirty="0" smtClean="0">
                <a:solidFill>
                  <a:srgbClr val="0000FF"/>
                </a:solidFill>
              </a:rPr>
              <a:t>/&gt;</a:t>
            </a:r>
          </a:p>
          <a:p>
            <a:pPr eaLnBrk="1" hangingPunct="1">
              <a:lnSpc>
                <a:spcPct val="80000"/>
              </a:lnSpc>
              <a:buFontTx/>
              <a:buNone/>
            </a:pPr>
            <a:r>
              <a:rPr lang="ru-RU" sz="1800" dirty="0" smtClean="0">
                <a:solidFill>
                  <a:srgbClr val="0000FF"/>
                </a:solidFill>
              </a:rPr>
              <a:t>&lt;/</a:t>
            </a:r>
            <a:r>
              <a:rPr lang="ru-RU" sz="1800" dirty="0" err="1" smtClean="0">
                <a:solidFill>
                  <a:srgbClr val="0000FF"/>
                </a:solidFill>
              </a:rPr>
              <a:t>authentication</a:t>
            </a:r>
            <a:r>
              <a:rPr lang="ru-RU" sz="1800" dirty="0" smtClean="0">
                <a:solidFill>
                  <a:srgbClr val="0000FF"/>
                </a:solidFill>
              </a:rPr>
              <a:t>&gt;</a:t>
            </a:r>
          </a:p>
        </p:txBody>
      </p:sp>
      <p:sp>
        <p:nvSpPr>
          <p:cNvPr id="52228" name="Text Box 4"/>
          <p:cNvSpPr txBox="1">
            <a:spLocks noChangeArrowheads="1"/>
          </p:cNvSpPr>
          <p:nvPr/>
        </p:nvSpPr>
        <p:spPr bwMode="auto">
          <a:xfrm>
            <a:off x="4572000" y="1148680"/>
            <a:ext cx="4572001" cy="4524315"/>
          </a:xfrm>
          <a:prstGeom prst="rect">
            <a:avLst/>
          </a:prstGeom>
          <a:noFill/>
          <a:ln w="9525">
            <a:noFill/>
            <a:miter lim="800000"/>
            <a:headEnd/>
            <a:tailEnd/>
          </a:ln>
        </p:spPr>
        <p:txBody>
          <a:bodyPr wrap="square">
            <a:spAutoFit/>
          </a:bodyPr>
          <a:lstStyle/>
          <a:p>
            <a:pPr>
              <a:buFontTx/>
              <a:buChar char="•"/>
            </a:pPr>
            <a:r>
              <a:rPr lang="ru-RU" dirty="0">
                <a:solidFill>
                  <a:prstClr val="black"/>
                </a:solidFill>
              </a:rPr>
              <a:t> задание описаний пользователей</a:t>
            </a:r>
          </a:p>
          <a:p>
            <a:r>
              <a:rPr lang="ru-RU" dirty="0">
                <a:solidFill>
                  <a:srgbClr val="0000FF"/>
                </a:solidFill>
              </a:rPr>
              <a:t>&lt;</a:t>
            </a:r>
            <a:r>
              <a:rPr lang="ru-RU" dirty="0" err="1">
                <a:solidFill>
                  <a:srgbClr val="0000FF"/>
                </a:solidFill>
              </a:rPr>
              <a:t>authentication</a:t>
            </a:r>
            <a:r>
              <a:rPr lang="ru-RU" dirty="0">
                <a:solidFill>
                  <a:srgbClr val="0000FF"/>
                </a:solidFill>
              </a:rPr>
              <a:t> </a:t>
            </a:r>
            <a:r>
              <a:rPr lang="ru-RU" dirty="0" err="1">
                <a:solidFill>
                  <a:srgbClr val="0000FF"/>
                </a:solidFill>
              </a:rPr>
              <a:t>mode=</a:t>
            </a:r>
            <a:r>
              <a:rPr lang="ru-RU" dirty="0">
                <a:solidFill>
                  <a:srgbClr val="0000FF"/>
                </a:solidFill>
              </a:rPr>
              <a:t>"</a:t>
            </a:r>
            <a:r>
              <a:rPr lang="ru-RU" dirty="0" err="1">
                <a:solidFill>
                  <a:srgbClr val="0000FF"/>
                </a:solidFill>
              </a:rPr>
              <a:t>Forms</a:t>
            </a:r>
            <a:r>
              <a:rPr lang="ru-RU" dirty="0">
                <a:solidFill>
                  <a:srgbClr val="0000FF"/>
                </a:solidFill>
              </a:rPr>
              <a:t>"&gt;</a:t>
            </a:r>
          </a:p>
          <a:p>
            <a:r>
              <a:rPr lang="ru-RU" dirty="0">
                <a:solidFill>
                  <a:srgbClr val="0000FF"/>
                </a:solidFill>
              </a:rPr>
              <a:t>   &lt;!-- </a:t>
            </a:r>
            <a:r>
              <a:rPr lang="ru-RU" dirty="0" err="1">
                <a:solidFill>
                  <a:srgbClr val="0000FF"/>
                </a:solidFill>
              </a:rPr>
              <a:t>Detailed</a:t>
            </a:r>
            <a:r>
              <a:rPr lang="ru-RU" dirty="0">
                <a:solidFill>
                  <a:srgbClr val="0000FF"/>
                </a:solidFill>
              </a:rPr>
              <a:t> </a:t>
            </a:r>
            <a:r>
              <a:rPr lang="ru-RU" dirty="0" err="1">
                <a:solidFill>
                  <a:srgbClr val="0000FF"/>
                </a:solidFill>
              </a:rPr>
              <a:t>configuration</a:t>
            </a:r>
            <a:r>
              <a:rPr lang="ru-RU" dirty="0">
                <a:solidFill>
                  <a:srgbClr val="0000FF"/>
                </a:solidFill>
              </a:rPr>
              <a:t> </a:t>
            </a:r>
            <a:r>
              <a:rPr lang="ru-RU" dirty="0" err="1">
                <a:solidFill>
                  <a:srgbClr val="0000FF"/>
                </a:solidFill>
              </a:rPr>
              <a:t>options</a:t>
            </a:r>
            <a:r>
              <a:rPr lang="ru-RU" dirty="0">
                <a:solidFill>
                  <a:srgbClr val="0000FF"/>
                </a:solidFill>
              </a:rPr>
              <a:t> --&gt;</a:t>
            </a:r>
          </a:p>
          <a:p>
            <a:r>
              <a:rPr lang="ru-RU" dirty="0">
                <a:solidFill>
                  <a:srgbClr val="0000FF"/>
                </a:solidFill>
              </a:rPr>
              <a:t>   &lt;</a:t>
            </a:r>
            <a:r>
              <a:rPr lang="ru-RU" dirty="0" err="1">
                <a:solidFill>
                  <a:srgbClr val="0000FF"/>
                </a:solidFill>
              </a:rPr>
              <a:t>forms</a:t>
            </a:r>
            <a:r>
              <a:rPr lang="ru-RU" dirty="0">
                <a:solidFill>
                  <a:srgbClr val="0000FF"/>
                </a:solidFill>
              </a:rPr>
              <a:t> </a:t>
            </a:r>
            <a:r>
              <a:rPr lang="ru-RU" dirty="0" err="1">
                <a:solidFill>
                  <a:srgbClr val="0000FF"/>
                </a:solidFill>
              </a:rPr>
              <a:t>name=</a:t>
            </a:r>
            <a:r>
              <a:rPr lang="ru-RU" dirty="0">
                <a:solidFill>
                  <a:srgbClr val="0000FF"/>
                </a:solidFill>
              </a:rPr>
              <a:t>"</a:t>
            </a:r>
            <a:r>
              <a:rPr lang="ru-RU" dirty="0" err="1">
                <a:solidFill>
                  <a:srgbClr val="0000FF"/>
                </a:solidFill>
              </a:rPr>
              <a:t>MyCookieName</a:t>
            </a:r>
            <a:r>
              <a:rPr lang="ru-RU" dirty="0">
                <a:solidFill>
                  <a:srgbClr val="0000FF"/>
                </a:solidFill>
              </a:rPr>
              <a:t>"</a:t>
            </a:r>
          </a:p>
          <a:p>
            <a:r>
              <a:rPr lang="ru-RU" dirty="0">
                <a:solidFill>
                  <a:srgbClr val="0000FF"/>
                </a:solidFill>
              </a:rPr>
              <a:t>       </a:t>
            </a:r>
            <a:r>
              <a:rPr lang="ru-RU" dirty="0" err="1">
                <a:solidFill>
                  <a:srgbClr val="0000FF"/>
                </a:solidFill>
              </a:rPr>
              <a:t>loginUrl=</a:t>
            </a:r>
            <a:r>
              <a:rPr lang="ru-RU" dirty="0">
                <a:solidFill>
                  <a:srgbClr val="0000FF"/>
                </a:solidFill>
              </a:rPr>
              <a:t>"</a:t>
            </a:r>
            <a:r>
              <a:rPr lang="ru-RU" dirty="0" err="1">
                <a:solidFill>
                  <a:srgbClr val="0000FF"/>
                </a:solidFill>
              </a:rPr>
              <a:t>DbLogin.aspx</a:t>
            </a:r>
            <a:r>
              <a:rPr lang="ru-RU" dirty="0">
                <a:solidFill>
                  <a:srgbClr val="0000FF"/>
                </a:solidFill>
              </a:rPr>
              <a:t>"</a:t>
            </a:r>
          </a:p>
          <a:p>
            <a:r>
              <a:rPr lang="ru-RU" dirty="0">
                <a:solidFill>
                  <a:srgbClr val="0000FF"/>
                </a:solidFill>
              </a:rPr>
              <a:t>       </a:t>
            </a:r>
            <a:r>
              <a:rPr lang="ru-RU" dirty="0" err="1">
                <a:solidFill>
                  <a:srgbClr val="0000FF"/>
                </a:solidFill>
              </a:rPr>
              <a:t>timeout=</a:t>
            </a:r>
            <a:r>
              <a:rPr lang="ru-RU" dirty="0">
                <a:solidFill>
                  <a:srgbClr val="0000FF"/>
                </a:solidFill>
              </a:rPr>
              <a:t>"20"&gt;</a:t>
            </a:r>
          </a:p>
          <a:p>
            <a:r>
              <a:rPr lang="ru-RU" dirty="0">
                <a:solidFill>
                  <a:srgbClr val="0000FF"/>
                </a:solidFill>
              </a:rPr>
              <a:t>       &lt;</a:t>
            </a:r>
            <a:r>
              <a:rPr lang="ru-RU" b="1" dirty="0" err="1">
                <a:solidFill>
                  <a:srgbClr val="0000FF"/>
                </a:solidFill>
              </a:rPr>
              <a:t>credentials</a:t>
            </a:r>
            <a:r>
              <a:rPr lang="ru-RU" dirty="0">
                <a:solidFill>
                  <a:srgbClr val="0000FF"/>
                </a:solidFill>
              </a:rPr>
              <a:t> </a:t>
            </a:r>
            <a:r>
              <a:rPr lang="ru-RU" dirty="0" smtClean="0">
                <a:solidFill>
                  <a:srgbClr val="0000FF"/>
                </a:solidFill>
              </a:rPr>
              <a:t> </a:t>
            </a:r>
            <a:r>
              <a:rPr lang="ru-RU" b="1" dirty="0" err="1">
                <a:solidFill>
                  <a:srgbClr val="0000FF"/>
                </a:solidFill>
              </a:rPr>
              <a:t>passwordFormat</a:t>
            </a:r>
            <a:r>
              <a:rPr lang="ru-RU" b="1" dirty="0">
                <a:solidFill>
                  <a:srgbClr val="0000FF"/>
                </a:solidFill>
              </a:rPr>
              <a:t>="</a:t>
            </a:r>
            <a:r>
              <a:rPr lang="ru-RU" b="1" dirty="0" err="1">
                <a:solidFill>
                  <a:srgbClr val="0000FF"/>
                </a:solidFill>
              </a:rPr>
              <a:t>Clear</a:t>
            </a:r>
            <a:r>
              <a:rPr lang="ru-RU" b="1" dirty="0">
                <a:solidFill>
                  <a:srgbClr val="0000FF"/>
                </a:solidFill>
              </a:rPr>
              <a:t>"</a:t>
            </a:r>
            <a:r>
              <a:rPr lang="ru-RU" dirty="0">
                <a:solidFill>
                  <a:srgbClr val="0000FF"/>
                </a:solidFill>
              </a:rPr>
              <a:t>&gt;</a:t>
            </a:r>
          </a:p>
          <a:p>
            <a:r>
              <a:rPr lang="ru-RU" dirty="0">
                <a:solidFill>
                  <a:srgbClr val="0000FF"/>
                </a:solidFill>
              </a:rPr>
              <a:t>           &lt;</a:t>
            </a:r>
            <a:r>
              <a:rPr lang="ru-RU" dirty="0" err="1">
                <a:solidFill>
                  <a:srgbClr val="0000FF"/>
                </a:solidFill>
              </a:rPr>
              <a:t>user</a:t>
            </a:r>
            <a:r>
              <a:rPr lang="ru-RU" dirty="0">
                <a:solidFill>
                  <a:srgbClr val="0000FF"/>
                </a:solidFill>
              </a:rPr>
              <a:t> </a:t>
            </a:r>
            <a:r>
              <a:rPr lang="ru-RU" dirty="0" err="1">
                <a:solidFill>
                  <a:srgbClr val="0000FF"/>
                </a:solidFill>
              </a:rPr>
              <a:t>name=</a:t>
            </a:r>
            <a:r>
              <a:rPr lang="ru-RU" dirty="0">
                <a:solidFill>
                  <a:srgbClr val="0000FF"/>
                </a:solidFill>
              </a:rPr>
              <a:t>“</a:t>
            </a:r>
            <a:r>
              <a:rPr lang="en-US" dirty="0">
                <a:solidFill>
                  <a:srgbClr val="0000FF"/>
                </a:solidFill>
              </a:rPr>
              <a:t>a</a:t>
            </a:r>
            <a:r>
              <a:rPr lang="ru-RU" dirty="0" err="1">
                <a:solidFill>
                  <a:srgbClr val="0000FF"/>
                </a:solidFill>
              </a:rPr>
              <a:t>dmin</a:t>
            </a:r>
            <a:r>
              <a:rPr lang="ru-RU" dirty="0">
                <a:solidFill>
                  <a:srgbClr val="0000FF"/>
                </a:solidFill>
              </a:rPr>
              <a:t>"  </a:t>
            </a:r>
          </a:p>
          <a:p>
            <a:r>
              <a:rPr lang="ru-RU" dirty="0">
                <a:solidFill>
                  <a:srgbClr val="0000FF"/>
                </a:solidFill>
              </a:rPr>
              <a:t>               </a:t>
            </a:r>
            <a:r>
              <a:rPr lang="ru-RU" dirty="0" err="1">
                <a:solidFill>
                  <a:srgbClr val="0000FF"/>
                </a:solidFill>
              </a:rPr>
              <a:t>passwo</a:t>
            </a:r>
            <a:r>
              <a:rPr lang="sk-SK" dirty="0">
                <a:solidFill>
                  <a:srgbClr val="0000FF"/>
                </a:solidFill>
              </a:rPr>
              <a:t>rd </a:t>
            </a:r>
            <a:r>
              <a:rPr lang="en-US" dirty="0">
                <a:solidFill>
                  <a:srgbClr val="0000FF"/>
                </a:solidFill>
              </a:rPr>
              <a:t>=“</a:t>
            </a:r>
            <a:r>
              <a:rPr lang="en-US" dirty="0" err="1">
                <a:solidFill>
                  <a:srgbClr val="0000FF"/>
                </a:solidFill>
              </a:rPr>
              <a:t>aaaaa</a:t>
            </a:r>
            <a:r>
              <a:rPr lang="ru-RU" dirty="0">
                <a:solidFill>
                  <a:srgbClr val="0000FF"/>
                </a:solidFill>
              </a:rPr>
              <a:t>"/&gt;</a:t>
            </a:r>
          </a:p>
          <a:p>
            <a:r>
              <a:rPr lang="ru-RU" dirty="0">
                <a:solidFill>
                  <a:srgbClr val="0000FF"/>
                </a:solidFill>
              </a:rPr>
              <a:t>            &lt;</a:t>
            </a:r>
            <a:r>
              <a:rPr lang="ru-RU" dirty="0" err="1">
                <a:solidFill>
                  <a:srgbClr val="0000FF"/>
                </a:solidFill>
              </a:rPr>
              <a:t>user</a:t>
            </a:r>
            <a:r>
              <a:rPr lang="ru-RU" dirty="0">
                <a:solidFill>
                  <a:srgbClr val="0000FF"/>
                </a:solidFill>
              </a:rPr>
              <a:t> </a:t>
            </a:r>
            <a:r>
              <a:rPr lang="ru-RU" dirty="0" err="1">
                <a:solidFill>
                  <a:srgbClr val="0000FF"/>
                </a:solidFill>
              </a:rPr>
              <a:t>name=</a:t>
            </a:r>
            <a:r>
              <a:rPr lang="ru-RU" dirty="0">
                <a:solidFill>
                  <a:srgbClr val="0000FF"/>
                </a:solidFill>
              </a:rPr>
              <a:t>“</a:t>
            </a:r>
            <a:r>
              <a:rPr lang="en-US" dirty="0">
                <a:solidFill>
                  <a:srgbClr val="0000FF"/>
                </a:solidFill>
              </a:rPr>
              <a:t>m</a:t>
            </a:r>
            <a:r>
              <a:rPr lang="ru-RU" dirty="0" err="1">
                <a:solidFill>
                  <a:srgbClr val="0000FF"/>
                </a:solidFill>
              </a:rPr>
              <a:t>ario</a:t>
            </a:r>
            <a:r>
              <a:rPr lang="ru-RU" dirty="0">
                <a:solidFill>
                  <a:srgbClr val="0000FF"/>
                </a:solidFill>
              </a:rPr>
              <a:t>" </a:t>
            </a:r>
          </a:p>
          <a:p>
            <a:r>
              <a:rPr lang="ru-RU" dirty="0">
                <a:solidFill>
                  <a:srgbClr val="0000FF"/>
                </a:solidFill>
              </a:rPr>
              <a:t>               </a:t>
            </a:r>
            <a:r>
              <a:rPr lang="ru-RU" dirty="0" err="1">
                <a:solidFill>
                  <a:srgbClr val="0000FF"/>
                </a:solidFill>
              </a:rPr>
              <a:t>password=</a:t>
            </a:r>
            <a:r>
              <a:rPr lang="ru-RU" dirty="0">
                <a:solidFill>
                  <a:srgbClr val="0000FF"/>
                </a:solidFill>
              </a:rPr>
              <a:t>“</a:t>
            </a:r>
            <a:r>
              <a:rPr lang="en-US" dirty="0" err="1">
                <a:solidFill>
                  <a:srgbClr val="0000FF"/>
                </a:solidFill>
              </a:rPr>
              <a:t>bbbbb</a:t>
            </a:r>
            <a:r>
              <a:rPr lang="ru-RU" dirty="0">
                <a:solidFill>
                  <a:srgbClr val="0000FF"/>
                </a:solidFill>
              </a:rPr>
              <a:t>"/&gt;</a:t>
            </a:r>
          </a:p>
          <a:p>
            <a:r>
              <a:rPr lang="ru-RU" dirty="0">
                <a:solidFill>
                  <a:srgbClr val="0000FF"/>
                </a:solidFill>
              </a:rPr>
              <a:t>            &lt;</a:t>
            </a:r>
            <a:r>
              <a:rPr lang="ru-RU" dirty="0" err="1">
                <a:solidFill>
                  <a:srgbClr val="0000FF"/>
                </a:solidFill>
              </a:rPr>
              <a:t>user</a:t>
            </a:r>
            <a:r>
              <a:rPr lang="ru-RU" dirty="0">
                <a:solidFill>
                  <a:srgbClr val="0000FF"/>
                </a:solidFill>
              </a:rPr>
              <a:t> </a:t>
            </a:r>
            <a:r>
              <a:rPr lang="ru-RU" dirty="0" err="1">
                <a:solidFill>
                  <a:srgbClr val="0000FF"/>
                </a:solidFill>
              </a:rPr>
              <a:t>name=</a:t>
            </a:r>
            <a:r>
              <a:rPr lang="ru-RU" dirty="0">
                <a:solidFill>
                  <a:srgbClr val="0000FF"/>
                </a:solidFill>
              </a:rPr>
              <a:t>“</a:t>
            </a:r>
            <a:r>
              <a:rPr lang="en-US" dirty="0" err="1">
                <a:solidFill>
                  <a:srgbClr val="0000FF"/>
                </a:solidFill>
              </a:rPr>
              <a:t>petr</a:t>
            </a:r>
            <a:r>
              <a:rPr lang="ru-RU" dirty="0">
                <a:solidFill>
                  <a:srgbClr val="0000FF"/>
                </a:solidFill>
              </a:rPr>
              <a:t>" </a:t>
            </a:r>
          </a:p>
          <a:p>
            <a:r>
              <a:rPr lang="ru-RU" dirty="0">
                <a:solidFill>
                  <a:srgbClr val="0000FF"/>
                </a:solidFill>
              </a:rPr>
              <a:t>               </a:t>
            </a:r>
            <a:r>
              <a:rPr lang="ru-RU" dirty="0" err="1">
                <a:solidFill>
                  <a:srgbClr val="0000FF"/>
                </a:solidFill>
              </a:rPr>
              <a:t>password=</a:t>
            </a:r>
            <a:r>
              <a:rPr lang="ru-RU" dirty="0">
                <a:solidFill>
                  <a:srgbClr val="0000FF"/>
                </a:solidFill>
              </a:rPr>
              <a:t>“</a:t>
            </a:r>
            <a:r>
              <a:rPr lang="en-US" dirty="0" err="1">
                <a:solidFill>
                  <a:srgbClr val="0000FF"/>
                </a:solidFill>
              </a:rPr>
              <a:t>ccccc</a:t>
            </a:r>
            <a:r>
              <a:rPr lang="ru-RU" dirty="0">
                <a:solidFill>
                  <a:srgbClr val="0000FF"/>
                </a:solidFill>
              </a:rPr>
              <a:t>"/&gt;</a:t>
            </a:r>
          </a:p>
          <a:p>
            <a:r>
              <a:rPr lang="ru-RU" dirty="0">
                <a:solidFill>
                  <a:srgbClr val="0000FF"/>
                </a:solidFill>
              </a:rPr>
              <a:t>       &lt;/</a:t>
            </a:r>
            <a:r>
              <a:rPr lang="ru-RU" dirty="0" err="1">
                <a:solidFill>
                  <a:srgbClr val="0000FF"/>
                </a:solidFill>
              </a:rPr>
              <a:t>credentials</a:t>
            </a:r>
            <a:r>
              <a:rPr lang="ru-RU" dirty="0">
                <a:solidFill>
                  <a:srgbClr val="0000FF"/>
                </a:solidFill>
              </a:rPr>
              <a:t>&gt;</a:t>
            </a:r>
          </a:p>
          <a:p>
            <a:r>
              <a:rPr lang="ru-RU" dirty="0">
                <a:solidFill>
                  <a:srgbClr val="0000FF"/>
                </a:solidFill>
              </a:rPr>
              <a:t>   &lt;/</a:t>
            </a:r>
            <a:r>
              <a:rPr lang="ru-RU" dirty="0" err="1">
                <a:solidFill>
                  <a:srgbClr val="0000FF"/>
                </a:solidFill>
              </a:rPr>
              <a:t>forms</a:t>
            </a:r>
            <a:r>
              <a:rPr lang="ru-RU" dirty="0">
                <a:solidFill>
                  <a:srgbClr val="0000FF"/>
                </a:solidFill>
              </a:rPr>
              <a:t>&gt;</a:t>
            </a:r>
          </a:p>
          <a:p>
            <a:r>
              <a:rPr lang="ru-RU" dirty="0">
                <a:solidFill>
                  <a:srgbClr val="0000FF"/>
                </a:solidFill>
              </a:rPr>
              <a:t>&lt;/</a:t>
            </a:r>
            <a:r>
              <a:rPr lang="ru-RU" dirty="0" err="1">
                <a:solidFill>
                  <a:srgbClr val="0000FF"/>
                </a:solidFill>
              </a:rPr>
              <a:t>authentication</a:t>
            </a:r>
            <a:r>
              <a:rPr lang="ru-RU" dirty="0">
                <a:solidFill>
                  <a:srgbClr val="0000FF"/>
                </a:solidFill>
              </a:rPr>
              <a:t>&gt;</a:t>
            </a:r>
          </a:p>
        </p:txBody>
      </p:sp>
    </p:spTree>
    <p:extLst>
      <p:ext uri="{BB962C8B-B14F-4D97-AF65-F5344CB8AC3E}">
        <p14:creationId xmlns:p14="http://schemas.microsoft.com/office/powerpoint/2010/main" val="162768915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850106"/>
          </a:xfrm>
        </p:spPr>
        <p:txBody>
          <a:bodyPr>
            <a:normAutofit fontScale="90000"/>
          </a:bodyPr>
          <a:lstStyle/>
          <a:p>
            <a:r>
              <a:rPr lang="ru-RU" dirty="0" smtClean="0"/>
              <a:t>Настройка </a:t>
            </a:r>
            <a:r>
              <a:rPr lang="en-US" dirty="0" smtClean="0"/>
              <a:t>Forms </a:t>
            </a:r>
            <a:r>
              <a:rPr lang="ru-RU" dirty="0" smtClean="0"/>
              <a:t>аутентификации в файле </a:t>
            </a:r>
            <a:r>
              <a:rPr lang="en-US" dirty="0" err="1" smtClean="0">
                <a:solidFill>
                  <a:srgbClr val="0000FF"/>
                </a:solidFill>
              </a:rPr>
              <a:t>web.config</a:t>
            </a:r>
            <a:r>
              <a:rPr lang="en-US" dirty="0" smtClean="0">
                <a:solidFill>
                  <a:srgbClr val="0000FF"/>
                </a:solidFill>
              </a:rPr>
              <a:t> </a:t>
            </a:r>
            <a:r>
              <a:rPr lang="ru-RU" dirty="0" smtClean="0"/>
              <a:t>по умолчанию</a:t>
            </a:r>
            <a:endParaRPr lang="ru-RU" dirty="0"/>
          </a:p>
        </p:txBody>
      </p:sp>
      <p:sp>
        <p:nvSpPr>
          <p:cNvPr id="3" name="Объект 2"/>
          <p:cNvSpPr>
            <a:spLocks noGrp="1"/>
          </p:cNvSpPr>
          <p:nvPr>
            <p:ph idx="1"/>
          </p:nvPr>
        </p:nvSpPr>
        <p:spPr>
          <a:xfrm>
            <a:off x="251520" y="1412776"/>
            <a:ext cx="8892480" cy="5445224"/>
          </a:xfrm>
        </p:spPr>
        <p:txBody>
          <a:bodyPr>
            <a:normAutofit/>
          </a:bodyPr>
          <a:lstStyle/>
          <a:p>
            <a:pPr marL="0" indent="0">
              <a:buNone/>
            </a:pPr>
            <a:r>
              <a:rPr lang="en-US" sz="2400" dirty="0">
                <a:solidFill>
                  <a:srgbClr val="0000FF"/>
                </a:solidFill>
              </a:rPr>
              <a:t>&lt;configuration&gt;</a:t>
            </a:r>
          </a:p>
          <a:p>
            <a:pPr marL="0" indent="0">
              <a:buNone/>
            </a:pPr>
            <a:r>
              <a:rPr lang="ru-RU" sz="2400" dirty="0" smtClean="0">
                <a:solidFill>
                  <a:srgbClr val="0000FF"/>
                </a:solidFill>
              </a:rPr>
              <a:t>   </a:t>
            </a:r>
            <a:r>
              <a:rPr lang="en-US" sz="2400" dirty="0" smtClean="0">
                <a:solidFill>
                  <a:srgbClr val="0000FF"/>
                </a:solidFill>
              </a:rPr>
              <a:t>&lt;</a:t>
            </a:r>
            <a:r>
              <a:rPr lang="en-US" sz="2400" dirty="0" err="1">
                <a:solidFill>
                  <a:srgbClr val="0000FF"/>
                </a:solidFill>
              </a:rPr>
              <a:t>system.web</a:t>
            </a:r>
            <a:r>
              <a:rPr lang="en-US" sz="2400" dirty="0">
                <a:solidFill>
                  <a:srgbClr val="0000FF"/>
                </a:solidFill>
              </a:rPr>
              <a:t>&gt;</a:t>
            </a:r>
          </a:p>
          <a:p>
            <a:pPr marL="0" indent="0">
              <a:buNone/>
            </a:pPr>
            <a:r>
              <a:rPr lang="ru-RU" sz="2400" dirty="0" smtClean="0">
                <a:solidFill>
                  <a:srgbClr val="0000FF"/>
                </a:solidFill>
              </a:rPr>
              <a:t>      . </a:t>
            </a:r>
            <a:r>
              <a:rPr lang="ru-RU" sz="2400" dirty="0">
                <a:solidFill>
                  <a:srgbClr val="0000FF"/>
                </a:solidFill>
              </a:rPr>
              <a:t>. .</a:t>
            </a:r>
          </a:p>
          <a:p>
            <a:pPr marL="265113" indent="0">
              <a:buNone/>
            </a:pPr>
            <a:r>
              <a:rPr lang="en-US" sz="2400" b="1" dirty="0" smtClean="0">
                <a:solidFill>
                  <a:srgbClr val="0000FF"/>
                </a:solidFill>
              </a:rPr>
              <a:t>&lt;</a:t>
            </a:r>
            <a:r>
              <a:rPr lang="en-US" sz="2400" b="1" dirty="0">
                <a:solidFill>
                  <a:srgbClr val="0000FF"/>
                </a:solidFill>
              </a:rPr>
              <a:t>authentication mode="Forms"&gt; </a:t>
            </a:r>
          </a:p>
          <a:p>
            <a:pPr marL="539750" indent="0">
              <a:buNone/>
            </a:pPr>
            <a:r>
              <a:rPr lang="en-US" sz="2400" b="1" dirty="0" smtClean="0">
                <a:solidFill>
                  <a:srgbClr val="0000FF"/>
                </a:solidFill>
              </a:rPr>
              <a:t>&lt;</a:t>
            </a:r>
            <a:r>
              <a:rPr lang="en-US" sz="2400" b="1" dirty="0">
                <a:solidFill>
                  <a:srgbClr val="0000FF"/>
                </a:solidFill>
              </a:rPr>
              <a:t>forms name="</a:t>
            </a:r>
            <a:r>
              <a:rPr lang="en-US" sz="2400" b="1" dirty="0" err="1">
                <a:solidFill>
                  <a:srgbClr val="0000FF"/>
                </a:solidFill>
              </a:rPr>
              <a:t>MyAppCookie</a:t>
            </a:r>
            <a:r>
              <a:rPr lang="en-US" sz="2400" b="1" dirty="0">
                <a:solidFill>
                  <a:srgbClr val="0000FF"/>
                </a:solidFill>
              </a:rPr>
              <a:t>" </a:t>
            </a:r>
            <a:endParaRPr lang="en-US" sz="2400" b="1" dirty="0" smtClean="0">
              <a:solidFill>
                <a:srgbClr val="0000FF"/>
              </a:solidFill>
            </a:endParaRPr>
          </a:p>
          <a:p>
            <a:pPr marL="715963" indent="0">
              <a:buNone/>
            </a:pPr>
            <a:r>
              <a:rPr lang="en-US" sz="2400" b="1" dirty="0" err="1" smtClean="0">
                <a:solidFill>
                  <a:srgbClr val="0000FF"/>
                </a:solidFill>
              </a:rPr>
              <a:t>loginUrl</a:t>
            </a:r>
            <a:r>
              <a:rPr lang="en-US" sz="2400" b="1" dirty="0">
                <a:solidFill>
                  <a:srgbClr val="0000FF"/>
                </a:solidFill>
              </a:rPr>
              <a:t>="~/Login.aspx" protection="All" </a:t>
            </a:r>
          </a:p>
          <a:p>
            <a:pPr marL="715963" indent="0">
              <a:buNone/>
            </a:pPr>
            <a:r>
              <a:rPr lang="en-US" sz="2400" b="1" dirty="0">
                <a:solidFill>
                  <a:srgbClr val="0000FF"/>
                </a:solidFill>
              </a:rPr>
              <a:t>timeout="30" path="/" /&gt; </a:t>
            </a:r>
          </a:p>
          <a:p>
            <a:pPr marL="265113" indent="0">
              <a:buNone/>
            </a:pPr>
            <a:r>
              <a:rPr lang="en-US" sz="2400" b="1" dirty="0" smtClean="0">
                <a:solidFill>
                  <a:srgbClr val="0000FF"/>
                </a:solidFill>
              </a:rPr>
              <a:t>&lt;/authorization</a:t>
            </a:r>
            <a:r>
              <a:rPr lang="en-US" sz="2400" b="1" dirty="0">
                <a:solidFill>
                  <a:srgbClr val="0000FF"/>
                </a:solidFill>
              </a:rPr>
              <a:t>&gt;</a:t>
            </a:r>
          </a:p>
          <a:p>
            <a:pPr marL="0" indent="0">
              <a:buNone/>
            </a:pPr>
            <a:r>
              <a:rPr lang="ru-RU" sz="2400" dirty="0" smtClean="0">
                <a:solidFill>
                  <a:srgbClr val="0000FF"/>
                </a:solidFill>
              </a:rPr>
              <a:t>         </a:t>
            </a:r>
            <a:r>
              <a:rPr lang="en-US" sz="2400" dirty="0" smtClean="0">
                <a:solidFill>
                  <a:srgbClr val="0000FF"/>
                </a:solidFill>
              </a:rPr>
              <a:t>&lt;</a:t>
            </a:r>
            <a:r>
              <a:rPr lang="en-US" sz="2400" dirty="0">
                <a:solidFill>
                  <a:srgbClr val="0000FF"/>
                </a:solidFill>
              </a:rPr>
              <a:t>deny users="?" /&gt;</a:t>
            </a:r>
          </a:p>
          <a:p>
            <a:pPr marL="0" indent="0">
              <a:buNone/>
            </a:pPr>
            <a:r>
              <a:rPr lang="ru-RU" sz="2400" dirty="0" smtClean="0">
                <a:solidFill>
                  <a:srgbClr val="0000FF"/>
                </a:solidFill>
              </a:rPr>
              <a:t>      </a:t>
            </a:r>
            <a:r>
              <a:rPr lang="en-US" sz="2400" dirty="0" smtClean="0">
                <a:solidFill>
                  <a:srgbClr val="0000FF"/>
                </a:solidFill>
              </a:rPr>
              <a:t>&lt;/</a:t>
            </a:r>
            <a:r>
              <a:rPr lang="en-US" sz="2400" dirty="0">
                <a:solidFill>
                  <a:srgbClr val="0000FF"/>
                </a:solidFill>
              </a:rPr>
              <a:t>authorization&gt;</a:t>
            </a:r>
          </a:p>
          <a:p>
            <a:pPr marL="0" indent="0">
              <a:buNone/>
            </a:pPr>
            <a:r>
              <a:rPr lang="ru-RU" sz="2400" dirty="0" smtClean="0">
                <a:solidFill>
                  <a:srgbClr val="0000FF"/>
                </a:solidFill>
              </a:rPr>
              <a:t>   </a:t>
            </a:r>
            <a:r>
              <a:rPr lang="en-US" sz="2400" dirty="0" smtClean="0">
                <a:solidFill>
                  <a:srgbClr val="0000FF"/>
                </a:solidFill>
              </a:rPr>
              <a:t>&lt;/</a:t>
            </a:r>
            <a:r>
              <a:rPr lang="en-US" sz="2400" dirty="0" err="1">
                <a:solidFill>
                  <a:srgbClr val="0000FF"/>
                </a:solidFill>
              </a:rPr>
              <a:t>system.web</a:t>
            </a:r>
            <a:r>
              <a:rPr lang="en-US" sz="2400" dirty="0">
                <a:solidFill>
                  <a:srgbClr val="0000FF"/>
                </a:solidFill>
              </a:rPr>
              <a:t>&gt;</a:t>
            </a:r>
          </a:p>
          <a:p>
            <a:pPr marL="0" indent="0">
              <a:buNone/>
            </a:pPr>
            <a:r>
              <a:rPr lang="en-US" sz="2400" dirty="0">
                <a:solidFill>
                  <a:srgbClr val="0000FF"/>
                </a:solidFill>
              </a:rPr>
              <a:t>&lt;/configuration&gt;</a:t>
            </a:r>
            <a:endParaRPr lang="ru-RU" sz="2400" dirty="0">
              <a:solidFill>
                <a:srgbClr val="0000FF"/>
              </a:solidFill>
            </a:endParaRPr>
          </a:p>
        </p:txBody>
      </p:sp>
    </p:spTree>
    <p:extLst>
      <p:ext uri="{BB962C8B-B14F-4D97-AF65-F5344CB8AC3E}">
        <p14:creationId xmlns:p14="http://schemas.microsoft.com/office/powerpoint/2010/main" val="8590427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60648"/>
            <a:ext cx="9144000" cy="720080"/>
          </a:xfrm>
        </p:spPr>
        <p:txBody>
          <a:bodyPr>
            <a:normAutofit fontScale="90000"/>
          </a:bodyPr>
          <a:lstStyle/>
          <a:p>
            <a:pPr eaLnBrk="1" hangingPunct="1">
              <a:defRPr/>
            </a:pPr>
            <a:r>
              <a:rPr lang="ru-RU" dirty="0" smtClean="0"/>
              <a:t>Хранение паролей в </a:t>
            </a:r>
            <a:r>
              <a:rPr lang="en-US" dirty="0" err="1" smtClean="0">
                <a:solidFill>
                  <a:srgbClr val="0000FF"/>
                </a:solidFill>
                <a:latin typeface="+mn-lt"/>
                <a:ea typeface="+mn-ea"/>
                <a:cs typeface="+mn-cs"/>
              </a:rPr>
              <a:t>web.config</a:t>
            </a:r>
            <a:r>
              <a:rPr lang="ru-RU" dirty="0" smtClean="0"/>
              <a:t> </a:t>
            </a:r>
          </a:p>
        </p:txBody>
      </p:sp>
      <p:sp>
        <p:nvSpPr>
          <p:cNvPr id="57347" name="Содержимое 2"/>
          <p:cNvSpPr>
            <a:spLocks noGrp="1"/>
          </p:cNvSpPr>
          <p:nvPr>
            <p:ph idx="1"/>
          </p:nvPr>
        </p:nvSpPr>
        <p:spPr>
          <a:xfrm>
            <a:off x="251520" y="1196752"/>
            <a:ext cx="8892480" cy="5661248"/>
          </a:xfrm>
        </p:spPr>
        <p:txBody>
          <a:bodyPr>
            <a:normAutofit/>
          </a:bodyPr>
          <a:lstStyle/>
          <a:p>
            <a:pPr>
              <a:lnSpc>
                <a:spcPct val="120000"/>
              </a:lnSpc>
            </a:pPr>
            <a:r>
              <a:rPr lang="ru-RU" sz="2400" dirty="0" smtClean="0"/>
              <a:t>Можно кодировать пароли в </a:t>
            </a:r>
            <a:r>
              <a:rPr lang="en-US" sz="2400" dirty="0" err="1" smtClean="0">
                <a:solidFill>
                  <a:srgbClr val="0000FF"/>
                </a:solidFill>
              </a:rPr>
              <a:t>web.config</a:t>
            </a:r>
            <a:r>
              <a:rPr lang="ru-RU" sz="2400" dirty="0" smtClean="0"/>
              <a:t> с помощью хеширования</a:t>
            </a:r>
            <a:r>
              <a:rPr lang="en-US" sz="2400" dirty="0" smtClean="0"/>
              <a:t>. </a:t>
            </a:r>
          </a:p>
          <a:p>
            <a:pPr lvl="1">
              <a:lnSpc>
                <a:spcPct val="120000"/>
              </a:lnSpc>
            </a:pPr>
            <a:r>
              <a:rPr lang="ru-RU" sz="2000" dirty="0" smtClean="0"/>
              <a:t>хеширование – это однонаправленное шифрование</a:t>
            </a:r>
            <a:r>
              <a:rPr lang="ru-RU" sz="2000" dirty="0"/>
              <a:t> </a:t>
            </a:r>
            <a:r>
              <a:rPr lang="ru-RU" sz="2000" dirty="0" smtClean="0"/>
              <a:t>т.е. пароль шифруется </a:t>
            </a:r>
            <a:r>
              <a:rPr lang="ru-RU" sz="2000" dirty="0" err="1" smtClean="0"/>
              <a:t>т.о</a:t>
            </a:r>
            <a:r>
              <a:rPr lang="ru-RU" sz="2000" dirty="0" smtClean="0"/>
              <a:t>.,  что его нельзя расшифровать </a:t>
            </a:r>
          </a:p>
          <a:p>
            <a:pPr lvl="1">
              <a:lnSpc>
                <a:spcPct val="120000"/>
              </a:lnSpc>
            </a:pPr>
            <a:r>
              <a:rPr lang="ru-RU" sz="2000" dirty="0" smtClean="0"/>
              <a:t>т.е. из него нельзя получить символьную строку.</a:t>
            </a:r>
          </a:p>
          <a:p>
            <a:pPr eaLnBrk="1" hangingPunct="1">
              <a:lnSpc>
                <a:spcPct val="120000"/>
              </a:lnSpc>
            </a:pPr>
            <a:r>
              <a:rPr lang="ru-RU" sz="2400" dirty="0" smtClean="0"/>
              <a:t>В разделе </a:t>
            </a:r>
            <a:r>
              <a:rPr lang="en-US" sz="2400" dirty="0" smtClean="0">
                <a:solidFill>
                  <a:srgbClr val="0000FF"/>
                </a:solidFill>
              </a:rPr>
              <a:t>&lt;credentials /&gt;</a:t>
            </a:r>
            <a:r>
              <a:rPr lang="en-US" sz="2400" dirty="0" smtClean="0"/>
              <a:t> </a:t>
            </a:r>
            <a:r>
              <a:rPr lang="ru-RU" sz="2400" dirty="0" smtClean="0"/>
              <a:t>элемента </a:t>
            </a:r>
            <a:r>
              <a:rPr lang="en-US" sz="2400" dirty="0" smtClean="0">
                <a:solidFill>
                  <a:srgbClr val="0000FF"/>
                </a:solidFill>
              </a:rPr>
              <a:t>&lt;forms /&gt; </a:t>
            </a:r>
            <a:r>
              <a:rPr lang="ru-RU" sz="2400" dirty="0" smtClean="0"/>
              <a:t>формат пароля задается с помощью атрибута </a:t>
            </a:r>
            <a:r>
              <a:rPr lang="en-US" sz="2400" dirty="0" err="1" smtClean="0">
                <a:solidFill>
                  <a:srgbClr val="0000FF"/>
                </a:solidFill>
              </a:rPr>
              <a:t>passwordFormat</a:t>
            </a:r>
            <a:r>
              <a:rPr lang="ru-RU" sz="2400" dirty="0" smtClean="0"/>
              <a:t>, который может иметь следующие значения</a:t>
            </a:r>
            <a:r>
              <a:rPr lang="en-US" sz="2400" dirty="0" smtClean="0"/>
              <a:t>:</a:t>
            </a:r>
          </a:p>
          <a:p>
            <a:pPr lvl="1">
              <a:lnSpc>
                <a:spcPct val="120000"/>
              </a:lnSpc>
            </a:pPr>
            <a:r>
              <a:rPr lang="en-US" sz="2000" dirty="0" smtClean="0">
                <a:solidFill>
                  <a:srgbClr val="0000FF"/>
                </a:solidFill>
              </a:rPr>
              <a:t>Clear</a:t>
            </a:r>
            <a:r>
              <a:rPr lang="ru-RU" sz="2000" dirty="0" smtClean="0"/>
              <a:t> -</a:t>
            </a:r>
            <a:r>
              <a:rPr lang="en-US" sz="2000" dirty="0" smtClean="0"/>
              <a:t> </a:t>
            </a:r>
            <a:r>
              <a:rPr lang="ru-RU" sz="2000" dirty="0" smtClean="0"/>
              <a:t>пароль хранится в виде текста в элементе</a:t>
            </a:r>
            <a:r>
              <a:rPr lang="en-US" sz="2000" dirty="0" smtClean="0"/>
              <a:t> &lt;user /&gt; </a:t>
            </a:r>
            <a:endParaRPr lang="ru-RU" sz="2000" dirty="0" smtClean="0"/>
          </a:p>
          <a:p>
            <a:pPr lvl="1">
              <a:lnSpc>
                <a:spcPct val="120000"/>
              </a:lnSpc>
            </a:pPr>
            <a:r>
              <a:rPr lang="en-US" sz="2000" dirty="0" smtClean="0">
                <a:solidFill>
                  <a:srgbClr val="0000FF"/>
                </a:solidFill>
              </a:rPr>
              <a:t>MD5</a:t>
            </a:r>
            <a:r>
              <a:rPr lang="ru-RU" sz="2000" dirty="0" smtClean="0"/>
              <a:t>  - пароль хранится в хешированном виде с использованием алгоритма </a:t>
            </a:r>
            <a:r>
              <a:rPr lang="en-US" sz="2000" dirty="0" smtClean="0"/>
              <a:t>MD5.</a:t>
            </a:r>
          </a:p>
          <a:p>
            <a:pPr lvl="1">
              <a:lnSpc>
                <a:spcPct val="120000"/>
              </a:lnSpc>
            </a:pPr>
            <a:r>
              <a:rPr lang="en-US" sz="2000" dirty="0" smtClean="0">
                <a:solidFill>
                  <a:srgbClr val="0000FF"/>
                </a:solidFill>
              </a:rPr>
              <a:t>SHA1</a:t>
            </a:r>
            <a:r>
              <a:rPr lang="ru-RU" sz="2000" dirty="0" smtClean="0"/>
              <a:t> - пароль хранится в хешированном виде с использованием алгоритма</a:t>
            </a:r>
            <a:r>
              <a:rPr lang="en-US" sz="2000" dirty="0" smtClean="0"/>
              <a:t> SHA1.</a:t>
            </a:r>
            <a:r>
              <a:rPr lang="ru-RU" sz="2000" dirty="0" smtClean="0"/>
              <a:t> Данное значение используется по умолчанию</a:t>
            </a:r>
            <a:r>
              <a:rPr lang="en-US" sz="2000" dirty="0" smtClean="0"/>
              <a:t>.</a:t>
            </a:r>
            <a:endParaRPr lang="ru-RU" sz="2000" dirty="0" smtClean="0"/>
          </a:p>
        </p:txBody>
      </p:sp>
    </p:spTree>
    <p:extLst>
      <p:ext uri="{BB962C8B-B14F-4D97-AF65-F5344CB8AC3E}">
        <p14:creationId xmlns:p14="http://schemas.microsoft.com/office/powerpoint/2010/main" val="248152136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720080"/>
          </a:xfrm>
        </p:spPr>
        <p:txBody>
          <a:bodyPr>
            <a:normAutofit fontScale="90000"/>
          </a:bodyPr>
          <a:lstStyle/>
          <a:p>
            <a:pPr eaLnBrk="1" hangingPunct="1">
              <a:defRPr/>
            </a:pPr>
            <a:r>
              <a:rPr lang="ru-RU" dirty="0" smtClean="0"/>
              <a:t>Хеширование паролей в </a:t>
            </a:r>
            <a:r>
              <a:rPr lang="en-US" dirty="0" err="1" smtClean="0">
                <a:solidFill>
                  <a:srgbClr val="0000FF"/>
                </a:solidFill>
                <a:latin typeface="+mn-lt"/>
                <a:ea typeface="+mn-ea"/>
                <a:cs typeface="+mn-cs"/>
              </a:rPr>
              <a:t>web.config</a:t>
            </a:r>
            <a:r>
              <a:rPr lang="ru-RU" dirty="0" smtClean="0">
                <a:solidFill>
                  <a:srgbClr val="0000FF"/>
                </a:solidFill>
              </a:rPr>
              <a:t> </a:t>
            </a:r>
          </a:p>
        </p:txBody>
      </p:sp>
      <p:sp>
        <p:nvSpPr>
          <p:cNvPr id="57347" name="Содержимое 2"/>
          <p:cNvSpPr>
            <a:spLocks noGrp="1"/>
          </p:cNvSpPr>
          <p:nvPr>
            <p:ph idx="1"/>
          </p:nvPr>
        </p:nvSpPr>
        <p:spPr>
          <a:xfrm>
            <a:off x="251520" y="1196752"/>
            <a:ext cx="8749636" cy="5446958"/>
          </a:xfrm>
        </p:spPr>
        <p:txBody>
          <a:bodyPr>
            <a:normAutofit lnSpcReduction="10000"/>
          </a:bodyPr>
          <a:lstStyle/>
          <a:p>
            <a:pPr>
              <a:lnSpc>
                <a:spcPct val="120000"/>
              </a:lnSpc>
            </a:pPr>
            <a:r>
              <a:rPr lang="ru-RU" sz="2400" dirty="0" smtClean="0"/>
              <a:t>Например:</a:t>
            </a:r>
          </a:p>
          <a:p>
            <a:pPr>
              <a:lnSpc>
                <a:spcPct val="120000"/>
              </a:lnSpc>
              <a:buNone/>
            </a:pPr>
            <a:r>
              <a:rPr lang="en-US" sz="2400" dirty="0" smtClean="0">
                <a:solidFill>
                  <a:srgbClr val="0000FF"/>
                </a:solidFill>
              </a:rPr>
              <a:t>&lt;authentication mode="Forms"&gt;</a:t>
            </a:r>
            <a:endParaRPr lang="ru-RU" sz="2400" dirty="0" smtClean="0">
              <a:solidFill>
                <a:srgbClr val="0000FF"/>
              </a:solidFill>
            </a:endParaRPr>
          </a:p>
          <a:p>
            <a:pPr>
              <a:lnSpc>
                <a:spcPct val="120000"/>
              </a:lnSpc>
              <a:buNone/>
            </a:pPr>
            <a:r>
              <a:rPr lang="ru-RU" sz="2400" dirty="0" smtClean="0">
                <a:solidFill>
                  <a:srgbClr val="0000FF"/>
                </a:solidFill>
              </a:rPr>
              <a:t>   </a:t>
            </a:r>
            <a:r>
              <a:rPr lang="en-US" sz="2400" dirty="0" smtClean="0">
                <a:solidFill>
                  <a:srgbClr val="0000FF"/>
                </a:solidFill>
              </a:rPr>
              <a:t>&lt;forms </a:t>
            </a:r>
            <a:r>
              <a:rPr lang="en-US" sz="2400" dirty="0" err="1" smtClean="0">
                <a:solidFill>
                  <a:srgbClr val="0000FF"/>
                </a:solidFill>
              </a:rPr>
              <a:t>loginUrl</a:t>
            </a:r>
            <a:r>
              <a:rPr lang="en-US" sz="2400" dirty="0" smtClean="0">
                <a:solidFill>
                  <a:srgbClr val="0000FF"/>
                </a:solidFill>
              </a:rPr>
              <a:t>="login.aspx" protection="Validation" </a:t>
            </a:r>
            <a:r>
              <a:rPr lang="en-US" sz="2400" dirty="0" err="1" smtClean="0">
                <a:solidFill>
                  <a:srgbClr val="0000FF"/>
                </a:solidFill>
              </a:rPr>
              <a:t>cookieless</a:t>
            </a:r>
            <a:r>
              <a:rPr lang="en-US" sz="2400" dirty="0" smtClean="0">
                <a:solidFill>
                  <a:srgbClr val="0000FF"/>
                </a:solidFill>
              </a:rPr>
              <a:t>="AutoDetect" timeout="30"&gt;</a:t>
            </a:r>
          </a:p>
          <a:p>
            <a:pPr>
              <a:lnSpc>
                <a:spcPct val="120000"/>
              </a:lnSpc>
              <a:buNone/>
            </a:pPr>
            <a:r>
              <a:rPr lang="en-US" sz="2400" dirty="0" smtClean="0">
                <a:solidFill>
                  <a:srgbClr val="0000FF"/>
                </a:solidFill>
              </a:rPr>
              <a:t>   </a:t>
            </a:r>
            <a:r>
              <a:rPr lang="ru-RU" sz="2400" dirty="0" smtClean="0">
                <a:solidFill>
                  <a:srgbClr val="0000FF"/>
                </a:solidFill>
              </a:rPr>
              <a:t>   </a:t>
            </a:r>
            <a:r>
              <a:rPr lang="en-US" sz="2400" dirty="0" smtClean="0">
                <a:solidFill>
                  <a:srgbClr val="0000FF"/>
                </a:solidFill>
              </a:rPr>
              <a:t>&lt;credentials </a:t>
            </a:r>
            <a:r>
              <a:rPr lang="en-US" sz="2400" dirty="0" err="1" smtClean="0">
                <a:solidFill>
                  <a:srgbClr val="0000FF"/>
                </a:solidFill>
              </a:rPr>
              <a:t>passwordFormat</a:t>
            </a:r>
            <a:r>
              <a:rPr lang="en-US" sz="2400" dirty="0" smtClean="0">
                <a:solidFill>
                  <a:srgbClr val="0000FF"/>
                </a:solidFill>
              </a:rPr>
              <a:t>="SHA1" &gt;</a:t>
            </a:r>
            <a:br>
              <a:rPr lang="en-US" sz="2400" dirty="0" smtClean="0">
                <a:solidFill>
                  <a:srgbClr val="0000FF"/>
                </a:solidFill>
              </a:rPr>
            </a:br>
            <a:r>
              <a:rPr lang="ru-RU" sz="2400" dirty="0" smtClean="0">
                <a:solidFill>
                  <a:srgbClr val="0000FF"/>
                </a:solidFill>
              </a:rPr>
              <a:t>   </a:t>
            </a:r>
            <a:r>
              <a:rPr lang="en-US" sz="2400" dirty="0" smtClean="0">
                <a:solidFill>
                  <a:srgbClr val="0000FF"/>
                </a:solidFill>
              </a:rPr>
              <a:t>&lt;user name="Eric" password="07B7F3EE06F278DB966BE960E7CBBD103DF30CA6"/&gt;</a:t>
            </a:r>
            <a:br>
              <a:rPr lang="en-US" sz="2400" dirty="0" smtClean="0">
                <a:solidFill>
                  <a:srgbClr val="0000FF"/>
                </a:solidFill>
              </a:rPr>
            </a:br>
            <a:r>
              <a:rPr lang="en-US" sz="2400" dirty="0" smtClean="0">
                <a:solidFill>
                  <a:srgbClr val="0000FF"/>
                </a:solidFill>
              </a:rPr>
              <a:t>   &lt;user name="Sam" password="5753A498F025464D72E088A9D5D6E872592D5F91"/&gt;</a:t>
            </a:r>
            <a:br>
              <a:rPr lang="en-US" sz="2400" dirty="0" smtClean="0">
                <a:solidFill>
                  <a:srgbClr val="0000FF"/>
                </a:solidFill>
              </a:rPr>
            </a:br>
            <a:r>
              <a:rPr lang="en-US" sz="2400" dirty="0" smtClean="0">
                <a:solidFill>
                  <a:srgbClr val="0000FF"/>
                </a:solidFill>
              </a:rPr>
              <a:t>&lt;/credentials&gt;</a:t>
            </a:r>
            <a:endParaRPr lang="ru-RU" sz="2400" dirty="0" smtClean="0">
              <a:solidFill>
                <a:srgbClr val="0000FF"/>
              </a:solidFill>
            </a:endParaRPr>
          </a:p>
          <a:p>
            <a:pPr>
              <a:lnSpc>
                <a:spcPct val="120000"/>
              </a:lnSpc>
              <a:buNone/>
            </a:pPr>
            <a:r>
              <a:rPr lang="ru-RU" sz="2400" dirty="0" smtClean="0">
                <a:solidFill>
                  <a:srgbClr val="0000FF"/>
                </a:solidFill>
              </a:rPr>
              <a:t>  </a:t>
            </a:r>
            <a:r>
              <a:rPr lang="en-US" sz="2400" dirty="0" smtClean="0">
                <a:solidFill>
                  <a:srgbClr val="0000FF"/>
                </a:solidFill>
              </a:rPr>
              <a:t>&lt;/forms&gt;</a:t>
            </a:r>
            <a:endParaRPr lang="ru-RU" sz="2400" dirty="0" smtClean="0">
              <a:solidFill>
                <a:srgbClr val="0000FF"/>
              </a:solidFill>
            </a:endParaRPr>
          </a:p>
          <a:p>
            <a:pPr>
              <a:lnSpc>
                <a:spcPct val="120000"/>
              </a:lnSpc>
              <a:buNone/>
            </a:pPr>
            <a:r>
              <a:rPr lang="en-US" sz="2400" dirty="0" smtClean="0">
                <a:solidFill>
                  <a:srgbClr val="0000FF"/>
                </a:solidFill>
              </a:rPr>
              <a:t>&lt;/authentication&gt;</a:t>
            </a:r>
          </a:p>
          <a:p>
            <a:endParaRPr lang="ru-RU" sz="2400" dirty="0" smtClean="0"/>
          </a:p>
        </p:txBody>
      </p:sp>
    </p:spTree>
    <p:extLst>
      <p:ext uri="{BB962C8B-B14F-4D97-AF65-F5344CB8AC3E}">
        <p14:creationId xmlns:p14="http://schemas.microsoft.com/office/powerpoint/2010/main" val="372484235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1028" y="214508"/>
            <a:ext cx="9144000" cy="634082"/>
          </a:xfrm>
        </p:spPr>
        <p:txBody>
          <a:bodyPr>
            <a:normAutofit fontScale="90000"/>
          </a:bodyPr>
          <a:lstStyle/>
          <a:p>
            <a:r>
              <a:rPr lang="ru-RU" dirty="0" smtClean="0"/>
              <a:t>Выполнение </a:t>
            </a:r>
            <a:r>
              <a:rPr lang="en-US" dirty="0" smtClean="0">
                <a:solidFill>
                  <a:srgbClr val="0000FF"/>
                </a:solidFill>
              </a:rPr>
              <a:t>Login</a:t>
            </a:r>
            <a:r>
              <a:rPr lang="en-US" dirty="0" smtClean="0"/>
              <a:t> / </a:t>
            </a:r>
            <a:r>
              <a:rPr lang="en-US" dirty="0" smtClean="0">
                <a:solidFill>
                  <a:srgbClr val="0000FF"/>
                </a:solidFill>
              </a:rPr>
              <a:t>Logout</a:t>
            </a:r>
            <a:endParaRPr lang="en-US" dirty="0">
              <a:solidFill>
                <a:srgbClr val="0000FF"/>
              </a:solidFill>
            </a:endParaRPr>
          </a:p>
        </p:txBody>
      </p:sp>
      <p:sp>
        <p:nvSpPr>
          <p:cNvPr id="6" name="Content Placeholder 5"/>
          <p:cNvSpPr>
            <a:spLocks noGrp="1"/>
          </p:cNvSpPr>
          <p:nvPr>
            <p:ph idx="1"/>
          </p:nvPr>
        </p:nvSpPr>
        <p:spPr>
          <a:xfrm>
            <a:off x="107504" y="1052736"/>
            <a:ext cx="9036496" cy="5805264"/>
          </a:xfrm>
        </p:spPr>
        <p:txBody>
          <a:bodyPr>
            <a:normAutofit lnSpcReduction="10000"/>
          </a:bodyPr>
          <a:lstStyle/>
          <a:p>
            <a:pPr>
              <a:lnSpc>
                <a:spcPct val="100000"/>
              </a:lnSpc>
            </a:pPr>
            <a:r>
              <a:rPr lang="ru-RU" sz="3000" dirty="0" smtClean="0"/>
              <a:t>Подключение (</a:t>
            </a:r>
            <a:r>
              <a:rPr lang="en-US" sz="3000" dirty="0" smtClean="0"/>
              <a:t>logging-in) </a:t>
            </a:r>
            <a:r>
              <a:rPr lang="ru-RU" sz="3000" dirty="0" smtClean="0"/>
              <a:t>используя учетную запись из </a:t>
            </a:r>
            <a:r>
              <a:rPr lang="en-US" sz="3000" noProof="1" smtClean="0">
                <a:solidFill>
                  <a:srgbClr val="0000FF"/>
                </a:solidFill>
                <a:latin typeface="Consolas" pitchFamily="49" charset="0"/>
                <a:cs typeface="Consolas" pitchFamily="49" charset="0"/>
              </a:rPr>
              <a:t>Web.config</a:t>
            </a:r>
            <a:r>
              <a:rPr lang="en-US" sz="3000" dirty="0" smtClean="0"/>
              <a:t>:</a:t>
            </a:r>
          </a:p>
          <a:p>
            <a:pPr>
              <a:lnSpc>
                <a:spcPct val="100000"/>
              </a:lnSpc>
            </a:pPr>
            <a:endParaRPr lang="en-US" sz="3000" dirty="0"/>
          </a:p>
          <a:p>
            <a:pPr>
              <a:lnSpc>
                <a:spcPct val="100000"/>
              </a:lnSpc>
            </a:pPr>
            <a:endParaRPr lang="en-US" sz="3000" dirty="0" smtClean="0"/>
          </a:p>
          <a:p>
            <a:pPr>
              <a:lnSpc>
                <a:spcPct val="100000"/>
              </a:lnSpc>
            </a:pPr>
            <a:endParaRPr lang="en-US" sz="3000" dirty="0"/>
          </a:p>
          <a:p>
            <a:pPr>
              <a:lnSpc>
                <a:spcPct val="100000"/>
              </a:lnSpc>
            </a:pPr>
            <a:endParaRPr lang="en-US" sz="3000" dirty="0" smtClean="0"/>
          </a:p>
          <a:p>
            <a:pPr>
              <a:lnSpc>
                <a:spcPct val="100000"/>
              </a:lnSpc>
            </a:pPr>
            <a:endParaRPr lang="en-US" sz="3000" dirty="0"/>
          </a:p>
          <a:p>
            <a:pPr>
              <a:lnSpc>
                <a:spcPct val="100000"/>
              </a:lnSpc>
            </a:pPr>
            <a:r>
              <a:rPr lang="ru-RU" sz="3000" dirty="0" smtClean="0"/>
              <a:t>Отключение (</a:t>
            </a:r>
            <a:r>
              <a:rPr lang="en-US" sz="3000" dirty="0" smtClean="0"/>
              <a:t>logging-out) </a:t>
            </a:r>
            <a:r>
              <a:rPr lang="ru-RU" sz="3000" dirty="0" smtClean="0"/>
              <a:t>ранее подключенного пользователя</a:t>
            </a:r>
            <a:r>
              <a:rPr lang="en-US" sz="3000" dirty="0" smtClean="0"/>
              <a:t>:</a:t>
            </a:r>
          </a:p>
          <a:p>
            <a:pPr>
              <a:lnSpc>
                <a:spcPct val="100000"/>
              </a:lnSpc>
              <a:spcBef>
                <a:spcPts val="3000"/>
              </a:spcBef>
            </a:pPr>
            <a:r>
              <a:rPr lang="ru-RU" sz="3000" dirty="0" smtClean="0"/>
              <a:t>Показ в форме имени подключенного пользователя</a:t>
            </a:r>
            <a:r>
              <a:rPr lang="en-US" sz="3000" dirty="0" smtClean="0"/>
              <a:t>:</a:t>
            </a:r>
            <a:endParaRPr lang="en-US" sz="3000" dirty="0"/>
          </a:p>
        </p:txBody>
      </p:sp>
      <p:sp>
        <p:nvSpPr>
          <p:cNvPr id="7" name="Text Placeholder 5"/>
          <p:cNvSpPr txBox="1">
            <a:spLocks/>
          </p:cNvSpPr>
          <p:nvPr/>
        </p:nvSpPr>
        <p:spPr>
          <a:xfrm>
            <a:off x="395536" y="2060848"/>
            <a:ext cx="8128089" cy="2355614"/>
          </a:xfrm>
          <a:prstGeom prst="rect">
            <a:avLst/>
          </a:prstGeom>
          <a:solidFill>
            <a:schemeClr val="accent5">
              <a:lumMod val="40000"/>
              <a:lumOff val="60000"/>
              <a:alpha val="15000"/>
            </a:schemeClr>
          </a:solidFill>
          <a:ln w="12700">
            <a:solidFill>
              <a:schemeClr val="accent5">
                <a:lumMod val="60000"/>
                <a:lumOff val="40000"/>
              </a:schemeClr>
            </a:solidFill>
          </a:ln>
        </p:spPr>
        <p:txBody>
          <a:bodyPr wrap="square">
            <a:normAutofit/>
          </a:bodyPr>
          <a:lstStyle>
            <a:defPPr>
              <a:defRPr lang="en-US"/>
            </a:defPPr>
            <a:lvl1pPr>
              <a:lnSpc>
                <a:spcPct val="100000"/>
              </a:lnSpc>
              <a:spcBef>
                <a:spcPts val="0"/>
              </a:spcBef>
              <a:buClr>
                <a:schemeClr val="accent5">
                  <a:lumMod val="40000"/>
                  <a:lumOff val="60000"/>
                </a:schemeClr>
              </a:buClr>
              <a:buSzPct val="70000"/>
              <a:buFont typeface="Wingdings 2" pitchFamily="18" charset="2"/>
              <a:buNone/>
              <a:defRPr sz="2000">
                <a:solidFill>
                  <a:srgbClr val="8CF4F2"/>
                </a:solidFill>
                <a:latin typeface="Consolas" pitchFamily="49" charset="0"/>
                <a:cs typeface="Consolas" pitchFamily="49" charset="0"/>
              </a:defRPr>
            </a:lvl1pPr>
          </a:lstStyle>
          <a:p>
            <a:r>
              <a:rPr lang="en-US" noProof="1" smtClean="0">
                <a:solidFill>
                  <a:srgbClr val="0000FF"/>
                </a:solidFill>
              </a:rPr>
              <a:t>if (FormsAuthentication.Authenticate(username, passwd))</a:t>
            </a:r>
            <a:r>
              <a:rPr lang="ru-RU" noProof="1" smtClean="0">
                <a:solidFill>
                  <a:srgbClr val="0000FF"/>
                </a:solidFill>
              </a:rPr>
              <a:t> </a:t>
            </a:r>
            <a:r>
              <a:rPr lang="en-US" noProof="1" smtClean="0">
                <a:solidFill>
                  <a:srgbClr val="0000FF"/>
                </a:solidFill>
              </a:rPr>
              <a:t>{</a:t>
            </a:r>
          </a:p>
          <a:p>
            <a:r>
              <a:rPr lang="en-US" noProof="1" smtClean="0">
                <a:solidFill>
                  <a:srgbClr val="0000FF"/>
                </a:solidFill>
              </a:rPr>
              <a:t>  FormsAuthentication.RedirectFromLoginPage(</a:t>
            </a:r>
          </a:p>
          <a:p>
            <a:r>
              <a:rPr lang="en-US" noProof="1" smtClean="0">
                <a:solidFill>
                  <a:srgbClr val="0000FF"/>
                </a:solidFill>
              </a:rPr>
              <a:t>    username, false);</a:t>
            </a:r>
          </a:p>
          <a:p>
            <a:r>
              <a:rPr lang="en-US" noProof="1" smtClean="0">
                <a:solidFill>
                  <a:srgbClr val="0000FF"/>
                </a:solidFill>
              </a:rPr>
              <a:t>}</a:t>
            </a:r>
            <a:r>
              <a:rPr lang="ru-RU" noProof="1" smtClean="0">
                <a:solidFill>
                  <a:srgbClr val="0000FF"/>
                </a:solidFill>
              </a:rPr>
              <a:t> </a:t>
            </a:r>
            <a:r>
              <a:rPr lang="en-US" noProof="1" smtClean="0">
                <a:solidFill>
                  <a:srgbClr val="0000FF"/>
                </a:solidFill>
              </a:rPr>
              <a:t>else</a:t>
            </a:r>
            <a:r>
              <a:rPr lang="ru-RU" noProof="1" smtClean="0">
                <a:solidFill>
                  <a:srgbClr val="0000FF"/>
                </a:solidFill>
              </a:rPr>
              <a:t> </a:t>
            </a:r>
            <a:r>
              <a:rPr lang="en-US" noProof="1" smtClean="0">
                <a:solidFill>
                  <a:srgbClr val="0000FF"/>
                </a:solidFill>
              </a:rPr>
              <a:t>{</a:t>
            </a:r>
          </a:p>
          <a:p>
            <a:r>
              <a:rPr lang="en-US" noProof="1" smtClean="0">
                <a:solidFill>
                  <a:srgbClr val="0000FF"/>
                </a:solidFill>
              </a:rPr>
              <a:t>  lblError.Text = "Invalid login!";</a:t>
            </a:r>
          </a:p>
          <a:p>
            <a:r>
              <a:rPr lang="en-US" noProof="1" smtClean="0">
                <a:solidFill>
                  <a:srgbClr val="0000FF"/>
                </a:solidFill>
              </a:rPr>
              <a:t>}</a:t>
            </a:r>
            <a:endParaRPr lang="en-US" noProof="1">
              <a:solidFill>
                <a:srgbClr val="0000FF"/>
              </a:solidFill>
            </a:endParaRPr>
          </a:p>
        </p:txBody>
      </p:sp>
      <p:sp>
        <p:nvSpPr>
          <p:cNvPr id="8" name="Text Placeholder 5"/>
          <p:cNvSpPr txBox="1">
            <a:spLocks/>
          </p:cNvSpPr>
          <p:nvPr/>
        </p:nvSpPr>
        <p:spPr>
          <a:xfrm>
            <a:off x="323528" y="5368535"/>
            <a:ext cx="7920880" cy="400110"/>
          </a:xfrm>
          <a:prstGeom prst="rect">
            <a:avLst/>
          </a:prstGeom>
          <a:solidFill>
            <a:schemeClr val="accent5">
              <a:lumMod val="40000"/>
              <a:lumOff val="60000"/>
              <a:alpha val="15000"/>
            </a:schemeClr>
          </a:solidFill>
          <a:ln w="12700">
            <a:solidFill>
              <a:schemeClr val="accent5">
                <a:lumMod val="60000"/>
                <a:lumOff val="40000"/>
              </a:schemeClr>
            </a:solidFill>
          </a:ln>
        </p:spPr>
        <p:txBody>
          <a:bodyPr wrap="square">
            <a:spAutoFit/>
          </a:bodyPr>
          <a:lstStyle>
            <a:defPPr>
              <a:defRPr lang="en-US"/>
            </a:defPPr>
            <a:lvl1pPr>
              <a:lnSpc>
                <a:spcPct val="100000"/>
              </a:lnSpc>
              <a:spcBef>
                <a:spcPts val="0"/>
              </a:spcBef>
              <a:buClr>
                <a:schemeClr val="accent5">
                  <a:lumMod val="40000"/>
                  <a:lumOff val="60000"/>
                </a:schemeClr>
              </a:buClr>
              <a:buSzPct val="70000"/>
              <a:buFont typeface="Wingdings 2" pitchFamily="18" charset="2"/>
              <a:buNone/>
              <a:defRPr sz="2000">
                <a:solidFill>
                  <a:srgbClr val="8CF4F2"/>
                </a:solidFill>
                <a:latin typeface="Consolas" pitchFamily="49" charset="0"/>
                <a:cs typeface="Consolas" pitchFamily="49" charset="0"/>
              </a:defRPr>
            </a:lvl1pPr>
          </a:lstStyle>
          <a:p>
            <a:r>
              <a:rPr lang="en-US" noProof="1">
                <a:solidFill>
                  <a:srgbClr val="0000FF"/>
                </a:solidFill>
              </a:rPr>
              <a:t>FormsAuthentication.SignOut</a:t>
            </a:r>
            <a:r>
              <a:rPr lang="en-US" noProof="1" smtClean="0">
                <a:solidFill>
                  <a:srgbClr val="0000FF"/>
                </a:solidFill>
              </a:rPr>
              <a:t>();</a:t>
            </a:r>
            <a:endParaRPr lang="en-US" noProof="1">
              <a:solidFill>
                <a:srgbClr val="0000FF"/>
              </a:solidFill>
            </a:endParaRPr>
          </a:p>
        </p:txBody>
      </p:sp>
      <p:sp>
        <p:nvSpPr>
          <p:cNvPr id="9" name="AutoShape 8"/>
          <p:cNvSpPr>
            <a:spLocks noChangeArrowheads="1"/>
          </p:cNvSpPr>
          <p:nvPr/>
        </p:nvSpPr>
        <p:spPr bwMode="auto">
          <a:xfrm>
            <a:off x="5364088" y="3212976"/>
            <a:ext cx="3758884" cy="1242893"/>
          </a:xfrm>
          <a:prstGeom prst="wedgeRoundRectCallout">
            <a:avLst>
              <a:gd name="adj1" fmla="val -65579"/>
              <a:gd name="adj2" fmla="val -65252"/>
              <a:gd name="adj3" fmla="val 16667"/>
            </a:avLst>
          </a:prstGeom>
          <a:solidFill>
            <a:schemeClr val="bg1">
              <a:lumMod val="85000"/>
            </a:schemeClr>
          </a:solidFill>
          <a:ln w="6350">
            <a:solidFill>
              <a:schemeClr val="tx1">
                <a:lumMod val="20000"/>
                <a:lumOff val="80000"/>
              </a:schemeClr>
            </a:solidFill>
          </a:ln>
        </p:spPr>
        <p:txBody>
          <a:bodyPr wrap="square" lIns="108000" rIns="0" bIns="0">
            <a:spAutoFit/>
          </a:bodyPr>
          <a:lstStyle/>
          <a:p>
            <a:pPr algn="ctr" eaLnBrk="0" hangingPunct="0">
              <a:lnSpc>
                <a:spcPts val="2800"/>
              </a:lnSpc>
              <a:spcBef>
                <a:spcPts val="0"/>
              </a:spcBef>
              <a:buClr>
                <a:schemeClr val="accent5">
                  <a:lumMod val="40000"/>
                  <a:lumOff val="60000"/>
                </a:schemeClr>
              </a:buClr>
              <a:buSzPct val="70000"/>
            </a:pPr>
            <a:r>
              <a:rPr lang="ru-RU" noProof="1" smtClean="0">
                <a:latin typeface="+mn-lt"/>
                <a:cs typeface="Consolas" pitchFamily="49" charset="0"/>
              </a:rPr>
              <a:t>Данный метод создает куки </a:t>
            </a:r>
            <a:r>
              <a:rPr lang="en-US" noProof="1" smtClean="0">
                <a:latin typeface="+mn-lt"/>
                <a:cs typeface="Consolas" pitchFamily="49" charset="0"/>
              </a:rPr>
              <a:t>(</a:t>
            </a:r>
            <a:r>
              <a:rPr lang="ru-RU" noProof="1" smtClean="0">
                <a:latin typeface="+mn-lt"/>
                <a:cs typeface="Consolas" pitchFamily="49" charset="0"/>
              </a:rPr>
              <a:t>или скрытое поле</a:t>
            </a:r>
            <a:r>
              <a:rPr lang="en-US" noProof="1" smtClean="0">
                <a:latin typeface="+mn-lt"/>
                <a:cs typeface="Consolas" pitchFamily="49" charset="0"/>
              </a:rPr>
              <a:t>) </a:t>
            </a:r>
            <a:r>
              <a:rPr lang="ru-RU" noProof="1" smtClean="0">
                <a:latin typeface="+mn-lt"/>
                <a:cs typeface="Consolas" pitchFamily="49" charset="0"/>
              </a:rPr>
              <a:t>содержащее билет (</a:t>
            </a:r>
            <a:r>
              <a:rPr lang="en-US" noProof="1" smtClean="0">
                <a:latin typeface="+mn-lt"/>
                <a:cs typeface="Consolas" pitchFamily="49" charset="0"/>
              </a:rPr>
              <a:t>ticket</a:t>
            </a:r>
            <a:r>
              <a:rPr lang="ru-RU" noProof="1" smtClean="0">
                <a:latin typeface="+mn-lt"/>
                <a:cs typeface="Consolas" pitchFamily="49" charset="0"/>
              </a:rPr>
              <a:t>) аутентификации</a:t>
            </a:r>
            <a:r>
              <a:rPr lang="en-US" noProof="1" smtClean="0">
                <a:latin typeface="+mn-lt"/>
                <a:cs typeface="Consolas" pitchFamily="49" charset="0"/>
              </a:rPr>
              <a:t>.</a:t>
            </a:r>
          </a:p>
        </p:txBody>
      </p:sp>
      <p:sp>
        <p:nvSpPr>
          <p:cNvPr id="10" name="Text Placeholder 5"/>
          <p:cNvSpPr txBox="1">
            <a:spLocks/>
          </p:cNvSpPr>
          <p:nvPr/>
        </p:nvSpPr>
        <p:spPr>
          <a:xfrm>
            <a:off x="323528" y="6460534"/>
            <a:ext cx="7920880" cy="400110"/>
          </a:xfrm>
          <a:prstGeom prst="rect">
            <a:avLst/>
          </a:prstGeom>
          <a:solidFill>
            <a:schemeClr val="accent5">
              <a:lumMod val="40000"/>
              <a:lumOff val="60000"/>
              <a:alpha val="15000"/>
            </a:schemeClr>
          </a:solidFill>
          <a:ln w="12700">
            <a:solidFill>
              <a:schemeClr val="accent5">
                <a:lumMod val="60000"/>
                <a:lumOff val="40000"/>
              </a:schemeClr>
            </a:solidFill>
          </a:ln>
        </p:spPr>
        <p:txBody>
          <a:bodyPr wrap="square">
            <a:spAutoFit/>
          </a:bodyPr>
          <a:lstStyle>
            <a:defPPr>
              <a:defRPr lang="en-US"/>
            </a:defPPr>
            <a:lvl1pPr>
              <a:lnSpc>
                <a:spcPct val="100000"/>
              </a:lnSpc>
              <a:spcBef>
                <a:spcPts val="0"/>
              </a:spcBef>
              <a:buClr>
                <a:schemeClr val="accent5">
                  <a:lumMod val="40000"/>
                  <a:lumOff val="60000"/>
                </a:schemeClr>
              </a:buClr>
              <a:buSzPct val="70000"/>
              <a:buFont typeface="Wingdings 2" pitchFamily="18" charset="2"/>
              <a:buNone/>
              <a:defRPr sz="2000">
                <a:solidFill>
                  <a:srgbClr val="8CF4F2"/>
                </a:solidFill>
                <a:latin typeface="Consolas" pitchFamily="49" charset="0"/>
                <a:cs typeface="Consolas" pitchFamily="49" charset="0"/>
              </a:defRPr>
            </a:lvl1pPr>
          </a:lstStyle>
          <a:p>
            <a:r>
              <a:rPr lang="en-US" noProof="1" smtClean="0">
                <a:solidFill>
                  <a:srgbClr val="0000FF"/>
                </a:solidFill>
              </a:rPr>
              <a:t>lblInfo.Text = "User: " + Page.User.Identity.Name;</a:t>
            </a:r>
            <a:endParaRPr lang="en-US" noProof="1">
              <a:solidFill>
                <a:srgbClr val="0000FF"/>
              </a:solidFill>
            </a:endParaRPr>
          </a:p>
        </p:txBody>
      </p:sp>
    </p:spTree>
    <p:extLst>
      <p:ext uri="{BB962C8B-B14F-4D97-AF65-F5344CB8AC3E}">
        <p14:creationId xmlns:p14="http://schemas.microsoft.com/office/powerpoint/2010/main" val="27112802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922114"/>
          </a:xfrm>
        </p:spPr>
        <p:txBody>
          <a:bodyPr>
            <a:normAutofit fontScale="90000"/>
          </a:bodyPr>
          <a:lstStyle/>
          <a:p>
            <a:r>
              <a:rPr lang="ru-RU" dirty="0" smtClean="0"/>
              <a:t>Задание параметров авторизации доступа к ресурсам </a:t>
            </a:r>
            <a:r>
              <a:rPr lang="en-US" dirty="0" smtClean="0"/>
              <a:t>web</a:t>
            </a:r>
            <a:r>
              <a:rPr lang="ru-RU" dirty="0" smtClean="0"/>
              <a:t>-приложения</a:t>
            </a:r>
            <a:endParaRPr lang="ru-RU" dirty="0"/>
          </a:p>
        </p:txBody>
      </p:sp>
      <p:sp>
        <p:nvSpPr>
          <p:cNvPr id="3" name="Содержимое 2"/>
          <p:cNvSpPr>
            <a:spLocks noGrp="1"/>
          </p:cNvSpPr>
          <p:nvPr>
            <p:ph idx="1"/>
          </p:nvPr>
        </p:nvSpPr>
        <p:spPr>
          <a:xfrm>
            <a:off x="107504" y="1628800"/>
            <a:ext cx="9036496" cy="5229200"/>
          </a:xfrm>
        </p:spPr>
        <p:txBody>
          <a:bodyPr>
            <a:normAutofit fontScale="77500" lnSpcReduction="20000"/>
          </a:bodyPr>
          <a:lstStyle/>
          <a:p>
            <a:pPr>
              <a:lnSpc>
                <a:spcPct val="140000"/>
              </a:lnSpc>
              <a:spcBef>
                <a:spcPts val="0"/>
              </a:spcBef>
            </a:pPr>
            <a:r>
              <a:rPr lang="ru-RU" dirty="0" smtClean="0"/>
              <a:t>Пользователи относящиеся к разным ролям имеют разные права доступа к ресурсам </a:t>
            </a:r>
            <a:r>
              <a:rPr lang="en-US" dirty="0" smtClean="0"/>
              <a:t>web</a:t>
            </a:r>
            <a:r>
              <a:rPr lang="ru-RU" dirty="0" smtClean="0"/>
              <a:t>-приложения. </a:t>
            </a:r>
          </a:p>
          <a:p>
            <a:pPr lvl="1">
              <a:lnSpc>
                <a:spcPct val="140000"/>
              </a:lnSpc>
              <a:spcBef>
                <a:spcPts val="0"/>
              </a:spcBef>
            </a:pPr>
            <a:r>
              <a:rPr lang="ru-RU" dirty="0" smtClean="0"/>
              <a:t>Например, пользователи-администраторы (роль </a:t>
            </a:r>
            <a:r>
              <a:rPr lang="en-US" dirty="0" smtClean="0"/>
              <a:t>admin</a:t>
            </a:r>
            <a:r>
              <a:rPr lang="ru-RU" dirty="0" smtClean="0"/>
              <a:t>) могут иметь право создавать учетные записи для новых пользователей, а другие пользователи такого права могут и не иметь. </a:t>
            </a:r>
          </a:p>
          <a:p>
            <a:pPr>
              <a:lnSpc>
                <a:spcPct val="140000"/>
              </a:lnSpc>
              <a:spcBef>
                <a:spcPts val="0"/>
              </a:spcBef>
            </a:pPr>
            <a:r>
              <a:rPr lang="ru-RU" dirty="0" smtClean="0"/>
              <a:t>Для управления правами доступа к различным </a:t>
            </a:r>
            <a:r>
              <a:rPr lang="en-US" dirty="0" smtClean="0"/>
              <a:t>web</a:t>
            </a:r>
            <a:r>
              <a:rPr lang="ru-RU" dirty="0" smtClean="0"/>
              <a:t>-формам используется авторизация. </a:t>
            </a:r>
          </a:p>
          <a:p>
            <a:pPr>
              <a:lnSpc>
                <a:spcPct val="140000"/>
              </a:lnSpc>
              <a:spcBef>
                <a:spcPts val="0"/>
              </a:spcBef>
            </a:pPr>
            <a:r>
              <a:rPr lang="ru-RU" dirty="0" smtClean="0"/>
              <a:t>Обычным подходом является </a:t>
            </a:r>
          </a:p>
          <a:p>
            <a:pPr lvl="1">
              <a:lnSpc>
                <a:spcPct val="140000"/>
              </a:lnSpc>
              <a:spcBef>
                <a:spcPts val="0"/>
              </a:spcBef>
            </a:pPr>
            <a:r>
              <a:rPr lang="ru-RU" dirty="0" smtClean="0"/>
              <a:t>размещение файлов, которые требуют специальных разрешений в отдельные подкаталог. </a:t>
            </a:r>
          </a:p>
          <a:p>
            <a:pPr lvl="1">
              <a:lnSpc>
                <a:spcPct val="140000"/>
              </a:lnSpc>
              <a:spcBef>
                <a:spcPts val="0"/>
              </a:spcBef>
            </a:pPr>
            <a:r>
              <a:rPr lang="ru-RU" dirty="0" smtClean="0"/>
              <a:t>включение в подкаталог своего файла </a:t>
            </a:r>
            <a:r>
              <a:rPr lang="en-US" dirty="0" err="1" smtClean="0">
                <a:solidFill>
                  <a:srgbClr val="0000FF"/>
                </a:solidFill>
              </a:rPr>
              <a:t>web.config</a:t>
            </a:r>
            <a:r>
              <a:rPr lang="ru-RU" dirty="0" smtClean="0"/>
              <a:t>, в котором задаются правила авторизации.</a:t>
            </a:r>
            <a:endParaRPr lang="ru-RU" dirty="0"/>
          </a:p>
        </p:txBody>
      </p:sp>
    </p:spTree>
    <p:extLst>
      <p:ext uri="{BB962C8B-B14F-4D97-AF65-F5344CB8AC3E}">
        <p14:creationId xmlns:p14="http://schemas.microsoft.com/office/powerpoint/2010/main" val="23999229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778098"/>
          </a:xfrm>
        </p:spPr>
        <p:txBody>
          <a:bodyPr>
            <a:normAutofit/>
          </a:bodyPr>
          <a:lstStyle/>
          <a:p>
            <a:r>
              <a:rPr lang="ru-RU" dirty="0"/>
              <a:t>Правила авторизации пользователей</a:t>
            </a:r>
          </a:p>
        </p:txBody>
      </p:sp>
      <p:sp>
        <p:nvSpPr>
          <p:cNvPr id="3" name="Содержимое 2"/>
          <p:cNvSpPr>
            <a:spLocks noGrp="1"/>
          </p:cNvSpPr>
          <p:nvPr>
            <p:ph idx="1"/>
          </p:nvPr>
        </p:nvSpPr>
        <p:spPr>
          <a:xfrm>
            <a:off x="205680" y="1268760"/>
            <a:ext cx="8938320" cy="5589240"/>
          </a:xfrm>
        </p:spPr>
        <p:txBody>
          <a:bodyPr>
            <a:noAutofit/>
          </a:bodyPr>
          <a:lstStyle/>
          <a:p>
            <a:pPr>
              <a:lnSpc>
                <a:spcPct val="110000"/>
              </a:lnSpc>
              <a:spcBef>
                <a:spcPts val="0"/>
              </a:spcBef>
            </a:pPr>
            <a:r>
              <a:rPr lang="ru-RU" sz="2400" dirty="0" smtClean="0"/>
              <a:t>Правила авторизации пользователей описываются в элементе </a:t>
            </a:r>
            <a:r>
              <a:rPr lang="en-US" sz="2400" dirty="0" smtClean="0">
                <a:solidFill>
                  <a:srgbClr val="0000FF"/>
                </a:solidFill>
              </a:rPr>
              <a:t>&lt;authorization&gt;</a:t>
            </a:r>
            <a:r>
              <a:rPr lang="ru-RU" sz="2400" dirty="0" smtClean="0">
                <a:solidFill>
                  <a:srgbClr val="0000FF"/>
                </a:solidFill>
              </a:rPr>
              <a:t> </a:t>
            </a:r>
            <a:r>
              <a:rPr lang="ru-RU" sz="2400" dirty="0" smtClean="0"/>
              <a:t>раздела </a:t>
            </a:r>
            <a:r>
              <a:rPr lang="en-US" sz="2400" dirty="0" smtClean="0">
                <a:solidFill>
                  <a:srgbClr val="0000FF"/>
                </a:solidFill>
              </a:rPr>
              <a:t>&lt;system.web&gt;</a:t>
            </a:r>
            <a:r>
              <a:rPr lang="ru-RU" sz="2400" dirty="0" smtClean="0">
                <a:solidFill>
                  <a:srgbClr val="0000FF"/>
                </a:solidFill>
              </a:rPr>
              <a:t> </a:t>
            </a:r>
            <a:r>
              <a:rPr lang="ru-RU" sz="2400" dirty="0" smtClean="0"/>
              <a:t>файла </a:t>
            </a:r>
            <a:r>
              <a:rPr lang="en-US" sz="2400" dirty="0" err="1" smtClean="0">
                <a:solidFill>
                  <a:srgbClr val="0000FF"/>
                </a:solidFill>
              </a:rPr>
              <a:t>web.config</a:t>
            </a:r>
            <a:r>
              <a:rPr lang="ru-RU" sz="2400" dirty="0" smtClean="0"/>
              <a:t>. </a:t>
            </a:r>
          </a:p>
          <a:p>
            <a:pPr>
              <a:lnSpc>
                <a:spcPct val="110000"/>
              </a:lnSpc>
              <a:spcBef>
                <a:spcPts val="0"/>
              </a:spcBef>
            </a:pPr>
            <a:r>
              <a:rPr lang="ru-RU" sz="2400" dirty="0" smtClean="0"/>
              <a:t>Они включают </a:t>
            </a:r>
          </a:p>
          <a:p>
            <a:pPr lvl="1">
              <a:lnSpc>
                <a:spcPct val="110000"/>
              </a:lnSpc>
              <a:spcBef>
                <a:spcPts val="0"/>
              </a:spcBef>
            </a:pPr>
            <a:r>
              <a:rPr lang="ru-RU" sz="2000" dirty="0" smtClean="0"/>
              <a:t>списки пользователей и ролей, которым разрешен доступ к ресурсам подкаталога, </a:t>
            </a:r>
          </a:p>
          <a:p>
            <a:pPr lvl="1">
              <a:lnSpc>
                <a:spcPct val="110000"/>
              </a:lnSpc>
              <a:spcBef>
                <a:spcPts val="0"/>
              </a:spcBef>
            </a:pPr>
            <a:r>
              <a:rPr lang="ru-RU" sz="2000" dirty="0" smtClean="0"/>
              <a:t>списки пользователей и ролей, которым запрещен доступ к ресурсам подкаталога:</a:t>
            </a:r>
          </a:p>
          <a:p>
            <a:pPr indent="11113">
              <a:lnSpc>
                <a:spcPct val="110000"/>
              </a:lnSpc>
              <a:spcBef>
                <a:spcPts val="0"/>
              </a:spcBef>
              <a:buNone/>
            </a:pPr>
            <a:r>
              <a:rPr lang="ru-RU" sz="2400" dirty="0" smtClean="0">
                <a:solidFill>
                  <a:srgbClr val="0000FF"/>
                </a:solidFill>
              </a:rPr>
              <a:t>&lt;</a:t>
            </a:r>
            <a:r>
              <a:rPr lang="en-US" sz="2400" dirty="0" smtClean="0">
                <a:solidFill>
                  <a:srgbClr val="0000FF"/>
                </a:solidFill>
              </a:rPr>
              <a:t>authorization</a:t>
            </a:r>
            <a:r>
              <a:rPr lang="ru-RU" sz="2400" dirty="0" smtClean="0">
                <a:solidFill>
                  <a:srgbClr val="0000FF"/>
                </a:solidFill>
              </a:rPr>
              <a:t>&gt;</a:t>
            </a:r>
          </a:p>
          <a:p>
            <a:pPr marL="717550" indent="11113">
              <a:lnSpc>
                <a:spcPct val="110000"/>
              </a:lnSpc>
              <a:spcBef>
                <a:spcPts val="0"/>
              </a:spcBef>
              <a:buNone/>
            </a:pPr>
            <a:r>
              <a:rPr lang="ru-RU" sz="2400" dirty="0" smtClean="0">
                <a:solidFill>
                  <a:srgbClr val="0000FF"/>
                </a:solidFill>
              </a:rPr>
              <a:t>&lt;</a:t>
            </a:r>
            <a:r>
              <a:rPr lang="en-US" sz="2400" dirty="0" smtClean="0">
                <a:solidFill>
                  <a:srgbClr val="0000FF"/>
                </a:solidFill>
              </a:rPr>
              <a:t>deny users</a:t>
            </a:r>
            <a:r>
              <a:rPr lang="ru-RU" sz="2400" dirty="0" smtClean="0">
                <a:solidFill>
                  <a:srgbClr val="0000FF"/>
                </a:solidFill>
              </a:rPr>
              <a:t>="разделенный запятыми список пользователей"</a:t>
            </a:r>
          </a:p>
          <a:p>
            <a:pPr marL="1341438" indent="11113">
              <a:lnSpc>
                <a:spcPct val="110000"/>
              </a:lnSpc>
              <a:spcBef>
                <a:spcPts val="0"/>
              </a:spcBef>
              <a:buNone/>
            </a:pPr>
            <a:r>
              <a:rPr lang="en-US" sz="2400" dirty="0" smtClean="0">
                <a:solidFill>
                  <a:srgbClr val="0000FF"/>
                </a:solidFill>
              </a:rPr>
              <a:t>roles</a:t>
            </a:r>
            <a:r>
              <a:rPr lang="ru-RU" sz="2400" dirty="0" smtClean="0">
                <a:solidFill>
                  <a:srgbClr val="0000FF"/>
                </a:solidFill>
              </a:rPr>
              <a:t>="разделенный запятыми список ролей" /&gt;</a:t>
            </a:r>
          </a:p>
          <a:p>
            <a:pPr marL="717550" indent="11113">
              <a:lnSpc>
                <a:spcPct val="110000"/>
              </a:lnSpc>
              <a:spcBef>
                <a:spcPts val="0"/>
              </a:spcBef>
              <a:buNone/>
            </a:pPr>
            <a:r>
              <a:rPr lang="ru-RU" sz="2400" dirty="0" smtClean="0">
                <a:solidFill>
                  <a:srgbClr val="0000FF"/>
                </a:solidFill>
              </a:rPr>
              <a:t>&lt;</a:t>
            </a:r>
            <a:r>
              <a:rPr lang="en-US" sz="2400" dirty="0" smtClean="0">
                <a:solidFill>
                  <a:srgbClr val="0000FF"/>
                </a:solidFill>
              </a:rPr>
              <a:t>allow users</a:t>
            </a:r>
            <a:r>
              <a:rPr lang="ru-RU" sz="2400" dirty="0" smtClean="0">
                <a:solidFill>
                  <a:srgbClr val="0000FF"/>
                </a:solidFill>
              </a:rPr>
              <a:t>="разделенный запятыми список пользователей"</a:t>
            </a:r>
          </a:p>
          <a:p>
            <a:pPr marL="1071563" indent="11113">
              <a:lnSpc>
                <a:spcPct val="110000"/>
              </a:lnSpc>
              <a:spcBef>
                <a:spcPts val="0"/>
              </a:spcBef>
              <a:buNone/>
            </a:pPr>
            <a:r>
              <a:rPr lang="en-US" sz="2400" dirty="0" smtClean="0">
                <a:solidFill>
                  <a:srgbClr val="0000FF"/>
                </a:solidFill>
              </a:rPr>
              <a:t>roles</a:t>
            </a:r>
            <a:r>
              <a:rPr lang="ru-RU" sz="2400" dirty="0" smtClean="0">
                <a:solidFill>
                  <a:srgbClr val="0000FF"/>
                </a:solidFill>
              </a:rPr>
              <a:t>="разделенный запятыми список ролей"/&gt;</a:t>
            </a:r>
          </a:p>
          <a:p>
            <a:pPr indent="11113">
              <a:lnSpc>
                <a:spcPct val="110000"/>
              </a:lnSpc>
              <a:spcBef>
                <a:spcPts val="0"/>
              </a:spcBef>
              <a:buNone/>
            </a:pPr>
            <a:r>
              <a:rPr lang="ru-RU" sz="2400" dirty="0" smtClean="0">
                <a:solidFill>
                  <a:srgbClr val="0000FF"/>
                </a:solidFill>
              </a:rPr>
              <a:t>&lt;/</a:t>
            </a:r>
            <a:r>
              <a:rPr lang="en-US" sz="2400" dirty="0" smtClean="0">
                <a:solidFill>
                  <a:srgbClr val="0000FF"/>
                </a:solidFill>
              </a:rPr>
              <a:t>authorization</a:t>
            </a:r>
            <a:r>
              <a:rPr lang="ru-RU" sz="2400" dirty="0" smtClean="0">
                <a:solidFill>
                  <a:srgbClr val="0000FF"/>
                </a:solidFill>
              </a:rPr>
              <a:t>&gt;</a:t>
            </a:r>
          </a:p>
          <a:p>
            <a:pPr marL="0" indent="0">
              <a:lnSpc>
                <a:spcPct val="140000"/>
              </a:lnSpc>
              <a:spcBef>
                <a:spcPts val="0"/>
              </a:spcBef>
              <a:buNone/>
            </a:pPr>
            <a:endParaRPr lang="ru-RU" sz="2000" dirty="0"/>
          </a:p>
        </p:txBody>
      </p:sp>
    </p:spTree>
    <p:extLst>
      <p:ext uri="{BB962C8B-B14F-4D97-AF65-F5344CB8AC3E}">
        <p14:creationId xmlns:p14="http://schemas.microsoft.com/office/powerpoint/2010/main" val="129736782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0" y="274638"/>
            <a:ext cx="9144000" cy="850106"/>
          </a:xfrm>
        </p:spPr>
        <p:txBody>
          <a:bodyPr>
            <a:normAutofit fontScale="90000"/>
          </a:bodyPr>
          <a:lstStyle/>
          <a:p>
            <a:pPr eaLnBrk="1" hangingPunct="1"/>
            <a:r>
              <a:rPr lang="ru-RU" sz="3600" dirty="0" smtClean="0"/>
              <a:t>Управление доступом к конкретной папке </a:t>
            </a:r>
            <a:r>
              <a:rPr lang="en-US" sz="3600" dirty="0" smtClean="0"/>
              <a:t>web-</a:t>
            </a:r>
            <a:r>
              <a:rPr lang="ru-RU" sz="3600" dirty="0" smtClean="0"/>
              <a:t>приложения</a:t>
            </a:r>
          </a:p>
        </p:txBody>
      </p:sp>
      <p:sp>
        <p:nvSpPr>
          <p:cNvPr id="63491" name="Rectangle 3"/>
          <p:cNvSpPr>
            <a:spLocks noGrp="1" noChangeArrowheads="1"/>
          </p:cNvSpPr>
          <p:nvPr>
            <p:ph type="body" idx="1"/>
          </p:nvPr>
        </p:nvSpPr>
        <p:spPr>
          <a:xfrm>
            <a:off x="143321" y="1412776"/>
            <a:ext cx="9000679" cy="5445224"/>
          </a:xfrm>
        </p:spPr>
        <p:txBody>
          <a:bodyPr>
            <a:normAutofit lnSpcReduction="10000"/>
          </a:bodyPr>
          <a:lstStyle/>
          <a:p>
            <a:pPr eaLnBrk="1" hangingPunct="1">
              <a:lnSpc>
                <a:spcPct val="80000"/>
              </a:lnSpc>
            </a:pPr>
            <a:r>
              <a:rPr lang="ru-RU" sz="2400" dirty="0" smtClean="0"/>
              <a:t>Обычным подходом является размещение файлов, которые требуют авторизации в отдельную папку. </a:t>
            </a:r>
          </a:p>
          <a:p>
            <a:pPr eaLnBrk="1" hangingPunct="1">
              <a:lnSpc>
                <a:spcPct val="80000"/>
              </a:lnSpc>
            </a:pPr>
            <a:r>
              <a:rPr lang="ru-RU" sz="2400" dirty="0" smtClean="0"/>
              <a:t>С помощью ASP.NET файлов конфигурации этот подход просто выполняется.</a:t>
            </a:r>
          </a:p>
          <a:p>
            <a:pPr lvl="1">
              <a:lnSpc>
                <a:spcPct val="80000"/>
              </a:lnSpc>
            </a:pPr>
            <a:r>
              <a:rPr lang="ru-RU" sz="2000" dirty="0" smtClean="0"/>
              <a:t>оставить элемент </a:t>
            </a:r>
            <a:r>
              <a:rPr lang="ru-RU" sz="2000" dirty="0" smtClean="0">
                <a:solidFill>
                  <a:srgbClr val="0000FF"/>
                </a:solidFill>
              </a:rPr>
              <a:t>&lt;</a:t>
            </a:r>
            <a:r>
              <a:rPr lang="ru-RU" sz="2000" dirty="0" err="1" smtClean="0">
                <a:solidFill>
                  <a:srgbClr val="0000FF"/>
                </a:solidFill>
              </a:rPr>
              <a:t>authorization</a:t>
            </a:r>
            <a:r>
              <a:rPr lang="ru-RU" sz="2000" dirty="0" smtClean="0">
                <a:solidFill>
                  <a:srgbClr val="0000FF"/>
                </a:solidFill>
              </a:rPr>
              <a:t>&gt; </a:t>
            </a:r>
            <a:r>
              <a:rPr lang="ru-RU" sz="2000" dirty="0" smtClean="0"/>
              <a:t>в обычной родительской папке пустым</a:t>
            </a:r>
            <a:r>
              <a:rPr lang="en-US" sz="2000" dirty="0" smtClean="0"/>
              <a:t>;</a:t>
            </a:r>
            <a:r>
              <a:rPr lang="ru-RU" sz="2000" dirty="0" smtClean="0"/>
              <a:t> </a:t>
            </a:r>
          </a:p>
          <a:p>
            <a:pPr lvl="1">
              <a:lnSpc>
                <a:spcPct val="80000"/>
              </a:lnSpc>
            </a:pPr>
            <a:r>
              <a:rPr lang="ru-RU" sz="2000" dirty="0" smtClean="0"/>
              <a:t>добавить файл </a:t>
            </a:r>
            <a:r>
              <a:rPr lang="ru-RU" sz="2000" dirty="0" err="1" smtClean="0">
                <a:solidFill>
                  <a:srgbClr val="0000FF"/>
                </a:solidFill>
              </a:rPr>
              <a:t>web.config</a:t>
            </a:r>
            <a:r>
              <a:rPr lang="ru-RU" sz="2000" dirty="0" smtClean="0"/>
              <a:t>, который задает строгие установки в папке, которая содержит секретные ресурсы.</a:t>
            </a:r>
          </a:p>
          <a:p>
            <a:pPr lvl="1">
              <a:lnSpc>
                <a:spcPct val="80000"/>
              </a:lnSpc>
            </a:pPr>
            <a:r>
              <a:rPr lang="ru-RU" sz="2000" dirty="0" smtClean="0"/>
              <a:t>при добавлении файла </a:t>
            </a:r>
            <a:r>
              <a:rPr lang="ru-RU" sz="2000" dirty="0" err="1" smtClean="0">
                <a:solidFill>
                  <a:srgbClr val="0000FF"/>
                </a:solidFill>
              </a:rPr>
              <a:t>web.config</a:t>
            </a:r>
            <a:r>
              <a:rPr lang="ru-RU" sz="2000" dirty="0" smtClean="0"/>
              <a:t> в подпапку, она должна содержать специфические для приложения установки по авторизации.</a:t>
            </a:r>
          </a:p>
          <a:p>
            <a:pPr lvl="2">
              <a:lnSpc>
                <a:spcPct val="80000"/>
              </a:lnSpc>
            </a:pPr>
            <a:r>
              <a:rPr lang="ru-RU" sz="1800" dirty="0" smtClean="0"/>
              <a:t>Например, она может содержать только информацию по авторизации, такую как:</a:t>
            </a:r>
          </a:p>
          <a:p>
            <a:pPr marL="1071563" indent="11113">
              <a:lnSpc>
                <a:spcPct val="80000"/>
              </a:lnSpc>
              <a:buNone/>
            </a:pPr>
            <a:r>
              <a:rPr lang="ru-RU" sz="1800" dirty="0" smtClean="0">
                <a:solidFill>
                  <a:srgbClr val="0000FF"/>
                </a:solidFill>
              </a:rPr>
              <a:t>&lt;</a:t>
            </a:r>
            <a:r>
              <a:rPr lang="ru-RU" sz="1800" dirty="0" err="1" smtClean="0">
                <a:solidFill>
                  <a:srgbClr val="0000FF"/>
                </a:solidFill>
              </a:rPr>
              <a:t>configuration</a:t>
            </a:r>
            <a:r>
              <a:rPr lang="ru-RU" sz="1800" dirty="0" smtClean="0">
                <a:solidFill>
                  <a:srgbClr val="0000FF"/>
                </a:solidFill>
              </a:rPr>
              <a:t>&gt;</a:t>
            </a:r>
          </a:p>
          <a:p>
            <a:pPr marL="1071563" indent="11113">
              <a:lnSpc>
                <a:spcPct val="80000"/>
              </a:lnSpc>
              <a:buNone/>
            </a:pPr>
            <a:r>
              <a:rPr lang="ru-RU" sz="1800" dirty="0" smtClean="0">
                <a:solidFill>
                  <a:srgbClr val="0000FF"/>
                </a:solidFill>
              </a:rPr>
              <a:t>    &lt;</a:t>
            </a:r>
            <a:r>
              <a:rPr lang="ru-RU" sz="1800" dirty="0" err="1" smtClean="0">
                <a:solidFill>
                  <a:srgbClr val="0000FF"/>
                </a:solidFill>
              </a:rPr>
              <a:t>system.web</a:t>
            </a:r>
            <a:r>
              <a:rPr lang="ru-RU" sz="1800" dirty="0" smtClean="0">
                <a:solidFill>
                  <a:srgbClr val="0000FF"/>
                </a:solidFill>
              </a:rPr>
              <a:t>&gt;</a:t>
            </a:r>
          </a:p>
          <a:p>
            <a:pPr marL="1071563" indent="11113">
              <a:lnSpc>
                <a:spcPct val="80000"/>
              </a:lnSpc>
              <a:buNone/>
            </a:pPr>
            <a:r>
              <a:rPr lang="ru-RU" sz="1800" dirty="0" smtClean="0">
                <a:solidFill>
                  <a:srgbClr val="0000FF"/>
                </a:solidFill>
              </a:rPr>
              <a:t>        &lt;</a:t>
            </a:r>
            <a:r>
              <a:rPr lang="ru-RU" sz="1800" dirty="0" err="1" smtClean="0">
                <a:solidFill>
                  <a:srgbClr val="0000FF"/>
                </a:solidFill>
              </a:rPr>
              <a:t>authorization</a:t>
            </a:r>
            <a:r>
              <a:rPr lang="ru-RU" sz="1800" dirty="0" smtClean="0">
                <a:solidFill>
                  <a:srgbClr val="0000FF"/>
                </a:solidFill>
              </a:rPr>
              <a:t>&gt;</a:t>
            </a:r>
          </a:p>
          <a:p>
            <a:pPr marL="1436688" indent="0">
              <a:buNone/>
            </a:pPr>
            <a:r>
              <a:rPr lang="ru-RU" sz="1800" dirty="0" smtClean="0">
                <a:solidFill>
                  <a:srgbClr val="0000FF"/>
                </a:solidFill>
              </a:rPr>
              <a:t>	</a:t>
            </a:r>
            <a:r>
              <a:rPr lang="en-US" sz="1800" dirty="0" smtClean="0">
                <a:solidFill>
                  <a:srgbClr val="0000FF"/>
                </a:solidFill>
              </a:rPr>
              <a:t> &lt;deny users="?" /&gt;</a:t>
            </a:r>
            <a:endParaRPr lang="ru-RU" sz="1800" dirty="0" smtClean="0">
              <a:solidFill>
                <a:srgbClr val="0000FF"/>
              </a:solidFill>
            </a:endParaRPr>
          </a:p>
          <a:p>
            <a:pPr marL="1436688" indent="0">
              <a:buNone/>
            </a:pPr>
            <a:r>
              <a:rPr lang="ru-RU" sz="1800" dirty="0" smtClean="0">
                <a:solidFill>
                  <a:srgbClr val="0000FF"/>
                </a:solidFill>
              </a:rPr>
              <a:t>	</a:t>
            </a:r>
            <a:r>
              <a:rPr lang="en-US" sz="1800" dirty="0" smtClean="0">
                <a:solidFill>
                  <a:srgbClr val="0000FF"/>
                </a:solidFill>
              </a:rPr>
              <a:t>&lt;allow roles= "manager" /&gt;</a:t>
            </a:r>
            <a:endParaRPr lang="ru-RU" sz="1800" dirty="0" smtClean="0">
              <a:solidFill>
                <a:srgbClr val="0000FF"/>
              </a:solidFill>
            </a:endParaRPr>
          </a:p>
          <a:p>
            <a:pPr marL="1436688" indent="0">
              <a:buNone/>
            </a:pPr>
            <a:r>
              <a:rPr lang="ru-RU" sz="1800" dirty="0" smtClean="0">
                <a:solidFill>
                  <a:srgbClr val="0000FF"/>
                </a:solidFill>
              </a:rPr>
              <a:t>	</a:t>
            </a:r>
            <a:r>
              <a:rPr lang="en-US" sz="1800" dirty="0" smtClean="0">
                <a:solidFill>
                  <a:srgbClr val="0000FF"/>
                </a:solidFill>
              </a:rPr>
              <a:t>&lt;deny users="*" /&gt;</a:t>
            </a:r>
            <a:endParaRPr lang="ru-RU" sz="1800" dirty="0" smtClean="0">
              <a:solidFill>
                <a:srgbClr val="0000FF"/>
              </a:solidFill>
            </a:endParaRPr>
          </a:p>
          <a:p>
            <a:pPr marL="1071563" indent="11113">
              <a:lnSpc>
                <a:spcPct val="80000"/>
              </a:lnSpc>
              <a:buNone/>
            </a:pPr>
            <a:r>
              <a:rPr lang="ru-RU" sz="1800" dirty="0" smtClean="0">
                <a:solidFill>
                  <a:srgbClr val="0000FF"/>
                </a:solidFill>
              </a:rPr>
              <a:t>       &lt;/</a:t>
            </a:r>
            <a:r>
              <a:rPr lang="ru-RU" sz="1800" dirty="0" err="1" smtClean="0">
                <a:solidFill>
                  <a:srgbClr val="0000FF"/>
                </a:solidFill>
              </a:rPr>
              <a:t>authorization</a:t>
            </a:r>
            <a:r>
              <a:rPr lang="ru-RU" sz="1800" dirty="0" smtClean="0">
                <a:solidFill>
                  <a:srgbClr val="0000FF"/>
                </a:solidFill>
              </a:rPr>
              <a:t>&gt;</a:t>
            </a:r>
          </a:p>
          <a:p>
            <a:pPr marL="1071563" indent="11113">
              <a:lnSpc>
                <a:spcPct val="80000"/>
              </a:lnSpc>
              <a:buNone/>
            </a:pPr>
            <a:r>
              <a:rPr lang="ru-RU" sz="1800" dirty="0" smtClean="0">
                <a:solidFill>
                  <a:srgbClr val="0000FF"/>
                </a:solidFill>
              </a:rPr>
              <a:t>   &lt;/</a:t>
            </a:r>
            <a:r>
              <a:rPr lang="ru-RU" sz="1800" dirty="0" err="1" smtClean="0">
                <a:solidFill>
                  <a:srgbClr val="0000FF"/>
                </a:solidFill>
              </a:rPr>
              <a:t>system.web</a:t>
            </a:r>
            <a:r>
              <a:rPr lang="ru-RU" sz="1800" dirty="0" smtClean="0">
                <a:solidFill>
                  <a:srgbClr val="0000FF"/>
                </a:solidFill>
              </a:rPr>
              <a:t>&gt;</a:t>
            </a:r>
          </a:p>
          <a:p>
            <a:pPr marL="1071563" indent="11113">
              <a:lnSpc>
                <a:spcPct val="80000"/>
              </a:lnSpc>
              <a:buNone/>
            </a:pPr>
            <a:r>
              <a:rPr lang="ru-RU" sz="1800" dirty="0" smtClean="0">
                <a:solidFill>
                  <a:srgbClr val="0000FF"/>
                </a:solidFill>
              </a:rPr>
              <a:t>&lt;/</a:t>
            </a:r>
            <a:r>
              <a:rPr lang="ru-RU" sz="1800" dirty="0" err="1" smtClean="0">
                <a:solidFill>
                  <a:srgbClr val="0000FF"/>
                </a:solidFill>
              </a:rPr>
              <a:t>configuration</a:t>
            </a:r>
            <a:r>
              <a:rPr lang="ru-RU" sz="1800" dirty="0" smtClean="0">
                <a:solidFill>
                  <a:srgbClr val="0000FF"/>
                </a:solidFill>
              </a:rPr>
              <a:t>&gt;</a:t>
            </a:r>
          </a:p>
          <a:p>
            <a:pPr lvl="1">
              <a:lnSpc>
                <a:spcPct val="80000"/>
              </a:lnSpc>
            </a:pPr>
            <a:endParaRPr lang="ru-RU" sz="2000" dirty="0" smtClean="0"/>
          </a:p>
        </p:txBody>
      </p:sp>
    </p:spTree>
    <p:extLst>
      <p:ext uri="{BB962C8B-B14F-4D97-AF65-F5344CB8AC3E}">
        <p14:creationId xmlns:p14="http://schemas.microsoft.com/office/powerpoint/2010/main" val="836497170"/>
      </p:ext>
    </p:extLst>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Управление доступом к конкретному файлу</a:t>
            </a:r>
            <a:endParaRPr lang="ru-RU" dirty="0"/>
          </a:p>
        </p:txBody>
      </p:sp>
      <p:sp>
        <p:nvSpPr>
          <p:cNvPr id="3" name="Объект 2"/>
          <p:cNvSpPr>
            <a:spLocks noGrp="1"/>
          </p:cNvSpPr>
          <p:nvPr>
            <p:ph idx="1"/>
          </p:nvPr>
        </p:nvSpPr>
        <p:spPr>
          <a:xfrm>
            <a:off x="179512" y="980728"/>
            <a:ext cx="8964488" cy="5877272"/>
          </a:xfrm>
        </p:spPr>
        <p:txBody>
          <a:bodyPr>
            <a:noAutofit/>
          </a:bodyPr>
          <a:lstStyle/>
          <a:p>
            <a:pPr marL="0" indent="0">
              <a:buNone/>
            </a:pPr>
            <a:r>
              <a:rPr lang="en-US" sz="1600" dirty="0">
                <a:solidFill>
                  <a:srgbClr val="0000FF"/>
                </a:solidFill>
              </a:rPr>
              <a:t>&lt;configuration&gt;</a:t>
            </a:r>
          </a:p>
          <a:p>
            <a:pPr marL="0" indent="0">
              <a:buNone/>
            </a:pPr>
            <a:r>
              <a:rPr lang="ru-RU" sz="1600" dirty="0" smtClean="0">
                <a:solidFill>
                  <a:srgbClr val="0000FF"/>
                </a:solidFill>
              </a:rPr>
              <a:t>   . </a:t>
            </a:r>
            <a:r>
              <a:rPr lang="ru-RU" sz="1600" dirty="0">
                <a:solidFill>
                  <a:srgbClr val="0000FF"/>
                </a:solidFill>
              </a:rPr>
              <a:t>. .</a:t>
            </a:r>
          </a:p>
          <a:p>
            <a:pPr marL="0" indent="0">
              <a:buNone/>
            </a:pPr>
            <a:r>
              <a:rPr lang="ru-RU" sz="1600" dirty="0" smtClean="0">
                <a:solidFill>
                  <a:srgbClr val="0000FF"/>
                </a:solidFill>
              </a:rPr>
              <a:t>   </a:t>
            </a:r>
            <a:r>
              <a:rPr lang="en-US" sz="1600" dirty="0" smtClean="0">
                <a:solidFill>
                  <a:srgbClr val="0000FF"/>
                </a:solidFill>
              </a:rPr>
              <a:t>&lt;</a:t>
            </a:r>
            <a:r>
              <a:rPr lang="en-US" sz="1600" dirty="0" err="1">
                <a:solidFill>
                  <a:srgbClr val="0000FF"/>
                </a:solidFill>
              </a:rPr>
              <a:t>system.web</a:t>
            </a:r>
            <a:r>
              <a:rPr lang="en-US" sz="1600" dirty="0">
                <a:solidFill>
                  <a:srgbClr val="0000FF"/>
                </a:solidFill>
              </a:rPr>
              <a:t>&gt;</a:t>
            </a:r>
          </a:p>
          <a:p>
            <a:pPr marL="0" indent="0">
              <a:buNone/>
            </a:pPr>
            <a:r>
              <a:rPr lang="ru-RU" sz="1600" dirty="0" smtClean="0">
                <a:solidFill>
                  <a:srgbClr val="0000FF"/>
                </a:solidFill>
              </a:rPr>
              <a:t>      . </a:t>
            </a:r>
            <a:r>
              <a:rPr lang="ru-RU" sz="1600" dirty="0">
                <a:solidFill>
                  <a:srgbClr val="0000FF"/>
                </a:solidFill>
              </a:rPr>
              <a:t>. .</a:t>
            </a:r>
          </a:p>
          <a:p>
            <a:pPr marL="0" indent="0">
              <a:buNone/>
            </a:pPr>
            <a:r>
              <a:rPr lang="ru-RU" sz="1600" dirty="0" smtClean="0">
                <a:solidFill>
                  <a:srgbClr val="0000FF"/>
                </a:solidFill>
              </a:rPr>
              <a:t>      </a:t>
            </a:r>
            <a:r>
              <a:rPr lang="en-US" sz="1600" dirty="0" smtClean="0">
                <a:solidFill>
                  <a:srgbClr val="0000FF"/>
                </a:solidFill>
              </a:rPr>
              <a:t>&lt;</a:t>
            </a:r>
            <a:r>
              <a:rPr lang="en-US" sz="1600" dirty="0">
                <a:solidFill>
                  <a:srgbClr val="0000FF"/>
                </a:solidFill>
              </a:rPr>
              <a:t>authentication mode="Forms"&gt;</a:t>
            </a:r>
          </a:p>
          <a:p>
            <a:pPr marL="0" indent="0">
              <a:buNone/>
            </a:pPr>
            <a:r>
              <a:rPr lang="ru-RU" sz="1600" dirty="0" smtClean="0">
                <a:solidFill>
                  <a:srgbClr val="0000FF"/>
                </a:solidFill>
              </a:rPr>
              <a:t>         </a:t>
            </a:r>
            <a:r>
              <a:rPr lang="en-US" sz="1600" dirty="0" smtClean="0">
                <a:solidFill>
                  <a:srgbClr val="0000FF"/>
                </a:solidFill>
              </a:rPr>
              <a:t>&lt;</a:t>
            </a:r>
            <a:r>
              <a:rPr lang="en-US" sz="1600" dirty="0">
                <a:solidFill>
                  <a:srgbClr val="0000FF"/>
                </a:solidFill>
              </a:rPr>
              <a:t>forms </a:t>
            </a:r>
            <a:r>
              <a:rPr lang="en-US" sz="1600" dirty="0" err="1">
                <a:solidFill>
                  <a:srgbClr val="0000FF"/>
                </a:solidFill>
              </a:rPr>
              <a:t>loginUrl</a:t>
            </a:r>
            <a:r>
              <a:rPr lang="en-US" sz="1600" dirty="0">
                <a:solidFill>
                  <a:srgbClr val="0000FF"/>
                </a:solidFill>
              </a:rPr>
              <a:t>="~/Login.aspx" /&gt;</a:t>
            </a:r>
          </a:p>
          <a:p>
            <a:pPr marL="0" indent="0">
              <a:buNone/>
            </a:pPr>
            <a:r>
              <a:rPr lang="ru-RU" sz="1600" dirty="0" smtClean="0">
                <a:solidFill>
                  <a:srgbClr val="0000FF"/>
                </a:solidFill>
              </a:rPr>
              <a:t>      </a:t>
            </a:r>
            <a:r>
              <a:rPr lang="en-US" sz="1600" dirty="0" smtClean="0">
                <a:solidFill>
                  <a:srgbClr val="0000FF"/>
                </a:solidFill>
              </a:rPr>
              <a:t>&lt;/</a:t>
            </a:r>
            <a:r>
              <a:rPr lang="en-US" sz="1600" dirty="0">
                <a:solidFill>
                  <a:srgbClr val="0000FF"/>
                </a:solidFill>
              </a:rPr>
              <a:t>authentication&gt;</a:t>
            </a:r>
          </a:p>
          <a:p>
            <a:pPr marL="0" indent="0">
              <a:buNone/>
            </a:pPr>
            <a:r>
              <a:rPr lang="ru-RU" sz="1600" dirty="0" smtClean="0">
                <a:solidFill>
                  <a:srgbClr val="0000FF"/>
                </a:solidFill>
              </a:rPr>
              <a:t>      </a:t>
            </a:r>
            <a:r>
              <a:rPr lang="en-US" sz="1600" dirty="0" smtClean="0">
                <a:solidFill>
                  <a:srgbClr val="0000FF"/>
                </a:solidFill>
              </a:rPr>
              <a:t>&lt;</a:t>
            </a:r>
            <a:r>
              <a:rPr lang="en-US" sz="1600" dirty="0">
                <a:solidFill>
                  <a:srgbClr val="0000FF"/>
                </a:solidFill>
              </a:rPr>
              <a:t>authorization&gt;</a:t>
            </a:r>
          </a:p>
          <a:p>
            <a:pPr marL="0" indent="0">
              <a:buNone/>
            </a:pPr>
            <a:r>
              <a:rPr lang="ru-RU" sz="1600" b="1" dirty="0" smtClean="0">
                <a:solidFill>
                  <a:srgbClr val="0000FF"/>
                </a:solidFill>
              </a:rPr>
              <a:t>         </a:t>
            </a:r>
            <a:r>
              <a:rPr lang="en-US" sz="1600" b="1" dirty="0" smtClean="0">
                <a:solidFill>
                  <a:srgbClr val="0000FF"/>
                </a:solidFill>
              </a:rPr>
              <a:t>&lt;</a:t>
            </a:r>
            <a:r>
              <a:rPr lang="en-US" sz="1600" b="1" dirty="0">
                <a:solidFill>
                  <a:srgbClr val="0000FF"/>
                </a:solidFill>
              </a:rPr>
              <a:t>allow users="*" /&gt;</a:t>
            </a:r>
          </a:p>
          <a:p>
            <a:pPr marL="0" indent="0">
              <a:buNone/>
            </a:pPr>
            <a:r>
              <a:rPr lang="ru-RU" sz="1600" dirty="0">
                <a:solidFill>
                  <a:srgbClr val="0000FF"/>
                </a:solidFill>
              </a:rPr>
              <a:t> </a:t>
            </a:r>
            <a:r>
              <a:rPr lang="ru-RU" sz="1600" dirty="0" smtClean="0">
                <a:solidFill>
                  <a:srgbClr val="0000FF"/>
                </a:solidFill>
              </a:rPr>
              <a:t>     </a:t>
            </a:r>
            <a:r>
              <a:rPr lang="en-US" sz="1600" dirty="0" smtClean="0">
                <a:solidFill>
                  <a:srgbClr val="0000FF"/>
                </a:solidFill>
              </a:rPr>
              <a:t>&lt;/</a:t>
            </a:r>
            <a:r>
              <a:rPr lang="en-US" sz="1600" dirty="0">
                <a:solidFill>
                  <a:srgbClr val="0000FF"/>
                </a:solidFill>
              </a:rPr>
              <a:t>authorization&gt;</a:t>
            </a:r>
          </a:p>
          <a:p>
            <a:pPr marL="0" indent="0">
              <a:buNone/>
            </a:pPr>
            <a:r>
              <a:rPr lang="ru-RU" sz="1600" dirty="0" smtClean="0">
                <a:solidFill>
                  <a:srgbClr val="0000FF"/>
                </a:solidFill>
              </a:rPr>
              <a:t>   </a:t>
            </a:r>
            <a:r>
              <a:rPr lang="en-US" sz="1600" dirty="0" smtClean="0">
                <a:solidFill>
                  <a:srgbClr val="0000FF"/>
                </a:solidFill>
              </a:rPr>
              <a:t>&lt;/</a:t>
            </a:r>
            <a:r>
              <a:rPr lang="en-US" sz="1600" dirty="0" err="1">
                <a:solidFill>
                  <a:srgbClr val="0000FF"/>
                </a:solidFill>
              </a:rPr>
              <a:t>system.web</a:t>
            </a:r>
            <a:r>
              <a:rPr lang="en-US" sz="1600" dirty="0">
                <a:solidFill>
                  <a:srgbClr val="0000FF"/>
                </a:solidFill>
              </a:rPr>
              <a:t>&gt;</a:t>
            </a:r>
            <a:endParaRPr lang="ru-RU" sz="1600" dirty="0" smtClean="0">
              <a:solidFill>
                <a:srgbClr val="0000FF"/>
              </a:solidFill>
            </a:endParaRPr>
          </a:p>
          <a:p>
            <a:pPr marL="0" indent="0">
              <a:buNone/>
            </a:pPr>
            <a:r>
              <a:rPr lang="ru-RU" sz="1600" b="1" dirty="0" smtClean="0">
                <a:solidFill>
                  <a:srgbClr val="0000FF"/>
                </a:solidFill>
              </a:rPr>
              <a:t>   </a:t>
            </a:r>
            <a:r>
              <a:rPr lang="en-US" sz="1600" b="1" dirty="0" smtClean="0">
                <a:solidFill>
                  <a:srgbClr val="0000FF"/>
                </a:solidFill>
              </a:rPr>
              <a:t>&lt;</a:t>
            </a:r>
            <a:r>
              <a:rPr lang="en-US" sz="1600" b="1" dirty="0">
                <a:solidFill>
                  <a:srgbClr val="0000FF"/>
                </a:solidFill>
              </a:rPr>
              <a:t>location path="SecuredPage.aspx"&gt;</a:t>
            </a:r>
          </a:p>
          <a:p>
            <a:pPr marL="0" indent="0">
              <a:buNone/>
            </a:pPr>
            <a:r>
              <a:rPr lang="ru-RU" sz="1600" b="1" dirty="0" smtClean="0">
                <a:solidFill>
                  <a:srgbClr val="0000FF"/>
                </a:solidFill>
              </a:rPr>
              <a:t>      </a:t>
            </a:r>
            <a:r>
              <a:rPr lang="en-US" sz="1600" b="1" dirty="0" smtClean="0">
                <a:solidFill>
                  <a:srgbClr val="0000FF"/>
                </a:solidFill>
              </a:rPr>
              <a:t>&lt;</a:t>
            </a:r>
            <a:r>
              <a:rPr lang="en-US" sz="1600" b="1" dirty="0" err="1">
                <a:solidFill>
                  <a:srgbClr val="0000FF"/>
                </a:solidFill>
              </a:rPr>
              <a:t>system.web</a:t>
            </a:r>
            <a:r>
              <a:rPr lang="en-US" sz="1600" b="1" dirty="0">
                <a:solidFill>
                  <a:srgbClr val="0000FF"/>
                </a:solidFill>
              </a:rPr>
              <a:t>&gt;</a:t>
            </a:r>
          </a:p>
          <a:p>
            <a:pPr marL="0" indent="0">
              <a:buNone/>
            </a:pPr>
            <a:r>
              <a:rPr lang="ru-RU" sz="1600" b="1" dirty="0" smtClean="0">
                <a:solidFill>
                  <a:srgbClr val="0000FF"/>
                </a:solidFill>
              </a:rPr>
              <a:t>         </a:t>
            </a:r>
            <a:r>
              <a:rPr lang="en-US" sz="1600" b="1" dirty="0" smtClean="0">
                <a:solidFill>
                  <a:srgbClr val="0000FF"/>
                </a:solidFill>
              </a:rPr>
              <a:t>&lt;</a:t>
            </a:r>
            <a:r>
              <a:rPr lang="en-US" sz="1600" b="1" dirty="0">
                <a:solidFill>
                  <a:srgbClr val="0000FF"/>
                </a:solidFill>
              </a:rPr>
              <a:t>authorization&gt;</a:t>
            </a:r>
          </a:p>
          <a:p>
            <a:pPr marL="0" indent="0">
              <a:buNone/>
            </a:pPr>
            <a:r>
              <a:rPr lang="ru-RU" sz="1600" b="1" dirty="0" smtClean="0">
                <a:solidFill>
                  <a:srgbClr val="0000FF"/>
                </a:solidFill>
              </a:rPr>
              <a:t>            </a:t>
            </a:r>
            <a:r>
              <a:rPr lang="en-US" sz="1600" b="1" dirty="0" smtClean="0">
                <a:solidFill>
                  <a:srgbClr val="0000FF"/>
                </a:solidFill>
              </a:rPr>
              <a:t>&lt;</a:t>
            </a:r>
            <a:r>
              <a:rPr lang="en-US" sz="1600" b="1" dirty="0">
                <a:solidFill>
                  <a:srgbClr val="0000FF"/>
                </a:solidFill>
              </a:rPr>
              <a:t>deny users="?" /&gt;</a:t>
            </a:r>
          </a:p>
          <a:p>
            <a:pPr marL="0" indent="0">
              <a:buNone/>
            </a:pPr>
            <a:r>
              <a:rPr lang="ru-RU" sz="1600" b="1" dirty="0" smtClean="0">
                <a:solidFill>
                  <a:srgbClr val="0000FF"/>
                </a:solidFill>
              </a:rPr>
              <a:t>         </a:t>
            </a:r>
            <a:r>
              <a:rPr lang="en-US" sz="1600" b="1" dirty="0" smtClean="0">
                <a:solidFill>
                  <a:srgbClr val="0000FF"/>
                </a:solidFill>
              </a:rPr>
              <a:t>&lt;/</a:t>
            </a:r>
            <a:r>
              <a:rPr lang="en-US" sz="1600" b="1" dirty="0">
                <a:solidFill>
                  <a:srgbClr val="0000FF"/>
                </a:solidFill>
              </a:rPr>
              <a:t>authorization&gt;</a:t>
            </a:r>
          </a:p>
          <a:p>
            <a:pPr marL="0" indent="0">
              <a:buNone/>
            </a:pPr>
            <a:r>
              <a:rPr lang="ru-RU" sz="1600" b="1" dirty="0" smtClean="0">
                <a:solidFill>
                  <a:srgbClr val="0000FF"/>
                </a:solidFill>
              </a:rPr>
              <a:t>      </a:t>
            </a:r>
            <a:r>
              <a:rPr lang="en-US" sz="1600" b="1" dirty="0" smtClean="0">
                <a:solidFill>
                  <a:srgbClr val="0000FF"/>
                </a:solidFill>
              </a:rPr>
              <a:t>&lt;/</a:t>
            </a:r>
            <a:r>
              <a:rPr lang="en-US" sz="1600" b="1" dirty="0" err="1">
                <a:solidFill>
                  <a:srgbClr val="0000FF"/>
                </a:solidFill>
              </a:rPr>
              <a:t>system.web</a:t>
            </a:r>
            <a:r>
              <a:rPr lang="en-US" sz="1600" b="1" dirty="0">
                <a:solidFill>
                  <a:srgbClr val="0000FF"/>
                </a:solidFill>
              </a:rPr>
              <a:t>&gt;</a:t>
            </a:r>
          </a:p>
          <a:p>
            <a:pPr marL="0" indent="0">
              <a:buNone/>
            </a:pPr>
            <a:r>
              <a:rPr lang="ru-RU" sz="1600" b="1" dirty="0" smtClean="0">
                <a:solidFill>
                  <a:srgbClr val="0000FF"/>
                </a:solidFill>
              </a:rPr>
              <a:t>   </a:t>
            </a:r>
            <a:r>
              <a:rPr lang="en-US" sz="1600" b="1" dirty="0" smtClean="0">
                <a:solidFill>
                  <a:srgbClr val="0000FF"/>
                </a:solidFill>
              </a:rPr>
              <a:t>&lt;/</a:t>
            </a:r>
            <a:r>
              <a:rPr lang="en-US" sz="1600" b="1" dirty="0">
                <a:solidFill>
                  <a:srgbClr val="0000FF"/>
                </a:solidFill>
              </a:rPr>
              <a:t>location</a:t>
            </a:r>
            <a:r>
              <a:rPr lang="en-US" sz="1600" b="1" dirty="0" smtClean="0">
                <a:solidFill>
                  <a:srgbClr val="0000FF"/>
                </a:solidFill>
              </a:rPr>
              <a:t>&gt;</a:t>
            </a:r>
            <a:endParaRPr lang="ru-RU" sz="1600" b="1" dirty="0" smtClean="0">
              <a:solidFill>
                <a:srgbClr val="0000FF"/>
              </a:solidFill>
            </a:endParaRPr>
          </a:p>
          <a:p>
            <a:pPr marL="0" indent="0">
              <a:buNone/>
            </a:pPr>
            <a:r>
              <a:rPr lang="ru-RU" sz="1600" dirty="0">
                <a:solidFill>
                  <a:srgbClr val="0000FF"/>
                </a:solidFill>
              </a:rPr>
              <a:t> </a:t>
            </a:r>
            <a:r>
              <a:rPr lang="ru-RU" sz="1600" dirty="0" smtClean="0">
                <a:solidFill>
                  <a:srgbClr val="0000FF"/>
                </a:solidFill>
              </a:rPr>
              <a:t> …</a:t>
            </a:r>
          </a:p>
          <a:p>
            <a:pPr marL="0" indent="0">
              <a:buNone/>
            </a:pPr>
            <a:r>
              <a:rPr lang="en-US" sz="1600" dirty="0">
                <a:solidFill>
                  <a:srgbClr val="0000FF"/>
                </a:solidFill>
              </a:rPr>
              <a:t>&lt;/configuration&gt;</a:t>
            </a:r>
          </a:p>
        </p:txBody>
      </p:sp>
    </p:spTree>
    <p:extLst>
      <p:ext uri="{BB962C8B-B14F-4D97-AF65-F5344CB8AC3E}">
        <p14:creationId xmlns:p14="http://schemas.microsoft.com/office/powerpoint/2010/main" val="325254005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0" y="260648"/>
            <a:ext cx="9144000" cy="770384"/>
          </a:xfrm>
        </p:spPr>
        <p:txBody>
          <a:bodyPr/>
          <a:lstStyle/>
          <a:p>
            <a:r>
              <a:rPr lang="ru-RU" dirty="0" smtClean="0">
                <a:effectLst/>
              </a:rPr>
              <a:t>Конфигурирование авторизации в</a:t>
            </a:r>
            <a:r>
              <a:rPr lang="en-US" dirty="0" smtClean="0">
                <a:effectLst/>
              </a:rPr>
              <a:t> </a:t>
            </a:r>
            <a:r>
              <a:rPr lang="en-US" noProof="1">
                <a:solidFill>
                  <a:srgbClr val="0000FF"/>
                </a:solidFill>
                <a:effectLst/>
              </a:rPr>
              <a:t>Web.config</a:t>
            </a:r>
          </a:p>
        </p:txBody>
      </p:sp>
      <p:sp>
        <p:nvSpPr>
          <p:cNvPr id="5" name="Content Placeholder 4"/>
          <p:cNvSpPr txBox="1">
            <a:spLocks/>
          </p:cNvSpPr>
          <p:nvPr/>
        </p:nvSpPr>
        <p:spPr>
          <a:xfrm>
            <a:off x="179512" y="1196752"/>
            <a:ext cx="8964488" cy="5704126"/>
          </a:xfrm>
          <a:prstGeom prst="rect">
            <a:avLst/>
          </a:prstGeom>
        </p:spPr>
        <p:txBody>
          <a:bodyPr wrap="square">
            <a:spAutoFit/>
          </a:bodyPr>
          <a:lstStyle>
            <a:lvl1pPr marL="319088" marR="0" indent="-319088" algn="l" defTabSz="914400" rtl="0" eaLnBrk="0" fontAlgn="base" latinLnBrk="0" hangingPunct="0">
              <a:lnSpc>
                <a:spcPct val="100000"/>
              </a:lnSpc>
              <a:spcBef>
                <a:spcPct val="20000"/>
              </a:spcBef>
              <a:spcAft>
                <a:spcPct val="0"/>
              </a:spcAft>
              <a:buClr>
                <a:srgbClr val="46A6BD">
                  <a:lumMod val="40000"/>
                  <a:lumOff val="60000"/>
                </a:srgbClr>
              </a:buClr>
              <a:buSzPct val="70000"/>
              <a:buFont typeface="Wingdings 2" pitchFamily="18" charset="2"/>
              <a:buChar char=""/>
              <a:tabLst/>
              <a:defRPr sz="3000" b="1" kern="1200" baseline="0">
                <a:solidFill>
                  <a:schemeClr val="tx1">
                    <a:lumMod val="40000"/>
                    <a:lumOff val="60000"/>
                  </a:schemeClr>
                </a:solidFill>
                <a:effectLst>
                  <a:outerShdw blurRad="38100" dist="38100" dir="2700000" algn="tl">
                    <a:srgbClr val="000000">
                      <a:alpha val="43137"/>
                    </a:srgbClr>
                  </a:outerShdw>
                </a:effectLst>
                <a:latin typeface="+mn-lt"/>
                <a:ea typeface="+mn-ea"/>
                <a:cs typeface="+mn-cs"/>
              </a:defRPr>
            </a:lvl1pPr>
            <a:lvl2pPr marL="630238" indent="-273050" algn="l" rtl="0" eaLnBrk="1" fontAlgn="base" hangingPunct="1">
              <a:lnSpc>
                <a:spcPts val="3800"/>
              </a:lnSpc>
              <a:spcBef>
                <a:spcPts val="600"/>
              </a:spcBef>
              <a:spcAft>
                <a:spcPts val="600"/>
              </a:spcAft>
              <a:buClr>
                <a:srgbClr val="8FD600"/>
              </a:buClr>
              <a:buFont typeface="Wingdings 2" pitchFamily="18" charset="2"/>
              <a:buChar char=""/>
              <a:defRPr sz="3000" b="1" kern="1200">
                <a:solidFill>
                  <a:schemeClr val="tx1">
                    <a:lumMod val="40000"/>
                    <a:lumOff val="60000"/>
                  </a:schemeClr>
                </a:solidFill>
                <a:effectLst>
                  <a:outerShdw blurRad="38100" dist="38100" dir="2700000" algn="tl">
                    <a:srgbClr val="000000">
                      <a:alpha val="43137"/>
                    </a:srgbClr>
                  </a:outerShdw>
                </a:effectLst>
                <a:latin typeface="+mn-lt"/>
                <a:ea typeface="+mn-ea"/>
                <a:cs typeface="+mn-cs"/>
              </a:defRPr>
            </a:lvl2pPr>
            <a:lvl3pPr marL="922338" indent="-273050" algn="l" rtl="0" eaLnBrk="1" fontAlgn="base" hangingPunct="1">
              <a:lnSpc>
                <a:spcPts val="3800"/>
              </a:lnSpc>
              <a:spcBef>
                <a:spcPts val="600"/>
              </a:spcBef>
              <a:spcAft>
                <a:spcPts val="600"/>
              </a:spcAft>
              <a:buClr>
                <a:srgbClr val="FFAD9F"/>
              </a:buClr>
              <a:buFont typeface="Wingdings 2" pitchFamily="18" charset="2"/>
              <a:buChar char=""/>
              <a:defRPr sz="2800" b="1" kern="1200">
                <a:solidFill>
                  <a:schemeClr val="tx1">
                    <a:lumMod val="40000"/>
                    <a:lumOff val="60000"/>
                  </a:schemeClr>
                </a:solidFill>
                <a:effectLst>
                  <a:outerShdw blurRad="38100" dist="38100" dir="2700000" algn="tl">
                    <a:srgbClr val="000000">
                      <a:alpha val="43137"/>
                    </a:srgbClr>
                  </a:outerShdw>
                </a:effectLst>
                <a:latin typeface="+mn-lt"/>
                <a:ea typeface="+mn-ea"/>
                <a:cs typeface="+mn-cs"/>
              </a:defRPr>
            </a:lvl3pPr>
            <a:lvl4pPr marL="1187450" indent="-228600" algn="l" rtl="0" eaLnBrk="1" fontAlgn="base" hangingPunct="1">
              <a:lnSpc>
                <a:spcPts val="3800"/>
              </a:lnSpc>
              <a:spcBef>
                <a:spcPts val="600"/>
              </a:spcBef>
              <a:spcAft>
                <a:spcPts val="600"/>
              </a:spcAft>
              <a:buClr>
                <a:srgbClr val="FACF82"/>
              </a:buClr>
              <a:buFont typeface="Wingdings 2" pitchFamily="18" charset="2"/>
              <a:buChar char=""/>
              <a:defRPr sz="2600" b="1" kern="1200">
                <a:solidFill>
                  <a:schemeClr val="tx1">
                    <a:lumMod val="40000"/>
                    <a:lumOff val="60000"/>
                  </a:schemeClr>
                </a:solidFill>
                <a:effectLst>
                  <a:outerShdw blurRad="38100" dist="38100" dir="2700000" algn="tl">
                    <a:srgbClr val="000000">
                      <a:alpha val="43137"/>
                    </a:srgbClr>
                  </a:outerShdw>
                </a:effectLst>
                <a:latin typeface="+mn-lt"/>
                <a:ea typeface="+mn-ea"/>
                <a:cs typeface="+mn-cs"/>
              </a:defRPr>
            </a:lvl4pPr>
            <a:lvl5pPr marL="1425575" indent="-228600" algn="l" rtl="0" eaLnBrk="1" fontAlgn="base" hangingPunct="1">
              <a:lnSpc>
                <a:spcPts val="3800"/>
              </a:lnSpc>
              <a:spcBef>
                <a:spcPts val="600"/>
              </a:spcBef>
              <a:spcAft>
                <a:spcPts val="600"/>
              </a:spcAft>
              <a:buClr>
                <a:srgbClr val="46A6BD"/>
              </a:buClr>
              <a:buFont typeface="Wingdings 2" pitchFamily="18" charset="2"/>
              <a:buChar char=""/>
              <a:defRPr sz="2400" b="1" kern="1200">
                <a:solidFill>
                  <a:schemeClr val="tx1">
                    <a:lumMod val="40000"/>
                    <a:lumOff val="60000"/>
                  </a:schemeClr>
                </a:solidFill>
                <a:effectLst>
                  <a:outerShdw blurRad="38100" dist="38100" dir="2700000" algn="tl">
                    <a:srgbClr val="000000">
                      <a:alpha val="43137"/>
                    </a:srgbClr>
                  </a:outerShdw>
                </a:effectLst>
                <a:latin typeface="+mn-lt"/>
                <a:ea typeface="+mn-ea"/>
                <a:cs typeface="+mn-cs"/>
              </a:defRPr>
            </a:lvl5pPr>
            <a:lvl6pPr marL="1673352" indent="-228600" algn="l" rtl="0" eaLnBrk="1" latinLnBrk="0" hangingPunct="1">
              <a:spcBef>
                <a:spcPct val="20000"/>
              </a:spcBef>
              <a:buClr>
                <a:schemeClr val="accent6"/>
              </a:buClr>
              <a:buFont typeface="Wingdings 2"/>
              <a:buChar char=""/>
              <a:defRPr sz="1800" kern="1200">
                <a:solidFill>
                  <a:schemeClr val="tx1"/>
                </a:solidFill>
                <a:latin typeface="+mn-lt"/>
                <a:ea typeface="+mn-ea"/>
                <a:cs typeface="+mn-cs"/>
              </a:defRPr>
            </a:lvl6pPr>
            <a:lvl7pPr marL="1911096" indent="-228600" algn="l" rtl="0" eaLnBrk="1" latinLnBrk="0" hangingPunct="1">
              <a:spcBef>
                <a:spcPct val="20000"/>
              </a:spcBef>
              <a:buClr>
                <a:schemeClr val="tx2"/>
              </a:buClr>
              <a:buFont typeface="Wingdings 2"/>
              <a:buChar char=""/>
              <a:defRPr sz="1600" kern="1200">
                <a:solidFill>
                  <a:schemeClr val="tx1"/>
                </a:solidFill>
                <a:latin typeface="+mn-lt"/>
                <a:ea typeface="+mn-ea"/>
                <a:cs typeface="+mn-cs"/>
              </a:defRPr>
            </a:lvl7pPr>
            <a:lvl8pPr marL="2121408" indent="-182880" algn="l" rtl="0" eaLnBrk="1" latinLnBrk="0" hangingPunct="1">
              <a:spcBef>
                <a:spcPct val="20000"/>
              </a:spcBef>
              <a:buClr>
                <a:schemeClr val="tx2"/>
              </a:buClr>
              <a:buFont typeface="Wingdings 2"/>
              <a:buChar char=""/>
              <a:defRPr sz="1400" kern="1200">
                <a:solidFill>
                  <a:schemeClr val="tx1"/>
                </a:solidFill>
                <a:latin typeface="+mn-lt"/>
                <a:ea typeface="+mn-ea"/>
                <a:cs typeface="+mn-cs"/>
              </a:defRPr>
            </a:lvl8pPr>
            <a:lvl9pPr marL="2322576" indent="-182880" algn="l" rtl="0" eaLnBrk="1" latinLnBrk="0" hangingPunct="1">
              <a:spcBef>
                <a:spcPct val="20000"/>
              </a:spcBef>
              <a:buClr>
                <a:schemeClr val="tx2"/>
              </a:buClr>
              <a:buFont typeface="Wingdings 2"/>
              <a:buChar char=""/>
              <a:defRPr sz="1400" kern="1200">
                <a:solidFill>
                  <a:schemeClr val="tx1"/>
                </a:solidFill>
                <a:latin typeface="+mn-lt"/>
                <a:ea typeface="+mn-ea"/>
                <a:cs typeface="+mn-cs"/>
              </a:defRPr>
            </a:lvl9pPr>
          </a:lstStyle>
          <a:p>
            <a:pPr>
              <a:spcBef>
                <a:spcPts val="600"/>
              </a:spcBef>
              <a:spcAft>
                <a:spcPts val="600"/>
              </a:spcAft>
            </a:pPr>
            <a:r>
              <a:rPr lang="ru-RU" sz="2400" b="0" dirty="0" smtClean="0">
                <a:solidFill>
                  <a:schemeClr val="tx1"/>
                </a:solidFill>
                <a:effectLst/>
              </a:rPr>
              <a:t>В </a:t>
            </a:r>
            <a:r>
              <a:rPr lang="ru-RU" sz="2400" b="0" dirty="0">
                <a:solidFill>
                  <a:schemeClr val="tx1"/>
                </a:solidFill>
                <a:effectLst/>
              </a:rPr>
              <a:t>элементе </a:t>
            </a:r>
            <a:r>
              <a:rPr lang="en-US" sz="2400" b="0" dirty="0">
                <a:solidFill>
                  <a:srgbClr val="0000FF"/>
                </a:solidFill>
                <a:effectLst/>
                <a:latin typeface="Consolas" pitchFamily="49" charset="0"/>
                <a:cs typeface="Consolas" pitchFamily="49" charset="0"/>
              </a:rPr>
              <a:t>&lt;authorization&gt;</a:t>
            </a:r>
            <a:endParaRPr lang="ru-RU" sz="2400" b="0" dirty="0" smtClean="0">
              <a:solidFill>
                <a:schemeClr val="tx1"/>
              </a:solidFill>
              <a:effectLst/>
            </a:endParaRPr>
          </a:p>
          <a:p>
            <a:pPr lvl="1"/>
            <a:r>
              <a:rPr lang="ru-RU" sz="2400" b="0" dirty="0" smtClean="0">
                <a:solidFill>
                  <a:schemeClr val="tx1"/>
                </a:solidFill>
                <a:effectLst/>
              </a:rPr>
              <a:t>для отказа в доступе пользователям или ролям задается тэг </a:t>
            </a:r>
            <a:r>
              <a:rPr lang="en-US" sz="2400" b="0" dirty="0" smtClean="0">
                <a:solidFill>
                  <a:srgbClr val="0000FF"/>
                </a:solidFill>
                <a:effectLst/>
                <a:latin typeface="Consolas" pitchFamily="49" charset="0"/>
                <a:cs typeface="Consolas" pitchFamily="49" charset="0"/>
              </a:rPr>
              <a:t>&lt;deny</a:t>
            </a:r>
            <a:r>
              <a:rPr lang="en-US" sz="2400" b="0" dirty="0" smtClean="0">
                <a:solidFill>
                  <a:srgbClr val="0000FF"/>
                </a:solidFill>
                <a:effectLst/>
              </a:rPr>
              <a:t> </a:t>
            </a:r>
            <a:r>
              <a:rPr lang="en-US" sz="2400" b="0" dirty="0" smtClean="0">
                <a:solidFill>
                  <a:srgbClr val="0000FF"/>
                </a:solidFill>
                <a:effectLst/>
                <a:latin typeface="Consolas" pitchFamily="49" charset="0"/>
                <a:cs typeface="Consolas" pitchFamily="49" charset="0"/>
              </a:rPr>
              <a:t>users="…"&gt;</a:t>
            </a:r>
            <a:endParaRPr lang="ru-RU" sz="2400" b="0" dirty="0" smtClean="0">
              <a:solidFill>
                <a:srgbClr val="0000FF"/>
              </a:solidFill>
              <a:effectLst/>
              <a:latin typeface="Consolas" pitchFamily="49" charset="0"/>
              <a:cs typeface="Consolas" pitchFamily="49" charset="0"/>
            </a:endParaRPr>
          </a:p>
          <a:p>
            <a:pPr lvl="1"/>
            <a:r>
              <a:rPr lang="ru-RU" sz="2400" b="0" dirty="0">
                <a:solidFill>
                  <a:schemeClr val="tx1"/>
                </a:solidFill>
                <a:effectLst/>
                <a:latin typeface="Consolas" pitchFamily="49" charset="0"/>
                <a:cs typeface="Consolas" pitchFamily="49" charset="0"/>
              </a:rPr>
              <a:t>д</a:t>
            </a:r>
            <a:r>
              <a:rPr lang="ru-RU" sz="2400" b="0" dirty="0" smtClean="0">
                <a:solidFill>
                  <a:schemeClr val="tx1"/>
                </a:solidFill>
                <a:effectLst/>
                <a:latin typeface="Consolas" pitchFamily="49" charset="0"/>
                <a:cs typeface="Consolas" pitchFamily="49" charset="0"/>
              </a:rPr>
              <a:t>ля разрешения доступа </a:t>
            </a:r>
            <a:r>
              <a:rPr lang="ru-RU" sz="2400" b="0" dirty="0">
                <a:solidFill>
                  <a:schemeClr val="tx1"/>
                </a:solidFill>
                <a:effectLst/>
              </a:rPr>
              <a:t>пользователям или ролям задается </a:t>
            </a:r>
            <a:r>
              <a:rPr lang="ru-RU" sz="2400" b="0" dirty="0" smtClean="0">
                <a:solidFill>
                  <a:schemeClr val="tx1"/>
                </a:solidFill>
                <a:effectLst/>
              </a:rPr>
              <a:t>тэг </a:t>
            </a:r>
            <a:r>
              <a:rPr lang="en-US" sz="2400" b="0" dirty="0" smtClean="0">
                <a:solidFill>
                  <a:srgbClr val="0000FF"/>
                </a:solidFill>
                <a:effectLst/>
                <a:latin typeface="Consolas" pitchFamily="49" charset="0"/>
                <a:cs typeface="Consolas" pitchFamily="49" charset="0"/>
              </a:rPr>
              <a:t>&lt;allow</a:t>
            </a:r>
            <a:r>
              <a:rPr lang="en-US" sz="2400" b="0" dirty="0" smtClean="0">
                <a:solidFill>
                  <a:srgbClr val="0000FF"/>
                </a:solidFill>
                <a:effectLst/>
              </a:rPr>
              <a:t> </a:t>
            </a:r>
            <a:r>
              <a:rPr lang="en-US" sz="2400" b="0" dirty="0" smtClean="0">
                <a:solidFill>
                  <a:srgbClr val="0000FF"/>
                </a:solidFill>
                <a:effectLst/>
                <a:latin typeface="Consolas" pitchFamily="49" charset="0"/>
                <a:cs typeface="Consolas" pitchFamily="49" charset="0"/>
              </a:rPr>
              <a:t>users="…"&gt;</a:t>
            </a:r>
            <a:endParaRPr lang="ru-RU" sz="2400" b="0" dirty="0" smtClean="0">
              <a:solidFill>
                <a:schemeClr val="accent5">
                  <a:lumMod val="20000"/>
                  <a:lumOff val="80000"/>
                </a:schemeClr>
              </a:solidFill>
              <a:latin typeface="Consolas" pitchFamily="49" charset="0"/>
              <a:cs typeface="Consolas" pitchFamily="49" charset="0"/>
            </a:endParaRPr>
          </a:p>
          <a:p>
            <a:pPr>
              <a:spcBef>
                <a:spcPts val="600"/>
              </a:spcBef>
              <a:spcAft>
                <a:spcPts val="600"/>
              </a:spcAft>
            </a:pPr>
            <a:endParaRPr lang="ru-RU" sz="2400" dirty="0">
              <a:solidFill>
                <a:schemeClr val="accent5">
                  <a:lumMod val="20000"/>
                  <a:lumOff val="80000"/>
                </a:schemeClr>
              </a:solidFill>
              <a:latin typeface="Consolas" pitchFamily="49" charset="0"/>
              <a:cs typeface="Consolas" pitchFamily="49" charset="0"/>
            </a:endParaRPr>
          </a:p>
          <a:p>
            <a:pPr>
              <a:spcBef>
                <a:spcPts val="600"/>
              </a:spcBef>
              <a:spcAft>
                <a:spcPts val="600"/>
              </a:spcAft>
            </a:pPr>
            <a:endParaRPr lang="ru-RU" sz="2400" dirty="0" smtClean="0">
              <a:solidFill>
                <a:schemeClr val="accent5">
                  <a:lumMod val="20000"/>
                  <a:lumOff val="80000"/>
                </a:schemeClr>
              </a:solidFill>
              <a:latin typeface="Consolas" pitchFamily="49" charset="0"/>
              <a:cs typeface="Consolas" pitchFamily="49" charset="0"/>
            </a:endParaRPr>
          </a:p>
          <a:p>
            <a:pPr>
              <a:spcBef>
                <a:spcPts val="600"/>
              </a:spcBef>
              <a:spcAft>
                <a:spcPts val="600"/>
              </a:spcAft>
            </a:pPr>
            <a:endParaRPr lang="ru-RU" sz="2400" dirty="0">
              <a:solidFill>
                <a:schemeClr val="accent5">
                  <a:lumMod val="20000"/>
                  <a:lumOff val="80000"/>
                </a:schemeClr>
              </a:solidFill>
              <a:latin typeface="Consolas" pitchFamily="49" charset="0"/>
              <a:cs typeface="Consolas" pitchFamily="49" charset="0"/>
            </a:endParaRPr>
          </a:p>
          <a:p>
            <a:pPr>
              <a:spcBef>
                <a:spcPts val="600"/>
              </a:spcBef>
              <a:spcAft>
                <a:spcPts val="600"/>
              </a:spcAft>
            </a:pPr>
            <a:r>
              <a:rPr lang="en-US" sz="2400" dirty="0" smtClean="0">
                <a:solidFill>
                  <a:srgbClr val="0000FF"/>
                </a:solidFill>
                <a:effectLst/>
                <a:latin typeface="Consolas" pitchFamily="49" charset="0"/>
                <a:cs typeface="Consolas" pitchFamily="49" charset="0"/>
              </a:rPr>
              <a:t>&lt;deny</a:t>
            </a:r>
            <a:r>
              <a:rPr lang="en-US" sz="2400" dirty="0">
                <a:solidFill>
                  <a:srgbClr val="0000FF"/>
                </a:solidFill>
                <a:effectLst/>
              </a:rPr>
              <a:t> </a:t>
            </a:r>
            <a:r>
              <a:rPr lang="en-US" sz="2400" dirty="0" smtClean="0">
                <a:solidFill>
                  <a:srgbClr val="0000FF"/>
                </a:solidFill>
                <a:effectLst/>
                <a:latin typeface="Consolas" pitchFamily="49" charset="0"/>
                <a:cs typeface="Consolas" pitchFamily="49" charset="0"/>
              </a:rPr>
              <a:t>users="?"</a:t>
            </a:r>
            <a:r>
              <a:rPr lang="en-US" sz="2400" dirty="0">
                <a:solidFill>
                  <a:srgbClr val="0000FF"/>
                </a:solidFill>
                <a:effectLst/>
              </a:rPr>
              <a:t> </a:t>
            </a:r>
            <a:r>
              <a:rPr lang="en-US" sz="2400" dirty="0" smtClean="0">
                <a:solidFill>
                  <a:srgbClr val="0000FF"/>
                </a:solidFill>
                <a:effectLst/>
                <a:latin typeface="Consolas" pitchFamily="49" charset="0"/>
                <a:cs typeface="Consolas" pitchFamily="49" charset="0"/>
              </a:rPr>
              <a:t>/&gt;</a:t>
            </a:r>
            <a:r>
              <a:rPr lang="en-US" sz="2400" dirty="0" smtClean="0">
                <a:solidFill>
                  <a:srgbClr val="0000FF"/>
                </a:solidFill>
                <a:effectLst/>
              </a:rPr>
              <a:t> </a:t>
            </a:r>
            <a:r>
              <a:rPr lang="ru-RU" sz="2400" dirty="0" smtClean="0">
                <a:solidFill>
                  <a:srgbClr val="0000FF"/>
                </a:solidFill>
                <a:effectLst/>
              </a:rPr>
              <a:t>- </a:t>
            </a:r>
            <a:r>
              <a:rPr lang="ru-RU" sz="2400" b="0" dirty="0" smtClean="0">
                <a:solidFill>
                  <a:schemeClr val="tx1"/>
                </a:solidFill>
                <a:effectLst/>
              </a:rPr>
              <a:t>отказать в анонимном (не аутентифицированном) доступе</a:t>
            </a:r>
          </a:p>
          <a:p>
            <a:pPr>
              <a:spcBef>
                <a:spcPts val="600"/>
              </a:spcBef>
              <a:spcAft>
                <a:spcPts val="600"/>
              </a:spcAft>
            </a:pPr>
            <a:r>
              <a:rPr lang="en-US" sz="2400" dirty="0" smtClean="0">
                <a:solidFill>
                  <a:srgbClr val="0000FF"/>
                </a:solidFill>
                <a:effectLst/>
                <a:latin typeface="Consolas" pitchFamily="49" charset="0"/>
                <a:cs typeface="Consolas" pitchFamily="49" charset="0"/>
              </a:rPr>
              <a:t>&lt;deny</a:t>
            </a:r>
            <a:r>
              <a:rPr lang="en-US" sz="2400" dirty="0" smtClean="0">
                <a:solidFill>
                  <a:srgbClr val="0000FF"/>
                </a:solidFill>
                <a:effectLst/>
              </a:rPr>
              <a:t> </a:t>
            </a:r>
            <a:r>
              <a:rPr lang="en-US" sz="2400" dirty="0" smtClean="0">
                <a:solidFill>
                  <a:srgbClr val="0000FF"/>
                </a:solidFill>
                <a:effectLst/>
                <a:latin typeface="Consolas" pitchFamily="49" charset="0"/>
                <a:cs typeface="Consolas" pitchFamily="49" charset="0"/>
              </a:rPr>
              <a:t>users="*"</a:t>
            </a:r>
            <a:r>
              <a:rPr lang="en-US" sz="2400" dirty="0">
                <a:solidFill>
                  <a:srgbClr val="0000FF"/>
                </a:solidFill>
                <a:effectLst/>
              </a:rPr>
              <a:t> </a:t>
            </a:r>
            <a:r>
              <a:rPr lang="en-US" sz="2400" dirty="0" smtClean="0">
                <a:solidFill>
                  <a:srgbClr val="0000FF"/>
                </a:solidFill>
                <a:effectLst/>
                <a:latin typeface="Consolas" pitchFamily="49" charset="0"/>
                <a:cs typeface="Consolas" pitchFamily="49" charset="0"/>
              </a:rPr>
              <a:t>/&gt;</a:t>
            </a:r>
            <a:r>
              <a:rPr lang="en-US" sz="2400" dirty="0" smtClean="0">
                <a:solidFill>
                  <a:srgbClr val="0000FF"/>
                </a:solidFill>
                <a:effectLst/>
              </a:rPr>
              <a:t> </a:t>
            </a:r>
            <a:r>
              <a:rPr lang="ru-RU" sz="2400" b="0" dirty="0" smtClean="0">
                <a:solidFill>
                  <a:schemeClr val="tx1"/>
                </a:solidFill>
                <a:effectLst/>
              </a:rPr>
              <a:t>- отказать всем пользователям</a:t>
            </a:r>
            <a:endParaRPr lang="en-US" sz="2400" b="0" dirty="0">
              <a:solidFill>
                <a:schemeClr val="tx1"/>
              </a:solidFill>
              <a:effectLst/>
            </a:endParaRPr>
          </a:p>
        </p:txBody>
      </p:sp>
      <p:sp>
        <p:nvSpPr>
          <p:cNvPr id="7" name="Text Placeholder 5"/>
          <p:cNvSpPr txBox="1">
            <a:spLocks/>
          </p:cNvSpPr>
          <p:nvPr/>
        </p:nvSpPr>
        <p:spPr>
          <a:xfrm>
            <a:off x="683568" y="3835039"/>
            <a:ext cx="7241776" cy="1631216"/>
          </a:xfrm>
          <a:prstGeom prst="rect">
            <a:avLst/>
          </a:prstGeom>
          <a:solidFill>
            <a:schemeClr val="accent5">
              <a:lumMod val="40000"/>
              <a:lumOff val="60000"/>
              <a:alpha val="15000"/>
            </a:schemeClr>
          </a:solidFill>
          <a:ln w="12700">
            <a:solidFill>
              <a:schemeClr val="accent5">
                <a:lumMod val="60000"/>
                <a:lumOff val="40000"/>
              </a:schemeClr>
            </a:solidFill>
          </a:ln>
        </p:spPr>
        <p:txBody>
          <a:bodyPr wrap="square">
            <a:spAutoFit/>
          </a:bodyPr>
          <a:lstStyle>
            <a:defPPr>
              <a:defRPr lang="en-US"/>
            </a:defPPr>
            <a:lvl1pPr>
              <a:lnSpc>
                <a:spcPct val="100000"/>
              </a:lnSpc>
              <a:spcBef>
                <a:spcPts val="0"/>
              </a:spcBef>
              <a:buClr>
                <a:schemeClr val="accent5">
                  <a:lumMod val="40000"/>
                  <a:lumOff val="60000"/>
                </a:schemeClr>
              </a:buClr>
              <a:buSzPct val="70000"/>
              <a:buFont typeface="Wingdings 2" pitchFamily="18" charset="2"/>
              <a:buNone/>
              <a:defRPr sz="2000">
                <a:solidFill>
                  <a:srgbClr val="8CF4F2"/>
                </a:solidFill>
                <a:latin typeface="Consolas" pitchFamily="49" charset="0"/>
                <a:cs typeface="Consolas" pitchFamily="49" charset="0"/>
              </a:defRPr>
            </a:lvl1pPr>
          </a:lstStyle>
          <a:p>
            <a:r>
              <a:rPr lang="en-US" noProof="1" smtClean="0">
                <a:solidFill>
                  <a:srgbClr val="0000FF"/>
                </a:solidFill>
              </a:rPr>
              <a:t>&lt;system.web&gt;</a:t>
            </a:r>
          </a:p>
          <a:p>
            <a:r>
              <a:rPr lang="en-US" noProof="1" smtClean="0">
                <a:solidFill>
                  <a:srgbClr val="0000FF"/>
                </a:solidFill>
              </a:rPr>
              <a:t>  &lt;authorization&gt;</a:t>
            </a:r>
          </a:p>
          <a:p>
            <a:r>
              <a:rPr lang="en-US" noProof="1" smtClean="0">
                <a:solidFill>
                  <a:srgbClr val="0000FF"/>
                </a:solidFill>
              </a:rPr>
              <a:t>    &lt;deny users="?"/&gt;</a:t>
            </a:r>
          </a:p>
          <a:p>
            <a:r>
              <a:rPr lang="en-US" noProof="1" smtClean="0">
                <a:solidFill>
                  <a:srgbClr val="0000FF"/>
                </a:solidFill>
              </a:rPr>
              <a:t>  &lt;/authorization&gt;</a:t>
            </a:r>
          </a:p>
          <a:p>
            <a:r>
              <a:rPr lang="en-US" noProof="1" smtClean="0">
                <a:solidFill>
                  <a:srgbClr val="0000FF"/>
                </a:solidFill>
              </a:rPr>
              <a:t>&lt;/system.web&gt;</a:t>
            </a:r>
            <a:endParaRPr lang="en-US" noProof="1">
              <a:solidFill>
                <a:srgbClr val="0000FF"/>
              </a:solidFill>
            </a:endParaRPr>
          </a:p>
        </p:txBody>
      </p:sp>
    </p:spTree>
    <p:extLst>
      <p:ext uri="{BB962C8B-B14F-4D97-AF65-F5344CB8AC3E}">
        <p14:creationId xmlns:p14="http://schemas.microsoft.com/office/powerpoint/2010/main" val="18746030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1282154"/>
          </a:xfrm>
        </p:spPr>
        <p:txBody>
          <a:bodyPr>
            <a:normAutofit fontScale="90000"/>
          </a:bodyPr>
          <a:lstStyle/>
          <a:p>
            <a:r>
              <a:rPr lang="ru-RU" dirty="0" smtClean="0"/>
              <a:t>Специальные символы </a:t>
            </a:r>
            <a:r>
              <a:rPr lang="ru-RU" dirty="0"/>
              <a:t>для задания пользователей</a:t>
            </a:r>
          </a:p>
        </p:txBody>
      </p:sp>
      <p:sp>
        <p:nvSpPr>
          <p:cNvPr id="3" name="Содержимое 2"/>
          <p:cNvSpPr>
            <a:spLocks noGrp="1"/>
          </p:cNvSpPr>
          <p:nvPr>
            <p:ph idx="1"/>
          </p:nvPr>
        </p:nvSpPr>
        <p:spPr>
          <a:xfrm>
            <a:off x="205680" y="1916832"/>
            <a:ext cx="8938320" cy="4941168"/>
          </a:xfrm>
        </p:spPr>
        <p:txBody>
          <a:bodyPr>
            <a:normAutofit/>
          </a:bodyPr>
          <a:lstStyle/>
          <a:p>
            <a:r>
              <a:rPr lang="ru-RU" dirty="0" smtClean="0"/>
              <a:t>символ (</a:t>
            </a:r>
            <a:r>
              <a:rPr lang="ru-RU" dirty="0" smtClean="0">
                <a:solidFill>
                  <a:srgbClr val="0000FF"/>
                </a:solidFill>
              </a:rPr>
              <a:t>?</a:t>
            </a:r>
            <a:r>
              <a:rPr lang="ru-RU" dirty="0" smtClean="0"/>
              <a:t>) обозначает всех анонимных пользователей. </a:t>
            </a:r>
          </a:p>
          <a:p>
            <a:pPr lvl="1"/>
            <a:r>
              <a:rPr lang="ru-RU" dirty="0" smtClean="0"/>
              <a:t>Например, правило </a:t>
            </a:r>
            <a:r>
              <a:rPr lang="en-US" dirty="0" smtClean="0">
                <a:solidFill>
                  <a:srgbClr val="0000FF"/>
                </a:solidFill>
              </a:rPr>
              <a:t>&lt;deny users="?" /&gt;</a:t>
            </a:r>
            <a:r>
              <a:rPr lang="en-US" dirty="0" smtClean="0"/>
              <a:t> </a:t>
            </a:r>
            <a:endParaRPr lang="ru-RU" dirty="0" smtClean="0"/>
          </a:p>
          <a:p>
            <a:pPr marL="457200" lvl="1" indent="0">
              <a:buNone/>
            </a:pPr>
            <a:r>
              <a:rPr lang="ru-RU" dirty="0" smtClean="0"/>
              <a:t>говорит о том, что доступ анонимных пользователей не разрешен.</a:t>
            </a:r>
          </a:p>
          <a:p>
            <a:r>
              <a:rPr lang="ru-RU" dirty="0" smtClean="0"/>
              <a:t>символ (</a:t>
            </a:r>
            <a:r>
              <a:rPr lang="ru-RU" dirty="0" smtClean="0">
                <a:solidFill>
                  <a:srgbClr val="0000FF"/>
                </a:solidFill>
              </a:rPr>
              <a:t>*</a:t>
            </a:r>
            <a:r>
              <a:rPr lang="ru-RU" dirty="0" smtClean="0"/>
              <a:t>) обозначает всех пользователей. </a:t>
            </a:r>
          </a:p>
          <a:p>
            <a:pPr lvl="1"/>
            <a:r>
              <a:rPr lang="ru-RU" dirty="0" smtClean="0"/>
              <a:t>Например, правило </a:t>
            </a:r>
            <a:r>
              <a:rPr lang="ru-RU" dirty="0" smtClean="0">
                <a:solidFill>
                  <a:srgbClr val="0000FF"/>
                </a:solidFill>
              </a:rPr>
              <a:t>&lt;</a:t>
            </a:r>
            <a:r>
              <a:rPr lang="ru-RU" dirty="0" err="1" smtClean="0">
                <a:solidFill>
                  <a:srgbClr val="0000FF"/>
                </a:solidFill>
              </a:rPr>
              <a:t>allow</a:t>
            </a:r>
            <a:r>
              <a:rPr lang="ru-RU" dirty="0" smtClean="0">
                <a:solidFill>
                  <a:srgbClr val="0000FF"/>
                </a:solidFill>
              </a:rPr>
              <a:t> </a:t>
            </a:r>
            <a:r>
              <a:rPr lang="ru-RU" dirty="0" err="1" smtClean="0">
                <a:solidFill>
                  <a:srgbClr val="0000FF"/>
                </a:solidFill>
              </a:rPr>
              <a:t>users</a:t>
            </a:r>
            <a:r>
              <a:rPr lang="ru-RU" dirty="0" smtClean="0">
                <a:solidFill>
                  <a:srgbClr val="0000FF"/>
                </a:solidFill>
              </a:rPr>
              <a:t>=“*" /&gt; </a:t>
            </a:r>
          </a:p>
          <a:p>
            <a:pPr marL="457200" lvl="1" indent="0">
              <a:buNone/>
            </a:pPr>
            <a:r>
              <a:rPr lang="ru-RU" dirty="0" smtClean="0"/>
              <a:t>говорит о том, что всем пользователи доступ к ресурсу разрешен.</a:t>
            </a:r>
          </a:p>
          <a:p>
            <a:endParaRPr lang="ru-RU" dirty="0"/>
          </a:p>
        </p:txBody>
      </p:sp>
    </p:spTree>
    <p:extLst>
      <p:ext uri="{BB962C8B-B14F-4D97-AF65-F5344CB8AC3E}">
        <p14:creationId xmlns:p14="http://schemas.microsoft.com/office/powerpoint/2010/main" val="22321416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850106"/>
          </a:xfrm>
        </p:spPr>
        <p:txBody>
          <a:bodyPr>
            <a:normAutofit/>
          </a:bodyPr>
          <a:lstStyle/>
          <a:p>
            <a:r>
              <a:rPr lang="ru-RU" dirty="0" smtClean="0"/>
              <a:t>Порядок выполнения правил</a:t>
            </a:r>
            <a:endParaRPr lang="ru-RU" dirty="0"/>
          </a:p>
        </p:txBody>
      </p:sp>
      <p:sp>
        <p:nvSpPr>
          <p:cNvPr id="3" name="Содержимое 2"/>
          <p:cNvSpPr>
            <a:spLocks noGrp="1"/>
          </p:cNvSpPr>
          <p:nvPr>
            <p:ph idx="1"/>
          </p:nvPr>
        </p:nvSpPr>
        <p:spPr>
          <a:xfrm>
            <a:off x="205680" y="1628800"/>
            <a:ext cx="8938320" cy="5229200"/>
          </a:xfrm>
        </p:spPr>
        <p:txBody>
          <a:bodyPr>
            <a:normAutofit/>
          </a:bodyPr>
          <a:lstStyle/>
          <a:p>
            <a:pPr marL="268288" indent="-249238"/>
            <a:r>
              <a:rPr lang="ru-RU" dirty="0" smtClean="0"/>
              <a:t>Если в разделе </a:t>
            </a:r>
            <a:r>
              <a:rPr lang="ru-RU" dirty="0" smtClean="0">
                <a:solidFill>
                  <a:srgbClr val="0000FF"/>
                </a:solidFill>
              </a:rPr>
              <a:t>&lt;</a:t>
            </a:r>
            <a:r>
              <a:rPr lang="ru-RU" dirty="0" err="1" smtClean="0">
                <a:solidFill>
                  <a:srgbClr val="0000FF"/>
                </a:solidFill>
              </a:rPr>
              <a:t>authorization</a:t>
            </a:r>
            <a:r>
              <a:rPr lang="ru-RU" dirty="0" smtClean="0">
                <a:solidFill>
                  <a:srgbClr val="0000FF"/>
                </a:solidFill>
              </a:rPr>
              <a:t>&gt; </a:t>
            </a:r>
            <a:r>
              <a:rPr lang="ru-RU" dirty="0" smtClean="0"/>
              <a:t>задано несколько правил, то система </a:t>
            </a:r>
          </a:p>
          <a:p>
            <a:pPr marL="668338" lvl="1" indent="-249238"/>
            <a:r>
              <a:rPr lang="ru-RU" dirty="0" smtClean="0"/>
              <a:t>последовательно проверяет правила </a:t>
            </a:r>
          </a:p>
          <a:p>
            <a:pPr marL="668338" lvl="1" indent="-249238"/>
            <a:r>
              <a:rPr lang="ru-RU" dirty="0" smtClean="0"/>
              <a:t>Если очередное правило выполнится (т.е., пока не будет запрещено или разрешено) проверка заканчивается.  </a:t>
            </a:r>
          </a:p>
          <a:p>
            <a:pPr marL="668338" lvl="1" indent="-249238"/>
            <a:r>
              <a:rPr lang="ru-RU" b="1" i="1" dirty="0" smtClean="0"/>
              <a:t>Следующие за ним правила не проверяются!</a:t>
            </a:r>
          </a:p>
          <a:p>
            <a:pPr marL="268288" indent="-249238"/>
            <a:r>
              <a:rPr lang="ru-RU" dirty="0" smtClean="0"/>
              <a:t>Если ни одно из правил не выполняется, то считается, что доступ к ресурсу разрешен.</a:t>
            </a:r>
          </a:p>
          <a:p>
            <a:pPr indent="11113">
              <a:buNone/>
            </a:pPr>
            <a:endParaRPr lang="ru-RU" dirty="0" smtClean="0">
              <a:solidFill>
                <a:srgbClr val="0000FF"/>
              </a:solidFill>
            </a:endParaRPr>
          </a:p>
          <a:p>
            <a:pPr indent="11113">
              <a:buNone/>
            </a:pPr>
            <a:endParaRPr lang="ru-RU" dirty="0">
              <a:solidFill>
                <a:srgbClr val="0000FF"/>
              </a:solidFill>
            </a:endParaRPr>
          </a:p>
        </p:txBody>
      </p:sp>
    </p:spTree>
    <p:extLst>
      <p:ext uri="{BB962C8B-B14F-4D97-AF65-F5344CB8AC3E}">
        <p14:creationId xmlns:p14="http://schemas.microsoft.com/office/powerpoint/2010/main" val="428915323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Управление </a:t>
            </a:r>
            <a:r>
              <a:rPr lang="ru-RU" dirty="0" smtClean="0"/>
              <a:t>доступом конкретных пользователей</a:t>
            </a:r>
            <a:endParaRPr lang="ru-RU" dirty="0"/>
          </a:p>
        </p:txBody>
      </p:sp>
      <p:sp>
        <p:nvSpPr>
          <p:cNvPr id="3" name="Объект 2"/>
          <p:cNvSpPr>
            <a:spLocks noGrp="1"/>
          </p:cNvSpPr>
          <p:nvPr>
            <p:ph idx="1"/>
          </p:nvPr>
        </p:nvSpPr>
        <p:spPr>
          <a:xfrm>
            <a:off x="205680" y="1556792"/>
            <a:ext cx="8938320" cy="5301208"/>
          </a:xfrm>
        </p:spPr>
        <p:txBody>
          <a:bodyPr>
            <a:normAutofit fontScale="77500" lnSpcReduction="20000"/>
          </a:bodyPr>
          <a:lstStyle/>
          <a:p>
            <a:r>
              <a:rPr lang="ru-RU" dirty="0" smtClean="0"/>
              <a:t>Пример1:</a:t>
            </a:r>
          </a:p>
          <a:p>
            <a:pPr marL="0" indent="0">
              <a:buNone/>
            </a:pPr>
            <a:r>
              <a:rPr lang="en-US" dirty="0" smtClean="0">
                <a:solidFill>
                  <a:srgbClr val="0000FF"/>
                </a:solidFill>
              </a:rPr>
              <a:t>&lt;</a:t>
            </a:r>
            <a:r>
              <a:rPr lang="en-US" dirty="0">
                <a:solidFill>
                  <a:srgbClr val="0000FF"/>
                </a:solidFill>
              </a:rPr>
              <a:t>authorization&gt;</a:t>
            </a:r>
          </a:p>
          <a:p>
            <a:pPr marL="0" indent="0">
              <a:buNone/>
            </a:pPr>
            <a:r>
              <a:rPr lang="ru-RU" dirty="0" smtClean="0">
                <a:solidFill>
                  <a:srgbClr val="0000FF"/>
                </a:solidFill>
              </a:rPr>
              <a:t>   </a:t>
            </a:r>
            <a:r>
              <a:rPr lang="en-US" dirty="0" smtClean="0">
                <a:solidFill>
                  <a:srgbClr val="0000FF"/>
                </a:solidFill>
              </a:rPr>
              <a:t>&lt;</a:t>
            </a:r>
            <a:r>
              <a:rPr lang="en-US" dirty="0">
                <a:solidFill>
                  <a:srgbClr val="0000FF"/>
                </a:solidFill>
              </a:rPr>
              <a:t>deny users="?" /&gt;</a:t>
            </a:r>
          </a:p>
          <a:p>
            <a:pPr marL="0" indent="0">
              <a:buNone/>
            </a:pPr>
            <a:r>
              <a:rPr lang="ru-RU" dirty="0" smtClean="0">
                <a:solidFill>
                  <a:srgbClr val="0000FF"/>
                </a:solidFill>
              </a:rPr>
              <a:t>   </a:t>
            </a:r>
            <a:r>
              <a:rPr lang="en-US" dirty="0" smtClean="0">
                <a:solidFill>
                  <a:srgbClr val="0000FF"/>
                </a:solidFill>
              </a:rPr>
              <a:t>&lt;</a:t>
            </a:r>
            <a:r>
              <a:rPr lang="en-US" dirty="0">
                <a:solidFill>
                  <a:srgbClr val="0000FF"/>
                </a:solidFill>
              </a:rPr>
              <a:t>deny users="</a:t>
            </a:r>
            <a:r>
              <a:rPr lang="en-US" dirty="0" err="1">
                <a:solidFill>
                  <a:srgbClr val="0000FF"/>
                </a:solidFill>
              </a:rPr>
              <a:t>matthew</a:t>
            </a:r>
            <a:r>
              <a:rPr lang="en-US" dirty="0" smtClean="0">
                <a:solidFill>
                  <a:srgbClr val="0000FF"/>
                </a:solidFill>
              </a:rPr>
              <a:t>,</a:t>
            </a:r>
            <a:r>
              <a:rPr lang="ru-RU" dirty="0" smtClean="0">
                <a:solidFill>
                  <a:srgbClr val="0000FF"/>
                </a:solidFill>
              </a:rPr>
              <a:t> </a:t>
            </a:r>
            <a:r>
              <a:rPr lang="en-US" dirty="0" err="1" smtClean="0">
                <a:solidFill>
                  <a:srgbClr val="0000FF"/>
                </a:solidFill>
              </a:rPr>
              <a:t>sarah</a:t>
            </a:r>
            <a:r>
              <a:rPr lang="en-US" dirty="0">
                <a:solidFill>
                  <a:srgbClr val="0000FF"/>
                </a:solidFill>
              </a:rPr>
              <a:t>" /&gt;</a:t>
            </a:r>
          </a:p>
          <a:p>
            <a:pPr marL="0" indent="0">
              <a:buNone/>
            </a:pPr>
            <a:r>
              <a:rPr lang="ru-RU" dirty="0" smtClean="0">
                <a:solidFill>
                  <a:srgbClr val="0000FF"/>
                </a:solidFill>
              </a:rPr>
              <a:t>   </a:t>
            </a:r>
            <a:r>
              <a:rPr lang="en-US" dirty="0" smtClean="0">
                <a:solidFill>
                  <a:srgbClr val="0000FF"/>
                </a:solidFill>
              </a:rPr>
              <a:t>&lt;</a:t>
            </a:r>
            <a:r>
              <a:rPr lang="en-US" dirty="0">
                <a:solidFill>
                  <a:srgbClr val="0000FF"/>
                </a:solidFill>
              </a:rPr>
              <a:t>deny users="john" /&gt;</a:t>
            </a:r>
          </a:p>
          <a:p>
            <a:pPr marL="0" indent="0">
              <a:buNone/>
            </a:pPr>
            <a:r>
              <a:rPr lang="ru-RU" dirty="0" smtClean="0">
                <a:solidFill>
                  <a:srgbClr val="0000FF"/>
                </a:solidFill>
              </a:rPr>
              <a:t>   </a:t>
            </a:r>
            <a:r>
              <a:rPr lang="en-US" dirty="0" smtClean="0">
                <a:solidFill>
                  <a:srgbClr val="0000FF"/>
                </a:solidFill>
              </a:rPr>
              <a:t>&lt;</a:t>
            </a:r>
            <a:r>
              <a:rPr lang="en-US" dirty="0">
                <a:solidFill>
                  <a:srgbClr val="0000FF"/>
                </a:solidFill>
              </a:rPr>
              <a:t>allow users="*" /&gt;</a:t>
            </a:r>
          </a:p>
          <a:p>
            <a:pPr marL="0" indent="0">
              <a:buNone/>
            </a:pPr>
            <a:r>
              <a:rPr lang="en-US" dirty="0">
                <a:solidFill>
                  <a:srgbClr val="0000FF"/>
                </a:solidFill>
              </a:rPr>
              <a:t>&lt;/authorization</a:t>
            </a:r>
            <a:r>
              <a:rPr lang="en-US" dirty="0" smtClean="0">
                <a:solidFill>
                  <a:srgbClr val="0000FF"/>
                </a:solidFill>
              </a:rPr>
              <a:t>&gt;</a:t>
            </a:r>
            <a:endParaRPr lang="ru-RU" dirty="0" smtClean="0">
              <a:solidFill>
                <a:srgbClr val="0000FF"/>
              </a:solidFill>
            </a:endParaRPr>
          </a:p>
          <a:p>
            <a:r>
              <a:rPr lang="ru-RU" dirty="0" smtClean="0"/>
              <a:t>Пример2:</a:t>
            </a:r>
          </a:p>
          <a:p>
            <a:pPr marL="0" indent="0">
              <a:buNone/>
            </a:pPr>
            <a:r>
              <a:rPr lang="en-US" dirty="0">
                <a:solidFill>
                  <a:srgbClr val="0000FF"/>
                </a:solidFill>
              </a:rPr>
              <a:t>&lt;authorization&gt;</a:t>
            </a:r>
          </a:p>
          <a:p>
            <a:pPr marL="0" indent="0">
              <a:buNone/>
            </a:pPr>
            <a:r>
              <a:rPr lang="ru-RU" dirty="0" smtClean="0">
                <a:solidFill>
                  <a:srgbClr val="0000FF"/>
                </a:solidFill>
              </a:rPr>
              <a:t>   </a:t>
            </a:r>
            <a:r>
              <a:rPr lang="en-US" dirty="0" smtClean="0">
                <a:solidFill>
                  <a:srgbClr val="0000FF"/>
                </a:solidFill>
              </a:rPr>
              <a:t>&lt;</a:t>
            </a:r>
            <a:r>
              <a:rPr lang="en-US" dirty="0">
                <a:solidFill>
                  <a:srgbClr val="0000FF"/>
                </a:solidFill>
              </a:rPr>
              <a:t>deny users="?" /&gt;</a:t>
            </a:r>
          </a:p>
          <a:p>
            <a:pPr marL="0" indent="0">
              <a:buNone/>
            </a:pPr>
            <a:r>
              <a:rPr lang="ru-RU" dirty="0" smtClean="0">
                <a:solidFill>
                  <a:srgbClr val="0000FF"/>
                </a:solidFill>
              </a:rPr>
              <a:t>   </a:t>
            </a:r>
            <a:r>
              <a:rPr lang="en-US" dirty="0" smtClean="0">
                <a:solidFill>
                  <a:srgbClr val="0000FF"/>
                </a:solidFill>
              </a:rPr>
              <a:t>&lt;</a:t>
            </a:r>
            <a:r>
              <a:rPr lang="en-US" dirty="0">
                <a:solidFill>
                  <a:srgbClr val="0000FF"/>
                </a:solidFill>
              </a:rPr>
              <a:t>allow </a:t>
            </a:r>
            <a:r>
              <a:rPr lang="en-US" dirty="0" smtClean="0">
                <a:solidFill>
                  <a:srgbClr val="0000FF"/>
                </a:solidFill>
              </a:rPr>
              <a:t>roles=“admin" </a:t>
            </a:r>
            <a:r>
              <a:rPr lang="en-US" dirty="0">
                <a:solidFill>
                  <a:srgbClr val="0000FF"/>
                </a:solidFill>
              </a:rPr>
              <a:t>/&gt;</a:t>
            </a:r>
          </a:p>
          <a:p>
            <a:pPr marL="0" indent="0">
              <a:buNone/>
            </a:pPr>
            <a:r>
              <a:rPr lang="ru-RU" dirty="0" smtClean="0">
                <a:solidFill>
                  <a:srgbClr val="0000FF"/>
                </a:solidFill>
              </a:rPr>
              <a:t>   </a:t>
            </a:r>
            <a:r>
              <a:rPr lang="en-US" dirty="0" smtClean="0">
                <a:solidFill>
                  <a:srgbClr val="0000FF"/>
                </a:solidFill>
              </a:rPr>
              <a:t>&lt;</a:t>
            </a:r>
            <a:r>
              <a:rPr lang="en-US" dirty="0">
                <a:solidFill>
                  <a:srgbClr val="0000FF"/>
                </a:solidFill>
              </a:rPr>
              <a:t>deny users="*" /&gt;</a:t>
            </a:r>
          </a:p>
          <a:p>
            <a:pPr marL="0" indent="0">
              <a:buNone/>
            </a:pPr>
            <a:r>
              <a:rPr lang="en-US" dirty="0">
                <a:solidFill>
                  <a:srgbClr val="0000FF"/>
                </a:solidFill>
              </a:rPr>
              <a:t>&lt;/authorization&gt;</a:t>
            </a:r>
            <a:endParaRPr lang="ru-RU" dirty="0" smtClean="0">
              <a:solidFill>
                <a:srgbClr val="0000FF"/>
              </a:solidFill>
            </a:endParaRPr>
          </a:p>
          <a:p>
            <a:pPr marL="0" indent="0">
              <a:buNone/>
            </a:pPr>
            <a:endParaRPr lang="ru-RU" dirty="0">
              <a:solidFill>
                <a:srgbClr val="0000FF"/>
              </a:solidFill>
            </a:endParaRPr>
          </a:p>
        </p:txBody>
      </p:sp>
    </p:spTree>
    <p:extLst>
      <p:ext uri="{BB962C8B-B14F-4D97-AF65-F5344CB8AC3E}">
        <p14:creationId xmlns:p14="http://schemas.microsoft.com/office/powerpoint/2010/main" val="196634419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112" y="282351"/>
            <a:ext cx="9144000" cy="914400"/>
          </a:xfrm>
        </p:spPr>
        <p:txBody>
          <a:bodyPr>
            <a:normAutofit fontScale="90000"/>
          </a:bodyPr>
          <a:lstStyle/>
          <a:p>
            <a:r>
              <a:rPr lang="ru-RU" dirty="0">
                <a:effectLst/>
              </a:rPr>
              <a:t>Конфигурирование </a:t>
            </a:r>
            <a:r>
              <a:rPr lang="ru-RU" dirty="0" smtClean="0">
                <a:effectLst/>
              </a:rPr>
              <a:t>авторизации в </a:t>
            </a:r>
            <a:r>
              <a:rPr lang="ru-RU" dirty="0">
                <a:effectLst/>
              </a:rPr>
              <a:t>файле </a:t>
            </a:r>
            <a:r>
              <a:rPr lang="en-US" noProof="1">
                <a:solidFill>
                  <a:srgbClr val="0000FF"/>
                </a:solidFill>
                <a:effectLst/>
              </a:rPr>
              <a:t>Web.config</a:t>
            </a:r>
            <a:endParaRPr lang="en-US" dirty="0">
              <a:solidFill>
                <a:srgbClr val="0000FF"/>
              </a:solidFill>
              <a:effectLst/>
            </a:endParaRPr>
          </a:p>
        </p:txBody>
      </p:sp>
      <p:sp>
        <p:nvSpPr>
          <p:cNvPr id="10" name="Content Placeholder 4"/>
          <p:cNvSpPr>
            <a:spLocks noGrp="1"/>
          </p:cNvSpPr>
          <p:nvPr>
            <p:ph idx="1"/>
          </p:nvPr>
        </p:nvSpPr>
        <p:spPr>
          <a:xfrm>
            <a:off x="179512" y="1196751"/>
            <a:ext cx="8964488" cy="5544617"/>
          </a:xfrm>
        </p:spPr>
        <p:txBody>
          <a:bodyPr>
            <a:normAutofit fontScale="85000" lnSpcReduction="20000"/>
          </a:bodyPr>
          <a:lstStyle/>
          <a:p>
            <a:pPr>
              <a:spcBef>
                <a:spcPts val="600"/>
              </a:spcBef>
              <a:spcAft>
                <a:spcPts val="600"/>
              </a:spcAft>
            </a:pPr>
            <a:endParaRPr lang="ru-RU" dirty="0" smtClean="0">
              <a:solidFill>
                <a:schemeClr val="tx1"/>
              </a:solidFill>
            </a:endParaRPr>
          </a:p>
          <a:p>
            <a:pPr>
              <a:spcBef>
                <a:spcPts val="600"/>
              </a:spcBef>
              <a:spcAft>
                <a:spcPts val="600"/>
              </a:spcAft>
            </a:pPr>
            <a:r>
              <a:rPr lang="ru-RU" dirty="0" smtClean="0">
                <a:solidFill>
                  <a:schemeClr val="tx1"/>
                </a:solidFill>
              </a:rPr>
              <a:t>Описание правил авторизации в </a:t>
            </a:r>
            <a:r>
              <a:rPr lang="en-US" noProof="1" smtClean="0">
                <a:solidFill>
                  <a:srgbClr val="0000FF"/>
                </a:solidFill>
                <a:latin typeface="Consolas" pitchFamily="49" charset="0"/>
                <a:cs typeface="Consolas" pitchFamily="49" charset="0"/>
              </a:rPr>
              <a:t>Web.config</a:t>
            </a:r>
            <a:r>
              <a:rPr lang="en-US" dirty="0" smtClean="0"/>
              <a:t>:</a:t>
            </a:r>
          </a:p>
          <a:p>
            <a:pPr>
              <a:spcBef>
                <a:spcPts val="600"/>
              </a:spcBef>
              <a:spcAft>
                <a:spcPts val="600"/>
              </a:spcAft>
            </a:pPr>
            <a:endParaRPr lang="en-US" dirty="0"/>
          </a:p>
          <a:p>
            <a:pPr>
              <a:spcBef>
                <a:spcPts val="600"/>
              </a:spcBef>
              <a:spcAft>
                <a:spcPts val="600"/>
              </a:spcAft>
            </a:pPr>
            <a:endParaRPr lang="en-US" dirty="0" smtClean="0"/>
          </a:p>
          <a:p>
            <a:pPr>
              <a:spcBef>
                <a:spcPts val="600"/>
              </a:spcBef>
              <a:spcAft>
                <a:spcPts val="600"/>
              </a:spcAft>
            </a:pPr>
            <a:endParaRPr lang="en-US" dirty="0"/>
          </a:p>
          <a:p>
            <a:pPr>
              <a:spcBef>
                <a:spcPts val="600"/>
              </a:spcBef>
              <a:spcAft>
                <a:spcPts val="600"/>
              </a:spcAft>
            </a:pPr>
            <a:endParaRPr lang="en-US" dirty="0" smtClean="0"/>
          </a:p>
          <a:p>
            <a:pPr>
              <a:spcBef>
                <a:spcPts val="600"/>
              </a:spcBef>
              <a:spcAft>
                <a:spcPts val="600"/>
              </a:spcAft>
            </a:pPr>
            <a:endParaRPr lang="en-US" dirty="0"/>
          </a:p>
          <a:p>
            <a:pPr>
              <a:spcBef>
                <a:spcPts val="600"/>
              </a:spcBef>
              <a:spcAft>
                <a:spcPts val="600"/>
              </a:spcAft>
            </a:pPr>
            <a:endParaRPr lang="ru-RU" dirty="0" smtClean="0">
              <a:solidFill>
                <a:schemeClr val="tx1"/>
              </a:solidFill>
            </a:endParaRPr>
          </a:p>
          <a:p>
            <a:pPr>
              <a:spcBef>
                <a:spcPts val="600"/>
              </a:spcBef>
              <a:spcAft>
                <a:spcPts val="600"/>
              </a:spcAft>
            </a:pPr>
            <a:r>
              <a:rPr lang="ru-RU" dirty="0" smtClean="0">
                <a:solidFill>
                  <a:schemeClr val="tx1"/>
                </a:solidFill>
              </a:rPr>
              <a:t>Правила</a:t>
            </a:r>
            <a:r>
              <a:rPr lang="ru-RU" dirty="0" smtClean="0"/>
              <a:t> </a:t>
            </a:r>
            <a:r>
              <a:rPr lang="en-US" dirty="0" smtClean="0">
                <a:solidFill>
                  <a:srgbClr val="0000FF"/>
                </a:solidFill>
                <a:latin typeface="Consolas" pitchFamily="49" charset="0"/>
                <a:cs typeface="Consolas" pitchFamily="49" charset="0"/>
              </a:rPr>
              <a:t>deny</a:t>
            </a:r>
            <a:r>
              <a:rPr lang="en-US" dirty="0" smtClean="0">
                <a:solidFill>
                  <a:schemeClr val="tx1"/>
                </a:solidFill>
              </a:rPr>
              <a:t>/</a:t>
            </a:r>
            <a:r>
              <a:rPr lang="en-US" dirty="0" smtClean="0">
                <a:solidFill>
                  <a:srgbClr val="0000FF"/>
                </a:solidFill>
                <a:latin typeface="Consolas" pitchFamily="49" charset="0"/>
                <a:cs typeface="Consolas" pitchFamily="49" charset="0"/>
              </a:rPr>
              <a:t>allow</a:t>
            </a:r>
            <a:r>
              <a:rPr lang="en-US" dirty="0" smtClean="0"/>
              <a:t> </a:t>
            </a:r>
            <a:r>
              <a:rPr lang="ru-RU" dirty="0" smtClean="0">
                <a:solidFill>
                  <a:schemeClr val="tx1"/>
                </a:solidFill>
              </a:rPr>
              <a:t>останавливают процесс авторизации при первом выполнении</a:t>
            </a:r>
            <a:endParaRPr lang="en-US" dirty="0" smtClean="0">
              <a:solidFill>
                <a:schemeClr val="tx1"/>
              </a:solidFill>
            </a:endParaRPr>
          </a:p>
          <a:p>
            <a:pPr lvl="1">
              <a:lnSpc>
                <a:spcPct val="100000"/>
              </a:lnSpc>
            </a:pPr>
            <a:r>
              <a:rPr lang="ru-RU" sz="2800" dirty="0" smtClean="0">
                <a:solidFill>
                  <a:schemeClr val="tx1"/>
                </a:solidFill>
              </a:rPr>
              <a:t>Например</a:t>
            </a:r>
            <a:r>
              <a:rPr lang="en-US" sz="2800" dirty="0" smtClean="0">
                <a:solidFill>
                  <a:schemeClr val="tx1"/>
                </a:solidFill>
              </a:rPr>
              <a:t>: </a:t>
            </a:r>
            <a:r>
              <a:rPr lang="ru-RU" sz="2800" dirty="0" smtClean="0">
                <a:solidFill>
                  <a:schemeClr val="tx1"/>
                </a:solidFill>
              </a:rPr>
              <a:t>если пользователь аутентифицирован, как</a:t>
            </a:r>
            <a:r>
              <a:rPr lang="en-US" sz="2800" dirty="0" smtClean="0">
                <a:solidFill>
                  <a:schemeClr val="tx1"/>
                </a:solidFill>
              </a:rPr>
              <a:t> </a:t>
            </a:r>
            <a:r>
              <a:rPr lang="en-US" sz="2800" dirty="0" smtClean="0">
                <a:solidFill>
                  <a:srgbClr val="0000FF"/>
                </a:solidFill>
                <a:latin typeface="Consolas" pitchFamily="49" charset="0"/>
                <a:cs typeface="Consolas" pitchFamily="49" charset="0"/>
              </a:rPr>
              <a:t>Pesho</a:t>
            </a:r>
            <a:r>
              <a:rPr lang="en-US" sz="2800" dirty="0" smtClean="0">
                <a:solidFill>
                  <a:schemeClr val="tx1"/>
                </a:solidFill>
              </a:rPr>
              <a:t>, </a:t>
            </a:r>
            <a:r>
              <a:rPr lang="ru-RU" sz="2800" dirty="0" smtClean="0">
                <a:solidFill>
                  <a:schemeClr val="tx1"/>
                </a:solidFill>
              </a:rPr>
              <a:t>то правило</a:t>
            </a:r>
            <a:r>
              <a:rPr lang="en-US" sz="2800" dirty="0" smtClean="0">
                <a:solidFill>
                  <a:schemeClr val="tx1"/>
                </a:solidFill>
              </a:rPr>
              <a:t> </a:t>
            </a:r>
            <a:r>
              <a:rPr lang="en-US" sz="2800" dirty="0" smtClean="0">
                <a:solidFill>
                  <a:srgbClr val="0000FF"/>
                </a:solidFill>
                <a:latin typeface="Consolas" pitchFamily="49" charset="0"/>
                <a:cs typeface="Consolas" pitchFamily="49" charset="0"/>
              </a:rPr>
              <a:t>&lt;deny</a:t>
            </a:r>
            <a:r>
              <a:rPr lang="en-US" sz="2800" dirty="0" smtClean="0">
                <a:solidFill>
                  <a:srgbClr val="0000FF"/>
                </a:solidFill>
                <a:cs typeface="Consolas" pitchFamily="49" charset="0"/>
              </a:rPr>
              <a:t> </a:t>
            </a:r>
            <a:r>
              <a:rPr lang="en-US" sz="2800" dirty="0" smtClean="0">
                <a:solidFill>
                  <a:srgbClr val="0000FF"/>
                </a:solidFill>
                <a:latin typeface="Consolas" pitchFamily="49" charset="0"/>
                <a:cs typeface="Consolas" pitchFamily="49" charset="0"/>
              </a:rPr>
              <a:t>users="*"</a:t>
            </a:r>
            <a:r>
              <a:rPr lang="en-US" sz="2800" dirty="0">
                <a:solidFill>
                  <a:srgbClr val="0000FF"/>
                </a:solidFill>
                <a:cs typeface="Consolas" pitchFamily="49" charset="0"/>
              </a:rPr>
              <a:t> </a:t>
            </a:r>
            <a:r>
              <a:rPr lang="en-US" sz="2800" dirty="0" smtClean="0">
                <a:solidFill>
                  <a:srgbClr val="0000FF"/>
                </a:solidFill>
                <a:latin typeface="Consolas" pitchFamily="49" charset="0"/>
                <a:cs typeface="Consolas" pitchFamily="49" charset="0"/>
              </a:rPr>
              <a:t>/&gt;</a:t>
            </a:r>
            <a:r>
              <a:rPr lang="en-US" sz="2800" dirty="0" smtClean="0"/>
              <a:t> </a:t>
            </a:r>
            <a:r>
              <a:rPr lang="ru-RU" sz="2800" dirty="0" smtClean="0"/>
              <a:t>не будет проверяться.</a:t>
            </a:r>
            <a:endParaRPr lang="en-US" sz="2800" dirty="0" smtClean="0"/>
          </a:p>
        </p:txBody>
      </p:sp>
      <p:sp>
        <p:nvSpPr>
          <p:cNvPr id="14" name="Text Placeholder 5"/>
          <p:cNvSpPr txBox="1">
            <a:spLocks/>
          </p:cNvSpPr>
          <p:nvPr/>
        </p:nvSpPr>
        <p:spPr>
          <a:xfrm>
            <a:off x="799828" y="2132856"/>
            <a:ext cx="7544344" cy="2246769"/>
          </a:xfrm>
          <a:prstGeom prst="rect">
            <a:avLst/>
          </a:prstGeom>
          <a:solidFill>
            <a:schemeClr val="accent5">
              <a:lumMod val="40000"/>
              <a:lumOff val="60000"/>
              <a:alpha val="15000"/>
            </a:schemeClr>
          </a:solidFill>
          <a:ln w="12700">
            <a:solidFill>
              <a:schemeClr val="accent5">
                <a:lumMod val="60000"/>
                <a:lumOff val="40000"/>
              </a:schemeClr>
            </a:solidFill>
          </a:ln>
        </p:spPr>
        <p:txBody>
          <a:bodyPr wrap="square">
            <a:spAutoFit/>
          </a:bodyPr>
          <a:lstStyle>
            <a:lvl1pPr marL="0" indent="0" algn="l" rtl="0" eaLnBrk="1" fontAlgn="base" hangingPunct="1">
              <a:spcBef>
                <a:spcPts val="0"/>
              </a:spcBef>
              <a:spcAft>
                <a:spcPct val="0"/>
              </a:spcAft>
              <a:buClr>
                <a:schemeClr val="accent5">
                  <a:lumMod val="40000"/>
                  <a:lumOff val="60000"/>
                </a:schemeClr>
              </a:buClr>
              <a:buSzPct val="70000"/>
              <a:buFont typeface="Wingdings 2" pitchFamily="18" charset="2"/>
              <a:buNone/>
              <a:defRPr lang="en-US" sz="2000" b="1" kern="1200" smtClean="0">
                <a:solidFill>
                  <a:srgbClr val="8CF4F2"/>
                </a:solidFill>
                <a:effectLst>
                  <a:outerShdw blurRad="38100" dist="38100" dir="2700000" algn="tl">
                    <a:srgbClr val="000000">
                      <a:alpha val="43137"/>
                    </a:srgbClr>
                  </a:outerShdw>
                </a:effectLst>
                <a:latin typeface="Consolas" pitchFamily="49" charset="0"/>
                <a:ea typeface="+mn-ea"/>
                <a:cs typeface="Consolas" pitchFamily="49" charset="0"/>
              </a:defRPr>
            </a:lvl1pPr>
            <a:lvl2pPr marL="630238" indent="-273050" algn="l" rtl="0" eaLnBrk="1" fontAlgn="base" hangingPunct="1">
              <a:spcBef>
                <a:spcPct val="20000"/>
              </a:spcBef>
              <a:spcAft>
                <a:spcPct val="0"/>
              </a:spcAft>
              <a:buClr>
                <a:schemeClr val="accent2">
                  <a:lumMod val="60000"/>
                  <a:lumOff val="40000"/>
                </a:schemeClr>
              </a:buClr>
              <a:buFont typeface="Wingdings 2" pitchFamily="18" charset="2"/>
              <a:buChar char=""/>
              <a:defRPr sz="3000" b="1" kern="1200">
                <a:solidFill>
                  <a:schemeClr val="tx1">
                    <a:lumMod val="20000"/>
                    <a:lumOff val="80000"/>
                  </a:schemeClr>
                </a:solidFill>
                <a:effectLst>
                  <a:outerShdw blurRad="38100" dist="38100" dir="2700000" algn="tl">
                    <a:srgbClr val="000000">
                      <a:alpha val="43137"/>
                    </a:srgbClr>
                  </a:outerShdw>
                </a:effectLst>
                <a:latin typeface="+mn-lt"/>
                <a:ea typeface="+mn-ea"/>
                <a:cs typeface="+mn-cs"/>
              </a:defRPr>
            </a:lvl2pPr>
            <a:lvl3pPr marL="922338" indent="-273050" algn="l" rtl="0" eaLnBrk="1" fontAlgn="base" hangingPunct="1">
              <a:spcBef>
                <a:spcPct val="20000"/>
              </a:spcBef>
              <a:spcAft>
                <a:spcPct val="0"/>
              </a:spcAft>
              <a:buClr>
                <a:schemeClr val="tx1">
                  <a:lumMod val="50000"/>
                </a:schemeClr>
              </a:buClr>
              <a:buFont typeface="Wingdings 2" pitchFamily="18" charset="2"/>
              <a:buChar char=""/>
              <a:defRPr sz="2800" b="1" kern="1200">
                <a:solidFill>
                  <a:schemeClr val="tx1">
                    <a:lumMod val="20000"/>
                    <a:lumOff val="80000"/>
                  </a:schemeClr>
                </a:solidFill>
                <a:effectLst>
                  <a:outerShdw blurRad="38100" dist="38100" dir="2700000" algn="tl">
                    <a:srgbClr val="000000">
                      <a:alpha val="43137"/>
                    </a:srgbClr>
                  </a:outerShdw>
                </a:effectLst>
                <a:latin typeface="+mn-lt"/>
                <a:ea typeface="+mn-ea"/>
                <a:cs typeface="+mn-cs"/>
              </a:defRPr>
            </a:lvl3pPr>
            <a:lvl4pPr marL="1187450" indent="-228600" algn="l" rtl="0" eaLnBrk="1" fontAlgn="base" hangingPunct="1">
              <a:spcBef>
                <a:spcPct val="20000"/>
              </a:spcBef>
              <a:spcAft>
                <a:spcPct val="0"/>
              </a:spcAft>
              <a:buClr>
                <a:srgbClr val="F8BD52"/>
              </a:buClr>
              <a:buFont typeface="Wingdings 2" pitchFamily="18" charset="2"/>
              <a:buChar char=""/>
              <a:defRPr sz="2600" b="1" kern="1200">
                <a:solidFill>
                  <a:schemeClr val="tx1">
                    <a:lumMod val="20000"/>
                    <a:lumOff val="80000"/>
                  </a:schemeClr>
                </a:solidFill>
                <a:effectLst>
                  <a:outerShdw blurRad="38100" dist="38100" dir="2700000" algn="tl">
                    <a:srgbClr val="000000">
                      <a:alpha val="43137"/>
                    </a:srgbClr>
                  </a:outerShdw>
                </a:effectLst>
                <a:latin typeface="+mn-lt"/>
                <a:ea typeface="+mn-ea"/>
                <a:cs typeface="+mn-cs"/>
              </a:defRPr>
            </a:lvl4pPr>
            <a:lvl5pPr marL="1425575" indent="-228600" algn="l" rtl="0" eaLnBrk="1" fontAlgn="base" hangingPunct="1">
              <a:spcBef>
                <a:spcPct val="20000"/>
              </a:spcBef>
              <a:spcAft>
                <a:spcPct val="0"/>
              </a:spcAft>
              <a:buClr>
                <a:srgbClr val="46A6BD"/>
              </a:buClr>
              <a:buFont typeface="Wingdings 2" pitchFamily="18" charset="2"/>
              <a:buChar char=""/>
              <a:defRPr sz="2400" b="1" kern="1200">
                <a:solidFill>
                  <a:schemeClr val="tx1">
                    <a:lumMod val="20000"/>
                    <a:lumOff val="80000"/>
                  </a:schemeClr>
                </a:solidFill>
                <a:effectLst>
                  <a:outerShdw blurRad="38100" dist="38100" dir="2700000" algn="tl">
                    <a:srgbClr val="000000">
                      <a:alpha val="43137"/>
                    </a:srgbClr>
                  </a:outerShdw>
                </a:effectLst>
                <a:latin typeface="+mn-lt"/>
                <a:ea typeface="+mn-ea"/>
                <a:cs typeface="+mn-cs"/>
              </a:defRPr>
            </a:lvl5pPr>
            <a:lvl6pPr marL="1673352" indent="-228600" algn="l" rtl="0" eaLnBrk="1" latinLnBrk="0" hangingPunct="1">
              <a:spcBef>
                <a:spcPct val="20000"/>
              </a:spcBef>
              <a:buClr>
                <a:schemeClr val="accent6"/>
              </a:buClr>
              <a:buFont typeface="Wingdings 2"/>
              <a:buChar char=""/>
              <a:defRPr sz="1800" kern="1200">
                <a:solidFill>
                  <a:schemeClr val="tx1"/>
                </a:solidFill>
                <a:latin typeface="+mn-lt"/>
                <a:ea typeface="+mn-ea"/>
                <a:cs typeface="+mn-cs"/>
              </a:defRPr>
            </a:lvl6pPr>
            <a:lvl7pPr marL="1911096" indent="-228600" algn="l" rtl="0" eaLnBrk="1" latinLnBrk="0" hangingPunct="1">
              <a:spcBef>
                <a:spcPct val="20000"/>
              </a:spcBef>
              <a:buClr>
                <a:schemeClr val="tx2"/>
              </a:buClr>
              <a:buFont typeface="Wingdings 2"/>
              <a:buChar char=""/>
              <a:defRPr sz="1600" kern="1200">
                <a:solidFill>
                  <a:schemeClr val="tx1"/>
                </a:solidFill>
                <a:latin typeface="+mn-lt"/>
                <a:ea typeface="+mn-ea"/>
                <a:cs typeface="+mn-cs"/>
              </a:defRPr>
            </a:lvl7pPr>
            <a:lvl8pPr marL="2121408" indent="-182880" algn="l" rtl="0" eaLnBrk="1" latinLnBrk="0" hangingPunct="1">
              <a:spcBef>
                <a:spcPct val="20000"/>
              </a:spcBef>
              <a:buClr>
                <a:schemeClr val="tx2"/>
              </a:buClr>
              <a:buFont typeface="Wingdings 2"/>
              <a:buChar char=""/>
              <a:defRPr sz="1400" kern="1200">
                <a:solidFill>
                  <a:schemeClr val="tx1"/>
                </a:solidFill>
                <a:latin typeface="+mn-lt"/>
                <a:ea typeface="+mn-ea"/>
                <a:cs typeface="+mn-cs"/>
              </a:defRPr>
            </a:lvl8pPr>
            <a:lvl9pPr marL="2322576" indent="-182880" algn="l" rtl="0" eaLnBrk="1" latinLnBrk="0" hangingPunct="1">
              <a:spcBef>
                <a:spcPct val="20000"/>
              </a:spcBef>
              <a:buClr>
                <a:schemeClr val="tx2"/>
              </a:buClr>
              <a:buFont typeface="Wingdings 2"/>
              <a:buChar char=""/>
              <a:defRPr sz="1400" kern="1200">
                <a:solidFill>
                  <a:schemeClr val="tx1"/>
                </a:solidFill>
                <a:latin typeface="+mn-lt"/>
                <a:ea typeface="+mn-ea"/>
                <a:cs typeface="+mn-cs"/>
              </a:defRPr>
            </a:lvl9pPr>
          </a:lstStyle>
          <a:p>
            <a:pPr>
              <a:lnSpc>
                <a:spcPct val="100000"/>
              </a:lnSpc>
            </a:pPr>
            <a:r>
              <a:rPr lang="en-US" dirty="0" smtClean="0">
                <a:solidFill>
                  <a:srgbClr val="0000FF"/>
                </a:solidFill>
                <a:effectLst/>
              </a:rPr>
              <a:t>&lt;system.web&gt;</a:t>
            </a:r>
          </a:p>
          <a:p>
            <a:pPr>
              <a:lnSpc>
                <a:spcPct val="100000"/>
              </a:lnSpc>
            </a:pPr>
            <a:r>
              <a:rPr lang="en-US" dirty="0" smtClean="0">
                <a:solidFill>
                  <a:srgbClr val="0000FF"/>
                </a:solidFill>
                <a:effectLst/>
              </a:rPr>
              <a:t>  &lt;authorization&gt;</a:t>
            </a:r>
          </a:p>
          <a:p>
            <a:pPr>
              <a:lnSpc>
                <a:spcPct val="100000"/>
              </a:lnSpc>
            </a:pPr>
            <a:r>
              <a:rPr lang="en-US" dirty="0" smtClean="0">
                <a:solidFill>
                  <a:srgbClr val="0000FF"/>
                </a:solidFill>
                <a:effectLst/>
              </a:rPr>
              <a:t>    &lt;</a:t>
            </a:r>
            <a:r>
              <a:rPr lang="en-US" dirty="0">
                <a:solidFill>
                  <a:srgbClr val="0000FF"/>
                </a:solidFill>
                <a:effectLst/>
              </a:rPr>
              <a:t>allow roles="admin</a:t>
            </a:r>
            <a:r>
              <a:rPr lang="en-US" dirty="0" smtClean="0">
                <a:solidFill>
                  <a:srgbClr val="0000FF"/>
                </a:solidFill>
                <a:effectLst/>
              </a:rPr>
              <a:t>" /&gt;</a:t>
            </a:r>
          </a:p>
          <a:p>
            <a:pPr>
              <a:lnSpc>
                <a:spcPct val="100000"/>
              </a:lnSpc>
            </a:pPr>
            <a:r>
              <a:rPr lang="en-US" dirty="0" smtClean="0">
                <a:solidFill>
                  <a:srgbClr val="0000FF"/>
                </a:solidFill>
                <a:effectLst/>
              </a:rPr>
              <a:t>    &lt;allow users="</a:t>
            </a:r>
            <a:r>
              <a:rPr lang="en-US" dirty="0" err="1" smtClean="0">
                <a:solidFill>
                  <a:srgbClr val="0000FF"/>
                </a:solidFill>
                <a:effectLst/>
              </a:rPr>
              <a:t>Pesho</a:t>
            </a:r>
            <a:r>
              <a:rPr lang="en-US" dirty="0" smtClean="0">
                <a:solidFill>
                  <a:srgbClr val="0000FF"/>
                </a:solidFill>
                <a:effectLst/>
              </a:rPr>
              <a:t>,</a:t>
            </a:r>
            <a:r>
              <a:rPr lang="ru-RU" dirty="0" smtClean="0">
                <a:solidFill>
                  <a:srgbClr val="0000FF"/>
                </a:solidFill>
                <a:effectLst/>
              </a:rPr>
              <a:t> </a:t>
            </a:r>
            <a:r>
              <a:rPr lang="en-US" dirty="0" err="1" smtClean="0">
                <a:solidFill>
                  <a:srgbClr val="0000FF"/>
                </a:solidFill>
                <a:effectLst/>
              </a:rPr>
              <a:t>Gosho</a:t>
            </a:r>
            <a:r>
              <a:rPr lang="en-US" dirty="0" smtClean="0">
                <a:solidFill>
                  <a:srgbClr val="0000FF"/>
                </a:solidFill>
                <a:effectLst/>
              </a:rPr>
              <a:t>" /&gt;</a:t>
            </a:r>
            <a:endParaRPr lang="en-US" dirty="0">
              <a:solidFill>
                <a:srgbClr val="0000FF"/>
              </a:solidFill>
              <a:effectLst/>
            </a:endParaRPr>
          </a:p>
          <a:p>
            <a:pPr>
              <a:lnSpc>
                <a:spcPct val="100000"/>
              </a:lnSpc>
            </a:pPr>
            <a:r>
              <a:rPr lang="en-US" dirty="0" smtClean="0">
                <a:solidFill>
                  <a:srgbClr val="0000FF"/>
                </a:solidFill>
                <a:effectLst/>
              </a:rPr>
              <a:t>    &lt;</a:t>
            </a:r>
            <a:r>
              <a:rPr lang="en-US" dirty="0">
                <a:solidFill>
                  <a:srgbClr val="0000FF"/>
                </a:solidFill>
                <a:effectLst/>
              </a:rPr>
              <a:t>deny users="*" </a:t>
            </a:r>
            <a:r>
              <a:rPr lang="en-US" dirty="0" smtClean="0">
                <a:solidFill>
                  <a:srgbClr val="0000FF"/>
                </a:solidFill>
                <a:effectLst/>
              </a:rPr>
              <a:t>/&gt;</a:t>
            </a:r>
          </a:p>
          <a:p>
            <a:pPr>
              <a:lnSpc>
                <a:spcPct val="100000"/>
              </a:lnSpc>
            </a:pPr>
            <a:r>
              <a:rPr lang="en-US" dirty="0" smtClean="0">
                <a:solidFill>
                  <a:srgbClr val="0000FF"/>
                </a:solidFill>
                <a:effectLst/>
              </a:rPr>
              <a:t>  &lt;/authorization&gt;</a:t>
            </a:r>
          </a:p>
          <a:p>
            <a:pPr>
              <a:lnSpc>
                <a:spcPct val="100000"/>
              </a:lnSpc>
            </a:pPr>
            <a:r>
              <a:rPr lang="en-US" dirty="0" smtClean="0">
                <a:solidFill>
                  <a:srgbClr val="0000FF"/>
                </a:solidFill>
                <a:effectLst/>
              </a:rPr>
              <a:t>&lt;/</a:t>
            </a:r>
            <a:r>
              <a:rPr lang="en-US" dirty="0" err="1" smtClean="0">
                <a:solidFill>
                  <a:srgbClr val="0000FF"/>
                </a:solidFill>
                <a:effectLst/>
              </a:rPr>
              <a:t>system.web</a:t>
            </a:r>
            <a:r>
              <a:rPr lang="en-US" dirty="0" smtClean="0">
                <a:solidFill>
                  <a:srgbClr val="0000FF"/>
                </a:solidFill>
                <a:effectLst/>
              </a:rPr>
              <a:t>&gt;</a:t>
            </a:r>
          </a:p>
        </p:txBody>
      </p:sp>
    </p:spTree>
    <p:extLst>
      <p:ext uri="{BB962C8B-B14F-4D97-AF65-F5344CB8AC3E}">
        <p14:creationId xmlns:p14="http://schemas.microsoft.com/office/powerpoint/2010/main" val="3299008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4082"/>
          </a:xfrm>
        </p:spPr>
        <p:txBody>
          <a:bodyPr>
            <a:normAutofit fontScale="90000"/>
          </a:bodyPr>
          <a:lstStyle/>
          <a:p>
            <a:r>
              <a:rPr lang="ru-RU" dirty="0" smtClean="0"/>
              <a:t>Пример задания правил</a:t>
            </a:r>
            <a:endParaRPr lang="ru-RU" dirty="0"/>
          </a:p>
        </p:txBody>
      </p:sp>
      <p:sp>
        <p:nvSpPr>
          <p:cNvPr id="3" name="Содержимое 2"/>
          <p:cNvSpPr>
            <a:spLocks noGrp="1"/>
          </p:cNvSpPr>
          <p:nvPr>
            <p:ph idx="1"/>
          </p:nvPr>
        </p:nvSpPr>
        <p:spPr>
          <a:xfrm>
            <a:off x="0" y="1052736"/>
            <a:ext cx="9108504" cy="5805264"/>
          </a:xfrm>
        </p:spPr>
        <p:txBody>
          <a:bodyPr>
            <a:normAutofit fontScale="70000" lnSpcReduction="20000"/>
          </a:bodyPr>
          <a:lstStyle/>
          <a:p>
            <a:pPr marL="268288" indent="-249238"/>
            <a:r>
              <a:rPr lang="ru-RU" dirty="0" smtClean="0"/>
              <a:t>Например</a:t>
            </a:r>
            <a:r>
              <a:rPr lang="en-US" dirty="0" smtClean="0"/>
              <a:t>:</a:t>
            </a:r>
            <a:endParaRPr lang="ru-RU" dirty="0" smtClean="0"/>
          </a:p>
          <a:p>
            <a:pPr indent="11113">
              <a:buNone/>
            </a:pPr>
            <a:r>
              <a:rPr lang="en-US" dirty="0" smtClean="0">
                <a:solidFill>
                  <a:srgbClr val="0000FF"/>
                </a:solidFill>
              </a:rPr>
              <a:t>&lt;configuration&gt;</a:t>
            </a:r>
            <a:endParaRPr lang="ru-RU" dirty="0" smtClean="0">
              <a:solidFill>
                <a:srgbClr val="0000FF"/>
              </a:solidFill>
            </a:endParaRPr>
          </a:p>
          <a:p>
            <a:pPr marL="717550" indent="11113">
              <a:buNone/>
            </a:pPr>
            <a:r>
              <a:rPr lang="en-US" dirty="0" smtClean="0">
                <a:solidFill>
                  <a:srgbClr val="0000FF"/>
                </a:solidFill>
              </a:rPr>
              <a:t>&lt;system.web&gt;</a:t>
            </a:r>
            <a:endParaRPr lang="ru-RU" dirty="0" smtClean="0">
              <a:solidFill>
                <a:srgbClr val="0000FF"/>
              </a:solidFill>
            </a:endParaRPr>
          </a:p>
          <a:p>
            <a:pPr marL="1071563" indent="11113">
              <a:buNone/>
            </a:pPr>
            <a:r>
              <a:rPr lang="en-US" dirty="0" smtClean="0">
                <a:solidFill>
                  <a:srgbClr val="0000FF"/>
                </a:solidFill>
              </a:rPr>
              <a:t>&lt;authorization&gt;</a:t>
            </a:r>
            <a:endParaRPr lang="ru-RU" dirty="0" smtClean="0">
              <a:solidFill>
                <a:srgbClr val="0000FF"/>
              </a:solidFill>
            </a:endParaRPr>
          </a:p>
          <a:p>
            <a:pPr marL="1436688" indent="0">
              <a:buNone/>
            </a:pPr>
            <a:r>
              <a:rPr lang="en-US" b="1" dirty="0" smtClean="0">
                <a:solidFill>
                  <a:srgbClr val="0000FF"/>
                </a:solidFill>
              </a:rPr>
              <a:t>&lt;deny users="?" /&gt;</a:t>
            </a:r>
            <a:endParaRPr lang="ru-RU" b="1" dirty="0" smtClean="0">
              <a:solidFill>
                <a:srgbClr val="0000FF"/>
              </a:solidFill>
            </a:endParaRPr>
          </a:p>
          <a:p>
            <a:pPr marL="1436688" indent="0">
              <a:buNone/>
            </a:pPr>
            <a:r>
              <a:rPr lang="en-US" b="1" dirty="0" smtClean="0">
                <a:solidFill>
                  <a:srgbClr val="0000FF"/>
                </a:solidFill>
              </a:rPr>
              <a:t>&lt;allow roles="admin" /&gt;</a:t>
            </a:r>
            <a:endParaRPr lang="ru-RU" b="1" dirty="0" smtClean="0">
              <a:solidFill>
                <a:srgbClr val="0000FF"/>
              </a:solidFill>
            </a:endParaRPr>
          </a:p>
          <a:p>
            <a:pPr marL="1436688" indent="0">
              <a:buNone/>
            </a:pPr>
            <a:r>
              <a:rPr lang="en-US" b="1" dirty="0" smtClean="0">
                <a:solidFill>
                  <a:srgbClr val="0000FF"/>
                </a:solidFill>
              </a:rPr>
              <a:t>&lt;deny users="*" /&gt;</a:t>
            </a:r>
            <a:endParaRPr lang="ru-RU" b="1" dirty="0" smtClean="0">
              <a:solidFill>
                <a:srgbClr val="0000FF"/>
              </a:solidFill>
            </a:endParaRPr>
          </a:p>
          <a:p>
            <a:pPr marL="1071563" indent="11113">
              <a:buNone/>
            </a:pPr>
            <a:r>
              <a:rPr lang="en-US" dirty="0" smtClean="0">
                <a:solidFill>
                  <a:srgbClr val="0000FF"/>
                </a:solidFill>
              </a:rPr>
              <a:t>&lt;/authorization&gt;</a:t>
            </a:r>
            <a:endParaRPr lang="ru-RU" dirty="0" smtClean="0">
              <a:solidFill>
                <a:srgbClr val="0000FF"/>
              </a:solidFill>
            </a:endParaRPr>
          </a:p>
          <a:p>
            <a:pPr marL="717550" indent="11113">
              <a:buNone/>
            </a:pPr>
            <a:r>
              <a:rPr lang="en-US" dirty="0" smtClean="0">
                <a:solidFill>
                  <a:srgbClr val="0000FF"/>
                </a:solidFill>
              </a:rPr>
              <a:t>&lt;/system.web&gt;</a:t>
            </a:r>
            <a:endParaRPr lang="ru-RU" dirty="0" smtClean="0">
              <a:solidFill>
                <a:srgbClr val="0000FF"/>
              </a:solidFill>
            </a:endParaRPr>
          </a:p>
          <a:p>
            <a:pPr indent="11113">
              <a:buNone/>
            </a:pPr>
            <a:r>
              <a:rPr lang="ru-RU" dirty="0" smtClean="0">
                <a:solidFill>
                  <a:srgbClr val="0000FF"/>
                </a:solidFill>
              </a:rPr>
              <a:t>&lt;/</a:t>
            </a:r>
            <a:r>
              <a:rPr lang="en-US" dirty="0" smtClean="0">
                <a:solidFill>
                  <a:srgbClr val="0000FF"/>
                </a:solidFill>
              </a:rPr>
              <a:t>configuration</a:t>
            </a:r>
            <a:r>
              <a:rPr lang="ru-RU" dirty="0" smtClean="0">
                <a:solidFill>
                  <a:srgbClr val="0000FF"/>
                </a:solidFill>
              </a:rPr>
              <a:t>&gt;</a:t>
            </a:r>
          </a:p>
          <a:p>
            <a:r>
              <a:rPr lang="ru-RU" dirty="0" smtClean="0"/>
              <a:t>Данный набор правил задает следующее. </a:t>
            </a:r>
          </a:p>
          <a:p>
            <a:pPr lvl="1"/>
            <a:r>
              <a:rPr lang="ru-RU" dirty="0" smtClean="0"/>
              <a:t>Первое правило: если пользователь не аутентифицирован, то в доступе к ресурсу подкаталога отказать и перенаправить на форму для выполнения аутентификации. </a:t>
            </a:r>
          </a:p>
          <a:p>
            <a:pPr lvl="1"/>
            <a:r>
              <a:rPr lang="ru-RU" dirty="0" smtClean="0"/>
              <a:t>Второе правило: если аутентифицированный пользователь имеет роль </a:t>
            </a:r>
            <a:r>
              <a:rPr lang="en-US" dirty="0" smtClean="0">
                <a:solidFill>
                  <a:srgbClr val="0000FF"/>
                </a:solidFill>
              </a:rPr>
              <a:t>admin</a:t>
            </a:r>
            <a:r>
              <a:rPr lang="ru-RU" dirty="0" smtClean="0"/>
              <a:t>, то работу с ресурсами подкаталога разрешить. </a:t>
            </a:r>
          </a:p>
          <a:p>
            <a:pPr lvl="1"/>
            <a:r>
              <a:rPr lang="ru-RU" dirty="0" smtClean="0"/>
              <a:t>Третье (последнее правило): всем аутентифицированным пользователям, которые не относятся к роли </a:t>
            </a:r>
            <a:r>
              <a:rPr lang="en-US" dirty="0" smtClean="0">
                <a:solidFill>
                  <a:srgbClr val="0000FF"/>
                </a:solidFill>
              </a:rPr>
              <a:t>admin</a:t>
            </a:r>
            <a:r>
              <a:rPr lang="ru-RU" dirty="0" smtClean="0">
                <a:solidFill>
                  <a:srgbClr val="0000FF"/>
                </a:solidFill>
              </a:rPr>
              <a:t> </a:t>
            </a:r>
            <a:r>
              <a:rPr lang="ru-RU" dirty="0" smtClean="0"/>
              <a:t>в работе с ресурсами отказать.</a:t>
            </a:r>
          </a:p>
          <a:p>
            <a:pPr indent="11113">
              <a:buNone/>
            </a:pPr>
            <a:endParaRPr lang="ru-RU" dirty="0" smtClean="0">
              <a:solidFill>
                <a:srgbClr val="0000FF"/>
              </a:solidFill>
            </a:endParaRPr>
          </a:p>
          <a:p>
            <a:pPr indent="11113">
              <a:buNone/>
            </a:pPr>
            <a:endParaRPr lang="ru-RU" dirty="0">
              <a:solidFill>
                <a:srgbClr val="0000FF"/>
              </a:solidFill>
            </a:endParaRPr>
          </a:p>
        </p:txBody>
      </p:sp>
    </p:spTree>
    <p:extLst>
      <p:ext uri="{BB962C8B-B14F-4D97-AF65-F5344CB8AC3E}">
        <p14:creationId xmlns:p14="http://schemas.microsoft.com/office/powerpoint/2010/main" val="34597505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850106"/>
          </a:xfrm>
        </p:spPr>
        <p:txBody>
          <a:bodyPr>
            <a:normAutofit fontScale="90000"/>
          </a:bodyPr>
          <a:lstStyle/>
          <a:p>
            <a:r>
              <a:rPr lang="ru-RU" dirty="0" smtClean="0"/>
              <a:t>Примеры задания правил авторизации</a:t>
            </a:r>
            <a:endParaRPr lang="ru-RU" dirty="0"/>
          </a:p>
        </p:txBody>
      </p:sp>
      <p:sp>
        <p:nvSpPr>
          <p:cNvPr id="3" name="Объект 2"/>
          <p:cNvSpPr>
            <a:spLocks noGrp="1"/>
          </p:cNvSpPr>
          <p:nvPr>
            <p:ph idx="1"/>
          </p:nvPr>
        </p:nvSpPr>
        <p:spPr>
          <a:xfrm>
            <a:off x="277398" y="1556792"/>
            <a:ext cx="8759098" cy="5257800"/>
          </a:xfrm>
        </p:spPr>
        <p:txBody>
          <a:bodyPr>
            <a:normAutofit fontScale="85000" lnSpcReduction="20000"/>
          </a:bodyPr>
          <a:lstStyle/>
          <a:p>
            <a:r>
              <a:rPr lang="ru-RU" dirty="0" smtClean="0"/>
              <a:t>Пример 1: разрешено всем</a:t>
            </a:r>
          </a:p>
          <a:p>
            <a:pPr marL="0" indent="0">
              <a:buNone/>
            </a:pPr>
            <a:r>
              <a:rPr lang="en-US" dirty="0" smtClean="0">
                <a:solidFill>
                  <a:srgbClr val="0000FF"/>
                </a:solidFill>
              </a:rPr>
              <a:t>&lt;</a:t>
            </a:r>
            <a:r>
              <a:rPr lang="en-US" dirty="0">
                <a:solidFill>
                  <a:srgbClr val="0000FF"/>
                </a:solidFill>
              </a:rPr>
              <a:t>authorization&gt;</a:t>
            </a:r>
          </a:p>
          <a:p>
            <a:pPr marL="0" indent="0">
              <a:buNone/>
            </a:pPr>
            <a:r>
              <a:rPr lang="ru-RU" dirty="0" smtClean="0">
                <a:solidFill>
                  <a:srgbClr val="0000FF"/>
                </a:solidFill>
              </a:rPr>
              <a:t>   </a:t>
            </a:r>
            <a:r>
              <a:rPr lang="en-US" dirty="0" smtClean="0">
                <a:solidFill>
                  <a:srgbClr val="0000FF"/>
                </a:solidFill>
              </a:rPr>
              <a:t>&lt;</a:t>
            </a:r>
            <a:r>
              <a:rPr lang="en-US" dirty="0">
                <a:solidFill>
                  <a:srgbClr val="0000FF"/>
                </a:solidFill>
              </a:rPr>
              <a:t>allow users="*" /&gt;</a:t>
            </a:r>
          </a:p>
          <a:p>
            <a:pPr marL="0" indent="0">
              <a:buNone/>
            </a:pPr>
            <a:r>
              <a:rPr lang="ru-RU" dirty="0" smtClean="0">
                <a:solidFill>
                  <a:srgbClr val="0000FF"/>
                </a:solidFill>
              </a:rPr>
              <a:t>   </a:t>
            </a:r>
            <a:r>
              <a:rPr lang="en-US" dirty="0" smtClean="0">
                <a:solidFill>
                  <a:srgbClr val="0000FF"/>
                </a:solidFill>
              </a:rPr>
              <a:t>&lt;</a:t>
            </a:r>
            <a:r>
              <a:rPr lang="en-US" dirty="0">
                <a:solidFill>
                  <a:srgbClr val="0000FF"/>
                </a:solidFill>
              </a:rPr>
              <a:t>deny users="?" /&gt;</a:t>
            </a:r>
          </a:p>
          <a:p>
            <a:pPr marL="0" indent="0">
              <a:buNone/>
            </a:pPr>
            <a:r>
              <a:rPr lang="en-US" dirty="0">
                <a:solidFill>
                  <a:srgbClr val="0000FF"/>
                </a:solidFill>
              </a:rPr>
              <a:t>&lt;/authorization&gt;</a:t>
            </a:r>
          </a:p>
          <a:p>
            <a:endParaRPr lang="ru-RU" dirty="0" smtClean="0"/>
          </a:p>
          <a:p>
            <a:r>
              <a:rPr lang="ru-RU" dirty="0" smtClean="0"/>
              <a:t>Пример 2: разрешено только аутентифицированным пользователям</a:t>
            </a:r>
          </a:p>
          <a:p>
            <a:pPr marL="0" indent="0">
              <a:buNone/>
            </a:pPr>
            <a:r>
              <a:rPr lang="en-US" dirty="0" smtClean="0">
                <a:solidFill>
                  <a:srgbClr val="0000FF"/>
                </a:solidFill>
              </a:rPr>
              <a:t>&lt;</a:t>
            </a:r>
            <a:r>
              <a:rPr lang="en-US" dirty="0">
                <a:solidFill>
                  <a:srgbClr val="0000FF"/>
                </a:solidFill>
              </a:rPr>
              <a:t>authorization&gt;</a:t>
            </a:r>
          </a:p>
          <a:p>
            <a:pPr marL="0" indent="0">
              <a:buNone/>
            </a:pPr>
            <a:r>
              <a:rPr lang="ru-RU" dirty="0" smtClean="0">
                <a:solidFill>
                  <a:srgbClr val="0000FF"/>
                </a:solidFill>
              </a:rPr>
              <a:t>   </a:t>
            </a:r>
            <a:r>
              <a:rPr lang="en-US" dirty="0" smtClean="0">
                <a:solidFill>
                  <a:srgbClr val="0000FF"/>
                </a:solidFill>
              </a:rPr>
              <a:t>&lt;</a:t>
            </a:r>
            <a:r>
              <a:rPr lang="en-US" dirty="0">
                <a:solidFill>
                  <a:srgbClr val="0000FF"/>
                </a:solidFill>
              </a:rPr>
              <a:t>deny users="?" /&gt;</a:t>
            </a:r>
          </a:p>
          <a:p>
            <a:pPr marL="0" indent="0">
              <a:buNone/>
            </a:pPr>
            <a:r>
              <a:rPr lang="ru-RU" dirty="0" smtClean="0">
                <a:solidFill>
                  <a:srgbClr val="0000FF"/>
                </a:solidFill>
              </a:rPr>
              <a:t>   </a:t>
            </a:r>
            <a:r>
              <a:rPr lang="en-US" dirty="0" smtClean="0">
                <a:solidFill>
                  <a:srgbClr val="0000FF"/>
                </a:solidFill>
              </a:rPr>
              <a:t>&lt;</a:t>
            </a:r>
            <a:r>
              <a:rPr lang="en-US" dirty="0">
                <a:solidFill>
                  <a:srgbClr val="0000FF"/>
                </a:solidFill>
              </a:rPr>
              <a:t>allow users="*" /&gt;</a:t>
            </a:r>
          </a:p>
          <a:p>
            <a:pPr marL="0" indent="0">
              <a:buNone/>
            </a:pPr>
            <a:r>
              <a:rPr lang="en-US" dirty="0">
                <a:solidFill>
                  <a:srgbClr val="0000FF"/>
                </a:solidFill>
              </a:rPr>
              <a:t>&lt;/authorization&gt;</a:t>
            </a:r>
            <a:endParaRPr lang="ru-RU" dirty="0">
              <a:solidFill>
                <a:srgbClr val="0000FF"/>
              </a:solidFill>
            </a:endParaRPr>
          </a:p>
        </p:txBody>
      </p:sp>
    </p:spTree>
    <p:extLst>
      <p:ext uri="{BB962C8B-B14F-4D97-AF65-F5344CB8AC3E}">
        <p14:creationId xmlns:p14="http://schemas.microsoft.com/office/powerpoint/2010/main" val="264852792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0" y="274638"/>
            <a:ext cx="9144000" cy="939784"/>
          </a:xfrm>
        </p:spPr>
        <p:txBody>
          <a:bodyPr>
            <a:noAutofit/>
          </a:bodyPr>
          <a:lstStyle/>
          <a:p>
            <a:r>
              <a:rPr lang="ru-RU" sz="3600" dirty="0" smtClean="0"/>
              <a:t>Задание аутентификации</a:t>
            </a:r>
            <a:r>
              <a:rPr lang="en-US" sz="3600" dirty="0" smtClean="0"/>
              <a:t> </a:t>
            </a:r>
            <a:r>
              <a:rPr lang="ru-RU" sz="3600" dirty="0" smtClean="0"/>
              <a:t>и</a:t>
            </a:r>
            <a:r>
              <a:rPr lang="en-US" sz="3600" dirty="0" smtClean="0"/>
              <a:t> </a:t>
            </a:r>
            <a:r>
              <a:rPr lang="ru-RU" sz="3600" dirty="0" smtClean="0"/>
              <a:t>авторизации в </a:t>
            </a:r>
            <a:r>
              <a:rPr lang="en-US" sz="3600" dirty="0" err="1" smtClean="0">
                <a:solidFill>
                  <a:srgbClr val="0000FF"/>
                </a:solidFill>
              </a:rPr>
              <a:t>web.config</a:t>
            </a:r>
            <a:endParaRPr lang="ru-RU" sz="3600" dirty="0" smtClean="0">
              <a:solidFill>
                <a:srgbClr val="0000FF"/>
              </a:solidFill>
            </a:endParaRPr>
          </a:p>
        </p:txBody>
      </p:sp>
      <p:sp>
        <p:nvSpPr>
          <p:cNvPr id="54275" name="Rectangle 3"/>
          <p:cNvSpPr>
            <a:spLocks noGrp="1" noChangeArrowheads="1"/>
          </p:cNvSpPr>
          <p:nvPr>
            <p:ph type="body" idx="1"/>
          </p:nvPr>
        </p:nvSpPr>
        <p:spPr>
          <a:xfrm>
            <a:off x="395288" y="1196975"/>
            <a:ext cx="8291512" cy="5472113"/>
          </a:xfrm>
        </p:spPr>
        <p:txBody>
          <a:bodyPr/>
          <a:lstStyle/>
          <a:p>
            <a:pPr eaLnBrk="1" hangingPunct="1">
              <a:lnSpc>
                <a:spcPct val="80000"/>
              </a:lnSpc>
              <a:buFontTx/>
              <a:buNone/>
            </a:pPr>
            <a:r>
              <a:rPr lang="ru-RU" sz="1600" dirty="0" smtClean="0">
                <a:solidFill>
                  <a:srgbClr val="0000FF"/>
                </a:solidFill>
              </a:rPr>
              <a:t>&lt;</a:t>
            </a:r>
            <a:r>
              <a:rPr lang="ru-RU" sz="1600" dirty="0" err="1" smtClean="0">
                <a:solidFill>
                  <a:srgbClr val="0000FF"/>
                </a:solidFill>
              </a:rPr>
              <a:t>configuration</a:t>
            </a:r>
            <a:r>
              <a:rPr lang="ru-RU" sz="1600" dirty="0" smtClean="0">
                <a:solidFill>
                  <a:srgbClr val="0000FF"/>
                </a:solidFill>
              </a:rPr>
              <a:t>&gt;</a:t>
            </a:r>
          </a:p>
          <a:p>
            <a:pPr eaLnBrk="1" hangingPunct="1">
              <a:lnSpc>
                <a:spcPct val="80000"/>
              </a:lnSpc>
              <a:buFontTx/>
              <a:buNone/>
            </a:pPr>
            <a:r>
              <a:rPr lang="ru-RU" sz="1600" dirty="0" smtClean="0">
                <a:solidFill>
                  <a:srgbClr val="0000FF"/>
                </a:solidFill>
              </a:rPr>
              <a:t>   &lt;</a:t>
            </a:r>
            <a:r>
              <a:rPr lang="ru-RU" sz="1600" dirty="0" err="1" smtClean="0">
                <a:solidFill>
                  <a:srgbClr val="0000FF"/>
                </a:solidFill>
              </a:rPr>
              <a:t>system.web</a:t>
            </a:r>
            <a:r>
              <a:rPr lang="ru-RU" sz="1600" dirty="0" smtClean="0">
                <a:solidFill>
                  <a:srgbClr val="0000FF"/>
                </a:solidFill>
              </a:rPr>
              <a:t>&gt;</a:t>
            </a:r>
          </a:p>
          <a:p>
            <a:pPr eaLnBrk="1" hangingPunct="1">
              <a:lnSpc>
                <a:spcPct val="80000"/>
              </a:lnSpc>
              <a:buFontTx/>
              <a:buNone/>
            </a:pPr>
            <a:r>
              <a:rPr lang="ru-RU" sz="1600" dirty="0" smtClean="0">
                <a:solidFill>
                  <a:srgbClr val="0000FF"/>
                </a:solidFill>
              </a:rPr>
              <a:t>	&lt;</a:t>
            </a:r>
            <a:r>
              <a:rPr lang="ru-RU" sz="1600" dirty="0" err="1" smtClean="0">
                <a:solidFill>
                  <a:srgbClr val="0000FF"/>
                </a:solidFill>
              </a:rPr>
              <a:t>authentication</a:t>
            </a:r>
            <a:r>
              <a:rPr lang="ru-RU" sz="1600" dirty="0" smtClean="0">
                <a:solidFill>
                  <a:srgbClr val="0000FF"/>
                </a:solidFill>
              </a:rPr>
              <a:t> </a:t>
            </a:r>
            <a:r>
              <a:rPr lang="ru-RU" sz="1600" dirty="0" err="1" smtClean="0">
                <a:solidFill>
                  <a:srgbClr val="0000FF"/>
                </a:solidFill>
              </a:rPr>
              <a:t>mode=</a:t>
            </a:r>
            <a:r>
              <a:rPr lang="ru-RU" sz="1600" dirty="0" smtClean="0">
                <a:solidFill>
                  <a:srgbClr val="0000FF"/>
                </a:solidFill>
              </a:rPr>
              <a:t>"</a:t>
            </a:r>
            <a:r>
              <a:rPr lang="ru-RU" sz="1600" dirty="0" err="1" smtClean="0">
                <a:solidFill>
                  <a:srgbClr val="0000FF"/>
                </a:solidFill>
              </a:rPr>
              <a:t>Forms</a:t>
            </a:r>
            <a:r>
              <a:rPr lang="ru-RU" sz="1600" dirty="0" smtClean="0">
                <a:solidFill>
                  <a:srgbClr val="0000FF"/>
                </a:solidFill>
              </a:rPr>
              <a:t>"&gt;</a:t>
            </a:r>
          </a:p>
          <a:p>
            <a:pPr eaLnBrk="1" hangingPunct="1">
              <a:lnSpc>
                <a:spcPct val="80000"/>
              </a:lnSpc>
              <a:buFontTx/>
              <a:buNone/>
            </a:pPr>
            <a:r>
              <a:rPr lang="ru-RU" sz="1600" dirty="0" smtClean="0">
                <a:solidFill>
                  <a:srgbClr val="0000FF"/>
                </a:solidFill>
              </a:rPr>
              <a:t> 	   &lt;!-- </a:t>
            </a:r>
            <a:r>
              <a:rPr lang="ru-RU" sz="1600" dirty="0" err="1" smtClean="0">
                <a:solidFill>
                  <a:srgbClr val="0000FF"/>
                </a:solidFill>
              </a:rPr>
              <a:t>Detailed</a:t>
            </a:r>
            <a:r>
              <a:rPr lang="ru-RU" sz="1600" dirty="0" smtClean="0">
                <a:solidFill>
                  <a:srgbClr val="0000FF"/>
                </a:solidFill>
              </a:rPr>
              <a:t> </a:t>
            </a:r>
            <a:r>
              <a:rPr lang="ru-RU" sz="1600" dirty="0" err="1" smtClean="0">
                <a:solidFill>
                  <a:srgbClr val="0000FF"/>
                </a:solidFill>
              </a:rPr>
              <a:t>configuration</a:t>
            </a:r>
            <a:r>
              <a:rPr lang="ru-RU" sz="1600" dirty="0" smtClean="0">
                <a:solidFill>
                  <a:srgbClr val="0000FF"/>
                </a:solidFill>
              </a:rPr>
              <a:t> </a:t>
            </a:r>
            <a:r>
              <a:rPr lang="ru-RU" sz="1600" dirty="0" err="1" smtClean="0">
                <a:solidFill>
                  <a:srgbClr val="0000FF"/>
                </a:solidFill>
              </a:rPr>
              <a:t>options</a:t>
            </a:r>
            <a:r>
              <a:rPr lang="ru-RU" sz="1600" dirty="0" smtClean="0">
                <a:solidFill>
                  <a:srgbClr val="0000FF"/>
                </a:solidFill>
              </a:rPr>
              <a:t> --&gt;</a:t>
            </a:r>
          </a:p>
          <a:p>
            <a:pPr eaLnBrk="1" hangingPunct="1">
              <a:lnSpc>
                <a:spcPct val="80000"/>
              </a:lnSpc>
              <a:buFontTx/>
              <a:buNone/>
            </a:pPr>
            <a:r>
              <a:rPr lang="ru-RU" sz="1600" dirty="0" smtClean="0">
                <a:solidFill>
                  <a:srgbClr val="0000FF"/>
                </a:solidFill>
              </a:rPr>
              <a:t>	   &lt;</a:t>
            </a:r>
            <a:r>
              <a:rPr lang="ru-RU" sz="1600" dirty="0" err="1" smtClean="0">
                <a:solidFill>
                  <a:srgbClr val="0000FF"/>
                </a:solidFill>
              </a:rPr>
              <a:t>forms</a:t>
            </a:r>
            <a:r>
              <a:rPr lang="ru-RU" sz="1600" dirty="0" smtClean="0">
                <a:solidFill>
                  <a:srgbClr val="0000FF"/>
                </a:solidFill>
              </a:rPr>
              <a:t> </a:t>
            </a:r>
            <a:r>
              <a:rPr lang="ru-RU" sz="1600" dirty="0" err="1" smtClean="0">
                <a:solidFill>
                  <a:srgbClr val="0000FF"/>
                </a:solidFill>
              </a:rPr>
              <a:t>name=</a:t>
            </a:r>
            <a:r>
              <a:rPr lang="ru-RU" sz="1600" dirty="0" smtClean="0">
                <a:solidFill>
                  <a:srgbClr val="0000FF"/>
                </a:solidFill>
              </a:rPr>
              <a:t>"</a:t>
            </a:r>
            <a:r>
              <a:rPr lang="ru-RU" sz="1600" dirty="0" err="1" smtClean="0">
                <a:solidFill>
                  <a:srgbClr val="0000FF"/>
                </a:solidFill>
              </a:rPr>
              <a:t>MyCookieName</a:t>
            </a:r>
            <a:r>
              <a:rPr lang="ru-RU" sz="1600" dirty="0" smtClean="0">
                <a:solidFill>
                  <a:srgbClr val="0000FF"/>
                </a:solidFill>
              </a:rPr>
              <a:t>"</a:t>
            </a:r>
          </a:p>
          <a:p>
            <a:pPr>
              <a:lnSpc>
                <a:spcPct val="80000"/>
              </a:lnSpc>
              <a:buNone/>
            </a:pPr>
            <a:r>
              <a:rPr lang="ru-RU" sz="1600" dirty="0" smtClean="0">
                <a:solidFill>
                  <a:srgbClr val="0000FF"/>
                </a:solidFill>
              </a:rPr>
              <a:t>	        </a:t>
            </a:r>
            <a:r>
              <a:rPr lang="ru-RU" sz="1600" dirty="0" err="1" smtClean="0">
                <a:solidFill>
                  <a:srgbClr val="0000FF"/>
                </a:solidFill>
              </a:rPr>
              <a:t>loginUrl=</a:t>
            </a:r>
            <a:r>
              <a:rPr lang="ru-RU" sz="1600" dirty="0" smtClean="0">
                <a:solidFill>
                  <a:srgbClr val="0000FF"/>
                </a:solidFill>
              </a:rPr>
              <a:t>"</a:t>
            </a:r>
            <a:r>
              <a:rPr lang="ru-RU" sz="1600" dirty="0" err="1" smtClean="0">
                <a:solidFill>
                  <a:srgbClr val="0000FF"/>
                </a:solidFill>
              </a:rPr>
              <a:t>DbLogin.aspx</a:t>
            </a:r>
            <a:r>
              <a:rPr lang="ru-RU" sz="1600" dirty="0" smtClean="0">
                <a:solidFill>
                  <a:srgbClr val="0000FF"/>
                </a:solidFill>
              </a:rPr>
              <a:t>"</a:t>
            </a:r>
          </a:p>
          <a:p>
            <a:pPr eaLnBrk="1" hangingPunct="1">
              <a:lnSpc>
                <a:spcPct val="80000"/>
              </a:lnSpc>
              <a:buFontTx/>
              <a:buNone/>
            </a:pPr>
            <a:r>
              <a:rPr lang="ru-RU" sz="1600" dirty="0" smtClean="0">
                <a:solidFill>
                  <a:srgbClr val="0000FF"/>
                </a:solidFill>
              </a:rPr>
              <a:t>	        </a:t>
            </a:r>
            <a:r>
              <a:rPr lang="ru-RU" sz="1600" dirty="0" err="1" smtClean="0">
                <a:solidFill>
                  <a:srgbClr val="0000FF"/>
                </a:solidFill>
              </a:rPr>
              <a:t>timeout=</a:t>
            </a:r>
            <a:r>
              <a:rPr lang="ru-RU" sz="1600" dirty="0" smtClean="0">
                <a:solidFill>
                  <a:srgbClr val="0000FF"/>
                </a:solidFill>
              </a:rPr>
              <a:t>"20"&gt;</a:t>
            </a:r>
          </a:p>
          <a:p>
            <a:pPr eaLnBrk="1" hangingPunct="1">
              <a:lnSpc>
                <a:spcPct val="80000"/>
              </a:lnSpc>
              <a:buFontTx/>
              <a:buNone/>
            </a:pPr>
            <a:r>
              <a:rPr lang="en-US" sz="1600" dirty="0" smtClean="0">
                <a:solidFill>
                  <a:srgbClr val="0000FF"/>
                </a:solidFill>
              </a:rPr>
              <a:t>  </a:t>
            </a:r>
            <a:r>
              <a:rPr lang="ru-RU" sz="1600" dirty="0" smtClean="0">
                <a:solidFill>
                  <a:srgbClr val="0000FF"/>
                </a:solidFill>
              </a:rPr>
              <a:t>         </a:t>
            </a:r>
            <a:r>
              <a:rPr lang="en-US" sz="1600" dirty="0" smtClean="0">
                <a:solidFill>
                  <a:srgbClr val="0000FF"/>
                </a:solidFill>
              </a:rPr>
              <a:t>  </a:t>
            </a:r>
            <a:r>
              <a:rPr lang="ru-RU" sz="1600" b="1" dirty="0" smtClean="0">
                <a:solidFill>
                  <a:srgbClr val="0000FF"/>
                </a:solidFill>
              </a:rPr>
              <a:t>&lt;</a:t>
            </a:r>
            <a:r>
              <a:rPr lang="ru-RU" sz="1600" b="1" dirty="0" err="1" smtClean="0">
                <a:solidFill>
                  <a:srgbClr val="0000FF"/>
                </a:solidFill>
              </a:rPr>
              <a:t>credentials</a:t>
            </a:r>
            <a:r>
              <a:rPr lang="ru-RU" sz="1600" b="1" dirty="0" smtClean="0">
                <a:solidFill>
                  <a:srgbClr val="0000FF"/>
                </a:solidFill>
              </a:rPr>
              <a:t> </a:t>
            </a:r>
            <a:r>
              <a:rPr lang="ru-RU" sz="1600" b="1" dirty="0" err="1" smtClean="0">
                <a:solidFill>
                  <a:srgbClr val="0000FF"/>
                </a:solidFill>
              </a:rPr>
              <a:t>passwordFormat=</a:t>
            </a:r>
            <a:r>
              <a:rPr lang="ru-RU" sz="1600" b="1" dirty="0" smtClean="0">
                <a:solidFill>
                  <a:srgbClr val="0000FF"/>
                </a:solidFill>
              </a:rPr>
              <a:t>"</a:t>
            </a:r>
            <a:r>
              <a:rPr lang="ru-RU" sz="1600" b="1" dirty="0" err="1" smtClean="0">
                <a:solidFill>
                  <a:srgbClr val="0000FF"/>
                </a:solidFill>
              </a:rPr>
              <a:t>Clear</a:t>
            </a:r>
            <a:r>
              <a:rPr lang="ru-RU" sz="1600" b="1" dirty="0" smtClean="0">
                <a:solidFill>
                  <a:srgbClr val="0000FF"/>
                </a:solidFill>
              </a:rPr>
              <a:t>"&gt;</a:t>
            </a:r>
          </a:p>
          <a:p>
            <a:pPr eaLnBrk="1" hangingPunct="1">
              <a:lnSpc>
                <a:spcPct val="80000"/>
              </a:lnSpc>
              <a:buFontTx/>
              <a:buNone/>
            </a:pPr>
            <a:r>
              <a:rPr lang="ru-RU" sz="1600" dirty="0" smtClean="0">
                <a:solidFill>
                  <a:srgbClr val="0000FF"/>
                </a:solidFill>
              </a:rPr>
              <a:t>	</a:t>
            </a:r>
            <a:r>
              <a:rPr lang="en-US" sz="1600" dirty="0" smtClean="0">
                <a:solidFill>
                  <a:srgbClr val="0000FF"/>
                </a:solidFill>
              </a:rPr>
              <a:t>         </a:t>
            </a:r>
            <a:r>
              <a:rPr lang="ru-RU" sz="1600" dirty="0" smtClean="0">
                <a:solidFill>
                  <a:srgbClr val="0000FF"/>
                </a:solidFill>
              </a:rPr>
              <a:t>&lt;</a:t>
            </a:r>
            <a:r>
              <a:rPr lang="ru-RU" sz="1600" dirty="0" err="1" smtClean="0">
                <a:solidFill>
                  <a:srgbClr val="0000FF"/>
                </a:solidFill>
              </a:rPr>
              <a:t>user</a:t>
            </a:r>
            <a:r>
              <a:rPr lang="ru-RU" sz="1600" dirty="0" smtClean="0">
                <a:solidFill>
                  <a:srgbClr val="0000FF"/>
                </a:solidFill>
              </a:rPr>
              <a:t> </a:t>
            </a:r>
            <a:r>
              <a:rPr lang="ru-RU" sz="1600" dirty="0" err="1" smtClean="0">
                <a:solidFill>
                  <a:srgbClr val="0000FF"/>
                </a:solidFill>
              </a:rPr>
              <a:t>name=</a:t>
            </a:r>
            <a:r>
              <a:rPr lang="ru-RU" sz="1600" dirty="0" smtClean="0">
                <a:solidFill>
                  <a:srgbClr val="0000FF"/>
                </a:solidFill>
              </a:rPr>
              <a:t>"</a:t>
            </a:r>
            <a:r>
              <a:rPr lang="ru-RU" sz="1600" dirty="0" err="1" smtClean="0">
                <a:solidFill>
                  <a:srgbClr val="0000FF"/>
                </a:solidFill>
              </a:rPr>
              <a:t>Admin</a:t>
            </a:r>
            <a:r>
              <a:rPr lang="ru-RU" sz="1600" dirty="0" smtClean="0">
                <a:solidFill>
                  <a:srgbClr val="0000FF"/>
                </a:solidFill>
              </a:rPr>
              <a:t>" </a:t>
            </a:r>
            <a:r>
              <a:rPr lang="ru-RU" sz="1600" dirty="0" err="1" smtClean="0">
                <a:solidFill>
                  <a:srgbClr val="0000FF"/>
                </a:solidFill>
              </a:rPr>
              <a:t>password=</a:t>
            </a:r>
            <a:r>
              <a:rPr lang="ru-RU" sz="1600" dirty="0" smtClean="0">
                <a:solidFill>
                  <a:srgbClr val="0000FF"/>
                </a:solidFill>
              </a:rPr>
              <a:t>"(Admin1)"/&gt;</a:t>
            </a:r>
          </a:p>
          <a:p>
            <a:pPr eaLnBrk="1" hangingPunct="1">
              <a:lnSpc>
                <a:spcPct val="80000"/>
              </a:lnSpc>
              <a:buFontTx/>
              <a:buNone/>
            </a:pPr>
            <a:r>
              <a:rPr lang="ru-RU" sz="1600" dirty="0" smtClean="0">
                <a:solidFill>
                  <a:srgbClr val="0000FF"/>
                </a:solidFill>
              </a:rPr>
              <a:t>	</a:t>
            </a:r>
            <a:r>
              <a:rPr lang="en-US" sz="1600" dirty="0" smtClean="0">
                <a:solidFill>
                  <a:srgbClr val="0000FF"/>
                </a:solidFill>
              </a:rPr>
              <a:t>         </a:t>
            </a:r>
            <a:r>
              <a:rPr lang="ru-RU" sz="1600" dirty="0" smtClean="0">
                <a:solidFill>
                  <a:srgbClr val="0000FF"/>
                </a:solidFill>
              </a:rPr>
              <a:t>&lt;</a:t>
            </a:r>
            <a:r>
              <a:rPr lang="ru-RU" sz="1600" dirty="0" err="1" smtClean="0">
                <a:solidFill>
                  <a:srgbClr val="0000FF"/>
                </a:solidFill>
              </a:rPr>
              <a:t>user</a:t>
            </a:r>
            <a:r>
              <a:rPr lang="ru-RU" sz="1600" dirty="0" smtClean="0">
                <a:solidFill>
                  <a:srgbClr val="0000FF"/>
                </a:solidFill>
              </a:rPr>
              <a:t> </a:t>
            </a:r>
            <a:r>
              <a:rPr lang="ru-RU" sz="1600" dirty="0" err="1" smtClean="0">
                <a:solidFill>
                  <a:srgbClr val="0000FF"/>
                </a:solidFill>
              </a:rPr>
              <a:t>name=</a:t>
            </a:r>
            <a:r>
              <a:rPr lang="ru-RU" sz="1600" dirty="0" smtClean="0">
                <a:solidFill>
                  <a:srgbClr val="0000FF"/>
                </a:solidFill>
              </a:rPr>
              <a:t>"</a:t>
            </a:r>
            <a:r>
              <a:rPr lang="ru-RU" sz="1600" dirty="0" err="1" smtClean="0">
                <a:solidFill>
                  <a:srgbClr val="0000FF"/>
                </a:solidFill>
              </a:rPr>
              <a:t>Mario</a:t>
            </a:r>
            <a:r>
              <a:rPr lang="ru-RU" sz="1600" dirty="0" smtClean="0">
                <a:solidFill>
                  <a:srgbClr val="0000FF"/>
                </a:solidFill>
              </a:rPr>
              <a:t>" </a:t>
            </a:r>
            <a:r>
              <a:rPr lang="ru-RU" sz="1600" dirty="0" err="1" smtClean="0">
                <a:solidFill>
                  <a:srgbClr val="0000FF"/>
                </a:solidFill>
              </a:rPr>
              <a:t>password=</a:t>
            </a:r>
            <a:r>
              <a:rPr lang="ru-RU" sz="1600" dirty="0" smtClean="0">
                <a:solidFill>
                  <a:srgbClr val="0000FF"/>
                </a:solidFill>
              </a:rPr>
              <a:t>"</a:t>
            </a:r>
            <a:r>
              <a:rPr lang="ru-RU" sz="1600" dirty="0" err="1" smtClean="0">
                <a:solidFill>
                  <a:srgbClr val="0000FF"/>
                </a:solidFill>
              </a:rPr>
              <a:t>Szpuszta</a:t>
            </a:r>
            <a:r>
              <a:rPr lang="ru-RU" sz="1600" dirty="0" smtClean="0">
                <a:solidFill>
                  <a:srgbClr val="0000FF"/>
                </a:solidFill>
              </a:rPr>
              <a:t>"/</a:t>
            </a:r>
          </a:p>
          <a:p>
            <a:pPr eaLnBrk="1" hangingPunct="1">
              <a:lnSpc>
                <a:spcPct val="80000"/>
              </a:lnSpc>
              <a:buFontTx/>
              <a:buNone/>
            </a:pPr>
            <a:r>
              <a:rPr lang="ru-RU" sz="1600" dirty="0" smtClean="0">
                <a:solidFill>
                  <a:srgbClr val="0000FF"/>
                </a:solidFill>
              </a:rPr>
              <a:t>	</a:t>
            </a:r>
            <a:r>
              <a:rPr lang="en-US" sz="1600" dirty="0" smtClean="0">
                <a:solidFill>
                  <a:srgbClr val="0000FF"/>
                </a:solidFill>
              </a:rPr>
              <a:t>         </a:t>
            </a:r>
            <a:r>
              <a:rPr lang="ru-RU" sz="1600" dirty="0" smtClean="0">
                <a:solidFill>
                  <a:srgbClr val="0000FF"/>
                </a:solidFill>
              </a:rPr>
              <a:t>&lt;</a:t>
            </a:r>
            <a:r>
              <a:rPr lang="ru-RU" sz="1600" dirty="0" err="1" smtClean="0">
                <a:solidFill>
                  <a:srgbClr val="0000FF"/>
                </a:solidFill>
              </a:rPr>
              <a:t>user</a:t>
            </a:r>
            <a:r>
              <a:rPr lang="ru-RU" sz="1600" dirty="0" smtClean="0">
                <a:solidFill>
                  <a:srgbClr val="0000FF"/>
                </a:solidFill>
              </a:rPr>
              <a:t> </a:t>
            </a:r>
            <a:r>
              <a:rPr lang="ru-RU" sz="1600" dirty="0" err="1" smtClean="0">
                <a:solidFill>
                  <a:srgbClr val="0000FF"/>
                </a:solidFill>
              </a:rPr>
              <a:t>name=</a:t>
            </a:r>
            <a:r>
              <a:rPr lang="ru-RU" sz="1600" dirty="0" smtClean="0">
                <a:solidFill>
                  <a:srgbClr val="0000FF"/>
                </a:solidFill>
              </a:rPr>
              <a:t>"</a:t>
            </a:r>
            <a:r>
              <a:rPr lang="ru-RU" sz="1600" dirty="0" err="1" smtClean="0">
                <a:solidFill>
                  <a:srgbClr val="0000FF"/>
                </a:solidFill>
              </a:rPr>
              <a:t>Matthew</a:t>
            </a:r>
            <a:r>
              <a:rPr lang="ru-RU" sz="1600" dirty="0" smtClean="0">
                <a:solidFill>
                  <a:srgbClr val="0000FF"/>
                </a:solidFill>
              </a:rPr>
              <a:t>" </a:t>
            </a:r>
            <a:r>
              <a:rPr lang="ru-RU" sz="1600" dirty="0" err="1" smtClean="0">
                <a:solidFill>
                  <a:srgbClr val="0000FF"/>
                </a:solidFill>
              </a:rPr>
              <a:t>password=</a:t>
            </a:r>
            <a:r>
              <a:rPr lang="ru-RU" sz="1600" dirty="0" smtClean="0">
                <a:solidFill>
                  <a:srgbClr val="0000FF"/>
                </a:solidFill>
              </a:rPr>
              <a:t>"</a:t>
            </a:r>
            <a:r>
              <a:rPr lang="ru-RU" sz="1600" dirty="0" err="1" smtClean="0">
                <a:solidFill>
                  <a:srgbClr val="0000FF"/>
                </a:solidFill>
              </a:rPr>
              <a:t>MacDonald</a:t>
            </a:r>
            <a:r>
              <a:rPr lang="ru-RU" sz="1600" dirty="0" smtClean="0">
                <a:solidFill>
                  <a:srgbClr val="0000FF"/>
                </a:solidFill>
              </a:rPr>
              <a:t>"/&gt;</a:t>
            </a:r>
          </a:p>
          <a:p>
            <a:pPr eaLnBrk="1" hangingPunct="1">
              <a:lnSpc>
                <a:spcPct val="80000"/>
              </a:lnSpc>
              <a:buFontTx/>
              <a:buNone/>
            </a:pPr>
            <a:r>
              <a:rPr lang="en-US" sz="1600" dirty="0" smtClean="0">
                <a:solidFill>
                  <a:srgbClr val="0000FF"/>
                </a:solidFill>
              </a:rPr>
              <a:t> </a:t>
            </a:r>
            <a:r>
              <a:rPr lang="ru-RU" sz="1600" dirty="0" smtClean="0">
                <a:solidFill>
                  <a:srgbClr val="0000FF"/>
                </a:solidFill>
              </a:rPr>
              <a:t>       </a:t>
            </a:r>
            <a:r>
              <a:rPr lang="en-US" sz="1600" dirty="0" smtClean="0">
                <a:solidFill>
                  <a:srgbClr val="0000FF"/>
                </a:solidFill>
              </a:rPr>
              <a:t>     </a:t>
            </a:r>
            <a:r>
              <a:rPr lang="ru-RU" sz="1600" b="1" dirty="0" smtClean="0">
                <a:solidFill>
                  <a:srgbClr val="0000FF"/>
                </a:solidFill>
              </a:rPr>
              <a:t>&lt;/</a:t>
            </a:r>
            <a:r>
              <a:rPr lang="ru-RU" sz="1600" b="1" dirty="0" err="1" smtClean="0">
                <a:solidFill>
                  <a:srgbClr val="0000FF"/>
                </a:solidFill>
              </a:rPr>
              <a:t>credentials</a:t>
            </a:r>
            <a:r>
              <a:rPr lang="ru-RU" sz="1600" b="1" dirty="0" smtClean="0">
                <a:solidFill>
                  <a:srgbClr val="0000FF"/>
                </a:solidFill>
              </a:rPr>
              <a:t>&gt;</a:t>
            </a:r>
          </a:p>
          <a:p>
            <a:pPr eaLnBrk="1" hangingPunct="1">
              <a:lnSpc>
                <a:spcPct val="80000"/>
              </a:lnSpc>
              <a:buFontTx/>
              <a:buNone/>
            </a:pPr>
            <a:r>
              <a:rPr lang="en-US" sz="1600" dirty="0" smtClean="0">
                <a:solidFill>
                  <a:srgbClr val="0000FF"/>
                </a:solidFill>
              </a:rPr>
              <a:t>	   &lt;/forms&gt;</a:t>
            </a:r>
          </a:p>
          <a:p>
            <a:pPr eaLnBrk="1" hangingPunct="1">
              <a:lnSpc>
                <a:spcPct val="80000"/>
              </a:lnSpc>
              <a:buFontTx/>
              <a:buNone/>
            </a:pPr>
            <a:r>
              <a:rPr lang="ru-RU" sz="1600" dirty="0" smtClean="0">
                <a:solidFill>
                  <a:srgbClr val="0000FF"/>
                </a:solidFill>
              </a:rPr>
              <a:t>	&lt;</a:t>
            </a:r>
            <a:r>
              <a:rPr lang="en-US" sz="1600" dirty="0" smtClean="0">
                <a:solidFill>
                  <a:srgbClr val="0000FF"/>
                </a:solidFill>
              </a:rPr>
              <a:t>/</a:t>
            </a:r>
            <a:r>
              <a:rPr lang="ru-RU" sz="1600" dirty="0" err="1" smtClean="0">
                <a:solidFill>
                  <a:srgbClr val="0000FF"/>
                </a:solidFill>
              </a:rPr>
              <a:t>authentication</a:t>
            </a:r>
            <a:r>
              <a:rPr lang="en-US" sz="1600" dirty="0" smtClean="0">
                <a:solidFill>
                  <a:srgbClr val="0000FF"/>
                </a:solidFill>
              </a:rPr>
              <a:t>&gt;</a:t>
            </a:r>
            <a:endParaRPr lang="ru-RU" sz="1600" dirty="0" smtClean="0">
              <a:solidFill>
                <a:srgbClr val="0000FF"/>
              </a:solidFill>
            </a:endParaRPr>
          </a:p>
          <a:p>
            <a:pPr eaLnBrk="1" hangingPunct="1">
              <a:lnSpc>
                <a:spcPct val="80000"/>
              </a:lnSpc>
              <a:buFontTx/>
              <a:buNone/>
            </a:pPr>
            <a:r>
              <a:rPr lang="en-US" sz="1600" dirty="0" smtClean="0">
                <a:solidFill>
                  <a:srgbClr val="0000FF"/>
                </a:solidFill>
              </a:rPr>
              <a:t> </a:t>
            </a:r>
            <a:r>
              <a:rPr lang="ru-RU" sz="1600" dirty="0" smtClean="0">
                <a:solidFill>
                  <a:srgbClr val="0000FF"/>
                </a:solidFill>
              </a:rPr>
              <a:t>	</a:t>
            </a:r>
            <a:endParaRPr lang="en-US" sz="1600" dirty="0" smtClean="0">
              <a:solidFill>
                <a:srgbClr val="0000FF"/>
              </a:solidFill>
            </a:endParaRPr>
          </a:p>
          <a:p>
            <a:pPr eaLnBrk="1" hangingPunct="1">
              <a:lnSpc>
                <a:spcPct val="80000"/>
              </a:lnSpc>
              <a:buFontTx/>
              <a:buNone/>
            </a:pPr>
            <a:r>
              <a:rPr lang="en-US" sz="1600" dirty="0" smtClean="0">
                <a:solidFill>
                  <a:srgbClr val="0000FF"/>
                </a:solidFill>
              </a:rPr>
              <a:t>        </a:t>
            </a:r>
            <a:r>
              <a:rPr lang="ru-RU" sz="1600" dirty="0" smtClean="0">
                <a:solidFill>
                  <a:srgbClr val="0000FF"/>
                </a:solidFill>
              </a:rPr>
              <a:t>&lt;!-- Задание авторизации --&gt;</a:t>
            </a:r>
          </a:p>
          <a:p>
            <a:pPr eaLnBrk="1" hangingPunct="1">
              <a:lnSpc>
                <a:spcPct val="80000"/>
              </a:lnSpc>
              <a:buFontTx/>
              <a:buNone/>
            </a:pPr>
            <a:r>
              <a:rPr lang="en-US" sz="1600" dirty="0" smtClean="0">
                <a:solidFill>
                  <a:srgbClr val="0000FF"/>
                </a:solidFill>
              </a:rPr>
              <a:t>     </a:t>
            </a:r>
            <a:r>
              <a:rPr lang="ru-RU" sz="1600" dirty="0" smtClean="0">
                <a:solidFill>
                  <a:srgbClr val="0000FF"/>
                </a:solidFill>
              </a:rPr>
              <a:t>	</a:t>
            </a:r>
            <a:r>
              <a:rPr lang="en-US" sz="1600" dirty="0" smtClean="0">
                <a:solidFill>
                  <a:srgbClr val="0000FF"/>
                </a:solidFill>
              </a:rPr>
              <a:t> </a:t>
            </a:r>
            <a:r>
              <a:rPr lang="ru-RU" sz="1600" dirty="0" smtClean="0">
                <a:solidFill>
                  <a:srgbClr val="0000FF"/>
                </a:solidFill>
              </a:rPr>
              <a:t>&lt;</a:t>
            </a:r>
            <a:r>
              <a:rPr lang="ru-RU" sz="1600" dirty="0" err="1" smtClean="0">
                <a:solidFill>
                  <a:srgbClr val="0000FF"/>
                </a:solidFill>
              </a:rPr>
              <a:t>authorization</a:t>
            </a:r>
            <a:r>
              <a:rPr lang="ru-RU" sz="1600" dirty="0" smtClean="0">
                <a:solidFill>
                  <a:srgbClr val="0000FF"/>
                </a:solidFill>
              </a:rPr>
              <a:t>&gt;</a:t>
            </a:r>
          </a:p>
          <a:p>
            <a:pPr eaLnBrk="1" hangingPunct="1">
              <a:lnSpc>
                <a:spcPct val="80000"/>
              </a:lnSpc>
              <a:buFontTx/>
              <a:buNone/>
            </a:pPr>
            <a:r>
              <a:rPr lang="ru-RU" sz="1600" b="1" dirty="0" smtClean="0">
                <a:solidFill>
                  <a:srgbClr val="0000FF"/>
                </a:solidFill>
              </a:rPr>
              <a:t>	 </a:t>
            </a:r>
            <a:r>
              <a:rPr lang="en-US" sz="1600" b="1" dirty="0" smtClean="0">
                <a:solidFill>
                  <a:srgbClr val="0000FF"/>
                </a:solidFill>
              </a:rPr>
              <a:t>     </a:t>
            </a:r>
            <a:r>
              <a:rPr lang="ru-RU" sz="1600" b="1" dirty="0" smtClean="0">
                <a:solidFill>
                  <a:srgbClr val="0000FF"/>
                </a:solidFill>
              </a:rPr>
              <a:t>&lt;</a:t>
            </a:r>
            <a:r>
              <a:rPr lang="ru-RU" sz="1600" b="1" dirty="0" err="1" smtClean="0">
                <a:solidFill>
                  <a:srgbClr val="0000FF"/>
                </a:solidFill>
              </a:rPr>
              <a:t>deny</a:t>
            </a:r>
            <a:r>
              <a:rPr lang="ru-RU" sz="1600" b="1" dirty="0" smtClean="0">
                <a:solidFill>
                  <a:srgbClr val="0000FF"/>
                </a:solidFill>
              </a:rPr>
              <a:t> </a:t>
            </a:r>
            <a:r>
              <a:rPr lang="ru-RU" sz="1600" b="1" dirty="0" err="1" smtClean="0">
                <a:solidFill>
                  <a:srgbClr val="0000FF"/>
                </a:solidFill>
              </a:rPr>
              <a:t>users=</a:t>
            </a:r>
            <a:r>
              <a:rPr lang="ru-RU" sz="1600" b="1" dirty="0" smtClean="0">
                <a:solidFill>
                  <a:srgbClr val="0000FF"/>
                </a:solidFill>
              </a:rPr>
              <a:t>"?" /&gt;</a:t>
            </a:r>
          </a:p>
          <a:p>
            <a:pPr eaLnBrk="1" hangingPunct="1">
              <a:lnSpc>
                <a:spcPct val="80000"/>
              </a:lnSpc>
              <a:buFontTx/>
              <a:buNone/>
            </a:pPr>
            <a:r>
              <a:rPr lang="en-US" sz="1600" dirty="0" smtClean="0">
                <a:solidFill>
                  <a:srgbClr val="0000FF"/>
                </a:solidFill>
              </a:rPr>
              <a:t>     </a:t>
            </a:r>
            <a:r>
              <a:rPr lang="ru-RU" sz="1600" dirty="0" smtClean="0">
                <a:solidFill>
                  <a:srgbClr val="0000FF"/>
                </a:solidFill>
              </a:rPr>
              <a:t>   &lt;/</a:t>
            </a:r>
            <a:r>
              <a:rPr lang="ru-RU" sz="1600" dirty="0" err="1" smtClean="0">
                <a:solidFill>
                  <a:srgbClr val="0000FF"/>
                </a:solidFill>
              </a:rPr>
              <a:t>authorization</a:t>
            </a:r>
            <a:r>
              <a:rPr lang="ru-RU" sz="1600" dirty="0" smtClean="0">
                <a:solidFill>
                  <a:srgbClr val="0000FF"/>
                </a:solidFill>
              </a:rPr>
              <a:t>&gt;</a:t>
            </a:r>
          </a:p>
          <a:p>
            <a:pPr eaLnBrk="1" hangingPunct="1">
              <a:lnSpc>
                <a:spcPct val="80000"/>
              </a:lnSpc>
              <a:buFontTx/>
              <a:buNone/>
            </a:pPr>
            <a:r>
              <a:rPr lang="en-US" sz="1600" dirty="0" smtClean="0">
                <a:solidFill>
                  <a:srgbClr val="0000FF"/>
                </a:solidFill>
              </a:rPr>
              <a:t>    </a:t>
            </a:r>
            <a:r>
              <a:rPr lang="ru-RU" sz="1600" dirty="0" smtClean="0">
                <a:solidFill>
                  <a:srgbClr val="0000FF"/>
                </a:solidFill>
              </a:rPr>
              <a:t>&lt;/</a:t>
            </a:r>
            <a:r>
              <a:rPr lang="ru-RU" sz="1600" dirty="0" err="1" smtClean="0">
                <a:solidFill>
                  <a:srgbClr val="0000FF"/>
                </a:solidFill>
              </a:rPr>
              <a:t>system.web</a:t>
            </a:r>
            <a:r>
              <a:rPr lang="ru-RU" sz="1600" dirty="0" smtClean="0">
                <a:solidFill>
                  <a:srgbClr val="0000FF"/>
                </a:solidFill>
              </a:rPr>
              <a:t>&gt;</a:t>
            </a:r>
          </a:p>
          <a:p>
            <a:pPr eaLnBrk="1" hangingPunct="1">
              <a:lnSpc>
                <a:spcPct val="80000"/>
              </a:lnSpc>
              <a:buFontTx/>
              <a:buNone/>
            </a:pPr>
            <a:r>
              <a:rPr lang="ru-RU" sz="1600" dirty="0" smtClean="0">
                <a:solidFill>
                  <a:srgbClr val="0000FF"/>
                </a:solidFill>
              </a:rPr>
              <a:t>&lt;/</a:t>
            </a:r>
            <a:r>
              <a:rPr lang="ru-RU" sz="1600" dirty="0" err="1" smtClean="0">
                <a:solidFill>
                  <a:srgbClr val="0000FF"/>
                </a:solidFill>
              </a:rPr>
              <a:t>configuration</a:t>
            </a:r>
            <a:r>
              <a:rPr lang="ru-RU" sz="1600" dirty="0" smtClean="0">
                <a:solidFill>
                  <a:srgbClr val="0000FF"/>
                </a:solidFill>
              </a:rPr>
              <a:t>&gt;</a:t>
            </a:r>
          </a:p>
        </p:txBody>
      </p:sp>
    </p:spTree>
    <p:extLst>
      <p:ext uri="{BB962C8B-B14F-4D97-AF65-F5344CB8AC3E}">
        <p14:creationId xmlns:p14="http://schemas.microsoft.com/office/powerpoint/2010/main" val="157263969"/>
      </p:ext>
    </p:extLst>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67970" name="Rectangle 2"/>
          <p:cNvSpPr>
            <a:spLocks noGrp="1" noChangeArrowheads="1"/>
          </p:cNvSpPr>
          <p:nvPr>
            <p:ph type="ctrTitle"/>
          </p:nvPr>
        </p:nvSpPr>
        <p:spPr>
          <a:xfrm>
            <a:off x="637097" y="5209526"/>
            <a:ext cx="7924800" cy="685800"/>
          </a:xfrm>
        </p:spPr>
        <p:txBody>
          <a:bodyPr>
            <a:normAutofit fontScale="90000"/>
          </a:bodyPr>
          <a:lstStyle/>
          <a:p>
            <a:r>
              <a:rPr lang="ru-RU" sz="3600" dirty="0" smtClean="0"/>
              <a:t>Аутентификация на основе форм</a:t>
            </a:r>
            <a:br>
              <a:rPr lang="ru-RU" sz="3600" dirty="0" smtClean="0"/>
            </a:br>
            <a:r>
              <a:rPr lang="ru-RU" sz="3600" dirty="0"/>
              <a:t>(</a:t>
            </a:r>
            <a:r>
              <a:rPr lang="en-US" sz="3600" dirty="0" smtClean="0"/>
              <a:t>Forms Authentication</a:t>
            </a:r>
            <a:r>
              <a:rPr lang="ru-RU" sz="3600" dirty="0" smtClean="0"/>
              <a:t>)</a:t>
            </a:r>
            <a:endParaRPr lang="bg-BG" sz="3600" dirty="0"/>
          </a:p>
        </p:txBody>
      </p:sp>
      <p:sp>
        <p:nvSpPr>
          <p:cNvPr id="2" name="Subtitle 1"/>
          <p:cNvSpPr>
            <a:spLocks noGrp="1"/>
          </p:cNvSpPr>
          <p:nvPr>
            <p:ph type="subTitle" idx="1"/>
          </p:nvPr>
        </p:nvSpPr>
        <p:spPr>
          <a:xfrm>
            <a:off x="646318" y="6021288"/>
            <a:ext cx="7924800" cy="569120"/>
          </a:xfrm>
        </p:spPr>
        <p:txBody>
          <a:bodyPr>
            <a:normAutofit lnSpcReduction="10000"/>
          </a:bodyPr>
          <a:lstStyle/>
          <a:p>
            <a:r>
              <a:rPr lang="en-US" dirty="0" smtClean="0"/>
              <a:t>Live Demo</a:t>
            </a:r>
            <a:endParaRPr lang="en-US" dirty="0"/>
          </a:p>
        </p:txBody>
      </p:sp>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2274694" y="332656"/>
            <a:ext cx="4668048" cy="44628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17269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ctrTitle"/>
          </p:nvPr>
        </p:nvSpPr>
        <p:spPr>
          <a:xfrm>
            <a:off x="611560" y="4934969"/>
            <a:ext cx="7924800" cy="685800"/>
          </a:xfrm>
        </p:spPr>
        <p:txBody>
          <a:bodyPr>
            <a:normAutofit fontScale="90000"/>
          </a:bodyPr>
          <a:lstStyle/>
          <a:p>
            <a:r>
              <a:rPr lang="ru-RU" dirty="0" smtClean="0"/>
              <a:t>Пользователи и Роли в </a:t>
            </a:r>
            <a:r>
              <a:rPr lang="en-US" dirty="0" smtClean="0"/>
              <a:t>ASP.NET</a:t>
            </a:r>
            <a:endParaRPr lang="en-US" dirty="0"/>
          </a:p>
        </p:txBody>
      </p:sp>
      <p:sp>
        <p:nvSpPr>
          <p:cNvPr id="5" name="Subtitle 4"/>
          <p:cNvSpPr>
            <a:spLocks noGrp="1"/>
          </p:cNvSpPr>
          <p:nvPr>
            <p:ph type="subTitle" idx="1"/>
          </p:nvPr>
        </p:nvSpPr>
        <p:spPr>
          <a:xfrm>
            <a:off x="611560" y="5661248"/>
            <a:ext cx="7924800" cy="569120"/>
          </a:xfrm>
        </p:spPr>
        <p:txBody>
          <a:bodyPr>
            <a:normAutofit lnSpcReduction="10000"/>
          </a:bodyPr>
          <a:lstStyle/>
          <a:p>
            <a:r>
              <a:rPr lang="en-US" smtClean="0"/>
              <a:t>Membership Provider </a:t>
            </a:r>
            <a:r>
              <a:rPr lang="en-US" dirty="0" smtClean="0"/>
              <a:t>and Roles Provider</a:t>
            </a:r>
            <a:endParaRPr lang="en-US" dirty="0"/>
          </a:p>
        </p:txBody>
      </p:sp>
      <p:pic>
        <p:nvPicPr>
          <p:cNvPr id="3074" name="Picture 2" descr="http://radleb.net/blog/wp-content/uploads/2009/07/users.jp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2346946" y="1124744"/>
            <a:ext cx="4457302" cy="3311826"/>
          </a:xfrm>
          <a:prstGeom prst="roundRect">
            <a:avLst>
              <a:gd name="adj" fmla="val 1578"/>
            </a:avLst>
          </a:prstGeom>
          <a:noFill/>
          <a:ln w="19050">
            <a:solidFill>
              <a:schemeClr val="accent5">
                <a:lumMod val="40000"/>
                <a:lumOff val="60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57368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850106"/>
          </a:xfrm>
        </p:spPr>
        <p:txBody>
          <a:bodyPr>
            <a:normAutofit/>
          </a:bodyPr>
          <a:lstStyle/>
          <a:p>
            <a:r>
              <a:rPr lang="ru-RU" sz="3900" dirty="0" smtClean="0">
                <a:cs typeface="Consolas" pitchFamily="49" charset="0"/>
              </a:rPr>
              <a:t>Пользователи</a:t>
            </a:r>
            <a:r>
              <a:rPr lang="en-US" sz="3900" dirty="0" smtClean="0">
                <a:cs typeface="Consolas" pitchFamily="49" charset="0"/>
              </a:rPr>
              <a:t>, </a:t>
            </a:r>
            <a:r>
              <a:rPr lang="ru-RU" sz="3900" dirty="0" smtClean="0">
                <a:cs typeface="Consolas" pitchFamily="49" charset="0"/>
              </a:rPr>
              <a:t>Роли и Аутентификация</a:t>
            </a:r>
            <a:endParaRPr lang="en-US" sz="3900" dirty="0"/>
          </a:p>
        </p:txBody>
      </p:sp>
      <p:sp>
        <p:nvSpPr>
          <p:cNvPr id="5" name="Content Placeholder 4"/>
          <p:cNvSpPr>
            <a:spLocks noGrp="1"/>
          </p:cNvSpPr>
          <p:nvPr>
            <p:ph idx="1"/>
          </p:nvPr>
        </p:nvSpPr>
        <p:spPr>
          <a:xfrm>
            <a:off x="107504" y="1484784"/>
            <a:ext cx="9036496" cy="5373216"/>
          </a:xfrm>
        </p:spPr>
        <p:txBody>
          <a:bodyPr>
            <a:normAutofit lnSpcReduction="10000"/>
          </a:bodyPr>
          <a:lstStyle/>
          <a:p>
            <a:pPr>
              <a:lnSpc>
                <a:spcPct val="100000"/>
              </a:lnSpc>
            </a:pPr>
            <a:r>
              <a:rPr lang="ru-RU" dirty="0" smtClean="0"/>
              <a:t>Пользователь (</a:t>
            </a:r>
            <a:r>
              <a:rPr lang="en-US" dirty="0" smtClean="0">
                <a:solidFill>
                  <a:srgbClr val="0000FF"/>
                </a:solidFill>
              </a:rPr>
              <a:t>User</a:t>
            </a:r>
            <a:r>
              <a:rPr lang="ru-RU" dirty="0" smtClean="0"/>
              <a:t>)</a:t>
            </a:r>
            <a:r>
              <a:rPr lang="en-US" dirty="0" smtClean="0">
                <a:solidFill>
                  <a:srgbClr val="0000FF"/>
                </a:solidFill>
              </a:rPr>
              <a:t> </a:t>
            </a:r>
            <a:r>
              <a:rPr lang="ru-RU" dirty="0" smtClean="0"/>
              <a:t>это клиент, использующий </a:t>
            </a:r>
            <a:r>
              <a:rPr lang="en-US" dirty="0" smtClean="0"/>
              <a:t>Web browser </a:t>
            </a:r>
            <a:r>
              <a:rPr lang="ru-RU" dirty="0" smtClean="0"/>
              <a:t>для инициирования сеанса работы с </a:t>
            </a:r>
            <a:r>
              <a:rPr lang="en-US" dirty="0" smtClean="0"/>
              <a:t>Web</a:t>
            </a:r>
            <a:r>
              <a:rPr lang="ru-RU" dirty="0" smtClean="0"/>
              <a:t>-приложением.</a:t>
            </a:r>
            <a:endParaRPr lang="en-US" dirty="0" smtClean="0"/>
          </a:p>
          <a:p>
            <a:pPr>
              <a:lnSpc>
                <a:spcPct val="100000"/>
              </a:lnSpc>
            </a:pPr>
            <a:r>
              <a:rPr lang="ru-RU" dirty="0" smtClean="0"/>
              <a:t>Пользователи могут аутентифицироваться </a:t>
            </a:r>
            <a:r>
              <a:rPr lang="en-US" dirty="0" smtClean="0"/>
              <a:t>(login</a:t>
            </a:r>
            <a:r>
              <a:rPr lang="ru-RU" dirty="0" smtClean="0"/>
              <a:t>, подключаться</a:t>
            </a:r>
            <a:r>
              <a:rPr lang="en-US" dirty="0" smtClean="0"/>
              <a:t>)</a:t>
            </a:r>
            <a:r>
              <a:rPr lang="ru-RU" dirty="0" smtClean="0"/>
              <a:t> в </a:t>
            </a:r>
            <a:r>
              <a:rPr lang="en-US" dirty="0" smtClean="0"/>
              <a:t>Web</a:t>
            </a:r>
            <a:r>
              <a:rPr lang="ru-RU" dirty="0" smtClean="0"/>
              <a:t>-приложении.</a:t>
            </a:r>
            <a:endParaRPr lang="en-US" dirty="0" smtClean="0"/>
          </a:p>
          <a:p>
            <a:pPr lvl="1">
              <a:lnSpc>
                <a:spcPct val="100000"/>
              </a:lnSpc>
            </a:pPr>
            <a:r>
              <a:rPr lang="ru-RU" dirty="0" smtClean="0"/>
              <a:t>После того, как пользователь подключается, ему назначается набор ролей и разрешений.</a:t>
            </a:r>
            <a:endParaRPr lang="en-US" dirty="0" smtClean="0"/>
          </a:p>
          <a:p>
            <a:pPr lvl="1">
              <a:lnSpc>
                <a:spcPct val="100000"/>
              </a:lnSpc>
            </a:pPr>
            <a:r>
              <a:rPr lang="ru-RU" dirty="0" smtClean="0"/>
              <a:t>Авторизация в</a:t>
            </a:r>
            <a:r>
              <a:rPr lang="en-US" dirty="0" smtClean="0"/>
              <a:t> ASP.NET </a:t>
            </a:r>
            <a:r>
              <a:rPr lang="ru-RU" dirty="0" smtClean="0"/>
              <a:t>основана на пользователях и ролях.</a:t>
            </a:r>
            <a:endParaRPr lang="en-US" dirty="0" smtClean="0"/>
          </a:p>
          <a:p>
            <a:pPr lvl="1">
              <a:lnSpc>
                <a:spcPct val="100000"/>
              </a:lnSpc>
            </a:pPr>
            <a:r>
              <a:rPr lang="ru-RU" dirty="0" smtClean="0"/>
              <a:t>Правила авторизации указывают на то, какие разрешения каждый пользователь или роль имеют.</a:t>
            </a:r>
            <a:endParaRPr lang="en-US" dirty="0" smtClean="0"/>
          </a:p>
        </p:txBody>
      </p:sp>
    </p:spTree>
    <p:extLst>
      <p:ext uri="{BB962C8B-B14F-4D97-AF65-F5344CB8AC3E}">
        <p14:creationId xmlns:p14="http://schemas.microsoft.com/office/powerpoint/2010/main" val="35437337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490066"/>
          </a:xfrm>
        </p:spPr>
        <p:txBody>
          <a:bodyPr>
            <a:normAutofit fontScale="90000"/>
          </a:bodyPr>
          <a:lstStyle/>
          <a:p>
            <a:pPr>
              <a:tabLst>
                <a:tab pos="3314700" algn="l"/>
              </a:tabLst>
            </a:pPr>
            <a:endParaRPr lang="en-US" sz="3900" i="1" dirty="0"/>
          </a:p>
        </p:txBody>
      </p:sp>
      <p:sp>
        <p:nvSpPr>
          <p:cNvPr id="5" name="Content Placeholder 4"/>
          <p:cNvSpPr>
            <a:spLocks noGrp="1"/>
          </p:cNvSpPr>
          <p:nvPr>
            <p:ph idx="1"/>
          </p:nvPr>
        </p:nvSpPr>
        <p:spPr>
          <a:xfrm>
            <a:off x="107504" y="1124744"/>
            <a:ext cx="9036496" cy="5733256"/>
          </a:xfrm>
        </p:spPr>
        <p:txBody>
          <a:bodyPr>
            <a:normAutofit fontScale="32500" lnSpcReduction="20000"/>
          </a:bodyPr>
          <a:lstStyle/>
          <a:p>
            <a:pPr marL="0" indent="0">
              <a:lnSpc>
                <a:spcPct val="100000"/>
              </a:lnSpc>
              <a:buNone/>
            </a:pPr>
            <a:r>
              <a:rPr lang="en-US" sz="3700" dirty="0">
                <a:solidFill>
                  <a:srgbClr val="0000FF"/>
                </a:solidFill>
              </a:rPr>
              <a:t> &lt;configuration&gt;</a:t>
            </a:r>
          </a:p>
          <a:p>
            <a:pPr marL="0" indent="0">
              <a:lnSpc>
                <a:spcPct val="100000"/>
              </a:lnSpc>
              <a:buNone/>
            </a:pPr>
            <a:r>
              <a:rPr lang="en-US" sz="3700" dirty="0">
                <a:solidFill>
                  <a:srgbClr val="0000FF"/>
                </a:solidFill>
              </a:rPr>
              <a:t>  &lt;</a:t>
            </a:r>
            <a:r>
              <a:rPr lang="en-US" sz="3700" dirty="0" err="1">
                <a:solidFill>
                  <a:srgbClr val="0000FF"/>
                </a:solidFill>
              </a:rPr>
              <a:t>connectionStrings</a:t>
            </a:r>
            <a:r>
              <a:rPr lang="en-US" sz="3700" dirty="0">
                <a:solidFill>
                  <a:srgbClr val="0000FF"/>
                </a:solidFill>
              </a:rPr>
              <a:t>&gt;</a:t>
            </a:r>
          </a:p>
          <a:p>
            <a:pPr marL="0" indent="0">
              <a:lnSpc>
                <a:spcPct val="100000"/>
              </a:lnSpc>
              <a:buNone/>
            </a:pPr>
            <a:r>
              <a:rPr lang="en-US" sz="3700" dirty="0">
                <a:solidFill>
                  <a:srgbClr val="0000FF"/>
                </a:solidFill>
              </a:rPr>
              <a:t>    &lt;add name="</a:t>
            </a:r>
            <a:r>
              <a:rPr lang="en-US" sz="3700" dirty="0" err="1">
                <a:solidFill>
                  <a:srgbClr val="0000FF"/>
                </a:solidFill>
              </a:rPr>
              <a:t>MySqlConnection</a:t>
            </a:r>
            <a:r>
              <a:rPr lang="en-US" sz="3700" dirty="0">
                <a:solidFill>
                  <a:srgbClr val="0000FF"/>
                </a:solidFill>
              </a:rPr>
              <a:t>" </a:t>
            </a:r>
            <a:r>
              <a:rPr lang="en-US" sz="3700" dirty="0" err="1">
                <a:solidFill>
                  <a:srgbClr val="0000FF"/>
                </a:solidFill>
              </a:rPr>
              <a:t>connectionString</a:t>
            </a:r>
            <a:r>
              <a:rPr lang="en-US" sz="3700" dirty="0">
                <a:solidFill>
                  <a:srgbClr val="0000FF"/>
                </a:solidFill>
              </a:rPr>
              <a:t>="Data </a:t>
            </a:r>
          </a:p>
          <a:p>
            <a:pPr marL="0" indent="0">
              <a:lnSpc>
                <a:spcPct val="100000"/>
              </a:lnSpc>
              <a:buNone/>
            </a:pPr>
            <a:r>
              <a:rPr lang="en-US" sz="3700" dirty="0">
                <a:solidFill>
                  <a:srgbClr val="0000FF"/>
                </a:solidFill>
              </a:rPr>
              <a:t>      Source=</a:t>
            </a:r>
            <a:r>
              <a:rPr lang="en-US" sz="3700" dirty="0" err="1">
                <a:solidFill>
                  <a:srgbClr val="0000FF"/>
                </a:solidFill>
              </a:rPr>
              <a:t>MySqlServer;Initial</a:t>
            </a:r>
            <a:r>
              <a:rPr lang="en-US" sz="3700" dirty="0">
                <a:solidFill>
                  <a:srgbClr val="0000FF"/>
                </a:solidFill>
              </a:rPr>
              <a:t> Catalog=</a:t>
            </a:r>
            <a:r>
              <a:rPr lang="en-US" sz="3700" dirty="0" err="1">
                <a:solidFill>
                  <a:srgbClr val="0000FF"/>
                </a:solidFill>
              </a:rPr>
              <a:t>aspnetdb;Integrated</a:t>
            </a:r>
            <a:endParaRPr lang="en-US" sz="3700" dirty="0">
              <a:solidFill>
                <a:srgbClr val="0000FF"/>
              </a:solidFill>
            </a:endParaRPr>
          </a:p>
          <a:p>
            <a:pPr marL="0" indent="0">
              <a:lnSpc>
                <a:spcPct val="100000"/>
              </a:lnSpc>
              <a:buNone/>
            </a:pPr>
            <a:r>
              <a:rPr lang="en-US" sz="3700" dirty="0">
                <a:solidFill>
                  <a:srgbClr val="0000FF"/>
                </a:solidFill>
              </a:rPr>
              <a:t>      Security=SSPI;" /&gt;</a:t>
            </a:r>
          </a:p>
          <a:p>
            <a:pPr marL="0" indent="0">
              <a:lnSpc>
                <a:spcPct val="100000"/>
              </a:lnSpc>
              <a:buNone/>
            </a:pPr>
            <a:r>
              <a:rPr lang="en-US" sz="3700" dirty="0">
                <a:solidFill>
                  <a:srgbClr val="0000FF"/>
                </a:solidFill>
              </a:rPr>
              <a:t>  &lt;/</a:t>
            </a:r>
            <a:r>
              <a:rPr lang="en-US" sz="3700" dirty="0" err="1">
                <a:solidFill>
                  <a:srgbClr val="0000FF"/>
                </a:solidFill>
              </a:rPr>
              <a:t>connectionStrings</a:t>
            </a:r>
            <a:r>
              <a:rPr lang="en-US" sz="3700" dirty="0">
                <a:solidFill>
                  <a:srgbClr val="0000FF"/>
                </a:solidFill>
              </a:rPr>
              <a:t>&gt;</a:t>
            </a:r>
            <a:endParaRPr lang="en-US" sz="3700" dirty="0" smtClean="0">
              <a:solidFill>
                <a:srgbClr val="0000FF"/>
              </a:solidFill>
            </a:endParaRPr>
          </a:p>
          <a:p>
            <a:pPr marL="0" indent="0">
              <a:lnSpc>
                <a:spcPct val="100000"/>
              </a:lnSpc>
              <a:buNone/>
            </a:pPr>
            <a:r>
              <a:rPr lang="en-US" sz="3700" dirty="0" smtClean="0">
                <a:solidFill>
                  <a:srgbClr val="0000FF"/>
                </a:solidFill>
              </a:rPr>
              <a:t>&lt;</a:t>
            </a:r>
            <a:r>
              <a:rPr lang="en-US" sz="3700" dirty="0" err="1">
                <a:solidFill>
                  <a:srgbClr val="0000FF"/>
                </a:solidFill>
              </a:rPr>
              <a:t>system.web</a:t>
            </a:r>
            <a:r>
              <a:rPr lang="en-US" sz="3700" dirty="0">
                <a:solidFill>
                  <a:srgbClr val="0000FF"/>
                </a:solidFill>
              </a:rPr>
              <a:t>&gt;</a:t>
            </a:r>
          </a:p>
          <a:p>
            <a:pPr marL="0" indent="0">
              <a:lnSpc>
                <a:spcPct val="100000"/>
              </a:lnSpc>
              <a:buNone/>
            </a:pPr>
            <a:r>
              <a:rPr lang="en-US" sz="3700" dirty="0">
                <a:solidFill>
                  <a:srgbClr val="0000FF"/>
                </a:solidFill>
              </a:rPr>
              <a:t>    &lt;authentication mode="Forms" &gt;</a:t>
            </a:r>
          </a:p>
          <a:p>
            <a:pPr marL="0" indent="0">
              <a:lnSpc>
                <a:spcPct val="100000"/>
              </a:lnSpc>
              <a:buNone/>
            </a:pPr>
            <a:r>
              <a:rPr lang="en-US" sz="3700" dirty="0">
                <a:solidFill>
                  <a:srgbClr val="0000FF"/>
                </a:solidFill>
              </a:rPr>
              <a:t>      &lt;forms </a:t>
            </a:r>
            <a:r>
              <a:rPr lang="en-US" sz="3700" dirty="0" err="1">
                <a:solidFill>
                  <a:srgbClr val="0000FF"/>
                </a:solidFill>
              </a:rPr>
              <a:t>loginUrl</a:t>
            </a:r>
            <a:r>
              <a:rPr lang="en-US" sz="3700" dirty="0">
                <a:solidFill>
                  <a:srgbClr val="0000FF"/>
                </a:solidFill>
              </a:rPr>
              <a:t>="login.aspx"</a:t>
            </a:r>
          </a:p>
          <a:p>
            <a:pPr marL="0" indent="0">
              <a:lnSpc>
                <a:spcPct val="100000"/>
              </a:lnSpc>
              <a:buNone/>
            </a:pPr>
            <a:r>
              <a:rPr lang="en-US" sz="3700" dirty="0">
                <a:solidFill>
                  <a:srgbClr val="0000FF"/>
                </a:solidFill>
              </a:rPr>
              <a:t>        name=".ASPXFORMSAUTH" /&gt;</a:t>
            </a:r>
          </a:p>
          <a:p>
            <a:pPr marL="0" indent="0">
              <a:lnSpc>
                <a:spcPct val="100000"/>
              </a:lnSpc>
              <a:buNone/>
            </a:pPr>
            <a:r>
              <a:rPr lang="en-US" sz="3700" dirty="0">
                <a:solidFill>
                  <a:srgbClr val="0000FF"/>
                </a:solidFill>
              </a:rPr>
              <a:t>    &lt;/authentication&gt;</a:t>
            </a:r>
          </a:p>
          <a:p>
            <a:pPr marL="0" indent="0">
              <a:lnSpc>
                <a:spcPct val="100000"/>
              </a:lnSpc>
              <a:buNone/>
            </a:pPr>
            <a:r>
              <a:rPr lang="en-US" sz="3700" dirty="0">
                <a:solidFill>
                  <a:srgbClr val="0000FF"/>
                </a:solidFill>
              </a:rPr>
              <a:t>    &lt;authorization&gt;</a:t>
            </a:r>
          </a:p>
          <a:p>
            <a:pPr marL="0" indent="0">
              <a:lnSpc>
                <a:spcPct val="100000"/>
              </a:lnSpc>
              <a:buNone/>
            </a:pPr>
            <a:r>
              <a:rPr lang="en-US" sz="3700" dirty="0">
                <a:solidFill>
                  <a:srgbClr val="0000FF"/>
                </a:solidFill>
              </a:rPr>
              <a:t>      &lt;deny users="?" /&gt;</a:t>
            </a:r>
          </a:p>
          <a:p>
            <a:pPr marL="0" indent="0">
              <a:lnSpc>
                <a:spcPct val="100000"/>
              </a:lnSpc>
              <a:buNone/>
            </a:pPr>
            <a:r>
              <a:rPr lang="en-US" sz="3700" dirty="0">
                <a:solidFill>
                  <a:srgbClr val="0000FF"/>
                </a:solidFill>
              </a:rPr>
              <a:t>    &lt;/authorization&gt;</a:t>
            </a:r>
          </a:p>
          <a:p>
            <a:pPr marL="0" indent="0">
              <a:lnSpc>
                <a:spcPct val="100000"/>
              </a:lnSpc>
              <a:buNone/>
            </a:pPr>
            <a:r>
              <a:rPr lang="en-US" sz="3700" dirty="0">
                <a:solidFill>
                  <a:srgbClr val="0000FF"/>
                </a:solidFill>
              </a:rPr>
              <a:t>    &lt;membership </a:t>
            </a:r>
            <a:r>
              <a:rPr lang="en-US" sz="3700" dirty="0" err="1">
                <a:solidFill>
                  <a:srgbClr val="0000FF"/>
                </a:solidFill>
              </a:rPr>
              <a:t>defaultProvider</a:t>
            </a:r>
            <a:r>
              <a:rPr lang="en-US" sz="3700" dirty="0">
                <a:solidFill>
                  <a:srgbClr val="0000FF"/>
                </a:solidFill>
              </a:rPr>
              <a:t>="</a:t>
            </a:r>
            <a:r>
              <a:rPr lang="en-US" sz="3700" dirty="0" err="1">
                <a:solidFill>
                  <a:srgbClr val="0000FF"/>
                </a:solidFill>
              </a:rPr>
              <a:t>SqlProvider</a:t>
            </a:r>
            <a:r>
              <a:rPr lang="en-US" sz="3700" dirty="0">
                <a:solidFill>
                  <a:srgbClr val="0000FF"/>
                </a:solidFill>
              </a:rPr>
              <a:t>" </a:t>
            </a:r>
            <a:r>
              <a:rPr lang="en-US" sz="3700" dirty="0" err="1">
                <a:solidFill>
                  <a:srgbClr val="0000FF"/>
                </a:solidFill>
              </a:rPr>
              <a:t>userIsOnlineTimeWindow</a:t>
            </a:r>
            <a:r>
              <a:rPr lang="en-US" sz="3700" dirty="0">
                <a:solidFill>
                  <a:srgbClr val="0000FF"/>
                </a:solidFill>
              </a:rPr>
              <a:t>="15"&gt;</a:t>
            </a:r>
          </a:p>
          <a:p>
            <a:pPr marL="0" indent="0">
              <a:lnSpc>
                <a:spcPct val="100000"/>
              </a:lnSpc>
              <a:buNone/>
            </a:pPr>
            <a:r>
              <a:rPr lang="en-US" sz="3700" dirty="0">
                <a:solidFill>
                  <a:srgbClr val="0000FF"/>
                </a:solidFill>
              </a:rPr>
              <a:t>      &lt;providers&gt;</a:t>
            </a:r>
          </a:p>
          <a:p>
            <a:pPr marL="0" indent="0">
              <a:lnSpc>
                <a:spcPct val="100000"/>
              </a:lnSpc>
              <a:buNone/>
            </a:pPr>
            <a:r>
              <a:rPr lang="en-US" sz="3700" dirty="0">
                <a:solidFill>
                  <a:srgbClr val="0000FF"/>
                </a:solidFill>
              </a:rPr>
              <a:t>        &lt;clear /&gt;</a:t>
            </a:r>
          </a:p>
          <a:p>
            <a:pPr marL="0" indent="0">
              <a:lnSpc>
                <a:spcPct val="100000"/>
              </a:lnSpc>
              <a:buNone/>
            </a:pPr>
            <a:r>
              <a:rPr lang="en-US" sz="3700" dirty="0">
                <a:solidFill>
                  <a:srgbClr val="0000FF"/>
                </a:solidFill>
              </a:rPr>
              <a:t>        &lt;add </a:t>
            </a:r>
          </a:p>
          <a:p>
            <a:pPr marL="0" indent="0">
              <a:lnSpc>
                <a:spcPct val="100000"/>
              </a:lnSpc>
              <a:buNone/>
            </a:pPr>
            <a:r>
              <a:rPr lang="en-US" sz="3700" dirty="0">
                <a:solidFill>
                  <a:srgbClr val="0000FF"/>
                </a:solidFill>
              </a:rPr>
              <a:t>          name="</a:t>
            </a:r>
            <a:r>
              <a:rPr lang="en-US" sz="3700" dirty="0" err="1">
                <a:solidFill>
                  <a:srgbClr val="0000FF"/>
                </a:solidFill>
              </a:rPr>
              <a:t>SqlProvider</a:t>
            </a:r>
            <a:r>
              <a:rPr lang="en-US" sz="3700" dirty="0">
                <a:solidFill>
                  <a:srgbClr val="0000FF"/>
                </a:solidFill>
              </a:rPr>
              <a:t>" </a:t>
            </a:r>
          </a:p>
          <a:p>
            <a:pPr marL="0" indent="0">
              <a:lnSpc>
                <a:spcPct val="100000"/>
              </a:lnSpc>
              <a:buNone/>
            </a:pPr>
            <a:r>
              <a:rPr lang="en-US" sz="3700" dirty="0">
                <a:solidFill>
                  <a:srgbClr val="0000FF"/>
                </a:solidFill>
              </a:rPr>
              <a:t>          type="</a:t>
            </a:r>
            <a:r>
              <a:rPr lang="en-US" sz="3700" dirty="0" err="1">
                <a:solidFill>
                  <a:srgbClr val="0000FF"/>
                </a:solidFill>
              </a:rPr>
              <a:t>System.Web.Security.SqlMembershipProvider</a:t>
            </a:r>
            <a:r>
              <a:rPr lang="en-US" sz="3700" dirty="0">
                <a:solidFill>
                  <a:srgbClr val="0000FF"/>
                </a:solidFill>
              </a:rPr>
              <a:t>" </a:t>
            </a:r>
          </a:p>
          <a:p>
            <a:pPr marL="0" indent="0">
              <a:lnSpc>
                <a:spcPct val="100000"/>
              </a:lnSpc>
              <a:buNone/>
            </a:pPr>
            <a:r>
              <a:rPr lang="en-US" sz="3700" dirty="0">
                <a:solidFill>
                  <a:srgbClr val="0000FF"/>
                </a:solidFill>
              </a:rPr>
              <a:t>          </a:t>
            </a:r>
            <a:r>
              <a:rPr lang="en-US" sz="3700" dirty="0" err="1">
                <a:solidFill>
                  <a:srgbClr val="0000FF"/>
                </a:solidFill>
              </a:rPr>
              <a:t>connectionStringName</a:t>
            </a:r>
            <a:r>
              <a:rPr lang="en-US" sz="3700" dirty="0">
                <a:solidFill>
                  <a:srgbClr val="0000FF"/>
                </a:solidFill>
              </a:rPr>
              <a:t>="</a:t>
            </a:r>
            <a:r>
              <a:rPr lang="en-US" sz="3700" dirty="0" err="1">
                <a:solidFill>
                  <a:srgbClr val="0000FF"/>
                </a:solidFill>
              </a:rPr>
              <a:t>MySqlConnection</a:t>
            </a:r>
            <a:r>
              <a:rPr lang="en-US" sz="3700" dirty="0">
                <a:solidFill>
                  <a:srgbClr val="0000FF"/>
                </a:solidFill>
              </a:rPr>
              <a:t>"</a:t>
            </a:r>
          </a:p>
          <a:p>
            <a:pPr marL="0" indent="0">
              <a:lnSpc>
                <a:spcPct val="100000"/>
              </a:lnSpc>
              <a:buNone/>
            </a:pPr>
            <a:r>
              <a:rPr lang="en-US" sz="3700" dirty="0">
                <a:solidFill>
                  <a:srgbClr val="0000FF"/>
                </a:solidFill>
              </a:rPr>
              <a:t>          </a:t>
            </a:r>
            <a:r>
              <a:rPr lang="en-US" sz="3700" dirty="0" err="1">
                <a:solidFill>
                  <a:srgbClr val="0000FF"/>
                </a:solidFill>
              </a:rPr>
              <a:t>applicationName</a:t>
            </a:r>
            <a:r>
              <a:rPr lang="en-US" sz="3700" dirty="0">
                <a:solidFill>
                  <a:srgbClr val="0000FF"/>
                </a:solidFill>
              </a:rPr>
              <a:t>="</a:t>
            </a:r>
            <a:r>
              <a:rPr lang="en-US" sz="3700" dirty="0" err="1">
                <a:solidFill>
                  <a:srgbClr val="0000FF"/>
                </a:solidFill>
              </a:rPr>
              <a:t>MyApplication</a:t>
            </a:r>
            <a:r>
              <a:rPr lang="en-US" sz="3700" dirty="0">
                <a:solidFill>
                  <a:srgbClr val="0000FF"/>
                </a:solidFill>
              </a:rPr>
              <a:t>"</a:t>
            </a:r>
          </a:p>
          <a:p>
            <a:pPr marL="0" indent="0">
              <a:lnSpc>
                <a:spcPct val="100000"/>
              </a:lnSpc>
              <a:buNone/>
            </a:pPr>
            <a:r>
              <a:rPr lang="en-US" sz="3700" dirty="0">
                <a:solidFill>
                  <a:srgbClr val="0000FF"/>
                </a:solidFill>
              </a:rPr>
              <a:t>          </a:t>
            </a:r>
            <a:r>
              <a:rPr lang="en-US" sz="3700" dirty="0" err="1">
                <a:solidFill>
                  <a:srgbClr val="0000FF"/>
                </a:solidFill>
              </a:rPr>
              <a:t>enablePasswordRetrieval</a:t>
            </a:r>
            <a:r>
              <a:rPr lang="en-US" sz="3700" dirty="0">
                <a:solidFill>
                  <a:srgbClr val="0000FF"/>
                </a:solidFill>
              </a:rPr>
              <a:t>="false"</a:t>
            </a:r>
          </a:p>
          <a:p>
            <a:pPr marL="0" indent="0">
              <a:lnSpc>
                <a:spcPct val="100000"/>
              </a:lnSpc>
              <a:buNone/>
            </a:pPr>
            <a:r>
              <a:rPr lang="en-US" sz="3700" dirty="0">
                <a:solidFill>
                  <a:srgbClr val="0000FF"/>
                </a:solidFill>
              </a:rPr>
              <a:t>          </a:t>
            </a:r>
            <a:r>
              <a:rPr lang="en-US" sz="3700" dirty="0" err="1">
                <a:solidFill>
                  <a:srgbClr val="0000FF"/>
                </a:solidFill>
              </a:rPr>
              <a:t>enablePasswordReset</a:t>
            </a:r>
            <a:r>
              <a:rPr lang="en-US" sz="3700" dirty="0">
                <a:solidFill>
                  <a:srgbClr val="0000FF"/>
                </a:solidFill>
              </a:rPr>
              <a:t>="true"</a:t>
            </a:r>
          </a:p>
          <a:p>
            <a:pPr marL="0" indent="0">
              <a:lnSpc>
                <a:spcPct val="100000"/>
              </a:lnSpc>
              <a:buNone/>
            </a:pPr>
            <a:r>
              <a:rPr lang="en-US" sz="3700" dirty="0">
                <a:solidFill>
                  <a:srgbClr val="0000FF"/>
                </a:solidFill>
              </a:rPr>
              <a:t>          </a:t>
            </a:r>
            <a:r>
              <a:rPr lang="en-US" sz="3700" dirty="0" err="1">
                <a:solidFill>
                  <a:srgbClr val="0000FF"/>
                </a:solidFill>
              </a:rPr>
              <a:t>requiresQuestionAndAnswer</a:t>
            </a:r>
            <a:r>
              <a:rPr lang="en-US" sz="3700" dirty="0">
                <a:solidFill>
                  <a:srgbClr val="0000FF"/>
                </a:solidFill>
              </a:rPr>
              <a:t>="true"</a:t>
            </a:r>
          </a:p>
          <a:p>
            <a:pPr marL="0" indent="0">
              <a:lnSpc>
                <a:spcPct val="100000"/>
              </a:lnSpc>
              <a:buNone/>
            </a:pPr>
            <a:r>
              <a:rPr lang="en-US" sz="3700" dirty="0">
                <a:solidFill>
                  <a:srgbClr val="0000FF"/>
                </a:solidFill>
              </a:rPr>
              <a:t>          </a:t>
            </a:r>
            <a:r>
              <a:rPr lang="en-US" sz="3700" dirty="0" err="1">
                <a:solidFill>
                  <a:srgbClr val="0000FF"/>
                </a:solidFill>
              </a:rPr>
              <a:t>requiresUniqueEmail</a:t>
            </a:r>
            <a:r>
              <a:rPr lang="en-US" sz="3700" dirty="0">
                <a:solidFill>
                  <a:srgbClr val="0000FF"/>
                </a:solidFill>
              </a:rPr>
              <a:t>="true"</a:t>
            </a:r>
          </a:p>
          <a:p>
            <a:pPr marL="0" indent="0">
              <a:lnSpc>
                <a:spcPct val="100000"/>
              </a:lnSpc>
              <a:buNone/>
            </a:pPr>
            <a:r>
              <a:rPr lang="en-US" sz="3700" dirty="0">
                <a:solidFill>
                  <a:srgbClr val="0000FF"/>
                </a:solidFill>
              </a:rPr>
              <a:t>          </a:t>
            </a:r>
            <a:r>
              <a:rPr lang="en-US" sz="3700" dirty="0" err="1">
                <a:solidFill>
                  <a:srgbClr val="0000FF"/>
                </a:solidFill>
              </a:rPr>
              <a:t>passwordFormat</a:t>
            </a:r>
            <a:r>
              <a:rPr lang="en-US" sz="3700" dirty="0">
                <a:solidFill>
                  <a:srgbClr val="0000FF"/>
                </a:solidFill>
              </a:rPr>
              <a:t>="Hashed" /&gt;</a:t>
            </a:r>
          </a:p>
          <a:p>
            <a:pPr marL="0" indent="0">
              <a:lnSpc>
                <a:spcPct val="100000"/>
              </a:lnSpc>
              <a:buNone/>
            </a:pPr>
            <a:r>
              <a:rPr lang="en-US" sz="3700" dirty="0">
                <a:solidFill>
                  <a:srgbClr val="0000FF"/>
                </a:solidFill>
              </a:rPr>
              <a:t>      &lt;/providers&gt;</a:t>
            </a:r>
          </a:p>
          <a:p>
            <a:pPr marL="0" indent="0">
              <a:lnSpc>
                <a:spcPct val="100000"/>
              </a:lnSpc>
              <a:buNone/>
            </a:pPr>
            <a:r>
              <a:rPr lang="en-US" sz="3700" dirty="0">
                <a:solidFill>
                  <a:srgbClr val="0000FF"/>
                </a:solidFill>
              </a:rPr>
              <a:t>    &lt;/membership&gt;</a:t>
            </a:r>
          </a:p>
          <a:p>
            <a:pPr marL="0" indent="0">
              <a:lnSpc>
                <a:spcPct val="100000"/>
              </a:lnSpc>
              <a:buNone/>
            </a:pPr>
            <a:r>
              <a:rPr lang="en-US" sz="3700" dirty="0">
                <a:solidFill>
                  <a:srgbClr val="0000FF"/>
                </a:solidFill>
              </a:rPr>
              <a:t>  </a:t>
            </a:r>
            <a:r>
              <a:rPr lang="en-US" sz="3700" dirty="0" smtClean="0">
                <a:solidFill>
                  <a:srgbClr val="0000FF"/>
                </a:solidFill>
              </a:rPr>
              <a:t>&lt;/</a:t>
            </a:r>
            <a:r>
              <a:rPr lang="en-US" sz="3700" dirty="0" err="1" smtClean="0">
                <a:solidFill>
                  <a:srgbClr val="0000FF"/>
                </a:solidFill>
              </a:rPr>
              <a:t>system.web</a:t>
            </a:r>
            <a:r>
              <a:rPr lang="en-US" sz="3700" dirty="0" smtClean="0">
                <a:solidFill>
                  <a:srgbClr val="0000FF"/>
                </a:solidFill>
              </a:rPr>
              <a:t>&gt;</a:t>
            </a:r>
          </a:p>
          <a:p>
            <a:pPr marL="0" indent="0">
              <a:buNone/>
            </a:pPr>
            <a:r>
              <a:rPr lang="ru-RU" altLang="ru-RU" sz="3700" dirty="0">
                <a:solidFill>
                  <a:srgbClr val="0000FF"/>
                </a:solidFill>
                <a:latin typeface="Consolas" panose="020B0609020204030204" pitchFamily="49" charset="0"/>
              </a:rPr>
              <a:t>&lt;/</a:t>
            </a:r>
            <a:r>
              <a:rPr lang="ru-RU" altLang="ru-RU" sz="3700" dirty="0" err="1">
                <a:solidFill>
                  <a:srgbClr val="0000FF"/>
                </a:solidFill>
                <a:latin typeface="Consolas" panose="020B0609020204030204" pitchFamily="49" charset="0"/>
              </a:rPr>
              <a:t>configuration</a:t>
            </a:r>
            <a:r>
              <a:rPr lang="ru-RU" altLang="ru-RU" sz="3700" dirty="0">
                <a:solidFill>
                  <a:srgbClr val="0000FF"/>
                </a:solidFill>
                <a:latin typeface="Consolas" panose="020B0609020204030204" pitchFamily="49" charset="0"/>
              </a:rPr>
              <a:t>&gt;</a:t>
            </a:r>
            <a:r>
              <a:rPr lang="ru-RU" altLang="ru-RU" sz="800" dirty="0">
                <a:solidFill>
                  <a:srgbClr val="0000FF"/>
                </a:solidFill>
              </a:rPr>
              <a:t> </a:t>
            </a:r>
            <a:endParaRPr lang="ru-RU" altLang="ru-RU" sz="6600" dirty="0">
              <a:solidFill>
                <a:srgbClr val="0000FF"/>
              </a:solidFill>
              <a:latin typeface="Arial" panose="020B0604020202020204" pitchFamily="34" charset="0"/>
            </a:endParaRPr>
          </a:p>
          <a:p>
            <a:pPr>
              <a:lnSpc>
                <a:spcPct val="100000"/>
              </a:lnSpc>
            </a:pPr>
            <a:endParaRPr lang="en-US" dirty="0" smtClean="0"/>
          </a:p>
        </p:txBody>
      </p:sp>
    </p:spTree>
    <p:extLst>
      <p:ext uri="{BB962C8B-B14F-4D97-AF65-F5344CB8AC3E}">
        <p14:creationId xmlns:p14="http://schemas.microsoft.com/office/powerpoint/2010/main" val="11547084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706090"/>
          </a:xfrm>
        </p:spPr>
        <p:txBody>
          <a:bodyPr>
            <a:normAutofit/>
          </a:bodyPr>
          <a:lstStyle/>
          <a:p>
            <a:pPr>
              <a:tabLst>
                <a:tab pos="3314700" algn="l"/>
              </a:tabLst>
            </a:pPr>
            <a:r>
              <a:rPr lang="ru-RU" sz="3900" dirty="0" smtClean="0"/>
              <a:t>Объект </a:t>
            </a:r>
            <a:r>
              <a:rPr lang="en-US" sz="3900" dirty="0" smtClean="0"/>
              <a:t>User</a:t>
            </a:r>
            <a:endParaRPr lang="en-US" sz="3900" dirty="0"/>
          </a:p>
        </p:txBody>
      </p:sp>
      <p:sp>
        <p:nvSpPr>
          <p:cNvPr id="5" name="Content Placeholder 4"/>
          <p:cNvSpPr>
            <a:spLocks noGrp="1"/>
          </p:cNvSpPr>
          <p:nvPr>
            <p:ph idx="1"/>
          </p:nvPr>
        </p:nvSpPr>
        <p:spPr>
          <a:xfrm>
            <a:off x="107504" y="1268760"/>
            <a:ext cx="9036496" cy="5589240"/>
          </a:xfrm>
        </p:spPr>
        <p:txBody>
          <a:bodyPr>
            <a:normAutofit/>
          </a:bodyPr>
          <a:lstStyle/>
          <a:p>
            <a:r>
              <a:rPr lang="ru-RU" sz="2400" dirty="0" smtClean="0"/>
              <a:t>Контекст выполнения </a:t>
            </a:r>
            <a:r>
              <a:rPr lang="en-US" sz="2400" dirty="0" smtClean="0"/>
              <a:t>web-app </a:t>
            </a:r>
            <a:r>
              <a:rPr lang="ru-RU" sz="2400" dirty="0" smtClean="0"/>
              <a:t>включает объект </a:t>
            </a:r>
            <a:r>
              <a:rPr lang="en-US" sz="2400" dirty="0" smtClean="0"/>
              <a:t>User/</a:t>
            </a:r>
            <a:endParaRPr lang="ru-RU" sz="2400" dirty="0" smtClean="0"/>
          </a:p>
          <a:p>
            <a:r>
              <a:rPr lang="en-US" sz="2400" dirty="0" smtClean="0"/>
              <a:t>User - </a:t>
            </a:r>
            <a:r>
              <a:rPr lang="ru-RU" sz="2400" dirty="0" smtClean="0"/>
              <a:t>объект соответствующий работающему пользователю </a:t>
            </a:r>
            <a:r>
              <a:rPr lang="en-US" sz="2400" dirty="0" smtClean="0"/>
              <a:t>web-app</a:t>
            </a:r>
            <a:r>
              <a:rPr lang="ru-RU" sz="2400" dirty="0" smtClean="0"/>
              <a:t>.</a:t>
            </a:r>
          </a:p>
          <a:p>
            <a:r>
              <a:rPr lang="ru-RU" sz="2400" dirty="0" smtClean="0"/>
              <a:t>С использованием </a:t>
            </a:r>
            <a:r>
              <a:rPr lang="en-US" sz="2400" dirty="0" smtClean="0"/>
              <a:t>User </a:t>
            </a:r>
            <a:r>
              <a:rPr lang="ru-RU" sz="2400" dirty="0" smtClean="0"/>
              <a:t>можно получить всю имеющуюся информацию о пользователе:</a:t>
            </a:r>
          </a:p>
          <a:p>
            <a:endParaRPr lang="ru-RU" sz="2400" dirty="0" smtClean="0"/>
          </a:p>
          <a:p>
            <a:pPr marL="0" indent="0">
              <a:buNone/>
            </a:pPr>
            <a:r>
              <a:rPr lang="ru-RU" sz="2400" dirty="0" smtClean="0"/>
              <a:t>// </a:t>
            </a:r>
            <a:r>
              <a:rPr lang="ru-RU" sz="2400" dirty="0"/>
              <a:t>Извлекаем </a:t>
            </a:r>
            <a:r>
              <a:rPr lang="ru-RU" sz="2400" dirty="0" smtClean="0"/>
              <a:t>идентификационные </a:t>
            </a:r>
            <a:r>
              <a:rPr lang="ru-RU" sz="2400" dirty="0"/>
              <a:t>данные пользователя.</a:t>
            </a:r>
          </a:p>
          <a:p>
            <a:pPr marL="0" indent="0">
              <a:buNone/>
            </a:pPr>
            <a:r>
              <a:rPr lang="en-US" sz="2400" dirty="0">
                <a:solidFill>
                  <a:srgbClr val="0000FF"/>
                </a:solidFill>
              </a:rPr>
              <a:t>string name </a:t>
            </a:r>
            <a:r>
              <a:rPr lang="en-US" sz="2400" dirty="0" smtClean="0">
                <a:solidFill>
                  <a:srgbClr val="0000FF"/>
                </a:solidFill>
              </a:rPr>
              <a:t>= </a:t>
            </a:r>
            <a:r>
              <a:rPr lang="en-US" sz="2400" dirty="0" err="1" smtClean="0">
                <a:solidFill>
                  <a:srgbClr val="0000FF"/>
                </a:solidFill>
              </a:rPr>
              <a:t>HttpContext.Current.User.Identity.Name</a:t>
            </a:r>
            <a:r>
              <a:rPr lang="en-US" sz="2400" dirty="0">
                <a:solidFill>
                  <a:srgbClr val="0000FF"/>
                </a:solidFill>
              </a:rPr>
              <a:t>;</a:t>
            </a:r>
            <a:endParaRPr lang="en-US" sz="2400" dirty="0" smtClean="0">
              <a:solidFill>
                <a:srgbClr val="0000FF"/>
              </a:solidFill>
            </a:endParaRPr>
          </a:p>
        </p:txBody>
      </p:sp>
    </p:spTree>
    <p:extLst>
      <p:ext uri="{BB962C8B-B14F-4D97-AF65-F5344CB8AC3E}">
        <p14:creationId xmlns:p14="http://schemas.microsoft.com/office/powerpoint/2010/main" val="15001161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706090"/>
          </a:xfrm>
        </p:spPr>
        <p:txBody>
          <a:bodyPr>
            <a:normAutofit/>
          </a:bodyPr>
          <a:lstStyle/>
          <a:p>
            <a:pPr>
              <a:tabLst>
                <a:tab pos="3314700" algn="l"/>
              </a:tabLst>
            </a:pPr>
            <a:r>
              <a:rPr lang="ru-RU" sz="3900" dirty="0"/>
              <a:t>Контекст безопасности</a:t>
            </a:r>
          </a:p>
        </p:txBody>
      </p:sp>
      <p:sp>
        <p:nvSpPr>
          <p:cNvPr id="5" name="Content Placeholder 4"/>
          <p:cNvSpPr>
            <a:spLocks noGrp="1"/>
          </p:cNvSpPr>
          <p:nvPr>
            <p:ph idx="1"/>
          </p:nvPr>
        </p:nvSpPr>
        <p:spPr>
          <a:xfrm>
            <a:off x="107504" y="1268760"/>
            <a:ext cx="9036496" cy="5589240"/>
          </a:xfrm>
        </p:spPr>
        <p:txBody>
          <a:bodyPr>
            <a:normAutofit/>
          </a:bodyPr>
          <a:lstStyle/>
          <a:p>
            <a:endParaRPr lang="en-US" sz="2400" dirty="0" smtClean="0">
              <a:solidFill>
                <a:srgbClr val="0000FF"/>
              </a:solidFill>
            </a:endParaRPr>
          </a:p>
        </p:txBody>
      </p:sp>
    </p:spTree>
    <p:extLst>
      <p:ext uri="{BB962C8B-B14F-4D97-AF65-F5344CB8AC3E}">
        <p14:creationId xmlns:p14="http://schemas.microsoft.com/office/powerpoint/2010/main" val="39618462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706090"/>
          </a:xfrm>
        </p:spPr>
        <p:txBody>
          <a:bodyPr>
            <a:normAutofit/>
          </a:bodyPr>
          <a:lstStyle/>
          <a:p>
            <a:pPr>
              <a:tabLst>
                <a:tab pos="3314700" algn="l"/>
              </a:tabLst>
            </a:pPr>
            <a:r>
              <a:rPr lang="ru-RU" sz="3900" dirty="0"/>
              <a:t>Интерфейс </a:t>
            </a:r>
            <a:r>
              <a:rPr lang="en-US" sz="3900" dirty="0" err="1">
                <a:solidFill>
                  <a:srgbClr val="0000FF"/>
                </a:solidFill>
              </a:rPr>
              <a:t>IPrincipal</a:t>
            </a:r>
            <a:endParaRPr lang="en-US" sz="3900" dirty="0">
              <a:solidFill>
                <a:srgbClr val="0000FF"/>
              </a:solidFill>
            </a:endParaRPr>
          </a:p>
        </p:txBody>
      </p:sp>
      <p:sp>
        <p:nvSpPr>
          <p:cNvPr id="5" name="Content Placeholder 4"/>
          <p:cNvSpPr>
            <a:spLocks noGrp="1"/>
          </p:cNvSpPr>
          <p:nvPr>
            <p:ph idx="1"/>
          </p:nvPr>
        </p:nvSpPr>
        <p:spPr>
          <a:xfrm>
            <a:off x="107504" y="1268760"/>
            <a:ext cx="9036496" cy="5589240"/>
          </a:xfrm>
        </p:spPr>
        <p:txBody>
          <a:bodyPr>
            <a:normAutofit/>
          </a:bodyPr>
          <a:lstStyle/>
          <a:p>
            <a:r>
              <a:rPr lang="ru-RU" sz="2400" dirty="0" smtClean="0"/>
              <a:t>Свойство </a:t>
            </a:r>
            <a:r>
              <a:rPr lang="en-US" sz="2400" dirty="0" smtClean="0"/>
              <a:t>User </a:t>
            </a:r>
            <a:r>
              <a:rPr lang="ru-RU" sz="2400" dirty="0" smtClean="0"/>
              <a:t>возвращает объект производный от интерфейса </a:t>
            </a:r>
            <a:r>
              <a:rPr lang="en-US" sz="2400" dirty="0" err="1" smtClean="0">
                <a:solidFill>
                  <a:srgbClr val="0000FF"/>
                </a:solidFill>
              </a:rPr>
              <a:t>I</a:t>
            </a:r>
            <a:r>
              <a:rPr lang="en-US" sz="2400" dirty="0" err="1">
                <a:solidFill>
                  <a:srgbClr val="0000FF"/>
                </a:solidFill>
              </a:rPr>
              <a:t>P</a:t>
            </a:r>
            <a:r>
              <a:rPr lang="en-US" sz="2400" dirty="0" err="1" smtClean="0">
                <a:solidFill>
                  <a:srgbClr val="0000FF"/>
                </a:solidFill>
              </a:rPr>
              <a:t>rincipal</a:t>
            </a:r>
            <a:r>
              <a:rPr lang="ru-RU" sz="2400" dirty="0" smtClean="0">
                <a:solidFill>
                  <a:srgbClr val="0000FF"/>
                </a:solidFill>
              </a:rPr>
              <a:t>.</a:t>
            </a:r>
          </a:p>
          <a:p>
            <a:r>
              <a:rPr lang="ru-RU" sz="2400" dirty="0"/>
              <a:t>Интерфейс </a:t>
            </a:r>
            <a:r>
              <a:rPr lang="ru-RU" sz="2400" dirty="0" err="1">
                <a:solidFill>
                  <a:srgbClr val="0000FF"/>
                </a:solidFill>
              </a:rPr>
              <a:t>IPrincipal</a:t>
            </a:r>
            <a:r>
              <a:rPr lang="ru-RU" sz="2400" dirty="0"/>
              <a:t> определяет </a:t>
            </a:r>
            <a:endParaRPr lang="en-US" sz="2400" dirty="0" smtClean="0"/>
          </a:p>
          <a:p>
            <a:pPr lvl="1"/>
            <a:r>
              <a:rPr lang="ru-RU" sz="2000" dirty="0" smtClean="0"/>
              <a:t>свойство </a:t>
            </a:r>
            <a:r>
              <a:rPr lang="ru-RU" sz="2000" dirty="0"/>
              <a:t>по имени </a:t>
            </a:r>
            <a:r>
              <a:rPr lang="ru-RU" sz="2000" dirty="0" err="1">
                <a:solidFill>
                  <a:srgbClr val="0000FF"/>
                </a:solidFill>
              </a:rPr>
              <a:t>Identity</a:t>
            </a:r>
            <a:r>
              <a:rPr lang="ru-RU" sz="2000" dirty="0"/>
              <a:t>, которое извлекает объект </a:t>
            </a:r>
            <a:r>
              <a:rPr lang="ru-RU" sz="2000" dirty="0" err="1"/>
              <a:t>IIdentity</a:t>
            </a:r>
            <a:r>
              <a:rPr lang="ru-RU" sz="2000" dirty="0"/>
              <a:t>, </a:t>
            </a:r>
            <a:endParaRPr lang="en-US" sz="2000" dirty="0" smtClean="0"/>
          </a:p>
          <a:p>
            <a:pPr lvl="2"/>
            <a:r>
              <a:rPr lang="ru-RU" sz="1600" dirty="0" smtClean="0"/>
              <a:t>представляющий </a:t>
            </a:r>
            <a:r>
              <a:rPr lang="ru-RU" sz="1600" dirty="0"/>
              <a:t>информацию о текущем пользователе. </a:t>
            </a:r>
            <a:endParaRPr lang="en-US" sz="1600" dirty="0" smtClean="0"/>
          </a:p>
          <a:p>
            <a:pPr lvl="1"/>
            <a:r>
              <a:rPr lang="ru-RU" sz="2000" dirty="0"/>
              <a:t>метод по имени </a:t>
            </a:r>
            <a:r>
              <a:rPr lang="ru-RU" sz="2000" dirty="0" err="1">
                <a:solidFill>
                  <a:srgbClr val="0000FF"/>
                </a:solidFill>
              </a:rPr>
              <a:t>IsInRole</a:t>
            </a:r>
            <a:r>
              <a:rPr lang="ru-RU" sz="2000" dirty="0">
                <a:solidFill>
                  <a:srgbClr val="0000FF"/>
                </a:solidFill>
              </a:rPr>
              <a:t>()</a:t>
            </a:r>
            <a:r>
              <a:rPr lang="ru-RU" sz="2000" dirty="0"/>
              <a:t>, позволяющий проверить, </a:t>
            </a:r>
          </a:p>
          <a:p>
            <a:pPr lvl="2"/>
            <a:r>
              <a:rPr lang="ru-RU" sz="1600" dirty="0"/>
              <a:t>является ли текущий пользователь членом специфической роли.</a:t>
            </a:r>
          </a:p>
          <a:p>
            <a:pPr lvl="1"/>
            <a:endParaRPr lang="ru-RU" sz="2000" dirty="0" smtClean="0"/>
          </a:p>
          <a:p>
            <a:r>
              <a:rPr lang="ru-RU" sz="2400" dirty="0" smtClean="0"/>
              <a:t>Пример использования метода </a:t>
            </a:r>
            <a:r>
              <a:rPr lang="ru-RU" sz="2400" dirty="0" err="1">
                <a:solidFill>
                  <a:srgbClr val="0000FF"/>
                </a:solidFill>
              </a:rPr>
              <a:t>IsInRole</a:t>
            </a:r>
            <a:r>
              <a:rPr lang="ru-RU" sz="2400" dirty="0">
                <a:solidFill>
                  <a:srgbClr val="0000FF"/>
                </a:solidFill>
              </a:rPr>
              <a:t>() </a:t>
            </a:r>
            <a:r>
              <a:rPr lang="ru-RU" sz="2400" dirty="0"/>
              <a:t>для проверки того, является ли текущий пользователь членом роли под названием </a:t>
            </a:r>
            <a:r>
              <a:rPr lang="ru-RU" sz="2400" dirty="0" err="1">
                <a:solidFill>
                  <a:srgbClr val="0000FF"/>
                </a:solidFill>
              </a:rPr>
              <a:t>Admin</a:t>
            </a:r>
            <a:r>
              <a:rPr lang="ru-RU" sz="2400" dirty="0"/>
              <a:t>:</a:t>
            </a:r>
          </a:p>
          <a:p>
            <a:pPr marL="0" indent="0">
              <a:buNone/>
            </a:pPr>
            <a:r>
              <a:rPr lang="en-US" sz="2400" dirty="0" smtClean="0">
                <a:solidFill>
                  <a:srgbClr val="0000FF"/>
                </a:solidFill>
              </a:rPr>
              <a:t>if </a:t>
            </a:r>
            <a:r>
              <a:rPr lang="en-US" sz="2400" dirty="0">
                <a:solidFill>
                  <a:srgbClr val="0000FF"/>
                </a:solidFill>
              </a:rPr>
              <a:t>(</a:t>
            </a:r>
            <a:r>
              <a:rPr lang="en-US" sz="2400" dirty="0" err="1">
                <a:solidFill>
                  <a:srgbClr val="0000FF"/>
                </a:solidFill>
              </a:rPr>
              <a:t>HttpContext.Current.User.IsInRole</a:t>
            </a:r>
            <a:r>
              <a:rPr lang="en-US" sz="2400" dirty="0">
                <a:solidFill>
                  <a:srgbClr val="0000FF"/>
                </a:solidFill>
              </a:rPr>
              <a:t>("Admin"))</a:t>
            </a:r>
            <a:r>
              <a:rPr lang="ru-RU" sz="2400" dirty="0">
                <a:solidFill>
                  <a:srgbClr val="0000FF"/>
                </a:solidFill>
              </a:rPr>
              <a:t> {</a:t>
            </a:r>
          </a:p>
          <a:p>
            <a:pPr marL="0" indent="0">
              <a:buNone/>
            </a:pPr>
            <a:r>
              <a:rPr lang="ru-RU" sz="2400" dirty="0" smtClean="0">
                <a:solidFill>
                  <a:srgbClr val="0000FF"/>
                </a:solidFill>
              </a:rPr>
              <a:t>   // Что-то делаем</a:t>
            </a:r>
            <a:endParaRPr lang="ru-RU" sz="2400" dirty="0">
              <a:solidFill>
                <a:srgbClr val="0000FF"/>
              </a:solidFill>
            </a:endParaRPr>
          </a:p>
          <a:p>
            <a:pPr marL="0" indent="0">
              <a:buNone/>
            </a:pPr>
            <a:r>
              <a:rPr lang="ru-RU" sz="2400" dirty="0">
                <a:solidFill>
                  <a:srgbClr val="0000FF"/>
                </a:solidFill>
              </a:rPr>
              <a:t>}</a:t>
            </a:r>
          </a:p>
          <a:p>
            <a:pPr marL="0" indent="0">
              <a:buNone/>
            </a:pPr>
            <a:endParaRPr lang="en-US" sz="2400" dirty="0" smtClean="0">
              <a:solidFill>
                <a:srgbClr val="0000FF"/>
              </a:solidFill>
            </a:endParaRPr>
          </a:p>
        </p:txBody>
      </p:sp>
    </p:spTree>
    <p:extLst>
      <p:ext uri="{BB962C8B-B14F-4D97-AF65-F5344CB8AC3E}">
        <p14:creationId xmlns:p14="http://schemas.microsoft.com/office/powerpoint/2010/main" val="12752911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706090"/>
          </a:xfrm>
        </p:spPr>
        <p:txBody>
          <a:bodyPr>
            <a:normAutofit/>
          </a:bodyPr>
          <a:lstStyle/>
          <a:p>
            <a:pPr>
              <a:tabLst>
                <a:tab pos="3314700" algn="l"/>
              </a:tabLst>
            </a:pPr>
            <a:r>
              <a:rPr lang="ru-RU" sz="3900" dirty="0"/>
              <a:t>Интерфейс </a:t>
            </a:r>
            <a:r>
              <a:rPr lang="en-US" sz="3900" dirty="0" err="1">
                <a:solidFill>
                  <a:srgbClr val="0000FF"/>
                </a:solidFill>
              </a:rPr>
              <a:t>IIdentity</a:t>
            </a:r>
            <a:endParaRPr lang="en-US" sz="3900" dirty="0">
              <a:solidFill>
                <a:srgbClr val="0000FF"/>
              </a:solidFill>
            </a:endParaRPr>
          </a:p>
        </p:txBody>
      </p:sp>
      <p:sp>
        <p:nvSpPr>
          <p:cNvPr id="5" name="Content Placeholder 4"/>
          <p:cNvSpPr>
            <a:spLocks noGrp="1"/>
          </p:cNvSpPr>
          <p:nvPr>
            <p:ph idx="1"/>
          </p:nvPr>
        </p:nvSpPr>
        <p:spPr>
          <a:xfrm>
            <a:off x="107504" y="1268760"/>
            <a:ext cx="9036496" cy="5589240"/>
          </a:xfrm>
        </p:spPr>
        <p:txBody>
          <a:bodyPr>
            <a:normAutofit fontScale="92500"/>
          </a:bodyPr>
          <a:lstStyle/>
          <a:p>
            <a:r>
              <a:rPr lang="ru-RU" sz="2400" dirty="0" smtClean="0"/>
              <a:t>Интерфейс </a:t>
            </a:r>
            <a:r>
              <a:rPr lang="en-US" sz="2400" dirty="0" err="1">
                <a:solidFill>
                  <a:srgbClr val="0000FF"/>
                </a:solidFill>
              </a:rPr>
              <a:t>IIdentity</a:t>
            </a:r>
            <a:r>
              <a:rPr lang="en-US" sz="2400" dirty="0">
                <a:solidFill>
                  <a:srgbClr val="0000FF"/>
                </a:solidFill>
              </a:rPr>
              <a:t> </a:t>
            </a:r>
            <a:r>
              <a:rPr lang="ru-RU" sz="2400" dirty="0" smtClean="0"/>
              <a:t>включает свойства</a:t>
            </a:r>
          </a:p>
          <a:p>
            <a:pPr lvl="1"/>
            <a:r>
              <a:rPr lang="ru-RU" sz="2000" dirty="0" err="1" smtClean="0">
                <a:solidFill>
                  <a:srgbClr val="0000FF"/>
                </a:solidFill>
              </a:rPr>
              <a:t>AuthenticationType</a:t>
            </a:r>
            <a:r>
              <a:rPr lang="ru-RU" sz="2000" dirty="0" smtClean="0"/>
              <a:t> – в</a:t>
            </a:r>
            <a:r>
              <a:rPr lang="ru-RU" sz="2400" dirty="0" smtClean="0"/>
              <a:t>озвращает тип </a:t>
            </a:r>
            <a:r>
              <a:rPr lang="ru-RU" sz="2400" dirty="0"/>
              <a:t>используемой аутентификации </a:t>
            </a:r>
            <a:r>
              <a:rPr lang="ru-RU" sz="2400" dirty="0" smtClean="0"/>
              <a:t>в виде строки (</a:t>
            </a:r>
            <a:r>
              <a:rPr lang="ru-RU" sz="2400" dirty="0" err="1" smtClean="0"/>
              <a:t>forms</a:t>
            </a:r>
            <a:r>
              <a:rPr lang="ru-RU" sz="2400" dirty="0"/>
              <a:t>, </a:t>
            </a:r>
            <a:r>
              <a:rPr lang="ru-RU" sz="2400" dirty="0" err="1"/>
              <a:t>Passport</a:t>
            </a:r>
            <a:r>
              <a:rPr lang="ru-RU" sz="2400" dirty="0"/>
              <a:t>, NTLM или пользовательский тип аутентификации</a:t>
            </a:r>
            <a:r>
              <a:rPr lang="ru-RU" sz="2400" dirty="0" smtClean="0"/>
              <a:t>);</a:t>
            </a:r>
            <a:endParaRPr lang="ru-RU" sz="2400" dirty="0"/>
          </a:p>
          <a:p>
            <a:pPr lvl="1"/>
            <a:r>
              <a:rPr lang="ru-RU" sz="2000" dirty="0" err="1" smtClean="0">
                <a:solidFill>
                  <a:srgbClr val="0000FF"/>
                </a:solidFill>
              </a:rPr>
              <a:t>IsAuthenticated</a:t>
            </a:r>
            <a:r>
              <a:rPr lang="ru-RU" sz="2000" dirty="0" smtClean="0"/>
              <a:t> – в</a:t>
            </a:r>
            <a:r>
              <a:rPr lang="ru-RU" sz="2400" dirty="0" smtClean="0"/>
              <a:t>озвращает </a:t>
            </a:r>
            <a:r>
              <a:rPr lang="ru-RU" sz="2400" dirty="0"/>
              <a:t>булевское значение, указывающее на то, был ли пользователь аутентифицирован (</a:t>
            </a:r>
            <a:r>
              <a:rPr lang="ru-RU" sz="2400" dirty="0" err="1"/>
              <a:t>true</a:t>
            </a:r>
            <a:r>
              <a:rPr lang="ru-RU" sz="2400" dirty="0"/>
              <a:t>), или же он является анонимным (</a:t>
            </a:r>
            <a:r>
              <a:rPr lang="ru-RU" sz="2400" dirty="0" err="1"/>
              <a:t>false</a:t>
            </a:r>
            <a:r>
              <a:rPr lang="ru-RU" sz="2400" dirty="0" smtClean="0"/>
              <a:t>);</a:t>
            </a:r>
          </a:p>
          <a:p>
            <a:pPr lvl="1"/>
            <a:r>
              <a:rPr lang="ru-RU" sz="2400" dirty="0" err="1" smtClean="0">
                <a:solidFill>
                  <a:srgbClr val="0000FF"/>
                </a:solidFill>
              </a:rPr>
              <a:t>Name</a:t>
            </a:r>
            <a:r>
              <a:rPr lang="ru-RU" sz="2400" dirty="0"/>
              <a:t> </a:t>
            </a:r>
            <a:r>
              <a:rPr lang="ru-RU" sz="2400" dirty="0" smtClean="0"/>
              <a:t>– возвращает </a:t>
            </a:r>
            <a:r>
              <a:rPr lang="ru-RU" sz="2400" dirty="0"/>
              <a:t>имя текущего пользователя в виде строки.</a:t>
            </a:r>
          </a:p>
          <a:p>
            <a:r>
              <a:rPr lang="ru-RU" sz="2400" dirty="0" smtClean="0"/>
              <a:t>К </a:t>
            </a:r>
            <a:r>
              <a:rPr lang="ru-RU" sz="2400" dirty="0"/>
              <a:t>объекту </a:t>
            </a:r>
            <a:r>
              <a:rPr lang="en-US" sz="2400" dirty="0" smtClean="0">
                <a:solidFill>
                  <a:srgbClr val="0000FF"/>
                </a:solidFill>
              </a:rPr>
              <a:t>I</a:t>
            </a:r>
            <a:r>
              <a:rPr lang="ru-RU" sz="2400" dirty="0" err="1" smtClean="0">
                <a:solidFill>
                  <a:srgbClr val="0000FF"/>
                </a:solidFill>
              </a:rPr>
              <a:t>dentity</a:t>
            </a:r>
            <a:r>
              <a:rPr lang="ru-RU" sz="2400" dirty="0" smtClean="0"/>
              <a:t> (представляющему </a:t>
            </a:r>
            <a:r>
              <a:rPr lang="ru-RU" sz="2400" dirty="0"/>
              <a:t>текущего </a:t>
            </a:r>
            <a:r>
              <a:rPr lang="ru-RU" sz="2400" dirty="0" smtClean="0"/>
              <a:t>пользователя</a:t>
            </a:r>
            <a:r>
              <a:rPr lang="ru-RU" sz="2400" dirty="0"/>
              <a:t> можно </a:t>
            </a:r>
            <a:r>
              <a:rPr lang="ru-RU" sz="2400" dirty="0" smtClean="0"/>
              <a:t>обратиться) </a:t>
            </a:r>
            <a:r>
              <a:rPr lang="ru-RU" sz="2400" dirty="0"/>
              <a:t>можно обратиться </a:t>
            </a:r>
            <a:r>
              <a:rPr lang="ru-RU" sz="2400" dirty="0" smtClean="0"/>
              <a:t>через объект </a:t>
            </a:r>
            <a:r>
              <a:rPr lang="ru-RU" sz="2400" dirty="0" err="1"/>
              <a:t>IIPrincipal</a:t>
            </a:r>
            <a:r>
              <a:rPr lang="ru-RU" sz="2400" dirty="0"/>
              <a:t>. </a:t>
            </a:r>
          </a:p>
          <a:p>
            <a:r>
              <a:rPr lang="ru-RU" sz="2400" dirty="0" smtClean="0"/>
              <a:t>Пример </a:t>
            </a:r>
            <a:r>
              <a:rPr lang="ru-RU" sz="2400" dirty="0"/>
              <a:t>проверки того, был ли пользователь аутентифицирован</a:t>
            </a:r>
            <a:r>
              <a:rPr lang="ru-RU" sz="2400" dirty="0" smtClean="0"/>
              <a:t>:</a:t>
            </a:r>
          </a:p>
          <a:p>
            <a:pPr marL="0" indent="0">
              <a:buNone/>
            </a:pPr>
            <a:r>
              <a:rPr lang="en-US" sz="2400" dirty="0">
                <a:solidFill>
                  <a:srgbClr val="0000FF"/>
                </a:solidFill>
              </a:rPr>
              <a:t>if </a:t>
            </a:r>
            <a:r>
              <a:rPr lang="en-US" sz="2400" dirty="0" smtClean="0">
                <a:solidFill>
                  <a:srgbClr val="0000FF"/>
                </a:solidFill>
              </a:rPr>
              <a:t>(</a:t>
            </a:r>
            <a:r>
              <a:rPr lang="en-US" sz="2400" dirty="0" err="1" smtClean="0">
                <a:solidFill>
                  <a:srgbClr val="0000FF"/>
                </a:solidFill>
              </a:rPr>
              <a:t>User.Identity.IsAuthenticated</a:t>
            </a:r>
            <a:r>
              <a:rPr lang="en-US" sz="2400" dirty="0">
                <a:solidFill>
                  <a:srgbClr val="0000FF"/>
                </a:solidFill>
              </a:rPr>
              <a:t>) </a:t>
            </a:r>
            <a:r>
              <a:rPr lang="ru-RU" sz="2400" dirty="0">
                <a:solidFill>
                  <a:srgbClr val="0000FF"/>
                </a:solidFill>
              </a:rPr>
              <a:t>{</a:t>
            </a:r>
          </a:p>
          <a:p>
            <a:pPr marL="0" indent="0">
              <a:buNone/>
            </a:pPr>
            <a:r>
              <a:rPr lang="en-US" sz="2400" dirty="0">
                <a:solidFill>
                  <a:srgbClr val="0000FF"/>
                </a:solidFill>
              </a:rPr>
              <a:t>   </a:t>
            </a:r>
            <a:r>
              <a:rPr lang="en-US" sz="2400" dirty="0" err="1">
                <a:solidFill>
                  <a:srgbClr val="0000FF"/>
                </a:solidFill>
              </a:rPr>
              <a:t>lblUserName.Text</a:t>
            </a:r>
            <a:r>
              <a:rPr lang="en-US" sz="2400" dirty="0">
                <a:solidFill>
                  <a:srgbClr val="0000FF"/>
                </a:solidFill>
              </a:rPr>
              <a:t> = </a:t>
            </a:r>
            <a:r>
              <a:rPr lang="en-US" sz="2400" dirty="0" err="1" smtClean="0">
                <a:solidFill>
                  <a:srgbClr val="0000FF"/>
                </a:solidFill>
              </a:rPr>
              <a:t>User.Identity.Name</a:t>
            </a:r>
            <a:r>
              <a:rPr lang="en-US" sz="2400" dirty="0" smtClean="0">
                <a:solidFill>
                  <a:srgbClr val="0000FF"/>
                </a:solidFill>
              </a:rPr>
              <a:t> </a:t>
            </a:r>
            <a:r>
              <a:rPr lang="en-US" sz="2400" dirty="0">
                <a:solidFill>
                  <a:srgbClr val="0000FF"/>
                </a:solidFill>
              </a:rPr>
              <a:t>+ " </a:t>
            </a:r>
            <a:r>
              <a:rPr lang="ru-RU" sz="2400" dirty="0">
                <a:solidFill>
                  <a:srgbClr val="0000FF"/>
                </a:solidFill>
              </a:rPr>
              <a:t>зарегистрирован";</a:t>
            </a:r>
          </a:p>
          <a:p>
            <a:pPr marL="0" indent="0">
              <a:buNone/>
            </a:pPr>
            <a:r>
              <a:rPr lang="ru-RU" sz="2400" dirty="0">
                <a:solidFill>
                  <a:srgbClr val="0000FF"/>
                </a:solidFill>
              </a:rPr>
              <a:t>}</a:t>
            </a:r>
          </a:p>
          <a:p>
            <a:endParaRPr lang="ru-RU" sz="2400" dirty="0"/>
          </a:p>
          <a:p>
            <a:endParaRPr lang="en-US" sz="2400" dirty="0" smtClean="0"/>
          </a:p>
        </p:txBody>
      </p:sp>
    </p:spTree>
    <p:extLst>
      <p:ext uri="{BB962C8B-B14F-4D97-AF65-F5344CB8AC3E}">
        <p14:creationId xmlns:p14="http://schemas.microsoft.com/office/powerpoint/2010/main" val="4717844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706090"/>
          </a:xfrm>
        </p:spPr>
        <p:txBody>
          <a:bodyPr>
            <a:normAutofit/>
          </a:bodyPr>
          <a:lstStyle/>
          <a:p>
            <a:pPr>
              <a:tabLst>
                <a:tab pos="3314700" algn="l"/>
              </a:tabLst>
            </a:pPr>
            <a:r>
              <a:rPr lang="ru-RU" sz="4000" dirty="0"/>
              <a:t>Тип объекта идентичности</a:t>
            </a:r>
            <a:endParaRPr lang="en-US" sz="3900" dirty="0"/>
          </a:p>
        </p:txBody>
      </p:sp>
      <p:sp>
        <p:nvSpPr>
          <p:cNvPr id="5" name="Content Placeholder 4"/>
          <p:cNvSpPr>
            <a:spLocks noGrp="1"/>
          </p:cNvSpPr>
          <p:nvPr>
            <p:ph idx="1"/>
          </p:nvPr>
        </p:nvSpPr>
        <p:spPr>
          <a:xfrm>
            <a:off x="107504" y="1268760"/>
            <a:ext cx="9036496" cy="5589240"/>
          </a:xfrm>
        </p:spPr>
        <p:txBody>
          <a:bodyPr>
            <a:normAutofit/>
          </a:bodyPr>
          <a:lstStyle/>
          <a:p>
            <a:r>
              <a:rPr lang="ru-RU" sz="2400" dirty="0"/>
              <a:t>В .NET</a:t>
            </a:r>
            <a:r>
              <a:rPr lang="en-US" sz="2400" dirty="0"/>
              <a:t> </a:t>
            </a:r>
            <a:r>
              <a:rPr lang="ru-RU" sz="2400" dirty="0" err="1"/>
              <a:t>Framework</a:t>
            </a:r>
            <a:r>
              <a:rPr lang="ru-RU" sz="2400" dirty="0"/>
              <a:t> включено всего четыре класса идентичности.</a:t>
            </a:r>
          </a:p>
          <a:p>
            <a:r>
              <a:rPr lang="ru-RU" sz="2400" b="1" dirty="0" err="1"/>
              <a:t>System.Web.Security.FormsIdentity</a:t>
            </a:r>
            <a:r>
              <a:rPr lang="ru-RU" sz="2400" dirty="0"/>
              <a:t>. </a:t>
            </a:r>
            <a:endParaRPr lang="en-US" sz="2400" dirty="0"/>
          </a:p>
          <a:p>
            <a:pPr lvl="1"/>
            <a:r>
              <a:rPr lang="ru-RU" sz="2000" dirty="0" smtClean="0"/>
              <a:t>представляет </a:t>
            </a:r>
            <a:r>
              <a:rPr lang="ru-RU" sz="2000" dirty="0"/>
              <a:t>пользователя, который зарегистрировался, используя аутентификацию с помощью форм.</a:t>
            </a:r>
            <a:endParaRPr lang="en-US" sz="2000" dirty="0"/>
          </a:p>
          <a:p>
            <a:r>
              <a:rPr lang="en-US" sz="2400" b="1" dirty="0" err="1" smtClean="0"/>
              <a:t>System.Security.Principal.WindowsIdentity</a:t>
            </a:r>
            <a:r>
              <a:rPr lang="en-US" sz="2400" dirty="0"/>
              <a:t>. </a:t>
            </a:r>
          </a:p>
          <a:p>
            <a:pPr lvl="1"/>
            <a:r>
              <a:rPr lang="ru-RU" sz="2000" dirty="0" smtClean="0"/>
              <a:t>представляет </a:t>
            </a:r>
            <a:r>
              <a:rPr lang="ru-RU" sz="2000" dirty="0"/>
              <a:t>учетную запись</a:t>
            </a:r>
            <a:r>
              <a:rPr lang="en-US" sz="2000" dirty="0"/>
              <a:t> </a:t>
            </a:r>
            <a:r>
              <a:rPr lang="ru-RU" sz="2000" dirty="0"/>
              <a:t>пользователя </a:t>
            </a:r>
            <a:r>
              <a:rPr lang="en-US" sz="2000" dirty="0"/>
              <a:t>Windows.</a:t>
            </a:r>
          </a:p>
          <a:p>
            <a:r>
              <a:rPr lang="ru-RU" sz="2400" b="1" dirty="0" err="1" smtClean="0"/>
              <a:t>System.Web.Security.PassportIdentity</a:t>
            </a:r>
            <a:r>
              <a:rPr lang="ru-RU" sz="2400" dirty="0"/>
              <a:t>. </a:t>
            </a:r>
            <a:endParaRPr lang="en-US" sz="2400" dirty="0"/>
          </a:p>
          <a:p>
            <a:pPr lvl="1"/>
            <a:r>
              <a:rPr lang="ru-RU" sz="2000" dirty="0" smtClean="0"/>
              <a:t>представляет </a:t>
            </a:r>
            <a:r>
              <a:rPr lang="ru-RU" sz="2000" dirty="0"/>
              <a:t>класс для использования модулем </a:t>
            </a:r>
            <a:r>
              <a:rPr lang="en-US" sz="2000" dirty="0" err="1"/>
              <a:t>PassportAuthenticationModule</a:t>
            </a:r>
            <a:r>
              <a:rPr lang="en-US" sz="2000" dirty="0"/>
              <a:t>.</a:t>
            </a:r>
          </a:p>
          <a:p>
            <a:r>
              <a:rPr lang="en-US" sz="2400" b="1" dirty="0" err="1" smtClean="0"/>
              <a:t>System.Security.Principal.GenericIdentity</a:t>
            </a:r>
            <a:r>
              <a:rPr lang="en-US" sz="2400" dirty="0"/>
              <a:t>. </a:t>
            </a:r>
          </a:p>
          <a:p>
            <a:pPr lvl="1"/>
            <a:r>
              <a:rPr lang="ru-RU" sz="2000" dirty="0" smtClean="0"/>
              <a:t>представляет </a:t>
            </a:r>
            <a:r>
              <a:rPr lang="ru-RU" sz="2000" dirty="0"/>
              <a:t>обобщенную</a:t>
            </a:r>
            <a:r>
              <a:rPr lang="en-US" sz="2000" dirty="0"/>
              <a:t> </a:t>
            </a:r>
            <a:r>
              <a:rPr lang="ru-RU" sz="2000" dirty="0"/>
              <a:t>идентичность пользователя (вы можете использовать это для создания идентичности при создании собственной системы аутентификации).</a:t>
            </a:r>
            <a:endParaRPr lang="en-US" sz="2000" dirty="0"/>
          </a:p>
          <a:p>
            <a:endParaRPr lang="en-US" sz="2400" dirty="0"/>
          </a:p>
          <a:p>
            <a:endParaRPr lang="en-US" sz="2400" dirty="0" smtClean="0"/>
          </a:p>
        </p:txBody>
      </p:sp>
    </p:spTree>
    <p:extLst>
      <p:ext uri="{BB962C8B-B14F-4D97-AF65-F5344CB8AC3E}">
        <p14:creationId xmlns:p14="http://schemas.microsoft.com/office/powerpoint/2010/main" val="23191815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706090"/>
          </a:xfrm>
        </p:spPr>
        <p:txBody>
          <a:bodyPr>
            <a:normAutofit/>
          </a:bodyPr>
          <a:lstStyle/>
          <a:p>
            <a:pPr>
              <a:tabLst>
                <a:tab pos="3314700" algn="l"/>
              </a:tabLst>
            </a:pPr>
            <a:r>
              <a:rPr lang="en-US" sz="3900" dirty="0"/>
              <a:t>API-</a:t>
            </a:r>
            <a:r>
              <a:rPr lang="ru-RU" sz="3900" dirty="0"/>
              <a:t>интерфейс </a:t>
            </a:r>
            <a:r>
              <a:rPr lang="en-US" sz="3900" dirty="0"/>
              <a:t>Membership</a:t>
            </a:r>
          </a:p>
        </p:txBody>
      </p:sp>
      <p:sp>
        <p:nvSpPr>
          <p:cNvPr id="5" name="Content Placeholder 4"/>
          <p:cNvSpPr>
            <a:spLocks noGrp="1"/>
          </p:cNvSpPr>
          <p:nvPr>
            <p:ph idx="1"/>
          </p:nvPr>
        </p:nvSpPr>
        <p:spPr>
          <a:xfrm>
            <a:off x="107504" y="1268760"/>
            <a:ext cx="9036496" cy="5589240"/>
          </a:xfrm>
        </p:spPr>
        <p:txBody>
          <a:bodyPr>
            <a:normAutofit fontScale="85000" lnSpcReduction="10000"/>
          </a:bodyPr>
          <a:lstStyle/>
          <a:p>
            <a:r>
              <a:rPr lang="ru-RU" b="1" i="1" dirty="0"/>
              <a:t>API-интерфейс </a:t>
            </a:r>
            <a:r>
              <a:rPr lang="ru-RU" b="1" i="1" dirty="0" err="1"/>
              <a:t>Membership</a:t>
            </a:r>
            <a:r>
              <a:rPr lang="ru-RU" b="1" i="1" dirty="0"/>
              <a:t> — это завершенная система управления пользователями.</a:t>
            </a:r>
          </a:p>
          <a:p>
            <a:r>
              <a:rPr lang="ru-RU" dirty="0" smtClean="0"/>
              <a:t>Она </a:t>
            </a:r>
            <a:r>
              <a:rPr lang="ru-RU" dirty="0"/>
              <a:t>помогает вам создавать, редактировать и удалять пользователей, а также включает</a:t>
            </a:r>
            <a:r>
              <a:rPr lang="en-US" dirty="0"/>
              <a:t> </a:t>
            </a:r>
            <a:r>
              <a:rPr lang="ru-RU" dirty="0"/>
              <a:t>функциональность восстановления паролей. </a:t>
            </a:r>
            <a:endParaRPr lang="en-US" dirty="0"/>
          </a:p>
          <a:p>
            <a:r>
              <a:rPr lang="ru-RU" dirty="0"/>
              <a:t>Этот API-интерфейс можно применять для</a:t>
            </a:r>
            <a:r>
              <a:rPr lang="en-US" dirty="0"/>
              <a:t> </a:t>
            </a:r>
            <a:r>
              <a:rPr lang="ru-RU" dirty="0"/>
              <a:t>программной реализации этих управленческих задач, </a:t>
            </a:r>
            <a:endParaRPr lang="en-US" dirty="0"/>
          </a:p>
          <a:p>
            <a:pPr lvl="1"/>
            <a:r>
              <a:rPr lang="ru-RU" dirty="0"/>
              <a:t>или же использовать Web-ориентированный инструмент конфигурирования ASP.NET для графического администрирования ваших пользователей. </a:t>
            </a:r>
            <a:endParaRPr lang="en-US" dirty="0"/>
          </a:p>
          <a:p>
            <a:r>
              <a:rPr lang="ru-RU" dirty="0" smtClean="0"/>
              <a:t>Благодаря </a:t>
            </a:r>
            <a:r>
              <a:rPr lang="ru-RU" dirty="0"/>
              <a:t>данной инфраструктуре, </a:t>
            </a:r>
            <a:r>
              <a:rPr lang="ru-RU" dirty="0" smtClean="0"/>
              <a:t>можно </a:t>
            </a:r>
            <a:r>
              <a:rPr lang="ru-RU" dirty="0"/>
              <a:t>сэкономить</a:t>
            </a:r>
            <a:r>
              <a:rPr lang="en-US" dirty="0"/>
              <a:t> </a:t>
            </a:r>
            <a:r>
              <a:rPr lang="ru-RU" dirty="0"/>
              <a:t>много </a:t>
            </a:r>
            <a:r>
              <a:rPr lang="ru-RU" dirty="0" smtClean="0"/>
              <a:t>времени</a:t>
            </a:r>
          </a:p>
          <a:p>
            <a:pPr lvl="1"/>
            <a:r>
              <a:rPr lang="ru-RU" dirty="0" smtClean="0"/>
              <a:t>более </a:t>
            </a:r>
            <a:r>
              <a:rPr lang="ru-RU" dirty="0"/>
              <a:t>нет необходимости создавать свои собственные приложения администрирования </a:t>
            </a:r>
            <a:r>
              <a:rPr lang="ru-RU" dirty="0" smtClean="0"/>
              <a:t>пользователей. </a:t>
            </a:r>
            <a:endParaRPr lang="en-US" dirty="0"/>
          </a:p>
          <a:p>
            <a:pPr>
              <a:lnSpc>
                <a:spcPct val="100000"/>
              </a:lnSpc>
            </a:pPr>
            <a:endParaRPr lang="en-US" dirty="0" smtClean="0"/>
          </a:p>
        </p:txBody>
      </p:sp>
    </p:spTree>
    <p:extLst>
      <p:ext uri="{BB962C8B-B14F-4D97-AF65-F5344CB8AC3E}">
        <p14:creationId xmlns:p14="http://schemas.microsoft.com/office/powerpoint/2010/main" val="33690808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706090"/>
          </a:xfrm>
        </p:spPr>
        <p:txBody>
          <a:bodyPr>
            <a:normAutofit/>
          </a:bodyPr>
          <a:lstStyle/>
          <a:p>
            <a:pPr>
              <a:tabLst>
                <a:tab pos="3314700" algn="l"/>
              </a:tabLst>
            </a:pPr>
            <a:r>
              <a:rPr lang="en-US" sz="3900" dirty="0"/>
              <a:t>API-</a:t>
            </a:r>
            <a:r>
              <a:rPr lang="ru-RU" sz="3900" dirty="0"/>
              <a:t>интерфейс </a:t>
            </a:r>
            <a:r>
              <a:rPr lang="en-US" sz="3900" dirty="0" smtClean="0">
                <a:solidFill>
                  <a:srgbClr val="0000FF"/>
                </a:solidFill>
              </a:rPr>
              <a:t>Roles</a:t>
            </a:r>
            <a:endParaRPr lang="en-US" sz="3900" dirty="0">
              <a:solidFill>
                <a:srgbClr val="0000FF"/>
              </a:solidFill>
            </a:endParaRPr>
          </a:p>
        </p:txBody>
      </p:sp>
      <p:sp>
        <p:nvSpPr>
          <p:cNvPr id="5" name="Content Placeholder 4"/>
          <p:cNvSpPr>
            <a:spLocks noGrp="1"/>
          </p:cNvSpPr>
          <p:nvPr>
            <p:ph idx="1"/>
          </p:nvPr>
        </p:nvSpPr>
        <p:spPr>
          <a:xfrm>
            <a:off x="107504" y="1268760"/>
            <a:ext cx="9036496" cy="5589240"/>
          </a:xfrm>
        </p:spPr>
        <p:txBody>
          <a:bodyPr>
            <a:normAutofit fontScale="92500" lnSpcReduction="10000"/>
          </a:bodyPr>
          <a:lstStyle/>
          <a:p>
            <a:r>
              <a:rPr lang="ru-RU" dirty="0"/>
              <a:t>Во многих случаях авторизация выполняется для групп пользователей, называемых </a:t>
            </a:r>
            <a:r>
              <a:rPr lang="ru-RU" b="1" i="1" dirty="0"/>
              <a:t>ролями</a:t>
            </a:r>
            <a:r>
              <a:rPr lang="ru-RU" dirty="0"/>
              <a:t>. </a:t>
            </a:r>
          </a:p>
          <a:p>
            <a:pPr lvl="1"/>
            <a:r>
              <a:rPr lang="ru-RU" b="1" i="1" dirty="0" smtClean="0"/>
              <a:t>одна </a:t>
            </a:r>
            <a:r>
              <a:rPr lang="ru-RU" b="1" i="1" dirty="0"/>
              <a:t>роль может включать в себя множество </a:t>
            </a:r>
            <a:r>
              <a:rPr lang="ru-RU" b="1" i="1" dirty="0" smtClean="0"/>
              <a:t>пользователей,</a:t>
            </a:r>
          </a:p>
          <a:p>
            <a:pPr lvl="1"/>
            <a:r>
              <a:rPr lang="ru-RU" b="1" i="1" dirty="0" smtClean="0"/>
              <a:t>один </a:t>
            </a:r>
            <a:r>
              <a:rPr lang="ru-RU" b="1" i="1" dirty="0"/>
              <a:t>пользователь может быть назначен на множество ролей. </a:t>
            </a:r>
          </a:p>
          <a:p>
            <a:r>
              <a:rPr lang="ru-RU" dirty="0" smtClean="0"/>
              <a:t>ASP.NET включает </a:t>
            </a:r>
            <a:r>
              <a:rPr lang="ru-RU" dirty="0"/>
              <a:t>готовый к применению API-интерфейс, позволяющий при необходимости назначать пользователей на роли. </a:t>
            </a:r>
          </a:p>
          <a:p>
            <a:r>
              <a:rPr lang="ru-RU" dirty="0" smtClean="0"/>
              <a:t>Можете это делать </a:t>
            </a:r>
            <a:r>
              <a:rPr lang="ru-RU" dirty="0"/>
              <a:t>это </a:t>
            </a:r>
            <a:r>
              <a:rPr lang="ru-RU" dirty="0" err="1"/>
              <a:t>программно</a:t>
            </a:r>
            <a:r>
              <a:rPr lang="ru-RU" dirty="0"/>
              <a:t> через API-интерфейс </a:t>
            </a:r>
            <a:r>
              <a:rPr lang="ru-RU" dirty="0" err="1">
                <a:solidFill>
                  <a:srgbClr val="0000FF"/>
                </a:solidFill>
              </a:rPr>
              <a:t>Roles</a:t>
            </a:r>
            <a:r>
              <a:rPr lang="ru-RU" dirty="0"/>
              <a:t> </a:t>
            </a:r>
            <a:endParaRPr lang="ru-RU" dirty="0" smtClean="0"/>
          </a:p>
          <a:p>
            <a:pPr lvl="1"/>
            <a:r>
              <a:rPr lang="ru-RU" dirty="0" smtClean="0"/>
              <a:t>или с </a:t>
            </a:r>
            <a:r>
              <a:rPr lang="ru-RU" dirty="0"/>
              <a:t>помощью утилиты конфигурирования </a:t>
            </a:r>
            <a:r>
              <a:rPr lang="ru-RU" dirty="0" smtClean="0"/>
              <a:t>ASP.NET</a:t>
            </a:r>
            <a:endParaRPr lang="ru-RU" dirty="0"/>
          </a:p>
          <a:p>
            <a:pPr>
              <a:lnSpc>
                <a:spcPct val="100000"/>
              </a:lnSpc>
            </a:pPr>
            <a:endParaRPr lang="en-US" dirty="0" smtClean="0"/>
          </a:p>
        </p:txBody>
      </p:sp>
    </p:spTree>
    <p:extLst>
      <p:ext uri="{BB962C8B-B14F-4D97-AF65-F5344CB8AC3E}">
        <p14:creationId xmlns:p14="http://schemas.microsoft.com/office/powerpoint/2010/main" val="19220500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706090"/>
          </a:xfrm>
        </p:spPr>
        <p:txBody>
          <a:bodyPr>
            <a:normAutofit/>
          </a:bodyPr>
          <a:lstStyle/>
          <a:p>
            <a:pPr>
              <a:tabLst>
                <a:tab pos="3314700" algn="l"/>
              </a:tabLst>
            </a:pPr>
            <a:r>
              <a:rPr lang="en-US" sz="3900" dirty="0"/>
              <a:t>API-</a:t>
            </a:r>
            <a:r>
              <a:rPr lang="ru-RU" sz="3900" dirty="0"/>
              <a:t>интерфейс </a:t>
            </a:r>
            <a:r>
              <a:rPr lang="en-US" sz="3900" dirty="0">
                <a:solidFill>
                  <a:srgbClr val="0000FF"/>
                </a:solidFill>
              </a:rPr>
              <a:t>Profiles</a:t>
            </a:r>
          </a:p>
        </p:txBody>
      </p:sp>
      <p:sp>
        <p:nvSpPr>
          <p:cNvPr id="5" name="Content Placeholder 4"/>
          <p:cNvSpPr>
            <a:spLocks noGrp="1"/>
          </p:cNvSpPr>
          <p:nvPr>
            <p:ph idx="1"/>
          </p:nvPr>
        </p:nvSpPr>
        <p:spPr>
          <a:xfrm>
            <a:off x="107504" y="1268760"/>
            <a:ext cx="9036496" cy="5589240"/>
          </a:xfrm>
        </p:spPr>
        <p:txBody>
          <a:bodyPr>
            <a:normAutofit fontScale="92500" lnSpcReduction="20000"/>
          </a:bodyPr>
          <a:lstStyle/>
          <a:p>
            <a:pPr>
              <a:lnSpc>
                <a:spcPct val="100000"/>
              </a:lnSpc>
            </a:pPr>
            <a:r>
              <a:rPr lang="en-US" dirty="0"/>
              <a:t>E</a:t>
            </a:r>
            <a:r>
              <a:rPr lang="ru-RU" dirty="0" err="1" smtClean="0"/>
              <a:t>сли</a:t>
            </a:r>
            <a:r>
              <a:rPr lang="ru-RU" dirty="0" smtClean="0"/>
              <a:t> Web-приложение </a:t>
            </a:r>
            <a:r>
              <a:rPr lang="ru-RU" dirty="0"/>
              <a:t>аутентифицирует пользователей, эти пользователи могут пожелать сохранить настройки на вашем Web-сайте для последующих визитов. </a:t>
            </a:r>
          </a:p>
          <a:p>
            <a:pPr>
              <a:lnSpc>
                <a:spcPct val="100000"/>
              </a:lnSpc>
            </a:pPr>
            <a:r>
              <a:rPr lang="ru-RU" dirty="0" smtClean="0"/>
              <a:t>Обычно для такого </a:t>
            </a:r>
            <a:r>
              <a:rPr lang="ru-RU" dirty="0"/>
              <a:t>использования </a:t>
            </a:r>
            <a:r>
              <a:rPr lang="ru-RU" dirty="0" smtClean="0"/>
              <a:t>создаются </a:t>
            </a:r>
            <a:r>
              <a:rPr lang="ru-RU" dirty="0"/>
              <a:t>так называемые </a:t>
            </a:r>
            <a:r>
              <a:rPr lang="ru-RU" b="1" i="1" dirty="0"/>
              <a:t>пользовательские </a:t>
            </a:r>
            <a:r>
              <a:rPr lang="ru-RU" b="1" i="1" dirty="0" smtClean="0"/>
              <a:t>профили</a:t>
            </a:r>
            <a:endParaRPr lang="ru-RU" dirty="0"/>
          </a:p>
          <a:p>
            <a:pPr lvl="1"/>
            <a:r>
              <a:rPr lang="ru-RU" dirty="0" smtClean="0"/>
              <a:t>они </a:t>
            </a:r>
            <a:r>
              <a:rPr lang="ru-RU" dirty="0"/>
              <a:t>сохраняют настройки отдельно для каждого пользователя между их визитами на сайт. </a:t>
            </a:r>
          </a:p>
          <a:p>
            <a:pPr>
              <a:lnSpc>
                <a:spcPct val="100000"/>
              </a:lnSpc>
            </a:pPr>
            <a:r>
              <a:rPr lang="ru-RU" dirty="0" smtClean="0"/>
              <a:t>Большая </a:t>
            </a:r>
            <a:r>
              <a:rPr lang="ru-RU" dirty="0"/>
              <a:t>разница между пользовательскими профилями и состояниями сеанса состоит с том, что профили сохраняются между многими сеансами.</a:t>
            </a:r>
          </a:p>
          <a:p>
            <a:pPr>
              <a:lnSpc>
                <a:spcPct val="100000"/>
              </a:lnSpc>
            </a:pPr>
            <a:r>
              <a:rPr lang="ru-RU" dirty="0" smtClean="0"/>
              <a:t>ASP.NET начиная с 3.5 </a:t>
            </a:r>
            <a:r>
              <a:rPr lang="ru-RU" dirty="0"/>
              <a:t>включает готовую к использованию инфраструктуру управления </a:t>
            </a:r>
            <a:r>
              <a:rPr lang="ru-RU" dirty="0" smtClean="0"/>
              <a:t>профилями в </a:t>
            </a:r>
            <a:r>
              <a:rPr lang="en-US" dirty="0" smtClean="0"/>
              <a:t>web-app</a:t>
            </a:r>
            <a:r>
              <a:rPr lang="ru-RU" dirty="0" smtClean="0"/>
              <a:t>.</a:t>
            </a:r>
            <a:endParaRPr lang="ru-RU" dirty="0"/>
          </a:p>
          <a:p>
            <a:pPr>
              <a:lnSpc>
                <a:spcPct val="100000"/>
              </a:lnSpc>
            </a:pPr>
            <a:endParaRPr lang="ru-RU" dirty="0"/>
          </a:p>
          <a:p>
            <a:pPr>
              <a:lnSpc>
                <a:spcPct val="100000"/>
              </a:lnSpc>
            </a:pPr>
            <a:endParaRPr lang="en-US" dirty="0" smtClean="0"/>
          </a:p>
        </p:txBody>
      </p:sp>
    </p:spTree>
    <p:extLst>
      <p:ext uri="{BB962C8B-B14F-4D97-AF65-F5344CB8AC3E}">
        <p14:creationId xmlns:p14="http://schemas.microsoft.com/office/powerpoint/2010/main" val="11292283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706090"/>
          </a:xfrm>
        </p:spPr>
        <p:txBody>
          <a:bodyPr>
            <a:normAutofit fontScale="90000"/>
          </a:bodyPr>
          <a:lstStyle/>
          <a:p>
            <a:pPr>
              <a:tabLst>
                <a:tab pos="3314700" algn="l"/>
              </a:tabLst>
            </a:pPr>
            <a:r>
              <a:rPr lang="ru-RU" sz="3900" dirty="0"/>
              <a:t>Почему </a:t>
            </a:r>
            <a:r>
              <a:rPr lang="ru-RU" sz="3900" dirty="0" smtClean="0"/>
              <a:t>бы ни реализовать </a:t>
            </a:r>
            <a:r>
              <a:rPr lang="ru-RU" sz="3900" dirty="0" err="1"/>
              <a:t>cookie</a:t>
            </a:r>
            <a:r>
              <a:rPr lang="ru-RU" sz="3900" dirty="0"/>
              <a:t>-аутентификацию самостоятельно</a:t>
            </a:r>
            <a:r>
              <a:rPr lang="ru-RU" sz="3900" dirty="0" smtClean="0"/>
              <a:t>?</a:t>
            </a:r>
            <a:endParaRPr lang="en-US" sz="3900" dirty="0"/>
          </a:p>
        </p:txBody>
      </p:sp>
      <p:sp>
        <p:nvSpPr>
          <p:cNvPr id="5" name="Content Placeholder 4"/>
          <p:cNvSpPr>
            <a:spLocks noGrp="1"/>
          </p:cNvSpPr>
          <p:nvPr>
            <p:ph idx="1"/>
          </p:nvPr>
        </p:nvSpPr>
        <p:spPr>
          <a:xfrm>
            <a:off x="107504" y="1412776"/>
            <a:ext cx="9036496" cy="5445224"/>
          </a:xfrm>
        </p:spPr>
        <p:txBody>
          <a:bodyPr>
            <a:normAutofit fontScale="92500" lnSpcReduction="10000"/>
          </a:bodyPr>
          <a:lstStyle/>
          <a:p>
            <a:r>
              <a:rPr lang="ru-RU" dirty="0" smtClean="0"/>
              <a:t>ASP.NET </a:t>
            </a:r>
            <a:r>
              <a:rPr lang="ru-RU" dirty="0"/>
              <a:t>избавляет вас от </a:t>
            </a:r>
            <a:r>
              <a:rPr lang="ru-RU" dirty="0" smtClean="0"/>
              <a:t>многих забот</a:t>
            </a:r>
          </a:p>
          <a:p>
            <a:r>
              <a:rPr lang="ru-RU" dirty="0" smtClean="0"/>
              <a:t>Она </a:t>
            </a:r>
            <a:r>
              <a:rPr lang="ru-RU" dirty="0"/>
              <a:t>предлагает </a:t>
            </a:r>
            <a:endParaRPr lang="en-US" dirty="0" smtClean="0"/>
          </a:p>
          <a:p>
            <a:pPr lvl="1"/>
            <a:r>
              <a:rPr lang="ru-RU" dirty="0" smtClean="0"/>
              <a:t>безопасную</a:t>
            </a:r>
            <a:r>
              <a:rPr lang="ru-RU" dirty="0"/>
              <a:t>, </a:t>
            </a:r>
            <a:endParaRPr lang="en-US" dirty="0" smtClean="0"/>
          </a:p>
          <a:p>
            <a:pPr lvl="1"/>
            <a:r>
              <a:rPr lang="ru-RU" dirty="0" smtClean="0"/>
              <a:t>хорошо </a:t>
            </a:r>
            <a:r>
              <a:rPr lang="ru-RU" dirty="0"/>
              <a:t>протестированную </a:t>
            </a:r>
            <a:endParaRPr lang="en-US" dirty="0"/>
          </a:p>
          <a:p>
            <a:pPr lvl="1"/>
            <a:r>
              <a:rPr lang="ru-RU" dirty="0" smtClean="0"/>
              <a:t>расширяемую </a:t>
            </a:r>
            <a:r>
              <a:rPr lang="ru-RU" dirty="0"/>
              <a:t>реализацию. </a:t>
            </a:r>
          </a:p>
          <a:p>
            <a:r>
              <a:rPr lang="ru-RU" dirty="0"/>
              <a:t>П</a:t>
            </a:r>
            <a:r>
              <a:rPr lang="ru-RU" dirty="0" smtClean="0"/>
              <a:t>реимущества использования системы </a:t>
            </a:r>
            <a:r>
              <a:rPr lang="ru-RU" dirty="0"/>
              <a:t>аутентификации форм </a:t>
            </a:r>
            <a:r>
              <a:rPr lang="ru-RU" dirty="0" smtClean="0"/>
              <a:t>ASP.NET</a:t>
            </a:r>
            <a:endParaRPr lang="ru-RU" dirty="0"/>
          </a:p>
          <a:p>
            <a:pPr lvl="1"/>
            <a:r>
              <a:rPr lang="en-US" dirty="0" smtClean="0"/>
              <a:t>cookie-</a:t>
            </a:r>
            <a:r>
              <a:rPr lang="ru-RU" dirty="0"/>
              <a:t>наборы аутентификации являются защищенными.</a:t>
            </a:r>
          </a:p>
          <a:p>
            <a:pPr lvl="1"/>
            <a:r>
              <a:rPr lang="ru-RU" dirty="0" smtClean="0"/>
              <a:t>аутентификация </a:t>
            </a:r>
            <a:r>
              <a:rPr lang="ru-RU" dirty="0"/>
              <a:t>форм — тщательно протестированная система.</a:t>
            </a:r>
          </a:p>
          <a:p>
            <a:pPr lvl="1"/>
            <a:r>
              <a:rPr lang="ru-RU" dirty="0"/>
              <a:t>а</a:t>
            </a:r>
            <a:r>
              <a:rPr lang="ru-RU" dirty="0" smtClean="0"/>
              <a:t>утентификация </a:t>
            </a:r>
            <a:r>
              <a:rPr lang="ru-RU" dirty="0"/>
              <a:t>форм интегрирована с классами безопасности .NET.</a:t>
            </a:r>
          </a:p>
          <a:p>
            <a:pPr>
              <a:lnSpc>
                <a:spcPct val="100000"/>
              </a:lnSpc>
            </a:pPr>
            <a:endParaRPr lang="en-US" dirty="0" smtClean="0"/>
          </a:p>
        </p:txBody>
      </p:sp>
    </p:spTree>
    <p:extLst>
      <p:ext uri="{BB962C8B-B14F-4D97-AF65-F5344CB8AC3E}">
        <p14:creationId xmlns:p14="http://schemas.microsoft.com/office/powerpoint/2010/main" val="9422648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706090"/>
          </a:xfrm>
        </p:spPr>
        <p:txBody>
          <a:bodyPr>
            <a:normAutofit/>
          </a:bodyPr>
          <a:lstStyle/>
          <a:p>
            <a:pPr>
              <a:tabLst>
                <a:tab pos="3314700" algn="l"/>
              </a:tabLst>
            </a:pPr>
            <a:r>
              <a:rPr lang="ru-RU" sz="3900" dirty="0"/>
              <a:t>Классы аутентификации </a:t>
            </a:r>
            <a:r>
              <a:rPr lang="ru-RU" sz="3900" dirty="0" smtClean="0"/>
              <a:t>форм</a:t>
            </a:r>
            <a:endParaRPr lang="en-US" sz="3900" dirty="0"/>
          </a:p>
        </p:txBody>
      </p:sp>
      <p:sp>
        <p:nvSpPr>
          <p:cNvPr id="5" name="Content Placeholder 4"/>
          <p:cNvSpPr>
            <a:spLocks noGrp="1"/>
          </p:cNvSpPr>
          <p:nvPr>
            <p:ph idx="1"/>
          </p:nvPr>
        </p:nvSpPr>
        <p:spPr>
          <a:xfrm>
            <a:off x="107504" y="1268760"/>
            <a:ext cx="9036496" cy="5589240"/>
          </a:xfrm>
        </p:spPr>
        <p:txBody>
          <a:bodyPr>
            <a:normAutofit fontScale="55000" lnSpcReduction="20000"/>
          </a:bodyPr>
          <a:lstStyle/>
          <a:p>
            <a:pPr marL="171450" indent="-171450"/>
            <a:r>
              <a:rPr lang="ru-RU" b="1" i="1" dirty="0" err="1" smtClean="0"/>
              <a:t>FormsAuthentication</a:t>
            </a:r>
            <a:r>
              <a:rPr lang="ru-RU" b="1" i="1" dirty="0" smtClean="0"/>
              <a:t> – </a:t>
            </a:r>
            <a:r>
              <a:rPr lang="ru-RU" dirty="0"/>
              <a:t>о</a:t>
            </a:r>
            <a:r>
              <a:rPr lang="ru-RU" dirty="0" smtClean="0"/>
              <a:t>сновной </a:t>
            </a:r>
            <a:r>
              <a:rPr lang="ru-RU" dirty="0"/>
              <a:t>класс для взаимодействия с инфраструктурой аутентификации форм. </a:t>
            </a:r>
          </a:p>
          <a:p>
            <a:pPr marL="571500" lvl="1" indent="-171450"/>
            <a:r>
              <a:rPr lang="ru-RU" dirty="0"/>
              <a:t>предоставляет базовую информацию о конфигурации </a:t>
            </a:r>
          </a:p>
          <a:p>
            <a:pPr marL="571500" lvl="1" indent="-171450"/>
            <a:r>
              <a:rPr lang="ru-RU" dirty="0"/>
              <a:t>позволяет создавать мандат, устанавливать </a:t>
            </a:r>
            <a:r>
              <a:rPr lang="ru-RU" dirty="0" err="1"/>
              <a:t>cookie</a:t>
            </a:r>
            <a:r>
              <a:rPr lang="ru-RU" dirty="0"/>
              <a:t>-наборы </a:t>
            </a:r>
          </a:p>
          <a:p>
            <a:pPr marL="571500" lvl="1" indent="-171450"/>
            <a:r>
              <a:rPr lang="ru-RU" dirty="0"/>
              <a:t>перенаправлять со страницы регистрации на исходную запрошенную страницу в случае успешной проверки удостоверения пользователя.</a:t>
            </a:r>
          </a:p>
          <a:p>
            <a:pPr marL="171450" indent="-171450"/>
            <a:r>
              <a:rPr lang="en-US" b="1" i="1" dirty="0" err="1" smtClean="0"/>
              <a:t>FormsAuthenticationEventArgs</a:t>
            </a:r>
            <a:r>
              <a:rPr lang="en-US" b="1" i="1" dirty="0" smtClean="0"/>
              <a:t> </a:t>
            </a:r>
            <a:endParaRPr lang="ru-RU" b="1" i="1" dirty="0" smtClean="0"/>
          </a:p>
          <a:p>
            <a:pPr marL="571500" lvl="1" indent="-171450"/>
            <a:r>
              <a:rPr lang="ru-RU" dirty="0" smtClean="0"/>
              <a:t>инициирует </a:t>
            </a:r>
            <a:r>
              <a:rPr lang="ru-RU" dirty="0"/>
              <a:t>событие </a:t>
            </a:r>
            <a:r>
              <a:rPr lang="ru-RU" dirty="0" err="1"/>
              <a:t>Authenticate</a:t>
            </a:r>
            <a:r>
              <a:rPr lang="ru-RU" dirty="0"/>
              <a:t>, которое вы можете </a:t>
            </a:r>
            <a:r>
              <a:rPr lang="ru-RU" dirty="0" smtClean="0"/>
              <a:t>перехватить.</a:t>
            </a:r>
          </a:p>
          <a:p>
            <a:pPr marL="571500" lvl="1" indent="-171450"/>
            <a:r>
              <a:rPr lang="ru-RU" dirty="0" smtClean="0"/>
              <a:t>Соглашения </a:t>
            </a:r>
            <a:r>
              <a:rPr lang="ru-RU" dirty="0"/>
              <a:t>о передаваемых аргументах события инкапсулируются в экземпляре этого класса. </a:t>
            </a:r>
            <a:endParaRPr lang="ru-RU" dirty="0" smtClean="0"/>
          </a:p>
          <a:p>
            <a:pPr marL="571500" lvl="1" indent="-171450"/>
            <a:r>
              <a:rPr lang="ru-RU" dirty="0" smtClean="0"/>
              <a:t>Содержит </a:t>
            </a:r>
            <a:r>
              <a:rPr lang="ru-RU" dirty="0"/>
              <a:t>базовую информацию об аутентифицированном пользователе.</a:t>
            </a:r>
          </a:p>
          <a:p>
            <a:pPr marL="171450" indent="-171450"/>
            <a:r>
              <a:rPr lang="ru-RU" b="1" i="1" dirty="0" err="1" smtClean="0"/>
              <a:t>FormsAuthenticationTicket</a:t>
            </a:r>
            <a:r>
              <a:rPr lang="ru-RU" b="1" i="1" dirty="0" smtClean="0"/>
              <a:t> </a:t>
            </a:r>
          </a:p>
          <a:p>
            <a:pPr marL="571500" lvl="1" indent="-171450"/>
            <a:r>
              <a:rPr lang="ru-RU" dirty="0" smtClean="0"/>
              <a:t>предоставляет </a:t>
            </a:r>
            <a:r>
              <a:rPr lang="ru-RU" dirty="0"/>
              <a:t>информацию о пользователе, которая будет зашифрована и помещена в </a:t>
            </a:r>
            <a:r>
              <a:rPr lang="ru-RU" dirty="0" err="1"/>
              <a:t>cookie</a:t>
            </a:r>
            <a:r>
              <a:rPr lang="ru-RU" dirty="0"/>
              <a:t>-набор аутентификации.</a:t>
            </a:r>
          </a:p>
          <a:p>
            <a:pPr marL="171450" indent="-171450"/>
            <a:r>
              <a:rPr lang="ru-RU" b="1" i="1" dirty="0" err="1" smtClean="0"/>
              <a:t>FormsIdentity</a:t>
            </a:r>
            <a:r>
              <a:rPr lang="ru-RU" b="1" i="1" dirty="0" smtClean="0"/>
              <a:t> </a:t>
            </a:r>
          </a:p>
          <a:p>
            <a:pPr marL="571500" lvl="1" indent="-171450"/>
            <a:r>
              <a:rPr lang="ru-RU" dirty="0" smtClean="0"/>
              <a:t>реализует </a:t>
            </a:r>
            <a:r>
              <a:rPr lang="ru-RU" dirty="0"/>
              <a:t>интерфейс </a:t>
            </a:r>
            <a:r>
              <a:rPr lang="ru-RU" dirty="0" err="1"/>
              <a:t>IIdentity</a:t>
            </a:r>
            <a:r>
              <a:rPr lang="ru-RU" dirty="0"/>
              <a:t> и является специфичным для аутентификации </a:t>
            </a:r>
            <a:r>
              <a:rPr lang="ru-RU" dirty="0" smtClean="0"/>
              <a:t>форм.</a:t>
            </a:r>
          </a:p>
          <a:p>
            <a:pPr marL="571500" lvl="1" indent="-171450"/>
            <a:r>
              <a:rPr lang="ru-RU" dirty="0" smtClean="0"/>
              <a:t>Ключевое </a:t>
            </a:r>
            <a:r>
              <a:rPr lang="ru-RU" dirty="0"/>
              <a:t>дополнение класса </a:t>
            </a:r>
            <a:r>
              <a:rPr lang="ru-RU" dirty="0" err="1"/>
              <a:t>FormsIdentity</a:t>
            </a:r>
            <a:r>
              <a:rPr lang="ru-RU" dirty="0"/>
              <a:t> , кроме членов, необходимых для реализации интерфейса </a:t>
            </a:r>
            <a:r>
              <a:rPr lang="ru-RU" dirty="0" err="1"/>
              <a:t>Iidentity</a:t>
            </a:r>
            <a:r>
              <a:rPr lang="ru-RU" dirty="0"/>
              <a:t> — свойство </a:t>
            </a:r>
            <a:r>
              <a:rPr lang="ru-RU" dirty="0" err="1"/>
              <a:t>Ticket</a:t>
            </a:r>
            <a:r>
              <a:rPr lang="ru-RU" dirty="0"/>
              <a:t>, представляющее мандат аутентификации. </a:t>
            </a:r>
            <a:endParaRPr lang="ru-RU" dirty="0" smtClean="0"/>
          </a:p>
          <a:p>
            <a:pPr marL="571500" lvl="1" indent="-171450"/>
            <a:r>
              <a:rPr lang="ru-RU" dirty="0" smtClean="0"/>
              <a:t>Это </a:t>
            </a:r>
            <a:r>
              <a:rPr lang="ru-RU" dirty="0"/>
              <a:t>позволяет сохранять и извлекать дополнительную информацию из мандата, такую как информация о роли кэширования для простых </a:t>
            </a:r>
            <a:r>
              <a:rPr lang="ru-RU" dirty="0" smtClean="0"/>
              <a:t>сценариев.</a:t>
            </a:r>
          </a:p>
          <a:p>
            <a:pPr marL="171450" indent="-171450"/>
            <a:r>
              <a:rPr lang="ru-RU" b="1" i="1" dirty="0" err="1" smtClean="0"/>
              <a:t>FormsAuthenticationModule</a:t>
            </a:r>
            <a:r>
              <a:rPr lang="ru-RU" b="1" i="1" dirty="0"/>
              <a:t> </a:t>
            </a:r>
            <a:r>
              <a:rPr lang="ru-RU" dirty="0" smtClean="0"/>
              <a:t>– ядро </a:t>
            </a:r>
            <a:r>
              <a:rPr lang="ru-RU" dirty="0"/>
              <a:t>инфраструктуры аутентификации форм, </a:t>
            </a:r>
            <a:endParaRPr lang="ru-RU" dirty="0" smtClean="0"/>
          </a:p>
          <a:p>
            <a:pPr marL="571500" lvl="1" indent="-171450"/>
            <a:r>
              <a:rPr lang="ru-RU" dirty="0" smtClean="0"/>
              <a:t>устанавливает </a:t>
            </a:r>
            <a:r>
              <a:rPr lang="ru-RU" dirty="0"/>
              <a:t>контекст безопасности </a:t>
            </a:r>
            <a:endParaRPr lang="ru-RU" dirty="0" smtClean="0"/>
          </a:p>
          <a:p>
            <a:pPr marL="571500" lvl="1" indent="-171450"/>
            <a:r>
              <a:rPr lang="ru-RU" dirty="0" smtClean="0"/>
              <a:t>выполняет при </a:t>
            </a:r>
            <a:r>
              <a:rPr lang="ru-RU" dirty="0"/>
              <a:t>необходимости автоматическое перенаправление на страницу регистрации.</a:t>
            </a:r>
          </a:p>
          <a:p>
            <a:pPr>
              <a:lnSpc>
                <a:spcPct val="100000"/>
              </a:lnSpc>
            </a:pPr>
            <a:endParaRPr lang="en-US" dirty="0" smtClean="0"/>
          </a:p>
        </p:txBody>
      </p:sp>
    </p:spTree>
    <p:extLst>
      <p:ext uri="{BB962C8B-B14F-4D97-AF65-F5344CB8AC3E}">
        <p14:creationId xmlns:p14="http://schemas.microsoft.com/office/powerpoint/2010/main" val="36540512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706090"/>
          </a:xfrm>
        </p:spPr>
        <p:txBody>
          <a:bodyPr>
            <a:normAutofit/>
          </a:bodyPr>
          <a:lstStyle/>
          <a:p>
            <a:pPr>
              <a:tabLst>
                <a:tab pos="3314700" algn="l"/>
              </a:tabLst>
            </a:pPr>
            <a:r>
              <a:rPr lang="ru-RU" sz="4000" dirty="0"/>
              <a:t>Реализация аутентификации </a:t>
            </a:r>
            <a:r>
              <a:rPr lang="ru-RU" sz="4000" dirty="0" smtClean="0"/>
              <a:t>форм</a:t>
            </a:r>
            <a:endParaRPr lang="en-US" sz="3900" dirty="0"/>
          </a:p>
        </p:txBody>
      </p:sp>
      <p:sp>
        <p:nvSpPr>
          <p:cNvPr id="5" name="Content Placeholder 4"/>
          <p:cNvSpPr>
            <a:spLocks noGrp="1"/>
          </p:cNvSpPr>
          <p:nvPr>
            <p:ph idx="1"/>
          </p:nvPr>
        </p:nvSpPr>
        <p:spPr>
          <a:xfrm>
            <a:off x="107504" y="1268760"/>
            <a:ext cx="9036496" cy="5589240"/>
          </a:xfrm>
        </p:spPr>
        <p:txBody>
          <a:bodyPr>
            <a:normAutofit fontScale="77500" lnSpcReduction="20000"/>
          </a:bodyPr>
          <a:lstStyle/>
          <a:p>
            <a:pPr>
              <a:lnSpc>
                <a:spcPct val="100000"/>
              </a:lnSpc>
            </a:pPr>
            <a:r>
              <a:rPr lang="ru-RU" dirty="0"/>
              <a:t>Чтобы использовать аутентификацию форм в вашем приложении, </a:t>
            </a:r>
            <a:r>
              <a:rPr lang="ru-RU" dirty="0" smtClean="0"/>
              <a:t>необходимо </a:t>
            </a:r>
            <a:r>
              <a:rPr lang="ru-RU" dirty="0"/>
              <a:t>выполнить перечисленные ниже </a:t>
            </a:r>
            <a:r>
              <a:rPr lang="ru-RU" dirty="0" smtClean="0"/>
              <a:t>шаги</a:t>
            </a:r>
            <a:endParaRPr lang="ru-RU" dirty="0"/>
          </a:p>
          <a:p>
            <a:pPr marL="514350" indent="-514350">
              <a:lnSpc>
                <a:spcPct val="100000"/>
              </a:lnSpc>
              <a:buFont typeface="+mj-lt"/>
              <a:buAutoNum type="arabicPeriod"/>
            </a:pPr>
            <a:r>
              <a:rPr lang="ru-RU" dirty="0" smtClean="0"/>
              <a:t>Сконфигурировать </a:t>
            </a:r>
            <a:r>
              <a:rPr lang="ru-RU" dirty="0"/>
              <a:t>аутентификацию форм в файле </a:t>
            </a:r>
            <a:r>
              <a:rPr lang="ru-RU" dirty="0" err="1" smtClean="0"/>
              <a:t>web.config</a:t>
            </a:r>
            <a:r>
              <a:rPr lang="ru-RU" dirty="0" smtClean="0"/>
              <a:t>.</a:t>
            </a:r>
          </a:p>
          <a:p>
            <a:pPr marL="514350" indent="-514350">
              <a:lnSpc>
                <a:spcPct val="100000"/>
              </a:lnSpc>
              <a:buFont typeface="+mj-lt"/>
              <a:buAutoNum type="arabicPeriod"/>
            </a:pPr>
            <a:endParaRPr lang="ru-RU" dirty="0"/>
          </a:p>
          <a:p>
            <a:pPr marL="514350" indent="-514350">
              <a:lnSpc>
                <a:spcPct val="100000"/>
              </a:lnSpc>
              <a:buFont typeface="+mj-lt"/>
              <a:buAutoNum type="arabicPeriod"/>
            </a:pPr>
            <a:r>
              <a:rPr lang="ru-RU" dirty="0" smtClean="0"/>
              <a:t>Настроить </a:t>
            </a:r>
            <a:r>
              <a:rPr lang="ru-RU" dirty="0"/>
              <a:t>IIS </a:t>
            </a:r>
            <a:endParaRPr lang="ru-RU" dirty="0" smtClean="0"/>
          </a:p>
          <a:p>
            <a:pPr lvl="1"/>
            <a:r>
              <a:rPr lang="ru-RU" dirty="0" smtClean="0"/>
              <a:t>для </a:t>
            </a:r>
            <a:r>
              <a:rPr lang="ru-RU" dirty="0"/>
              <a:t>разрешения анонимного доступа к виртуальному каталогу, </a:t>
            </a:r>
            <a:endParaRPr lang="ru-RU" dirty="0" smtClean="0"/>
          </a:p>
          <a:p>
            <a:pPr lvl="1"/>
            <a:r>
              <a:rPr lang="ru-RU" dirty="0" smtClean="0"/>
              <a:t>сконфигурировать </a:t>
            </a:r>
            <a:r>
              <a:rPr lang="ru-RU" dirty="0"/>
              <a:t>ASP.NET для ограничения анонимного доступа к Web-приложению</a:t>
            </a:r>
            <a:r>
              <a:rPr lang="ru-RU" dirty="0" smtClean="0"/>
              <a:t>.</a:t>
            </a:r>
          </a:p>
          <a:p>
            <a:pPr lvl="1"/>
            <a:endParaRPr lang="ru-RU" dirty="0"/>
          </a:p>
          <a:p>
            <a:pPr marL="514350" indent="-514350">
              <a:lnSpc>
                <a:spcPct val="100000"/>
              </a:lnSpc>
              <a:buFont typeface="+mj-lt"/>
              <a:buAutoNum type="arabicPeriod"/>
            </a:pPr>
            <a:r>
              <a:rPr lang="ru-RU" dirty="0" smtClean="0"/>
              <a:t>Создать </a:t>
            </a:r>
            <a:r>
              <a:rPr lang="ru-RU" dirty="0"/>
              <a:t>собственную страницу регистрации, которая будет принимать и проверять имя и пароль пользователя, </a:t>
            </a:r>
            <a:endParaRPr lang="ru-RU" dirty="0" smtClean="0"/>
          </a:p>
          <a:p>
            <a:pPr lvl="1"/>
            <a:r>
              <a:rPr lang="ru-RU" dirty="0" smtClean="0"/>
              <a:t>а </a:t>
            </a:r>
            <a:r>
              <a:rPr lang="ru-RU" dirty="0"/>
              <a:t>затем взаимодействовать с инфраструктурой аутентификации форм для создания мандата.</a:t>
            </a:r>
          </a:p>
          <a:p>
            <a:pPr>
              <a:lnSpc>
                <a:spcPct val="100000"/>
              </a:lnSpc>
            </a:pPr>
            <a:endParaRPr lang="en-US" dirty="0" smtClean="0"/>
          </a:p>
        </p:txBody>
      </p:sp>
    </p:spTree>
    <p:extLst>
      <p:ext uri="{BB962C8B-B14F-4D97-AF65-F5344CB8AC3E}">
        <p14:creationId xmlns:p14="http://schemas.microsoft.com/office/powerpoint/2010/main" val="27213975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706090"/>
          </a:xfrm>
        </p:spPr>
        <p:txBody>
          <a:bodyPr>
            <a:normAutofit/>
          </a:bodyPr>
          <a:lstStyle/>
          <a:p>
            <a:pPr>
              <a:tabLst>
                <a:tab pos="3314700" algn="l"/>
              </a:tabLst>
            </a:pPr>
            <a:r>
              <a:rPr lang="ru-RU" sz="3900" dirty="0" smtClean="0"/>
              <a:t>Хранение учетных записей </a:t>
            </a:r>
            <a:r>
              <a:rPr lang="ru-RU" sz="3900" dirty="0"/>
              <a:t>в </a:t>
            </a:r>
            <a:r>
              <a:rPr lang="en-US" sz="3900" dirty="0" err="1"/>
              <a:t>web.config</a:t>
            </a:r>
            <a:endParaRPr lang="en-US" sz="3900" dirty="0"/>
          </a:p>
        </p:txBody>
      </p:sp>
      <p:sp>
        <p:nvSpPr>
          <p:cNvPr id="5" name="Content Placeholder 4"/>
          <p:cNvSpPr>
            <a:spLocks noGrp="1"/>
          </p:cNvSpPr>
          <p:nvPr>
            <p:ph idx="1"/>
          </p:nvPr>
        </p:nvSpPr>
        <p:spPr>
          <a:xfrm>
            <a:off x="107504" y="1268760"/>
            <a:ext cx="9036496" cy="5589240"/>
          </a:xfrm>
        </p:spPr>
        <p:txBody>
          <a:bodyPr>
            <a:normAutofit fontScale="70000" lnSpcReduction="20000"/>
          </a:bodyPr>
          <a:lstStyle/>
          <a:p>
            <a:r>
              <a:rPr lang="ru-RU" sz="3400" b="1" i="1" dirty="0"/>
              <a:t>Проще всего хранить </a:t>
            </a:r>
            <a:r>
              <a:rPr lang="ru-RU" sz="3400" b="1" i="1" dirty="0" smtClean="0"/>
              <a:t>учетные данные пользователей </a:t>
            </a:r>
            <a:r>
              <a:rPr lang="ru-RU" sz="3400" b="1" i="1" dirty="0"/>
              <a:t>непосредственно в файле </a:t>
            </a:r>
            <a:r>
              <a:rPr lang="en-US" sz="3400" b="1" i="1" dirty="0" err="1"/>
              <a:t>web.config</a:t>
            </a:r>
            <a:r>
              <a:rPr lang="en-US" sz="3400" dirty="0"/>
              <a:t>, </a:t>
            </a:r>
            <a:endParaRPr lang="ru-RU" sz="3400" dirty="0"/>
          </a:p>
          <a:p>
            <a:pPr lvl="1"/>
            <a:r>
              <a:rPr lang="ru-RU" sz="3400" dirty="0"/>
              <a:t>в </a:t>
            </a:r>
            <a:r>
              <a:rPr lang="ru-RU" sz="3400" dirty="0" err="1"/>
              <a:t>подэлементе</a:t>
            </a:r>
            <a:r>
              <a:rPr lang="ru-RU" sz="3400" dirty="0"/>
              <a:t> </a:t>
            </a:r>
            <a:r>
              <a:rPr lang="ru-RU" sz="3400" dirty="0">
                <a:solidFill>
                  <a:srgbClr val="0000FF"/>
                </a:solidFill>
              </a:rPr>
              <a:t>&lt;</a:t>
            </a:r>
            <a:r>
              <a:rPr lang="en-US" sz="3400" dirty="0">
                <a:solidFill>
                  <a:srgbClr val="0000FF"/>
                </a:solidFill>
              </a:rPr>
              <a:t>credentials/&gt;</a:t>
            </a:r>
            <a:r>
              <a:rPr lang="en-US" sz="3400" dirty="0"/>
              <a:t> </a:t>
            </a:r>
            <a:r>
              <a:rPr lang="ru-RU" sz="3400" dirty="0"/>
              <a:t>конфигурационного </a:t>
            </a:r>
            <a:r>
              <a:rPr lang="ru-RU" sz="3400" dirty="0" smtClean="0"/>
              <a:t>элемента </a:t>
            </a:r>
            <a:r>
              <a:rPr lang="ru-RU" sz="3400" dirty="0" smtClean="0">
                <a:solidFill>
                  <a:srgbClr val="0000FF"/>
                </a:solidFill>
              </a:rPr>
              <a:t>&lt;</a:t>
            </a:r>
            <a:r>
              <a:rPr lang="en-US" sz="3400" dirty="0" smtClean="0">
                <a:solidFill>
                  <a:srgbClr val="0000FF"/>
                </a:solidFill>
              </a:rPr>
              <a:t>forms/&gt;</a:t>
            </a:r>
            <a:r>
              <a:rPr lang="ru-RU" sz="3400" dirty="0" smtClean="0"/>
              <a:t>.</a:t>
            </a:r>
            <a:endParaRPr lang="ru-RU" sz="3400" dirty="0"/>
          </a:p>
          <a:p>
            <a:r>
              <a:rPr lang="ru-RU" sz="3400" dirty="0" smtClean="0"/>
              <a:t>Пример:</a:t>
            </a:r>
            <a:endParaRPr lang="ru-RU" sz="3400" dirty="0"/>
          </a:p>
          <a:p>
            <a:pPr marL="355600" indent="0">
              <a:buNone/>
            </a:pPr>
            <a:r>
              <a:rPr lang="en-US" dirty="0">
                <a:solidFill>
                  <a:srgbClr val="0000FF"/>
                </a:solidFill>
              </a:rPr>
              <a:t>&lt;authentication mode="Forms"&gt;</a:t>
            </a:r>
          </a:p>
          <a:p>
            <a:pPr marL="533400" indent="0">
              <a:buNone/>
            </a:pPr>
            <a:r>
              <a:rPr lang="ru-RU" dirty="0">
                <a:solidFill>
                  <a:srgbClr val="0000FF"/>
                </a:solidFill>
              </a:rPr>
              <a:t>&lt;!-- Подробные опции конфигурации --&gt;</a:t>
            </a:r>
          </a:p>
          <a:p>
            <a:pPr marL="533400" indent="0">
              <a:buNone/>
            </a:pPr>
            <a:r>
              <a:rPr lang="en-US" dirty="0">
                <a:solidFill>
                  <a:srgbClr val="0000FF"/>
                </a:solidFill>
              </a:rPr>
              <a:t>&lt;forms name="</a:t>
            </a:r>
            <a:r>
              <a:rPr lang="en-US" dirty="0" err="1">
                <a:solidFill>
                  <a:srgbClr val="0000FF"/>
                </a:solidFill>
              </a:rPr>
              <a:t>MyCookieName</a:t>
            </a:r>
            <a:r>
              <a:rPr lang="en-US" dirty="0">
                <a:solidFill>
                  <a:srgbClr val="0000FF"/>
                </a:solidFill>
              </a:rPr>
              <a:t>"</a:t>
            </a:r>
          </a:p>
          <a:p>
            <a:pPr marL="723900" indent="0">
              <a:buNone/>
            </a:pPr>
            <a:r>
              <a:rPr lang="en-US" dirty="0" err="1">
                <a:solidFill>
                  <a:srgbClr val="0000FF"/>
                </a:solidFill>
              </a:rPr>
              <a:t>loginUrl</a:t>
            </a:r>
            <a:r>
              <a:rPr lang="en-US" dirty="0">
                <a:solidFill>
                  <a:srgbClr val="0000FF"/>
                </a:solidFill>
              </a:rPr>
              <a:t>="</a:t>
            </a:r>
            <a:r>
              <a:rPr lang="en-US" dirty="0" smtClean="0">
                <a:solidFill>
                  <a:srgbClr val="0000FF"/>
                </a:solidFill>
              </a:rPr>
              <a:t>MyLogin.aspx"</a:t>
            </a:r>
            <a:r>
              <a:rPr lang="ru-RU" dirty="0" smtClean="0">
                <a:solidFill>
                  <a:srgbClr val="0000FF"/>
                </a:solidFill>
              </a:rPr>
              <a:t> </a:t>
            </a:r>
            <a:r>
              <a:rPr lang="en-US" dirty="0" smtClean="0">
                <a:solidFill>
                  <a:srgbClr val="0000FF"/>
                </a:solidFill>
              </a:rPr>
              <a:t>timeout</a:t>
            </a:r>
            <a:r>
              <a:rPr lang="en-US" dirty="0">
                <a:solidFill>
                  <a:srgbClr val="0000FF"/>
                </a:solidFill>
              </a:rPr>
              <a:t>="20"&gt;</a:t>
            </a:r>
          </a:p>
          <a:p>
            <a:pPr marL="533400" indent="0">
              <a:buNone/>
            </a:pPr>
            <a:r>
              <a:rPr lang="en-US" dirty="0">
                <a:solidFill>
                  <a:srgbClr val="0000FF"/>
                </a:solidFill>
              </a:rPr>
              <a:t>&lt;credentials </a:t>
            </a:r>
            <a:r>
              <a:rPr lang="en-US" dirty="0" err="1">
                <a:solidFill>
                  <a:srgbClr val="0000FF"/>
                </a:solidFill>
              </a:rPr>
              <a:t>passwordFormat</a:t>
            </a:r>
            <a:r>
              <a:rPr lang="en-US" dirty="0">
                <a:solidFill>
                  <a:srgbClr val="0000FF"/>
                </a:solidFill>
              </a:rPr>
              <a:t>="Clear"&gt;</a:t>
            </a:r>
          </a:p>
          <a:p>
            <a:pPr marL="723900" indent="0">
              <a:buNone/>
            </a:pPr>
            <a:r>
              <a:rPr lang="en-US" dirty="0">
                <a:solidFill>
                  <a:srgbClr val="0000FF"/>
                </a:solidFill>
              </a:rPr>
              <a:t>&lt;user name="Admin" password="(Admin1)"/&gt;</a:t>
            </a:r>
          </a:p>
          <a:p>
            <a:pPr marL="723900" indent="0">
              <a:buNone/>
            </a:pPr>
            <a:r>
              <a:rPr lang="en-US" dirty="0">
                <a:solidFill>
                  <a:srgbClr val="0000FF"/>
                </a:solidFill>
              </a:rPr>
              <a:t>&lt;user name="Mario" password="</a:t>
            </a:r>
            <a:r>
              <a:rPr lang="en-US" dirty="0" err="1">
                <a:solidFill>
                  <a:srgbClr val="0000FF"/>
                </a:solidFill>
              </a:rPr>
              <a:t>Szpuszta</a:t>
            </a:r>
            <a:r>
              <a:rPr lang="en-US" dirty="0">
                <a:solidFill>
                  <a:srgbClr val="0000FF"/>
                </a:solidFill>
              </a:rPr>
              <a:t>"/&gt;</a:t>
            </a:r>
          </a:p>
          <a:p>
            <a:pPr marL="723900" indent="0">
              <a:buNone/>
            </a:pPr>
            <a:r>
              <a:rPr lang="en-US" dirty="0">
                <a:solidFill>
                  <a:srgbClr val="0000FF"/>
                </a:solidFill>
              </a:rPr>
              <a:t>&lt;user name="Matthew" password="MacDonald"/&gt;</a:t>
            </a:r>
          </a:p>
          <a:p>
            <a:pPr marL="533400" indent="0">
              <a:buNone/>
            </a:pPr>
            <a:r>
              <a:rPr lang="en-US" dirty="0">
                <a:solidFill>
                  <a:srgbClr val="0000FF"/>
                </a:solidFill>
              </a:rPr>
              <a:t>&lt;/credentials&gt;</a:t>
            </a:r>
          </a:p>
          <a:p>
            <a:pPr marL="533400" indent="0">
              <a:buNone/>
            </a:pPr>
            <a:r>
              <a:rPr lang="en-US" dirty="0">
                <a:solidFill>
                  <a:srgbClr val="0000FF"/>
                </a:solidFill>
              </a:rPr>
              <a:t>&lt;/forms&gt;</a:t>
            </a:r>
          </a:p>
          <a:p>
            <a:pPr marL="355600" indent="0">
              <a:buNone/>
            </a:pPr>
            <a:r>
              <a:rPr lang="en-US" dirty="0">
                <a:solidFill>
                  <a:srgbClr val="0000FF"/>
                </a:solidFill>
              </a:rPr>
              <a:t>&lt;/authentication&gt;</a:t>
            </a:r>
            <a:endParaRPr lang="en-US" dirty="0" smtClean="0">
              <a:solidFill>
                <a:srgbClr val="0000FF"/>
              </a:solidFill>
            </a:endParaRPr>
          </a:p>
        </p:txBody>
      </p:sp>
    </p:spTree>
    <p:extLst>
      <p:ext uri="{BB962C8B-B14F-4D97-AF65-F5344CB8AC3E}">
        <p14:creationId xmlns:p14="http://schemas.microsoft.com/office/powerpoint/2010/main" val="26955515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706090"/>
          </a:xfrm>
        </p:spPr>
        <p:txBody>
          <a:bodyPr>
            <a:normAutofit/>
          </a:bodyPr>
          <a:lstStyle/>
          <a:p>
            <a:r>
              <a:rPr lang="ru-RU" sz="4000" dirty="0" smtClean="0"/>
              <a:t>Методы класса </a:t>
            </a:r>
            <a:r>
              <a:rPr lang="ru-RU" sz="4000" dirty="0" err="1" smtClean="0">
                <a:solidFill>
                  <a:srgbClr val="0000FF"/>
                </a:solidFill>
              </a:rPr>
              <a:t>FormsAuthentication</a:t>
            </a:r>
            <a:endParaRPr lang="en-US" sz="3900" dirty="0">
              <a:solidFill>
                <a:srgbClr val="0000FF"/>
              </a:solidFill>
            </a:endParaRPr>
          </a:p>
        </p:txBody>
      </p:sp>
      <p:sp>
        <p:nvSpPr>
          <p:cNvPr id="5" name="Content Placeholder 4"/>
          <p:cNvSpPr>
            <a:spLocks noGrp="1"/>
          </p:cNvSpPr>
          <p:nvPr>
            <p:ph idx="1"/>
          </p:nvPr>
        </p:nvSpPr>
        <p:spPr>
          <a:xfrm>
            <a:off x="107504" y="1268760"/>
            <a:ext cx="9036496" cy="5589240"/>
          </a:xfrm>
        </p:spPr>
        <p:txBody>
          <a:bodyPr>
            <a:normAutofit fontScale="85000" lnSpcReduction="20000"/>
          </a:bodyPr>
          <a:lstStyle/>
          <a:p>
            <a:r>
              <a:rPr lang="ru-RU" dirty="0" smtClean="0"/>
              <a:t>Статический метод </a:t>
            </a:r>
            <a:r>
              <a:rPr lang="ru-RU" dirty="0" err="1">
                <a:solidFill>
                  <a:srgbClr val="0000FF"/>
                </a:solidFill>
              </a:rPr>
              <a:t>Authenticate</a:t>
            </a:r>
            <a:r>
              <a:rPr lang="ru-RU" dirty="0">
                <a:solidFill>
                  <a:srgbClr val="0000FF"/>
                </a:solidFill>
              </a:rPr>
              <a:t>() </a:t>
            </a:r>
            <a:endParaRPr lang="ru-RU" dirty="0" smtClean="0">
              <a:solidFill>
                <a:srgbClr val="0000FF"/>
              </a:solidFill>
            </a:endParaRPr>
          </a:p>
          <a:p>
            <a:pPr lvl="1"/>
            <a:r>
              <a:rPr lang="ru-RU" dirty="0" smtClean="0"/>
              <a:t>проверяет указанное </a:t>
            </a:r>
            <a:r>
              <a:rPr lang="ru-RU" dirty="0"/>
              <a:t>имя и пароль пользователя по тем именам и паролям, которые хранятся в файле </a:t>
            </a:r>
            <a:r>
              <a:rPr lang="ru-RU" dirty="0" err="1"/>
              <a:t>web.config</a:t>
            </a:r>
            <a:r>
              <a:rPr lang="ru-RU" dirty="0"/>
              <a:t> </a:t>
            </a:r>
          </a:p>
          <a:p>
            <a:pPr lvl="1"/>
            <a:r>
              <a:rPr lang="ru-RU" dirty="0" smtClean="0"/>
              <a:t>возвращает </a:t>
            </a:r>
            <a:r>
              <a:rPr lang="ru-RU" dirty="0"/>
              <a:t>булевское значение, говорящее о том, что соответствие найдено. </a:t>
            </a:r>
            <a:endParaRPr lang="ru-RU" dirty="0" smtClean="0"/>
          </a:p>
          <a:p>
            <a:r>
              <a:rPr lang="ru-RU" dirty="0" smtClean="0"/>
              <a:t>Метод </a:t>
            </a:r>
            <a:r>
              <a:rPr lang="ru-RU" dirty="0" err="1" smtClean="0">
                <a:solidFill>
                  <a:srgbClr val="0000FF"/>
                </a:solidFill>
              </a:rPr>
              <a:t>RedirectFromLoginPage</a:t>
            </a:r>
            <a:r>
              <a:rPr lang="ru-RU" dirty="0" smtClean="0">
                <a:solidFill>
                  <a:srgbClr val="0000FF"/>
                </a:solidFill>
              </a:rPr>
              <a:t>()</a:t>
            </a:r>
            <a:endParaRPr lang="ru-RU" dirty="0">
              <a:solidFill>
                <a:srgbClr val="0000FF"/>
              </a:solidFill>
            </a:endParaRPr>
          </a:p>
          <a:p>
            <a:pPr lvl="1"/>
            <a:r>
              <a:rPr lang="ru-RU" dirty="0" smtClean="0"/>
              <a:t>создает </a:t>
            </a:r>
            <a:r>
              <a:rPr lang="ru-RU" dirty="0"/>
              <a:t>мандат аутентификации </a:t>
            </a:r>
            <a:r>
              <a:rPr lang="ru-RU" dirty="0" smtClean="0"/>
              <a:t>пользователя;</a:t>
            </a:r>
            <a:endParaRPr lang="ru-RU" dirty="0"/>
          </a:p>
          <a:p>
            <a:pPr lvl="1"/>
            <a:r>
              <a:rPr lang="ru-RU" dirty="0"/>
              <a:t>ш</a:t>
            </a:r>
            <a:r>
              <a:rPr lang="ru-RU" dirty="0" smtClean="0"/>
              <a:t>ифрует </a:t>
            </a:r>
            <a:r>
              <a:rPr lang="ru-RU" dirty="0"/>
              <a:t>информацию, включенную в </a:t>
            </a:r>
            <a:r>
              <a:rPr lang="ru-RU" dirty="0" smtClean="0"/>
              <a:t>мандат;</a:t>
            </a:r>
            <a:endParaRPr lang="ru-RU" dirty="0"/>
          </a:p>
          <a:p>
            <a:pPr lvl="1"/>
            <a:r>
              <a:rPr lang="ru-RU" dirty="0"/>
              <a:t>с</a:t>
            </a:r>
            <a:r>
              <a:rPr lang="ru-RU" dirty="0" smtClean="0"/>
              <a:t>оздает </a:t>
            </a:r>
            <a:r>
              <a:rPr lang="ru-RU" dirty="0" err="1"/>
              <a:t>cookie</a:t>
            </a:r>
            <a:r>
              <a:rPr lang="ru-RU" dirty="0"/>
              <a:t>-набор для хранения зашифрованной информации </a:t>
            </a:r>
            <a:r>
              <a:rPr lang="ru-RU" dirty="0" smtClean="0"/>
              <a:t>мандата;</a:t>
            </a:r>
            <a:endParaRPr lang="ru-RU" dirty="0"/>
          </a:p>
          <a:p>
            <a:pPr lvl="1"/>
            <a:r>
              <a:rPr lang="ru-RU" dirty="0"/>
              <a:t>д</a:t>
            </a:r>
            <a:r>
              <a:rPr lang="ru-RU" dirty="0" smtClean="0"/>
              <a:t>обавляет </a:t>
            </a:r>
            <a:r>
              <a:rPr lang="ru-RU" dirty="0" err="1"/>
              <a:t>cookie</a:t>
            </a:r>
            <a:r>
              <a:rPr lang="ru-RU" dirty="0"/>
              <a:t>-набор в ответ HTTP, посылая его </a:t>
            </a:r>
            <a:r>
              <a:rPr lang="ru-RU" dirty="0" smtClean="0"/>
              <a:t>клиенту;</a:t>
            </a:r>
            <a:endParaRPr lang="ru-RU" dirty="0"/>
          </a:p>
          <a:p>
            <a:pPr lvl="1"/>
            <a:r>
              <a:rPr lang="ru-RU" dirty="0"/>
              <a:t>п</a:t>
            </a:r>
            <a:r>
              <a:rPr lang="ru-RU" dirty="0" smtClean="0"/>
              <a:t>еренаправляет </a:t>
            </a:r>
            <a:r>
              <a:rPr lang="ru-RU" dirty="0"/>
              <a:t>пользователя на исходную запрошенную страницу (которая содержится в виде параметра в URL запроса страницы регистрации</a:t>
            </a:r>
            <a:r>
              <a:rPr lang="ru-RU" dirty="0" smtClean="0"/>
              <a:t>);</a:t>
            </a:r>
            <a:endParaRPr lang="ru-RU" dirty="0"/>
          </a:p>
          <a:p>
            <a:pPr lvl="1"/>
            <a:r>
              <a:rPr lang="ru-RU" dirty="0"/>
              <a:t>в</a:t>
            </a:r>
            <a:r>
              <a:rPr lang="ru-RU" dirty="0" smtClean="0"/>
              <a:t>торой </a:t>
            </a:r>
            <a:r>
              <a:rPr lang="ru-RU" dirty="0"/>
              <a:t>параметр </a:t>
            </a:r>
            <a:r>
              <a:rPr lang="ru-RU" dirty="0" err="1"/>
              <a:t>RedirectFromLoginPage</a:t>
            </a:r>
            <a:r>
              <a:rPr lang="ru-RU" dirty="0"/>
              <a:t>() указывает на необходимость создания постоянных </a:t>
            </a:r>
            <a:r>
              <a:rPr lang="ru-RU" dirty="0" err="1"/>
              <a:t>cookie</a:t>
            </a:r>
            <a:r>
              <a:rPr lang="ru-RU" dirty="0"/>
              <a:t>-наборов. </a:t>
            </a:r>
          </a:p>
          <a:p>
            <a:pPr>
              <a:lnSpc>
                <a:spcPct val="100000"/>
              </a:lnSpc>
            </a:pPr>
            <a:endParaRPr lang="en-US" dirty="0" smtClean="0"/>
          </a:p>
        </p:txBody>
      </p:sp>
    </p:spTree>
    <p:extLst>
      <p:ext uri="{BB962C8B-B14F-4D97-AF65-F5344CB8AC3E}">
        <p14:creationId xmlns:p14="http://schemas.microsoft.com/office/powerpoint/2010/main" val="12561758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706090"/>
          </a:xfrm>
        </p:spPr>
        <p:txBody>
          <a:bodyPr>
            <a:normAutofit fontScale="90000"/>
          </a:bodyPr>
          <a:lstStyle/>
          <a:p>
            <a:pPr>
              <a:tabLst>
                <a:tab pos="3314700" algn="l"/>
              </a:tabLst>
            </a:pPr>
            <a:r>
              <a:rPr lang="ru-RU" sz="4000" dirty="0" smtClean="0">
                <a:latin typeface="Arial" panose="020B0604020202020204" pitchFamily="34" charset="0"/>
                <a:cs typeface="Arial" panose="020B0604020202020204" pitchFamily="34" charset="0"/>
              </a:rPr>
              <a:t>Завершение подключения к </a:t>
            </a:r>
            <a:r>
              <a:rPr lang="en-US" sz="4000" dirty="0" smtClean="0">
                <a:latin typeface="Arial" panose="020B0604020202020204" pitchFamily="34" charset="0"/>
                <a:cs typeface="Arial" panose="020B0604020202020204" pitchFamily="34" charset="0"/>
              </a:rPr>
              <a:t>web-app</a:t>
            </a:r>
            <a:r>
              <a:rPr lang="ru-RU" sz="4000" dirty="0" smtClean="0">
                <a:latin typeface="Arial" panose="020B0604020202020204" pitchFamily="34" charset="0"/>
                <a:cs typeface="Arial" panose="020B0604020202020204" pitchFamily="34" charset="0"/>
              </a:rPr>
              <a:t> </a:t>
            </a:r>
            <a:br>
              <a:rPr lang="ru-RU" sz="4000" dirty="0" smtClean="0">
                <a:latin typeface="Arial" panose="020B0604020202020204" pitchFamily="34" charset="0"/>
                <a:cs typeface="Arial" panose="020B0604020202020204" pitchFamily="34" charset="0"/>
              </a:rPr>
            </a:br>
            <a:r>
              <a:rPr lang="ru-RU" sz="3900" dirty="0" smtClean="0"/>
              <a:t>(выход из приложения)</a:t>
            </a:r>
            <a:endParaRPr lang="en-US" sz="3900" dirty="0"/>
          </a:p>
        </p:txBody>
      </p:sp>
      <p:sp>
        <p:nvSpPr>
          <p:cNvPr id="5" name="Content Placeholder 4"/>
          <p:cNvSpPr>
            <a:spLocks noGrp="1"/>
          </p:cNvSpPr>
          <p:nvPr>
            <p:ph idx="1"/>
          </p:nvPr>
        </p:nvSpPr>
        <p:spPr>
          <a:xfrm>
            <a:off x="107504" y="1340768"/>
            <a:ext cx="9036496" cy="5517232"/>
          </a:xfrm>
        </p:spPr>
        <p:txBody>
          <a:bodyPr>
            <a:normAutofit fontScale="92500" lnSpcReduction="20000"/>
          </a:bodyPr>
          <a:lstStyle/>
          <a:p>
            <a:r>
              <a:rPr lang="ru-RU" dirty="0" smtClean="0"/>
              <a:t>Метод </a:t>
            </a:r>
            <a:r>
              <a:rPr lang="ru-RU" dirty="0" err="1">
                <a:solidFill>
                  <a:srgbClr val="0000FF"/>
                </a:solidFill>
              </a:rPr>
              <a:t>FormsAuthentication.SignOut</a:t>
            </a:r>
            <a:r>
              <a:rPr lang="ru-RU" dirty="0" smtClean="0">
                <a:solidFill>
                  <a:srgbClr val="0000FF"/>
                </a:solidFill>
              </a:rPr>
              <a:t>()</a:t>
            </a:r>
            <a:r>
              <a:rPr lang="ru-RU" dirty="0" smtClean="0"/>
              <a:t>.</a:t>
            </a:r>
            <a:endParaRPr lang="ru-RU" dirty="0"/>
          </a:p>
          <a:p>
            <a:pPr lvl="1"/>
            <a:r>
              <a:rPr lang="ru-RU" dirty="0" smtClean="0"/>
              <a:t>удаляется </a:t>
            </a:r>
            <a:r>
              <a:rPr lang="ru-RU" dirty="0" err="1"/>
              <a:t>cookie</a:t>
            </a:r>
            <a:r>
              <a:rPr lang="ru-RU" dirty="0"/>
              <a:t>-набор </a:t>
            </a:r>
            <a:r>
              <a:rPr lang="ru-RU" dirty="0" smtClean="0"/>
              <a:t>аутентификации</a:t>
            </a:r>
            <a:r>
              <a:rPr lang="ru-RU" dirty="0"/>
              <a:t>;</a:t>
            </a:r>
          </a:p>
          <a:p>
            <a:pPr lvl="1"/>
            <a:r>
              <a:rPr lang="ru-RU" dirty="0" smtClean="0"/>
              <a:t>можно </a:t>
            </a:r>
            <a:r>
              <a:rPr lang="ru-RU" dirty="0"/>
              <a:t>переадресовать пользователя на другую страницу, когда он выходит из </a:t>
            </a:r>
            <a:r>
              <a:rPr lang="ru-RU" dirty="0" smtClean="0"/>
              <a:t>приложения</a:t>
            </a:r>
            <a:r>
              <a:rPr lang="ru-RU" dirty="0"/>
              <a:t>;</a:t>
            </a:r>
          </a:p>
          <a:p>
            <a:pPr lvl="1"/>
            <a:r>
              <a:rPr lang="ru-RU" dirty="0" smtClean="0"/>
              <a:t>если </a:t>
            </a:r>
            <a:r>
              <a:rPr lang="ru-RU" dirty="0"/>
              <a:t>пользователь потом запросит другую страницу с ограниченным доступом, этот запрос будет снова переадресован на страницу </a:t>
            </a:r>
            <a:r>
              <a:rPr lang="ru-RU" dirty="0" smtClean="0"/>
              <a:t>регистрации</a:t>
            </a:r>
            <a:r>
              <a:rPr lang="ru-RU" dirty="0"/>
              <a:t>;</a:t>
            </a:r>
          </a:p>
          <a:p>
            <a:pPr lvl="1"/>
            <a:r>
              <a:rPr lang="ru-RU" dirty="0" smtClean="0"/>
              <a:t>можно </a:t>
            </a:r>
            <a:r>
              <a:rPr lang="ru-RU" dirty="0"/>
              <a:t>переадресовать его туда немедленно после вызова метода </a:t>
            </a:r>
            <a:r>
              <a:rPr lang="ru-RU" dirty="0" err="1">
                <a:solidFill>
                  <a:srgbClr val="0000FF"/>
                </a:solidFill>
              </a:rPr>
              <a:t>SignOut</a:t>
            </a:r>
            <a:r>
              <a:rPr lang="ru-RU" dirty="0" smtClean="0">
                <a:solidFill>
                  <a:srgbClr val="0000FF"/>
                </a:solidFill>
              </a:rPr>
              <a:t>()</a:t>
            </a:r>
            <a:endParaRPr lang="ru-RU" dirty="0">
              <a:solidFill>
                <a:srgbClr val="0000FF"/>
              </a:solidFill>
            </a:endParaRPr>
          </a:p>
          <a:p>
            <a:pPr lvl="2"/>
            <a:r>
              <a:rPr lang="ru-RU" dirty="0" smtClean="0"/>
              <a:t>или </a:t>
            </a:r>
            <a:r>
              <a:rPr lang="ru-RU" dirty="0"/>
              <a:t>можно воспользоваться методом </a:t>
            </a:r>
            <a:r>
              <a:rPr lang="ru-RU" dirty="0" err="1" smtClean="0">
                <a:solidFill>
                  <a:srgbClr val="0000FF"/>
                </a:solidFill>
              </a:rPr>
              <a:t>Response.Redirect</a:t>
            </a:r>
            <a:r>
              <a:rPr lang="ru-RU" dirty="0" smtClean="0">
                <a:solidFill>
                  <a:srgbClr val="0000FF"/>
                </a:solidFill>
              </a:rPr>
              <a:t>()</a:t>
            </a:r>
            <a:endParaRPr lang="ru-RU" dirty="0">
              <a:solidFill>
                <a:srgbClr val="0000FF"/>
              </a:solidFill>
            </a:endParaRPr>
          </a:p>
          <a:p>
            <a:r>
              <a:rPr lang="ru-RU" dirty="0" smtClean="0"/>
              <a:t>Например:</a:t>
            </a:r>
          </a:p>
          <a:p>
            <a:pPr marL="355600" lvl="2" indent="0">
              <a:buNone/>
              <a:tabLst>
                <a:tab pos="355600" algn="l"/>
              </a:tabLst>
            </a:pPr>
            <a:r>
              <a:rPr lang="en-US" dirty="0">
                <a:solidFill>
                  <a:srgbClr val="0000FF"/>
                </a:solidFill>
              </a:rPr>
              <a:t>protected void </a:t>
            </a:r>
            <a:r>
              <a:rPr lang="en-US" dirty="0" err="1">
                <a:solidFill>
                  <a:srgbClr val="0000FF"/>
                </a:solidFill>
              </a:rPr>
              <a:t>SignOutAction_Click</a:t>
            </a:r>
            <a:r>
              <a:rPr lang="en-US" dirty="0">
                <a:solidFill>
                  <a:srgbClr val="0000FF"/>
                </a:solidFill>
              </a:rPr>
              <a:t>(object sender, </a:t>
            </a:r>
            <a:r>
              <a:rPr lang="en-US" dirty="0" err="1">
                <a:solidFill>
                  <a:srgbClr val="0000FF"/>
                </a:solidFill>
              </a:rPr>
              <a:t>EventArgs</a:t>
            </a:r>
            <a:r>
              <a:rPr lang="en-US" dirty="0">
                <a:solidFill>
                  <a:srgbClr val="0000FF"/>
                </a:solidFill>
              </a:rPr>
              <a:t> e)</a:t>
            </a:r>
            <a:r>
              <a:rPr lang="ru-RU" dirty="0">
                <a:solidFill>
                  <a:srgbClr val="0000FF"/>
                </a:solidFill>
              </a:rPr>
              <a:t> {</a:t>
            </a:r>
          </a:p>
          <a:p>
            <a:pPr marL="355600" lvl="2" indent="0">
              <a:buNone/>
              <a:tabLst>
                <a:tab pos="355600" algn="l"/>
              </a:tabLst>
            </a:pPr>
            <a:r>
              <a:rPr lang="ru-RU" dirty="0">
                <a:solidFill>
                  <a:srgbClr val="0000FF"/>
                </a:solidFill>
              </a:rPr>
              <a:t>   </a:t>
            </a:r>
            <a:r>
              <a:rPr lang="en-US" dirty="0" err="1">
                <a:solidFill>
                  <a:srgbClr val="0000FF"/>
                </a:solidFill>
              </a:rPr>
              <a:t>FormsAuthentication.SignOut</a:t>
            </a:r>
            <a:r>
              <a:rPr lang="en-US" dirty="0">
                <a:solidFill>
                  <a:srgbClr val="0000FF"/>
                </a:solidFill>
              </a:rPr>
              <a:t>();</a:t>
            </a:r>
          </a:p>
          <a:p>
            <a:pPr marL="355600" lvl="2" indent="0">
              <a:buNone/>
              <a:tabLst>
                <a:tab pos="355600" algn="l"/>
              </a:tabLst>
            </a:pPr>
            <a:r>
              <a:rPr lang="ru-RU" dirty="0">
                <a:solidFill>
                  <a:srgbClr val="0000FF"/>
                </a:solidFill>
              </a:rPr>
              <a:t>   </a:t>
            </a:r>
            <a:r>
              <a:rPr lang="en-US" dirty="0" err="1">
                <a:solidFill>
                  <a:srgbClr val="0000FF"/>
                </a:solidFill>
              </a:rPr>
              <a:t>FormsAuthentication.RedirectToLoginPage</a:t>
            </a:r>
            <a:r>
              <a:rPr lang="en-US" dirty="0">
                <a:solidFill>
                  <a:srgbClr val="0000FF"/>
                </a:solidFill>
              </a:rPr>
              <a:t>();</a:t>
            </a:r>
          </a:p>
          <a:p>
            <a:pPr marL="355600" lvl="2" indent="0">
              <a:buNone/>
              <a:tabLst>
                <a:tab pos="355600" algn="l"/>
              </a:tabLst>
            </a:pPr>
            <a:r>
              <a:rPr lang="ru-RU" dirty="0">
                <a:solidFill>
                  <a:srgbClr val="0000FF"/>
                </a:solidFill>
              </a:rPr>
              <a:t>}</a:t>
            </a:r>
          </a:p>
          <a:p>
            <a:endParaRPr lang="ru-RU" dirty="0"/>
          </a:p>
          <a:p>
            <a:pPr>
              <a:lnSpc>
                <a:spcPct val="100000"/>
              </a:lnSpc>
            </a:pPr>
            <a:endParaRPr lang="en-US" dirty="0" smtClean="0"/>
          </a:p>
        </p:txBody>
      </p:sp>
    </p:spTree>
    <p:extLst>
      <p:ext uri="{BB962C8B-B14F-4D97-AF65-F5344CB8AC3E}">
        <p14:creationId xmlns:p14="http://schemas.microsoft.com/office/powerpoint/2010/main" val="22841284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8" name="Rectangle 2"/>
          <p:cNvSpPr>
            <a:spLocks noGrp="1" noChangeArrowheads="1"/>
          </p:cNvSpPr>
          <p:nvPr>
            <p:ph type="title"/>
          </p:nvPr>
        </p:nvSpPr>
        <p:spPr>
          <a:xfrm>
            <a:off x="457200" y="274638"/>
            <a:ext cx="8229600" cy="706090"/>
          </a:xfrm>
        </p:spPr>
        <p:txBody>
          <a:bodyPr>
            <a:normAutofit fontScale="90000"/>
          </a:bodyPr>
          <a:lstStyle/>
          <a:p>
            <a:r>
              <a:rPr lang="ru-RU" dirty="0" smtClean="0"/>
              <a:t>Роли в</a:t>
            </a:r>
            <a:r>
              <a:rPr lang="en-US" dirty="0" smtClean="0"/>
              <a:t> ASP.NET</a:t>
            </a:r>
            <a:endParaRPr lang="bg-BG" dirty="0"/>
          </a:p>
        </p:txBody>
      </p:sp>
      <p:sp>
        <p:nvSpPr>
          <p:cNvPr id="470019" name="Rectangle 3"/>
          <p:cNvSpPr>
            <a:spLocks noGrp="1" noChangeArrowheads="1"/>
          </p:cNvSpPr>
          <p:nvPr>
            <p:ph idx="1"/>
          </p:nvPr>
        </p:nvSpPr>
        <p:spPr>
          <a:xfrm>
            <a:off x="228600" y="1268760"/>
            <a:ext cx="8915400" cy="5589240"/>
          </a:xfrm>
        </p:spPr>
        <p:txBody>
          <a:bodyPr>
            <a:normAutofit/>
          </a:bodyPr>
          <a:lstStyle/>
          <a:p>
            <a:pPr>
              <a:lnSpc>
                <a:spcPct val="100000"/>
              </a:lnSpc>
            </a:pPr>
            <a:r>
              <a:rPr lang="ru-RU" dirty="0" smtClean="0">
                <a:solidFill>
                  <a:srgbClr val="0000FF"/>
                </a:solidFill>
              </a:rPr>
              <a:t>Роли</a:t>
            </a:r>
            <a:r>
              <a:rPr lang="en-US" dirty="0" smtClean="0">
                <a:solidFill>
                  <a:srgbClr val="0000FF"/>
                </a:solidFill>
              </a:rPr>
              <a:t> </a:t>
            </a:r>
            <a:r>
              <a:rPr lang="ru-RU" dirty="0" smtClean="0"/>
              <a:t>в</a:t>
            </a:r>
            <a:r>
              <a:rPr lang="en-US" dirty="0" smtClean="0"/>
              <a:t> ASP.NET </a:t>
            </a:r>
            <a:r>
              <a:rPr lang="ru-RU" dirty="0" smtClean="0"/>
              <a:t>позволяют назначать набор разрешений группе пользователей:</a:t>
            </a:r>
            <a:endParaRPr lang="en-US" dirty="0" smtClean="0"/>
          </a:p>
          <a:p>
            <a:pPr lvl="1">
              <a:lnSpc>
                <a:spcPct val="100000"/>
              </a:lnSpc>
            </a:pPr>
            <a:r>
              <a:rPr lang="ru-RU" dirty="0" smtClean="0"/>
              <a:t>Например, роль</a:t>
            </a:r>
            <a:r>
              <a:rPr lang="en-US" dirty="0" smtClean="0"/>
              <a:t> </a:t>
            </a:r>
            <a:r>
              <a:rPr lang="en-US" noProof="1" smtClean="0">
                <a:solidFill>
                  <a:srgbClr val="0000FF"/>
                </a:solidFill>
                <a:latin typeface="Consolas" pitchFamily="49" charset="0"/>
                <a:cs typeface="Consolas" pitchFamily="49" charset="0"/>
              </a:rPr>
              <a:t>Admins</a:t>
            </a:r>
            <a:r>
              <a:rPr lang="en-US" dirty="0" smtClean="0"/>
              <a:t> </a:t>
            </a:r>
            <a:r>
              <a:rPr lang="ru-RU" dirty="0" smtClean="0"/>
              <a:t>может иметь больше привилегий, чем роль</a:t>
            </a:r>
            <a:r>
              <a:rPr lang="en-US" dirty="0" smtClean="0"/>
              <a:t> </a:t>
            </a:r>
            <a:r>
              <a:rPr lang="en-US" noProof="1" smtClean="0">
                <a:solidFill>
                  <a:srgbClr val="0000FF"/>
                </a:solidFill>
                <a:latin typeface="Consolas" pitchFamily="49" charset="0"/>
                <a:cs typeface="Consolas" pitchFamily="49" charset="0"/>
              </a:rPr>
              <a:t>Guests</a:t>
            </a:r>
            <a:r>
              <a:rPr lang="ru-RU" dirty="0" smtClean="0"/>
              <a:t>.</a:t>
            </a:r>
            <a:endParaRPr lang="en-US" dirty="0"/>
          </a:p>
          <a:p>
            <a:pPr>
              <a:lnSpc>
                <a:spcPct val="100000"/>
              </a:lnSpc>
            </a:pPr>
            <a:r>
              <a:rPr lang="ru-RU" dirty="0" smtClean="0"/>
              <a:t>Учетной записи пользователя одновременно может быть назначено много ролей</a:t>
            </a:r>
            <a:endParaRPr lang="en-US" dirty="0" smtClean="0"/>
          </a:p>
          <a:p>
            <a:pPr lvl="1">
              <a:lnSpc>
                <a:spcPct val="100000"/>
              </a:lnSpc>
            </a:pPr>
            <a:r>
              <a:rPr lang="ru-RU" dirty="0" smtClean="0"/>
              <a:t>Например, пользователь</a:t>
            </a:r>
            <a:r>
              <a:rPr lang="en-US" dirty="0" smtClean="0"/>
              <a:t> </a:t>
            </a:r>
            <a:r>
              <a:rPr lang="en-US" noProof="1" smtClean="0">
                <a:solidFill>
                  <a:srgbClr val="0000FF"/>
                </a:solidFill>
                <a:latin typeface="Consolas" pitchFamily="49" charset="0"/>
                <a:cs typeface="Consolas" pitchFamily="49" charset="0"/>
              </a:rPr>
              <a:t>Peter</a:t>
            </a:r>
            <a:r>
              <a:rPr lang="ru-RU" dirty="0" smtClean="0"/>
              <a:t> может </a:t>
            </a:r>
            <a:r>
              <a:rPr lang="en-US" dirty="0" smtClean="0"/>
              <a:t> </a:t>
            </a:r>
            <a:r>
              <a:rPr lang="ru-RU" dirty="0" smtClean="0"/>
              <a:t>быть членом роли </a:t>
            </a:r>
            <a:r>
              <a:rPr lang="en-US" noProof="1" smtClean="0">
                <a:solidFill>
                  <a:srgbClr val="0000FF"/>
                </a:solidFill>
                <a:latin typeface="Consolas" pitchFamily="49" charset="0"/>
                <a:cs typeface="Consolas" pitchFamily="49" charset="0"/>
              </a:rPr>
              <a:t>Admins</a:t>
            </a:r>
            <a:r>
              <a:rPr lang="ru-RU" noProof="1"/>
              <a:t> </a:t>
            </a:r>
            <a:r>
              <a:rPr lang="ru-RU" dirty="0" smtClean="0"/>
              <a:t>и</a:t>
            </a:r>
            <a:r>
              <a:rPr lang="en-US" dirty="0" smtClean="0"/>
              <a:t> </a:t>
            </a:r>
            <a:r>
              <a:rPr lang="en-US" noProof="1" smtClean="0">
                <a:solidFill>
                  <a:srgbClr val="0000FF"/>
                </a:solidFill>
                <a:latin typeface="Consolas" pitchFamily="49" charset="0"/>
                <a:cs typeface="Consolas" pitchFamily="49" charset="0"/>
              </a:rPr>
              <a:t>TrustedUsers</a:t>
            </a:r>
            <a:r>
              <a:rPr lang="ru-RU" dirty="0" smtClean="0"/>
              <a:t>.</a:t>
            </a:r>
            <a:endParaRPr lang="en-US" dirty="0" smtClean="0"/>
          </a:p>
          <a:p>
            <a:pPr>
              <a:lnSpc>
                <a:spcPct val="100000"/>
              </a:lnSpc>
            </a:pPr>
            <a:r>
              <a:rPr lang="ru-RU" dirty="0" smtClean="0"/>
              <a:t>Разрешения могут быть заданы многим пользователям, имеющим одну и туже роль.</a:t>
            </a:r>
            <a:endParaRPr lang="bg-BG" dirty="0"/>
          </a:p>
        </p:txBody>
      </p:sp>
    </p:spTree>
    <p:extLst>
      <p:ext uri="{BB962C8B-B14F-4D97-AF65-F5344CB8AC3E}">
        <p14:creationId xmlns:p14="http://schemas.microsoft.com/office/powerpoint/2010/main" val="7585907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4" name="Rectangle 2"/>
          <p:cNvSpPr>
            <a:spLocks noGrp="1" noChangeArrowheads="1"/>
          </p:cNvSpPr>
          <p:nvPr>
            <p:ph type="title"/>
          </p:nvPr>
        </p:nvSpPr>
        <p:spPr>
          <a:xfrm>
            <a:off x="0" y="274638"/>
            <a:ext cx="9144000" cy="922114"/>
          </a:xfrm>
        </p:spPr>
        <p:txBody>
          <a:bodyPr>
            <a:normAutofit/>
          </a:bodyPr>
          <a:lstStyle/>
          <a:p>
            <a:r>
              <a:rPr lang="ru-RU" dirty="0" smtClean="0"/>
              <a:t>Провайдеры ролей в </a:t>
            </a:r>
            <a:r>
              <a:rPr lang="en-US" dirty="0" smtClean="0"/>
              <a:t>ASP.NET</a:t>
            </a:r>
            <a:endParaRPr lang="bg-BG" dirty="0"/>
          </a:p>
        </p:txBody>
      </p:sp>
      <p:sp>
        <p:nvSpPr>
          <p:cNvPr id="494595" name="Rectangle 3"/>
          <p:cNvSpPr>
            <a:spLocks noGrp="1" noChangeArrowheads="1"/>
          </p:cNvSpPr>
          <p:nvPr>
            <p:ph idx="1"/>
          </p:nvPr>
        </p:nvSpPr>
        <p:spPr>
          <a:xfrm>
            <a:off x="457200" y="1600200"/>
            <a:ext cx="8686800" cy="5257800"/>
          </a:xfrm>
        </p:spPr>
        <p:txBody>
          <a:bodyPr/>
          <a:lstStyle/>
          <a:p>
            <a:r>
              <a:rPr lang="ru-RU" dirty="0" smtClean="0"/>
              <a:t>Провайдеры ролей в</a:t>
            </a:r>
            <a:r>
              <a:rPr lang="en-US" dirty="0" smtClean="0"/>
              <a:t> ASP.NET</a:t>
            </a:r>
            <a:endParaRPr lang="en-US" dirty="0"/>
          </a:p>
          <a:p>
            <a:pPr lvl="1"/>
            <a:r>
              <a:rPr lang="ru-RU" dirty="0" smtClean="0"/>
              <a:t>упрощают выполнение стандартных задач по управлению ролями</a:t>
            </a:r>
            <a:endParaRPr lang="en-US" dirty="0"/>
          </a:p>
          <a:p>
            <a:pPr lvl="2"/>
            <a:r>
              <a:rPr lang="en-US" noProof="1" smtClean="0">
                <a:solidFill>
                  <a:srgbClr val="0000FF"/>
                </a:solidFill>
                <a:latin typeface="Consolas" pitchFamily="49" charset="0"/>
                <a:cs typeface="Consolas" pitchFamily="49" charset="0"/>
              </a:rPr>
              <a:t>CreateRole()</a:t>
            </a:r>
            <a:endParaRPr lang="en-US" noProof="1">
              <a:solidFill>
                <a:srgbClr val="0000FF"/>
              </a:solidFill>
              <a:latin typeface="Consolas" pitchFamily="49" charset="0"/>
              <a:cs typeface="Consolas" pitchFamily="49" charset="0"/>
            </a:endParaRPr>
          </a:p>
          <a:p>
            <a:pPr lvl="2"/>
            <a:r>
              <a:rPr lang="en-US" noProof="1" smtClean="0">
                <a:solidFill>
                  <a:srgbClr val="0000FF"/>
                </a:solidFill>
                <a:latin typeface="Consolas" pitchFamily="49" charset="0"/>
                <a:cs typeface="Consolas" pitchFamily="49" charset="0"/>
              </a:rPr>
              <a:t>IsUserInRole()</a:t>
            </a:r>
            <a:endParaRPr lang="en-US" noProof="1">
              <a:solidFill>
                <a:srgbClr val="0000FF"/>
              </a:solidFill>
              <a:latin typeface="Consolas" pitchFamily="49" charset="0"/>
              <a:cs typeface="Consolas" pitchFamily="49" charset="0"/>
            </a:endParaRPr>
          </a:p>
          <a:p>
            <a:pPr lvl="2"/>
            <a:r>
              <a:rPr lang="en-US" noProof="1" smtClean="0">
                <a:solidFill>
                  <a:srgbClr val="0000FF"/>
                </a:solidFill>
                <a:latin typeface="Consolas" pitchFamily="49" charset="0"/>
                <a:cs typeface="Consolas" pitchFamily="49" charset="0"/>
              </a:rPr>
              <a:t>GetAllRoles()</a:t>
            </a:r>
            <a:endParaRPr lang="en-US" noProof="1">
              <a:solidFill>
                <a:srgbClr val="0000FF"/>
              </a:solidFill>
              <a:latin typeface="Consolas" pitchFamily="49" charset="0"/>
              <a:cs typeface="Consolas" pitchFamily="49" charset="0"/>
            </a:endParaRPr>
          </a:p>
          <a:p>
            <a:pPr lvl="2"/>
            <a:r>
              <a:rPr lang="en-US" noProof="1" smtClean="0">
                <a:solidFill>
                  <a:srgbClr val="0000FF"/>
                </a:solidFill>
                <a:latin typeface="Consolas" pitchFamily="49" charset="0"/>
                <a:cs typeface="Consolas" pitchFamily="49" charset="0"/>
              </a:rPr>
              <a:t>GetRolesForUser()</a:t>
            </a:r>
          </a:p>
          <a:p>
            <a:pPr lvl="2"/>
            <a:r>
              <a:rPr lang="en-US" noProof="1" smtClean="0">
                <a:solidFill>
                  <a:srgbClr val="0000FF"/>
                </a:solidFill>
                <a:latin typeface="Consolas" pitchFamily="49" charset="0"/>
                <a:cs typeface="Consolas" pitchFamily="49" charset="0"/>
              </a:rPr>
              <a:t>…</a:t>
            </a:r>
          </a:p>
          <a:p>
            <a:pPr lvl="1"/>
            <a:r>
              <a:rPr lang="ru-RU" dirty="0"/>
              <a:t>Могут хранить учетные записи в БД и файле</a:t>
            </a:r>
            <a:r>
              <a:rPr lang="en-US" dirty="0"/>
              <a:t>.</a:t>
            </a:r>
          </a:p>
          <a:p>
            <a:pPr lvl="2"/>
            <a:endParaRPr lang="en-US" noProof="1">
              <a:solidFill>
                <a:schemeClr val="accent5">
                  <a:lumMod val="20000"/>
                  <a:lumOff val="80000"/>
                </a:schemeClr>
              </a:solidFill>
              <a:latin typeface="Consolas" pitchFamily="49" charset="0"/>
              <a:cs typeface="Consolas" pitchFamily="49" charset="0"/>
            </a:endParaRPr>
          </a:p>
        </p:txBody>
      </p:sp>
    </p:spTree>
    <p:extLst>
      <p:ext uri="{BB962C8B-B14F-4D97-AF65-F5344CB8AC3E}">
        <p14:creationId xmlns:p14="http://schemas.microsoft.com/office/powerpoint/2010/main" val="23996416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2" name="Rectangle 2"/>
          <p:cNvSpPr>
            <a:spLocks noGrp="1" noChangeArrowheads="1"/>
          </p:cNvSpPr>
          <p:nvPr>
            <p:ph type="title"/>
          </p:nvPr>
        </p:nvSpPr>
        <p:spPr>
          <a:xfrm>
            <a:off x="0" y="332656"/>
            <a:ext cx="9036496" cy="914400"/>
          </a:xfrm>
        </p:spPr>
        <p:txBody>
          <a:bodyPr>
            <a:noAutofit/>
          </a:bodyPr>
          <a:lstStyle/>
          <a:p>
            <a:r>
              <a:rPr lang="ru-RU" sz="3600" dirty="0" smtClean="0">
                <a:latin typeface="Arial" panose="020B0604020202020204" pitchFamily="34" charset="0"/>
                <a:cs typeface="Arial" panose="020B0604020202020204" pitchFamily="34" charset="0"/>
              </a:rPr>
              <a:t>Регистрация Провайдера </a:t>
            </a:r>
            <a:r>
              <a:rPr lang="en-US" sz="3600" dirty="0">
                <a:latin typeface="Arial" panose="020B0604020202020204" pitchFamily="34" charset="0"/>
                <a:cs typeface="Arial" panose="020B0604020202020204" pitchFamily="34" charset="0"/>
              </a:rPr>
              <a:t>Membership </a:t>
            </a:r>
            <a:r>
              <a:rPr lang="ru-RU" sz="3600" dirty="0" smtClean="0">
                <a:latin typeface="Arial" panose="020B0604020202020204" pitchFamily="34" charset="0"/>
                <a:cs typeface="Arial" panose="020B0604020202020204" pitchFamily="34" charset="0"/>
              </a:rPr>
              <a:t/>
            </a:r>
            <a:br>
              <a:rPr lang="ru-RU" sz="3600" dirty="0" smtClean="0">
                <a:latin typeface="Arial" panose="020B0604020202020204" pitchFamily="34" charset="0"/>
                <a:cs typeface="Arial" panose="020B0604020202020204" pitchFamily="34" charset="0"/>
              </a:rPr>
            </a:br>
            <a:r>
              <a:rPr lang="ru-RU" sz="3600" dirty="0" smtClean="0">
                <a:latin typeface="Arial" panose="020B0604020202020204" pitchFamily="34" charset="0"/>
                <a:cs typeface="Arial" panose="020B0604020202020204" pitchFamily="34" charset="0"/>
              </a:rPr>
              <a:t>(</a:t>
            </a:r>
            <a:r>
              <a:rPr lang="en-US" sz="3600" dirty="0" smtClean="0">
                <a:latin typeface="Arial" panose="020B0604020202020204" pitchFamily="34" charset="0"/>
                <a:cs typeface="Arial" panose="020B0604020202020204" pitchFamily="34" charset="0"/>
              </a:rPr>
              <a:t>Membership Provider</a:t>
            </a:r>
            <a:r>
              <a:rPr lang="ru-RU" sz="3600" dirty="0" smtClean="0">
                <a:latin typeface="Arial" panose="020B0604020202020204" pitchFamily="34" charset="0"/>
                <a:cs typeface="Arial" panose="020B0604020202020204" pitchFamily="34" charset="0"/>
              </a:rPr>
              <a:t>)</a:t>
            </a:r>
            <a:endParaRPr lang="bg-BG" sz="3600" dirty="0">
              <a:latin typeface="Arial" panose="020B0604020202020204" pitchFamily="34" charset="0"/>
              <a:cs typeface="Arial" panose="020B0604020202020204" pitchFamily="34" charset="0"/>
            </a:endParaRPr>
          </a:p>
        </p:txBody>
      </p:sp>
      <p:sp>
        <p:nvSpPr>
          <p:cNvPr id="491523" name="Rectangle 3"/>
          <p:cNvSpPr>
            <a:spLocks noGrp="1" noChangeArrowheads="1"/>
          </p:cNvSpPr>
          <p:nvPr>
            <p:ph idx="1"/>
          </p:nvPr>
        </p:nvSpPr>
        <p:spPr>
          <a:xfrm>
            <a:off x="228600" y="1700808"/>
            <a:ext cx="8915400" cy="5004792"/>
          </a:xfrm>
        </p:spPr>
        <p:txBody>
          <a:bodyPr/>
          <a:lstStyle/>
          <a:p>
            <a:pPr>
              <a:lnSpc>
                <a:spcPct val="100000"/>
              </a:lnSpc>
            </a:pPr>
            <a:r>
              <a:rPr lang="ru-RU" sz="3000" dirty="0" smtClean="0"/>
              <a:t>Добавление провайдера </a:t>
            </a:r>
            <a:r>
              <a:rPr lang="en-US" sz="3000" dirty="0" smtClean="0"/>
              <a:t>membership </a:t>
            </a:r>
            <a:r>
              <a:rPr lang="ru-RU" sz="3000" dirty="0" smtClean="0"/>
              <a:t>в </a:t>
            </a:r>
            <a:r>
              <a:rPr lang="en-US" sz="3000" dirty="0" smtClean="0">
                <a:solidFill>
                  <a:srgbClr val="0000FF"/>
                </a:solidFill>
                <a:latin typeface="Consolas" pitchFamily="49" charset="0"/>
                <a:cs typeface="Consolas" pitchFamily="49" charset="0"/>
              </a:rPr>
              <a:t>W</a:t>
            </a:r>
            <a:r>
              <a:rPr lang="en-US" sz="3000" noProof="1" smtClean="0">
                <a:solidFill>
                  <a:srgbClr val="0000FF"/>
                </a:solidFill>
                <a:latin typeface="Consolas" pitchFamily="49" charset="0"/>
                <a:cs typeface="Consolas" pitchFamily="49" charset="0"/>
              </a:rPr>
              <a:t>eb.config</a:t>
            </a:r>
            <a:endParaRPr lang="en-US" sz="3000" noProof="1">
              <a:solidFill>
                <a:srgbClr val="0000FF"/>
              </a:solidFill>
              <a:latin typeface="Consolas" pitchFamily="49" charset="0"/>
              <a:cs typeface="Consolas" pitchFamily="49" charset="0"/>
            </a:endParaRPr>
          </a:p>
        </p:txBody>
      </p:sp>
      <p:sp>
        <p:nvSpPr>
          <p:cNvPr id="491524" name="Rectangle 4"/>
          <p:cNvSpPr>
            <a:spLocks noChangeArrowheads="1"/>
          </p:cNvSpPr>
          <p:nvPr/>
        </p:nvSpPr>
        <p:spPr bwMode="auto">
          <a:xfrm>
            <a:off x="538982" y="2764572"/>
            <a:ext cx="8605018" cy="4093428"/>
          </a:xfrm>
          <a:prstGeom prst="rect">
            <a:avLst/>
          </a:prstGeom>
          <a:solidFill>
            <a:schemeClr val="accent5">
              <a:lumMod val="40000"/>
              <a:lumOff val="60000"/>
              <a:alpha val="15000"/>
            </a:schemeClr>
          </a:solidFill>
          <a:ln w="12700">
            <a:solidFill>
              <a:schemeClr val="accent5">
                <a:lumMod val="60000"/>
                <a:lumOff val="40000"/>
              </a:schemeClr>
            </a:solidFill>
          </a:ln>
        </p:spPr>
        <p:txBody>
          <a:bodyPr wrap="square">
            <a:spAutoFit/>
          </a:bodyPr>
          <a:lstStyle/>
          <a:p>
            <a:pPr>
              <a:lnSpc>
                <a:spcPct val="100000"/>
              </a:lnSpc>
              <a:spcBef>
                <a:spcPts val="0"/>
              </a:spcBef>
              <a:buClr>
                <a:schemeClr val="accent5">
                  <a:lumMod val="40000"/>
                  <a:lumOff val="60000"/>
                </a:schemeClr>
              </a:buClr>
              <a:buSzPct val="70000"/>
              <a:buFont typeface="Wingdings 2" pitchFamily="18" charset="2"/>
              <a:buNone/>
            </a:pPr>
            <a:r>
              <a:rPr lang="en-US" sz="2000" noProof="1">
                <a:solidFill>
                  <a:srgbClr val="0000FF"/>
                </a:solidFill>
                <a:latin typeface="Consolas" pitchFamily="49" charset="0"/>
                <a:cs typeface="Consolas" pitchFamily="49" charset="0"/>
              </a:rPr>
              <a:t>&lt;membership defaultProvider="</a:t>
            </a:r>
            <a:r>
              <a:rPr lang="en-US" sz="2000" noProof="1" smtClean="0">
                <a:solidFill>
                  <a:srgbClr val="0000FF"/>
                </a:solidFill>
                <a:latin typeface="Consolas" pitchFamily="49" charset="0"/>
                <a:cs typeface="Consolas" pitchFamily="49" charset="0"/>
              </a:rPr>
              <a:t>MyMembershipProvider</a:t>
            </a:r>
            <a:r>
              <a:rPr lang="en-US" sz="2000" noProof="1">
                <a:solidFill>
                  <a:srgbClr val="0000FF"/>
                </a:solidFill>
                <a:latin typeface="Consolas" pitchFamily="49" charset="0"/>
                <a:cs typeface="Consolas" pitchFamily="49" charset="0"/>
              </a:rPr>
              <a:t>"&gt;	     </a:t>
            </a:r>
          </a:p>
          <a:p>
            <a:pPr>
              <a:lnSpc>
                <a:spcPct val="100000"/>
              </a:lnSpc>
              <a:spcBef>
                <a:spcPts val="0"/>
              </a:spcBef>
              <a:buClr>
                <a:schemeClr val="accent5">
                  <a:lumMod val="40000"/>
                  <a:lumOff val="60000"/>
                </a:schemeClr>
              </a:buClr>
              <a:buSzPct val="70000"/>
              <a:buFont typeface="Wingdings 2" pitchFamily="18" charset="2"/>
              <a:buNone/>
            </a:pPr>
            <a:r>
              <a:rPr lang="en-US" sz="2000" noProof="1" smtClean="0">
                <a:solidFill>
                  <a:srgbClr val="0000FF"/>
                </a:solidFill>
                <a:latin typeface="Consolas" pitchFamily="49" charset="0"/>
                <a:cs typeface="Consolas" pitchFamily="49" charset="0"/>
              </a:rPr>
              <a:t>  &lt;</a:t>
            </a:r>
            <a:r>
              <a:rPr lang="en-US" sz="2000" noProof="1">
                <a:solidFill>
                  <a:srgbClr val="0000FF"/>
                </a:solidFill>
                <a:latin typeface="Consolas" pitchFamily="49" charset="0"/>
                <a:cs typeface="Consolas" pitchFamily="49" charset="0"/>
              </a:rPr>
              <a:t>providers&gt;</a:t>
            </a:r>
          </a:p>
          <a:p>
            <a:pPr>
              <a:lnSpc>
                <a:spcPct val="100000"/>
              </a:lnSpc>
              <a:spcBef>
                <a:spcPts val="0"/>
              </a:spcBef>
              <a:buClr>
                <a:schemeClr val="accent5">
                  <a:lumMod val="40000"/>
                  <a:lumOff val="60000"/>
                </a:schemeClr>
              </a:buClr>
              <a:buSzPct val="70000"/>
              <a:buFont typeface="Wingdings 2" pitchFamily="18" charset="2"/>
              <a:buNone/>
            </a:pPr>
            <a:r>
              <a:rPr lang="en-US" sz="2000" noProof="1" smtClean="0">
                <a:solidFill>
                  <a:srgbClr val="0000FF"/>
                </a:solidFill>
                <a:latin typeface="Consolas" pitchFamily="49" charset="0"/>
                <a:cs typeface="Consolas" pitchFamily="49" charset="0"/>
              </a:rPr>
              <a:t>    &lt;</a:t>
            </a:r>
            <a:r>
              <a:rPr lang="en-US" sz="2000" noProof="1">
                <a:solidFill>
                  <a:srgbClr val="0000FF"/>
                </a:solidFill>
                <a:latin typeface="Consolas" pitchFamily="49" charset="0"/>
                <a:cs typeface="Consolas" pitchFamily="49" charset="0"/>
              </a:rPr>
              <a:t>add </a:t>
            </a:r>
            <a:r>
              <a:rPr lang="en-US" sz="2000" b="1" noProof="1">
                <a:solidFill>
                  <a:srgbClr val="0000FF"/>
                </a:solidFill>
                <a:latin typeface="Consolas" pitchFamily="49" charset="0"/>
                <a:cs typeface="Consolas" pitchFamily="49" charset="0"/>
              </a:rPr>
              <a:t>connectionStringName</a:t>
            </a:r>
            <a:r>
              <a:rPr lang="en-US" sz="2000" b="1" noProof="1" smtClean="0">
                <a:solidFill>
                  <a:srgbClr val="0000FF"/>
                </a:solidFill>
                <a:latin typeface="Consolas" pitchFamily="49" charset="0"/>
                <a:cs typeface="Consolas" pitchFamily="49" charset="0"/>
              </a:rPr>
              <a:t>="UsersConnectionString"</a:t>
            </a:r>
            <a:endParaRPr lang="en-US" sz="2000" b="1" noProof="1">
              <a:solidFill>
                <a:srgbClr val="0000FF"/>
              </a:solidFill>
              <a:latin typeface="Consolas" pitchFamily="49" charset="0"/>
              <a:cs typeface="Consolas" pitchFamily="49" charset="0"/>
            </a:endParaRPr>
          </a:p>
          <a:p>
            <a:pPr>
              <a:lnSpc>
                <a:spcPct val="100000"/>
              </a:lnSpc>
              <a:spcBef>
                <a:spcPts val="0"/>
              </a:spcBef>
              <a:buClr>
                <a:schemeClr val="accent5">
                  <a:lumMod val="40000"/>
                  <a:lumOff val="60000"/>
                </a:schemeClr>
              </a:buClr>
              <a:buSzPct val="70000"/>
              <a:buFont typeface="Wingdings 2" pitchFamily="18" charset="2"/>
              <a:buNone/>
            </a:pPr>
            <a:r>
              <a:rPr lang="en-US" sz="2000" noProof="1">
                <a:solidFill>
                  <a:srgbClr val="0000FF"/>
                </a:solidFill>
                <a:latin typeface="Consolas" pitchFamily="49" charset="0"/>
                <a:cs typeface="Consolas" pitchFamily="49" charset="0"/>
              </a:rPr>
              <a:t>  </a:t>
            </a:r>
            <a:r>
              <a:rPr lang="en-US" sz="2000" noProof="1" smtClean="0">
                <a:solidFill>
                  <a:srgbClr val="0000FF"/>
                </a:solidFill>
                <a:latin typeface="Consolas" pitchFamily="49" charset="0"/>
                <a:cs typeface="Consolas" pitchFamily="49" charset="0"/>
              </a:rPr>
              <a:t>    </a:t>
            </a:r>
            <a:r>
              <a:rPr lang="en-US" sz="2000" noProof="1">
                <a:solidFill>
                  <a:srgbClr val="0000FF"/>
                </a:solidFill>
                <a:latin typeface="Consolas" pitchFamily="49" charset="0"/>
                <a:cs typeface="Consolas" pitchFamily="49" charset="0"/>
              </a:rPr>
              <a:t>minRequiredPasswordLength="6"</a:t>
            </a:r>
          </a:p>
          <a:p>
            <a:pPr>
              <a:lnSpc>
                <a:spcPct val="100000"/>
              </a:lnSpc>
              <a:spcBef>
                <a:spcPts val="0"/>
              </a:spcBef>
              <a:buClr>
                <a:schemeClr val="accent5">
                  <a:lumMod val="40000"/>
                  <a:lumOff val="60000"/>
                </a:schemeClr>
              </a:buClr>
              <a:buSzPct val="70000"/>
              <a:buFont typeface="Wingdings 2" pitchFamily="18" charset="2"/>
              <a:buNone/>
            </a:pPr>
            <a:r>
              <a:rPr lang="en-US" sz="2000" noProof="1">
                <a:solidFill>
                  <a:srgbClr val="0000FF"/>
                </a:solidFill>
                <a:latin typeface="Consolas" pitchFamily="49" charset="0"/>
                <a:cs typeface="Consolas" pitchFamily="49" charset="0"/>
              </a:rPr>
              <a:t>   </a:t>
            </a:r>
            <a:r>
              <a:rPr lang="en-US" sz="2000" noProof="1" smtClean="0">
                <a:solidFill>
                  <a:srgbClr val="0000FF"/>
                </a:solidFill>
                <a:latin typeface="Consolas" pitchFamily="49" charset="0"/>
                <a:cs typeface="Consolas" pitchFamily="49" charset="0"/>
              </a:rPr>
              <a:t>   </a:t>
            </a:r>
            <a:r>
              <a:rPr lang="en-US" sz="2000" noProof="1">
                <a:solidFill>
                  <a:srgbClr val="0000FF"/>
                </a:solidFill>
                <a:latin typeface="Consolas" pitchFamily="49" charset="0"/>
                <a:cs typeface="Consolas" pitchFamily="49" charset="0"/>
              </a:rPr>
              <a:t>requiresQuestionAndAnswer="true" </a:t>
            </a:r>
          </a:p>
          <a:p>
            <a:pPr>
              <a:lnSpc>
                <a:spcPct val="100000"/>
              </a:lnSpc>
              <a:spcBef>
                <a:spcPts val="0"/>
              </a:spcBef>
              <a:buClr>
                <a:schemeClr val="accent5">
                  <a:lumMod val="40000"/>
                  <a:lumOff val="60000"/>
                </a:schemeClr>
              </a:buClr>
              <a:buSzPct val="70000"/>
              <a:buFont typeface="Wingdings 2" pitchFamily="18" charset="2"/>
              <a:buNone/>
            </a:pPr>
            <a:r>
              <a:rPr lang="en-US" sz="2000" noProof="1">
                <a:solidFill>
                  <a:srgbClr val="0000FF"/>
                </a:solidFill>
                <a:latin typeface="Consolas" pitchFamily="49" charset="0"/>
                <a:cs typeface="Consolas" pitchFamily="49" charset="0"/>
              </a:rPr>
              <a:t>   </a:t>
            </a:r>
            <a:r>
              <a:rPr lang="en-US" sz="2000" noProof="1" smtClean="0">
                <a:solidFill>
                  <a:srgbClr val="0000FF"/>
                </a:solidFill>
                <a:latin typeface="Consolas" pitchFamily="49" charset="0"/>
                <a:cs typeface="Consolas" pitchFamily="49" charset="0"/>
              </a:rPr>
              <a:t>   </a:t>
            </a:r>
            <a:r>
              <a:rPr lang="en-US" sz="2000" noProof="1">
                <a:solidFill>
                  <a:srgbClr val="0000FF"/>
                </a:solidFill>
                <a:latin typeface="Consolas" pitchFamily="49" charset="0"/>
                <a:cs typeface="Consolas" pitchFamily="49" charset="0"/>
              </a:rPr>
              <a:t>enablePasswordRetrieval="false"</a:t>
            </a:r>
          </a:p>
          <a:p>
            <a:pPr>
              <a:lnSpc>
                <a:spcPct val="100000"/>
              </a:lnSpc>
              <a:spcBef>
                <a:spcPts val="0"/>
              </a:spcBef>
              <a:buClr>
                <a:schemeClr val="accent5">
                  <a:lumMod val="40000"/>
                  <a:lumOff val="60000"/>
                </a:schemeClr>
              </a:buClr>
              <a:buSzPct val="70000"/>
              <a:buFont typeface="Wingdings 2" pitchFamily="18" charset="2"/>
              <a:buNone/>
            </a:pPr>
            <a:r>
              <a:rPr lang="en-US" sz="2000" noProof="1">
                <a:solidFill>
                  <a:srgbClr val="0000FF"/>
                </a:solidFill>
                <a:latin typeface="Consolas" pitchFamily="49" charset="0"/>
                <a:cs typeface="Consolas" pitchFamily="49" charset="0"/>
              </a:rPr>
              <a:t>   </a:t>
            </a:r>
            <a:r>
              <a:rPr lang="en-US" sz="2000" noProof="1" smtClean="0">
                <a:solidFill>
                  <a:srgbClr val="0000FF"/>
                </a:solidFill>
                <a:latin typeface="Consolas" pitchFamily="49" charset="0"/>
                <a:cs typeface="Consolas" pitchFamily="49" charset="0"/>
              </a:rPr>
              <a:t>   </a:t>
            </a:r>
            <a:r>
              <a:rPr lang="en-US" sz="2000" noProof="1">
                <a:solidFill>
                  <a:srgbClr val="0000FF"/>
                </a:solidFill>
                <a:latin typeface="Consolas" pitchFamily="49" charset="0"/>
                <a:cs typeface="Consolas" pitchFamily="49" charset="0"/>
              </a:rPr>
              <a:t>requiresUniqueEmail="false" </a:t>
            </a:r>
          </a:p>
          <a:p>
            <a:pPr>
              <a:lnSpc>
                <a:spcPct val="100000"/>
              </a:lnSpc>
              <a:spcBef>
                <a:spcPts val="0"/>
              </a:spcBef>
              <a:buClr>
                <a:schemeClr val="accent5">
                  <a:lumMod val="40000"/>
                  <a:lumOff val="60000"/>
                </a:schemeClr>
              </a:buClr>
              <a:buSzPct val="70000"/>
              <a:buFont typeface="Wingdings 2" pitchFamily="18" charset="2"/>
              <a:buNone/>
            </a:pPr>
            <a:r>
              <a:rPr lang="en-US" sz="2000" noProof="1">
                <a:solidFill>
                  <a:srgbClr val="0000FF"/>
                </a:solidFill>
                <a:latin typeface="Consolas" pitchFamily="49" charset="0"/>
                <a:cs typeface="Consolas" pitchFamily="49" charset="0"/>
              </a:rPr>
              <a:t>    </a:t>
            </a:r>
            <a:r>
              <a:rPr lang="en-US" sz="2000" noProof="1" smtClean="0">
                <a:solidFill>
                  <a:srgbClr val="0000FF"/>
                </a:solidFill>
                <a:latin typeface="Consolas" pitchFamily="49" charset="0"/>
                <a:cs typeface="Consolas" pitchFamily="49" charset="0"/>
              </a:rPr>
              <a:t>  </a:t>
            </a:r>
            <a:r>
              <a:rPr lang="en-US" sz="2000" noProof="1">
                <a:solidFill>
                  <a:srgbClr val="0000FF"/>
                </a:solidFill>
                <a:latin typeface="Consolas" pitchFamily="49" charset="0"/>
                <a:cs typeface="Consolas" pitchFamily="49" charset="0"/>
              </a:rPr>
              <a:t>applicationName="/MyApp" </a:t>
            </a:r>
          </a:p>
          <a:p>
            <a:pPr>
              <a:lnSpc>
                <a:spcPct val="100000"/>
              </a:lnSpc>
              <a:spcBef>
                <a:spcPts val="0"/>
              </a:spcBef>
              <a:buClr>
                <a:schemeClr val="accent5">
                  <a:lumMod val="40000"/>
                  <a:lumOff val="60000"/>
                </a:schemeClr>
              </a:buClr>
              <a:buSzPct val="70000"/>
              <a:buFont typeface="Wingdings 2" pitchFamily="18" charset="2"/>
              <a:buNone/>
            </a:pPr>
            <a:r>
              <a:rPr lang="en-US" sz="2000" noProof="1">
                <a:solidFill>
                  <a:srgbClr val="0000FF"/>
                </a:solidFill>
                <a:latin typeface="Consolas" pitchFamily="49" charset="0"/>
                <a:cs typeface="Consolas" pitchFamily="49" charset="0"/>
              </a:rPr>
              <a:t>   </a:t>
            </a:r>
            <a:r>
              <a:rPr lang="en-US" sz="2000" noProof="1" smtClean="0">
                <a:solidFill>
                  <a:srgbClr val="0000FF"/>
                </a:solidFill>
                <a:latin typeface="Consolas" pitchFamily="49" charset="0"/>
                <a:cs typeface="Consolas" pitchFamily="49" charset="0"/>
              </a:rPr>
              <a:t>   </a:t>
            </a:r>
            <a:r>
              <a:rPr lang="en-US" sz="2000" noProof="1">
                <a:solidFill>
                  <a:srgbClr val="0000FF"/>
                </a:solidFill>
                <a:latin typeface="Consolas" pitchFamily="49" charset="0"/>
                <a:cs typeface="Consolas" pitchFamily="49" charset="0"/>
              </a:rPr>
              <a:t>minRequiredNonalphanumericCharacters="1"</a:t>
            </a:r>
          </a:p>
          <a:p>
            <a:pPr>
              <a:lnSpc>
                <a:spcPct val="100000"/>
              </a:lnSpc>
              <a:spcBef>
                <a:spcPts val="0"/>
              </a:spcBef>
              <a:buClr>
                <a:schemeClr val="accent5">
                  <a:lumMod val="40000"/>
                  <a:lumOff val="60000"/>
                </a:schemeClr>
              </a:buClr>
              <a:buSzPct val="70000"/>
              <a:buFont typeface="Wingdings 2" pitchFamily="18" charset="2"/>
              <a:buNone/>
            </a:pPr>
            <a:r>
              <a:rPr lang="en-US" sz="2000" noProof="1">
                <a:solidFill>
                  <a:srgbClr val="0000FF"/>
                </a:solidFill>
                <a:latin typeface="Consolas" pitchFamily="49" charset="0"/>
                <a:cs typeface="Consolas" pitchFamily="49" charset="0"/>
              </a:rPr>
              <a:t>   </a:t>
            </a:r>
            <a:r>
              <a:rPr lang="en-US" sz="2000" noProof="1" smtClean="0">
                <a:solidFill>
                  <a:srgbClr val="0000FF"/>
                </a:solidFill>
                <a:latin typeface="Consolas" pitchFamily="49" charset="0"/>
                <a:cs typeface="Consolas" pitchFamily="49" charset="0"/>
              </a:rPr>
              <a:t>   </a:t>
            </a:r>
            <a:r>
              <a:rPr lang="en-US" sz="2000" noProof="1">
                <a:solidFill>
                  <a:srgbClr val="0000FF"/>
                </a:solidFill>
                <a:latin typeface="Consolas" pitchFamily="49" charset="0"/>
                <a:cs typeface="Consolas" pitchFamily="49" charset="0"/>
              </a:rPr>
              <a:t>name</a:t>
            </a:r>
            <a:r>
              <a:rPr lang="en-US" sz="2000" noProof="1" smtClean="0">
                <a:solidFill>
                  <a:srgbClr val="0000FF"/>
                </a:solidFill>
                <a:latin typeface="Consolas" pitchFamily="49" charset="0"/>
                <a:cs typeface="Consolas" pitchFamily="49" charset="0"/>
              </a:rPr>
              <a:t>="MyMembershipProvider" </a:t>
            </a:r>
            <a:endParaRPr lang="en-US" sz="2000" noProof="1">
              <a:solidFill>
                <a:srgbClr val="0000FF"/>
              </a:solidFill>
              <a:latin typeface="Consolas" pitchFamily="49" charset="0"/>
              <a:cs typeface="Consolas" pitchFamily="49" charset="0"/>
            </a:endParaRPr>
          </a:p>
          <a:p>
            <a:pPr>
              <a:lnSpc>
                <a:spcPct val="100000"/>
              </a:lnSpc>
              <a:spcBef>
                <a:spcPts val="0"/>
              </a:spcBef>
              <a:buClr>
                <a:schemeClr val="accent5">
                  <a:lumMod val="40000"/>
                  <a:lumOff val="60000"/>
                </a:schemeClr>
              </a:buClr>
              <a:buSzPct val="70000"/>
              <a:buFont typeface="Wingdings 2" pitchFamily="18" charset="2"/>
              <a:buNone/>
            </a:pPr>
            <a:r>
              <a:rPr lang="en-US" sz="2000" noProof="1">
                <a:solidFill>
                  <a:srgbClr val="0000FF"/>
                </a:solidFill>
                <a:latin typeface="Consolas" pitchFamily="49" charset="0"/>
                <a:cs typeface="Consolas" pitchFamily="49" charset="0"/>
              </a:rPr>
              <a:t>    </a:t>
            </a:r>
            <a:r>
              <a:rPr lang="en-US" sz="2000" noProof="1" smtClean="0">
                <a:solidFill>
                  <a:srgbClr val="0000FF"/>
                </a:solidFill>
                <a:latin typeface="Consolas" pitchFamily="49" charset="0"/>
                <a:cs typeface="Consolas" pitchFamily="49" charset="0"/>
              </a:rPr>
              <a:t>  </a:t>
            </a:r>
            <a:r>
              <a:rPr lang="en-US" sz="2000" noProof="1">
                <a:solidFill>
                  <a:srgbClr val="0000FF"/>
                </a:solidFill>
                <a:latin typeface="Consolas" pitchFamily="49" charset="0"/>
                <a:cs typeface="Consolas" pitchFamily="49" charset="0"/>
              </a:rPr>
              <a:t>type="System.Web.Security.SqlMembershipProvider"/&gt;</a:t>
            </a:r>
          </a:p>
          <a:p>
            <a:pPr>
              <a:lnSpc>
                <a:spcPct val="100000"/>
              </a:lnSpc>
              <a:spcBef>
                <a:spcPts val="0"/>
              </a:spcBef>
              <a:buClr>
                <a:schemeClr val="accent5">
                  <a:lumMod val="40000"/>
                  <a:lumOff val="60000"/>
                </a:schemeClr>
              </a:buClr>
              <a:buSzPct val="70000"/>
              <a:buFont typeface="Wingdings 2" pitchFamily="18" charset="2"/>
              <a:buNone/>
            </a:pPr>
            <a:r>
              <a:rPr lang="en-US" sz="2000" noProof="1" smtClean="0">
                <a:solidFill>
                  <a:srgbClr val="0000FF"/>
                </a:solidFill>
                <a:latin typeface="Consolas" pitchFamily="49" charset="0"/>
                <a:cs typeface="Consolas" pitchFamily="49" charset="0"/>
              </a:rPr>
              <a:t>  &lt;/</a:t>
            </a:r>
            <a:r>
              <a:rPr lang="en-US" sz="2000" noProof="1">
                <a:solidFill>
                  <a:srgbClr val="0000FF"/>
                </a:solidFill>
                <a:latin typeface="Consolas" pitchFamily="49" charset="0"/>
                <a:cs typeface="Consolas" pitchFamily="49" charset="0"/>
              </a:rPr>
              <a:t>providers&gt;</a:t>
            </a:r>
          </a:p>
          <a:p>
            <a:pPr>
              <a:lnSpc>
                <a:spcPct val="100000"/>
              </a:lnSpc>
              <a:spcBef>
                <a:spcPts val="0"/>
              </a:spcBef>
              <a:buClr>
                <a:schemeClr val="accent5">
                  <a:lumMod val="40000"/>
                  <a:lumOff val="60000"/>
                </a:schemeClr>
              </a:buClr>
              <a:buSzPct val="70000"/>
              <a:buFont typeface="Wingdings 2" pitchFamily="18" charset="2"/>
              <a:buNone/>
            </a:pPr>
            <a:r>
              <a:rPr lang="en-US" sz="2000" noProof="1">
                <a:solidFill>
                  <a:srgbClr val="0000FF"/>
                </a:solidFill>
                <a:latin typeface="Consolas" pitchFamily="49" charset="0"/>
                <a:cs typeface="Consolas" pitchFamily="49" charset="0"/>
              </a:rPr>
              <a:t>&lt;/membership&gt;</a:t>
            </a:r>
          </a:p>
        </p:txBody>
      </p:sp>
    </p:spTree>
    <p:extLst>
      <p:ext uri="{BB962C8B-B14F-4D97-AF65-F5344CB8AC3E}">
        <p14:creationId xmlns:p14="http://schemas.microsoft.com/office/powerpoint/2010/main" val="21876672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6" name="Rectangle 2"/>
          <p:cNvSpPr>
            <a:spLocks noGrp="1" noChangeArrowheads="1"/>
          </p:cNvSpPr>
          <p:nvPr>
            <p:ph type="title"/>
          </p:nvPr>
        </p:nvSpPr>
        <p:spPr>
          <a:xfrm>
            <a:off x="0" y="274638"/>
            <a:ext cx="9144000" cy="634082"/>
          </a:xfrm>
        </p:spPr>
        <p:txBody>
          <a:bodyPr>
            <a:normAutofit fontScale="90000"/>
          </a:bodyPr>
          <a:lstStyle/>
          <a:p>
            <a:r>
              <a:rPr lang="ru-RU" dirty="0" smtClean="0"/>
              <a:t>Регистрация Провайдера Роли </a:t>
            </a:r>
            <a:br>
              <a:rPr lang="ru-RU" dirty="0" smtClean="0"/>
            </a:br>
            <a:r>
              <a:rPr lang="ru-RU" dirty="0" smtClean="0"/>
              <a:t>(</a:t>
            </a:r>
            <a:r>
              <a:rPr lang="en-US" dirty="0" smtClean="0"/>
              <a:t>Role Provider</a:t>
            </a:r>
            <a:r>
              <a:rPr lang="ru-RU" dirty="0" smtClean="0"/>
              <a:t>)</a:t>
            </a:r>
            <a:endParaRPr lang="bg-BG" dirty="0"/>
          </a:p>
        </p:txBody>
      </p:sp>
      <p:sp>
        <p:nvSpPr>
          <p:cNvPr id="492547" name="Rectangle 3"/>
          <p:cNvSpPr>
            <a:spLocks noGrp="1" noChangeArrowheads="1"/>
          </p:cNvSpPr>
          <p:nvPr>
            <p:ph idx="1"/>
          </p:nvPr>
        </p:nvSpPr>
        <p:spPr>
          <a:xfrm>
            <a:off x="228600" y="1412776"/>
            <a:ext cx="8879904" cy="5292824"/>
          </a:xfrm>
        </p:spPr>
        <p:txBody>
          <a:bodyPr/>
          <a:lstStyle/>
          <a:p>
            <a:pPr>
              <a:lnSpc>
                <a:spcPct val="100000"/>
              </a:lnSpc>
            </a:pPr>
            <a:r>
              <a:rPr lang="ru-RU" sz="3000" dirty="0" smtClean="0"/>
              <a:t>Для регистрации провайдера роли в</a:t>
            </a:r>
            <a:r>
              <a:rPr lang="en-US" sz="3000" dirty="0" smtClean="0"/>
              <a:t> </a:t>
            </a:r>
            <a:r>
              <a:rPr lang="en-US" sz="3000" dirty="0"/>
              <a:t>ASP.NET </a:t>
            </a:r>
            <a:r>
              <a:rPr lang="en-US" sz="3000" dirty="0" smtClean="0"/>
              <a:t>4.0 </a:t>
            </a:r>
            <a:r>
              <a:rPr lang="ru-RU" sz="3000" dirty="0" smtClean="0"/>
              <a:t>нужно добавить в </a:t>
            </a:r>
            <a:r>
              <a:rPr lang="en-US" sz="3000" dirty="0" smtClean="0">
                <a:solidFill>
                  <a:srgbClr val="0000FF"/>
                </a:solidFill>
                <a:latin typeface="Consolas" pitchFamily="49" charset="0"/>
                <a:cs typeface="Consolas" pitchFamily="49" charset="0"/>
              </a:rPr>
              <a:t>W</a:t>
            </a:r>
            <a:r>
              <a:rPr lang="en-US" sz="3000" noProof="1" smtClean="0">
                <a:solidFill>
                  <a:srgbClr val="0000FF"/>
                </a:solidFill>
                <a:latin typeface="Consolas" pitchFamily="49" charset="0"/>
                <a:cs typeface="Consolas" pitchFamily="49" charset="0"/>
              </a:rPr>
              <a:t>eb.config</a:t>
            </a:r>
            <a:r>
              <a:rPr lang="en-US" sz="3000" dirty="0" smtClean="0"/>
              <a:t>:</a:t>
            </a:r>
            <a:endParaRPr lang="bg-BG" sz="3000" dirty="0"/>
          </a:p>
        </p:txBody>
      </p:sp>
      <p:sp>
        <p:nvSpPr>
          <p:cNvPr id="492549" name="Rectangle 5"/>
          <p:cNvSpPr>
            <a:spLocks noChangeArrowheads="1"/>
          </p:cNvSpPr>
          <p:nvPr/>
        </p:nvSpPr>
        <p:spPr bwMode="auto">
          <a:xfrm>
            <a:off x="492088" y="2348880"/>
            <a:ext cx="8616416" cy="4555093"/>
          </a:xfrm>
          <a:prstGeom prst="rect">
            <a:avLst/>
          </a:prstGeom>
          <a:solidFill>
            <a:schemeClr val="accent5">
              <a:lumMod val="40000"/>
              <a:lumOff val="60000"/>
              <a:alpha val="15000"/>
            </a:schemeClr>
          </a:solidFill>
          <a:ln w="12700">
            <a:solidFill>
              <a:schemeClr val="accent5">
                <a:lumMod val="60000"/>
                <a:lumOff val="40000"/>
              </a:schemeClr>
            </a:solidFill>
          </a:ln>
        </p:spPr>
        <p:txBody>
          <a:bodyPr wrap="square">
            <a:spAutoFit/>
          </a:bodyPr>
          <a:lstStyle/>
          <a:p>
            <a:pPr>
              <a:lnSpc>
                <a:spcPct val="100000"/>
              </a:lnSpc>
              <a:spcBef>
                <a:spcPts val="0"/>
              </a:spcBef>
              <a:buClr>
                <a:schemeClr val="accent5">
                  <a:lumMod val="40000"/>
                  <a:lumOff val="60000"/>
                </a:schemeClr>
              </a:buClr>
              <a:buSzPct val="70000"/>
              <a:buFont typeface="Wingdings 2" pitchFamily="18" charset="2"/>
              <a:buNone/>
            </a:pPr>
            <a:r>
              <a:rPr lang="en-US" sz="2000" noProof="1">
                <a:solidFill>
                  <a:srgbClr val="0000FF"/>
                </a:solidFill>
                <a:latin typeface="Consolas" pitchFamily="49" charset="0"/>
                <a:cs typeface="Consolas" pitchFamily="49" charset="0"/>
              </a:rPr>
              <a:t>&lt;roleManager enabled="</a:t>
            </a:r>
            <a:r>
              <a:rPr lang="en-US" sz="2000" noProof="1" smtClean="0">
                <a:solidFill>
                  <a:srgbClr val="0000FF"/>
                </a:solidFill>
                <a:latin typeface="Consolas" pitchFamily="49" charset="0"/>
                <a:cs typeface="Consolas" pitchFamily="49" charset="0"/>
              </a:rPr>
              <a:t>true" </a:t>
            </a:r>
          </a:p>
          <a:p>
            <a:pPr>
              <a:lnSpc>
                <a:spcPct val="100000"/>
              </a:lnSpc>
              <a:spcBef>
                <a:spcPts val="0"/>
              </a:spcBef>
              <a:buClr>
                <a:schemeClr val="accent5">
                  <a:lumMod val="40000"/>
                  <a:lumOff val="60000"/>
                </a:schemeClr>
              </a:buClr>
              <a:buSzPct val="70000"/>
              <a:buFont typeface="Wingdings 2" pitchFamily="18" charset="2"/>
              <a:buNone/>
            </a:pPr>
            <a:r>
              <a:rPr lang="en-US" sz="2000" noProof="1">
                <a:solidFill>
                  <a:srgbClr val="0000FF"/>
                </a:solidFill>
                <a:latin typeface="Consolas" pitchFamily="49" charset="0"/>
                <a:cs typeface="Consolas" pitchFamily="49" charset="0"/>
              </a:rPr>
              <a:t> </a:t>
            </a:r>
            <a:r>
              <a:rPr lang="en-US" sz="2000" noProof="1" smtClean="0">
                <a:solidFill>
                  <a:srgbClr val="0000FF"/>
                </a:solidFill>
                <a:latin typeface="Consolas" pitchFamily="49" charset="0"/>
                <a:cs typeface="Consolas" pitchFamily="49" charset="0"/>
              </a:rPr>
              <a:t>DefaultProvider</a:t>
            </a:r>
            <a:r>
              <a:rPr lang="en-US" sz="2000" noProof="1">
                <a:solidFill>
                  <a:srgbClr val="0000FF"/>
                </a:solidFill>
                <a:latin typeface="Consolas" pitchFamily="49" charset="0"/>
                <a:cs typeface="Consolas" pitchFamily="49" charset="0"/>
              </a:rPr>
              <a:t>="</a:t>
            </a:r>
            <a:r>
              <a:rPr lang="en-US" sz="2000" noProof="1" smtClean="0">
                <a:solidFill>
                  <a:srgbClr val="0000FF"/>
                </a:solidFill>
                <a:latin typeface="Consolas" pitchFamily="49" charset="0"/>
                <a:cs typeface="Consolas" pitchFamily="49" charset="0"/>
              </a:rPr>
              <a:t>MyRoleProvider</a:t>
            </a:r>
            <a:r>
              <a:rPr lang="en-US" sz="2000" noProof="1">
                <a:solidFill>
                  <a:srgbClr val="0000FF"/>
                </a:solidFill>
                <a:latin typeface="Consolas" pitchFamily="49" charset="0"/>
                <a:cs typeface="Consolas" pitchFamily="49" charset="0"/>
              </a:rPr>
              <a:t>"&gt;</a:t>
            </a:r>
          </a:p>
          <a:p>
            <a:pPr>
              <a:lnSpc>
                <a:spcPct val="100000"/>
              </a:lnSpc>
              <a:spcBef>
                <a:spcPts val="0"/>
              </a:spcBef>
              <a:buClr>
                <a:schemeClr val="accent5">
                  <a:lumMod val="40000"/>
                  <a:lumOff val="60000"/>
                </a:schemeClr>
              </a:buClr>
              <a:buSzPct val="70000"/>
              <a:buFont typeface="Wingdings 2" pitchFamily="18" charset="2"/>
              <a:buNone/>
            </a:pPr>
            <a:r>
              <a:rPr lang="en-US" sz="2000" noProof="1" smtClean="0">
                <a:solidFill>
                  <a:srgbClr val="0000FF"/>
                </a:solidFill>
                <a:latin typeface="Consolas" pitchFamily="49" charset="0"/>
                <a:cs typeface="Consolas" pitchFamily="49" charset="0"/>
              </a:rPr>
              <a:t>  &lt;</a:t>
            </a:r>
            <a:r>
              <a:rPr lang="en-US" sz="2000" noProof="1">
                <a:solidFill>
                  <a:srgbClr val="0000FF"/>
                </a:solidFill>
                <a:latin typeface="Consolas" pitchFamily="49" charset="0"/>
                <a:cs typeface="Consolas" pitchFamily="49" charset="0"/>
              </a:rPr>
              <a:t>providers&gt;</a:t>
            </a:r>
          </a:p>
          <a:p>
            <a:pPr>
              <a:lnSpc>
                <a:spcPct val="100000"/>
              </a:lnSpc>
              <a:spcBef>
                <a:spcPts val="0"/>
              </a:spcBef>
              <a:buClr>
                <a:schemeClr val="accent5">
                  <a:lumMod val="40000"/>
                  <a:lumOff val="60000"/>
                </a:schemeClr>
              </a:buClr>
              <a:buSzPct val="70000"/>
              <a:buFont typeface="Wingdings 2" pitchFamily="18" charset="2"/>
              <a:buNone/>
            </a:pPr>
            <a:r>
              <a:rPr lang="en-US" sz="2000" noProof="1" smtClean="0">
                <a:solidFill>
                  <a:srgbClr val="0000FF"/>
                </a:solidFill>
                <a:latin typeface="Consolas" pitchFamily="49" charset="0"/>
                <a:cs typeface="Consolas" pitchFamily="49" charset="0"/>
              </a:rPr>
              <a:t>    &lt;add connectionStringName</a:t>
            </a:r>
            <a:r>
              <a:rPr lang="en-US" sz="2000" noProof="1">
                <a:solidFill>
                  <a:srgbClr val="0000FF"/>
                </a:solidFill>
                <a:latin typeface="Consolas" pitchFamily="49" charset="0"/>
                <a:cs typeface="Consolas" pitchFamily="49" charset="0"/>
              </a:rPr>
              <a:t>="UsersConnectionString"</a:t>
            </a:r>
            <a:endParaRPr lang="en-US" sz="2000" noProof="1" smtClean="0">
              <a:solidFill>
                <a:srgbClr val="0000FF"/>
              </a:solidFill>
              <a:latin typeface="Consolas" pitchFamily="49" charset="0"/>
              <a:cs typeface="Consolas" pitchFamily="49" charset="0"/>
            </a:endParaRPr>
          </a:p>
          <a:p>
            <a:pPr>
              <a:lnSpc>
                <a:spcPct val="100000"/>
              </a:lnSpc>
              <a:spcBef>
                <a:spcPts val="0"/>
              </a:spcBef>
              <a:buClr>
                <a:schemeClr val="accent5">
                  <a:lumMod val="40000"/>
                  <a:lumOff val="60000"/>
                </a:schemeClr>
              </a:buClr>
              <a:buSzPct val="70000"/>
              <a:buFont typeface="Wingdings 2" pitchFamily="18" charset="2"/>
              <a:buNone/>
            </a:pPr>
            <a:r>
              <a:rPr lang="en-US" sz="2000" noProof="1" smtClean="0">
                <a:solidFill>
                  <a:srgbClr val="0000FF"/>
                </a:solidFill>
                <a:latin typeface="Consolas" pitchFamily="49" charset="0"/>
                <a:cs typeface="Consolas" pitchFamily="49" charset="0"/>
              </a:rPr>
              <a:t>     name</a:t>
            </a:r>
            <a:r>
              <a:rPr lang="en-US" sz="2000" noProof="1">
                <a:solidFill>
                  <a:srgbClr val="0000FF"/>
                </a:solidFill>
                <a:latin typeface="Consolas" pitchFamily="49" charset="0"/>
                <a:cs typeface="Consolas" pitchFamily="49" charset="0"/>
              </a:rPr>
              <a:t>="</a:t>
            </a:r>
            <a:r>
              <a:rPr lang="en-US" sz="2000" noProof="1" smtClean="0">
                <a:solidFill>
                  <a:srgbClr val="0000FF"/>
                </a:solidFill>
                <a:latin typeface="Consolas" pitchFamily="49" charset="0"/>
                <a:cs typeface="Consolas" pitchFamily="49" charset="0"/>
              </a:rPr>
              <a:t>MyRoleProvider"</a:t>
            </a:r>
            <a:endParaRPr lang="en-US" sz="2000" noProof="1">
              <a:solidFill>
                <a:srgbClr val="0000FF"/>
              </a:solidFill>
              <a:latin typeface="Consolas" pitchFamily="49" charset="0"/>
              <a:cs typeface="Consolas" pitchFamily="49" charset="0"/>
            </a:endParaRPr>
          </a:p>
          <a:p>
            <a:pPr>
              <a:lnSpc>
                <a:spcPct val="100000"/>
              </a:lnSpc>
              <a:spcBef>
                <a:spcPts val="0"/>
              </a:spcBef>
              <a:buClr>
                <a:schemeClr val="accent5">
                  <a:lumMod val="40000"/>
                  <a:lumOff val="60000"/>
                </a:schemeClr>
              </a:buClr>
              <a:buSzPct val="70000"/>
              <a:buFont typeface="Wingdings 2" pitchFamily="18" charset="2"/>
              <a:buNone/>
            </a:pPr>
            <a:r>
              <a:rPr lang="en-US" sz="2000" noProof="1" smtClean="0">
                <a:solidFill>
                  <a:srgbClr val="0000FF"/>
                </a:solidFill>
                <a:latin typeface="Consolas" pitchFamily="49" charset="0"/>
                <a:cs typeface="Consolas" pitchFamily="49" charset="0"/>
              </a:rPr>
              <a:t>     type</a:t>
            </a:r>
            <a:r>
              <a:rPr lang="en-US" sz="2000" noProof="1">
                <a:solidFill>
                  <a:srgbClr val="0000FF"/>
                </a:solidFill>
                <a:latin typeface="Consolas" pitchFamily="49" charset="0"/>
                <a:cs typeface="Consolas" pitchFamily="49" charset="0"/>
              </a:rPr>
              <a:t>="System.Web.Security.SqlRoleProvider" /&gt;</a:t>
            </a:r>
          </a:p>
          <a:p>
            <a:pPr>
              <a:lnSpc>
                <a:spcPct val="100000"/>
              </a:lnSpc>
              <a:spcBef>
                <a:spcPts val="0"/>
              </a:spcBef>
              <a:buClr>
                <a:schemeClr val="accent5">
                  <a:lumMod val="40000"/>
                  <a:lumOff val="60000"/>
                </a:schemeClr>
              </a:buClr>
              <a:buSzPct val="70000"/>
              <a:buFont typeface="Wingdings 2" pitchFamily="18" charset="2"/>
              <a:buNone/>
            </a:pPr>
            <a:r>
              <a:rPr lang="en-US" sz="2000" noProof="1">
                <a:solidFill>
                  <a:srgbClr val="0000FF"/>
                </a:solidFill>
                <a:latin typeface="Consolas" pitchFamily="49" charset="0"/>
                <a:cs typeface="Consolas" pitchFamily="49" charset="0"/>
              </a:rPr>
              <a:t>  </a:t>
            </a:r>
            <a:r>
              <a:rPr lang="en-US" sz="2000" noProof="1" smtClean="0">
                <a:solidFill>
                  <a:srgbClr val="0000FF"/>
                </a:solidFill>
                <a:latin typeface="Consolas" pitchFamily="49" charset="0"/>
                <a:cs typeface="Consolas" pitchFamily="49" charset="0"/>
              </a:rPr>
              <a:t>&lt;/</a:t>
            </a:r>
            <a:r>
              <a:rPr lang="en-US" sz="2000" noProof="1">
                <a:solidFill>
                  <a:srgbClr val="0000FF"/>
                </a:solidFill>
                <a:latin typeface="Consolas" pitchFamily="49" charset="0"/>
                <a:cs typeface="Consolas" pitchFamily="49" charset="0"/>
              </a:rPr>
              <a:t>providers&gt;</a:t>
            </a:r>
          </a:p>
          <a:p>
            <a:pPr>
              <a:lnSpc>
                <a:spcPct val="100000"/>
              </a:lnSpc>
              <a:spcBef>
                <a:spcPts val="0"/>
              </a:spcBef>
              <a:buClr>
                <a:schemeClr val="accent5">
                  <a:lumMod val="40000"/>
                  <a:lumOff val="60000"/>
                </a:schemeClr>
              </a:buClr>
              <a:buSzPct val="70000"/>
              <a:buFont typeface="Wingdings 2" pitchFamily="18" charset="2"/>
              <a:buNone/>
            </a:pPr>
            <a:r>
              <a:rPr lang="en-US" sz="2000" noProof="1">
                <a:solidFill>
                  <a:srgbClr val="0000FF"/>
                </a:solidFill>
                <a:latin typeface="Consolas" pitchFamily="49" charset="0"/>
                <a:cs typeface="Consolas" pitchFamily="49" charset="0"/>
              </a:rPr>
              <a:t>&lt;/roleManager</a:t>
            </a:r>
            <a:r>
              <a:rPr lang="en-US" sz="2000" noProof="1" smtClean="0">
                <a:solidFill>
                  <a:srgbClr val="0000FF"/>
                </a:solidFill>
                <a:latin typeface="Consolas" pitchFamily="49" charset="0"/>
                <a:cs typeface="Consolas" pitchFamily="49" charset="0"/>
              </a:rPr>
              <a:t>&gt;</a:t>
            </a:r>
            <a:endParaRPr lang="en-US" sz="2000" noProof="1">
              <a:solidFill>
                <a:srgbClr val="0000FF"/>
              </a:solidFill>
              <a:latin typeface="Consolas" pitchFamily="49" charset="0"/>
              <a:cs typeface="Consolas" pitchFamily="49" charset="0"/>
            </a:endParaRPr>
          </a:p>
          <a:p>
            <a:pPr>
              <a:lnSpc>
                <a:spcPct val="100000"/>
              </a:lnSpc>
              <a:spcBef>
                <a:spcPts val="1200"/>
              </a:spcBef>
              <a:buClr>
                <a:schemeClr val="accent5">
                  <a:lumMod val="40000"/>
                  <a:lumOff val="60000"/>
                </a:schemeClr>
              </a:buClr>
              <a:buSzPct val="70000"/>
              <a:buFont typeface="Wingdings 2" pitchFamily="18" charset="2"/>
              <a:buNone/>
            </a:pPr>
            <a:r>
              <a:rPr lang="en-US" sz="2000" noProof="1" smtClean="0">
                <a:solidFill>
                  <a:srgbClr val="0000FF"/>
                </a:solidFill>
                <a:latin typeface="Consolas" pitchFamily="49" charset="0"/>
                <a:cs typeface="Consolas" pitchFamily="49" charset="0"/>
              </a:rPr>
              <a:t>&lt;</a:t>
            </a:r>
            <a:r>
              <a:rPr lang="en-US" sz="2000" noProof="1">
                <a:solidFill>
                  <a:srgbClr val="0000FF"/>
                </a:solidFill>
                <a:latin typeface="Consolas" pitchFamily="49" charset="0"/>
                <a:cs typeface="Consolas" pitchFamily="49" charset="0"/>
              </a:rPr>
              <a:t>connectionStrings&gt;</a:t>
            </a:r>
          </a:p>
          <a:p>
            <a:pPr>
              <a:lnSpc>
                <a:spcPct val="100000"/>
              </a:lnSpc>
              <a:spcBef>
                <a:spcPts val="0"/>
              </a:spcBef>
              <a:buClr>
                <a:schemeClr val="accent5">
                  <a:lumMod val="40000"/>
                  <a:lumOff val="60000"/>
                </a:schemeClr>
              </a:buClr>
              <a:buSzPct val="70000"/>
              <a:buFont typeface="Wingdings 2" pitchFamily="18" charset="2"/>
              <a:buNone/>
            </a:pPr>
            <a:r>
              <a:rPr lang="en-US" sz="2000" noProof="1" smtClean="0">
                <a:solidFill>
                  <a:srgbClr val="0000FF"/>
                </a:solidFill>
                <a:latin typeface="Consolas" pitchFamily="49" charset="0"/>
                <a:cs typeface="Consolas" pitchFamily="49" charset="0"/>
              </a:rPr>
              <a:t>  &lt;</a:t>
            </a:r>
            <a:r>
              <a:rPr lang="en-US" sz="2000" noProof="1">
                <a:solidFill>
                  <a:srgbClr val="0000FF"/>
                </a:solidFill>
                <a:latin typeface="Consolas" pitchFamily="49" charset="0"/>
                <a:cs typeface="Consolas" pitchFamily="49" charset="0"/>
              </a:rPr>
              <a:t>add name="UsersConnectionString</a:t>
            </a:r>
            <a:r>
              <a:rPr lang="en-US" sz="2000" noProof="1" smtClean="0">
                <a:solidFill>
                  <a:srgbClr val="0000FF"/>
                </a:solidFill>
                <a:latin typeface="Consolas" pitchFamily="49" charset="0"/>
                <a:cs typeface="Consolas" pitchFamily="49" charset="0"/>
              </a:rPr>
              <a:t>"</a:t>
            </a:r>
          </a:p>
          <a:p>
            <a:pPr>
              <a:lnSpc>
                <a:spcPct val="100000"/>
              </a:lnSpc>
              <a:spcBef>
                <a:spcPts val="0"/>
              </a:spcBef>
              <a:buClr>
                <a:schemeClr val="accent5">
                  <a:lumMod val="40000"/>
                  <a:lumOff val="60000"/>
                </a:schemeClr>
              </a:buClr>
              <a:buSzPct val="70000"/>
              <a:buFont typeface="Wingdings 2" pitchFamily="18" charset="2"/>
              <a:buNone/>
            </a:pPr>
            <a:r>
              <a:rPr lang="en-US" sz="2000" noProof="1" smtClean="0">
                <a:solidFill>
                  <a:srgbClr val="0000FF"/>
                </a:solidFill>
                <a:latin typeface="Consolas" pitchFamily="49" charset="0"/>
                <a:cs typeface="Consolas" pitchFamily="49" charset="0"/>
              </a:rPr>
              <a:t>    connectionString</a:t>
            </a:r>
            <a:r>
              <a:rPr lang="en-US" sz="2000" noProof="1">
                <a:solidFill>
                  <a:srgbClr val="0000FF"/>
                </a:solidFill>
                <a:latin typeface="Consolas" pitchFamily="49" charset="0"/>
                <a:cs typeface="Consolas" pitchFamily="49" charset="0"/>
              </a:rPr>
              <a:t>="Data Source=.\</a:t>
            </a:r>
            <a:r>
              <a:rPr lang="en-US" sz="2000" noProof="1" smtClean="0">
                <a:solidFill>
                  <a:srgbClr val="0000FF"/>
                </a:solidFill>
                <a:latin typeface="Consolas" pitchFamily="49" charset="0"/>
                <a:cs typeface="Consolas" pitchFamily="49" charset="0"/>
              </a:rPr>
              <a:t>SQLEXPRESS;Initial</a:t>
            </a:r>
          </a:p>
          <a:p>
            <a:pPr>
              <a:lnSpc>
                <a:spcPct val="100000"/>
              </a:lnSpc>
              <a:spcBef>
                <a:spcPts val="0"/>
              </a:spcBef>
              <a:buClr>
                <a:schemeClr val="accent5">
                  <a:lumMod val="40000"/>
                  <a:lumOff val="60000"/>
                </a:schemeClr>
              </a:buClr>
              <a:buSzPct val="70000"/>
              <a:buFont typeface="Wingdings 2" pitchFamily="18" charset="2"/>
              <a:buNone/>
            </a:pPr>
            <a:r>
              <a:rPr lang="en-US" sz="2000" noProof="1">
                <a:solidFill>
                  <a:srgbClr val="0000FF"/>
                </a:solidFill>
                <a:latin typeface="Consolas" pitchFamily="49" charset="0"/>
                <a:cs typeface="Consolas" pitchFamily="49" charset="0"/>
              </a:rPr>
              <a:t> </a:t>
            </a:r>
            <a:r>
              <a:rPr lang="en-US" sz="2000" noProof="1" smtClean="0">
                <a:solidFill>
                  <a:srgbClr val="0000FF"/>
                </a:solidFill>
                <a:latin typeface="Consolas" pitchFamily="49" charset="0"/>
                <a:cs typeface="Consolas" pitchFamily="49" charset="0"/>
              </a:rPr>
              <a:t>     Catalog=Users;Integrated </a:t>
            </a:r>
            <a:r>
              <a:rPr lang="en-US" sz="2000" noProof="1">
                <a:solidFill>
                  <a:srgbClr val="0000FF"/>
                </a:solidFill>
                <a:latin typeface="Consolas" pitchFamily="49" charset="0"/>
                <a:cs typeface="Consolas" pitchFamily="49" charset="0"/>
              </a:rPr>
              <a:t>Security=True"</a:t>
            </a:r>
          </a:p>
          <a:p>
            <a:pPr>
              <a:lnSpc>
                <a:spcPct val="100000"/>
              </a:lnSpc>
              <a:spcBef>
                <a:spcPts val="0"/>
              </a:spcBef>
              <a:buClr>
                <a:schemeClr val="accent5">
                  <a:lumMod val="40000"/>
                  <a:lumOff val="60000"/>
                </a:schemeClr>
              </a:buClr>
              <a:buSzPct val="70000"/>
              <a:buFont typeface="Wingdings 2" pitchFamily="18" charset="2"/>
              <a:buNone/>
            </a:pPr>
            <a:r>
              <a:rPr lang="en-US" sz="2000" noProof="1" smtClean="0">
                <a:solidFill>
                  <a:srgbClr val="0000FF"/>
                </a:solidFill>
                <a:latin typeface="Consolas" pitchFamily="49" charset="0"/>
                <a:cs typeface="Consolas" pitchFamily="49" charset="0"/>
              </a:rPr>
              <a:t>    </a:t>
            </a:r>
            <a:r>
              <a:rPr lang="en-US" sz="2000" noProof="1">
                <a:solidFill>
                  <a:srgbClr val="0000FF"/>
                </a:solidFill>
                <a:latin typeface="Consolas" pitchFamily="49" charset="0"/>
                <a:cs typeface="Consolas" pitchFamily="49" charset="0"/>
              </a:rPr>
              <a:t>providerName="System.Data.SqlClient" /&gt;</a:t>
            </a:r>
          </a:p>
          <a:p>
            <a:pPr>
              <a:lnSpc>
                <a:spcPct val="100000"/>
              </a:lnSpc>
              <a:spcBef>
                <a:spcPts val="0"/>
              </a:spcBef>
              <a:buClr>
                <a:schemeClr val="accent5">
                  <a:lumMod val="40000"/>
                  <a:lumOff val="60000"/>
                </a:schemeClr>
              </a:buClr>
              <a:buSzPct val="70000"/>
              <a:buFont typeface="Wingdings 2" pitchFamily="18" charset="2"/>
              <a:buNone/>
            </a:pPr>
            <a:r>
              <a:rPr lang="en-US" sz="2000" noProof="1" smtClean="0">
                <a:solidFill>
                  <a:srgbClr val="0000FF"/>
                </a:solidFill>
                <a:latin typeface="Consolas" pitchFamily="49" charset="0"/>
                <a:cs typeface="Consolas" pitchFamily="49" charset="0"/>
              </a:rPr>
              <a:t>&lt;/</a:t>
            </a:r>
            <a:r>
              <a:rPr lang="en-US" sz="2000" noProof="1">
                <a:solidFill>
                  <a:srgbClr val="0000FF"/>
                </a:solidFill>
                <a:latin typeface="Consolas" pitchFamily="49" charset="0"/>
                <a:cs typeface="Consolas" pitchFamily="49" charset="0"/>
              </a:rPr>
              <a:t>connectionStrings&gt;</a:t>
            </a:r>
          </a:p>
        </p:txBody>
      </p:sp>
    </p:spTree>
    <p:extLst>
      <p:ext uri="{BB962C8B-B14F-4D97-AF65-F5344CB8AC3E}">
        <p14:creationId xmlns:p14="http://schemas.microsoft.com/office/powerpoint/2010/main" val="15535034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850106"/>
          </a:xfrm>
        </p:spPr>
        <p:txBody>
          <a:bodyPr/>
          <a:lstStyle/>
          <a:p>
            <a:r>
              <a:rPr lang="en-US" dirty="0" smtClean="0"/>
              <a:t>ASP.NET Membership API</a:t>
            </a:r>
            <a:endParaRPr lang="en-US" dirty="0"/>
          </a:p>
        </p:txBody>
      </p:sp>
      <p:sp>
        <p:nvSpPr>
          <p:cNvPr id="3" name="Content Placeholder 2"/>
          <p:cNvSpPr>
            <a:spLocks noGrp="1"/>
          </p:cNvSpPr>
          <p:nvPr>
            <p:ph idx="1"/>
          </p:nvPr>
        </p:nvSpPr>
        <p:spPr>
          <a:xfrm>
            <a:off x="142999" y="1620668"/>
            <a:ext cx="8712968" cy="5237332"/>
          </a:xfrm>
        </p:spPr>
        <p:txBody>
          <a:bodyPr>
            <a:normAutofit/>
          </a:bodyPr>
          <a:lstStyle/>
          <a:p>
            <a:pPr>
              <a:lnSpc>
                <a:spcPct val="100000"/>
              </a:lnSpc>
            </a:pPr>
            <a:r>
              <a:rPr lang="ru-RU" dirty="0" smtClean="0"/>
              <a:t>Реализация подключения</a:t>
            </a:r>
            <a:r>
              <a:rPr lang="en-US" dirty="0" smtClean="0"/>
              <a:t> </a:t>
            </a:r>
            <a:r>
              <a:rPr lang="ru-RU" dirty="0" smtClean="0"/>
              <a:t>(</a:t>
            </a:r>
            <a:r>
              <a:rPr lang="en-US" dirty="0" smtClean="0"/>
              <a:t>login</a:t>
            </a:r>
            <a:r>
              <a:rPr lang="ru-RU" dirty="0" smtClean="0"/>
              <a:t>)</a:t>
            </a:r>
            <a:r>
              <a:rPr lang="en-US" dirty="0" smtClean="0"/>
              <a:t>:</a:t>
            </a:r>
          </a:p>
          <a:p>
            <a:pPr>
              <a:lnSpc>
                <a:spcPct val="100000"/>
              </a:lnSpc>
            </a:pPr>
            <a:endParaRPr lang="en-US" dirty="0"/>
          </a:p>
          <a:p>
            <a:pPr>
              <a:lnSpc>
                <a:spcPct val="100000"/>
              </a:lnSpc>
            </a:pPr>
            <a:endParaRPr lang="en-US" dirty="0" smtClean="0"/>
          </a:p>
          <a:p>
            <a:pPr>
              <a:lnSpc>
                <a:spcPct val="100000"/>
              </a:lnSpc>
            </a:pPr>
            <a:endParaRPr lang="en-US" dirty="0"/>
          </a:p>
          <a:p>
            <a:pPr>
              <a:lnSpc>
                <a:spcPct val="100000"/>
              </a:lnSpc>
            </a:pPr>
            <a:r>
              <a:rPr lang="ru-RU" dirty="0" smtClean="0"/>
              <a:t>Реализация отключения</a:t>
            </a:r>
            <a:r>
              <a:rPr lang="en-US" dirty="0" smtClean="0"/>
              <a:t> </a:t>
            </a:r>
            <a:r>
              <a:rPr lang="ru-RU" dirty="0" smtClean="0"/>
              <a:t>(</a:t>
            </a:r>
            <a:r>
              <a:rPr lang="en-US" dirty="0" smtClean="0"/>
              <a:t>logout</a:t>
            </a:r>
            <a:r>
              <a:rPr lang="ru-RU" dirty="0" smtClean="0"/>
              <a:t>) пользователя</a:t>
            </a:r>
            <a:r>
              <a:rPr lang="en-US" dirty="0" smtClean="0"/>
              <a:t>:</a:t>
            </a:r>
          </a:p>
          <a:p>
            <a:pPr>
              <a:lnSpc>
                <a:spcPct val="100000"/>
              </a:lnSpc>
            </a:pPr>
            <a:endParaRPr lang="en-US" dirty="0"/>
          </a:p>
          <a:p>
            <a:pPr>
              <a:lnSpc>
                <a:spcPct val="100000"/>
              </a:lnSpc>
            </a:pPr>
            <a:r>
              <a:rPr lang="ru-RU" dirty="0" smtClean="0"/>
              <a:t>Создание нового пользователя</a:t>
            </a:r>
            <a:r>
              <a:rPr lang="en-US" dirty="0" smtClean="0"/>
              <a:t>:</a:t>
            </a:r>
            <a:endParaRPr lang="en-US" dirty="0"/>
          </a:p>
          <a:p>
            <a:pPr>
              <a:lnSpc>
                <a:spcPct val="100000"/>
              </a:lnSpc>
            </a:pPr>
            <a:endParaRPr lang="en-US" dirty="0"/>
          </a:p>
        </p:txBody>
      </p:sp>
      <p:sp>
        <p:nvSpPr>
          <p:cNvPr id="4" name="Rectangle 5"/>
          <p:cNvSpPr>
            <a:spLocks noChangeArrowheads="1"/>
          </p:cNvSpPr>
          <p:nvPr/>
        </p:nvSpPr>
        <p:spPr bwMode="auto">
          <a:xfrm>
            <a:off x="611560" y="2204864"/>
            <a:ext cx="7775846" cy="1631216"/>
          </a:xfrm>
          <a:prstGeom prst="rect">
            <a:avLst/>
          </a:prstGeom>
          <a:solidFill>
            <a:schemeClr val="accent5">
              <a:lumMod val="40000"/>
              <a:lumOff val="60000"/>
              <a:alpha val="15000"/>
            </a:schemeClr>
          </a:solidFill>
          <a:ln w="12700">
            <a:solidFill>
              <a:schemeClr val="accent5">
                <a:lumMod val="60000"/>
                <a:lumOff val="40000"/>
              </a:schemeClr>
            </a:solidFill>
          </a:ln>
        </p:spPr>
        <p:txBody>
          <a:bodyPr wrap="square">
            <a:spAutoFit/>
          </a:bodyPr>
          <a:lstStyle/>
          <a:p>
            <a:pPr>
              <a:lnSpc>
                <a:spcPct val="100000"/>
              </a:lnSpc>
              <a:spcBef>
                <a:spcPts val="0"/>
              </a:spcBef>
              <a:buClr>
                <a:schemeClr val="accent5">
                  <a:lumMod val="40000"/>
                  <a:lumOff val="60000"/>
                </a:schemeClr>
              </a:buClr>
              <a:buSzPct val="70000"/>
              <a:buFont typeface="Wingdings 2" pitchFamily="18" charset="2"/>
              <a:buNone/>
            </a:pPr>
            <a:r>
              <a:rPr lang="en-US" sz="2000" noProof="1">
                <a:solidFill>
                  <a:srgbClr val="0000FF"/>
                </a:solidFill>
                <a:latin typeface="Consolas" pitchFamily="49" charset="0"/>
                <a:cs typeface="Consolas" pitchFamily="49" charset="0"/>
              </a:rPr>
              <a:t>if (</a:t>
            </a:r>
            <a:r>
              <a:rPr lang="en-US" sz="2000" noProof="1" smtClean="0">
                <a:solidFill>
                  <a:srgbClr val="0000FF"/>
                </a:solidFill>
                <a:latin typeface="Consolas" pitchFamily="49" charset="0"/>
                <a:cs typeface="Consolas" pitchFamily="49" charset="0"/>
              </a:rPr>
              <a:t>Membership.ValidateUser(username, password))</a:t>
            </a:r>
            <a:endParaRPr lang="en-US" sz="2000" noProof="1">
              <a:solidFill>
                <a:srgbClr val="0000FF"/>
              </a:solidFill>
              <a:latin typeface="Consolas" pitchFamily="49" charset="0"/>
              <a:cs typeface="Consolas" pitchFamily="49" charset="0"/>
            </a:endParaRPr>
          </a:p>
          <a:p>
            <a:pPr>
              <a:lnSpc>
                <a:spcPct val="100000"/>
              </a:lnSpc>
              <a:spcBef>
                <a:spcPts val="0"/>
              </a:spcBef>
              <a:buClr>
                <a:schemeClr val="accent5">
                  <a:lumMod val="40000"/>
                  <a:lumOff val="60000"/>
                </a:schemeClr>
              </a:buClr>
              <a:buSzPct val="70000"/>
              <a:buFont typeface="Wingdings 2" pitchFamily="18" charset="2"/>
              <a:buNone/>
            </a:pPr>
            <a:r>
              <a:rPr lang="en-US" sz="2000" noProof="1" smtClean="0">
                <a:solidFill>
                  <a:srgbClr val="0000FF"/>
                </a:solidFill>
                <a:latin typeface="Consolas" pitchFamily="49" charset="0"/>
                <a:cs typeface="Consolas" pitchFamily="49" charset="0"/>
              </a:rPr>
              <a:t>{</a:t>
            </a:r>
            <a:endParaRPr lang="en-US" sz="2000" noProof="1">
              <a:solidFill>
                <a:srgbClr val="0000FF"/>
              </a:solidFill>
              <a:latin typeface="Consolas" pitchFamily="49" charset="0"/>
              <a:cs typeface="Consolas" pitchFamily="49" charset="0"/>
            </a:endParaRPr>
          </a:p>
          <a:p>
            <a:pPr>
              <a:lnSpc>
                <a:spcPct val="100000"/>
              </a:lnSpc>
              <a:spcBef>
                <a:spcPts val="0"/>
              </a:spcBef>
              <a:buClr>
                <a:schemeClr val="accent5">
                  <a:lumMod val="40000"/>
                  <a:lumOff val="60000"/>
                </a:schemeClr>
              </a:buClr>
              <a:buSzPct val="70000"/>
              <a:buFont typeface="Wingdings 2" pitchFamily="18" charset="2"/>
              <a:buNone/>
            </a:pPr>
            <a:r>
              <a:rPr lang="en-US" sz="2000" noProof="1" smtClean="0">
                <a:solidFill>
                  <a:srgbClr val="0000FF"/>
                </a:solidFill>
                <a:latin typeface="Consolas" pitchFamily="49" charset="0"/>
                <a:cs typeface="Consolas" pitchFamily="49" charset="0"/>
              </a:rPr>
              <a:t>  FormsAuthentication.RedirectFromLoginPage(</a:t>
            </a:r>
          </a:p>
          <a:p>
            <a:pPr>
              <a:lnSpc>
                <a:spcPct val="100000"/>
              </a:lnSpc>
              <a:spcBef>
                <a:spcPts val="0"/>
              </a:spcBef>
              <a:buClr>
                <a:schemeClr val="accent5">
                  <a:lumMod val="40000"/>
                  <a:lumOff val="60000"/>
                </a:schemeClr>
              </a:buClr>
              <a:buSzPct val="70000"/>
              <a:buFont typeface="Wingdings 2" pitchFamily="18" charset="2"/>
              <a:buNone/>
            </a:pPr>
            <a:r>
              <a:rPr lang="en-US" sz="2000" noProof="1" smtClean="0">
                <a:solidFill>
                  <a:srgbClr val="0000FF"/>
                </a:solidFill>
                <a:latin typeface="Consolas" pitchFamily="49" charset="0"/>
                <a:cs typeface="Consolas" pitchFamily="49" charset="0"/>
              </a:rPr>
              <a:t>   username, false);</a:t>
            </a:r>
            <a:endParaRPr lang="en-US" sz="2000" noProof="1">
              <a:solidFill>
                <a:srgbClr val="0000FF"/>
              </a:solidFill>
              <a:latin typeface="Consolas" pitchFamily="49" charset="0"/>
              <a:cs typeface="Consolas" pitchFamily="49" charset="0"/>
            </a:endParaRPr>
          </a:p>
          <a:p>
            <a:pPr>
              <a:lnSpc>
                <a:spcPct val="100000"/>
              </a:lnSpc>
              <a:spcBef>
                <a:spcPts val="0"/>
              </a:spcBef>
              <a:buClr>
                <a:schemeClr val="accent5">
                  <a:lumMod val="40000"/>
                  <a:lumOff val="60000"/>
                </a:schemeClr>
              </a:buClr>
              <a:buSzPct val="70000"/>
              <a:buFont typeface="Wingdings 2" pitchFamily="18" charset="2"/>
              <a:buNone/>
            </a:pPr>
            <a:r>
              <a:rPr lang="en-US" sz="2000" noProof="1" smtClean="0">
                <a:solidFill>
                  <a:srgbClr val="0000FF"/>
                </a:solidFill>
                <a:latin typeface="Consolas" pitchFamily="49" charset="0"/>
                <a:cs typeface="Consolas" pitchFamily="49" charset="0"/>
              </a:rPr>
              <a:t>}</a:t>
            </a:r>
            <a:endParaRPr lang="en-US" sz="2000" noProof="1">
              <a:solidFill>
                <a:srgbClr val="0000FF"/>
              </a:solidFill>
              <a:latin typeface="Consolas" pitchFamily="49" charset="0"/>
              <a:cs typeface="Consolas" pitchFamily="49" charset="0"/>
            </a:endParaRPr>
          </a:p>
        </p:txBody>
      </p:sp>
      <p:sp>
        <p:nvSpPr>
          <p:cNvPr id="5" name="Rectangle 5"/>
          <p:cNvSpPr>
            <a:spLocks noChangeArrowheads="1"/>
          </p:cNvSpPr>
          <p:nvPr/>
        </p:nvSpPr>
        <p:spPr bwMode="auto">
          <a:xfrm>
            <a:off x="683568" y="4509120"/>
            <a:ext cx="7775846" cy="400110"/>
          </a:xfrm>
          <a:prstGeom prst="rect">
            <a:avLst/>
          </a:prstGeom>
          <a:solidFill>
            <a:schemeClr val="accent5">
              <a:lumMod val="40000"/>
              <a:lumOff val="60000"/>
              <a:alpha val="15000"/>
            </a:schemeClr>
          </a:solidFill>
          <a:ln w="12700">
            <a:solidFill>
              <a:schemeClr val="accent5">
                <a:lumMod val="60000"/>
                <a:lumOff val="40000"/>
              </a:schemeClr>
            </a:solidFill>
          </a:ln>
        </p:spPr>
        <p:txBody>
          <a:bodyPr wrap="square">
            <a:spAutoFit/>
          </a:bodyPr>
          <a:lstStyle/>
          <a:p>
            <a:pPr>
              <a:lnSpc>
                <a:spcPct val="100000"/>
              </a:lnSpc>
              <a:spcBef>
                <a:spcPts val="0"/>
              </a:spcBef>
              <a:buClr>
                <a:schemeClr val="accent5">
                  <a:lumMod val="40000"/>
                  <a:lumOff val="60000"/>
                </a:schemeClr>
              </a:buClr>
              <a:buSzPct val="70000"/>
              <a:buFont typeface="Wingdings 2" pitchFamily="18" charset="2"/>
              <a:buNone/>
            </a:pPr>
            <a:r>
              <a:rPr lang="en-US" sz="2000" noProof="1">
                <a:solidFill>
                  <a:srgbClr val="0000FF"/>
                </a:solidFill>
                <a:latin typeface="Consolas" pitchFamily="49" charset="0"/>
                <a:cs typeface="Consolas" pitchFamily="49" charset="0"/>
              </a:rPr>
              <a:t>FormsAuthentication.SignOut();</a:t>
            </a:r>
          </a:p>
        </p:txBody>
      </p:sp>
      <p:sp>
        <p:nvSpPr>
          <p:cNvPr id="6" name="Rectangle 5"/>
          <p:cNvSpPr>
            <a:spLocks noChangeArrowheads="1"/>
          </p:cNvSpPr>
          <p:nvPr/>
        </p:nvSpPr>
        <p:spPr bwMode="auto">
          <a:xfrm>
            <a:off x="683568" y="5821233"/>
            <a:ext cx="7775846" cy="400110"/>
          </a:xfrm>
          <a:prstGeom prst="rect">
            <a:avLst/>
          </a:prstGeom>
          <a:solidFill>
            <a:schemeClr val="accent5">
              <a:lumMod val="40000"/>
              <a:lumOff val="60000"/>
              <a:alpha val="15000"/>
            </a:schemeClr>
          </a:solidFill>
          <a:ln w="12700">
            <a:solidFill>
              <a:schemeClr val="accent5">
                <a:lumMod val="60000"/>
                <a:lumOff val="40000"/>
              </a:schemeClr>
            </a:solidFill>
          </a:ln>
        </p:spPr>
        <p:txBody>
          <a:bodyPr wrap="square">
            <a:spAutoFit/>
          </a:bodyPr>
          <a:lstStyle/>
          <a:p>
            <a:pPr>
              <a:lnSpc>
                <a:spcPct val="100000"/>
              </a:lnSpc>
              <a:spcBef>
                <a:spcPts val="0"/>
              </a:spcBef>
              <a:buClr>
                <a:schemeClr val="accent5">
                  <a:lumMod val="40000"/>
                  <a:lumOff val="60000"/>
                </a:schemeClr>
              </a:buClr>
              <a:buSzPct val="70000"/>
              <a:buFont typeface="Wingdings 2" pitchFamily="18" charset="2"/>
              <a:buNone/>
            </a:pPr>
            <a:r>
              <a:rPr lang="en-US" sz="2000" noProof="1" smtClean="0">
                <a:solidFill>
                  <a:srgbClr val="0000FF"/>
                </a:solidFill>
                <a:latin typeface="Consolas" pitchFamily="49" charset="0"/>
                <a:cs typeface="Consolas" pitchFamily="49" charset="0"/>
              </a:rPr>
              <a:t>Membership.CreateUser(username, password);</a:t>
            </a:r>
            <a:endParaRPr lang="en-US" sz="2000" noProof="1">
              <a:solidFill>
                <a:srgbClr val="0000FF"/>
              </a:solidFill>
              <a:latin typeface="Consolas" pitchFamily="49" charset="0"/>
              <a:cs typeface="Consolas" pitchFamily="49" charset="0"/>
            </a:endParaRPr>
          </a:p>
        </p:txBody>
      </p:sp>
    </p:spTree>
    <p:extLst>
      <p:ext uri="{BB962C8B-B14F-4D97-AF65-F5344CB8AC3E}">
        <p14:creationId xmlns:p14="http://schemas.microsoft.com/office/powerpoint/2010/main" val="39520284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706090"/>
          </a:xfrm>
        </p:spPr>
        <p:txBody>
          <a:bodyPr>
            <a:normAutofit fontScale="90000"/>
          </a:bodyPr>
          <a:lstStyle/>
          <a:p>
            <a:r>
              <a:rPr lang="en-US" dirty="0" smtClean="0"/>
              <a:t>ASP.NET Membership API (2)</a:t>
            </a:r>
            <a:endParaRPr lang="en-US" dirty="0"/>
          </a:p>
        </p:txBody>
      </p:sp>
      <p:sp>
        <p:nvSpPr>
          <p:cNvPr id="3" name="Content Placeholder 2"/>
          <p:cNvSpPr>
            <a:spLocks noGrp="1"/>
          </p:cNvSpPr>
          <p:nvPr>
            <p:ph idx="1"/>
          </p:nvPr>
        </p:nvSpPr>
        <p:spPr>
          <a:xfrm>
            <a:off x="107504" y="1268760"/>
            <a:ext cx="9036496" cy="5589240"/>
          </a:xfrm>
        </p:spPr>
        <p:txBody>
          <a:bodyPr/>
          <a:lstStyle/>
          <a:p>
            <a:pPr>
              <a:lnSpc>
                <a:spcPct val="100000"/>
              </a:lnSpc>
            </a:pPr>
            <a:r>
              <a:rPr lang="ru-RU" dirty="0" smtClean="0"/>
              <a:t>Получение подключенного в данное время пользователя</a:t>
            </a:r>
            <a:r>
              <a:rPr lang="en-US" dirty="0" smtClean="0"/>
              <a:t>:</a:t>
            </a:r>
          </a:p>
          <a:p>
            <a:pPr>
              <a:lnSpc>
                <a:spcPct val="100000"/>
              </a:lnSpc>
            </a:pPr>
            <a:endParaRPr lang="en-US" sz="1800" dirty="0"/>
          </a:p>
          <a:p>
            <a:pPr>
              <a:lnSpc>
                <a:spcPct val="100000"/>
              </a:lnSpc>
            </a:pPr>
            <a:r>
              <a:rPr lang="ru-RU" dirty="0" smtClean="0"/>
              <a:t>Создание новой роли</a:t>
            </a:r>
            <a:r>
              <a:rPr lang="en-US" dirty="0" smtClean="0"/>
              <a:t>:</a:t>
            </a:r>
          </a:p>
          <a:p>
            <a:pPr>
              <a:lnSpc>
                <a:spcPct val="100000"/>
              </a:lnSpc>
            </a:pPr>
            <a:endParaRPr lang="en-US" sz="2400" dirty="0"/>
          </a:p>
          <a:p>
            <a:pPr>
              <a:lnSpc>
                <a:spcPct val="100000"/>
              </a:lnSpc>
            </a:pPr>
            <a:r>
              <a:rPr lang="ru-RU" dirty="0" smtClean="0"/>
              <a:t>Добавление пользователя к существующей роли</a:t>
            </a:r>
            <a:r>
              <a:rPr lang="en-US" dirty="0" smtClean="0"/>
              <a:t>:</a:t>
            </a:r>
          </a:p>
          <a:p>
            <a:pPr>
              <a:lnSpc>
                <a:spcPct val="100000"/>
              </a:lnSpc>
            </a:pPr>
            <a:endParaRPr lang="en-US" sz="2000" dirty="0"/>
          </a:p>
          <a:p>
            <a:pPr>
              <a:lnSpc>
                <a:spcPct val="100000"/>
              </a:lnSpc>
            </a:pPr>
            <a:r>
              <a:rPr lang="en-US" dirty="0" smtClean="0"/>
              <a:t>Deleting user / role:</a:t>
            </a:r>
            <a:endParaRPr lang="en-US" dirty="0"/>
          </a:p>
          <a:p>
            <a:pPr>
              <a:lnSpc>
                <a:spcPct val="100000"/>
              </a:lnSpc>
            </a:pPr>
            <a:endParaRPr lang="en-US" dirty="0"/>
          </a:p>
        </p:txBody>
      </p:sp>
      <p:sp>
        <p:nvSpPr>
          <p:cNvPr id="4" name="Rectangle 5"/>
          <p:cNvSpPr>
            <a:spLocks noChangeArrowheads="1"/>
          </p:cNvSpPr>
          <p:nvPr/>
        </p:nvSpPr>
        <p:spPr bwMode="auto">
          <a:xfrm>
            <a:off x="732047" y="2355217"/>
            <a:ext cx="7775846" cy="400110"/>
          </a:xfrm>
          <a:prstGeom prst="rect">
            <a:avLst/>
          </a:prstGeom>
          <a:solidFill>
            <a:schemeClr val="accent5">
              <a:lumMod val="40000"/>
              <a:lumOff val="60000"/>
              <a:alpha val="15000"/>
            </a:schemeClr>
          </a:solidFill>
          <a:ln w="12700">
            <a:solidFill>
              <a:schemeClr val="accent5">
                <a:lumMod val="60000"/>
                <a:lumOff val="40000"/>
              </a:schemeClr>
            </a:solidFill>
          </a:ln>
        </p:spPr>
        <p:txBody>
          <a:bodyPr wrap="square">
            <a:spAutoFit/>
          </a:bodyPr>
          <a:lstStyle/>
          <a:p>
            <a:pPr>
              <a:lnSpc>
                <a:spcPct val="100000"/>
              </a:lnSpc>
              <a:spcBef>
                <a:spcPts val="0"/>
              </a:spcBef>
              <a:buClr>
                <a:schemeClr val="accent5">
                  <a:lumMod val="40000"/>
                  <a:lumOff val="60000"/>
                </a:schemeClr>
              </a:buClr>
              <a:buSzPct val="70000"/>
              <a:buFont typeface="Wingdings 2" pitchFamily="18" charset="2"/>
              <a:buNone/>
            </a:pPr>
            <a:r>
              <a:rPr lang="en-US" sz="2000" noProof="1">
                <a:solidFill>
                  <a:srgbClr val="0000FF"/>
                </a:solidFill>
                <a:latin typeface="Consolas" pitchFamily="49" charset="0"/>
                <a:cs typeface="Consolas" pitchFamily="49" charset="0"/>
              </a:rPr>
              <a:t>MembershipUser currentUser = Membership.GetUser();</a:t>
            </a:r>
          </a:p>
        </p:txBody>
      </p:sp>
      <p:sp>
        <p:nvSpPr>
          <p:cNvPr id="5" name="Rectangle 5"/>
          <p:cNvSpPr>
            <a:spLocks noChangeArrowheads="1"/>
          </p:cNvSpPr>
          <p:nvPr/>
        </p:nvSpPr>
        <p:spPr bwMode="auto">
          <a:xfrm>
            <a:off x="660715" y="4725144"/>
            <a:ext cx="7775846" cy="400110"/>
          </a:xfrm>
          <a:prstGeom prst="rect">
            <a:avLst/>
          </a:prstGeom>
          <a:solidFill>
            <a:schemeClr val="accent5">
              <a:lumMod val="40000"/>
              <a:lumOff val="60000"/>
              <a:alpha val="15000"/>
            </a:schemeClr>
          </a:solidFill>
          <a:ln w="12700">
            <a:solidFill>
              <a:schemeClr val="accent5">
                <a:lumMod val="60000"/>
                <a:lumOff val="40000"/>
              </a:schemeClr>
            </a:solidFill>
          </a:ln>
        </p:spPr>
        <p:txBody>
          <a:bodyPr wrap="square">
            <a:spAutoFit/>
          </a:bodyPr>
          <a:lstStyle/>
          <a:p>
            <a:pPr>
              <a:lnSpc>
                <a:spcPct val="100000"/>
              </a:lnSpc>
              <a:spcBef>
                <a:spcPts val="0"/>
              </a:spcBef>
              <a:buClr>
                <a:schemeClr val="accent5">
                  <a:lumMod val="40000"/>
                  <a:lumOff val="60000"/>
                </a:schemeClr>
              </a:buClr>
              <a:buSzPct val="70000"/>
              <a:buFont typeface="Wingdings 2" pitchFamily="18" charset="2"/>
              <a:buNone/>
            </a:pPr>
            <a:r>
              <a:rPr lang="en-US" sz="2000" noProof="1">
                <a:solidFill>
                  <a:srgbClr val="0000FF"/>
                </a:solidFill>
                <a:latin typeface="Consolas" pitchFamily="49" charset="0"/>
                <a:cs typeface="Consolas" pitchFamily="49" charset="0"/>
              </a:rPr>
              <a:t>Roles.AddUserToRole("admin", "Admins");</a:t>
            </a:r>
          </a:p>
        </p:txBody>
      </p:sp>
      <p:sp>
        <p:nvSpPr>
          <p:cNvPr id="6" name="Rectangle 5"/>
          <p:cNvSpPr>
            <a:spLocks noChangeArrowheads="1"/>
          </p:cNvSpPr>
          <p:nvPr/>
        </p:nvSpPr>
        <p:spPr bwMode="auto">
          <a:xfrm>
            <a:off x="717646" y="5805264"/>
            <a:ext cx="7775846" cy="707886"/>
          </a:xfrm>
          <a:prstGeom prst="rect">
            <a:avLst/>
          </a:prstGeom>
          <a:solidFill>
            <a:schemeClr val="accent5">
              <a:lumMod val="40000"/>
              <a:lumOff val="60000"/>
              <a:alpha val="15000"/>
            </a:schemeClr>
          </a:solidFill>
          <a:ln w="12700">
            <a:solidFill>
              <a:schemeClr val="accent5">
                <a:lumMod val="60000"/>
                <a:lumOff val="40000"/>
              </a:schemeClr>
            </a:solidFill>
          </a:ln>
        </p:spPr>
        <p:txBody>
          <a:bodyPr wrap="square">
            <a:spAutoFit/>
          </a:bodyPr>
          <a:lstStyle/>
          <a:p>
            <a:pPr>
              <a:lnSpc>
                <a:spcPct val="100000"/>
              </a:lnSpc>
              <a:spcBef>
                <a:spcPts val="0"/>
              </a:spcBef>
              <a:buClr>
                <a:schemeClr val="accent5">
                  <a:lumMod val="40000"/>
                  <a:lumOff val="60000"/>
                </a:schemeClr>
              </a:buClr>
              <a:buSzPct val="70000"/>
              <a:buFont typeface="Wingdings 2" pitchFamily="18" charset="2"/>
              <a:buNone/>
            </a:pPr>
            <a:r>
              <a:rPr lang="en-US" sz="2000" noProof="1" smtClean="0">
                <a:solidFill>
                  <a:srgbClr val="0000FF"/>
                </a:solidFill>
                <a:latin typeface="Consolas" pitchFamily="49" charset="0"/>
                <a:cs typeface="Consolas" pitchFamily="49" charset="0"/>
              </a:rPr>
              <a:t>Membership.DeleteUser</a:t>
            </a:r>
            <a:r>
              <a:rPr lang="en-US" sz="2000" noProof="1">
                <a:solidFill>
                  <a:srgbClr val="0000FF"/>
                </a:solidFill>
                <a:latin typeface="Consolas" pitchFamily="49" charset="0"/>
                <a:cs typeface="Consolas" pitchFamily="49" charset="0"/>
              </a:rPr>
              <a:t>("admin", true);</a:t>
            </a:r>
          </a:p>
          <a:p>
            <a:pPr>
              <a:lnSpc>
                <a:spcPct val="100000"/>
              </a:lnSpc>
              <a:spcBef>
                <a:spcPts val="0"/>
              </a:spcBef>
              <a:buClr>
                <a:schemeClr val="accent5">
                  <a:lumMod val="40000"/>
                  <a:lumOff val="60000"/>
                </a:schemeClr>
              </a:buClr>
              <a:buSzPct val="70000"/>
              <a:buFont typeface="Wingdings 2" pitchFamily="18" charset="2"/>
              <a:buNone/>
            </a:pPr>
            <a:r>
              <a:rPr lang="en-US" sz="2000" noProof="1" smtClean="0">
                <a:solidFill>
                  <a:srgbClr val="0000FF"/>
                </a:solidFill>
                <a:latin typeface="Consolas" pitchFamily="49" charset="0"/>
                <a:cs typeface="Consolas" pitchFamily="49" charset="0"/>
              </a:rPr>
              <a:t>Roles.DeleteRole</a:t>
            </a:r>
            <a:r>
              <a:rPr lang="en-US" sz="2000" noProof="1">
                <a:solidFill>
                  <a:srgbClr val="0000FF"/>
                </a:solidFill>
                <a:latin typeface="Consolas" pitchFamily="49" charset="0"/>
                <a:cs typeface="Consolas" pitchFamily="49" charset="0"/>
              </a:rPr>
              <a:t>("Admins");</a:t>
            </a:r>
          </a:p>
        </p:txBody>
      </p:sp>
      <p:sp>
        <p:nvSpPr>
          <p:cNvPr id="7" name="Rectangle 5"/>
          <p:cNvSpPr>
            <a:spLocks noChangeArrowheads="1"/>
          </p:cNvSpPr>
          <p:nvPr/>
        </p:nvSpPr>
        <p:spPr bwMode="auto">
          <a:xfrm>
            <a:off x="691005" y="3287519"/>
            <a:ext cx="7775846" cy="400110"/>
          </a:xfrm>
          <a:prstGeom prst="rect">
            <a:avLst/>
          </a:prstGeom>
          <a:solidFill>
            <a:schemeClr val="accent5">
              <a:lumMod val="40000"/>
              <a:lumOff val="60000"/>
              <a:alpha val="15000"/>
            </a:schemeClr>
          </a:solidFill>
          <a:ln w="12700">
            <a:solidFill>
              <a:schemeClr val="accent5">
                <a:lumMod val="60000"/>
                <a:lumOff val="40000"/>
              </a:schemeClr>
            </a:solidFill>
          </a:ln>
        </p:spPr>
        <p:txBody>
          <a:bodyPr wrap="square">
            <a:spAutoFit/>
          </a:bodyPr>
          <a:lstStyle/>
          <a:p>
            <a:pPr>
              <a:lnSpc>
                <a:spcPct val="100000"/>
              </a:lnSpc>
              <a:spcBef>
                <a:spcPts val="0"/>
              </a:spcBef>
              <a:buClr>
                <a:schemeClr val="accent5">
                  <a:lumMod val="40000"/>
                  <a:lumOff val="60000"/>
                </a:schemeClr>
              </a:buClr>
              <a:buSzPct val="70000"/>
              <a:buFont typeface="Wingdings 2" pitchFamily="18" charset="2"/>
              <a:buNone/>
            </a:pPr>
            <a:r>
              <a:rPr lang="en-US" sz="2000" noProof="1">
                <a:solidFill>
                  <a:srgbClr val="0000FF"/>
                </a:solidFill>
                <a:latin typeface="Consolas" pitchFamily="49" charset="0"/>
                <a:cs typeface="Consolas" pitchFamily="49" charset="0"/>
              </a:rPr>
              <a:t>Roles.CreateRole("Admins");</a:t>
            </a:r>
          </a:p>
        </p:txBody>
      </p:sp>
    </p:spTree>
    <p:extLst>
      <p:ext uri="{BB962C8B-B14F-4D97-AF65-F5344CB8AC3E}">
        <p14:creationId xmlns:p14="http://schemas.microsoft.com/office/powerpoint/2010/main" val="9707713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994122"/>
          </a:xfrm>
        </p:spPr>
        <p:txBody>
          <a:bodyPr>
            <a:normAutofit fontScale="90000"/>
          </a:bodyPr>
          <a:lstStyle/>
          <a:p>
            <a:r>
              <a:rPr lang="ru-RU" dirty="0" smtClean="0"/>
              <a:t>Инструменты управления безопасностью</a:t>
            </a:r>
            <a:r>
              <a:rPr lang="en-US" dirty="0" smtClean="0"/>
              <a:t> web-</a:t>
            </a:r>
            <a:r>
              <a:rPr lang="ru-RU" dirty="0" smtClean="0"/>
              <a:t>приложений</a:t>
            </a:r>
            <a:endParaRPr lang="ru-RU" dirty="0"/>
          </a:p>
        </p:txBody>
      </p:sp>
      <p:sp>
        <p:nvSpPr>
          <p:cNvPr id="3" name="Содержимое 2"/>
          <p:cNvSpPr>
            <a:spLocks noGrp="1"/>
          </p:cNvSpPr>
          <p:nvPr>
            <p:ph idx="1"/>
          </p:nvPr>
        </p:nvSpPr>
        <p:spPr>
          <a:xfrm>
            <a:off x="179512" y="1556792"/>
            <a:ext cx="8964488" cy="5301208"/>
          </a:xfrm>
        </p:spPr>
        <p:txBody>
          <a:bodyPr>
            <a:normAutofit/>
          </a:bodyPr>
          <a:lstStyle/>
          <a:p>
            <a:r>
              <a:rPr lang="ru-RU" b="1" i="1" dirty="0" smtClean="0"/>
              <a:t>Консоль управления </a:t>
            </a:r>
            <a:r>
              <a:rPr lang="en-US" b="1" i="1" dirty="0" smtClean="0"/>
              <a:t>IIS </a:t>
            </a:r>
            <a:r>
              <a:rPr lang="ru-RU" b="1" i="1" dirty="0" smtClean="0"/>
              <a:t> </a:t>
            </a:r>
            <a:r>
              <a:rPr lang="ru-RU" dirty="0" smtClean="0"/>
              <a:t>- задание и изменение свойства </a:t>
            </a:r>
            <a:r>
              <a:rPr lang="en-US" dirty="0" smtClean="0"/>
              <a:t>web </a:t>
            </a:r>
            <a:r>
              <a:rPr lang="ru-RU" dirty="0" smtClean="0"/>
              <a:t>сервера </a:t>
            </a:r>
            <a:r>
              <a:rPr lang="en-US" dirty="0" smtClean="0"/>
              <a:t>IIS</a:t>
            </a:r>
            <a:r>
              <a:rPr lang="ru-RU" dirty="0" smtClean="0"/>
              <a:t> и </a:t>
            </a:r>
            <a:r>
              <a:rPr lang="en-US" dirty="0" smtClean="0"/>
              <a:t>web-</a:t>
            </a:r>
            <a:r>
              <a:rPr lang="ru-RU" dirty="0" smtClean="0"/>
              <a:t>приложений</a:t>
            </a:r>
            <a:r>
              <a:rPr lang="en-US" dirty="0" smtClean="0"/>
              <a:t>:</a:t>
            </a:r>
          </a:p>
          <a:p>
            <a:pPr lvl="1"/>
            <a:r>
              <a:rPr lang="ru-RU" dirty="0" smtClean="0"/>
              <a:t>Доступ с помощью панели управления (</a:t>
            </a:r>
            <a:r>
              <a:rPr lang="ru-RU" dirty="0" smtClean="0">
                <a:solidFill>
                  <a:srgbClr val="0000FF"/>
                </a:solidFill>
              </a:rPr>
              <a:t>Администрирование –</a:t>
            </a:r>
            <a:r>
              <a:rPr lang="en-US" dirty="0" smtClean="0">
                <a:solidFill>
                  <a:srgbClr val="0000FF"/>
                </a:solidFill>
              </a:rPr>
              <a:t>&gt; </a:t>
            </a:r>
            <a:r>
              <a:rPr lang="ru-RU" dirty="0" smtClean="0">
                <a:solidFill>
                  <a:srgbClr val="0000FF"/>
                </a:solidFill>
              </a:rPr>
              <a:t>Диспетчер служб </a:t>
            </a:r>
            <a:r>
              <a:rPr lang="en-US" dirty="0" smtClean="0">
                <a:solidFill>
                  <a:srgbClr val="0000FF"/>
                </a:solidFill>
              </a:rPr>
              <a:t>IIS</a:t>
            </a:r>
            <a:r>
              <a:rPr lang="ru-RU" dirty="0" smtClean="0"/>
              <a:t>)</a:t>
            </a:r>
            <a:r>
              <a:rPr lang="en-US" dirty="0" smtClean="0"/>
              <a:t>.</a:t>
            </a:r>
          </a:p>
          <a:p>
            <a:pPr lvl="1"/>
            <a:r>
              <a:rPr lang="ru-RU" dirty="0" smtClean="0"/>
              <a:t>Начиная с </a:t>
            </a:r>
            <a:r>
              <a:rPr lang="en-US" dirty="0" smtClean="0"/>
              <a:t>IIS</a:t>
            </a:r>
            <a:r>
              <a:rPr lang="ru-RU" dirty="0" smtClean="0"/>
              <a:t> 6.0 хранение данных в </a:t>
            </a:r>
            <a:r>
              <a:rPr lang="en-US" dirty="0" err="1" smtClean="0"/>
              <a:t>web.config</a:t>
            </a:r>
            <a:r>
              <a:rPr lang="ru-RU" dirty="0" smtClean="0"/>
              <a:t>.</a:t>
            </a:r>
            <a:endParaRPr lang="en-US" dirty="0" smtClean="0"/>
          </a:p>
          <a:p>
            <a:r>
              <a:rPr lang="en-US" b="1" i="1" dirty="0"/>
              <a:t>Web Assistant </a:t>
            </a:r>
            <a:r>
              <a:rPr lang="en-US" b="1" i="1" dirty="0" smtClean="0"/>
              <a:t>Toolkit</a:t>
            </a:r>
            <a:endParaRPr lang="ru-RU" b="1" i="1" dirty="0" smtClean="0"/>
          </a:p>
          <a:p>
            <a:pPr lvl="1"/>
            <a:r>
              <a:rPr lang="ru-RU" dirty="0" smtClean="0"/>
              <a:t>Команда </a:t>
            </a:r>
            <a:r>
              <a:rPr lang="en-US" dirty="0" smtClean="0">
                <a:solidFill>
                  <a:srgbClr val="0000FF"/>
                </a:solidFill>
              </a:rPr>
              <a:t>Visual Studio -&gt; Website -&gt; ASP.Net Configuration </a:t>
            </a:r>
            <a:r>
              <a:rPr lang="en-US" dirty="0" smtClean="0"/>
              <a:t>(Web Assistant Toolkit, WAT).</a:t>
            </a:r>
          </a:p>
          <a:p>
            <a:r>
              <a:rPr lang="ru-RU" dirty="0" smtClean="0"/>
              <a:t>Ручное редактирование файла </a:t>
            </a:r>
            <a:r>
              <a:rPr lang="en-US" dirty="0" err="1" smtClean="0">
                <a:solidFill>
                  <a:srgbClr val="0000FF"/>
                </a:solidFill>
              </a:rPr>
              <a:t>web.config</a:t>
            </a:r>
            <a:r>
              <a:rPr lang="en-US" dirty="0" smtClean="0"/>
              <a:t>.</a:t>
            </a:r>
            <a:endParaRPr lang="ru-RU"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60648"/>
            <a:ext cx="9144000" cy="1008112"/>
          </a:xfrm>
        </p:spPr>
        <p:txBody>
          <a:bodyPr>
            <a:normAutofit fontScale="90000"/>
          </a:bodyPr>
          <a:lstStyle/>
          <a:p>
            <a:r>
              <a:rPr lang="ru-RU" dirty="0" smtClean="0"/>
              <a:t>Создание базы данных учетных записей пользователей в серверной СУБД</a:t>
            </a:r>
            <a:endParaRPr lang="ru-RU" dirty="0"/>
          </a:p>
        </p:txBody>
      </p:sp>
      <p:sp>
        <p:nvSpPr>
          <p:cNvPr id="3" name="Содержимое 2"/>
          <p:cNvSpPr>
            <a:spLocks noGrp="1"/>
          </p:cNvSpPr>
          <p:nvPr>
            <p:ph idx="1"/>
          </p:nvPr>
        </p:nvSpPr>
        <p:spPr>
          <a:xfrm>
            <a:off x="205680" y="1844824"/>
            <a:ext cx="8938320" cy="5013176"/>
          </a:xfrm>
        </p:spPr>
        <p:txBody>
          <a:bodyPr>
            <a:normAutofit lnSpcReduction="10000"/>
          </a:bodyPr>
          <a:lstStyle/>
          <a:p>
            <a:pPr lvl="0"/>
            <a:r>
              <a:rPr lang="ru-RU" dirty="0" smtClean="0"/>
              <a:t>Базу данных учетных записей можно создать с помощью утилиты </a:t>
            </a:r>
            <a:r>
              <a:rPr lang="en-US" dirty="0" smtClean="0">
                <a:solidFill>
                  <a:srgbClr val="0000FF"/>
                </a:solidFill>
              </a:rPr>
              <a:t>aspnet_regsql.exe</a:t>
            </a:r>
            <a:r>
              <a:rPr lang="ru-RU" dirty="0" smtClean="0"/>
              <a:t>.</a:t>
            </a:r>
          </a:p>
          <a:p>
            <a:pPr lvl="1"/>
            <a:r>
              <a:rPr lang="ru-RU" dirty="0" smtClean="0"/>
              <a:t>Если СУБД </a:t>
            </a:r>
            <a:r>
              <a:rPr lang="en-US" dirty="0" smtClean="0"/>
              <a:t>SQL Express</a:t>
            </a:r>
            <a:r>
              <a:rPr lang="ru-RU" dirty="0" smtClean="0"/>
              <a:t> (2005 или 2008) на компьютере разработчика не установлен,</a:t>
            </a:r>
          </a:p>
          <a:p>
            <a:pPr lvl="1"/>
            <a:r>
              <a:rPr lang="ru-RU" dirty="0" smtClean="0"/>
              <a:t>Если требуется использовать не локальный файл БД, а серверную СУБД.</a:t>
            </a:r>
          </a:p>
          <a:p>
            <a:r>
              <a:rPr lang="ru-RU" dirty="0" smtClean="0"/>
              <a:t>Данная утилита находится в папке, в которой находятся все файлы используемой версии платформы </a:t>
            </a:r>
            <a:r>
              <a:rPr lang="en-US" dirty="0" smtClean="0"/>
              <a:t>Microsoft</a:t>
            </a:r>
            <a:r>
              <a:rPr lang="ru-RU" dirty="0" smtClean="0"/>
              <a:t>.</a:t>
            </a:r>
            <a:r>
              <a:rPr lang="en-US" dirty="0" smtClean="0"/>
              <a:t>Net</a:t>
            </a:r>
            <a:r>
              <a:rPr lang="ru-RU" dirty="0" smtClean="0"/>
              <a:t>. </a:t>
            </a:r>
          </a:p>
          <a:p>
            <a:pPr lvl="1"/>
            <a:r>
              <a:rPr lang="ru-RU" dirty="0" smtClean="0"/>
              <a:t>Например</a:t>
            </a:r>
            <a:r>
              <a:rPr lang="en-US" dirty="0" smtClean="0"/>
              <a:t>: </a:t>
            </a:r>
            <a:r>
              <a:rPr lang="en-US" dirty="0" smtClean="0">
                <a:solidFill>
                  <a:srgbClr val="0000FF"/>
                </a:solidFill>
              </a:rPr>
              <a:t>C:\Windows\Microsoft.NET\Framework\v4.0.30319</a:t>
            </a:r>
            <a:endParaRPr lang="ru-RU" dirty="0" smtClean="0"/>
          </a:p>
          <a:p>
            <a:endParaRPr lang="ru-RU" dirty="0"/>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72066" name="Rectangle 2"/>
          <p:cNvSpPr>
            <a:spLocks noGrp="1" noChangeArrowheads="1"/>
          </p:cNvSpPr>
          <p:nvPr>
            <p:ph type="title"/>
          </p:nvPr>
        </p:nvSpPr>
        <p:spPr>
          <a:xfrm>
            <a:off x="0" y="210344"/>
            <a:ext cx="8915400" cy="914400"/>
          </a:xfrm>
        </p:spPr>
        <p:txBody>
          <a:bodyPr>
            <a:normAutofit fontScale="90000"/>
          </a:bodyPr>
          <a:lstStyle/>
          <a:p>
            <a:r>
              <a:rPr lang="ru-RU" noProof="1" smtClean="0"/>
              <a:t>Утилита </a:t>
            </a:r>
            <a:r>
              <a:rPr lang="en-US" noProof="1" smtClean="0"/>
              <a:t>SQL Registration: </a:t>
            </a:r>
            <a:r>
              <a:rPr lang="en-US" noProof="1" smtClean="0">
                <a:solidFill>
                  <a:srgbClr val="0000FF"/>
                </a:solidFill>
              </a:rPr>
              <a:t>aspnet_</a:t>
            </a:r>
            <a:r>
              <a:rPr lang="en-US" dirty="0" smtClean="0">
                <a:solidFill>
                  <a:srgbClr val="0000FF"/>
                </a:solidFill>
              </a:rPr>
              <a:t>r</a:t>
            </a:r>
            <a:r>
              <a:rPr lang="en-US" noProof="1" smtClean="0">
                <a:solidFill>
                  <a:srgbClr val="0000FF"/>
                </a:solidFill>
              </a:rPr>
              <a:t>egsql</a:t>
            </a:r>
            <a:endParaRPr lang="en-US" noProof="1">
              <a:solidFill>
                <a:srgbClr val="0000FF"/>
              </a:solidFill>
            </a:endParaRPr>
          </a:p>
        </p:txBody>
      </p:sp>
      <p:sp>
        <p:nvSpPr>
          <p:cNvPr id="472067" name="Rectangle 3"/>
          <p:cNvSpPr>
            <a:spLocks noGrp="1" noChangeArrowheads="1"/>
          </p:cNvSpPr>
          <p:nvPr>
            <p:ph idx="1"/>
          </p:nvPr>
        </p:nvSpPr>
        <p:spPr>
          <a:xfrm>
            <a:off x="228600" y="1246584"/>
            <a:ext cx="8915400" cy="5611416"/>
          </a:xfrm>
        </p:spPr>
        <p:txBody>
          <a:bodyPr/>
          <a:lstStyle/>
          <a:p>
            <a:pPr>
              <a:lnSpc>
                <a:spcPct val="100000"/>
              </a:lnSpc>
            </a:pPr>
            <a:r>
              <a:rPr lang="ru-RU" sz="3000" dirty="0" smtClean="0"/>
              <a:t>Встроенные классы</a:t>
            </a:r>
            <a:r>
              <a:rPr lang="en-US" sz="3000" dirty="0" smtClean="0"/>
              <a:t> </a:t>
            </a:r>
            <a:r>
              <a:rPr lang="en-US" sz="2800" noProof="1" smtClean="0">
                <a:solidFill>
                  <a:srgbClr val="0000FF"/>
                </a:solidFill>
                <a:latin typeface="Consolas" pitchFamily="49" charset="0"/>
                <a:cs typeface="Consolas" pitchFamily="49" charset="0"/>
              </a:rPr>
              <a:t>System.Web.Security.SqlMembershipProvider</a:t>
            </a:r>
            <a:r>
              <a:rPr lang="en-US" sz="3000" dirty="0" smtClean="0"/>
              <a:t>  </a:t>
            </a:r>
            <a:r>
              <a:rPr lang="en-US" sz="2800" noProof="1" smtClean="0">
                <a:solidFill>
                  <a:srgbClr val="0000FF"/>
                </a:solidFill>
                <a:latin typeface="Consolas" pitchFamily="49" charset="0"/>
                <a:cs typeface="Consolas" pitchFamily="49" charset="0"/>
              </a:rPr>
              <a:t>System.Web.Security.SqlRoleProvider</a:t>
            </a:r>
            <a:r>
              <a:rPr lang="en-US" sz="3000" dirty="0" smtClean="0"/>
              <a:t> </a:t>
            </a:r>
            <a:endParaRPr lang="ru-RU" sz="3000" dirty="0" smtClean="0"/>
          </a:p>
          <a:p>
            <a:pPr>
              <a:lnSpc>
                <a:spcPct val="100000"/>
              </a:lnSpc>
            </a:pPr>
            <a:r>
              <a:rPr lang="ru-RU" sz="3000" dirty="0"/>
              <a:t>и</a:t>
            </a:r>
            <a:r>
              <a:rPr lang="ru-RU" sz="3000" dirty="0" smtClean="0"/>
              <a:t>спользуют стандартные таблицы в </a:t>
            </a:r>
            <a:r>
              <a:rPr lang="en-US" sz="3000" dirty="0" smtClean="0"/>
              <a:t>SQL Server</a:t>
            </a:r>
            <a:r>
              <a:rPr lang="ru-RU" sz="3000" dirty="0" smtClean="0"/>
              <a:t>.</a:t>
            </a:r>
          </a:p>
          <a:p>
            <a:pPr>
              <a:lnSpc>
                <a:spcPct val="100000"/>
              </a:lnSpc>
            </a:pPr>
            <a:r>
              <a:rPr lang="ru-RU" sz="3000" dirty="0" smtClean="0"/>
              <a:t>Эти таблицы можно создать с помощью утилиты </a:t>
            </a:r>
            <a:r>
              <a:rPr lang="en-US" sz="2800" dirty="0" smtClean="0"/>
              <a:t>ASP.NET </a:t>
            </a:r>
            <a:r>
              <a:rPr lang="en-US" sz="2800" dirty="0"/>
              <a:t>SQL Server </a:t>
            </a:r>
            <a:r>
              <a:rPr lang="en-US" sz="2800" dirty="0" smtClean="0"/>
              <a:t>Registration</a:t>
            </a:r>
            <a:r>
              <a:rPr lang="ru-RU" sz="2800" dirty="0" smtClean="0"/>
              <a:t> </a:t>
            </a:r>
            <a:r>
              <a:rPr lang="en-US" sz="2800" dirty="0" smtClean="0"/>
              <a:t>(</a:t>
            </a:r>
            <a:r>
              <a:rPr lang="en-US" sz="2800" noProof="1" smtClean="0">
                <a:solidFill>
                  <a:srgbClr val="0000FF"/>
                </a:solidFill>
                <a:latin typeface="Consolas" pitchFamily="49" charset="0"/>
                <a:cs typeface="Consolas" pitchFamily="49" charset="0"/>
              </a:rPr>
              <a:t>aspnet_regsql.exe</a:t>
            </a:r>
            <a:r>
              <a:rPr lang="en-US" sz="2800" dirty="0" smtClean="0"/>
              <a:t>)</a:t>
            </a:r>
            <a:endParaRPr lang="en-US" sz="2800" dirty="0"/>
          </a:p>
          <a:p>
            <a:pPr lvl="1">
              <a:lnSpc>
                <a:spcPct val="100000"/>
              </a:lnSpc>
            </a:pPr>
            <a:r>
              <a:rPr lang="en-US" sz="2800" noProof="1" smtClean="0">
                <a:solidFill>
                  <a:srgbClr val="0000FF"/>
                </a:solidFill>
                <a:latin typeface="Consolas" pitchFamily="49" charset="0"/>
                <a:cs typeface="Consolas" pitchFamily="49" charset="0"/>
              </a:rPr>
              <a:t>aspnet_regsql.exe</a:t>
            </a:r>
            <a:r>
              <a:rPr lang="ru-RU" noProof="1"/>
              <a:t> </a:t>
            </a:r>
            <a:r>
              <a:rPr lang="ru-RU" noProof="1" smtClean="0"/>
              <a:t>– это утилита, которая устанавливается, как часть </a:t>
            </a:r>
            <a:r>
              <a:rPr lang="en-US" sz="2800" dirty="0" smtClean="0"/>
              <a:t>ASP.NET 4.0:</a:t>
            </a:r>
            <a:endParaRPr lang="en-US" sz="2800" dirty="0"/>
          </a:p>
        </p:txBody>
      </p:sp>
      <p:sp>
        <p:nvSpPr>
          <p:cNvPr id="4" name="Rectangle 5"/>
          <p:cNvSpPr>
            <a:spLocks noChangeArrowheads="1"/>
          </p:cNvSpPr>
          <p:nvPr/>
        </p:nvSpPr>
        <p:spPr bwMode="auto">
          <a:xfrm>
            <a:off x="228600" y="5517232"/>
            <a:ext cx="8686800" cy="769441"/>
          </a:xfrm>
          <a:prstGeom prst="rect">
            <a:avLst/>
          </a:prstGeom>
          <a:solidFill>
            <a:schemeClr val="accent5">
              <a:lumMod val="40000"/>
              <a:lumOff val="60000"/>
              <a:alpha val="15000"/>
            </a:schemeClr>
          </a:solidFill>
          <a:ln w="12700">
            <a:solidFill>
              <a:schemeClr val="accent5">
                <a:lumMod val="60000"/>
                <a:lumOff val="40000"/>
              </a:schemeClr>
            </a:solidFill>
          </a:ln>
        </p:spPr>
        <p:txBody>
          <a:bodyPr wrap="square">
            <a:spAutoFit/>
          </a:bodyPr>
          <a:lstStyle/>
          <a:p>
            <a:pPr>
              <a:lnSpc>
                <a:spcPct val="100000"/>
              </a:lnSpc>
              <a:spcBef>
                <a:spcPts val="0"/>
              </a:spcBef>
              <a:buClr>
                <a:schemeClr val="accent5">
                  <a:lumMod val="40000"/>
                  <a:lumOff val="60000"/>
                </a:schemeClr>
              </a:buClr>
              <a:buSzPct val="70000"/>
              <a:buFont typeface="Wingdings 2" pitchFamily="18" charset="2"/>
              <a:buNone/>
            </a:pPr>
            <a:r>
              <a:rPr lang="en-US" sz="2200" noProof="1">
                <a:solidFill>
                  <a:srgbClr val="0000FF"/>
                </a:solidFill>
                <a:latin typeface="Consolas" pitchFamily="49" charset="0"/>
                <a:cs typeface="Consolas" pitchFamily="49" charset="0"/>
              </a:rPr>
              <a:t>C:\</a:t>
            </a:r>
            <a:r>
              <a:rPr lang="en-US" sz="2200" noProof="1" smtClean="0">
                <a:solidFill>
                  <a:srgbClr val="0000FF"/>
                </a:solidFill>
                <a:latin typeface="Consolas" pitchFamily="49" charset="0"/>
                <a:cs typeface="Consolas" pitchFamily="49" charset="0"/>
              </a:rPr>
              <a:t>WINDOWS\Microsoft.NET\Framework\v4.0.30319\ aspnet_regsql.exe</a:t>
            </a:r>
            <a:endParaRPr lang="en-US" sz="2200" noProof="1">
              <a:solidFill>
                <a:srgbClr val="0000FF"/>
              </a:solidFill>
              <a:latin typeface="Consolas" pitchFamily="49" charset="0"/>
              <a:cs typeface="Consolas" pitchFamily="49" charset="0"/>
            </a:endParaRPr>
          </a:p>
        </p:txBody>
      </p:sp>
    </p:spTree>
    <p:extLst>
      <p:ext uri="{BB962C8B-B14F-4D97-AF65-F5344CB8AC3E}">
        <p14:creationId xmlns:p14="http://schemas.microsoft.com/office/powerpoint/2010/main" val="11225433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10344"/>
            <a:ext cx="9144000" cy="914400"/>
          </a:xfrm>
        </p:spPr>
        <p:txBody>
          <a:bodyPr>
            <a:noAutofit/>
          </a:bodyPr>
          <a:lstStyle/>
          <a:p>
            <a:r>
              <a:rPr lang="ru-RU" sz="3600" dirty="0" smtClean="0">
                <a:latin typeface="Arial" panose="020B0604020202020204" pitchFamily="34" charset="0"/>
                <a:cs typeface="Arial" panose="020B0604020202020204" pitchFamily="34" charset="0"/>
              </a:rPr>
              <a:t>Стандартная схема БД для </a:t>
            </a:r>
            <a:br>
              <a:rPr lang="ru-RU" sz="3600" dirty="0" smtClean="0">
                <a:latin typeface="Arial" panose="020B0604020202020204" pitchFamily="34" charset="0"/>
                <a:cs typeface="Arial" panose="020B0604020202020204" pitchFamily="34" charset="0"/>
              </a:rPr>
            </a:br>
            <a:r>
              <a:rPr lang="en-US" sz="3600" dirty="0" smtClean="0">
                <a:latin typeface="Arial" panose="020B0604020202020204" pitchFamily="34" charset="0"/>
                <a:cs typeface="Arial" panose="020B0604020202020204" pitchFamily="34" charset="0"/>
              </a:rPr>
              <a:t>ASP.NET</a:t>
            </a:r>
            <a:r>
              <a:rPr lang="ru-RU" sz="3600" dirty="0" smtClean="0">
                <a:latin typeface="Arial" panose="020B0604020202020204" pitchFamily="34" charset="0"/>
                <a:cs typeface="Arial" panose="020B0604020202020204" pitchFamily="34" charset="0"/>
              </a:rPr>
              <a:t> приложений</a:t>
            </a:r>
            <a:endParaRPr lang="en-US" sz="3600" dirty="0">
              <a:latin typeface="Arial" panose="020B0604020202020204" pitchFamily="34" charset="0"/>
              <a:cs typeface="Arial" panose="020B0604020202020204" pitchFamily="34" charset="0"/>
            </a:endParaRPr>
          </a:p>
        </p:txBody>
      </p:sp>
      <p:pic>
        <p:nvPicPr>
          <p:cNvPr id="4100" name="Picture 4"/>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l="-1744" t="-3119" r="-1867" b="-2117"/>
          <a:stretch/>
        </p:blipFill>
        <p:spPr bwMode="auto">
          <a:xfrm>
            <a:off x="41809" y="1679036"/>
            <a:ext cx="9106045" cy="4985556"/>
          </a:xfrm>
          <a:prstGeom prst="roundRect">
            <a:avLst>
              <a:gd name="adj" fmla="val 1186"/>
            </a:avLst>
          </a:prstGeom>
          <a:solidFill>
            <a:srgbClr val="FFFFFF"/>
          </a:solidFill>
          <a:ln>
            <a:noFill/>
          </a:ln>
          <a:effectLst/>
        </p:spPr>
      </p:pic>
    </p:spTree>
    <p:extLst>
      <p:ext uri="{BB962C8B-B14F-4D97-AF65-F5344CB8AC3E}">
        <p14:creationId xmlns:p14="http://schemas.microsoft.com/office/powerpoint/2010/main" val="10138593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457200" y="274638"/>
            <a:ext cx="8229600" cy="850900"/>
          </a:xfrm>
        </p:spPr>
        <p:txBody>
          <a:bodyPr/>
          <a:lstStyle/>
          <a:p>
            <a:pPr eaLnBrk="1" hangingPunct="1"/>
            <a:r>
              <a:rPr lang="en-US" sz="3200" dirty="0" smtClean="0"/>
              <a:t>Wizard</a:t>
            </a:r>
            <a:r>
              <a:rPr lang="ru-RU" sz="3200" dirty="0" smtClean="0"/>
              <a:t> интерфейс утилиты </a:t>
            </a:r>
            <a:r>
              <a:rPr lang="ru-RU" sz="3200" dirty="0" err="1" smtClean="0">
                <a:solidFill>
                  <a:srgbClr val="0000FF"/>
                </a:solidFill>
              </a:rPr>
              <a:t>as</a:t>
            </a:r>
            <a:r>
              <a:rPr lang="en-US" sz="3200" dirty="0" smtClean="0">
                <a:solidFill>
                  <a:srgbClr val="0000FF"/>
                </a:solidFill>
              </a:rPr>
              <a:t>p</a:t>
            </a:r>
            <a:r>
              <a:rPr lang="ru-RU" sz="3200" dirty="0" err="1" smtClean="0">
                <a:solidFill>
                  <a:srgbClr val="0000FF"/>
                </a:solidFill>
              </a:rPr>
              <a:t>net_regsql.exe</a:t>
            </a:r>
            <a:endParaRPr lang="ru-RU" sz="3200" dirty="0" smtClean="0">
              <a:solidFill>
                <a:srgbClr val="0000FF"/>
              </a:solidFill>
            </a:endParaRPr>
          </a:p>
        </p:txBody>
      </p:sp>
      <p:sp>
        <p:nvSpPr>
          <p:cNvPr id="116739" name="Picture 4"/>
          <p:cNvSpPr>
            <a:spLocks noChangeAspect="1" noChangeArrowheads="1"/>
          </p:cNvSpPr>
          <p:nvPr/>
        </p:nvSpPr>
        <p:spPr bwMode="auto">
          <a:xfrm>
            <a:off x="1544641" y="1427163"/>
            <a:ext cx="6681787" cy="5430837"/>
          </a:xfrm>
          <a:prstGeom prst="rect">
            <a:avLst/>
          </a:prstGeom>
          <a:noFill/>
          <a:ln w="9525">
            <a:noFill/>
            <a:miter lim="800000"/>
            <a:headEnd/>
            <a:tailEnd/>
          </a:ln>
        </p:spPr>
        <p:txBody>
          <a:bodyPr/>
          <a:lstStyle/>
          <a:p>
            <a:endParaRPr lang="ru-RU"/>
          </a:p>
        </p:txBody>
      </p:sp>
      <p:pic>
        <p:nvPicPr>
          <p:cNvPr id="2050"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28662" y="1142984"/>
            <a:ext cx="5643602" cy="4357718"/>
          </a:xfrm>
          <a:prstGeom prst="rect">
            <a:avLst/>
          </a:prstGeom>
          <a:noFill/>
          <a:ln w="9525">
            <a:noFill/>
            <a:miter lim="800000"/>
            <a:headEnd/>
            <a:tailEnd/>
          </a:ln>
        </p:spPr>
      </p:pic>
      <p:pic>
        <p:nvPicPr>
          <p:cNvPr id="2051" name="Picture 3"/>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714480" y="1785926"/>
            <a:ext cx="5643602" cy="4357718"/>
          </a:xfrm>
          <a:prstGeom prst="rect">
            <a:avLst/>
          </a:prstGeom>
          <a:noFill/>
          <a:ln w="9525">
            <a:noFill/>
            <a:miter lim="800000"/>
            <a:headEnd/>
            <a:tailEnd/>
          </a:ln>
        </p:spPr>
      </p:pic>
      <p:pic>
        <p:nvPicPr>
          <p:cNvPr id="2052" name="Picture 4"/>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928926" y="2357430"/>
            <a:ext cx="5643602" cy="435771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 calcmode="lin" valueType="num">
                                      <p:cBhvr additive="base">
                                        <p:cTn id="7" dur="500" fill="hold"/>
                                        <p:tgtEl>
                                          <p:spTgt spid="2051"/>
                                        </p:tgtEl>
                                        <p:attrNameLst>
                                          <p:attrName>ppt_x</p:attrName>
                                        </p:attrNameLst>
                                      </p:cBhvr>
                                      <p:tavLst>
                                        <p:tav tm="0">
                                          <p:val>
                                            <p:strVal val="#ppt_x"/>
                                          </p:val>
                                        </p:tav>
                                        <p:tav tm="100000">
                                          <p:val>
                                            <p:strVal val="#ppt_x"/>
                                          </p:val>
                                        </p:tav>
                                      </p:tavLst>
                                    </p:anim>
                                    <p:anim calcmode="lin" valueType="num">
                                      <p:cBhvr additive="base">
                                        <p:cTn id="8" dur="500" fill="hold"/>
                                        <p:tgtEl>
                                          <p:spTgt spid="205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52"/>
                                        </p:tgtEl>
                                        <p:attrNameLst>
                                          <p:attrName>style.visibility</p:attrName>
                                        </p:attrNameLst>
                                      </p:cBhvr>
                                      <p:to>
                                        <p:strVal val="visible"/>
                                      </p:to>
                                    </p:set>
                                    <p:anim calcmode="lin" valueType="num">
                                      <p:cBhvr additive="base">
                                        <p:cTn id="13" dur="500" fill="hold"/>
                                        <p:tgtEl>
                                          <p:spTgt spid="2052"/>
                                        </p:tgtEl>
                                        <p:attrNameLst>
                                          <p:attrName>ppt_x</p:attrName>
                                        </p:attrNameLst>
                                      </p:cBhvr>
                                      <p:tavLst>
                                        <p:tav tm="0">
                                          <p:val>
                                            <p:strVal val="#ppt_x"/>
                                          </p:val>
                                        </p:tav>
                                        <p:tav tm="100000">
                                          <p:val>
                                            <p:strVal val="#ppt_x"/>
                                          </p:val>
                                        </p:tav>
                                      </p:tavLst>
                                    </p:anim>
                                    <p:anim calcmode="lin" valueType="num">
                                      <p:cBhvr additive="base">
                                        <p:cTn id="14" dur="500" fill="hold"/>
                                        <p:tgtEl>
                                          <p:spTgt spid="20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457200" y="274638"/>
            <a:ext cx="8435975" cy="490537"/>
          </a:xfrm>
        </p:spPr>
        <p:txBody>
          <a:bodyPr>
            <a:noAutofit/>
          </a:bodyPr>
          <a:lstStyle/>
          <a:p>
            <a:pPr eaLnBrk="1" hangingPunct="1"/>
            <a:r>
              <a:rPr lang="ru-RU" sz="3600" dirty="0" smtClean="0"/>
              <a:t>Параметры утилиты </a:t>
            </a:r>
            <a:r>
              <a:rPr lang="ru-RU" sz="3600" dirty="0" err="1" smtClean="0">
                <a:solidFill>
                  <a:srgbClr val="0000FF"/>
                </a:solidFill>
              </a:rPr>
              <a:t>aspnet_regsql.exe</a:t>
            </a:r>
            <a:endParaRPr lang="ru-RU" sz="3600" dirty="0" smtClean="0">
              <a:solidFill>
                <a:srgbClr val="0000FF"/>
              </a:solidFill>
            </a:endParaRPr>
          </a:p>
        </p:txBody>
      </p:sp>
      <p:graphicFrame>
        <p:nvGraphicFramePr>
          <p:cNvPr id="136320" name="Group 128"/>
          <p:cNvGraphicFramePr>
            <a:graphicFrameLocks noGrp="1"/>
          </p:cNvGraphicFramePr>
          <p:nvPr>
            <p:ph idx="1"/>
            <p:extLst>
              <p:ext uri="{D42A27DB-BD31-4B8C-83A1-F6EECF244321}">
                <p14:modId xmlns:p14="http://schemas.microsoft.com/office/powerpoint/2010/main" val="911303519"/>
              </p:ext>
            </p:extLst>
          </p:nvPr>
        </p:nvGraphicFramePr>
        <p:xfrm>
          <a:off x="179512" y="981075"/>
          <a:ext cx="8507288" cy="5716905"/>
        </p:xfrm>
        <a:graphic>
          <a:graphicData uri="http://schemas.openxmlformats.org/drawingml/2006/table">
            <a:tbl>
              <a:tblPr/>
              <a:tblGrid>
                <a:gridCol w="1512168">
                  <a:extLst>
                    <a:ext uri="{9D8B030D-6E8A-4147-A177-3AD203B41FA5}">
                      <a16:colId xmlns:a16="http://schemas.microsoft.com/office/drawing/2014/main" val="20000"/>
                    </a:ext>
                  </a:extLst>
                </a:gridCol>
                <a:gridCol w="6995120">
                  <a:extLst>
                    <a:ext uri="{9D8B030D-6E8A-4147-A177-3AD203B41FA5}">
                      <a16:colId xmlns:a16="http://schemas.microsoft.com/office/drawing/2014/main" val="20001"/>
                    </a:ext>
                  </a:extLst>
                </a:gridCol>
              </a:tblGrid>
              <a:tr h="3587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1" i="0" u="none" strike="noStrike" cap="none" normalizeH="0" baseline="0" dirty="0" smtClean="0">
                          <a:ln>
                            <a:noFill/>
                          </a:ln>
                          <a:solidFill>
                            <a:schemeClr val="tx1"/>
                          </a:solidFill>
                          <a:effectLst/>
                          <a:latin typeface="Arial" charset="0"/>
                        </a:rPr>
                        <a:t>Параметр</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1" i="0" u="none" strike="noStrike" cap="none" normalizeH="0" baseline="0" smtClean="0">
                          <a:ln>
                            <a:noFill/>
                          </a:ln>
                          <a:solidFill>
                            <a:schemeClr val="tx1"/>
                          </a:solidFill>
                          <a:effectLst/>
                          <a:latin typeface="Arial" charset="0"/>
                        </a:rPr>
                        <a:t>Описание</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048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-S имя</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Задает имя SQL Server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603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-U имя</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Имя пользователя БД.</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55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-P </a:t>
                      </a:r>
                      <a:r>
                        <a:rPr kumimoji="0" lang="en-US" sz="2000" b="0" i="0" u="none" strike="noStrike" cap="none" normalizeH="0" baseline="0" smtClean="0">
                          <a:ln>
                            <a:noFill/>
                          </a:ln>
                          <a:solidFill>
                            <a:schemeClr val="tx1"/>
                          </a:solidFill>
                          <a:effectLst/>
                          <a:latin typeface="Arial" charset="0"/>
                        </a:rPr>
                        <a:t>psw</a:t>
                      </a:r>
                      <a:endParaRPr kumimoji="0" lang="ru-RU" sz="20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Если задан -U, то нужно задать пароль.</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381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a:t>
                      </a:r>
                      <a:r>
                        <a:rPr kumimoji="0" lang="en-US" sz="2000" b="0" i="0" u="none" strike="noStrike" cap="none" normalizeH="0" baseline="0" smtClean="0">
                          <a:ln>
                            <a:noFill/>
                          </a:ln>
                          <a:solidFill>
                            <a:schemeClr val="tx1"/>
                          </a:solidFill>
                          <a:effectLst/>
                          <a:latin typeface="Arial" charset="0"/>
                        </a:rPr>
                        <a:t>d</a:t>
                      </a:r>
                      <a:endParaRPr kumimoji="0" lang="ru-RU" sz="20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Позволяет указать имя базы данных, в которую нужно записать таблицы. Если не задано, то создается БД с именем aspnetdb.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6381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Если не задано -U и -P, то выполняется соединение с </a:t>
                      </a:r>
                      <a:r>
                        <a:rPr kumimoji="0" lang="en-US" sz="2000" b="0" i="0" u="none" strike="noStrike" cap="none" normalizeH="0" baseline="0" smtClean="0">
                          <a:ln>
                            <a:noFill/>
                          </a:ln>
                          <a:solidFill>
                            <a:schemeClr val="tx1"/>
                          </a:solidFill>
                          <a:effectLst/>
                          <a:latin typeface="Arial" charset="0"/>
                        </a:rPr>
                        <a:t>SQL </a:t>
                      </a:r>
                      <a:r>
                        <a:rPr kumimoji="0" lang="ru-RU" sz="2000" b="0" i="0" u="none" strike="noStrike" cap="none" normalizeH="0" baseline="0" smtClean="0">
                          <a:ln>
                            <a:noFill/>
                          </a:ln>
                          <a:solidFill>
                            <a:schemeClr val="tx1"/>
                          </a:solidFill>
                          <a:effectLst/>
                          <a:latin typeface="Arial" charset="0"/>
                        </a:rPr>
                        <a:t>сервером с использованием учетной записи Windows.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685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Позволяет указать полную строку соединения с использованием ODBC или OLEDB.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1842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charset="0"/>
                        </a:rPr>
                        <a:t>-A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charset="0"/>
                        </a:rPr>
                        <a:t>Установит сервисы приложения. Правильные значения: </a:t>
                      </a:r>
                      <a:r>
                        <a:rPr kumimoji="0" lang="ru-RU" sz="2000" b="0" i="0" u="none" strike="noStrike" cap="none" normalizeH="0" baseline="0" dirty="0" err="1" smtClean="0">
                          <a:ln>
                            <a:noFill/>
                          </a:ln>
                          <a:solidFill>
                            <a:schemeClr val="tx1"/>
                          </a:solidFill>
                          <a:effectLst/>
                          <a:latin typeface="Arial" charset="0"/>
                        </a:rPr>
                        <a:t>m</a:t>
                      </a:r>
                      <a:r>
                        <a:rPr kumimoji="0" lang="ru-RU" sz="2000" b="0" i="0" u="none" strike="noStrike" cap="none" normalizeH="0" baseline="0" dirty="0" smtClean="0">
                          <a:ln>
                            <a:noFill/>
                          </a:ln>
                          <a:solidFill>
                            <a:schemeClr val="tx1"/>
                          </a:solidFill>
                          <a:effectLst/>
                          <a:latin typeface="Arial" charset="0"/>
                        </a:rPr>
                        <a:t>, </a:t>
                      </a:r>
                      <a:r>
                        <a:rPr kumimoji="0" lang="ru-RU" sz="2000" b="0" i="0" u="none" strike="noStrike" cap="none" normalizeH="0" baseline="0" dirty="0" err="1" smtClean="0">
                          <a:ln>
                            <a:noFill/>
                          </a:ln>
                          <a:solidFill>
                            <a:schemeClr val="tx1"/>
                          </a:solidFill>
                          <a:effectLst/>
                          <a:latin typeface="Arial" charset="0"/>
                        </a:rPr>
                        <a:t>r</a:t>
                      </a:r>
                      <a:r>
                        <a:rPr kumimoji="0" lang="ru-RU" sz="2000" b="0" i="0" u="none" strike="noStrike" cap="none" normalizeH="0" baseline="0" dirty="0" smtClean="0">
                          <a:ln>
                            <a:noFill/>
                          </a:ln>
                          <a:solidFill>
                            <a:schemeClr val="tx1"/>
                          </a:solidFill>
                          <a:effectLst/>
                          <a:latin typeface="Arial" charset="0"/>
                        </a:rPr>
                        <a:t>, </a:t>
                      </a:r>
                      <a:r>
                        <a:rPr kumimoji="0" lang="ru-RU" sz="2000" b="0" i="0" u="none" strike="noStrike" cap="none" normalizeH="0" baseline="0" dirty="0" err="1" smtClean="0">
                          <a:ln>
                            <a:noFill/>
                          </a:ln>
                          <a:solidFill>
                            <a:schemeClr val="tx1"/>
                          </a:solidFill>
                          <a:effectLst/>
                          <a:latin typeface="Arial" charset="0"/>
                        </a:rPr>
                        <a:t>p</a:t>
                      </a:r>
                      <a:r>
                        <a:rPr kumimoji="0" lang="ru-RU" sz="2000" b="0" i="0" u="none" strike="noStrike" cap="none" normalizeH="0" baseline="0" dirty="0" smtClean="0">
                          <a:ln>
                            <a:noFill/>
                          </a:ln>
                          <a:solidFill>
                            <a:schemeClr val="tx1"/>
                          </a:solidFill>
                          <a:effectLst/>
                          <a:latin typeface="Arial" charset="0"/>
                        </a:rPr>
                        <a:t>, c и </a:t>
                      </a:r>
                      <a:r>
                        <a:rPr kumimoji="0" lang="ru-RU" sz="2000" b="0" i="0" u="none" strike="noStrike" cap="none" normalizeH="0" baseline="0" dirty="0" err="1" smtClean="0">
                          <a:ln>
                            <a:noFill/>
                          </a:ln>
                          <a:solidFill>
                            <a:schemeClr val="tx1"/>
                          </a:solidFill>
                          <a:effectLst/>
                          <a:latin typeface="Arial" charset="0"/>
                        </a:rPr>
                        <a:t>w</a:t>
                      </a:r>
                      <a:r>
                        <a:rPr kumimoji="0" lang="ru-RU" sz="2000" b="0" i="0" u="none" strike="noStrike" cap="none" normalizeH="0" baseline="0" dirty="0" smtClean="0">
                          <a:ln>
                            <a:noFill/>
                          </a:ln>
                          <a:solidFill>
                            <a:schemeClr val="tx1"/>
                          </a:solidFill>
                          <a:effectLst/>
                          <a:latin typeface="Arial" charset="0"/>
                        </a:rPr>
                        <a:t>. Здесь: </a:t>
                      </a:r>
                      <a:r>
                        <a:rPr kumimoji="0" lang="ru-RU" sz="2000" b="0" i="0" u="none" strike="noStrike" cap="none" normalizeH="0" baseline="0" dirty="0" err="1" smtClean="0">
                          <a:ln>
                            <a:noFill/>
                          </a:ln>
                          <a:solidFill>
                            <a:schemeClr val="tx1"/>
                          </a:solidFill>
                          <a:effectLst/>
                          <a:latin typeface="Arial" charset="0"/>
                        </a:rPr>
                        <a:t>m</a:t>
                      </a:r>
                      <a:r>
                        <a:rPr kumimoji="0" lang="ru-RU" sz="2000" b="0" i="0" u="none" strike="noStrike" cap="none" normalizeH="0" baseline="0" dirty="0" smtClean="0">
                          <a:ln>
                            <a:noFill/>
                          </a:ln>
                          <a:solidFill>
                            <a:schemeClr val="tx1"/>
                          </a:solidFill>
                          <a:effectLst/>
                          <a:latin typeface="Arial" charset="0"/>
                        </a:rPr>
                        <a:t> - у</a:t>
                      </a:r>
                      <a:r>
                        <a:rPr kumimoji="0" lang="en-US" sz="2000" b="0" i="0" u="none" strike="noStrike" cap="none" normalizeH="0" baseline="0" dirty="0" smtClean="0">
                          <a:ln>
                            <a:noFill/>
                          </a:ln>
                          <a:solidFill>
                            <a:schemeClr val="tx1"/>
                          </a:solidFill>
                          <a:effectLst/>
                          <a:latin typeface="Arial" charset="0"/>
                        </a:rPr>
                        <a:t>c</a:t>
                      </a:r>
                      <a:r>
                        <a:rPr kumimoji="0" lang="ru-RU" sz="2000" b="0" i="0" u="none" strike="noStrike" cap="none" normalizeH="0" baseline="0" dirty="0" err="1" smtClean="0">
                          <a:ln>
                            <a:noFill/>
                          </a:ln>
                          <a:solidFill>
                            <a:schemeClr val="tx1"/>
                          </a:solidFill>
                          <a:effectLst/>
                          <a:latin typeface="Arial" charset="0"/>
                        </a:rPr>
                        <a:t>тановить</a:t>
                      </a:r>
                      <a:r>
                        <a:rPr kumimoji="0" lang="ru-RU" sz="2000" b="0" i="0" u="none" strike="noStrike" cap="none" normalizeH="0" baseline="0" dirty="0" smtClean="0">
                          <a:ln>
                            <a:noFill/>
                          </a:ln>
                          <a:solidFill>
                            <a:schemeClr val="tx1"/>
                          </a:solidFill>
                          <a:effectLst/>
                          <a:latin typeface="Arial" charset="0"/>
                        </a:rPr>
                        <a:t> </a:t>
                      </a:r>
                      <a:r>
                        <a:rPr kumimoji="0" lang="ru-RU" sz="2000" b="0" i="0" u="none" strike="noStrike" cap="none" normalizeH="0" baseline="0" dirty="0" err="1" smtClean="0">
                          <a:ln>
                            <a:noFill/>
                          </a:ln>
                          <a:solidFill>
                            <a:schemeClr val="tx1"/>
                          </a:solidFill>
                          <a:effectLst/>
                          <a:latin typeface="Arial" charset="0"/>
                        </a:rPr>
                        <a:t>membership</a:t>
                      </a:r>
                      <a:r>
                        <a:rPr kumimoji="0" lang="ru-RU" sz="2000" b="0" i="0" u="none" strike="noStrike" cap="none" normalizeH="0" baseline="0" dirty="0" smtClean="0">
                          <a:ln>
                            <a:noFill/>
                          </a:ln>
                          <a:solidFill>
                            <a:schemeClr val="tx1"/>
                          </a:solidFill>
                          <a:effectLst/>
                          <a:latin typeface="Arial" charset="0"/>
                        </a:rPr>
                        <a:t>; </a:t>
                      </a:r>
                      <a:r>
                        <a:rPr kumimoji="0" lang="ru-RU" sz="2000" b="0" i="0" u="none" strike="noStrike" cap="none" normalizeH="0" baseline="0" dirty="0" err="1" smtClean="0">
                          <a:ln>
                            <a:noFill/>
                          </a:ln>
                          <a:solidFill>
                            <a:schemeClr val="tx1"/>
                          </a:solidFill>
                          <a:effectLst/>
                          <a:latin typeface="Arial" charset="0"/>
                        </a:rPr>
                        <a:t>r</a:t>
                      </a:r>
                      <a:r>
                        <a:rPr kumimoji="0" lang="ru-RU" sz="2000" b="0" i="0" u="none" strike="noStrike" cap="none" normalizeH="0" baseline="0" dirty="0" smtClean="0">
                          <a:ln>
                            <a:noFill/>
                          </a:ln>
                          <a:solidFill>
                            <a:schemeClr val="tx1"/>
                          </a:solidFill>
                          <a:effectLst/>
                          <a:latin typeface="Arial" charset="0"/>
                        </a:rPr>
                        <a:t> - становить </a:t>
                      </a:r>
                      <a:r>
                        <a:rPr kumimoji="0" lang="ru-RU" sz="2000" b="0" i="0" u="none" strike="noStrike" cap="none" normalizeH="0" baseline="0" dirty="0" err="1" smtClean="0">
                          <a:ln>
                            <a:noFill/>
                          </a:ln>
                          <a:solidFill>
                            <a:schemeClr val="tx1"/>
                          </a:solidFill>
                          <a:effectLst/>
                          <a:latin typeface="Arial" charset="0"/>
                        </a:rPr>
                        <a:t>role</a:t>
                      </a:r>
                      <a:r>
                        <a:rPr kumimoji="0" lang="ru-RU" sz="2000" b="0" i="0" u="none" strike="noStrike" cap="none" normalizeH="0" baseline="0" dirty="0" smtClean="0">
                          <a:ln>
                            <a:noFill/>
                          </a:ln>
                          <a:solidFill>
                            <a:schemeClr val="tx1"/>
                          </a:solidFill>
                          <a:effectLst/>
                          <a:latin typeface="Arial" charset="0"/>
                        </a:rPr>
                        <a:t> сервисы, </a:t>
                      </a:r>
                      <a:r>
                        <a:rPr kumimoji="0" lang="ru-RU" sz="2000" b="0" i="0" u="none" strike="noStrike" cap="none" normalizeH="0" baseline="0" dirty="0" err="1" smtClean="0">
                          <a:ln>
                            <a:noFill/>
                          </a:ln>
                          <a:solidFill>
                            <a:schemeClr val="tx1"/>
                          </a:solidFill>
                          <a:effectLst/>
                          <a:latin typeface="Arial" charset="0"/>
                        </a:rPr>
                        <a:t>p</a:t>
                      </a:r>
                      <a:r>
                        <a:rPr kumimoji="0" lang="ru-RU" sz="2000" b="0" i="0" u="none" strike="noStrike" cap="none" normalizeH="0" baseline="0" dirty="0" smtClean="0">
                          <a:ln>
                            <a:noFill/>
                          </a:ln>
                          <a:solidFill>
                            <a:schemeClr val="tx1"/>
                          </a:solidFill>
                          <a:effectLst/>
                          <a:latin typeface="Arial" charset="0"/>
                        </a:rPr>
                        <a:t> - </a:t>
                      </a:r>
                      <a:r>
                        <a:rPr kumimoji="0" lang="ru-RU" sz="2000" b="0" i="0" u="none" strike="noStrike" cap="none" normalizeH="0" baseline="0" dirty="0" err="1" smtClean="0">
                          <a:ln>
                            <a:noFill/>
                          </a:ln>
                          <a:solidFill>
                            <a:schemeClr val="tx1"/>
                          </a:solidFill>
                          <a:effectLst/>
                          <a:latin typeface="Arial" charset="0"/>
                        </a:rPr>
                        <a:t>profiles</a:t>
                      </a:r>
                      <a:r>
                        <a:rPr kumimoji="0" lang="ru-RU" sz="2000" b="0" i="0" u="none" strike="noStrike" cap="none" normalizeH="0" baseline="0" dirty="0" smtClean="0">
                          <a:ln>
                            <a:noFill/>
                          </a:ln>
                          <a:solidFill>
                            <a:schemeClr val="tx1"/>
                          </a:solidFill>
                          <a:effectLst/>
                          <a:latin typeface="Arial" charset="0"/>
                        </a:rPr>
                        <a:t>, c – </a:t>
                      </a:r>
                      <a:r>
                        <a:rPr kumimoji="0" lang="ru-RU" sz="2000" b="0" i="0" u="none" strike="noStrike" cap="none" normalizeH="0" baseline="0" dirty="0" err="1" smtClean="0">
                          <a:ln>
                            <a:noFill/>
                          </a:ln>
                          <a:solidFill>
                            <a:schemeClr val="tx1"/>
                          </a:solidFill>
                          <a:effectLst/>
                          <a:latin typeface="Arial" charset="0"/>
                        </a:rPr>
                        <a:t>персонализация</a:t>
                      </a:r>
                      <a:r>
                        <a:rPr kumimoji="0" lang="ru-RU" sz="2000" b="0" i="0" u="none" strike="noStrike" cap="none" normalizeH="0" baseline="0" dirty="0" smtClean="0">
                          <a:ln>
                            <a:noFill/>
                          </a:ln>
                          <a:solidFill>
                            <a:schemeClr val="tx1"/>
                          </a:solidFill>
                          <a:effectLst/>
                          <a:latin typeface="Arial" charset="0"/>
                        </a:rPr>
                        <a:t> </a:t>
                      </a:r>
                      <a:r>
                        <a:rPr kumimoji="0" lang="ru-RU" sz="2000" b="0" i="0" u="none" strike="noStrike" cap="none" normalizeH="0" baseline="0" dirty="0" err="1" smtClean="0">
                          <a:ln>
                            <a:noFill/>
                          </a:ln>
                          <a:solidFill>
                            <a:schemeClr val="tx1"/>
                          </a:solidFill>
                          <a:effectLst/>
                          <a:latin typeface="Arial" charset="0"/>
                        </a:rPr>
                        <a:t>web</a:t>
                      </a:r>
                      <a:r>
                        <a:rPr kumimoji="0" lang="ru-RU" sz="2000" b="0" i="0" u="none" strike="noStrike" cap="none" normalizeH="0" baseline="0" dirty="0" smtClean="0">
                          <a:ln>
                            <a:noFill/>
                          </a:ln>
                          <a:solidFill>
                            <a:schemeClr val="tx1"/>
                          </a:solidFill>
                          <a:effectLst/>
                          <a:latin typeface="Arial" charset="0"/>
                        </a:rPr>
                        <a:t> </a:t>
                      </a:r>
                      <a:r>
                        <a:rPr kumimoji="0" lang="ru-RU" sz="2000" b="0" i="0" u="none" strike="noStrike" cap="none" normalizeH="0" baseline="0" dirty="0" err="1" smtClean="0">
                          <a:ln>
                            <a:noFill/>
                          </a:ln>
                          <a:solidFill>
                            <a:schemeClr val="tx1"/>
                          </a:solidFill>
                          <a:effectLst/>
                          <a:latin typeface="Arial" charset="0"/>
                        </a:rPr>
                        <a:t>part</a:t>
                      </a:r>
                      <a:r>
                        <a:rPr kumimoji="0" lang="ru-RU" sz="2000" b="0" i="0" u="none" strike="noStrike" cap="none" normalizeH="0" baseline="0" dirty="0" smtClean="0">
                          <a:ln>
                            <a:noFill/>
                          </a:ln>
                          <a:solidFill>
                            <a:schemeClr val="tx1"/>
                          </a:solidFill>
                          <a:effectLst/>
                          <a:latin typeface="Arial" charset="0"/>
                        </a:rPr>
                        <a:t> страниц, </a:t>
                      </a:r>
                      <a:r>
                        <a:rPr kumimoji="0" lang="ru-RU" sz="2000" b="0" i="0" u="none" strike="noStrike" cap="none" normalizeH="0" baseline="0" dirty="0" err="1" smtClean="0">
                          <a:ln>
                            <a:noFill/>
                          </a:ln>
                          <a:solidFill>
                            <a:schemeClr val="tx1"/>
                          </a:solidFill>
                          <a:effectLst/>
                          <a:latin typeface="Arial" charset="0"/>
                        </a:rPr>
                        <a:t>w</a:t>
                      </a:r>
                      <a:r>
                        <a:rPr kumimoji="0" lang="ru-RU" sz="2000" b="0" i="0" u="none" strike="noStrike" cap="none" normalizeH="0" baseline="0" dirty="0" smtClean="0">
                          <a:ln>
                            <a:noFill/>
                          </a:ln>
                          <a:solidFill>
                            <a:schemeClr val="tx1"/>
                          </a:solidFill>
                          <a:effectLst/>
                          <a:latin typeface="Arial" charset="0"/>
                        </a:rPr>
                        <a:t> - SQL </a:t>
                      </a:r>
                      <a:r>
                        <a:rPr kumimoji="0" lang="ru-RU" sz="2000" b="0" i="0" u="none" strike="noStrike" cap="none" normalizeH="0" baseline="0" dirty="0" err="1" smtClean="0">
                          <a:ln>
                            <a:noFill/>
                          </a:ln>
                          <a:solidFill>
                            <a:schemeClr val="tx1"/>
                          </a:solidFill>
                          <a:effectLst/>
                          <a:latin typeface="Arial" charset="0"/>
                        </a:rPr>
                        <a:t>web</a:t>
                      </a:r>
                      <a:r>
                        <a:rPr kumimoji="0" lang="ru-RU" sz="2000" b="0" i="0" u="none" strike="noStrike" cap="none" normalizeH="0" baseline="0" dirty="0" smtClean="0">
                          <a:ln>
                            <a:noFill/>
                          </a:ln>
                          <a:solidFill>
                            <a:schemeClr val="tx1"/>
                          </a:solidFill>
                          <a:effectLst/>
                          <a:latin typeface="Arial" charset="0"/>
                        </a:rPr>
                        <a:t> </a:t>
                      </a:r>
                      <a:r>
                        <a:rPr kumimoji="0" lang="ru-RU" sz="2000" b="0" i="0" u="none" strike="noStrike" cap="none" normalizeH="0" baseline="0" dirty="0" err="1" smtClean="0">
                          <a:ln>
                            <a:noFill/>
                          </a:ln>
                          <a:solidFill>
                            <a:schemeClr val="tx1"/>
                          </a:solidFill>
                          <a:effectLst/>
                          <a:latin typeface="Arial" charset="0"/>
                        </a:rPr>
                        <a:t>event</a:t>
                      </a:r>
                      <a:r>
                        <a:rPr kumimoji="0" lang="ru-RU" sz="2000" b="0" i="0" u="none" strike="noStrike" cap="none" normalizeH="0" baseline="0" dirty="0" smtClean="0">
                          <a:ln>
                            <a:noFill/>
                          </a:ln>
                          <a:solidFill>
                            <a:schemeClr val="tx1"/>
                          </a:solidFill>
                          <a:effectLst/>
                          <a:latin typeface="Arial" charset="0"/>
                        </a:rPr>
                        <a:t> </a:t>
                      </a:r>
                      <a:r>
                        <a:rPr kumimoji="0" lang="ru-RU" sz="2000" b="0" i="0" u="none" strike="noStrike" cap="none" normalizeH="0" baseline="0" dirty="0" err="1" smtClean="0">
                          <a:ln>
                            <a:noFill/>
                          </a:ln>
                          <a:solidFill>
                            <a:schemeClr val="tx1"/>
                          </a:solidFill>
                          <a:effectLst/>
                          <a:latin typeface="Arial" charset="0"/>
                        </a:rPr>
                        <a:t>provider</a:t>
                      </a:r>
                      <a:r>
                        <a:rPr kumimoji="0" lang="ru-RU" sz="2000" b="0" i="0" u="none" strike="noStrike" cap="none" normalizeH="0" baseline="0" dirty="0" smtClean="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922114"/>
          </a:xfrm>
        </p:spPr>
        <p:txBody>
          <a:bodyPr>
            <a:normAutofit fontScale="90000"/>
          </a:bodyPr>
          <a:lstStyle/>
          <a:p>
            <a:r>
              <a:rPr lang="ru-RU" dirty="0" smtClean="0"/>
              <a:t>Структура</a:t>
            </a:r>
            <a:r>
              <a:rPr lang="en-US" dirty="0" smtClean="0"/>
              <a:t> </a:t>
            </a:r>
            <a:r>
              <a:rPr lang="ru-RU" dirty="0" smtClean="0"/>
              <a:t>БД поддержки безопасности</a:t>
            </a:r>
            <a:endParaRPr lang="ru-RU" dirty="0"/>
          </a:p>
        </p:txBody>
      </p:sp>
      <p:sp>
        <p:nvSpPr>
          <p:cNvPr id="3" name="Содержимое 2"/>
          <p:cNvSpPr>
            <a:spLocks noGrp="1"/>
          </p:cNvSpPr>
          <p:nvPr>
            <p:ph idx="1"/>
          </p:nvPr>
        </p:nvSpPr>
        <p:spPr>
          <a:xfrm>
            <a:off x="205680" y="1484784"/>
            <a:ext cx="8686800" cy="1512168"/>
          </a:xfrm>
        </p:spPr>
        <p:txBody>
          <a:bodyPr>
            <a:normAutofit fontScale="85000" lnSpcReduction="20000"/>
          </a:bodyPr>
          <a:lstStyle/>
          <a:p>
            <a:r>
              <a:rPr lang="ru-RU" dirty="0" smtClean="0"/>
              <a:t>В результате выполнения данной утилиты будет создана база данных, включающая все требуемые таблицы и хранимые процедуры для поддержки безопасности работы </a:t>
            </a:r>
            <a:r>
              <a:rPr lang="en-US" dirty="0" smtClean="0"/>
              <a:t>web</a:t>
            </a:r>
            <a:r>
              <a:rPr lang="ru-RU" dirty="0" smtClean="0"/>
              <a:t>-приложения.</a:t>
            </a:r>
          </a:p>
          <a:p>
            <a:endParaRPr lang="ru-RU" dirty="0"/>
          </a:p>
        </p:txBody>
      </p:sp>
      <p:pic>
        <p:nvPicPr>
          <p:cNvPr id="2050"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555776" y="3212976"/>
            <a:ext cx="3672408" cy="307688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850106"/>
          </a:xfrm>
        </p:spPr>
        <p:txBody>
          <a:bodyPr>
            <a:normAutofit fontScale="90000"/>
          </a:bodyPr>
          <a:lstStyle/>
          <a:p>
            <a:r>
              <a:rPr lang="ru-RU" dirty="0" smtClean="0"/>
              <a:t>Конфигурирование параметров безопасности </a:t>
            </a:r>
            <a:r>
              <a:rPr lang="en-US" dirty="0" smtClean="0"/>
              <a:t>web</a:t>
            </a:r>
            <a:r>
              <a:rPr lang="ru-RU" dirty="0" smtClean="0"/>
              <a:t>-приложения</a:t>
            </a:r>
            <a:endParaRPr lang="ru-RU" dirty="0"/>
          </a:p>
        </p:txBody>
      </p:sp>
      <p:sp>
        <p:nvSpPr>
          <p:cNvPr id="3" name="Содержимое 2"/>
          <p:cNvSpPr>
            <a:spLocks noGrp="1"/>
          </p:cNvSpPr>
          <p:nvPr>
            <p:ph idx="1"/>
          </p:nvPr>
        </p:nvSpPr>
        <p:spPr>
          <a:xfrm>
            <a:off x="205680" y="1484784"/>
            <a:ext cx="8686800" cy="5257800"/>
          </a:xfrm>
        </p:spPr>
        <p:txBody>
          <a:bodyPr>
            <a:normAutofit/>
          </a:bodyPr>
          <a:lstStyle/>
          <a:p>
            <a:r>
              <a:rPr lang="ru-RU" dirty="0" smtClean="0"/>
              <a:t>Для использования в </a:t>
            </a:r>
            <a:r>
              <a:rPr lang="en-US" dirty="0" smtClean="0"/>
              <a:t>web</a:t>
            </a:r>
            <a:r>
              <a:rPr lang="ru-RU" dirty="0" smtClean="0"/>
              <a:t>-приложении БД поддержки безопасности необходимо </a:t>
            </a:r>
          </a:p>
          <a:p>
            <a:pPr marL="571500" indent="-514350">
              <a:buFont typeface="+mj-lt"/>
              <a:buAutoNum type="arabicPeriod"/>
            </a:pPr>
            <a:r>
              <a:rPr lang="ru-RU" dirty="0" smtClean="0"/>
              <a:t>в элементе </a:t>
            </a:r>
            <a:r>
              <a:rPr lang="en-US" dirty="0" smtClean="0">
                <a:solidFill>
                  <a:srgbClr val="0000FF"/>
                </a:solidFill>
              </a:rPr>
              <a:t>&lt;</a:t>
            </a:r>
            <a:r>
              <a:rPr lang="en-US" dirty="0" err="1" smtClean="0">
                <a:solidFill>
                  <a:srgbClr val="0000FF"/>
                </a:solidFill>
              </a:rPr>
              <a:t>connectionStrings</a:t>
            </a:r>
            <a:r>
              <a:rPr lang="en-US" dirty="0" smtClean="0">
                <a:solidFill>
                  <a:srgbClr val="0000FF"/>
                </a:solidFill>
              </a:rPr>
              <a:t>&gt; </a:t>
            </a:r>
            <a:r>
              <a:rPr lang="ru-RU" dirty="0" smtClean="0"/>
              <a:t>файла конфигурации описать строку соединения с БД, </a:t>
            </a:r>
          </a:p>
          <a:p>
            <a:pPr marL="571500" indent="-514350">
              <a:buFont typeface="+mj-lt"/>
              <a:buAutoNum type="arabicPeriod"/>
            </a:pPr>
            <a:r>
              <a:rPr lang="ru-RU" dirty="0" smtClean="0"/>
              <a:t>описать провайдеров, поддерживающих работу </a:t>
            </a:r>
          </a:p>
          <a:p>
            <a:pPr marL="971550" lvl="1" indent="-457200"/>
            <a:r>
              <a:rPr lang="ru-RU" dirty="0" smtClean="0"/>
              <a:t>с учетными записями (элемент </a:t>
            </a:r>
            <a:r>
              <a:rPr lang="en-US" dirty="0" smtClean="0">
                <a:solidFill>
                  <a:srgbClr val="0000FF"/>
                </a:solidFill>
              </a:rPr>
              <a:t>&lt;membership&gt;</a:t>
            </a:r>
            <a:r>
              <a:rPr lang="ru-RU" dirty="0" smtClean="0"/>
              <a:t>) и </a:t>
            </a:r>
          </a:p>
          <a:p>
            <a:pPr marL="971550" lvl="1" indent="-457200"/>
            <a:r>
              <a:rPr lang="ru-RU" dirty="0" smtClean="0"/>
              <a:t>ролями (элемент </a:t>
            </a:r>
            <a:r>
              <a:rPr lang="en-US" dirty="0" smtClean="0">
                <a:solidFill>
                  <a:srgbClr val="0000FF"/>
                </a:solidFill>
              </a:rPr>
              <a:t>&lt;</a:t>
            </a:r>
            <a:r>
              <a:rPr lang="en-US" dirty="0" err="1" smtClean="0">
                <a:solidFill>
                  <a:srgbClr val="0000FF"/>
                </a:solidFill>
              </a:rPr>
              <a:t>roleManager</a:t>
            </a:r>
            <a:r>
              <a:rPr lang="en-US" dirty="0" smtClean="0">
                <a:solidFill>
                  <a:srgbClr val="0000FF"/>
                </a:solidFill>
              </a:rPr>
              <a:t>&gt;</a:t>
            </a:r>
            <a:r>
              <a:rPr lang="ru-RU" dirty="0" smtClean="0"/>
              <a:t>) пользователей. </a:t>
            </a:r>
          </a:p>
          <a:p>
            <a:endParaRPr lang="ru-RU" dirty="0" smtClean="0"/>
          </a:p>
          <a:p>
            <a:endParaRPr lang="ru-RU" dirty="0"/>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62074"/>
          </a:xfrm>
        </p:spPr>
        <p:txBody>
          <a:bodyPr>
            <a:normAutofit fontScale="90000"/>
          </a:bodyPr>
          <a:lstStyle/>
          <a:p>
            <a:r>
              <a:rPr lang="ru-RU" dirty="0" smtClean="0"/>
              <a:t>Пример описания строки соединения и провайдеров</a:t>
            </a:r>
            <a:endParaRPr lang="ru-RU" dirty="0"/>
          </a:p>
        </p:txBody>
      </p:sp>
      <p:sp>
        <p:nvSpPr>
          <p:cNvPr id="3" name="Содержимое 2"/>
          <p:cNvSpPr>
            <a:spLocks noGrp="1"/>
          </p:cNvSpPr>
          <p:nvPr>
            <p:ph idx="1"/>
          </p:nvPr>
        </p:nvSpPr>
        <p:spPr>
          <a:xfrm>
            <a:off x="205680" y="1196752"/>
            <a:ext cx="8686800" cy="5545832"/>
          </a:xfrm>
        </p:spPr>
        <p:txBody>
          <a:bodyPr>
            <a:normAutofit fontScale="47500" lnSpcReduction="20000"/>
          </a:bodyPr>
          <a:lstStyle/>
          <a:p>
            <a:pPr>
              <a:buNone/>
            </a:pPr>
            <a:r>
              <a:rPr lang="ru-RU" dirty="0" smtClean="0">
                <a:solidFill>
                  <a:srgbClr val="0000FF"/>
                </a:solidFill>
              </a:rPr>
              <a:t>&lt;</a:t>
            </a:r>
            <a:r>
              <a:rPr lang="en-US" dirty="0" err="1" smtClean="0">
                <a:solidFill>
                  <a:srgbClr val="0000FF"/>
                </a:solidFill>
              </a:rPr>
              <a:t>connectionStrings</a:t>
            </a:r>
            <a:r>
              <a:rPr lang="ru-RU" dirty="0" smtClean="0">
                <a:solidFill>
                  <a:srgbClr val="0000FF"/>
                </a:solidFill>
              </a:rPr>
              <a:t>&gt;</a:t>
            </a:r>
          </a:p>
          <a:p>
            <a:pPr marL="176213" indent="11113">
              <a:buNone/>
            </a:pPr>
            <a:r>
              <a:rPr lang="en-US" dirty="0" smtClean="0">
                <a:solidFill>
                  <a:srgbClr val="0000FF"/>
                </a:solidFill>
              </a:rPr>
              <a:t>&lt;add name="</a:t>
            </a:r>
            <a:r>
              <a:rPr lang="en-US" dirty="0" err="1" smtClean="0">
                <a:solidFill>
                  <a:srgbClr val="0000FF"/>
                </a:solidFill>
              </a:rPr>
              <a:t>MyConnString</a:t>
            </a:r>
            <a:r>
              <a:rPr lang="en-US" dirty="0" smtClean="0">
                <a:solidFill>
                  <a:srgbClr val="0000FF"/>
                </a:solidFill>
              </a:rPr>
              <a:t>" </a:t>
            </a:r>
            <a:r>
              <a:rPr lang="en-US" dirty="0" err="1" smtClean="0">
                <a:solidFill>
                  <a:srgbClr val="0000FF"/>
                </a:solidFill>
              </a:rPr>
              <a:t>connectionString</a:t>
            </a:r>
            <a:r>
              <a:rPr lang="en-US" dirty="0" smtClean="0">
                <a:solidFill>
                  <a:srgbClr val="0000FF"/>
                </a:solidFill>
              </a:rPr>
              <a:t>="Data Source=(local)\</a:t>
            </a:r>
            <a:r>
              <a:rPr lang="en-US" dirty="0" err="1" smtClean="0">
                <a:solidFill>
                  <a:srgbClr val="0000FF"/>
                </a:solidFill>
              </a:rPr>
              <a:t>sqlexpress</a:t>
            </a:r>
            <a:r>
              <a:rPr lang="en-US" dirty="0" smtClean="0">
                <a:solidFill>
                  <a:srgbClr val="0000FF"/>
                </a:solidFill>
              </a:rPr>
              <a:t>;</a:t>
            </a:r>
            <a:endParaRPr lang="ru-RU" dirty="0" smtClean="0">
              <a:solidFill>
                <a:srgbClr val="0000FF"/>
              </a:solidFill>
            </a:endParaRPr>
          </a:p>
          <a:p>
            <a:pPr marL="719138" indent="0">
              <a:buNone/>
            </a:pPr>
            <a:r>
              <a:rPr lang="en-US" dirty="0" smtClean="0">
                <a:solidFill>
                  <a:srgbClr val="0000FF"/>
                </a:solidFill>
              </a:rPr>
              <a:t>Initial Catalog=</a:t>
            </a:r>
            <a:r>
              <a:rPr lang="en-US" dirty="0" err="1" smtClean="0">
                <a:solidFill>
                  <a:srgbClr val="0000FF"/>
                </a:solidFill>
              </a:rPr>
              <a:t>aspnetdb;Integrated</a:t>
            </a:r>
            <a:r>
              <a:rPr lang="en-US" dirty="0" smtClean="0">
                <a:solidFill>
                  <a:srgbClr val="0000FF"/>
                </a:solidFill>
              </a:rPr>
              <a:t> Security=True" </a:t>
            </a:r>
            <a:endParaRPr lang="ru-RU" dirty="0" smtClean="0">
              <a:solidFill>
                <a:srgbClr val="0000FF"/>
              </a:solidFill>
            </a:endParaRPr>
          </a:p>
          <a:p>
            <a:pPr marL="719138" indent="0">
              <a:buNone/>
            </a:pPr>
            <a:r>
              <a:rPr lang="en-US" dirty="0" err="1" smtClean="0">
                <a:solidFill>
                  <a:srgbClr val="0000FF"/>
                </a:solidFill>
              </a:rPr>
              <a:t>providerName</a:t>
            </a:r>
            <a:r>
              <a:rPr lang="en-US" dirty="0" smtClean="0">
                <a:solidFill>
                  <a:srgbClr val="0000FF"/>
                </a:solidFill>
              </a:rPr>
              <a:t>="</a:t>
            </a:r>
            <a:r>
              <a:rPr lang="en-US" dirty="0" err="1" smtClean="0">
                <a:solidFill>
                  <a:srgbClr val="0000FF"/>
                </a:solidFill>
              </a:rPr>
              <a:t>System.Data.SqlClient</a:t>
            </a:r>
            <a:r>
              <a:rPr lang="en-US" dirty="0" smtClean="0">
                <a:solidFill>
                  <a:srgbClr val="0000FF"/>
                </a:solidFill>
              </a:rPr>
              <a:t>" /&gt;</a:t>
            </a:r>
            <a:endParaRPr lang="ru-RU" dirty="0" smtClean="0">
              <a:solidFill>
                <a:srgbClr val="0000FF"/>
              </a:solidFill>
            </a:endParaRPr>
          </a:p>
          <a:p>
            <a:pPr marL="176213" indent="11113">
              <a:buNone/>
            </a:pPr>
            <a:r>
              <a:rPr lang="en-US" dirty="0" smtClean="0">
                <a:solidFill>
                  <a:srgbClr val="0000FF"/>
                </a:solidFill>
              </a:rPr>
              <a:t>. </a:t>
            </a:r>
            <a:r>
              <a:rPr lang="ru-RU" dirty="0" smtClean="0">
                <a:solidFill>
                  <a:srgbClr val="0000FF"/>
                </a:solidFill>
              </a:rPr>
              <a:t>. . </a:t>
            </a:r>
          </a:p>
          <a:p>
            <a:pPr>
              <a:buNone/>
            </a:pPr>
            <a:r>
              <a:rPr lang="en-US" dirty="0" smtClean="0">
                <a:solidFill>
                  <a:srgbClr val="0000FF"/>
                </a:solidFill>
              </a:rPr>
              <a:t>&lt;/</a:t>
            </a:r>
            <a:r>
              <a:rPr lang="en-US" dirty="0" err="1" smtClean="0">
                <a:solidFill>
                  <a:srgbClr val="0000FF"/>
                </a:solidFill>
              </a:rPr>
              <a:t>connectionStrings</a:t>
            </a:r>
            <a:r>
              <a:rPr lang="en-US" dirty="0" smtClean="0">
                <a:solidFill>
                  <a:srgbClr val="0000FF"/>
                </a:solidFill>
              </a:rPr>
              <a:t>&gt;</a:t>
            </a:r>
            <a:endParaRPr lang="ru-RU" dirty="0" smtClean="0">
              <a:solidFill>
                <a:srgbClr val="0000FF"/>
              </a:solidFill>
            </a:endParaRPr>
          </a:p>
          <a:p>
            <a:pPr>
              <a:buNone/>
            </a:pPr>
            <a:r>
              <a:rPr lang="en-US" dirty="0" smtClean="0">
                <a:solidFill>
                  <a:srgbClr val="0000FF"/>
                </a:solidFill>
              </a:rPr>
              <a:t>&lt;membership </a:t>
            </a:r>
            <a:r>
              <a:rPr lang="en-US" dirty="0" err="1" smtClean="0">
                <a:solidFill>
                  <a:srgbClr val="0000FF"/>
                </a:solidFill>
              </a:rPr>
              <a:t>defaultProvider</a:t>
            </a:r>
            <a:r>
              <a:rPr lang="en-US" dirty="0" smtClean="0">
                <a:solidFill>
                  <a:srgbClr val="0000FF"/>
                </a:solidFill>
              </a:rPr>
              <a:t>="</a:t>
            </a:r>
            <a:r>
              <a:rPr lang="en-US" dirty="0" err="1" smtClean="0">
                <a:solidFill>
                  <a:srgbClr val="0000FF"/>
                </a:solidFill>
              </a:rPr>
              <a:t>MyMembershipProvider</a:t>
            </a:r>
            <a:r>
              <a:rPr lang="en-US" dirty="0" smtClean="0">
                <a:solidFill>
                  <a:srgbClr val="0000FF"/>
                </a:solidFill>
              </a:rPr>
              <a:t>"&gt;</a:t>
            </a:r>
            <a:endParaRPr lang="ru-RU" dirty="0" smtClean="0">
              <a:solidFill>
                <a:srgbClr val="0000FF"/>
              </a:solidFill>
            </a:endParaRPr>
          </a:p>
          <a:p>
            <a:pPr marL="176213" indent="11113">
              <a:buNone/>
            </a:pPr>
            <a:r>
              <a:rPr lang="en-US" dirty="0" smtClean="0">
                <a:solidFill>
                  <a:srgbClr val="0000FF"/>
                </a:solidFill>
              </a:rPr>
              <a:t>&lt;providers&gt;</a:t>
            </a:r>
            <a:endParaRPr lang="ru-RU" dirty="0" smtClean="0">
              <a:solidFill>
                <a:srgbClr val="0000FF"/>
              </a:solidFill>
            </a:endParaRPr>
          </a:p>
          <a:p>
            <a:pPr marL="176213" indent="11113">
              <a:buNone/>
            </a:pPr>
            <a:r>
              <a:rPr lang="en-US" dirty="0" smtClean="0">
                <a:solidFill>
                  <a:srgbClr val="0000FF"/>
                </a:solidFill>
              </a:rPr>
              <a:t>&lt;add name="</a:t>
            </a:r>
            <a:r>
              <a:rPr lang="en-US" dirty="0" err="1" smtClean="0">
                <a:solidFill>
                  <a:srgbClr val="0000FF"/>
                </a:solidFill>
              </a:rPr>
              <a:t>MyMembershipProvider</a:t>
            </a:r>
            <a:r>
              <a:rPr lang="en-US" dirty="0" smtClean="0">
                <a:solidFill>
                  <a:srgbClr val="0000FF"/>
                </a:solidFill>
              </a:rPr>
              <a:t>" </a:t>
            </a:r>
            <a:r>
              <a:rPr lang="en-US" dirty="0" err="1" smtClean="0">
                <a:solidFill>
                  <a:srgbClr val="0000FF"/>
                </a:solidFill>
              </a:rPr>
              <a:t>connectionStringName</a:t>
            </a:r>
            <a:r>
              <a:rPr lang="en-US" dirty="0" smtClean="0">
                <a:solidFill>
                  <a:srgbClr val="0000FF"/>
                </a:solidFill>
              </a:rPr>
              <a:t>="</a:t>
            </a:r>
            <a:r>
              <a:rPr lang="en-US" dirty="0" err="1" smtClean="0">
                <a:solidFill>
                  <a:srgbClr val="0000FF"/>
                </a:solidFill>
              </a:rPr>
              <a:t>MyConnString</a:t>
            </a:r>
            <a:r>
              <a:rPr lang="en-US" dirty="0" smtClean="0">
                <a:solidFill>
                  <a:srgbClr val="0000FF"/>
                </a:solidFill>
              </a:rPr>
              <a:t>"</a:t>
            </a:r>
            <a:endParaRPr lang="ru-RU" dirty="0" smtClean="0">
              <a:solidFill>
                <a:srgbClr val="0000FF"/>
              </a:solidFill>
            </a:endParaRPr>
          </a:p>
          <a:p>
            <a:pPr marL="539750" indent="11113">
              <a:buNone/>
            </a:pPr>
            <a:r>
              <a:rPr lang="en-US" dirty="0" err="1" smtClean="0">
                <a:solidFill>
                  <a:srgbClr val="0000FF"/>
                </a:solidFill>
              </a:rPr>
              <a:t>enablePasswordRetrieval</a:t>
            </a:r>
            <a:r>
              <a:rPr lang="en-US" dirty="0" smtClean="0">
                <a:solidFill>
                  <a:srgbClr val="0000FF"/>
                </a:solidFill>
              </a:rPr>
              <a:t>="false" </a:t>
            </a:r>
            <a:r>
              <a:rPr lang="en-US" dirty="0" err="1" smtClean="0">
                <a:solidFill>
                  <a:srgbClr val="0000FF"/>
                </a:solidFill>
              </a:rPr>
              <a:t>enablePasswordReset</a:t>
            </a:r>
            <a:r>
              <a:rPr lang="en-US" dirty="0" smtClean="0">
                <a:solidFill>
                  <a:srgbClr val="0000FF"/>
                </a:solidFill>
              </a:rPr>
              <a:t>="true"</a:t>
            </a:r>
            <a:endParaRPr lang="ru-RU" dirty="0" smtClean="0">
              <a:solidFill>
                <a:srgbClr val="0000FF"/>
              </a:solidFill>
            </a:endParaRPr>
          </a:p>
          <a:p>
            <a:pPr marL="539750" indent="11113">
              <a:buNone/>
            </a:pPr>
            <a:r>
              <a:rPr lang="en-US" dirty="0" err="1" smtClean="0">
                <a:solidFill>
                  <a:srgbClr val="0000FF"/>
                </a:solidFill>
              </a:rPr>
              <a:t>maxInvalidPasswordAttempts</a:t>
            </a:r>
            <a:r>
              <a:rPr lang="en-US" dirty="0" smtClean="0">
                <a:solidFill>
                  <a:srgbClr val="0000FF"/>
                </a:solidFill>
              </a:rPr>
              <a:t>="5" </a:t>
            </a:r>
            <a:r>
              <a:rPr lang="en-US" dirty="0" err="1" smtClean="0">
                <a:solidFill>
                  <a:srgbClr val="0000FF"/>
                </a:solidFill>
              </a:rPr>
              <a:t>minRequiredPasswordLength</a:t>
            </a:r>
            <a:r>
              <a:rPr lang="en-US" dirty="0" smtClean="0">
                <a:solidFill>
                  <a:srgbClr val="0000FF"/>
                </a:solidFill>
              </a:rPr>
              <a:t>="5"</a:t>
            </a:r>
            <a:endParaRPr lang="ru-RU" dirty="0" smtClean="0">
              <a:solidFill>
                <a:srgbClr val="0000FF"/>
              </a:solidFill>
            </a:endParaRPr>
          </a:p>
          <a:p>
            <a:pPr marL="539750" indent="11113">
              <a:buNone/>
            </a:pPr>
            <a:r>
              <a:rPr lang="en-US" dirty="0" err="1" smtClean="0">
                <a:solidFill>
                  <a:srgbClr val="0000FF"/>
                </a:solidFill>
              </a:rPr>
              <a:t>minRequiredNonalphanumericCharacters</a:t>
            </a:r>
            <a:r>
              <a:rPr lang="en-US" dirty="0" smtClean="0">
                <a:solidFill>
                  <a:srgbClr val="0000FF"/>
                </a:solidFill>
              </a:rPr>
              <a:t>="0" </a:t>
            </a:r>
            <a:endParaRPr lang="ru-RU" dirty="0" smtClean="0">
              <a:solidFill>
                <a:srgbClr val="0000FF"/>
              </a:solidFill>
            </a:endParaRPr>
          </a:p>
          <a:p>
            <a:pPr marL="539750" indent="11113">
              <a:buNone/>
            </a:pPr>
            <a:r>
              <a:rPr lang="en-US" dirty="0" err="1" smtClean="0">
                <a:solidFill>
                  <a:srgbClr val="0000FF"/>
                </a:solidFill>
              </a:rPr>
              <a:t>requiresQuestionAndAnswer</a:t>
            </a:r>
            <a:r>
              <a:rPr lang="en-US" dirty="0" smtClean="0">
                <a:solidFill>
                  <a:srgbClr val="0000FF"/>
                </a:solidFill>
              </a:rPr>
              <a:t>="false" </a:t>
            </a:r>
            <a:r>
              <a:rPr lang="en-US" dirty="0" err="1" smtClean="0">
                <a:solidFill>
                  <a:srgbClr val="0000FF"/>
                </a:solidFill>
              </a:rPr>
              <a:t>requiresUniqueEmail</a:t>
            </a:r>
            <a:r>
              <a:rPr lang="en-US" dirty="0" smtClean="0">
                <a:solidFill>
                  <a:srgbClr val="0000FF"/>
                </a:solidFill>
              </a:rPr>
              <a:t>="false" </a:t>
            </a:r>
            <a:endParaRPr lang="ru-RU" dirty="0" smtClean="0">
              <a:solidFill>
                <a:srgbClr val="0000FF"/>
              </a:solidFill>
            </a:endParaRPr>
          </a:p>
          <a:p>
            <a:pPr marL="539750" indent="11113">
              <a:buNone/>
            </a:pPr>
            <a:r>
              <a:rPr lang="en-US" dirty="0" err="1" smtClean="0">
                <a:solidFill>
                  <a:srgbClr val="0000FF"/>
                </a:solidFill>
              </a:rPr>
              <a:t>passwordFormat</a:t>
            </a:r>
            <a:r>
              <a:rPr lang="en-US" dirty="0" smtClean="0">
                <a:solidFill>
                  <a:srgbClr val="0000FF"/>
                </a:solidFill>
              </a:rPr>
              <a:t>="Hashed"</a:t>
            </a:r>
            <a:endParaRPr lang="ru-RU" dirty="0" smtClean="0">
              <a:solidFill>
                <a:srgbClr val="0000FF"/>
              </a:solidFill>
            </a:endParaRPr>
          </a:p>
          <a:p>
            <a:pPr marL="539750" indent="11113">
              <a:buNone/>
            </a:pPr>
            <a:r>
              <a:rPr lang="en-US" dirty="0" smtClean="0">
                <a:solidFill>
                  <a:srgbClr val="0000FF"/>
                </a:solidFill>
              </a:rPr>
              <a:t>type="</a:t>
            </a:r>
            <a:r>
              <a:rPr lang="en-US" dirty="0" err="1" smtClean="0">
                <a:solidFill>
                  <a:srgbClr val="0000FF"/>
                </a:solidFill>
              </a:rPr>
              <a:t>System.Web.Security.SqlMembershipProvider</a:t>
            </a:r>
            <a:r>
              <a:rPr lang="en-US" dirty="0" smtClean="0">
                <a:solidFill>
                  <a:srgbClr val="0000FF"/>
                </a:solidFill>
              </a:rPr>
              <a:t>" /&gt;</a:t>
            </a:r>
            <a:endParaRPr lang="ru-RU" dirty="0" smtClean="0">
              <a:solidFill>
                <a:srgbClr val="0000FF"/>
              </a:solidFill>
            </a:endParaRPr>
          </a:p>
          <a:p>
            <a:pPr marL="176213" indent="11113">
              <a:buNone/>
            </a:pPr>
            <a:r>
              <a:rPr lang="en-US" dirty="0" smtClean="0">
                <a:solidFill>
                  <a:srgbClr val="0000FF"/>
                </a:solidFill>
              </a:rPr>
              <a:t>&lt;/providers&gt;</a:t>
            </a:r>
            <a:endParaRPr lang="ru-RU" dirty="0" smtClean="0">
              <a:solidFill>
                <a:srgbClr val="0000FF"/>
              </a:solidFill>
            </a:endParaRPr>
          </a:p>
          <a:p>
            <a:pPr>
              <a:buNone/>
            </a:pPr>
            <a:r>
              <a:rPr lang="en-US" dirty="0" smtClean="0">
                <a:solidFill>
                  <a:srgbClr val="0000FF"/>
                </a:solidFill>
              </a:rPr>
              <a:t>&lt;/membership&gt;</a:t>
            </a:r>
            <a:endParaRPr lang="ru-RU" dirty="0" smtClean="0">
              <a:solidFill>
                <a:srgbClr val="0000FF"/>
              </a:solidFill>
            </a:endParaRPr>
          </a:p>
          <a:p>
            <a:pPr>
              <a:buNone/>
            </a:pPr>
            <a:r>
              <a:rPr lang="en-US" dirty="0" smtClean="0">
                <a:solidFill>
                  <a:srgbClr val="0000FF"/>
                </a:solidFill>
              </a:rPr>
              <a:t>&lt;</a:t>
            </a:r>
            <a:r>
              <a:rPr lang="en-US" dirty="0" err="1" smtClean="0">
                <a:solidFill>
                  <a:srgbClr val="0000FF"/>
                </a:solidFill>
              </a:rPr>
              <a:t>roleManager</a:t>
            </a:r>
            <a:r>
              <a:rPr lang="en-US" dirty="0" smtClean="0">
                <a:solidFill>
                  <a:srgbClr val="0000FF"/>
                </a:solidFill>
              </a:rPr>
              <a:t> enabled="true" </a:t>
            </a:r>
            <a:r>
              <a:rPr lang="en-US" dirty="0" err="1" smtClean="0">
                <a:solidFill>
                  <a:srgbClr val="0000FF"/>
                </a:solidFill>
              </a:rPr>
              <a:t>defaultProvider</a:t>
            </a:r>
            <a:r>
              <a:rPr lang="en-US" dirty="0" smtClean="0">
                <a:solidFill>
                  <a:srgbClr val="0000FF"/>
                </a:solidFill>
              </a:rPr>
              <a:t>="</a:t>
            </a:r>
            <a:r>
              <a:rPr lang="en-US" dirty="0" err="1" smtClean="0">
                <a:solidFill>
                  <a:srgbClr val="0000FF"/>
                </a:solidFill>
              </a:rPr>
              <a:t>MyRoleProvider</a:t>
            </a:r>
            <a:r>
              <a:rPr lang="en-US" dirty="0" smtClean="0">
                <a:solidFill>
                  <a:srgbClr val="0000FF"/>
                </a:solidFill>
              </a:rPr>
              <a:t>"&gt;</a:t>
            </a:r>
            <a:endParaRPr lang="ru-RU" dirty="0" smtClean="0">
              <a:solidFill>
                <a:srgbClr val="0000FF"/>
              </a:solidFill>
            </a:endParaRPr>
          </a:p>
          <a:p>
            <a:pPr marL="176213" indent="11113">
              <a:buNone/>
            </a:pPr>
            <a:r>
              <a:rPr lang="en-US" dirty="0" smtClean="0">
                <a:solidFill>
                  <a:srgbClr val="0000FF"/>
                </a:solidFill>
              </a:rPr>
              <a:t>&lt;providers&gt;</a:t>
            </a:r>
            <a:endParaRPr lang="ru-RU" dirty="0" smtClean="0">
              <a:solidFill>
                <a:srgbClr val="0000FF"/>
              </a:solidFill>
            </a:endParaRPr>
          </a:p>
          <a:p>
            <a:pPr marL="352425" indent="11113">
              <a:buNone/>
            </a:pPr>
            <a:r>
              <a:rPr lang="en-US" dirty="0" smtClean="0">
                <a:solidFill>
                  <a:srgbClr val="0000FF"/>
                </a:solidFill>
              </a:rPr>
              <a:t>&lt;add name="</a:t>
            </a:r>
            <a:r>
              <a:rPr lang="en-US" dirty="0" err="1" smtClean="0">
                <a:solidFill>
                  <a:srgbClr val="0000FF"/>
                </a:solidFill>
              </a:rPr>
              <a:t>MyRoleProvider</a:t>
            </a:r>
            <a:r>
              <a:rPr lang="en-US" dirty="0" smtClean="0">
                <a:solidFill>
                  <a:srgbClr val="0000FF"/>
                </a:solidFill>
              </a:rPr>
              <a:t>" </a:t>
            </a:r>
            <a:r>
              <a:rPr lang="en-US" dirty="0" err="1" smtClean="0">
                <a:solidFill>
                  <a:srgbClr val="0000FF"/>
                </a:solidFill>
              </a:rPr>
              <a:t>connectionStringName</a:t>
            </a:r>
            <a:r>
              <a:rPr lang="en-US" dirty="0" smtClean="0">
                <a:solidFill>
                  <a:srgbClr val="0000FF"/>
                </a:solidFill>
              </a:rPr>
              <a:t>="</a:t>
            </a:r>
            <a:r>
              <a:rPr lang="en-US" dirty="0" err="1" smtClean="0">
                <a:solidFill>
                  <a:srgbClr val="0000FF"/>
                </a:solidFill>
              </a:rPr>
              <a:t>MyConnString</a:t>
            </a:r>
            <a:r>
              <a:rPr lang="en-US" dirty="0" smtClean="0">
                <a:solidFill>
                  <a:srgbClr val="0000FF"/>
                </a:solidFill>
              </a:rPr>
              <a:t>"</a:t>
            </a:r>
            <a:endParaRPr lang="ru-RU" dirty="0" smtClean="0">
              <a:solidFill>
                <a:srgbClr val="0000FF"/>
              </a:solidFill>
            </a:endParaRPr>
          </a:p>
          <a:p>
            <a:pPr marL="717550" indent="11113">
              <a:buNone/>
            </a:pPr>
            <a:r>
              <a:rPr lang="en-US" dirty="0" smtClean="0">
                <a:solidFill>
                  <a:srgbClr val="0000FF"/>
                </a:solidFill>
              </a:rPr>
              <a:t>type="</a:t>
            </a:r>
            <a:r>
              <a:rPr lang="en-US" dirty="0" err="1" smtClean="0">
                <a:solidFill>
                  <a:srgbClr val="0000FF"/>
                </a:solidFill>
              </a:rPr>
              <a:t>System.Web.Security.SqlRoleProvider</a:t>
            </a:r>
            <a:r>
              <a:rPr lang="en-US" dirty="0" smtClean="0">
                <a:solidFill>
                  <a:srgbClr val="0000FF"/>
                </a:solidFill>
              </a:rPr>
              <a:t>" /&gt;</a:t>
            </a:r>
            <a:endParaRPr lang="ru-RU" dirty="0" smtClean="0">
              <a:solidFill>
                <a:srgbClr val="0000FF"/>
              </a:solidFill>
            </a:endParaRPr>
          </a:p>
          <a:p>
            <a:pPr marL="176213" indent="11113">
              <a:buNone/>
            </a:pPr>
            <a:r>
              <a:rPr lang="ru-RU" dirty="0" smtClean="0">
                <a:solidFill>
                  <a:srgbClr val="0000FF"/>
                </a:solidFill>
              </a:rPr>
              <a:t>&lt;/</a:t>
            </a:r>
            <a:r>
              <a:rPr lang="en-US" dirty="0" smtClean="0">
                <a:solidFill>
                  <a:srgbClr val="0000FF"/>
                </a:solidFill>
              </a:rPr>
              <a:t>providers</a:t>
            </a:r>
            <a:r>
              <a:rPr lang="ru-RU" dirty="0" smtClean="0">
                <a:solidFill>
                  <a:srgbClr val="0000FF"/>
                </a:solidFill>
              </a:rPr>
              <a:t>&gt;</a:t>
            </a:r>
          </a:p>
          <a:p>
            <a:pPr>
              <a:buNone/>
            </a:pPr>
            <a:r>
              <a:rPr lang="ru-RU" dirty="0" smtClean="0">
                <a:solidFill>
                  <a:srgbClr val="0000FF"/>
                </a:solidFill>
              </a:rPr>
              <a:t>&lt;/</a:t>
            </a:r>
            <a:r>
              <a:rPr lang="en-US" dirty="0" err="1" smtClean="0">
                <a:solidFill>
                  <a:srgbClr val="0000FF"/>
                </a:solidFill>
              </a:rPr>
              <a:t>roleManager</a:t>
            </a:r>
            <a:r>
              <a:rPr lang="ru-RU" dirty="0" smtClean="0">
                <a:solidFill>
                  <a:srgbClr val="0000FF"/>
                </a:solidFill>
              </a:rPr>
              <a:t>&gt;</a:t>
            </a:r>
          </a:p>
          <a:p>
            <a:pPr>
              <a:buNone/>
            </a:pPr>
            <a:endParaRPr lang="ru-RU" dirty="0"/>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922114"/>
          </a:xfrm>
        </p:spPr>
        <p:txBody>
          <a:bodyPr/>
          <a:lstStyle/>
          <a:p>
            <a:endParaRPr lang="ru-RU" dirty="0"/>
          </a:p>
        </p:txBody>
      </p:sp>
      <p:sp>
        <p:nvSpPr>
          <p:cNvPr id="3" name="Содержимое 2"/>
          <p:cNvSpPr>
            <a:spLocks noGrp="1"/>
          </p:cNvSpPr>
          <p:nvPr>
            <p:ph idx="1"/>
          </p:nvPr>
        </p:nvSpPr>
        <p:spPr>
          <a:xfrm>
            <a:off x="205680" y="1484784"/>
            <a:ext cx="9046840" cy="5373216"/>
          </a:xfrm>
        </p:spPr>
        <p:txBody>
          <a:bodyPr>
            <a:normAutofit fontScale="70000" lnSpcReduction="20000"/>
          </a:bodyPr>
          <a:lstStyle/>
          <a:p>
            <a:r>
              <a:rPr lang="ru-RU" dirty="0" smtClean="0"/>
              <a:t>Для задания параметров поддержки безопасности </a:t>
            </a:r>
            <a:r>
              <a:rPr lang="en-US" dirty="0" smtClean="0"/>
              <a:t>web</a:t>
            </a:r>
            <a:r>
              <a:rPr lang="ru-RU" dirty="0" smtClean="0"/>
              <a:t>-приложения используются следующие разделы конфигурационного файла.</a:t>
            </a:r>
          </a:p>
          <a:p>
            <a:pPr lvl="1"/>
            <a:r>
              <a:rPr lang="ru-RU" dirty="0" smtClean="0"/>
              <a:t>раздел </a:t>
            </a:r>
            <a:r>
              <a:rPr lang="en-US" dirty="0" smtClean="0">
                <a:solidFill>
                  <a:srgbClr val="0000FF"/>
                </a:solidFill>
              </a:rPr>
              <a:t>&lt;authentication&gt;;</a:t>
            </a:r>
            <a:r>
              <a:rPr lang="ru-RU" dirty="0" smtClean="0"/>
              <a:t> </a:t>
            </a:r>
          </a:p>
          <a:p>
            <a:pPr lvl="1"/>
            <a:r>
              <a:rPr lang="ru-RU" dirty="0" smtClean="0"/>
              <a:t>раздел </a:t>
            </a:r>
            <a:r>
              <a:rPr lang="en-US" dirty="0" smtClean="0">
                <a:solidFill>
                  <a:srgbClr val="0000FF"/>
                </a:solidFill>
              </a:rPr>
              <a:t>&lt;authorization&gt; .</a:t>
            </a:r>
            <a:endParaRPr lang="ru-RU" dirty="0" smtClean="0">
              <a:solidFill>
                <a:srgbClr val="0000FF"/>
              </a:solidFill>
            </a:endParaRPr>
          </a:p>
          <a:p>
            <a:r>
              <a:rPr lang="ru-RU" dirty="0" smtClean="0"/>
              <a:t>В разделе </a:t>
            </a:r>
            <a:r>
              <a:rPr lang="en-US" dirty="0" smtClean="0">
                <a:solidFill>
                  <a:srgbClr val="0000FF"/>
                </a:solidFill>
              </a:rPr>
              <a:t>&lt;authentication&gt; </a:t>
            </a:r>
            <a:r>
              <a:rPr lang="ru-RU" dirty="0" smtClean="0"/>
              <a:t>задается способ выполнения аутентификации пользователей и определяются его параметры. </a:t>
            </a:r>
          </a:p>
          <a:p>
            <a:r>
              <a:rPr lang="ru-RU" dirty="0" smtClean="0"/>
              <a:t>Например, аутентификация с использованием форм может быть задана следующим образом:</a:t>
            </a:r>
          </a:p>
          <a:p>
            <a:pPr>
              <a:buNone/>
            </a:pPr>
            <a:r>
              <a:rPr lang="en-US" sz="3100" dirty="0" smtClean="0">
                <a:solidFill>
                  <a:srgbClr val="0000FF"/>
                </a:solidFill>
              </a:rPr>
              <a:t>&lt;authentication mode="Forms"&gt;</a:t>
            </a:r>
            <a:endParaRPr lang="ru-RU" sz="3100" dirty="0" smtClean="0">
              <a:solidFill>
                <a:srgbClr val="0000FF"/>
              </a:solidFill>
            </a:endParaRPr>
          </a:p>
          <a:p>
            <a:pPr marL="1071563" indent="-717550">
              <a:buNone/>
            </a:pPr>
            <a:r>
              <a:rPr lang="en-US" sz="3100" dirty="0" smtClean="0">
                <a:solidFill>
                  <a:srgbClr val="0000FF"/>
                </a:solidFill>
              </a:rPr>
              <a:t>&lt;forms name="</a:t>
            </a:r>
            <a:r>
              <a:rPr lang="en-US" sz="3100" dirty="0" err="1" smtClean="0">
                <a:solidFill>
                  <a:srgbClr val="0000FF"/>
                </a:solidFill>
              </a:rPr>
              <a:t>MyCookieName</a:t>
            </a:r>
            <a:r>
              <a:rPr lang="en-US" sz="3100" dirty="0" smtClean="0">
                <a:solidFill>
                  <a:srgbClr val="0000FF"/>
                </a:solidFill>
              </a:rPr>
              <a:t>" </a:t>
            </a:r>
            <a:r>
              <a:rPr lang="en-US" sz="3100" dirty="0" err="1" smtClean="0">
                <a:solidFill>
                  <a:srgbClr val="0000FF"/>
                </a:solidFill>
              </a:rPr>
              <a:t>loginUrl</a:t>
            </a:r>
            <a:r>
              <a:rPr lang="en-US" sz="3100" dirty="0" smtClean="0">
                <a:solidFill>
                  <a:srgbClr val="0000FF"/>
                </a:solidFill>
              </a:rPr>
              <a:t>="LogPage.aspx" timeout="20"/&gt;</a:t>
            </a:r>
            <a:endParaRPr lang="ru-RU" sz="3100" dirty="0" smtClean="0">
              <a:solidFill>
                <a:srgbClr val="0000FF"/>
              </a:solidFill>
            </a:endParaRPr>
          </a:p>
          <a:p>
            <a:pPr>
              <a:buNone/>
            </a:pPr>
            <a:r>
              <a:rPr lang="ru-RU" sz="3100" dirty="0" smtClean="0">
                <a:solidFill>
                  <a:srgbClr val="0000FF"/>
                </a:solidFill>
              </a:rPr>
              <a:t>&lt;/</a:t>
            </a:r>
            <a:r>
              <a:rPr lang="en-US" sz="3100" dirty="0" smtClean="0">
                <a:solidFill>
                  <a:srgbClr val="0000FF"/>
                </a:solidFill>
              </a:rPr>
              <a:t>authentication</a:t>
            </a:r>
            <a:r>
              <a:rPr lang="ru-RU" sz="3100" dirty="0" smtClean="0">
                <a:solidFill>
                  <a:srgbClr val="0000FF"/>
                </a:solidFill>
              </a:rPr>
              <a:t>&gt;</a:t>
            </a:r>
          </a:p>
          <a:p>
            <a:r>
              <a:rPr lang="ru-RU" dirty="0" smtClean="0"/>
              <a:t>В элементе </a:t>
            </a:r>
            <a:r>
              <a:rPr lang="en-US" dirty="0" smtClean="0">
                <a:solidFill>
                  <a:srgbClr val="0000FF"/>
                </a:solidFill>
              </a:rPr>
              <a:t>form</a:t>
            </a:r>
            <a:r>
              <a:rPr lang="en-US" dirty="0" smtClean="0"/>
              <a:t> </a:t>
            </a:r>
            <a:endParaRPr lang="ru-RU" dirty="0" smtClean="0"/>
          </a:p>
          <a:p>
            <a:pPr lvl="1"/>
            <a:r>
              <a:rPr lang="ru-RU" dirty="0" smtClean="0"/>
              <a:t>атрибуту </a:t>
            </a:r>
            <a:r>
              <a:rPr lang="en-US" dirty="0" err="1" smtClean="0">
                <a:solidFill>
                  <a:srgbClr val="0000FF"/>
                </a:solidFill>
              </a:rPr>
              <a:t>loginUrl</a:t>
            </a:r>
            <a:r>
              <a:rPr lang="en-US" dirty="0" smtClean="0"/>
              <a:t> </a:t>
            </a:r>
            <a:r>
              <a:rPr lang="ru-RU" dirty="0" smtClean="0"/>
              <a:t>задается ссылка на </a:t>
            </a:r>
            <a:r>
              <a:rPr lang="en-US" dirty="0" smtClean="0"/>
              <a:t>web</a:t>
            </a:r>
            <a:r>
              <a:rPr lang="ru-RU" dirty="0" smtClean="0"/>
              <a:t>-форм</a:t>
            </a:r>
            <a:r>
              <a:rPr lang="en-US" dirty="0" smtClean="0"/>
              <a:t>e</a:t>
            </a:r>
            <a:r>
              <a:rPr lang="ru-RU" dirty="0" smtClean="0"/>
              <a:t>, к которой нужно будет перенаправить запрос не прошедшего аутентификацию пользователя (в данном случае это </a:t>
            </a:r>
            <a:r>
              <a:rPr lang="en-US" dirty="0" smtClean="0"/>
              <a:t>web</a:t>
            </a:r>
            <a:r>
              <a:rPr lang="ru-RU" dirty="0" smtClean="0"/>
              <a:t>-форма </a:t>
            </a:r>
            <a:r>
              <a:rPr lang="en-US" dirty="0" smtClean="0">
                <a:solidFill>
                  <a:srgbClr val="0000FF"/>
                </a:solidFill>
              </a:rPr>
              <a:t>LogPage.aspx</a:t>
            </a:r>
            <a:r>
              <a:rPr lang="ru-RU" dirty="0" smtClean="0"/>
              <a:t>), а </a:t>
            </a:r>
          </a:p>
          <a:p>
            <a:pPr lvl="1"/>
            <a:r>
              <a:rPr lang="ru-RU" dirty="0" smtClean="0"/>
              <a:t>атрибут </a:t>
            </a:r>
            <a:r>
              <a:rPr lang="en-US" dirty="0" smtClean="0">
                <a:solidFill>
                  <a:srgbClr val="0000FF"/>
                </a:solidFill>
              </a:rPr>
              <a:t>timeout</a:t>
            </a:r>
            <a:r>
              <a:rPr lang="en-US" dirty="0" smtClean="0"/>
              <a:t> </a:t>
            </a:r>
            <a:r>
              <a:rPr lang="ru-RU" dirty="0" smtClean="0"/>
              <a:t>задает время между запросами (в минутах), после которого пользователю потребуется заново выполнить аутентификацию.</a:t>
            </a:r>
          </a:p>
          <a:p>
            <a:pPr>
              <a:buNone/>
            </a:pPr>
            <a:endParaRPr lang="ru-RU" sz="3100" dirty="0" smtClean="0">
              <a:solidFill>
                <a:srgbClr val="0000FF"/>
              </a:solidFill>
            </a:endParaRPr>
          </a:p>
          <a:p>
            <a:endParaRPr lang="ru-RU" dirty="0"/>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922114"/>
          </a:xfrm>
        </p:spPr>
        <p:txBody>
          <a:bodyPr/>
          <a:lstStyle/>
          <a:p>
            <a:endParaRPr lang="ru-RU" dirty="0"/>
          </a:p>
        </p:txBody>
      </p:sp>
      <p:sp>
        <p:nvSpPr>
          <p:cNvPr id="3" name="Содержимое 2"/>
          <p:cNvSpPr>
            <a:spLocks noGrp="1"/>
          </p:cNvSpPr>
          <p:nvPr>
            <p:ph idx="1"/>
          </p:nvPr>
        </p:nvSpPr>
        <p:spPr>
          <a:xfrm>
            <a:off x="205680" y="1484784"/>
            <a:ext cx="8938320" cy="5373216"/>
          </a:xfrm>
        </p:spPr>
        <p:txBody>
          <a:bodyPr>
            <a:normAutofit fontScale="85000" lnSpcReduction="10000"/>
          </a:bodyPr>
          <a:lstStyle/>
          <a:p>
            <a:r>
              <a:rPr lang="ru-RU" dirty="0" smtClean="0"/>
              <a:t>Для того, чтобы </a:t>
            </a:r>
            <a:r>
              <a:rPr lang="en-US" dirty="0" smtClean="0"/>
              <a:t>web</a:t>
            </a:r>
            <a:r>
              <a:rPr lang="ru-RU" dirty="0" smtClean="0"/>
              <a:t>-приложение начало требовать аутентификацию пользователей нужно указать, что только аутентифицированные пользователи могут использовать ресурсы данного каталога. </a:t>
            </a:r>
          </a:p>
          <a:p>
            <a:r>
              <a:rPr lang="ru-RU" dirty="0" smtClean="0"/>
              <a:t>Для этого используется описание авторизации, которое выполняется с помощью элемента </a:t>
            </a:r>
            <a:r>
              <a:rPr lang="en-US" dirty="0" smtClean="0">
                <a:solidFill>
                  <a:srgbClr val="0000FF"/>
                </a:solidFill>
              </a:rPr>
              <a:t>&lt;authorization&gt;</a:t>
            </a:r>
            <a:r>
              <a:rPr lang="ru-RU" dirty="0" smtClean="0"/>
              <a:t>. </a:t>
            </a:r>
          </a:p>
          <a:p>
            <a:r>
              <a:rPr lang="ru-RU" dirty="0" smtClean="0"/>
              <a:t>Приведенное ниже описание указывает, что только аутентифицированные пользователи могут использовать ресурсы каталога, в котором находится конфигурационный файл:</a:t>
            </a:r>
          </a:p>
          <a:p>
            <a:pPr>
              <a:buNone/>
            </a:pPr>
            <a:r>
              <a:rPr lang="ru-RU" dirty="0" smtClean="0">
                <a:solidFill>
                  <a:srgbClr val="0000FF"/>
                </a:solidFill>
              </a:rPr>
              <a:t>&lt;</a:t>
            </a:r>
            <a:r>
              <a:rPr lang="en-US" dirty="0" smtClean="0">
                <a:solidFill>
                  <a:srgbClr val="0000FF"/>
                </a:solidFill>
              </a:rPr>
              <a:t>authorization</a:t>
            </a:r>
            <a:r>
              <a:rPr lang="ru-RU" dirty="0" smtClean="0">
                <a:solidFill>
                  <a:srgbClr val="0000FF"/>
                </a:solidFill>
              </a:rPr>
              <a:t>&gt;</a:t>
            </a:r>
          </a:p>
          <a:p>
            <a:pPr indent="11113">
              <a:buNone/>
            </a:pPr>
            <a:r>
              <a:rPr lang="ru-RU" dirty="0" smtClean="0">
                <a:solidFill>
                  <a:srgbClr val="0000FF"/>
                </a:solidFill>
              </a:rPr>
              <a:t>&lt;</a:t>
            </a:r>
            <a:r>
              <a:rPr lang="en-US" dirty="0" smtClean="0">
                <a:solidFill>
                  <a:srgbClr val="0000FF"/>
                </a:solidFill>
              </a:rPr>
              <a:t>deny users</a:t>
            </a:r>
            <a:r>
              <a:rPr lang="ru-RU" dirty="0" smtClean="0">
                <a:solidFill>
                  <a:srgbClr val="0000FF"/>
                </a:solidFill>
              </a:rPr>
              <a:t>="?" /&gt;</a:t>
            </a:r>
          </a:p>
          <a:p>
            <a:pPr>
              <a:buNone/>
            </a:pPr>
            <a:r>
              <a:rPr lang="ru-RU" dirty="0" smtClean="0">
                <a:solidFill>
                  <a:srgbClr val="0000FF"/>
                </a:solidFill>
              </a:rPr>
              <a:t>&lt;/</a:t>
            </a:r>
            <a:r>
              <a:rPr lang="en-US" dirty="0" smtClean="0">
                <a:solidFill>
                  <a:srgbClr val="0000FF"/>
                </a:solidFill>
              </a:rPr>
              <a:t>authorization</a:t>
            </a:r>
            <a:r>
              <a:rPr lang="ru-RU" dirty="0" smtClean="0">
                <a:solidFill>
                  <a:srgbClr val="0000FF"/>
                </a:solidFill>
              </a:rPr>
              <a:t>&gt;</a:t>
            </a:r>
          </a:p>
          <a:p>
            <a:pPr>
              <a:buNone/>
            </a:pPr>
            <a:endParaRPr lang="ru-RU" dirty="0"/>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179512" y="1556792"/>
            <a:ext cx="8964488" cy="2304256"/>
          </a:xfrm>
        </p:spPr>
        <p:txBody>
          <a:bodyPr>
            <a:noAutofit/>
          </a:bodyPr>
          <a:lstStyle/>
          <a:p>
            <a:r>
              <a:rPr lang="ru-RU" sz="2400" dirty="0" smtClean="0"/>
              <a:t>При разработке </a:t>
            </a:r>
            <a:r>
              <a:rPr lang="en-US" sz="2400" dirty="0" smtClean="0"/>
              <a:t>web</a:t>
            </a:r>
            <a:r>
              <a:rPr lang="ru-RU" sz="2400" dirty="0" smtClean="0"/>
              <a:t>-приложения можно создавать учетные записи пользователей и роли с помощью специального </a:t>
            </a:r>
            <a:r>
              <a:rPr lang="en-US" sz="2400" dirty="0" smtClean="0"/>
              <a:t>web</a:t>
            </a:r>
            <a:r>
              <a:rPr lang="ru-RU" sz="2400" dirty="0" smtClean="0"/>
              <a:t>-приложения WAT, которое вызывается с помощью команды «</a:t>
            </a:r>
            <a:r>
              <a:rPr lang="en-US" sz="2400" dirty="0" smtClean="0">
                <a:solidFill>
                  <a:srgbClr val="0000FF"/>
                </a:solidFill>
              </a:rPr>
              <a:t>Website</a:t>
            </a:r>
            <a:r>
              <a:rPr lang="ru-RU" sz="2400" dirty="0" smtClean="0">
                <a:solidFill>
                  <a:srgbClr val="0000FF"/>
                </a:solidFill>
              </a:rPr>
              <a:t>=&gt;</a:t>
            </a:r>
            <a:r>
              <a:rPr lang="en-US" sz="2400" dirty="0" smtClean="0">
                <a:solidFill>
                  <a:srgbClr val="0000FF"/>
                </a:solidFill>
              </a:rPr>
              <a:t>ASP</a:t>
            </a:r>
            <a:r>
              <a:rPr lang="ru-RU" sz="2400" dirty="0" smtClean="0">
                <a:solidFill>
                  <a:srgbClr val="0000FF"/>
                </a:solidFill>
              </a:rPr>
              <a:t>.</a:t>
            </a:r>
            <a:r>
              <a:rPr lang="en-US" sz="2400" dirty="0" smtClean="0">
                <a:solidFill>
                  <a:srgbClr val="0000FF"/>
                </a:solidFill>
              </a:rPr>
              <a:t>NET Configuration</a:t>
            </a:r>
            <a:r>
              <a:rPr lang="ru-RU" sz="2400" dirty="0" smtClean="0"/>
              <a:t>». </a:t>
            </a:r>
          </a:p>
          <a:p>
            <a:r>
              <a:rPr lang="ru-RU" sz="2400" dirty="0" smtClean="0"/>
              <a:t>Используя данный инструмент можно создать учетные записи пользователе и их роли и выполнять их корректировку.</a:t>
            </a:r>
            <a:endParaRPr lang="ru-RU" sz="2400" dirty="0"/>
          </a:p>
        </p:txBody>
      </p:sp>
      <p:pic>
        <p:nvPicPr>
          <p:cNvPr id="3074"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508105" y="4221088"/>
            <a:ext cx="4092162" cy="252028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3"/>
          <p:cNvSpPr>
            <a:spLocks noGrp="1" noChangeArrowheads="1"/>
          </p:cNvSpPr>
          <p:nvPr>
            <p:ph type="body" idx="1"/>
          </p:nvPr>
        </p:nvSpPr>
        <p:spPr>
          <a:xfrm>
            <a:off x="457200" y="1600200"/>
            <a:ext cx="8229600" cy="2116138"/>
          </a:xfrm>
        </p:spPr>
        <p:txBody>
          <a:bodyPr/>
          <a:lstStyle/>
          <a:p>
            <a:pPr marL="0" indent="17463" algn="ctr" eaLnBrk="1" hangingPunct="1">
              <a:buFontTx/>
              <a:buNone/>
            </a:pPr>
            <a:r>
              <a:rPr lang="ru-RU" sz="4000" b="1" dirty="0" smtClean="0"/>
              <a:t>Управление аутентификацией и авторизацией с помощью</a:t>
            </a:r>
          </a:p>
          <a:p>
            <a:pPr marL="0" indent="17463" algn="ctr" eaLnBrk="1" hangingPunct="1">
              <a:buFontTx/>
              <a:buNone/>
            </a:pPr>
            <a:r>
              <a:rPr lang="en-US" sz="4000" b="1" dirty="0" smtClean="0"/>
              <a:t>“Web Assistant Tool”</a:t>
            </a:r>
            <a:endParaRPr lang="ru-RU" sz="4000" b="1" dirty="0" smtClean="0"/>
          </a:p>
          <a:p>
            <a:pPr marL="0" indent="17463" algn="ctr" eaLnBrk="1" hangingPunct="1">
              <a:buFontTx/>
              <a:buNone/>
            </a:pPr>
            <a:endParaRPr lang="ru-RU" sz="4000" b="1" dirty="0" smtClean="0"/>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0" y="274638"/>
            <a:ext cx="9144000" cy="706090"/>
          </a:xfrm>
        </p:spPr>
        <p:txBody>
          <a:bodyPr>
            <a:normAutofit fontScale="90000"/>
          </a:bodyPr>
          <a:lstStyle/>
          <a:p>
            <a:pPr eaLnBrk="1" hangingPunct="1"/>
            <a:r>
              <a:rPr lang="ru-RU" sz="3600" dirty="0" smtClean="0"/>
              <a:t>Создание </a:t>
            </a:r>
            <a:r>
              <a:rPr lang="en-US" sz="3600" dirty="0" smtClean="0"/>
              <a:t>web-</a:t>
            </a:r>
            <a:r>
              <a:rPr lang="ru-RU" sz="3600" dirty="0" smtClean="0"/>
              <a:t>сайта с управлением пользователями</a:t>
            </a:r>
          </a:p>
        </p:txBody>
      </p:sp>
      <p:sp>
        <p:nvSpPr>
          <p:cNvPr id="109571" name="Rectangle 3"/>
          <p:cNvSpPr>
            <a:spLocks noGrp="1" noChangeArrowheads="1"/>
          </p:cNvSpPr>
          <p:nvPr>
            <p:ph type="body" idx="1"/>
          </p:nvPr>
        </p:nvSpPr>
        <p:spPr>
          <a:xfrm>
            <a:off x="179512" y="1268760"/>
            <a:ext cx="8964488" cy="5589240"/>
          </a:xfrm>
        </p:spPr>
        <p:txBody>
          <a:bodyPr>
            <a:normAutofit lnSpcReduction="10000"/>
          </a:bodyPr>
          <a:lstStyle/>
          <a:p>
            <a:pPr marL="381000" indent="-381000" eaLnBrk="1" hangingPunct="1">
              <a:lnSpc>
                <a:spcPct val="80000"/>
              </a:lnSpc>
              <a:buFontTx/>
              <a:buAutoNum type="arabicPeriod"/>
            </a:pPr>
            <a:r>
              <a:rPr lang="ru-RU" sz="2400" dirty="0" smtClean="0"/>
              <a:t>Создайте структуру </a:t>
            </a:r>
            <a:r>
              <a:rPr lang="en-US" sz="2400" dirty="0" smtClean="0"/>
              <a:t>Web</a:t>
            </a:r>
            <a:r>
              <a:rPr lang="ru-RU" sz="2400" dirty="0" smtClean="0"/>
              <a:t>-сайта</a:t>
            </a:r>
            <a:r>
              <a:rPr lang="en-US" sz="2400" dirty="0" smtClean="0"/>
              <a:t>. </a:t>
            </a:r>
            <a:endParaRPr lang="ru-RU" sz="2400" dirty="0" smtClean="0"/>
          </a:p>
          <a:p>
            <a:pPr marL="781050" lvl="1" indent="-381000">
              <a:lnSpc>
                <a:spcPct val="80000"/>
              </a:lnSpc>
            </a:pPr>
            <a:r>
              <a:rPr lang="ru-RU" sz="1800" dirty="0" smtClean="0"/>
              <a:t>Если часть </a:t>
            </a:r>
            <a:r>
              <a:rPr lang="en-US" sz="1800" dirty="0" smtClean="0"/>
              <a:t>Web</a:t>
            </a:r>
            <a:r>
              <a:rPr lang="ru-RU" sz="1800" dirty="0" smtClean="0"/>
              <a:t>-сайта требует аутентификации (или членства в специальной роли)</a:t>
            </a:r>
            <a:r>
              <a:rPr lang="en-US" sz="1800" dirty="0" smtClean="0"/>
              <a:t>, </a:t>
            </a:r>
            <a:r>
              <a:rPr lang="ru-RU" sz="1800" dirty="0" smtClean="0"/>
              <a:t>то нужно поместить страницы, которые должны быть защищены в отдельную папку</a:t>
            </a:r>
            <a:r>
              <a:rPr lang="en-US" sz="1800" dirty="0" smtClean="0"/>
              <a:t>. </a:t>
            </a:r>
            <a:endParaRPr lang="ru-RU" sz="1800" dirty="0" smtClean="0"/>
          </a:p>
          <a:p>
            <a:pPr marL="781050" lvl="1" indent="-381000">
              <a:lnSpc>
                <a:spcPct val="80000"/>
              </a:lnSpc>
            </a:pPr>
            <a:r>
              <a:rPr lang="ru-RU" sz="1800" dirty="0" smtClean="0"/>
              <a:t>Если аутентификация не обязательная </a:t>
            </a:r>
            <a:r>
              <a:rPr lang="en-US" sz="1800" dirty="0" smtClean="0"/>
              <a:t>(</a:t>
            </a:r>
            <a:r>
              <a:rPr lang="ru-RU" sz="1800" dirty="0" smtClean="0"/>
              <a:t>например, форум пользователей, в котором не зарегистрированный пользователь может просматривать сообщения, но не может добавлять новые</a:t>
            </a:r>
            <a:r>
              <a:rPr lang="en-US" sz="1800" dirty="0" smtClean="0"/>
              <a:t>), </a:t>
            </a:r>
            <a:r>
              <a:rPr lang="ru-RU" sz="1800" dirty="0" smtClean="0"/>
              <a:t>отдельная папка не требуется</a:t>
            </a:r>
            <a:r>
              <a:rPr lang="en-US" sz="1800" dirty="0" smtClean="0"/>
              <a:t>.</a:t>
            </a:r>
            <a:endParaRPr lang="ru-RU" sz="2400" dirty="0" smtClean="0"/>
          </a:p>
          <a:p>
            <a:pPr marL="381000" indent="-381000">
              <a:lnSpc>
                <a:spcPct val="80000"/>
              </a:lnSpc>
              <a:buFontTx/>
              <a:buAutoNum type="arabicPeriod"/>
            </a:pPr>
            <a:r>
              <a:rPr lang="ru-RU" sz="2400" dirty="0" smtClean="0"/>
              <a:t>С помощью команды </a:t>
            </a:r>
            <a:r>
              <a:rPr lang="en-US" sz="2400" dirty="0" smtClean="0"/>
              <a:t>VS </a:t>
            </a:r>
            <a:r>
              <a:rPr lang="ru-RU" sz="2400" dirty="0" smtClean="0"/>
              <a:t>«</a:t>
            </a:r>
            <a:r>
              <a:rPr lang="en-US" sz="2400" dirty="0" smtClean="0">
                <a:solidFill>
                  <a:srgbClr val="0000FF"/>
                </a:solidFill>
              </a:rPr>
              <a:t>ASP.NET Configuration</a:t>
            </a:r>
            <a:r>
              <a:rPr lang="ru-RU" sz="2400" dirty="0" smtClean="0"/>
              <a:t>»</a:t>
            </a:r>
            <a:r>
              <a:rPr lang="en-US" sz="2400" dirty="0" smtClean="0"/>
              <a:t> </a:t>
            </a:r>
            <a:r>
              <a:rPr lang="ru-RU" sz="2400" dirty="0" smtClean="0"/>
              <a:t>нужно выбрать сконфигурировать</a:t>
            </a:r>
            <a:r>
              <a:rPr lang="ru-RU" sz="2400" dirty="0"/>
              <a:t> </a:t>
            </a:r>
            <a:r>
              <a:rPr lang="ru-RU" sz="2400" dirty="0" smtClean="0"/>
              <a:t>систему безопасности </a:t>
            </a:r>
          </a:p>
          <a:p>
            <a:pPr marL="781050" lvl="1" indent="-381000">
              <a:lnSpc>
                <a:spcPct val="80000"/>
              </a:lnSpc>
            </a:pPr>
            <a:r>
              <a:rPr lang="ru-RU" sz="2000" dirty="0" smtClean="0"/>
              <a:t>Провайдера, Пользователей, Роли.</a:t>
            </a:r>
          </a:p>
          <a:p>
            <a:pPr marL="381000" indent="-381000" eaLnBrk="1" hangingPunct="1">
              <a:lnSpc>
                <a:spcPct val="80000"/>
              </a:lnSpc>
              <a:buFontTx/>
              <a:buAutoNum type="arabicPeriod"/>
            </a:pPr>
            <a:r>
              <a:rPr lang="ru-RU" sz="2400" dirty="0" smtClean="0"/>
              <a:t>Создайте роли, которые соответствуют группам пользователей</a:t>
            </a:r>
            <a:r>
              <a:rPr lang="en-US" sz="2400" dirty="0" smtClean="0"/>
              <a:t>.</a:t>
            </a:r>
          </a:p>
          <a:p>
            <a:pPr marL="381000" indent="-381000" eaLnBrk="1" hangingPunct="1">
              <a:lnSpc>
                <a:spcPct val="80000"/>
              </a:lnSpc>
              <a:buFontTx/>
              <a:buAutoNum type="arabicPeriod"/>
            </a:pPr>
            <a:r>
              <a:rPr lang="ru-RU" sz="2400" dirty="0" smtClean="0"/>
              <a:t>Можно создать пользователей и добавить их к требуемым ролям</a:t>
            </a:r>
            <a:r>
              <a:rPr lang="en-US" sz="2400" dirty="0" smtClean="0"/>
              <a:t>.</a:t>
            </a:r>
          </a:p>
          <a:p>
            <a:pPr marL="381000" indent="-381000" eaLnBrk="1" hangingPunct="1">
              <a:lnSpc>
                <a:spcPct val="80000"/>
              </a:lnSpc>
              <a:buFontTx/>
              <a:buAutoNum type="arabicPeriod"/>
            </a:pPr>
            <a:r>
              <a:rPr lang="ru-RU" sz="2400" dirty="0" smtClean="0"/>
              <a:t>Создайте правила доступа для управления тем, к каким папкам пользователи и роли имеют доступ</a:t>
            </a:r>
            <a:r>
              <a:rPr lang="en-US" sz="2400" dirty="0" smtClean="0"/>
              <a:t>.</a:t>
            </a:r>
            <a:endParaRPr lang="ru-RU" sz="2400" dirty="0" smtClean="0"/>
          </a:p>
          <a:p>
            <a:pPr marL="381000" indent="-381000" eaLnBrk="1" hangingPunct="1">
              <a:lnSpc>
                <a:spcPct val="80000"/>
              </a:lnSpc>
              <a:buFontTx/>
              <a:buAutoNum type="arabicPeriod"/>
            </a:pPr>
            <a:r>
              <a:rPr lang="ru-RU" sz="2400" dirty="0" smtClean="0"/>
              <a:t>Задать параметры протокола</a:t>
            </a:r>
            <a:r>
              <a:rPr lang="en-US" sz="2400" dirty="0" smtClean="0"/>
              <a:t> </a:t>
            </a:r>
            <a:r>
              <a:rPr lang="en-US" sz="2400" dirty="0" smtClean="0">
                <a:solidFill>
                  <a:srgbClr val="0000FF"/>
                </a:solidFill>
              </a:rPr>
              <a:t>Simple Mail Transport Protocol (SMTP)</a:t>
            </a:r>
            <a:r>
              <a:rPr lang="en-US" sz="2400" dirty="0" smtClean="0"/>
              <a:t> </a:t>
            </a:r>
            <a:r>
              <a:rPr lang="ru-RU" sz="2400" dirty="0" smtClean="0"/>
              <a:t>для выполнения оповещения по почте и восстановления паспорта</a:t>
            </a:r>
            <a:r>
              <a:rPr lang="en-US" sz="2400" dirty="0" smtClean="0"/>
              <a:t>.</a:t>
            </a:r>
            <a:endParaRPr lang="ru-RU" sz="2400" dirty="0" smtClean="0"/>
          </a:p>
          <a:p>
            <a:pPr marL="781050" lvl="1" indent="-381000">
              <a:lnSpc>
                <a:spcPct val="80000"/>
              </a:lnSpc>
            </a:pPr>
            <a:r>
              <a:rPr lang="ru-RU" sz="2000" dirty="0" smtClean="0"/>
              <a:t>Это можно сделать из панели </a:t>
            </a:r>
            <a:r>
              <a:rPr lang="en-US" sz="2000" dirty="0" smtClean="0">
                <a:solidFill>
                  <a:srgbClr val="0000FF"/>
                </a:solidFill>
              </a:rPr>
              <a:t>Application</a:t>
            </a:r>
            <a:r>
              <a:rPr lang="en-US" sz="2000" dirty="0" smtClean="0"/>
              <a:t> </a:t>
            </a:r>
            <a:r>
              <a:rPr lang="ru-RU" sz="2000" dirty="0" smtClean="0"/>
              <a:t>в </a:t>
            </a:r>
            <a:r>
              <a:rPr lang="en-US" sz="2000" dirty="0" smtClean="0">
                <a:solidFill>
                  <a:srgbClr val="0000FF"/>
                </a:solidFill>
              </a:rPr>
              <a:t>Web Site Administration Tool</a:t>
            </a:r>
            <a:r>
              <a:rPr lang="en-US" sz="2000" dirty="0" smtClean="0"/>
              <a:t>.</a:t>
            </a:r>
          </a:p>
          <a:p>
            <a:pPr marL="381000" indent="-381000" eaLnBrk="1" hangingPunct="1">
              <a:lnSpc>
                <a:spcPct val="80000"/>
              </a:lnSpc>
              <a:buFontTx/>
              <a:buAutoNum type="arabicPeriod"/>
            </a:pPr>
            <a:r>
              <a:rPr lang="ru-RU" sz="2400" dirty="0" smtClean="0"/>
              <a:t>Создать страницу подключения используя </a:t>
            </a:r>
            <a:r>
              <a:rPr lang="en-US" sz="2400" dirty="0" smtClean="0"/>
              <a:t>Visual Studio.</a:t>
            </a:r>
          </a:p>
          <a:p>
            <a:pPr marL="381000" indent="-381000" eaLnBrk="1" hangingPunct="1">
              <a:lnSpc>
                <a:spcPct val="80000"/>
              </a:lnSpc>
              <a:buFontTx/>
              <a:buNone/>
            </a:pPr>
            <a:endParaRPr lang="ru-RU" sz="2000" dirty="0" smtClean="0"/>
          </a:p>
        </p:txBody>
      </p:sp>
    </p:spTree>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normAutofit fontScale="90000"/>
          </a:bodyPr>
          <a:lstStyle/>
          <a:p>
            <a:pPr eaLnBrk="1" hangingPunct="1"/>
            <a:r>
              <a:rPr lang="ru-RU" sz="4000" dirty="0" smtClean="0"/>
              <a:t>Запуск администрирования </a:t>
            </a:r>
            <a:r>
              <a:rPr lang="ru-RU" sz="4000" dirty="0" err="1" smtClean="0"/>
              <a:t>веб-узлом</a:t>
            </a:r>
            <a:r>
              <a:rPr lang="ru-RU" sz="4000" dirty="0" smtClean="0"/>
              <a:t> </a:t>
            </a:r>
            <a:r>
              <a:rPr lang="en-US" sz="4000" dirty="0" smtClean="0"/>
              <a:t>WAT</a:t>
            </a:r>
            <a:endParaRPr lang="ru-RU" sz="4000" dirty="0" smtClean="0"/>
          </a:p>
        </p:txBody>
      </p:sp>
      <p:pic>
        <p:nvPicPr>
          <p:cNvPr id="123907"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286000" y="1828800"/>
            <a:ext cx="6858000" cy="4503738"/>
          </a:xfrm>
          <a:prstGeom prst="rect">
            <a:avLst/>
          </a:prstGeom>
          <a:noFill/>
          <a:ln w="9525">
            <a:noFill/>
            <a:miter lim="800000"/>
            <a:headEnd/>
            <a:tailEnd/>
          </a:ln>
        </p:spPr>
      </p:pic>
      <p:pic>
        <p:nvPicPr>
          <p:cNvPr id="123908" name="Picture 4"/>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81000" y="1676400"/>
            <a:ext cx="1631950" cy="2438400"/>
          </a:xfrm>
          <a:prstGeom prst="rect">
            <a:avLst/>
          </a:prstGeom>
          <a:noFill/>
          <a:ln w="9525">
            <a:noFill/>
            <a:miter lim="800000"/>
            <a:headEnd/>
            <a:tailEnd/>
          </a:ln>
        </p:spPr>
      </p:pic>
      <p:sp>
        <p:nvSpPr>
          <p:cNvPr id="123909" name="Oval 5"/>
          <p:cNvSpPr>
            <a:spLocks noChangeArrowheads="1"/>
          </p:cNvSpPr>
          <p:nvPr/>
        </p:nvSpPr>
        <p:spPr bwMode="auto">
          <a:xfrm>
            <a:off x="381000" y="3733800"/>
            <a:ext cx="1600200" cy="381000"/>
          </a:xfrm>
          <a:prstGeom prst="ellipse">
            <a:avLst/>
          </a:prstGeom>
          <a:noFill/>
          <a:ln w="12700">
            <a:solidFill>
              <a:srgbClr val="0000FF"/>
            </a:solidFill>
            <a:round/>
            <a:headEnd/>
            <a:tailEnd/>
          </a:ln>
        </p:spPr>
        <p:txBody>
          <a:bodyPr wrap="none" anchor="ctr"/>
          <a:lstStyle/>
          <a:p>
            <a:endParaRPr lang="ru-RU"/>
          </a:p>
        </p:txBody>
      </p:sp>
      <p:sp>
        <p:nvSpPr>
          <p:cNvPr id="123910" name="AutoShape 6"/>
          <p:cNvSpPr>
            <a:spLocks noChangeArrowheads="1"/>
          </p:cNvSpPr>
          <p:nvPr/>
        </p:nvSpPr>
        <p:spPr bwMode="auto">
          <a:xfrm rot="5400000">
            <a:off x="1371600" y="3886200"/>
            <a:ext cx="609600" cy="1219200"/>
          </a:xfrm>
          <a:custGeom>
            <a:avLst/>
            <a:gdLst>
              <a:gd name="T0" fmla="*/ 352152810 w 21600"/>
              <a:gd name="T1" fmla="*/ 0 h 21600"/>
              <a:gd name="T2" fmla="*/ 218741052 w 21600"/>
              <a:gd name="T3" fmla="*/ 1221948177 h 21600"/>
              <a:gd name="T4" fmla="*/ 0 w 21600"/>
              <a:gd name="T5" fmla="*/ 2147483647 h 21600"/>
              <a:gd name="T6" fmla="*/ 201680160 w 21600"/>
              <a:gd name="T7" fmla="*/ 2147483647 h 21600"/>
              <a:gd name="T8" fmla="*/ 403337066 w 21600"/>
              <a:gd name="T9" fmla="*/ 2147483647 h 21600"/>
              <a:gd name="T10" fmla="*/ 485542386 w 21600"/>
              <a:gd name="T11" fmla="*/ 1221948177 h 21600"/>
              <a:gd name="T12" fmla="*/ 17694720 60000 65536"/>
              <a:gd name="T13" fmla="*/ 11796480 60000 65536"/>
              <a:gd name="T14" fmla="*/ 11796480 60000 65536"/>
              <a:gd name="T15" fmla="*/ 5898240 60000 65536"/>
              <a:gd name="T16" fmla="*/ 0 60000 65536"/>
              <a:gd name="T17" fmla="*/ 0 60000 65536"/>
              <a:gd name="T18" fmla="*/ 0 w 21600"/>
              <a:gd name="T19" fmla="*/ 16117 h 21600"/>
              <a:gd name="T20" fmla="*/ 17943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666" y="0"/>
                </a:moveTo>
                <a:lnTo>
                  <a:pt x="9731" y="6795"/>
                </a:lnTo>
                <a:lnTo>
                  <a:pt x="13388" y="6795"/>
                </a:lnTo>
                <a:lnTo>
                  <a:pt x="13388" y="16117"/>
                </a:lnTo>
                <a:lnTo>
                  <a:pt x="0" y="16117"/>
                </a:lnTo>
                <a:lnTo>
                  <a:pt x="0" y="21600"/>
                </a:lnTo>
                <a:lnTo>
                  <a:pt x="17943" y="21600"/>
                </a:lnTo>
                <a:lnTo>
                  <a:pt x="17943" y="6795"/>
                </a:lnTo>
                <a:lnTo>
                  <a:pt x="21600" y="6795"/>
                </a:lnTo>
                <a:close/>
              </a:path>
            </a:pathLst>
          </a:custGeom>
          <a:solidFill>
            <a:schemeClr val="accent1"/>
          </a:solidFill>
          <a:ln w="9525">
            <a:solidFill>
              <a:schemeClr val="tx1"/>
            </a:solidFill>
            <a:miter lim="800000"/>
            <a:headEnd/>
            <a:tailEnd/>
          </a:ln>
        </p:spPr>
        <p:txBody>
          <a:bodyPr wrap="none" anchor="ctr"/>
          <a:lstStyle/>
          <a:p>
            <a:endParaRPr lang="ru-RU"/>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1143000"/>
          </a:xfrm>
        </p:spPr>
        <p:txBody>
          <a:bodyPr>
            <a:normAutofit fontScale="90000"/>
          </a:bodyPr>
          <a:lstStyle/>
          <a:p>
            <a:r>
              <a:rPr lang="ru-RU" dirty="0" smtClean="0"/>
              <a:t>Запуск </a:t>
            </a:r>
            <a:r>
              <a:rPr lang="en-US" dirty="0" smtClean="0"/>
              <a:t>Web </a:t>
            </a:r>
            <a:r>
              <a:rPr lang="en-US" dirty="0"/>
              <a:t>Site Admin Tool </a:t>
            </a:r>
            <a:r>
              <a:rPr lang="ru-RU" dirty="0" smtClean="0"/>
              <a:t>с помощью окна команд</a:t>
            </a:r>
            <a:r>
              <a:rPr lang="en-US" dirty="0" smtClean="0"/>
              <a:t>:</a:t>
            </a:r>
            <a:endParaRPr lang="ru-RU" dirty="0"/>
          </a:p>
        </p:txBody>
      </p:sp>
      <p:sp>
        <p:nvSpPr>
          <p:cNvPr id="3" name="Объект 2"/>
          <p:cNvSpPr>
            <a:spLocks noGrp="1"/>
          </p:cNvSpPr>
          <p:nvPr>
            <p:ph idx="1"/>
          </p:nvPr>
        </p:nvSpPr>
        <p:spPr>
          <a:xfrm>
            <a:off x="251520" y="1600200"/>
            <a:ext cx="8892480" cy="5257800"/>
          </a:xfrm>
        </p:spPr>
        <p:txBody>
          <a:bodyPr>
            <a:normAutofit fontScale="92500" lnSpcReduction="20000"/>
          </a:bodyPr>
          <a:lstStyle/>
          <a:p>
            <a:pPr marL="514350" indent="-514350">
              <a:buFont typeface="+mj-lt"/>
              <a:buAutoNum type="arabicPeriod"/>
            </a:pPr>
            <a:r>
              <a:rPr lang="ru-RU" sz="2800" dirty="0" smtClean="0"/>
              <a:t>Откройте </a:t>
            </a:r>
            <a:r>
              <a:rPr lang="en-US" sz="2800" dirty="0" smtClean="0"/>
              <a:t>Command </a:t>
            </a:r>
            <a:r>
              <a:rPr lang="en-US" sz="2800" dirty="0"/>
              <a:t>Window </a:t>
            </a:r>
            <a:r>
              <a:rPr lang="ru-RU" sz="2800" dirty="0" smtClean="0"/>
              <a:t>от имени администратора.</a:t>
            </a:r>
            <a:endParaRPr lang="en-US" sz="2800" dirty="0"/>
          </a:p>
          <a:p>
            <a:pPr marL="514350" indent="-514350">
              <a:buFont typeface="+mj-lt"/>
              <a:buAutoNum type="arabicPeriod"/>
            </a:pPr>
            <a:r>
              <a:rPr lang="ru-RU" sz="2800" dirty="0" smtClean="0"/>
              <a:t>Измените текущую папку на </a:t>
            </a:r>
            <a:r>
              <a:rPr lang="en-US" sz="2800" dirty="0" smtClean="0"/>
              <a:t>IS </a:t>
            </a:r>
            <a:r>
              <a:rPr lang="en-US" sz="2800" dirty="0"/>
              <a:t>Express </a:t>
            </a:r>
            <a:endParaRPr lang="en-US" sz="2800" dirty="0" smtClean="0"/>
          </a:p>
          <a:p>
            <a:pPr marL="0" indent="0">
              <a:buNone/>
            </a:pPr>
            <a:r>
              <a:rPr lang="en-US" sz="2800" dirty="0" smtClean="0">
                <a:solidFill>
                  <a:srgbClr val="0000FF"/>
                </a:solidFill>
              </a:rPr>
              <a:t>cd </a:t>
            </a:r>
            <a:r>
              <a:rPr lang="en-US" sz="2800" dirty="0">
                <a:solidFill>
                  <a:srgbClr val="0000FF"/>
                </a:solidFill>
              </a:rPr>
              <a:t>C:\Program Files\IIS Express\</a:t>
            </a:r>
          </a:p>
          <a:p>
            <a:pPr marL="0" indent="0">
              <a:buNone/>
            </a:pPr>
            <a:r>
              <a:rPr lang="en-US" sz="2800" dirty="0" smtClean="0"/>
              <a:t>3.  </a:t>
            </a:r>
            <a:r>
              <a:rPr lang="ru-RU" sz="2800" dirty="0" smtClean="0"/>
              <a:t>Выполните команду для запуска </a:t>
            </a:r>
            <a:r>
              <a:rPr lang="en-US" sz="2800" dirty="0" smtClean="0"/>
              <a:t>IIS Express </a:t>
            </a:r>
          </a:p>
          <a:p>
            <a:pPr marL="0" indent="0">
              <a:buNone/>
            </a:pPr>
            <a:r>
              <a:rPr lang="en-US" sz="2800" dirty="0" smtClean="0">
                <a:solidFill>
                  <a:srgbClr val="0000FF"/>
                </a:solidFill>
              </a:rPr>
              <a:t>iisexpress.exe </a:t>
            </a:r>
            <a:r>
              <a:rPr lang="en-US" sz="2800" dirty="0">
                <a:solidFill>
                  <a:srgbClr val="0000FF"/>
                </a:solidFill>
              </a:rPr>
              <a:t>/</a:t>
            </a:r>
            <a:r>
              <a:rPr lang="en-US" sz="2800" dirty="0" err="1">
                <a:solidFill>
                  <a:srgbClr val="0000FF"/>
                </a:solidFill>
              </a:rPr>
              <a:t>path:C</a:t>
            </a:r>
            <a:r>
              <a:rPr lang="en-US" sz="2800" dirty="0">
                <a:solidFill>
                  <a:srgbClr val="0000FF"/>
                </a:solidFill>
              </a:rPr>
              <a:t>:\Windows\Microsoft.NET\Framework\v4.0.30319\</a:t>
            </a:r>
            <a:r>
              <a:rPr lang="en-US" sz="2800" dirty="0" err="1">
                <a:solidFill>
                  <a:srgbClr val="0000FF"/>
                </a:solidFill>
              </a:rPr>
              <a:t>ASP.NETWebAdminFiles</a:t>
            </a:r>
            <a:r>
              <a:rPr lang="en-US" sz="2800" dirty="0">
                <a:solidFill>
                  <a:srgbClr val="0000FF"/>
                </a:solidFill>
              </a:rPr>
              <a:t> /</a:t>
            </a:r>
            <a:r>
              <a:rPr lang="en-US" sz="2800" dirty="0" err="1">
                <a:solidFill>
                  <a:srgbClr val="0000FF"/>
                </a:solidFill>
              </a:rPr>
              <a:t>vpath</a:t>
            </a:r>
            <a:r>
              <a:rPr lang="en-US" sz="2800" dirty="0">
                <a:solidFill>
                  <a:srgbClr val="0000FF"/>
                </a:solidFill>
              </a:rPr>
              <a:t>:"/</a:t>
            </a:r>
            <a:r>
              <a:rPr lang="en-US" sz="2800" dirty="0" err="1">
                <a:solidFill>
                  <a:srgbClr val="0000FF"/>
                </a:solidFill>
              </a:rPr>
              <a:t>ASP.NETWebAdminFiles</a:t>
            </a:r>
            <a:r>
              <a:rPr lang="en-US" sz="2800" dirty="0">
                <a:solidFill>
                  <a:srgbClr val="0000FF"/>
                </a:solidFill>
              </a:rPr>
              <a:t>" /port:8082 /clr:4.0 /</a:t>
            </a:r>
            <a:r>
              <a:rPr lang="en-US" sz="2800" dirty="0" err="1">
                <a:solidFill>
                  <a:srgbClr val="0000FF"/>
                </a:solidFill>
              </a:rPr>
              <a:t>ntlm</a:t>
            </a:r>
            <a:endParaRPr lang="en-US" sz="2800" dirty="0">
              <a:solidFill>
                <a:srgbClr val="0000FF"/>
              </a:solidFill>
            </a:endParaRPr>
          </a:p>
          <a:p>
            <a:pPr marL="514350" indent="-514350">
              <a:buFont typeface="+mj-lt"/>
              <a:buAutoNum type="arabicPeriod"/>
            </a:pPr>
            <a:endParaRPr lang="en-US" sz="2800" dirty="0"/>
          </a:p>
          <a:p>
            <a:pPr marL="0" indent="0">
              <a:buNone/>
            </a:pPr>
            <a:r>
              <a:rPr lang="en-US" sz="2800" dirty="0" smtClean="0"/>
              <a:t>4.  </a:t>
            </a:r>
            <a:r>
              <a:rPr lang="ru-RU" sz="2800" dirty="0" smtClean="0"/>
              <a:t>Получите доступ к </a:t>
            </a:r>
            <a:r>
              <a:rPr lang="en-US" sz="2800" dirty="0" smtClean="0"/>
              <a:t>Admin </a:t>
            </a:r>
            <a:r>
              <a:rPr lang="en-US" sz="2800" dirty="0"/>
              <a:t>Site </a:t>
            </a:r>
            <a:r>
              <a:rPr lang="ru-RU" sz="2800" dirty="0" smtClean="0"/>
              <a:t>в браузере с помощью следующего</a:t>
            </a:r>
            <a:r>
              <a:rPr lang="en-US" sz="2800" dirty="0" smtClean="0"/>
              <a:t> </a:t>
            </a:r>
            <a:r>
              <a:rPr lang="en-US" sz="2800" dirty="0"/>
              <a:t>URL:</a:t>
            </a:r>
          </a:p>
          <a:p>
            <a:pPr marL="0" indent="0">
              <a:buNone/>
            </a:pPr>
            <a:r>
              <a:rPr lang="en-US" sz="2800" dirty="0">
                <a:solidFill>
                  <a:srgbClr val="0000FF"/>
                </a:solidFill>
              </a:rPr>
              <a:t>http://localhost:8082/asp.netwebadminfiles/default.aspx?applicationPhysicalPath=C:\[YOUR SITE PATH HERE]\&amp;</a:t>
            </a:r>
            <a:r>
              <a:rPr lang="en-US" sz="2800" dirty="0" err="1">
                <a:solidFill>
                  <a:srgbClr val="0000FF"/>
                </a:solidFill>
              </a:rPr>
              <a:t>applicationUrl</a:t>
            </a:r>
            <a:r>
              <a:rPr lang="en-US" sz="2800" dirty="0">
                <a:solidFill>
                  <a:srgbClr val="0000FF"/>
                </a:solidFill>
              </a:rPr>
              <a:t>=/</a:t>
            </a:r>
            <a:r>
              <a:rPr lang="en-US" sz="2800" dirty="0"/>
              <a:t> </a:t>
            </a:r>
          </a:p>
          <a:p>
            <a:pPr lvl="1"/>
            <a:r>
              <a:rPr lang="en-US" dirty="0">
                <a:solidFill>
                  <a:srgbClr val="0000FF"/>
                </a:solidFill>
              </a:rPr>
              <a:t>C:\[YOUR SITE PATH HERE</a:t>
            </a:r>
            <a:r>
              <a:rPr lang="en-US" dirty="0" smtClean="0">
                <a:solidFill>
                  <a:srgbClr val="0000FF"/>
                </a:solidFill>
              </a:rPr>
              <a:t>]\ </a:t>
            </a:r>
            <a:r>
              <a:rPr lang="en-US" dirty="0" smtClean="0"/>
              <a:t>- </a:t>
            </a:r>
            <a:r>
              <a:rPr lang="ru-RU" dirty="0" smtClean="0"/>
              <a:t>адрес папки с проектом</a:t>
            </a:r>
            <a:endParaRPr lang="ru-RU" dirty="0"/>
          </a:p>
        </p:txBody>
      </p:sp>
    </p:spTree>
    <p:extLst>
      <p:ext uri="{BB962C8B-B14F-4D97-AF65-F5344CB8AC3E}">
        <p14:creationId xmlns:p14="http://schemas.microsoft.com/office/powerpoint/2010/main" val="48971647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pPr eaLnBrk="1" hangingPunct="1"/>
            <a:endParaRPr lang="ru-RU" smtClean="0"/>
          </a:p>
        </p:txBody>
      </p:sp>
      <p:pic>
        <p:nvPicPr>
          <p:cNvPr id="124931"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68313" y="1484313"/>
            <a:ext cx="8424862" cy="51133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p:txBody>
          <a:bodyPr/>
          <a:lstStyle/>
          <a:p>
            <a:pPr eaLnBrk="1" hangingPunct="1"/>
            <a:r>
              <a:rPr lang="ru-RU" sz="3600" smtClean="0"/>
              <a:t>Выбор типа проверки подлинности</a:t>
            </a:r>
          </a:p>
        </p:txBody>
      </p:sp>
      <p:sp>
        <p:nvSpPr>
          <p:cNvPr id="125955" name="Rectangle 3"/>
          <p:cNvSpPr>
            <a:spLocks noGrp="1" noChangeArrowheads="1"/>
          </p:cNvSpPr>
          <p:nvPr>
            <p:ph type="body" idx="1"/>
          </p:nvPr>
        </p:nvSpPr>
        <p:spPr>
          <a:xfrm>
            <a:off x="457200" y="1600200"/>
            <a:ext cx="8229600" cy="533400"/>
          </a:xfrm>
        </p:spPr>
        <p:txBody>
          <a:bodyPr/>
          <a:lstStyle/>
          <a:p>
            <a:pPr eaLnBrk="1" hangingPunct="1">
              <a:lnSpc>
                <a:spcPct val="90000"/>
              </a:lnSpc>
            </a:pPr>
            <a:endParaRPr lang="ru-RU" smtClean="0"/>
          </a:p>
        </p:txBody>
      </p:sp>
      <p:pic>
        <p:nvPicPr>
          <p:cNvPr id="125956" name="Picture 4"/>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5800" y="2743200"/>
            <a:ext cx="2590800" cy="3032125"/>
          </a:xfrm>
          <a:prstGeom prst="rect">
            <a:avLst/>
          </a:prstGeom>
          <a:noFill/>
          <a:ln w="9525">
            <a:noFill/>
            <a:miter lim="800000"/>
            <a:headEnd/>
            <a:tailEnd/>
          </a:ln>
        </p:spPr>
      </p:pic>
      <p:pic>
        <p:nvPicPr>
          <p:cNvPr id="125957" name="Picture 5"/>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214810" y="1928802"/>
            <a:ext cx="4343400" cy="4800600"/>
          </a:xfrm>
          <a:prstGeom prst="rect">
            <a:avLst/>
          </a:prstGeom>
          <a:noFill/>
          <a:ln w="9525">
            <a:noFill/>
            <a:miter lim="800000"/>
            <a:headEnd/>
            <a:tailEnd/>
          </a:ln>
        </p:spPr>
      </p:pic>
      <p:sp>
        <p:nvSpPr>
          <p:cNvPr id="125958" name="AutoShape 6"/>
          <p:cNvSpPr>
            <a:spLocks noChangeArrowheads="1"/>
          </p:cNvSpPr>
          <p:nvPr/>
        </p:nvSpPr>
        <p:spPr bwMode="auto">
          <a:xfrm rot="10800000" flipH="1">
            <a:off x="1600200" y="5715000"/>
            <a:ext cx="2133600" cy="304800"/>
          </a:xfrm>
          <a:custGeom>
            <a:avLst/>
            <a:gdLst>
              <a:gd name="T0" fmla="*/ 2147483647 w 21600"/>
              <a:gd name="T1" fmla="*/ 0 h 21600"/>
              <a:gd name="T2" fmla="*/ 2147483647 w 21600"/>
              <a:gd name="T3" fmla="*/ 34162212 h 21600"/>
              <a:gd name="T4" fmla="*/ 2147483647 w 21600"/>
              <a:gd name="T5" fmla="*/ 60692798 h 21600"/>
              <a:gd name="T6" fmla="*/ 2147483647 w 21600"/>
              <a:gd name="T7" fmla="*/ 1708100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accent1"/>
          </a:solidFill>
          <a:ln w="9525">
            <a:solidFill>
              <a:schemeClr val="tx1"/>
            </a:solidFill>
            <a:miter lim="800000"/>
            <a:headEnd/>
            <a:tailEnd/>
          </a:ln>
        </p:spPr>
        <p:txBody>
          <a:bodyPr wrap="none" anchor="ctr"/>
          <a:lstStyle/>
          <a:p>
            <a:endParaRPr lang="ru-RU"/>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pPr eaLnBrk="1" hangingPunct="1"/>
            <a:r>
              <a:rPr lang="ru-RU" smtClean="0"/>
              <a:t>Подключение ролей</a:t>
            </a:r>
          </a:p>
        </p:txBody>
      </p:sp>
      <p:sp>
        <p:nvSpPr>
          <p:cNvPr id="126979" name="Rectangle 3"/>
          <p:cNvSpPr>
            <a:spLocks noGrp="1" noChangeArrowheads="1"/>
          </p:cNvSpPr>
          <p:nvPr>
            <p:ph type="body" idx="1"/>
          </p:nvPr>
        </p:nvSpPr>
        <p:spPr>
          <a:xfrm>
            <a:off x="457200" y="1600200"/>
            <a:ext cx="8229600" cy="990600"/>
          </a:xfrm>
        </p:spPr>
        <p:txBody>
          <a:bodyPr/>
          <a:lstStyle/>
          <a:p>
            <a:pPr eaLnBrk="1" hangingPunct="1"/>
            <a:endParaRPr lang="ru-RU" smtClean="0"/>
          </a:p>
        </p:txBody>
      </p:sp>
      <p:pic>
        <p:nvPicPr>
          <p:cNvPr id="126980" name="Picture 4"/>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2000" y="3003550"/>
            <a:ext cx="7848600" cy="2778125"/>
          </a:xfrm>
          <a:prstGeom prst="rect">
            <a:avLst/>
          </a:prstGeom>
          <a:noFill/>
          <a:ln w="9525">
            <a:noFill/>
            <a:miter lim="800000"/>
            <a:headEnd/>
            <a:tailEnd/>
          </a:ln>
        </p:spPr>
      </p:pic>
      <p:sp>
        <p:nvSpPr>
          <p:cNvPr id="126981" name="Oval 5"/>
          <p:cNvSpPr>
            <a:spLocks noChangeArrowheads="1"/>
          </p:cNvSpPr>
          <p:nvPr/>
        </p:nvSpPr>
        <p:spPr bwMode="auto">
          <a:xfrm>
            <a:off x="3124200" y="3733800"/>
            <a:ext cx="2209800" cy="304800"/>
          </a:xfrm>
          <a:prstGeom prst="ellipse">
            <a:avLst/>
          </a:prstGeom>
          <a:noFill/>
          <a:ln w="28575">
            <a:solidFill>
              <a:srgbClr val="FF0000"/>
            </a:solidFill>
            <a:round/>
            <a:headEnd/>
            <a:tailEnd/>
          </a:ln>
        </p:spPr>
        <p:txBody>
          <a:bodyPr wrap="none" anchor="ctr"/>
          <a:lstStyle/>
          <a:p>
            <a:endParaRPr lang="ru-RU"/>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a:lstStyle/>
          <a:p>
            <a:pPr eaLnBrk="1" hangingPunct="1"/>
            <a:endParaRPr lang="ru-RU" smtClean="0"/>
          </a:p>
        </p:txBody>
      </p:sp>
      <p:pic>
        <p:nvPicPr>
          <p:cNvPr id="128003"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95288" y="1420813"/>
            <a:ext cx="8513762" cy="5248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1026" name="Picture 2"/>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1187624" y="2132856"/>
            <a:ext cx="6149568" cy="34245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19092592"/>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852936"/>
            <a:ext cx="8229600" cy="1143000"/>
          </a:xfrm>
        </p:spPr>
        <p:txBody>
          <a:bodyPr>
            <a:normAutofit fontScale="90000"/>
          </a:bodyPr>
          <a:lstStyle/>
          <a:p>
            <a:r>
              <a:rPr lang="ru-RU" b="1" dirty="0" smtClean="0"/>
              <a:t>Серверные элементы управления для поддержки безопасности </a:t>
            </a:r>
            <a:r>
              <a:rPr lang="en-US" b="1" dirty="0" smtClean="0"/>
              <a:t>web-</a:t>
            </a:r>
            <a:r>
              <a:rPr lang="ru-RU" b="1" dirty="0" smtClean="0"/>
              <a:t>приложения</a:t>
            </a:r>
            <a:endParaRPr lang="ru-RU" b="1" dirty="0"/>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94122"/>
          </a:xfrm>
        </p:spPr>
        <p:txBody>
          <a:bodyPr>
            <a:noAutofit/>
          </a:bodyPr>
          <a:lstStyle/>
          <a:p>
            <a:r>
              <a:rPr lang="ru-RU" sz="3600" dirty="0" smtClean="0"/>
              <a:t>Серверные ЭУ для работы с учетными записями пользователей</a:t>
            </a:r>
            <a:endParaRPr lang="ru-RU" sz="3600" dirty="0"/>
          </a:p>
        </p:txBody>
      </p:sp>
      <p:sp>
        <p:nvSpPr>
          <p:cNvPr id="3" name="Содержимое 2"/>
          <p:cNvSpPr>
            <a:spLocks noGrp="1"/>
          </p:cNvSpPr>
          <p:nvPr>
            <p:ph idx="1"/>
          </p:nvPr>
        </p:nvSpPr>
        <p:spPr>
          <a:xfrm>
            <a:off x="205680" y="1484784"/>
            <a:ext cx="8938320" cy="5373216"/>
          </a:xfrm>
        </p:spPr>
        <p:txBody>
          <a:bodyPr>
            <a:normAutofit/>
          </a:bodyPr>
          <a:lstStyle/>
          <a:p>
            <a:r>
              <a:rPr lang="ru-RU" dirty="0" smtClean="0"/>
              <a:t>В составе технологии </a:t>
            </a:r>
            <a:r>
              <a:rPr lang="en-US" dirty="0" smtClean="0"/>
              <a:t>ASP</a:t>
            </a:r>
            <a:r>
              <a:rPr lang="ru-RU" dirty="0" smtClean="0"/>
              <a:t>.</a:t>
            </a:r>
            <a:r>
              <a:rPr lang="en-US" dirty="0" smtClean="0"/>
              <a:t>Net Web Forms </a:t>
            </a:r>
            <a:r>
              <a:rPr lang="ru-RU" dirty="0" smtClean="0"/>
              <a:t>имеются следующие ЭУ для создания и использования учетных записей пользователей:</a:t>
            </a:r>
          </a:p>
          <a:p>
            <a:r>
              <a:rPr lang="en-US" dirty="0" smtClean="0">
                <a:solidFill>
                  <a:srgbClr val="0000FF"/>
                </a:solidFill>
              </a:rPr>
              <a:t>Login</a:t>
            </a:r>
            <a:endParaRPr lang="ru-RU" dirty="0" smtClean="0"/>
          </a:p>
          <a:p>
            <a:r>
              <a:rPr lang="en-US" dirty="0" err="1" smtClean="0">
                <a:solidFill>
                  <a:srgbClr val="0000FF"/>
                </a:solidFill>
              </a:rPr>
              <a:t>LoginView</a:t>
            </a:r>
            <a:endParaRPr lang="ru-RU" dirty="0" smtClean="0">
              <a:solidFill>
                <a:srgbClr val="0000FF"/>
              </a:solidFill>
            </a:endParaRPr>
          </a:p>
          <a:p>
            <a:r>
              <a:rPr lang="en-US" dirty="0" err="1" smtClean="0">
                <a:solidFill>
                  <a:srgbClr val="0000FF"/>
                </a:solidFill>
              </a:rPr>
              <a:t>LoginStatus</a:t>
            </a:r>
            <a:endParaRPr lang="ru-RU" dirty="0" smtClean="0">
              <a:solidFill>
                <a:srgbClr val="0000FF"/>
              </a:solidFill>
            </a:endParaRPr>
          </a:p>
          <a:p>
            <a:r>
              <a:rPr lang="en-US" dirty="0" err="1" smtClean="0">
                <a:solidFill>
                  <a:srgbClr val="0000FF"/>
                </a:solidFill>
              </a:rPr>
              <a:t>CreateUserWizard</a:t>
            </a:r>
            <a:endParaRPr lang="ru-RU" dirty="0" smtClean="0">
              <a:solidFill>
                <a:srgbClr val="0000FF"/>
              </a:solidFill>
            </a:endParaRPr>
          </a:p>
          <a:p>
            <a:r>
              <a:rPr lang="en-US" dirty="0" err="1" smtClean="0">
                <a:solidFill>
                  <a:srgbClr val="0000FF"/>
                </a:solidFill>
              </a:rPr>
              <a:t>PasswordRecovery</a:t>
            </a:r>
            <a:endParaRPr lang="ru-RU" dirty="0" smtClean="0">
              <a:solidFill>
                <a:srgbClr val="0000FF"/>
              </a:solidFill>
            </a:endParaRPr>
          </a:p>
          <a:p>
            <a:r>
              <a:rPr lang="en-US" dirty="0" err="1">
                <a:solidFill>
                  <a:srgbClr val="0000FF"/>
                </a:solidFill>
              </a:rPr>
              <a:t>ChangePassword</a:t>
            </a:r>
            <a:endParaRPr lang="ru-RU" dirty="0" smtClean="0">
              <a:solidFill>
                <a:srgbClr val="0000FF"/>
              </a:solidFill>
            </a:endParaRPr>
          </a:p>
          <a:p>
            <a:endParaRPr lang="ru-RU" dirty="0" smtClean="0"/>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ru-RU" dirty="0" smtClean="0"/>
              <a:t>Встроенный ЭУ группы </a:t>
            </a:r>
            <a:r>
              <a:rPr lang="en-US" dirty="0" smtClean="0">
                <a:solidFill>
                  <a:srgbClr val="0000FF"/>
                </a:solidFill>
              </a:rPr>
              <a:t>Login</a:t>
            </a:r>
            <a:endParaRPr lang="en-US" dirty="0">
              <a:solidFill>
                <a:srgbClr val="0000FF"/>
              </a:solidFill>
            </a:endParaRPr>
          </a:p>
        </p:txBody>
      </p:sp>
    </p:spTree>
    <p:extLst>
      <p:ext uri="{BB962C8B-B14F-4D97-AF65-F5344CB8AC3E}">
        <p14:creationId xmlns:p14="http://schemas.microsoft.com/office/powerpoint/2010/main" val="10966826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94122"/>
          </a:xfrm>
        </p:spPr>
        <p:txBody>
          <a:bodyPr>
            <a:noAutofit/>
          </a:bodyPr>
          <a:lstStyle/>
          <a:p>
            <a:r>
              <a:rPr lang="ru-RU" sz="3600" dirty="0" smtClean="0"/>
              <a:t>Серверные ЭУ для работы с учетными записями пользователей</a:t>
            </a:r>
            <a:endParaRPr lang="ru-RU" sz="3600" dirty="0"/>
          </a:p>
        </p:txBody>
      </p:sp>
      <p:sp>
        <p:nvSpPr>
          <p:cNvPr id="3" name="Содержимое 2"/>
          <p:cNvSpPr>
            <a:spLocks noGrp="1"/>
          </p:cNvSpPr>
          <p:nvPr>
            <p:ph idx="1"/>
          </p:nvPr>
        </p:nvSpPr>
        <p:spPr>
          <a:xfrm>
            <a:off x="205680" y="1484784"/>
            <a:ext cx="8938320" cy="5373216"/>
          </a:xfrm>
        </p:spPr>
        <p:txBody>
          <a:bodyPr>
            <a:normAutofit lnSpcReduction="10000"/>
          </a:bodyPr>
          <a:lstStyle/>
          <a:p>
            <a:r>
              <a:rPr lang="en-US" dirty="0" smtClean="0">
                <a:solidFill>
                  <a:srgbClr val="0000FF"/>
                </a:solidFill>
              </a:rPr>
              <a:t>Login</a:t>
            </a:r>
            <a:r>
              <a:rPr lang="en-US" b="1" dirty="0" smtClean="0"/>
              <a:t> </a:t>
            </a:r>
            <a:r>
              <a:rPr lang="ru-RU" b="1" i="1" dirty="0" smtClean="0"/>
              <a:t>– </a:t>
            </a:r>
            <a:r>
              <a:rPr lang="ru-RU" dirty="0" smtClean="0"/>
              <a:t>ЭУ для подключения пользователя (ввод имени и пароля) и проверки его соответствия данным, которые содержатся в БД. </a:t>
            </a:r>
          </a:p>
          <a:p>
            <a:pPr lvl="1"/>
            <a:r>
              <a:rPr lang="ru-RU" dirty="0" smtClean="0"/>
              <a:t>Если данные совпадают (т.е. пользователь прошел аутентификацию, то выполняется переход к запрашиваемой странице).</a:t>
            </a:r>
          </a:p>
          <a:p>
            <a:r>
              <a:rPr lang="en-US" dirty="0" err="1" smtClean="0">
                <a:solidFill>
                  <a:srgbClr val="0000FF"/>
                </a:solidFill>
              </a:rPr>
              <a:t>LoginView</a:t>
            </a:r>
            <a:r>
              <a:rPr lang="ru-RU" b="1" i="1" dirty="0" smtClean="0"/>
              <a:t> – </a:t>
            </a:r>
            <a:r>
              <a:rPr lang="ru-RU" dirty="0" smtClean="0"/>
              <a:t>позволяет показывать разную информацию для подключенных пользователей. </a:t>
            </a:r>
          </a:p>
          <a:p>
            <a:pPr lvl="1"/>
            <a:r>
              <a:rPr lang="ru-RU" dirty="0" smtClean="0"/>
              <a:t>Например, можно использовать эту страницу для отображения информации, которая доступна только аутентифицированным пользователям.</a:t>
            </a:r>
          </a:p>
        </p:txBody>
      </p:sp>
    </p:spTree>
    <p:extLst>
      <p:ext uri="{BB962C8B-B14F-4D97-AF65-F5344CB8AC3E}">
        <p14:creationId xmlns:p14="http://schemas.microsoft.com/office/powerpoint/2010/main" val="3847968807"/>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6" name="Rectangle 2"/>
          <p:cNvSpPr>
            <a:spLocks noGrp="1" noChangeArrowheads="1"/>
          </p:cNvSpPr>
          <p:nvPr>
            <p:ph type="title"/>
          </p:nvPr>
        </p:nvSpPr>
        <p:spPr>
          <a:xfrm>
            <a:off x="0" y="274638"/>
            <a:ext cx="9144000" cy="850106"/>
          </a:xfrm>
        </p:spPr>
        <p:txBody>
          <a:bodyPr>
            <a:normAutofit/>
          </a:bodyPr>
          <a:lstStyle/>
          <a:p>
            <a:r>
              <a:rPr lang="ru-RU" noProof="1" smtClean="0"/>
              <a:t>Элемент управления</a:t>
            </a:r>
            <a:r>
              <a:rPr lang="en-US" noProof="1" smtClean="0"/>
              <a:t> </a:t>
            </a:r>
            <a:r>
              <a:rPr lang="en-US" noProof="1" smtClean="0">
                <a:solidFill>
                  <a:srgbClr val="0000FF"/>
                </a:solidFill>
                <a:latin typeface="Consolas" pitchFamily="49" charset="0"/>
                <a:cs typeface="Consolas" pitchFamily="49" charset="0"/>
              </a:rPr>
              <a:t>Login</a:t>
            </a:r>
            <a:endParaRPr lang="en-US" noProof="1">
              <a:solidFill>
                <a:srgbClr val="0000FF"/>
              </a:solidFill>
            </a:endParaRPr>
          </a:p>
        </p:txBody>
      </p:sp>
      <p:sp>
        <p:nvSpPr>
          <p:cNvPr id="487427" name="Rectangle 3"/>
          <p:cNvSpPr>
            <a:spLocks noGrp="1" noChangeArrowheads="1"/>
          </p:cNvSpPr>
          <p:nvPr>
            <p:ph idx="1"/>
          </p:nvPr>
        </p:nvSpPr>
        <p:spPr>
          <a:xfrm>
            <a:off x="251520" y="1340768"/>
            <a:ext cx="8892480" cy="4464496"/>
          </a:xfrm>
        </p:spPr>
        <p:txBody>
          <a:bodyPr>
            <a:normAutofit fontScale="92500"/>
          </a:bodyPr>
          <a:lstStyle/>
          <a:p>
            <a:pPr>
              <a:lnSpc>
                <a:spcPct val="100000"/>
              </a:lnSpc>
            </a:pPr>
            <a:r>
              <a:rPr lang="ru-RU" dirty="0" smtClean="0"/>
              <a:t>ЭУ </a:t>
            </a:r>
            <a:r>
              <a:rPr lang="en-US" dirty="0" smtClean="0">
                <a:solidFill>
                  <a:srgbClr val="0000FF"/>
                </a:solidFill>
              </a:rPr>
              <a:t>Login</a:t>
            </a:r>
            <a:r>
              <a:rPr lang="en-US" dirty="0" smtClean="0"/>
              <a:t> </a:t>
            </a:r>
            <a:r>
              <a:rPr lang="ru-RU" dirty="0" smtClean="0"/>
              <a:t>предоставляет необходимый интерфейс с помощью которого пользователь может ввести </a:t>
            </a:r>
          </a:p>
          <a:p>
            <a:pPr lvl="1"/>
            <a:r>
              <a:rPr lang="ru-RU" dirty="0" smtClean="0"/>
              <a:t>имя (идентификатор) </a:t>
            </a:r>
          </a:p>
          <a:p>
            <a:pPr lvl="1"/>
            <a:r>
              <a:rPr lang="ru-RU" dirty="0" smtClean="0"/>
              <a:t>Пароль</a:t>
            </a:r>
          </a:p>
          <a:p>
            <a:r>
              <a:rPr lang="ru-RU" dirty="0"/>
              <a:t>ЭУ </a:t>
            </a:r>
            <a:r>
              <a:rPr lang="en-US" dirty="0" smtClean="0">
                <a:solidFill>
                  <a:srgbClr val="0000FF"/>
                </a:solidFill>
              </a:rPr>
              <a:t>Login</a:t>
            </a:r>
            <a:r>
              <a:rPr lang="ru-RU" dirty="0" smtClean="0">
                <a:solidFill>
                  <a:srgbClr val="0000FF"/>
                </a:solidFill>
              </a:rPr>
              <a:t> </a:t>
            </a:r>
            <a:r>
              <a:rPr lang="ru-RU" dirty="0" smtClean="0"/>
              <a:t>выполняет проверку введенных данных в базе данных учетных записей.</a:t>
            </a:r>
          </a:p>
          <a:p>
            <a:pPr lvl="1"/>
            <a:r>
              <a:rPr lang="ru-RU" dirty="0" smtClean="0"/>
              <a:t>Если данные правильные, то выдается «талон» и выполняется переход к запрошенной </a:t>
            </a:r>
            <a:r>
              <a:rPr lang="en-US" dirty="0" smtClean="0"/>
              <a:t>web-</a:t>
            </a:r>
            <a:r>
              <a:rPr lang="ru-RU" dirty="0" smtClean="0"/>
              <a:t>форме</a:t>
            </a:r>
            <a:endParaRPr lang="en-US" dirty="0"/>
          </a:p>
          <a:p>
            <a:pPr>
              <a:lnSpc>
                <a:spcPct val="100000"/>
              </a:lnSpc>
            </a:pPr>
            <a:r>
              <a:rPr lang="ru-RU" dirty="0" smtClean="0"/>
              <a:t>Добавление </a:t>
            </a:r>
            <a:r>
              <a:rPr lang="en-US" dirty="0" smtClean="0"/>
              <a:t>Adding </a:t>
            </a:r>
            <a:r>
              <a:rPr lang="en-US" dirty="0"/>
              <a:t>the login control to the page:</a:t>
            </a:r>
          </a:p>
        </p:txBody>
      </p:sp>
      <p:sp>
        <p:nvSpPr>
          <p:cNvPr id="487428" name="Rectangle 4"/>
          <p:cNvSpPr>
            <a:spLocks noChangeArrowheads="1"/>
          </p:cNvSpPr>
          <p:nvPr/>
        </p:nvSpPr>
        <p:spPr bwMode="auto">
          <a:xfrm>
            <a:off x="720081" y="5805264"/>
            <a:ext cx="7703838" cy="461665"/>
          </a:xfrm>
          <a:prstGeom prst="rect">
            <a:avLst/>
          </a:prstGeom>
          <a:solidFill>
            <a:schemeClr val="accent5">
              <a:lumMod val="40000"/>
              <a:lumOff val="60000"/>
              <a:alpha val="15000"/>
            </a:schemeClr>
          </a:solidFill>
          <a:ln w="12700">
            <a:solidFill>
              <a:schemeClr val="accent5">
                <a:lumMod val="60000"/>
                <a:lumOff val="40000"/>
              </a:schemeClr>
            </a:solidFill>
          </a:ln>
        </p:spPr>
        <p:txBody>
          <a:bodyPr wrap="square">
            <a:spAutoFit/>
          </a:bodyPr>
          <a:lstStyle/>
          <a:p>
            <a:pPr>
              <a:buClr>
                <a:srgbClr val="4BACC6">
                  <a:lumMod val="40000"/>
                  <a:lumOff val="60000"/>
                </a:srgbClr>
              </a:buClr>
              <a:buSzPct val="70000"/>
              <a:buFont typeface="Wingdings 2" pitchFamily="18" charset="2"/>
              <a:buNone/>
            </a:pPr>
            <a:r>
              <a:rPr lang="en-US" sz="2400" noProof="1">
                <a:solidFill>
                  <a:srgbClr val="0000FF"/>
                </a:solidFill>
                <a:latin typeface="Consolas" pitchFamily="49" charset="0"/>
                <a:cs typeface="Consolas" pitchFamily="49" charset="0"/>
              </a:rPr>
              <a:t>&lt;asp:Login id="MyLogin" runat="server"/&gt;</a:t>
            </a:r>
          </a:p>
        </p:txBody>
      </p:sp>
    </p:spTree>
    <p:extLst>
      <p:ext uri="{BB962C8B-B14F-4D97-AF65-F5344CB8AC3E}">
        <p14:creationId xmlns:p14="http://schemas.microsoft.com/office/powerpoint/2010/main" val="3763636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50" name="Rectangle 2"/>
          <p:cNvSpPr>
            <a:spLocks noGrp="1" noChangeArrowheads="1"/>
          </p:cNvSpPr>
          <p:nvPr>
            <p:ph type="title"/>
          </p:nvPr>
        </p:nvSpPr>
        <p:spPr>
          <a:xfrm>
            <a:off x="0" y="274638"/>
            <a:ext cx="9144000" cy="922114"/>
          </a:xfrm>
        </p:spPr>
        <p:txBody>
          <a:bodyPr/>
          <a:lstStyle/>
          <a:p>
            <a:r>
              <a:rPr lang="ru-RU" noProof="1"/>
              <a:t>Элемент управления</a:t>
            </a:r>
            <a:r>
              <a:rPr lang="en-US" noProof="1"/>
              <a:t> </a:t>
            </a:r>
            <a:r>
              <a:rPr lang="en-US" noProof="1">
                <a:solidFill>
                  <a:srgbClr val="0000FF"/>
                </a:solidFill>
                <a:latin typeface="Consolas" pitchFamily="49" charset="0"/>
                <a:cs typeface="Consolas" pitchFamily="49" charset="0"/>
              </a:rPr>
              <a:t>Login</a:t>
            </a:r>
            <a:r>
              <a:rPr lang="en-US" noProof="1" smtClean="0"/>
              <a:t>(2)</a:t>
            </a:r>
            <a:endParaRPr lang="bg-BG" dirty="0"/>
          </a:p>
        </p:txBody>
      </p:sp>
      <p:pic>
        <p:nvPicPr>
          <p:cNvPr id="488451" name="Picture 3"/>
          <p:cNvPicPr>
            <a:picLocks noGrp="1" noChangeAspect="1" noChangeArrowheads="1"/>
          </p:cNvPicPr>
          <p:nvPr>
            <p:ph idx="1"/>
          </p:nvPr>
        </p:nvPicPr>
        <p:blipFill>
          <a:blip r:embed="rId2" cstate="print">
            <a:extLst>
              <a:ext uri="{28A0092B-C50C-407E-A947-70E740481C1C}">
                <a14:useLocalDpi xmlns:a14="http://schemas.microsoft.com/office/drawing/2010/main"/>
              </a:ext>
            </a:extLst>
          </a:blip>
          <a:stretch>
            <a:fillRect/>
          </a:stretch>
        </p:blipFill>
        <p:spPr>
          <a:xfrm>
            <a:off x="971600" y="1340768"/>
            <a:ext cx="7200800" cy="5400600"/>
          </a:xfrm>
        </p:spPr>
      </p:pic>
    </p:spTree>
    <p:extLst>
      <p:ext uri="{BB962C8B-B14F-4D97-AF65-F5344CB8AC3E}">
        <p14:creationId xmlns:p14="http://schemas.microsoft.com/office/powerpoint/2010/main" val="42265489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4" name="Rectangle 2"/>
          <p:cNvSpPr>
            <a:spLocks noGrp="1" noChangeArrowheads="1"/>
          </p:cNvSpPr>
          <p:nvPr>
            <p:ph type="title"/>
          </p:nvPr>
        </p:nvSpPr>
        <p:spPr>
          <a:xfrm>
            <a:off x="0" y="138336"/>
            <a:ext cx="9144000" cy="914400"/>
          </a:xfrm>
        </p:spPr>
        <p:txBody>
          <a:bodyPr>
            <a:normAutofit fontScale="90000"/>
          </a:bodyPr>
          <a:lstStyle/>
          <a:p>
            <a:r>
              <a:rPr lang="ru-RU" sz="4000" noProof="1" smtClean="0">
                <a:latin typeface="+mn-lt"/>
              </a:rPr>
              <a:t>Элементы управления</a:t>
            </a:r>
            <a:r>
              <a:rPr lang="en-US" sz="4000" noProof="1" smtClean="0">
                <a:latin typeface="+mn-lt"/>
              </a:rPr>
              <a:t> </a:t>
            </a:r>
            <a:r>
              <a:rPr lang="ru-RU" sz="4000" noProof="1" smtClean="0">
                <a:latin typeface="+mn-lt"/>
              </a:rPr>
              <a:t/>
            </a:r>
            <a:br>
              <a:rPr lang="ru-RU" sz="4000" noProof="1" smtClean="0">
                <a:latin typeface="+mn-lt"/>
              </a:rPr>
            </a:br>
            <a:r>
              <a:rPr lang="en-US" sz="4000" noProof="1" smtClean="0">
                <a:solidFill>
                  <a:srgbClr val="0000FF"/>
                </a:solidFill>
                <a:latin typeface="+mn-lt"/>
                <a:cs typeface="Consolas" pitchFamily="49" charset="0"/>
              </a:rPr>
              <a:t>LoginName</a:t>
            </a:r>
            <a:r>
              <a:rPr lang="en-US" sz="4000" noProof="1" smtClean="0">
                <a:solidFill>
                  <a:srgbClr val="0000FF"/>
                </a:solidFill>
                <a:latin typeface="+mn-lt"/>
              </a:rPr>
              <a:t> </a:t>
            </a:r>
            <a:r>
              <a:rPr lang="ru-RU" sz="4000" noProof="1" smtClean="0">
                <a:latin typeface="+mn-lt"/>
              </a:rPr>
              <a:t>и </a:t>
            </a:r>
            <a:r>
              <a:rPr lang="en-US" sz="4000" noProof="1" smtClean="0">
                <a:solidFill>
                  <a:srgbClr val="0000FF"/>
                </a:solidFill>
                <a:latin typeface="+mn-lt"/>
                <a:cs typeface="Consolas" pitchFamily="49" charset="0"/>
              </a:rPr>
              <a:t>LoginStatus</a:t>
            </a:r>
            <a:endParaRPr lang="en-US" sz="4000" noProof="1">
              <a:solidFill>
                <a:srgbClr val="0000FF"/>
              </a:solidFill>
              <a:latin typeface="+mn-lt"/>
            </a:endParaRPr>
          </a:p>
        </p:txBody>
      </p:sp>
      <p:sp>
        <p:nvSpPr>
          <p:cNvPr id="489475" name="Rectangle 3"/>
          <p:cNvSpPr>
            <a:spLocks noGrp="1" noChangeArrowheads="1"/>
          </p:cNvSpPr>
          <p:nvPr>
            <p:ph idx="1"/>
          </p:nvPr>
        </p:nvSpPr>
        <p:spPr>
          <a:xfrm>
            <a:off x="228600" y="1412776"/>
            <a:ext cx="8686800" cy="5184576"/>
          </a:xfrm>
        </p:spPr>
        <p:txBody>
          <a:bodyPr>
            <a:normAutofit/>
          </a:bodyPr>
          <a:lstStyle/>
          <a:p>
            <a:pPr>
              <a:lnSpc>
                <a:spcPct val="100000"/>
              </a:lnSpc>
            </a:pPr>
            <a:r>
              <a:rPr lang="ru-RU" dirty="0" smtClean="0"/>
              <a:t>После того, как пользователь подключился к </a:t>
            </a:r>
            <a:r>
              <a:rPr lang="en-US" dirty="0" smtClean="0"/>
              <a:t>web-</a:t>
            </a:r>
            <a:r>
              <a:rPr lang="ru-RU" dirty="0" smtClean="0"/>
              <a:t>приложению, его имя может показываться на форме с помощью СЭУ</a:t>
            </a:r>
            <a:r>
              <a:rPr lang="en-US" dirty="0" smtClean="0"/>
              <a:t> </a:t>
            </a:r>
            <a:r>
              <a:rPr lang="en-US" noProof="1" smtClean="0">
                <a:solidFill>
                  <a:srgbClr val="0000FF"/>
                </a:solidFill>
                <a:latin typeface="Consolas" pitchFamily="49" charset="0"/>
                <a:cs typeface="Consolas" pitchFamily="49" charset="0"/>
              </a:rPr>
              <a:t>LoginName</a:t>
            </a:r>
            <a:endParaRPr lang="en-US" dirty="0"/>
          </a:p>
          <a:p>
            <a:pPr>
              <a:lnSpc>
                <a:spcPct val="100000"/>
              </a:lnSpc>
            </a:pPr>
            <a:endParaRPr lang="en-US" dirty="0"/>
          </a:p>
          <a:p>
            <a:pPr>
              <a:lnSpc>
                <a:spcPct val="100000"/>
              </a:lnSpc>
            </a:pPr>
            <a:r>
              <a:rPr lang="ru-RU" dirty="0" smtClean="0"/>
              <a:t>СЭУ </a:t>
            </a:r>
            <a:r>
              <a:rPr lang="en-US" noProof="1" smtClean="0">
                <a:solidFill>
                  <a:srgbClr val="0000FF"/>
                </a:solidFill>
                <a:latin typeface="Consolas" pitchFamily="49" charset="0"/>
                <a:cs typeface="Consolas" pitchFamily="49" charset="0"/>
              </a:rPr>
              <a:t>LoginStatus</a:t>
            </a:r>
            <a:r>
              <a:rPr lang="en-US" dirty="0" smtClean="0">
                <a:solidFill>
                  <a:srgbClr val="0000FF"/>
                </a:solidFill>
              </a:rPr>
              <a:t> </a:t>
            </a:r>
            <a:r>
              <a:rPr lang="ru-RU" dirty="0" smtClean="0"/>
              <a:t>позволяет пользователям подключаться и отключаться от </a:t>
            </a:r>
            <a:r>
              <a:rPr lang="en-US" dirty="0" smtClean="0"/>
              <a:t>web-</a:t>
            </a:r>
            <a:r>
              <a:rPr lang="ru-RU" dirty="0" smtClean="0"/>
              <a:t>приложения</a:t>
            </a:r>
            <a:endParaRPr lang="en-US" dirty="0"/>
          </a:p>
        </p:txBody>
      </p:sp>
      <p:sp>
        <p:nvSpPr>
          <p:cNvPr id="489476" name="Rectangle 4"/>
          <p:cNvSpPr>
            <a:spLocks noChangeArrowheads="1"/>
          </p:cNvSpPr>
          <p:nvPr/>
        </p:nvSpPr>
        <p:spPr bwMode="auto">
          <a:xfrm>
            <a:off x="467544" y="3594021"/>
            <a:ext cx="7776664" cy="461665"/>
          </a:xfrm>
          <a:prstGeom prst="rect">
            <a:avLst/>
          </a:prstGeom>
          <a:solidFill>
            <a:schemeClr val="accent5">
              <a:lumMod val="40000"/>
              <a:lumOff val="60000"/>
              <a:alpha val="15000"/>
            </a:schemeClr>
          </a:solidFill>
          <a:ln w="12700">
            <a:solidFill>
              <a:schemeClr val="accent5">
                <a:lumMod val="60000"/>
                <a:lumOff val="40000"/>
              </a:schemeClr>
            </a:solidFill>
          </a:ln>
        </p:spPr>
        <p:txBody>
          <a:bodyPr wrap="square">
            <a:spAutoFit/>
          </a:bodyPr>
          <a:lstStyle/>
          <a:p>
            <a:pPr>
              <a:buClr>
                <a:srgbClr val="4BACC6">
                  <a:lumMod val="40000"/>
                  <a:lumOff val="60000"/>
                </a:srgbClr>
              </a:buClr>
              <a:buSzPct val="70000"/>
              <a:buFont typeface="Wingdings 2" pitchFamily="18" charset="2"/>
              <a:buNone/>
            </a:pPr>
            <a:r>
              <a:rPr lang="en-US" sz="2400" noProof="1">
                <a:solidFill>
                  <a:srgbClr val="0000FF"/>
                </a:solidFill>
                <a:latin typeface="Consolas" pitchFamily="49" charset="0"/>
                <a:cs typeface="Consolas" pitchFamily="49" charset="0"/>
              </a:rPr>
              <a:t>&lt;asp:LoginName id="lnUser" runat="server"/&gt;</a:t>
            </a:r>
          </a:p>
        </p:txBody>
      </p:sp>
      <p:sp>
        <p:nvSpPr>
          <p:cNvPr id="489477" name="Rectangle 5"/>
          <p:cNvSpPr>
            <a:spLocks noChangeArrowheads="1"/>
          </p:cNvSpPr>
          <p:nvPr/>
        </p:nvSpPr>
        <p:spPr bwMode="auto">
          <a:xfrm>
            <a:off x="462764" y="5661248"/>
            <a:ext cx="8213692" cy="461665"/>
          </a:xfrm>
          <a:prstGeom prst="rect">
            <a:avLst/>
          </a:prstGeom>
          <a:solidFill>
            <a:schemeClr val="accent5">
              <a:lumMod val="40000"/>
              <a:lumOff val="60000"/>
              <a:alpha val="15000"/>
            </a:schemeClr>
          </a:solidFill>
          <a:ln w="12700">
            <a:solidFill>
              <a:schemeClr val="accent5">
                <a:lumMod val="60000"/>
                <a:lumOff val="40000"/>
              </a:schemeClr>
            </a:solidFill>
          </a:ln>
        </p:spPr>
        <p:txBody>
          <a:bodyPr wrap="square">
            <a:spAutoFit/>
          </a:bodyPr>
          <a:lstStyle/>
          <a:p>
            <a:pPr>
              <a:buClr>
                <a:srgbClr val="4BACC6">
                  <a:lumMod val="40000"/>
                  <a:lumOff val="60000"/>
                </a:srgbClr>
              </a:buClr>
              <a:buSzPct val="70000"/>
              <a:buFont typeface="Wingdings 2" pitchFamily="18" charset="2"/>
              <a:buNone/>
            </a:pPr>
            <a:r>
              <a:rPr lang="en-US" sz="2400" noProof="1">
                <a:solidFill>
                  <a:srgbClr val="0000FF"/>
                </a:solidFill>
                <a:latin typeface="Consolas" pitchFamily="49" charset="0"/>
                <a:cs typeface="Consolas" pitchFamily="49" charset="0"/>
              </a:rPr>
              <a:t>&lt;asp:LoginStatus id=" lsUser" runat="server"/&gt;</a:t>
            </a:r>
          </a:p>
        </p:txBody>
      </p:sp>
    </p:spTree>
    <p:extLst>
      <p:ext uri="{BB962C8B-B14F-4D97-AF65-F5344CB8AC3E}">
        <p14:creationId xmlns:p14="http://schemas.microsoft.com/office/powerpoint/2010/main" val="6897023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8" name="Rectangle 2"/>
          <p:cNvSpPr>
            <a:spLocks noGrp="1" noChangeArrowheads="1"/>
          </p:cNvSpPr>
          <p:nvPr>
            <p:ph type="title"/>
          </p:nvPr>
        </p:nvSpPr>
        <p:spPr>
          <a:xfrm>
            <a:off x="0" y="138336"/>
            <a:ext cx="9144000" cy="914400"/>
          </a:xfrm>
        </p:spPr>
        <p:txBody>
          <a:bodyPr>
            <a:noAutofit/>
          </a:bodyPr>
          <a:lstStyle/>
          <a:p>
            <a:r>
              <a:rPr lang="ru-RU" sz="3600" noProof="1"/>
              <a:t>Элементы </a:t>
            </a:r>
            <a:r>
              <a:rPr lang="ru-RU" sz="3600" noProof="1" smtClean="0"/>
              <a:t>управления</a:t>
            </a:r>
            <a:br>
              <a:rPr lang="ru-RU" sz="3600" noProof="1" smtClean="0"/>
            </a:br>
            <a:r>
              <a:rPr lang="en-US" sz="3600" noProof="1" smtClean="0">
                <a:solidFill>
                  <a:srgbClr val="0000FF"/>
                </a:solidFill>
                <a:cs typeface="Consolas" pitchFamily="49" charset="0"/>
              </a:rPr>
              <a:t>LoginName</a:t>
            </a:r>
            <a:r>
              <a:rPr lang="en-US" sz="3600" noProof="1" smtClean="0">
                <a:solidFill>
                  <a:srgbClr val="0000FF"/>
                </a:solidFill>
              </a:rPr>
              <a:t> </a:t>
            </a:r>
            <a:r>
              <a:rPr lang="ru-RU" sz="3600" noProof="1"/>
              <a:t>и </a:t>
            </a:r>
            <a:r>
              <a:rPr lang="en-US" sz="3600" noProof="1">
                <a:solidFill>
                  <a:srgbClr val="0000FF"/>
                </a:solidFill>
                <a:cs typeface="Consolas" pitchFamily="49" charset="0"/>
              </a:rPr>
              <a:t>LoginStatus</a:t>
            </a:r>
            <a:endParaRPr lang="bg-BG" sz="3600" dirty="0"/>
          </a:p>
        </p:txBody>
      </p:sp>
      <p:pic>
        <p:nvPicPr>
          <p:cNvPr id="490499" name="Picture 3"/>
          <p:cNvPicPr>
            <a:picLocks noGrp="1" noChangeAspect="1" noChangeArrowheads="1"/>
          </p:cNvPicPr>
          <p:nvPr>
            <p:ph idx="1"/>
          </p:nvPr>
        </p:nvPicPr>
        <p:blipFill>
          <a:blip r:embed="rId2" cstate="print">
            <a:extLst>
              <a:ext uri="{28A0092B-C50C-407E-A947-70E740481C1C}">
                <a14:useLocalDpi xmlns:a14="http://schemas.microsoft.com/office/drawing/2010/main"/>
              </a:ext>
            </a:extLst>
          </a:blip>
          <a:stretch>
            <a:fillRect/>
          </a:stretch>
        </p:blipFill>
        <p:spPr>
          <a:xfrm>
            <a:off x="1259632" y="1556792"/>
            <a:ext cx="6624736" cy="4968552"/>
          </a:xfrm>
        </p:spPr>
      </p:pic>
    </p:spTree>
    <p:extLst>
      <p:ext uri="{BB962C8B-B14F-4D97-AF65-F5344CB8AC3E}">
        <p14:creationId xmlns:p14="http://schemas.microsoft.com/office/powerpoint/2010/main" val="14935721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4" name="Rectangle 2"/>
          <p:cNvSpPr>
            <a:spLocks noGrp="1" noChangeArrowheads="1"/>
          </p:cNvSpPr>
          <p:nvPr>
            <p:ph type="title"/>
          </p:nvPr>
        </p:nvSpPr>
        <p:spPr>
          <a:xfrm>
            <a:off x="0" y="274638"/>
            <a:ext cx="9144000" cy="706090"/>
          </a:xfrm>
        </p:spPr>
        <p:txBody>
          <a:bodyPr>
            <a:normAutofit fontScale="90000"/>
          </a:bodyPr>
          <a:lstStyle/>
          <a:p>
            <a:r>
              <a:rPr lang="ru-RU" noProof="1" smtClean="0">
                <a:latin typeface="Consolas" pitchFamily="49" charset="0"/>
                <a:cs typeface="Consolas" pitchFamily="49" charset="0"/>
              </a:rPr>
              <a:t>Элемент управления </a:t>
            </a:r>
            <a:r>
              <a:rPr lang="en-US" noProof="1" smtClean="0">
                <a:solidFill>
                  <a:srgbClr val="0000FF"/>
                </a:solidFill>
                <a:latin typeface="Consolas" pitchFamily="49" charset="0"/>
                <a:cs typeface="Consolas" pitchFamily="49" charset="0"/>
              </a:rPr>
              <a:t>LoginView</a:t>
            </a:r>
            <a:endParaRPr lang="en-US" noProof="1">
              <a:solidFill>
                <a:srgbClr val="0000FF"/>
              </a:solidFill>
            </a:endParaRPr>
          </a:p>
        </p:txBody>
      </p:sp>
      <p:sp>
        <p:nvSpPr>
          <p:cNvPr id="479235" name="Rectangle 3"/>
          <p:cNvSpPr>
            <a:spLocks noGrp="1" noChangeArrowheads="1"/>
          </p:cNvSpPr>
          <p:nvPr>
            <p:ph idx="1"/>
          </p:nvPr>
        </p:nvSpPr>
        <p:spPr>
          <a:xfrm>
            <a:off x="179512" y="1124744"/>
            <a:ext cx="8964488" cy="5733256"/>
          </a:xfrm>
        </p:spPr>
        <p:txBody>
          <a:bodyPr/>
          <a:lstStyle/>
          <a:p>
            <a:pPr>
              <a:lnSpc>
                <a:spcPct val="100000"/>
              </a:lnSpc>
            </a:pPr>
            <a:r>
              <a:rPr lang="ru-RU" dirty="0" smtClean="0"/>
              <a:t>Настраивает информацию, которая будет показываться пользователям, с помощью шаблонов на основе их ролей</a:t>
            </a:r>
            <a:endParaRPr lang="en-US" dirty="0"/>
          </a:p>
          <a:p>
            <a:pPr>
              <a:lnSpc>
                <a:spcPct val="100000"/>
              </a:lnSpc>
            </a:pPr>
            <a:r>
              <a:rPr lang="ru-RU" dirty="0" smtClean="0"/>
              <a:t>По умолчанию имеются два шаблона </a:t>
            </a:r>
          </a:p>
          <a:p>
            <a:pPr lvl="1"/>
            <a:r>
              <a:rPr lang="en-US" dirty="0" smtClean="0">
                <a:solidFill>
                  <a:srgbClr val="0000FF"/>
                </a:solidFill>
                <a:latin typeface="Consolas" pitchFamily="49" charset="0"/>
                <a:cs typeface="Consolas" pitchFamily="49" charset="0"/>
              </a:rPr>
              <a:t>A</a:t>
            </a:r>
            <a:r>
              <a:rPr lang="en-US" noProof="1" smtClean="0">
                <a:solidFill>
                  <a:srgbClr val="0000FF"/>
                </a:solidFill>
                <a:latin typeface="Consolas" pitchFamily="49" charset="0"/>
                <a:cs typeface="Consolas" pitchFamily="49" charset="0"/>
              </a:rPr>
              <a:t>nonymousTemplate</a:t>
            </a:r>
            <a:r>
              <a:rPr lang="bg-BG" dirty="0" smtClean="0">
                <a:solidFill>
                  <a:srgbClr val="0000FF"/>
                </a:solidFill>
              </a:rPr>
              <a:t> </a:t>
            </a:r>
            <a:r>
              <a:rPr lang="en-US" dirty="0" smtClean="0"/>
              <a:t> </a:t>
            </a:r>
            <a:endParaRPr lang="ru-RU" dirty="0" smtClean="0"/>
          </a:p>
          <a:p>
            <a:pPr lvl="1"/>
            <a:r>
              <a:rPr lang="en-US" noProof="1" smtClean="0">
                <a:solidFill>
                  <a:srgbClr val="0000FF"/>
                </a:solidFill>
                <a:latin typeface="Consolas" pitchFamily="49" charset="0"/>
                <a:cs typeface="Consolas" pitchFamily="49" charset="0"/>
              </a:rPr>
              <a:t>LoggedInTemplate</a:t>
            </a:r>
            <a:endParaRPr lang="en-US" dirty="0">
              <a:solidFill>
                <a:srgbClr val="0000FF"/>
              </a:solidFill>
              <a:latin typeface="Consolas" pitchFamily="49" charset="0"/>
              <a:cs typeface="Consolas" pitchFamily="49" charset="0"/>
            </a:endParaRPr>
          </a:p>
          <a:p>
            <a:pPr>
              <a:lnSpc>
                <a:spcPct val="100000"/>
              </a:lnSpc>
            </a:pPr>
            <a:r>
              <a:rPr lang="ru-RU" dirty="0" smtClean="0"/>
              <a:t>Можно добавить другие шаблоны</a:t>
            </a:r>
          </a:p>
          <a:p>
            <a:pPr>
              <a:lnSpc>
                <a:spcPct val="100000"/>
              </a:lnSpc>
            </a:pPr>
            <a:r>
              <a:rPr lang="ru-RU" dirty="0" smtClean="0"/>
              <a:t>Добавление данного СЭУ в </a:t>
            </a:r>
            <a:r>
              <a:rPr lang="en-US" dirty="0" smtClean="0"/>
              <a:t>web-</a:t>
            </a:r>
            <a:r>
              <a:rPr lang="ru-RU" dirty="0" smtClean="0"/>
              <a:t>форму</a:t>
            </a:r>
            <a:r>
              <a:rPr lang="en-US" dirty="0" smtClean="0"/>
              <a:t>:</a:t>
            </a:r>
            <a:r>
              <a:rPr lang="bg-BG" dirty="0" smtClean="0"/>
              <a:t> </a:t>
            </a:r>
            <a:endParaRPr lang="bg-BG" dirty="0"/>
          </a:p>
        </p:txBody>
      </p:sp>
      <p:sp>
        <p:nvSpPr>
          <p:cNvPr id="479236" name="Rectangle 4"/>
          <p:cNvSpPr>
            <a:spLocks noChangeArrowheads="1"/>
          </p:cNvSpPr>
          <p:nvPr/>
        </p:nvSpPr>
        <p:spPr bwMode="auto">
          <a:xfrm>
            <a:off x="323528" y="5733256"/>
            <a:ext cx="8280920" cy="830997"/>
          </a:xfrm>
          <a:prstGeom prst="rect">
            <a:avLst/>
          </a:prstGeom>
          <a:solidFill>
            <a:schemeClr val="accent5">
              <a:lumMod val="40000"/>
              <a:lumOff val="60000"/>
              <a:alpha val="15000"/>
            </a:schemeClr>
          </a:solidFill>
          <a:ln w="12700">
            <a:solidFill>
              <a:schemeClr val="accent5">
                <a:lumMod val="60000"/>
                <a:lumOff val="40000"/>
              </a:schemeClr>
            </a:solidFill>
          </a:ln>
        </p:spPr>
        <p:txBody>
          <a:bodyPr wrap="square">
            <a:spAutoFit/>
          </a:bodyPr>
          <a:lstStyle/>
          <a:p>
            <a:pPr>
              <a:buClr>
                <a:srgbClr val="4BACC6">
                  <a:lumMod val="40000"/>
                  <a:lumOff val="60000"/>
                </a:srgbClr>
              </a:buClr>
              <a:buSzPct val="70000"/>
              <a:buFont typeface="Wingdings 2" pitchFamily="18" charset="2"/>
              <a:buNone/>
            </a:pPr>
            <a:r>
              <a:rPr lang="en-US" sz="2400" noProof="1">
                <a:solidFill>
                  <a:srgbClr val="0000FF"/>
                </a:solidFill>
                <a:latin typeface="Consolas" pitchFamily="49" charset="0"/>
                <a:cs typeface="Consolas" pitchFamily="49" charset="0"/>
              </a:rPr>
              <a:t>&lt;asp:LoginView id="MyLoginView" runat="server"&gt; </a:t>
            </a:r>
          </a:p>
          <a:p>
            <a:pPr>
              <a:buClr>
                <a:srgbClr val="4BACC6">
                  <a:lumMod val="40000"/>
                  <a:lumOff val="60000"/>
                </a:srgbClr>
              </a:buClr>
              <a:buSzPct val="70000"/>
              <a:buFont typeface="Wingdings 2" pitchFamily="18" charset="2"/>
              <a:buNone/>
            </a:pPr>
            <a:r>
              <a:rPr lang="en-US" sz="2400" noProof="1">
                <a:solidFill>
                  <a:srgbClr val="0000FF"/>
                </a:solidFill>
                <a:latin typeface="Consolas" pitchFamily="49" charset="0"/>
                <a:cs typeface="Consolas" pitchFamily="49" charset="0"/>
              </a:rPr>
              <a:t>&lt;/asp:LoginView&gt;</a:t>
            </a:r>
          </a:p>
        </p:txBody>
      </p:sp>
    </p:spTree>
    <p:extLst>
      <p:ext uri="{BB962C8B-B14F-4D97-AF65-F5344CB8AC3E}">
        <p14:creationId xmlns:p14="http://schemas.microsoft.com/office/powerpoint/2010/main" val="15435207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94122"/>
          </a:xfrm>
        </p:spPr>
        <p:txBody>
          <a:bodyPr>
            <a:noAutofit/>
          </a:bodyPr>
          <a:lstStyle/>
          <a:p>
            <a:r>
              <a:rPr lang="ru-RU" sz="3600" dirty="0" smtClean="0"/>
              <a:t>Серверные ЭУ для работы с учетными записями пользователей</a:t>
            </a:r>
            <a:endParaRPr lang="ru-RU" sz="3600" dirty="0"/>
          </a:p>
        </p:txBody>
      </p:sp>
      <p:sp>
        <p:nvSpPr>
          <p:cNvPr id="3" name="Содержимое 2"/>
          <p:cNvSpPr>
            <a:spLocks noGrp="1"/>
          </p:cNvSpPr>
          <p:nvPr>
            <p:ph idx="1"/>
          </p:nvPr>
        </p:nvSpPr>
        <p:spPr>
          <a:xfrm>
            <a:off x="205680" y="1484784"/>
            <a:ext cx="8938320" cy="5373216"/>
          </a:xfrm>
        </p:spPr>
        <p:txBody>
          <a:bodyPr>
            <a:normAutofit/>
          </a:bodyPr>
          <a:lstStyle/>
          <a:p>
            <a:r>
              <a:rPr lang="en-US" dirty="0" err="1" smtClean="0">
                <a:solidFill>
                  <a:srgbClr val="0000FF"/>
                </a:solidFill>
              </a:rPr>
              <a:t>LoginStatus</a:t>
            </a:r>
            <a:r>
              <a:rPr lang="ru-RU" b="1" i="1" dirty="0" smtClean="0"/>
              <a:t> – </a:t>
            </a:r>
            <a:r>
              <a:rPr lang="ru-RU" dirty="0" smtClean="0"/>
              <a:t>ЭУ, показывающий </a:t>
            </a:r>
          </a:p>
          <a:p>
            <a:pPr lvl="1"/>
            <a:r>
              <a:rPr lang="ru-RU" dirty="0" smtClean="0"/>
              <a:t>ссылку на страницу подключения для пользователей, которые не были аутентифицированы (</a:t>
            </a:r>
            <a:r>
              <a:rPr lang="en-US" dirty="0" smtClean="0">
                <a:solidFill>
                  <a:srgbClr val="0000FF"/>
                </a:solidFill>
              </a:rPr>
              <a:t>Logout</a:t>
            </a:r>
            <a:r>
              <a:rPr lang="ru-RU" dirty="0" smtClean="0"/>
              <a:t>) </a:t>
            </a:r>
          </a:p>
          <a:p>
            <a:pPr lvl="1"/>
            <a:r>
              <a:rPr lang="ru-RU" dirty="0" smtClean="0"/>
              <a:t>ссылку на страницу отключения для подключенных пользователей (</a:t>
            </a:r>
            <a:r>
              <a:rPr lang="en-US" dirty="0" smtClean="0">
                <a:solidFill>
                  <a:srgbClr val="0000FF"/>
                </a:solidFill>
              </a:rPr>
              <a:t>Login</a:t>
            </a:r>
            <a:r>
              <a:rPr lang="ru-RU" dirty="0" smtClean="0"/>
              <a:t>).</a:t>
            </a:r>
          </a:p>
          <a:p>
            <a:r>
              <a:rPr lang="en-US" dirty="0" err="1" smtClean="0">
                <a:solidFill>
                  <a:srgbClr val="0000FF"/>
                </a:solidFill>
              </a:rPr>
              <a:t>LoginName</a:t>
            </a:r>
            <a:r>
              <a:rPr lang="ru-RU" b="1" i="1" dirty="0" smtClean="0"/>
              <a:t> – </a:t>
            </a:r>
            <a:r>
              <a:rPr lang="ru-RU" dirty="0" smtClean="0"/>
              <a:t>ЭУ, показывающий текущее имя пользователя, если он подключен к системе.</a:t>
            </a:r>
          </a:p>
          <a:p>
            <a:pPr marL="0" indent="0">
              <a:buNone/>
            </a:pPr>
            <a:endParaRPr lang="ru-RU" dirty="0"/>
          </a:p>
        </p:txBody>
      </p:sp>
    </p:spTree>
    <p:extLst>
      <p:ext uri="{BB962C8B-B14F-4D97-AF65-F5344CB8AC3E}">
        <p14:creationId xmlns:p14="http://schemas.microsoft.com/office/powerpoint/2010/main" val="420506715"/>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94122"/>
          </a:xfrm>
        </p:spPr>
        <p:txBody>
          <a:bodyPr>
            <a:noAutofit/>
          </a:bodyPr>
          <a:lstStyle/>
          <a:p>
            <a:r>
              <a:rPr lang="ru-RU" sz="3600" dirty="0" smtClean="0"/>
              <a:t>Серверные ЭУ для работы с учетными записями пользователей</a:t>
            </a:r>
            <a:endParaRPr lang="ru-RU" sz="3600" dirty="0"/>
          </a:p>
        </p:txBody>
      </p:sp>
      <p:sp>
        <p:nvSpPr>
          <p:cNvPr id="3" name="Содержимое 2"/>
          <p:cNvSpPr>
            <a:spLocks noGrp="1"/>
          </p:cNvSpPr>
          <p:nvPr>
            <p:ph idx="1"/>
          </p:nvPr>
        </p:nvSpPr>
        <p:spPr>
          <a:xfrm>
            <a:off x="205680" y="1484784"/>
            <a:ext cx="8938320" cy="5373216"/>
          </a:xfrm>
        </p:spPr>
        <p:txBody>
          <a:bodyPr>
            <a:normAutofit/>
          </a:bodyPr>
          <a:lstStyle/>
          <a:p>
            <a:r>
              <a:rPr lang="en-US" dirty="0" err="1" smtClean="0">
                <a:solidFill>
                  <a:srgbClr val="0000FF"/>
                </a:solidFill>
              </a:rPr>
              <a:t>CreateUserWizard</a:t>
            </a:r>
            <a:r>
              <a:rPr lang="en-US" b="1" i="1" dirty="0" smtClean="0"/>
              <a:t> </a:t>
            </a:r>
            <a:r>
              <a:rPr lang="ru-RU" dirty="0" smtClean="0"/>
              <a:t>– ЭУ, который собирает информацию о новом пользователе и создает в БД новую учетную запись.</a:t>
            </a:r>
          </a:p>
          <a:p>
            <a:r>
              <a:rPr lang="en-US" dirty="0" err="1">
                <a:solidFill>
                  <a:srgbClr val="0000FF"/>
                </a:solidFill>
              </a:rPr>
              <a:t>PasswordRecovery</a:t>
            </a:r>
            <a:r>
              <a:rPr lang="en-US" b="1" i="1" dirty="0"/>
              <a:t> </a:t>
            </a:r>
            <a:r>
              <a:rPr lang="ru-RU" dirty="0"/>
              <a:t>– ЭУ для выполнения восстановления пароля пользователей, путем отправки e-</a:t>
            </a:r>
            <a:r>
              <a:rPr lang="ru-RU" dirty="0" err="1"/>
              <a:t>mail</a:t>
            </a:r>
            <a:r>
              <a:rPr lang="ru-RU" dirty="0"/>
              <a:t> сообщения или при ответе пользователя на секретный вопрос.</a:t>
            </a:r>
          </a:p>
          <a:p>
            <a:r>
              <a:rPr lang="en-US" dirty="0" err="1" smtClean="0">
                <a:solidFill>
                  <a:srgbClr val="0000FF"/>
                </a:solidFill>
              </a:rPr>
              <a:t>ChangePassword</a:t>
            </a:r>
            <a:r>
              <a:rPr lang="en-US" b="1" i="1" dirty="0" smtClean="0"/>
              <a:t> </a:t>
            </a:r>
            <a:r>
              <a:rPr lang="ru-RU" dirty="0" smtClean="0"/>
              <a:t>– ЭУ, позволяющий подключенному пользователю сменить пароль.</a:t>
            </a:r>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Элемент управления </a:t>
            </a:r>
            <a:r>
              <a:rPr lang="en-US" dirty="0" smtClean="0">
                <a:solidFill>
                  <a:srgbClr val="0000FF"/>
                </a:solidFill>
              </a:rPr>
              <a:t>Login</a:t>
            </a:r>
            <a:endParaRPr lang="ru-RU" dirty="0">
              <a:solidFill>
                <a:srgbClr val="0000FF"/>
              </a:solidFill>
            </a:endParaRPr>
          </a:p>
        </p:txBody>
      </p:sp>
      <p:sp>
        <p:nvSpPr>
          <p:cNvPr id="3" name="Содержимое 2"/>
          <p:cNvSpPr>
            <a:spLocks noGrp="1"/>
          </p:cNvSpPr>
          <p:nvPr>
            <p:ph idx="1"/>
          </p:nvPr>
        </p:nvSpPr>
        <p:spPr>
          <a:xfrm>
            <a:off x="215011" y="1484784"/>
            <a:ext cx="8686800" cy="5257800"/>
          </a:xfrm>
        </p:spPr>
        <p:txBody>
          <a:bodyPr>
            <a:normAutofit fontScale="77500" lnSpcReduction="20000"/>
          </a:bodyPr>
          <a:lstStyle/>
          <a:p>
            <a:r>
              <a:rPr lang="ru-RU" dirty="0" smtClean="0"/>
              <a:t>ЭУ </a:t>
            </a:r>
            <a:r>
              <a:rPr lang="en-US" dirty="0" smtClean="0">
                <a:solidFill>
                  <a:srgbClr val="0000FF"/>
                </a:solidFill>
              </a:rPr>
              <a:t>Login</a:t>
            </a:r>
            <a:r>
              <a:rPr lang="ru-RU" dirty="0" smtClean="0"/>
              <a:t> предоставляет готовый к использованию интерфейс, который запрашивает </a:t>
            </a:r>
            <a:r>
              <a:rPr lang="ru-RU" dirty="0" smtClean="0">
                <a:solidFill>
                  <a:srgbClr val="0000FF"/>
                </a:solidFill>
              </a:rPr>
              <a:t>имя</a:t>
            </a:r>
            <a:r>
              <a:rPr lang="ru-RU" dirty="0" smtClean="0"/>
              <a:t> и </a:t>
            </a:r>
            <a:r>
              <a:rPr lang="ru-RU" dirty="0" smtClean="0">
                <a:solidFill>
                  <a:srgbClr val="0000FF"/>
                </a:solidFill>
              </a:rPr>
              <a:t>пароль</a:t>
            </a:r>
            <a:r>
              <a:rPr lang="ru-RU" dirty="0" smtClean="0"/>
              <a:t> пользователя. </a:t>
            </a:r>
          </a:p>
          <a:p>
            <a:r>
              <a:rPr lang="ru-RU" dirty="0" smtClean="0"/>
              <a:t>Включает кнопку с атрибутом </a:t>
            </a:r>
            <a:r>
              <a:rPr lang="en-US" dirty="0" err="1" smtClean="0">
                <a:solidFill>
                  <a:srgbClr val="0000FF"/>
                </a:solidFill>
              </a:rPr>
              <a:t>CommandName</a:t>
            </a:r>
            <a:r>
              <a:rPr lang="en-US" dirty="0" smtClean="0">
                <a:solidFill>
                  <a:srgbClr val="0000FF"/>
                </a:solidFill>
              </a:rPr>
              <a:t>="Login"</a:t>
            </a:r>
            <a:r>
              <a:rPr lang="en-US" dirty="0" smtClean="0"/>
              <a:t> </a:t>
            </a:r>
            <a:r>
              <a:rPr lang="ru-RU" dirty="0" smtClean="0"/>
              <a:t>для подключения пользователя. </a:t>
            </a:r>
          </a:p>
          <a:p>
            <a:r>
              <a:rPr lang="ru-RU" dirty="0" smtClean="0"/>
              <a:t>При нажатии пользователем на кнопки ЭУ автоматически выполняет </a:t>
            </a:r>
          </a:p>
          <a:p>
            <a:pPr lvl="1"/>
            <a:r>
              <a:rPr lang="ru-RU" dirty="0" smtClean="0"/>
              <a:t>проверку соответствия введенного имени и пароля пользователя с данными, содержащимися в БД, </a:t>
            </a:r>
          </a:p>
          <a:p>
            <a:pPr lvl="1"/>
            <a:r>
              <a:rPr lang="ru-RU" dirty="0" smtClean="0"/>
              <a:t>затем вызывает переход к запрашиваемой </a:t>
            </a:r>
            <a:r>
              <a:rPr lang="en-US" dirty="0" smtClean="0"/>
              <a:t>web</a:t>
            </a:r>
            <a:r>
              <a:rPr lang="ru-RU" dirty="0" smtClean="0"/>
              <a:t>-форме приложения. </a:t>
            </a:r>
          </a:p>
          <a:p>
            <a:r>
              <a:rPr lang="ru-RU" dirty="0" smtClean="0"/>
              <a:t>ЭУ </a:t>
            </a:r>
            <a:r>
              <a:rPr lang="en-US" dirty="0" smtClean="0">
                <a:solidFill>
                  <a:srgbClr val="0000FF"/>
                </a:solidFill>
              </a:rPr>
              <a:t>Login</a:t>
            </a:r>
            <a:r>
              <a:rPr lang="ru-RU" dirty="0" smtClean="0"/>
              <a:t> является полностью расширяемым и позволяет переопределить его разметку, стиль и свойства, а также самому обрабатывать события, чтобы изменить стандартное поведение.</a:t>
            </a:r>
            <a:endParaRPr lang="ru-RU" dirty="0"/>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0" y="274638"/>
            <a:ext cx="9144000" cy="778098"/>
          </a:xfrm>
        </p:spPr>
        <p:txBody>
          <a:bodyPr/>
          <a:lstStyle/>
          <a:p>
            <a:pPr eaLnBrk="1" hangingPunct="1"/>
            <a:r>
              <a:rPr lang="ru-RU" dirty="0" smtClean="0"/>
              <a:t>События ЭУ </a:t>
            </a:r>
            <a:r>
              <a:rPr lang="en-US" dirty="0" smtClean="0">
                <a:solidFill>
                  <a:srgbClr val="0000FF"/>
                </a:solidFill>
              </a:rPr>
              <a:t>Login</a:t>
            </a:r>
            <a:endParaRPr lang="ru-RU" dirty="0" smtClean="0">
              <a:solidFill>
                <a:srgbClr val="0000FF"/>
              </a:solidFill>
            </a:endParaRPr>
          </a:p>
        </p:txBody>
      </p:sp>
      <p:sp>
        <p:nvSpPr>
          <p:cNvPr id="132099" name="Picture 4"/>
          <p:cNvSpPr>
            <a:spLocks noChangeAspect="1" noChangeArrowheads="1"/>
          </p:cNvSpPr>
          <p:nvPr/>
        </p:nvSpPr>
        <p:spPr bwMode="auto">
          <a:xfrm>
            <a:off x="785786" y="4286256"/>
            <a:ext cx="7053262" cy="2571744"/>
          </a:xfrm>
          <a:prstGeom prst="rect">
            <a:avLst/>
          </a:prstGeom>
          <a:noFill/>
          <a:ln w="9525">
            <a:noFill/>
            <a:miter lim="800000"/>
            <a:headEnd/>
            <a:tailEnd/>
          </a:ln>
        </p:spPr>
        <p:txBody>
          <a:bodyPr/>
          <a:lstStyle/>
          <a:p>
            <a:endParaRPr lang="ru-RU"/>
          </a:p>
        </p:txBody>
      </p:sp>
      <p:graphicFrame>
        <p:nvGraphicFramePr>
          <p:cNvPr id="5" name="Таблица 4"/>
          <p:cNvGraphicFramePr>
            <a:graphicFrameLocks noGrp="1"/>
          </p:cNvGraphicFramePr>
          <p:nvPr>
            <p:extLst>
              <p:ext uri="{D42A27DB-BD31-4B8C-83A1-F6EECF244321}">
                <p14:modId xmlns:p14="http://schemas.microsoft.com/office/powerpoint/2010/main" val="2491160139"/>
              </p:ext>
            </p:extLst>
          </p:nvPr>
        </p:nvGraphicFramePr>
        <p:xfrm>
          <a:off x="35496" y="1357298"/>
          <a:ext cx="9036496" cy="2992120"/>
        </p:xfrm>
        <a:graphic>
          <a:graphicData uri="http://schemas.openxmlformats.org/drawingml/2006/table">
            <a:tbl>
              <a:tblPr firstRow="1" bandRow="1">
                <a:tableStyleId>{5C22544A-7EE6-4342-B048-85BDC9FD1C3A}</a:tableStyleId>
              </a:tblPr>
              <a:tblGrid>
                <a:gridCol w="1633859">
                  <a:extLst>
                    <a:ext uri="{9D8B030D-6E8A-4147-A177-3AD203B41FA5}">
                      <a16:colId xmlns:a16="http://schemas.microsoft.com/office/drawing/2014/main" val="20000"/>
                    </a:ext>
                  </a:extLst>
                </a:gridCol>
                <a:gridCol w="7402637">
                  <a:extLst>
                    <a:ext uri="{9D8B030D-6E8A-4147-A177-3AD203B41FA5}">
                      <a16:colId xmlns:a16="http://schemas.microsoft.com/office/drawing/2014/main" val="20001"/>
                    </a:ext>
                  </a:extLst>
                </a:gridCol>
              </a:tblGrid>
              <a:tr h="370840">
                <a:tc>
                  <a:txBody>
                    <a:bodyPr/>
                    <a:lstStyle/>
                    <a:p>
                      <a:r>
                        <a:rPr lang="ru-RU" dirty="0" smtClean="0"/>
                        <a:t>Событие</a:t>
                      </a:r>
                      <a:endParaRPr lang="ru-RU" dirty="0"/>
                    </a:p>
                  </a:txBody>
                  <a:tcPr/>
                </a:tc>
                <a:tc>
                  <a:txBody>
                    <a:bodyPr/>
                    <a:lstStyle/>
                    <a:p>
                      <a:r>
                        <a:rPr lang="ru-RU" dirty="0" smtClean="0"/>
                        <a:t>Описание</a:t>
                      </a:r>
                      <a:endParaRPr lang="ru-RU" dirty="0"/>
                    </a:p>
                  </a:txBody>
                  <a:tcPr/>
                </a:tc>
                <a:extLst>
                  <a:ext uri="{0D108BD9-81ED-4DB2-BD59-A6C34878D82A}">
                    <a16:rowId xmlns:a16="http://schemas.microsoft.com/office/drawing/2014/main" val="10000"/>
                  </a:ext>
                </a:extLst>
              </a:tr>
              <a:tr h="370840">
                <a:tc>
                  <a:txBody>
                    <a:bodyPr/>
                    <a:lstStyle/>
                    <a:p>
                      <a:r>
                        <a:rPr lang="en-US" sz="2000" dirty="0" err="1" smtClean="0">
                          <a:solidFill>
                            <a:srgbClr val="0000FF"/>
                          </a:solidFill>
                        </a:rPr>
                        <a:t>LoggingIn</a:t>
                      </a:r>
                      <a:endParaRPr lang="ru-RU" sz="2000" dirty="0">
                        <a:solidFill>
                          <a:srgbClr val="0000FF"/>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Возникает перед тем, как ЭУ начнет аутентификацию пользователь .</a:t>
                      </a:r>
                      <a:endParaRPr lang="ru-RU" dirty="0"/>
                    </a:p>
                  </a:txBody>
                  <a:tcPr/>
                </a:tc>
                <a:extLst>
                  <a:ext uri="{0D108BD9-81ED-4DB2-BD59-A6C34878D82A}">
                    <a16:rowId xmlns:a16="http://schemas.microsoft.com/office/drawing/2014/main" val="10001"/>
                  </a:ext>
                </a:extLst>
              </a:tr>
              <a:tr h="370840">
                <a:tc>
                  <a:txBody>
                    <a:bodyPr/>
                    <a:lstStyle/>
                    <a:p>
                      <a:r>
                        <a:rPr lang="en-US" sz="2000" dirty="0" err="1" smtClean="0">
                          <a:solidFill>
                            <a:srgbClr val="0000FF"/>
                          </a:solidFill>
                        </a:rPr>
                        <a:t>LoggedIn</a:t>
                      </a:r>
                      <a:endParaRPr lang="ru-RU" sz="2000" dirty="0">
                        <a:solidFill>
                          <a:srgbClr val="0000FF"/>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Возникает после того, как пользователь пройдет аутентификацию.</a:t>
                      </a:r>
                    </a:p>
                  </a:txBody>
                  <a:tcPr/>
                </a:tc>
                <a:extLst>
                  <a:ext uri="{0D108BD9-81ED-4DB2-BD59-A6C34878D82A}">
                    <a16:rowId xmlns:a16="http://schemas.microsoft.com/office/drawing/2014/main" val="10002"/>
                  </a:ext>
                </a:extLst>
              </a:tr>
              <a:tr h="370840">
                <a:tc>
                  <a:txBody>
                    <a:bodyPr/>
                    <a:lstStyle/>
                    <a:p>
                      <a:r>
                        <a:rPr lang="en-US" sz="2000" dirty="0" err="1" smtClean="0">
                          <a:solidFill>
                            <a:srgbClr val="0000FF"/>
                          </a:solidFill>
                        </a:rPr>
                        <a:t>LoginError</a:t>
                      </a:r>
                      <a:r>
                        <a:rPr lang="en-US" sz="2000" dirty="0" smtClean="0">
                          <a:solidFill>
                            <a:srgbClr val="0000FF"/>
                          </a:solidFill>
                        </a:rPr>
                        <a:t> </a:t>
                      </a:r>
                      <a:endParaRPr lang="ru-RU" sz="2000" dirty="0">
                        <a:solidFill>
                          <a:srgbClr val="0000FF"/>
                        </a:solidFill>
                      </a:endParaRPr>
                    </a:p>
                  </a:txBody>
                  <a:tcPr/>
                </a:tc>
                <a:tc>
                  <a:txBody>
                    <a:bodyPr/>
                    <a:lstStyle/>
                    <a:p>
                      <a:r>
                        <a:rPr lang="ru-RU" dirty="0" smtClean="0"/>
                        <a:t>Возникает,</a:t>
                      </a:r>
                      <a:r>
                        <a:rPr lang="ru-RU" baseline="0" dirty="0" smtClean="0"/>
                        <a:t> когда пользователь не пройдет аутентификацию по каким-то причинам</a:t>
                      </a:r>
                      <a:r>
                        <a:rPr lang="en-US" dirty="0" smtClean="0"/>
                        <a:t> (</a:t>
                      </a:r>
                      <a:r>
                        <a:rPr lang="ru-RU" dirty="0" smtClean="0"/>
                        <a:t>не верен пароль</a:t>
                      </a:r>
                      <a:r>
                        <a:rPr lang="ru-RU" baseline="0" dirty="0" smtClean="0"/>
                        <a:t> или имя</a:t>
                      </a:r>
                      <a:r>
                        <a:rPr lang="en-US" dirty="0" smtClean="0"/>
                        <a:t>).</a:t>
                      </a:r>
                    </a:p>
                  </a:txBody>
                  <a:tcPr/>
                </a:tc>
                <a:extLst>
                  <a:ext uri="{0D108BD9-81ED-4DB2-BD59-A6C34878D82A}">
                    <a16:rowId xmlns:a16="http://schemas.microsoft.com/office/drawing/2014/main" val="10003"/>
                  </a:ext>
                </a:extLst>
              </a:tr>
              <a:tr h="370840">
                <a:tc>
                  <a:txBody>
                    <a:bodyPr/>
                    <a:lstStyle/>
                    <a:p>
                      <a:r>
                        <a:rPr lang="en-US" sz="2000" dirty="0" smtClean="0">
                          <a:solidFill>
                            <a:srgbClr val="0000FF"/>
                          </a:solidFill>
                        </a:rPr>
                        <a:t>Authenticate </a:t>
                      </a:r>
                      <a:endParaRPr lang="ru-RU" sz="2000" dirty="0">
                        <a:solidFill>
                          <a:srgbClr val="0000FF"/>
                        </a:solidFill>
                      </a:endParaRPr>
                    </a:p>
                  </a:txBody>
                  <a:tcPr/>
                </a:tc>
                <a:tc>
                  <a:txBody>
                    <a:bodyPr/>
                    <a:lstStyle/>
                    <a:p>
                      <a:r>
                        <a:rPr lang="ru-RU" dirty="0" smtClean="0"/>
                        <a:t>Возникает, чтобы программа сама могла</a:t>
                      </a:r>
                      <a:r>
                        <a:rPr lang="ru-RU" baseline="0" dirty="0" smtClean="0"/>
                        <a:t> выполнить аутентификацию пользователя. При обработке данного события нужно запрограммировать процесс аутентификации</a:t>
                      </a:r>
                      <a:r>
                        <a:rPr lang="en-US" dirty="0" smtClean="0"/>
                        <a:t>, </a:t>
                      </a:r>
                      <a:r>
                        <a:rPr lang="ru-RU" dirty="0" smtClean="0"/>
                        <a:t>а</a:t>
                      </a:r>
                      <a:r>
                        <a:rPr lang="en-US" dirty="0" smtClean="0"/>
                        <a:t> </a:t>
                      </a:r>
                      <a:r>
                        <a:rPr lang="ru-RU" dirty="0" smtClean="0"/>
                        <a:t>ЭУ </a:t>
                      </a:r>
                      <a:r>
                        <a:rPr lang="en-US" dirty="0" smtClean="0"/>
                        <a:t>Login </a:t>
                      </a:r>
                      <a:r>
                        <a:rPr lang="ru-RU" dirty="0" smtClean="0"/>
                        <a:t>будет полностью полагаться на работу</a:t>
                      </a:r>
                      <a:r>
                        <a:rPr lang="ru-RU" baseline="0" dirty="0" smtClean="0"/>
                        <a:t> программы.</a:t>
                      </a:r>
                      <a:r>
                        <a:rPr lang="en-US" dirty="0" smtClean="0"/>
                        <a:t>.</a:t>
                      </a:r>
                      <a:endParaRPr lang="ru-RU" dirty="0"/>
                    </a:p>
                  </a:txBody>
                  <a:tcPr/>
                </a:tc>
                <a:extLst>
                  <a:ext uri="{0D108BD9-81ED-4DB2-BD59-A6C34878D82A}">
                    <a16:rowId xmlns:a16="http://schemas.microsoft.com/office/drawing/2014/main" val="10004"/>
                  </a:ext>
                </a:extLst>
              </a:tr>
            </a:tbl>
          </a:graphicData>
        </a:graphic>
      </p:graphicFrame>
      <p:pic>
        <p:nvPicPr>
          <p:cNvPr id="1026"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195736" y="4400949"/>
            <a:ext cx="4429156" cy="2392391"/>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0" y="274638"/>
            <a:ext cx="9144000" cy="850106"/>
          </a:xfrm>
        </p:spPr>
        <p:txBody>
          <a:bodyPr/>
          <a:lstStyle/>
          <a:p>
            <a:pPr eaLnBrk="1" hangingPunct="1"/>
            <a:r>
              <a:rPr lang="ru-RU" sz="4000" dirty="0" smtClean="0"/>
              <a:t>ЭУ подключения пользователя</a:t>
            </a:r>
          </a:p>
        </p:txBody>
      </p:sp>
      <p:sp>
        <p:nvSpPr>
          <p:cNvPr id="135171" name="Rectangle 3"/>
          <p:cNvSpPr>
            <a:spLocks noGrp="1" noChangeArrowheads="1"/>
          </p:cNvSpPr>
          <p:nvPr>
            <p:ph type="body" idx="1"/>
          </p:nvPr>
        </p:nvSpPr>
        <p:spPr>
          <a:xfrm>
            <a:off x="457200" y="1600200"/>
            <a:ext cx="8229600" cy="685800"/>
          </a:xfrm>
        </p:spPr>
        <p:txBody>
          <a:bodyPr/>
          <a:lstStyle/>
          <a:p>
            <a:pPr eaLnBrk="1" hangingPunct="1"/>
            <a:endParaRPr lang="ru-RU" smtClean="0"/>
          </a:p>
        </p:txBody>
      </p:sp>
      <p:pic>
        <p:nvPicPr>
          <p:cNvPr id="135172" name="Picture 4" descr="The Login Web control in action."/>
          <p:cNvPicPr>
            <a:picLocks noChangeAspect="1" noChangeArrowheads="1"/>
          </p:cNvPicPr>
          <p:nvPr/>
        </p:nvPicPr>
        <p:blipFill>
          <a:blip r:embed="rId3" cstate="print"/>
          <a:srcRect/>
          <a:stretch>
            <a:fillRect/>
          </a:stretch>
        </p:blipFill>
        <p:spPr bwMode="auto">
          <a:xfrm>
            <a:off x="1752600" y="2514600"/>
            <a:ext cx="5638800" cy="39306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0" y="274638"/>
            <a:ext cx="9144000" cy="706090"/>
          </a:xfrm>
        </p:spPr>
        <p:txBody>
          <a:bodyPr>
            <a:normAutofit fontScale="90000"/>
          </a:bodyPr>
          <a:lstStyle/>
          <a:p>
            <a:pPr eaLnBrk="1" hangingPunct="1"/>
            <a:r>
              <a:rPr lang="ru-RU" dirty="0" smtClean="0"/>
              <a:t>Пример описания ЭУ </a:t>
            </a:r>
            <a:r>
              <a:rPr lang="en-US" dirty="0" smtClean="0">
                <a:solidFill>
                  <a:srgbClr val="0000FF"/>
                </a:solidFill>
              </a:rPr>
              <a:t>Login</a:t>
            </a:r>
            <a:endParaRPr lang="ru-RU" dirty="0" smtClean="0">
              <a:solidFill>
                <a:srgbClr val="0000FF"/>
              </a:solidFill>
            </a:endParaRPr>
          </a:p>
        </p:txBody>
      </p:sp>
      <p:sp>
        <p:nvSpPr>
          <p:cNvPr id="131075" name="Rectangle 3"/>
          <p:cNvSpPr>
            <a:spLocks noGrp="1" noChangeArrowheads="1"/>
          </p:cNvSpPr>
          <p:nvPr>
            <p:ph type="body" idx="1"/>
          </p:nvPr>
        </p:nvSpPr>
        <p:spPr>
          <a:xfrm>
            <a:off x="107504" y="1600200"/>
            <a:ext cx="9036496" cy="5069160"/>
          </a:xfrm>
        </p:spPr>
        <p:txBody>
          <a:bodyPr/>
          <a:lstStyle/>
          <a:p>
            <a:pPr eaLnBrk="1" hangingPunct="1">
              <a:lnSpc>
                <a:spcPct val="80000"/>
              </a:lnSpc>
              <a:buFontTx/>
              <a:buNone/>
            </a:pPr>
            <a:r>
              <a:rPr lang="ru-RU" sz="2000" dirty="0" smtClean="0">
                <a:solidFill>
                  <a:srgbClr val="0000FF"/>
                </a:solidFill>
              </a:rPr>
              <a:t>&lt;</a:t>
            </a:r>
            <a:r>
              <a:rPr lang="ru-RU" sz="2000" dirty="0" err="1" smtClean="0">
                <a:solidFill>
                  <a:srgbClr val="0000FF"/>
                </a:solidFill>
              </a:rPr>
              <a:t>asp:Login</a:t>
            </a:r>
            <a:r>
              <a:rPr lang="ru-RU" sz="2000" dirty="0" smtClean="0">
                <a:solidFill>
                  <a:srgbClr val="0000FF"/>
                </a:solidFill>
              </a:rPr>
              <a:t> ID="Login1" </a:t>
            </a:r>
            <a:r>
              <a:rPr lang="ru-RU" sz="2000" dirty="0" err="1" smtClean="0">
                <a:solidFill>
                  <a:srgbClr val="0000FF"/>
                </a:solidFill>
              </a:rPr>
              <a:t>runat=</a:t>
            </a:r>
            <a:r>
              <a:rPr lang="ru-RU" sz="2000" dirty="0" smtClean="0">
                <a:solidFill>
                  <a:srgbClr val="0000FF"/>
                </a:solidFill>
              </a:rPr>
              <a:t>"</a:t>
            </a:r>
            <a:r>
              <a:rPr lang="ru-RU" sz="2000" dirty="0" err="1" smtClean="0">
                <a:solidFill>
                  <a:srgbClr val="0000FF"/>
                </a:solidFill>
              </a:rPr>
              <a:t>server</a:t>
            </a:r>
            <a:r>
              <a:rPr lang="ru-RU" sz="2000" dirty="0" smtClean="0">
                <a:solidFill>
                  <a:srgbClr val="0000FF"/>
                </a:solidFill>
              </a:rPr>
              <a:t>"</a:t>
            </a:r>
          </a:p>
          <a:p>
            <a:pPr eaLnBrk="1" hangingPunct="1">
              <a:lnSpc>
                <a:spcPct val="80000"/>
              </a:lnSpc>
              <a:buFontTx/>
              <a:buNone/>
            </a:pPr>
            <a:r>
              <a:rPr lang="ru-RU" sz="2000" dirty="0" smtClean="0">
                <a:solidFill>
                  <a:srgbClr val="0000FF"/>
                </a:solidFill>
              </a:rPr>
              <a:t>   </a:t>
            </a:r>
            <a:r>
              <a:rPr lang="ru-RU" sz="2000" dirty="0" err="1" smtClean="0">
                <a:solidFill>
                  <a:srgbClr val="0000FF"/>
                </a:solidFill>
              </a:rPr>
              <a:t>BackColor=</a:t>
            </a:r>
            <a:r>
              <a:rPr lang="ru-RU" sz="2000" dirty="0" smtClean="0">
                <a:solidFill>
                  <a:srgbClr val="0000FF"/>
                </a:solidFill>
              </a:rPr>
              <a:t>"</a:t>
            </a:r>
            <a:r>
              <a:rPr lang="ru-RU" sz="2000" dirty="0" err="1" smtClean="0">
                <a:solidFill>
                  <a:srgbClr val="0000FF"/>
                </a:solidFill>
              </a:rPr>
              <a:t>aliceblue</a:t>
            </a:r>
            <a:r>
              <a:rPr lang="ru-RU" sz="2000" dirty="0" smtClean="0">
                <a:solidFill>
                  <a:srgbClr val="0000FF"/>
                </a:solidFill>
              </a:rPr>
              <a:t>"</a:t>
            </a:r>
          </a:p>
          <a:p>
            <a:pPr eaLnBrk="1" hangingPunct="1">
              <a:lnSpc>
                <a:spcPct val="80000"/>
              </a:lnSpc>
              <a:buFontTx/>
              <a:buNone/>
            </a:pPr>
            <a:r>
              <a:rPr lang="ru-RU" sz="2000" dirty="0" smtClean="0">
                <a:solidFill>
                  <a:srgbClr val="0000FF"/>
                </a:solidFill>
              </a:rPr>
              <a:t>   </a:t>
            </a:r>
            <a:r>
              <a:rPr lang="ru-RU" sz="2000" dirty="0" err="1" smtClean="0">
                <a:solidFill>
                  <a:srgbClr val="0000FF"/>
                </a:solidFill>
              </a:rPr>
              <a:t>BorderColor=</a:t>
            </a:r>
            <a:r>
              <a:rPr lang="ru-RU" sz="2000" dirty="0" smtClean="0">
                <a:solidFill>
                  <a:srgbClr val="0000FF"/>
                </a:solidFill>
              </a:rPr>
              <a:t>"</a:t>
            </a:r>
            <a:r>
              <a:rPr lang="ru-RU" sz="2000" dirty="0" err="1" smtClean="0">
                <a:solidFill>
                  <a:srgbClr val="0000FF"/>
                </a:solidFill>
              </a:rPr>
              <a:t>Black</a:t>
            </a:r>
            <a:r>
              <a:rPr lang="ru-RU" sz="2000" dirty="0" smtClean="0">
                <a:solidFill>
                  <a:srgbClr val="0000FF"/>
                </a:solidFill>
              </a:rPr>
              <a:t>" </a:t>
            </a:r>
            <a:r>
              <a:rPr lang="ru-RU" sz="2000" dirty="0" err="1" smtClean="0">
                <a:solidFill>
                  <a:srgbClr val="0000FF"/>
                </a:solidFill>
              </a:rPr>
              <a:t>BorderStyle=</a:t>
            </a:r>
            <a:r>
              <a:rPr lang="ru-RU" sz="2000" dirty="0" smtClean="0">
                <a:solidFill>
                  <a:srgbClr val="0000FF"/>
                </a:solidFill>
              </a:rPr>
              <a:t>"</a:t>
            </a:r>
            <a:r>
              <a:rPr lang="ru-RU" sz="2000" dirty="0" err="1" smtClean="0">
                <a:solidFill>
                  <a:srgbClr val="0000FF"/>
                </a:solidFill>
              </a:rPr>
              <a:t>double</a:t>
            </a:r>
            <a:r>
              <a:rPr lang="ru-RU" sz="2000" dirty="0" smtClean="0">
                <a:solidFill>
                  <a:srgbClr val="0000FF"/>
                </a:solidFill>
              </a:rPr>
              <a:t>"</a:t>
            </a:r>
          </a:p>
          <a:p>
            <a:pPr eaLnBrk="1" hangingPunct="1">
              <a:lnSpc>
                <a:spcPct val="80000"/>
              </a:lnSpc>
              <a:buFontTx/>
              <a:buNone/>
            </a:pPr>
            <a:r>
              <a:rPr lang="ru-RU" sz="2000" dirty="0" smtClean="0">
                <a:solidFill>
                  <a:srgbClr val="0000FF"/>
                </a:solidFill>
              </a:rPr>
              <a:t>   </a:t>
            </a:r>
            <a:r>
              <a:rPr lang="ru-RU" sz="2000" dirty="0" err="1" smtClean="0">
                <a:solidFill>
                  <a:srgbClr val="0000FF"/>
                </a:solidFill>
              </a:rPr>
              <a:t>CreateUserText=</a:t>
            </a:r>
            <a:r>
              <a:rPr lang="ru-RU" sz="2000" dirty="0" smtClean="0">
                <a:solidFill>
                  <a:srgbClr val="0000FF"/>
                </a:solidFill>
              </a:rPr>
              <a:t>"</a:t>
            </a:r>
            <a:r>
              <a:rPr lang="ru-RU" sz="2000" dirty="0" err="1" smtClean="0">
                <a:solidFill>
                  <a:srgbClr val="0000FF"/>
                </a:solidFill>
              </a:rPr>
              <a:t>Register</a:t>
            </a:r>
            <a:r>
              <a:rPr lang="ru-RU" sz="2000" dirty="0" smtClean="0">
                <a:solidFill>
                  <a:srgbClr val="0000FF"/>
                </a:solidFill>
              </a:rPr>
              <a:t>"</a:t>
            </a:r>
          </a:p>
          <a:p>
            <a:pPr eaLnBrk="1" hangingPunct="1">
              <a:lnSpc>
                <a:spcPct val="80000"/>
              </a:lnSpc>
              <a:buFontTx/>
              <a:buNone/>
            </a:pPr>
            <a:r>
              <a:rPr lang="ru-RU" sz="2000" dirty="0" smtClean="0">
                <a:solidFill>
                  <a:srgbClr val="0000FF"/>
                </a:solidFill>
              </a:rPr>
              <a:t>   </a:t>
            </a:r>
            <a:r>
              <a:rPr lang="ru-RU" sz="2000" dirty="0" err="1" smtClean="0">
                <a:solidFill>
                  <a:srgbClr val="0000FF"/>
                </a:solidFill>
              </a:rPr>
              <a:t>CreateUserUrl=</a:t>
            </a:r>
            <a:r>
              <a:rPr lang="ru-RU" sz="2000" dirty="0" smtClean="0">
                <a:solidFill>
                  <a:srgbClr val="0000FF"/>
                </a:solidFill>
              </a:rPr>
              <a:t>"</a:t>
            </a:r>
            <a:r>
              <a:rPr lang="ru-RU" sz="2000" dirty="0" err="1" smtClean="0">
                <a:solidFill>
                  <a:srgbClr val="0000FF"/>
                </a:solidFill>
              </a:rPr>
              <a:t>Register.aspx</a:t>
            </a:r>
            <a:r>
              <a:rPr lang="ru-RU" sz="2000" dirty="0" smtClean="0">
                <a:solidFill>
                  <a:srgbClr val="0000FF"/>
                </a:solidFill>
              </a:rPr>
              <a:t>"</a:t>
            </a:r>
          </a:p>
          <a:p>
            <a:pPr eaLnBrk="1" hangingPunct="1">
              <a:lnSpc>
                <a:spcPct val="80000"/>
              </a:lnSpc>
              <a:buFontTx/>
              <a:buNone/>
            </a:pPr>
            <a:r>
              <a:rPr lang="ru-RU" sz="2000" dirty="0" smtClean="0">
                <a:solidFill>
                  <a:srgbClr val="0000FF"/>
                </a:solidFill>
              </a:rPr>
              <a:t>   </a:t>
            </a:r>
            <a:r>
              <a:rPr lang="ru-RU" sz="2000" dirty="0" err="1" smtClean="0">
                <a:solidFill>
                  <a:srgbClr val="0000FF"/>
                </a:solidFill>
              </a:rPr>
              <a:t>HelpPageText=</a:t>
            </a:r>
            <a:r>
              <a:rPr lang="ru-RU" sz="2000" dirty="0" smtClean="0">
                <a:solidFill>
                  <a:srgbClr val="0000FF"/>
                </a:solidFill>
              </a:rPr>
              <a:t>"</a:t>
            </a:r>
            <a:r>
              <a:rPr lang="ru-RU" sz="2000" dirty="0" err="1" smtClean="0">
                <a:solidFill>
                  <a:srgbClr val="0000FF"/>
                </a:solidFill>
              </a:rPr>
              <a:t>Additional</a:t>
            </a:r>
            <a:r>
              <a:rPr lang="ru-RU" sz="2000" dirty="0" smtClean="0">
                <a:solidFill>
                  <a:srgbClr val="0000FF"/>
                </a:solidFill>
              </a:rPr>
              <a:t> </a:t>
            </a:r>
            <a:r>
              <a:rPr lang="ru-RU" sz="2000" dirty="0" err="1" smtClean="0">
                <a:solidFill>
                  <a:srgbClr val="0000FF"/>
                </a:solidFill>
              </a:rPr>
              <a:t>Help</a:t>
            </a:r>
            <a:r>
              <a:rPr lang="ru-RU" sz="2000" dirty="0" smtClean="0">
                <a:solidFill>
                  <a:srgbClr val="0000FF"/>
                </a:solidFill>
              </a:rPr>
              <a:t>"</a:t>
            </a:r>
          </a:p>
          <a:p>
            <a:pPr eaLnBrk="1" hangingPunct="1">
              <a:lnSpc>
                <a:spcPct val="80000"/>
              </a:lnSpc>
              <a:buFontTx/>
              <a:buNone/>
            </a:pPr>
            <a:r>
              <a:rPr lang="ru-RU" sz="2000" dirty="0" smtClean="0">
                <a:solidFill>
                  <a:srgbClr val="0000FF"/>
                </a:solidFill>
              </a:rPr>
              <a:t>   </a:t>
            </a:r>
            <a:r>
              <a:rPr lang="ru-RU" sz="2000" dirty="0" err="1" smtClean="0">
                <a:solidFill>
                  <a:srgbClr val="0000FF"/>
                </a:solidFill>
              </a:rPr>
              <a:t>HelpPageUrl=</a:t>
            </a:r>
            <a:r>
              <a:rPr lang="ru-RU" sz="2000" dirty="0" smtClean="0">
                <a:solidFill>
                  <a:srgbClr val="0000FF"/>
                </a:solidFill>
              </a:rPr>
              <a:t>"</a:t>
            </a:r>
            <a:r>
              <a:rPr lang="ru-RU" sz="2000" dirty="0" err="1" smtClean="0">
                <a:solidFill>
                  <a:srgbClr val="0000FF"/>
                </a:solidFill>
              </a:rPr>
              <a:t>HelpMe.htm</a:t>
            </a:r>
            <a:r>
              <a:rPr lang="ru-RU" sz="2000" dirty="0" smtClean="0">
                <a:solidFill>
                  <a:srgbClr val="0000FF"/>
                </a:solidFill>
              </a:rPr>
              <a:t>"</a:t>
            </a:r>
          </a:p>
          <a:p>
            <a:pPr eaLnBrk="1" hangingPunct="1">
              <a:lnSpc>
                <a:spcPct val="80000"/>
              </a:lnSpc>
              <a:buFontTx/>
              <a:buNone/>
            </a:pPr>
            <a:r>
              <a:rPr lang="ru-RU" sz="2000" dirty="0" smtClean="0">
                <a:solidFill>
                  <a:srgbClr val="0000FF"/>
                </a:solidFill>
              </a:rPr>
              <a:t>    </a:t>
            </a:r>
            <a:r>
              <a:rPr lang="ru-RU" sz="2000" dirty="0" err="1" smtClean="0">
                <a:solidFill>
                  <a:srgbClr val="0000FF"/>
                </a:solidFill>
              </a:rPr>
              <a:t>InstructionText=</a:t>
            </a:r>
            <a:r>
              <a:rPr lang="ru-RU" sz="2000" dirty="0" smtClean="0">
                <a:solidFill>
                  <a:srgbClr val="0000FF"/>
                </a:solidFill>
              </a:rPr>
              <a:t>"Введите ваше имя и пароль &lt;</a:t>
            </a:r>
            <a:r>
              <a:rPr lang="ru-RU" sz="2000" dirty="0" err="1" smtClean="0">
                <a:solidFill>
                  <a:srgbClr val="0000FF"/>
                </a:solidFill>
              </a:rPr>
              <a:t>br</a:t>
            </a:r>
            <a:r>
              <a:rPr lang="ru-RU" sz="2000" dirty="0" smtClean="0">
                <a:solidFill>
                  <a:srgbClr val="0000FF"/>
                </a:solidFill>
              </a:rPr>
              <a:t>&gt; для подключения к системе."&gt;</a:t>
            </a:r>
          </a:p>
          <a:p>
            <a:pPr eaLnBrk="1" hangingPunct="1">
              <a:lnSpc>
                <a:spcPct val="80000"/>
              </a:lnSpc>
              <a:buFontTx/>
              <a:buNone/>
            </a:pPr>
            <a:r>
              <a:rPr lang="ru-RU" sz="2000" dirty="0" smtClean="0">
                <a:solidFill>
                  <a:srgbClr val="0000FF"/>
                </a:solidFill>
              </a:rPr>
              <a:t>   &lt;</a:t>
            </a:r>
            <a:r>
              <a:rPr lang="ru-RU" sz="2000" dirty="0" err="1" smtClean="0">
                <a:solidFill>
                  <a:srgbClr val="0000FF"/>
                </a:solidFill>
              </a:rPr>
              <a:t>LoginButtonStyle</a:t>
            </a:r>
            <a:r>
              <a:rPr lang="ru-RU" sz="2000" dirty="0" smtClean="0">
                <a:solidFill>
                  <a:srgbClr val="0000FF"/>
                </a:solidFill>
              </a:rPr>
              <a:t> </a:t>
            </a:r>
            <a:r>
              <a:rPr lang="ru-RU" sz="2000" dirty="0" err="1" smtClean="0">
                <a:solidFill>
                  <a:srgbClr val="0000FF"/>
                </a:solidFill>
              </a:rPr>
              <a:t>BackColor=</a:t>
            </a:r>
            <a:r>
              <a:rPr lang="ru-RU" sz="2000" dirty="0" smtClean="0">
                <a:solidFill>
                  <a:srgbClr val="0000FF"/>
                </a:solidFill>
              </a:rPr>
              <a:t>"</a:t>
            </a:r>
            <a:r>
              <a:rPr lang="ru-RU" sz="2000" dirty="0" err="1" smtClean="0">
                <a:solidFill>
                  <a:srgbClr val="0000FF"/>
                </a:solidFill>
              </a:rPr>
              <a:t>DarkBlue</a:t>
            </a:r>
            <a:r>
              <a:rPr lang="ru-RU" sz="2000" dirty="0" smtClean="0">
                <a:solidFill>
                  <a:srgbClr val="0000FF"/>
                </a:solidFill>
              </a:rPr>
              <a:t>" </a:t>
            </a:r>
            <a:r>
              <a:rPr lang="ru-RU" sz="2000" dirty="0" err="1" smtClean="0">
                <a:solidFill>
                  <a:srgbClr val="0000FF"/>
                </a:solidFill>
              </a:rPr>
              <a:t>ForeColor=</a:t>
            </a:r>
            <a:r>
              <a:rPr lang="ru-RU" sz="2000" dirty="0" smtClean="0">
                <a:solidFill>
                  <a:srgbClr val="0000FF"/>
                </a:solidFill>
              </a:rPr>
              <a:t>"</a:t>
            </a:r>
            <a:r>
              <a:rPr lang="ru-RU" sz="2000" dirty="0" err="1" smtClean="0">
                <a:solidFill>
                  <a:srgbClr val="0000FF"/>
                </a:solidFill>
              </a:rPr>
              <a:t>White</a:t>
            </a:r>
            <a:r>
              <a:rPr lang="ru-RU" sz="2000" dirty="0" smtClean="0">
                <a:solidFill>
                  <a:srgbClr val="0000FF"/>
                </a:solidFill>
              </a:rPr>
              <a:t>" /&gt;</a:t>
            </a:r>
          </a:p>
          <a:p>
            <a:pPr eaLnBrk="1" hangingPunct="1">
              <a:lnSpc>
                <a:spcPct val="80000"/>
              </a:lnSpc>
              <a:buFontTx/>
              <a:buNone/>
            </a:pPr>
            <a:r>
              <a:rPr lang="ru-RU" sz="2000" dirty="0" smtClean="0">
                <a:solidFill>
                  <a:srgbClr val="0000FF"/>
                </a:solidFill>
              </a:rPr>
              <a:t>   &lt;</a:t>
            </a:r>
            <a:r>
              <a:rPr lang="ru-RU" sz="2000" dirty="0" err="1" smtClean="0">
                <a:solidFill>
                  <a:srgbClr val="0000FF"/>
                </a:solidFill>
              </a:rPr>
              <a:t>TextBoxStyle</a:t>
            </a:r>
            <a:r>
              <a:rPr lang="ru-RU" sz="2000" dirty="0" smtClean="0">
                <a:solidFill>
                  <a:srgbClr val="0000FF"/>
                </a:solidFill>
              </a:rPr>
              <a:t> </a:t>
            </a:r>
            <a:r>
              <a:rPr lang="ru-RU" sz="2000" dirty="0" err="1" smtClean="0">
                <a:solidFill>
                  <a:srgbClr val="0000FF"/>
                </a:solidFill>
              </a:rPr>
              <a:t>CssClass=</a:t>
            </a:r>
            <a:r>
              <a:rPr lang="ru-RU" sz="2000" dirty="0" smtClean="0">
                <a:solidFill>
                  <a:srgbClr val="0000FF"/>
                </a:solidFill>
              </a:rPr>
              <a:t>"</a:t>
            </a:r>
            <a:r>
              <a:rPr lang="ru-RU" sz="2000" dirty="0" err="1" smtClean="0">
                <a:solidFill>
                  <a:srgbClr val="0000FF"/>
                </a:solidFill>
              </a:rPr>
              <a:t>MyLoginTextBoxStyle</a:t>
            </a:r>
            <a:r>
              <a:rPr lang="ru-RU" sz="2000" dirty="0" smtClean="0">
                <a:solidFill>
                  <a:srgbClr val="0000FF"/>
                </a:solidFill>
              </a:rPr>
              <a:t>" /&gt;</a:t>
            </a:r>
          </a:p>
          <a:p>
            <a:pPr eaLnBrk="1" hangingPunct="1">
              <a:lnSpc>
                <a:spcPct val="80000"/>
              </a:lnSpc>
              <a:buFontTx/>
              <a:buNone/>
            </a:pPr>
            <a:r>
              <a:rPr lang="ru-RU" sz="2000" dirty="0" smtClean="0">
                <a:solidFill>
                  <a:srgbClr val="0000FF"/>
                </a:solidFill>
              </a:rPr>
              <a:t>   &lt;</a:t>
            </a:r>
            <a:r>
              <a:rPr lang="ru-RU" sz="2000" dirty="0" err="1" smtClean="0">
                <a:solidFill>
                  <a:srgbClr val="0000FF"/>
                </a:solidFill>
              </a:rPr>
              <a:t>TitleTextStyle</a:t>
            </a:r>
            <a:r>
              <a:rPr lang="ru-RU" sz="2000" dirty="0" smtClean="0">
                <a:solidFill>
                  <a:srgbClr val="0000FF"/>
                </a:solidFill>
              </a:rPr>
              <a:t> </a:t>
            </a:r>
            <a:r>
              <a:rPr lang="ru-RU" sz="2000" dirty="0" err="1" smtClean="0">
                <a:solidFill>
                  <a:srgbClr val="0000FF"/>
                </a:solidFill>
              </a:rPr>
              <a:t>Font-Italic=</a:t>
            </a:r>
            <a:r>
              <a:rPr lang="ru-RU" sz="2000" dirty="0" smtClean="0">
                <a:solidFill>
                  <a:srgbClr val="0000FF"/>
                </a:solidFill>
              </a:rPr>
              <a:t>"</a:t>
            </a:r>
            <a:r>
              <a:rPr lang="ru-RU" sz="2000" dirty="0" err="1" smtClean="0">
                <a:solidFill>
                  <a:srgbClr val="0000FF"/>
                </a:solidFill>
              </a:rPr>
              <a:t>True</a:t>
            </a:r>
            <a:r>
              <a:rPr lang="ru-RU" sz="2000" dirty="0" smtClean="0">
                <a:solidFill>
                  <a:srgbClr val="0000FF"/>
                </a:solidFill>
              </a:rPr>
              <a:t>" </a:t>
            </a:r>
            <a:r>
              <a:rPr lang="ru-RU" sz="2000" dirty="0" err="1" smtClean="0">
                <a:solidFill>
                  <a:srgbClr val="0000FF"/>
                </a:solidFill>
              </a:rPr>
              <a:t>Font-Bold=</a:t>
            </a:r>
            <a:r>
              <a:rPr lang="ru-RU" sz="2000" dirty="0" smtClean="0">
                <a:solidFill>
                  <a:srgbClr val="0000FF"/>
                </a:solidFill>
              </a:rPr>
              <a:t>"</a:t>
            </a:r>
            <a:r>
              <a:rPr lang="ru-RU" sz="2000" dirty="0" err="1" smtClean="0">
                <a:solidFill>
                  <a:srgbClr val="0000FF"/>
                </a:solidFill>
              </a:rPr>
              <a:t>True</a:t>
            </a:r>
            <a:r>
              <a:rPr lang="ru-RU" sz="2000" dirty="0" smtClean="0">
                <a:solidFill>
                  <a:srgbClr val="0000FF"/>
                </a:solidFill>
              </a:rPr>
              <a:t>"	</a:t>
            </a:r>
            <a:r>
              <a:rPr lang="ru-RU" sz="2000" dirty="0" err="1" smtClean="0">
                <a:solidFill>
                  <a:srgbClr val="0000FF"/>
                </a:solidFill>
              </a:rPr>
              <a:t>Font-Names=</a:t>
            </a:r>
            <a:r>
              <a:rPr lang="ru-RU" sz="2000" dirty="0" smtClean="0">
                <a:solidFill>
                  <a:srgbClr val="0000FF"/>
                </a:solidFill>
              </a:rPr>
              <a:t>"</a:t>
            </a:r>
            <a:r>
              <a:rPr lang="ru-RU" sz="2000" dirty="0" err="1" smtClean="0">
                <a:solidFill>
                  <a:srgbClr val="0000FF"/>
                </a:solidFill>
              </a:rPr>
              <a:t>Verdana</a:t>
            </a:r>
            <a:r>
              <a:rPr lang="ru-RU" sz="2000" dirty="0" smtClean="0">
                <a:solidFill>
                  <a:srgbClr val="0000FF"/>
                </a:solidFill>
              </a:rPr>
              <a:t>" /&gt;</a:t>
            </a:r>
          </a:p>
          <a:p>
            <a:pPr eaLnBrk="1" hangingPunct="1">
              <a:lnSpc>
                <a:spcPct val="80000"/>
              </a:lnSpc>
              <a:buFontTx/>
              <a:buNone/>
            </a:pPr>
            <a:endParaRPr lang="ru-RU" sz="2000" dirty="0" smtClean="0">
              <a:solidFill>
                <a:srgbClr val="0000FF"/>
              </a:solidFill>
            </a:endParaRPr>
          </a:p>
          <a:p>
            <a:pPr eaLnBrk="1" hangingPunct="1">
              <a:lnSpc>
                <a:spcPct val="80000"/>
              </a:lnSpc>
              <a:buFontTx/>
              <a:buNone/>
            </a:pPr>
            <a:r>
              <a:rPr lang="ru-RU" sz="2000" dirty="0" smtClean="0">
                <a:solidFill>
                  <a:srgbClr val="0000FF"/>
                </a:solidFill>
              </a:rPr>
              <a:t>&lt;/</a:t>
            </a:r>
            <a:r>
              <a:rPr lang="ru-RU" sz="2000" dirty="0" err="1" smtClean="0">
                <a:solidFill>
                  <a:srgbClr val="0000FF"/>
                </a:solidFill>
              </a:rPr>
              <a:t>asp:Login</a:t>
            </a:r>
            <a:r>
              <a:rPr lang="ru-RU" sz="2000" dirty="0" smtClean="0">
                <a:solidFill>
                  <a:srgbClr val="0000FF"/>
                </a:solidFill>
              </a:rPr>
              <a:t>&gt;</a:t>
            </a:r>
          </a:p>
        </p:txBody>
      </p:sp>
    </p:spTree>
  </p:cSld>
  <p:clrMapOvr>
    <a:masterClrMapping/>
  </p:clrMapOvr>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1664" y="692696"/>
            <a:ext cx="9118848" cy="6165304"/>
          </a:xfrm>
        </p:spPr>
        <p:txBody>
          <a:bodyPr>
            <a:normAutofit fontScale="47500" lnSpcReduction="20000"/>
          </a:bodyPr>
          <a:lstStyle/>
          <a:p>
            <a:pPr marL="0" indent="11113">
              <a:buNone/>
            </a:pPr>
            <a:r>
              <a:rPr lang="en-US" dirty="0" smtClean="0">
                <a:solidFill>
                  <a:srgbClr val="0000FF"/>
                </a:solidFill>
              </a:rPr>
              <a:t>&lt;%@ Page Language="C#" </a:t>
            </a:r>
            <a:r>
              <a:rPr lang="en-US" dirty="0" err="1" smtClean="0">
                <a:solidFill>
                  <a:srgbClr val="0000FF"/>
                </a:solidFill>
              </a:rPr>
              <a:t>AutoEventWireup</a:t>
            </a:r>
            <a:r>
              <a:rPr lang="en-US" dirty="0" smtClean="0">
                <a:solidFill>
                  <a:srgbClr val="0000FF"/>
                </a:solidFill>
              </a:rPr>
              <a:t>="true“ </a:t>
            </a:r>
            <a:r>
              <a:rPr lang="ru-RU" dirty="0" smtClean="0">
                <a:solidFill>
                  <a:srgbClr val="0000FF"/>
                </a:solidFill>
              </a:rPr>
              <a:t> </a:t>
            </a:r>
            <a:r>
              <a:rPr lang="en-US" dirty="0" err="1" smtClean="0">
                <a:solidFill>
                  <a:srgbClr val="0000FF"/>
                </a:solidFill>
              </a:rPr>
              <a:t>CodeFile</a:t>
            </a:r>
            <a:r>
              <a:rPr lang="en-US" dirty="0" smtClean="0">
                <a:solidFill>
                  <a:srgbClr val="0000FF"/>
                </a:solidFill>
              </a:rPr>
              <a:t>="</a:t>
            </a:r>
            <a:r>
              <a:rPr lang="en-US" dirty="0" err="1" smtClean="0">
                <a:solidFill>
                  <a:srgbClr val="0000FF"/>
                </a:solidFill>
              </a:rPr>
              <a:t>LogPage.aspx.cs</a:t>
            </a:r>
            <a:r>
              <a:rPr lang="en-US" dirty="0" smtClean="0">
                <a:solidFill>
                  <a:srgbClr val="0000FF"/>
                </a:solidFill>
              </a:rPr>
              <a:t>" Inherits="</a:t>
            </a:r>
            <a:r>
              <a:rPr lang="en-US" dirty="0" err="1" smtClean="0">
                <a:solidFill>
                  <a:srgbClr val="0000FF"/>
                </a:solidFill>
              </a:rPr>
              <a:t>LogPage</a:t>
            </a:r>
            <a:r>
              <a:rPr lang="en-US" dirty="0" smtClean="0">
                <a:solidFill>
                  <a:srgbClr val="0000FF"/>
                </a:solidFill>
              </a:rPr>
              <a:t>" %&gt;</a:t>
            </a:r>
            <a:endParaRPr lang="ru-RU" dirty="0" smtClean="0">
              <a:solidFill>
                <a:srgbClr val="0000FF"/>
              </a:solidFill>
            </a:endParaRPr>
          </a:p>
          <a:p>
            <a:pPr marL="0" indent="11113">
              <a:buNone/>
            </a:pPr>
            <a:r>
              <a:rPr lang="en-US" dirty="0" smtClean="0">
                <a:solidFill>
                  <a:srgbClr val="0000FF"/>
                </a:solidFill>
              </a:rPr>
              <a:t>&lt;!DOCTYPE html PUBLIC "-//W3C//DTD XHTML 1.0 Transitional//EN”</a:t>
            </a:r>
            <a:r>
              <a:rPr lang="ru-RU" dirty="0" smtClean="0">
                <a:solidFill>
                  <a:srgbClr val="0000FF"/>
                </a:solidFill>
              </a:rPr>
              <a:t> "</a:t>
            </a:r>
            <a:r>
              <a:rPr lang="en-US" dirty="0" smtClean="0">
                <a:solidFill>
                  <a:srgbClr val="0000FF"/>
                </a:solidFill>
              </a:rPr>
              <a:t>http</a:t>
            </a:r>
            <a:r>
              <a:rPr lang="ru-RU" dirty="0" smtClean="0">
                <a:solidFill>
                  <a:srgbClr val="0000FF"/>
                </a:solidFill>
              </a:rPr>
              <a:t>://</a:t>
            </a:r>
            <a:r>
              <a:rPr lang="en-US" dirty="0" smtClean="0">
                <a:solidFill>
                  <a:srgbClr val="0000FF"/>
                </a:solidFill>
              </a:rPr>
              <a:t>www</a:t>
            </a:r>
            <a:r>
              <a:rPr lang="ru-RU" dirty="0" smtClean="0">
                <a:solidFill>
                  <a:srgbClr val="0000FF"/>
                </a:solidFill>
              </a:rPr>
              <a:t>.</a:t>
            </a:r>
            <a:r>
              <a:rPr lang="en-US" dirty="0" smtClean="0">
                <a:solidFill>
                  <a:srgbClr val="0000FF"/>
                </a:solidFill>
              </a:rPr>
              <a:t>w</a:t>
            </a:r>
            <a:r>
              <a:rPr lang="ru-RU" dirty="0" smtClean="0">
                <a:solidFill>
                  <a:srgbClr val="0000FF"/>
                </a:solidFill>
              </a:rPr>
              <a:t>3.</a:t>
            </a:r>
            <a:r>
              <a:rPr lang="en-US" dirty="0" smtClean="0">
                <a:solidFill>
                  <a:srgbClr val="0000FF"/>
                </a:solidFill>
              </a:rPr>
              <a:t>org</a:t>
            </a:r>
            <a:r>
              <a:rPr lang="ru-RU" dirty="0" smtClean="0">
                <a:solidFill>
                  <a:srgbClr val="0000FF"/>
                </a:solidFill>
              </a:rPr>
              <a:t>/</a:t>
            </a:r>
            <a:r>
              <a:rPr lang="en-US" dirty="0" smtClean="0">
                <a:solidFill>
                  <a:srgbClr val="0000FF"/>
                </a:solidFill>
              </a:rPr>
              <a:t>TR</a:t>
            </a:r>
            <a:r>
              <a:rPr lang="ru-RU" dirty="0" smtClean="0">
                <a:solidFill>
                  <a:srgbClr val="0000FF"/>
                </a:solidFill>
              </a:rPr>
              <a:t>/</a:t>
            </a:r>
            <a:r>
              <a:rPr lang="en-US" dirty="0" err="1" smtClean="0">
                <a:solidFill>
                  <a:srgbClr val="0000FF"/>
                </a:solidFill>
              </a:rPr>
              <a:t>xhtml</a:t>
            </a:r>
            <a:r>
              <a:rPr lang="ru-RU" dirty="0" smtClean="0">
                <a:solidFill>
                  <a:srgbClr val="0000FF"/>
                </a:solidFill>
              </a:rPr>
              <a:t>1/</a:t>
            </a:r>
            <a:r>
              <a:rPr lang="en-US" dirty="0" smtClean="0">
                <a:solidFill>
                  <a:srgbClr val="0000FF"/>
                </a:solidFill>
              </a:rPr>
              <a:t>DTD</a:t>
            </a:r>
            <a:r>
              <a:rPr lang="ru-RU" dirty="0" smtClean="0">
                <a:solidFill>
                  <a:srgbClr val="0000FF"/>
                </a:solidFill>
              </a:rPr>
              <a:t>/</a:t>
            </a:r>
            <a:r>
              <a:rPr lang="en-US" dirty="0" err="1" smtClean="0">
                <a:solidFill>
                  <a:srgbClr val="0000FF"/>
                </a:solidFill>
              </a:rPr>
              <a:t>xhtml</a:t>
            </a:r>
            <a:r>
              <a:rPr lang="ru-RU" dirty="0" smtClean="0">
                <a:solidFill>
                  <a:srgbClr val="0000FF"/>
                </a:solidFill>
              </a:rPr>
              <a:t>1-</a:t>
            </a:r>
            <a:r>
              <a:rPr lang="en-US" dirty="0" smtClean="0">
                <a:solidFill>
                  <a:srgbClr val="0000FF"/>
                </a:solidFill>
              </a:rPr>
              <a:t>transitional</a:t>
            </a:r>
            <a:r>
              <a:rPr lang="ru-RU" dirty="0" smtClean="0">
                <a:solidFill>
                  <a:srgbClr val="0000FF"/>
                </a:solidFill>
              </a:rPr>
              <a:t>.</a:t>
            </a:r>
            <a:r>
              <a:rPr lang="en-US" dirty="0" err="1" smtClean="0">
                <a:solidFill>
                  <a:srgbClr val="0000FF"/>
                </a:solidFill>
              </a:rPr>
              <a:t>dtd</a:t>
            </a:r>
            <a:r>
              <a:rPr lang="ru-RU" dirty="0" smtClean="0">
                <a:solidFill>
                  <a:srgbClr val="0000FF"/>
                </a:solidFill>
              </a:rPr>
              <a:t>"&gt;</a:t>
            </a:r>
          </a:p>
          <a:p>
            <a:pPr marL="0" indent="11113">
              <a:buNone/>
            </a:pPr>
            <a:r>
              <a:rPr lang="en-US" dirty="0" smtClean="0">
                <a:solidFill>
                  <a:srgbClr val="0000FF"/>
                </a:solidFill>
              </a:rPr>
              <a:t>&lt;html </a:t>
            </a:r>
            <a:r>
              <a:rPr lang="en-US" dirty="0" err="1" smtClean="0">
                <a:solidFill>
                  <a:srgbClr val="0000FF"/>
                </a:solidFill>
              </a:rPr>
              <a:t>xmlns</a:t>
            </a:r>
            <a:r>
              <a:rPr lang="en-US" dirty="0" smtClean="0">
                <a:solidFill>
                  <a:srgbClr val="0000FF"/>
                </a:solidFill>
              </a:rPr>
              <a:t>="http://www.w3.org/1999/xhtml"&gt;</a:t>
            </a:r>
            <a:endParaRPr lang="ru-RU" dirty="0" smtClean="0">
              <a:solidFill>
                <a:srgbClr val="0000FF"/>
              </a:solidFill>
            </a:endParaRPr>
          </a:p>
          <a:p>
            <a:pPr marL="0" indent="11113">
              <a:buNone/>
            </a:pPr>
            <a:r>
              <a:rPr lang="en-US" dirty="0" smtClean="0">
                <a:solidFill>
                  <a:srgbClr val="0000FF"/>
                </a:solidFill>
              </a:rPr>
              <a:t>&lt;head runat="server"&gt;&lt;title&gt;&lt;/title&gt;&lt;/head&gt;</a:t>
            </a:r>
            <a:endParaRPr lang="ru-RU" dirty="0" smtClean="0">
              <a:solidFill>
                <a:srgbClr val="0000FF"/>
              </a:solidFill>
            </a:endParaRPr>
          </a:p>
          <a:p>
            <a:pPr marL="0" indent="11113">
              <a:buNone/>
            </a:pPr>
            <a:r>
              <a:rPr lang="en-US" dirty="0" smtClean="0">
                <a:solidFill>
                  <a:srgbClr val="0000FF"/>
                </a:solidFill>
              </a:rPr>
              <a:t>&lt;body&gt;</a:t>
            </a:r>
            <a:r>
              <a:rPr lang="ru-RU" dirty="0" smtClean="0">
                <a:solidFill>
                  <a:srgbClr val="0000FF"/>
                </a:solidFill>
              </a:rPr>
              <a:t> </a:t>
            </a:r>
            <a:r>
              <a:rPr lang="en-US" dirty="0" smtClean="0">
                <a:solidFill>
                  <a:srgbClr val="0000FF"/>
                </a:solidFill>
              </a:rPr>
              <a:t>&lt;form id="form1" runat="server“&gt;</a:t>
            </a:r>
            <a:r>
              <a:rPr lang="ru-RU" dirty="0" smtClean="0">
                <a:solidFill>
                  <a:srgbClr val="0000FF"/>
                </a:solidFill>
              </a:rPr>
              <a:t> </a:t>
            </a:r>
            <a:r>
              <a:rPr lang="en-US" dirty="0" smtClean="0">
                <a:solidFill>
                  <a:srgbClr val="0000FF"/>
                </a:solidFill>
              </a:rPr>
              <a:t>&lt;div&gt;</a:t>
            </a:r>
            <a:endParaRPr lang="ru-RU" dirty="0" smtClean="0">
              <a:solidFill>
                <a:srgbClr val="0000FF"/>
              </a:solidFill>
            </a:endParaRPr>
          </a:p>
          <a:p>
            <a:pPr marL="0" indent="11113">
              <a:buNone/>
            </a:pPr>
            <a:r>
              <a:rPr lang="en-US" b="1" dirty="0" smtClean="0">
                <a:solidFill>
                  <a:srgbClr val="0000FF"/>
                </a:solidFill>
              </a:rPr>
              <a:t>&lt;</a:t>
            </a:r>
            <a:r>
              <a:rPr lang="en-US" b="1" dirty="0" err="1" smtClean="0">
                <a:solidFill>
                  <a:srgbClr val="0000FF"/>
                </a:solidFill>
              </a:rPr>
              <a:t>asp:Login</a:t>
            </a:r>
            <a:r>
              <a:rPr lang="en-US" b="1" dirty="0" smtClean="0">
                <a:solidFill>
                  <a:srgbClr val="0000FF"/>
                </a:solidFill>
              </a:rPr>
              <a:t> ID="Login1" runat="server" BackColor="</a:t>
            </a:r>
            <a:r>
              <a:rPr lang="en-US" b="1" dirty="0" err="1" smtClean="0">
                <a:solidFill>
                  <a:srgbClr val="0000FF"/>
                </a:solidFill>
              </a:rPr>
              <a:t>aliceblue</a:t>
            </a:r>
            <a:r>
              <a:rPr lang="en-US" b="1" dirty="0" smtClean="0">
                <a:solidFill>
                  <a:srgbClr val="0000FF"/>
                </a:solidFill>
              </a:rPr>
              <a:t>“ </a:t>
            </a:r>
            <a:r>
              <a:rPr lang="ru-RU" b="1" dirty="0" smtClean="0">
                <a:solidFill>
                  <a:srgbClr val="0000FF"/>
                </a:solidFill>
              </a:rPr>
              <a:t> </a:t>
            </a:r>
            <a:r>
              <a:rPr lang="en-US" b="1" dirty="0" smtClean="0">
                <a:solidFill>
                  <a:srgbClr val="0000FF"/>
                </a:solidFill>
              </a:rPr>
              <a:t>BorderColor="Black" BorderStyle="double"&gt;</a:t>
            </a:r>
            <a:endParaRPr lang="ru-RU" dirty="0" smtClean="0">
              <a:solidFill>
                <a:srgbClr val="0000FF"/>
              </a:solidFill>
            </a:endParaRPr>
          </a:p>
          <a:p>
            <a:pPr marL="177800" indent="11113">
              <a:buNone/>
            </a:pPr>
            <a:r>
              <a:rPr lang="en-US" b="1" dirty="0" smtClean="0">
                <a:solidFill>
                  <a:srgbClr val="0000FF"/>
                </a:solidFill>
              </a:rPr>
              <a:t>&lt;</a:t>
            </a:r>
            <a:r>
              <a:rPr lang="en-US" b="1" dirty="0" err="1" smtClean="0">
                <a:solidFill>
                  <a:srgbClr val="0000FF"/>
                </a:solidFill>
              </a:rPr>
              <a:t>LayoutTemplate</a:t>
            </a:r>
            <a:r>
              <a:rPr lang="en-US" b="1" dirty="0" smtClean="0">
                <a:solidFill>
                  <a:srgbClr val="0000FF"/>
                </a:solidFill>
              </a:rPr>
              <a:t>&gt;</a:t>
            </a:r>
            <a:endParaRPr lang="ru-RU" dirty="0" smtClean="0">
              <a:solidFill>
                <a:srgbClr val="0000FF"/>
              </a:solidFill>
            </a:endParaRPr>
          </a:p>
          <a:p>
            <a:pPr marL="354013" indent="11113">
              <a:buNone/>
            </a:pPr>
            <a:r>
              <a:rPr lang="ru-RU" dirty="0" smtClean="0">
                <a:solidFill>
                  <a:srgbClr val="0000FF"/>
                </a:solidFill>
              </a:rPr>
              <a:t>&lt;</a:t>
            </a:r>
            <a:r>
              <a:rPr lang="en-US" dirty="0" smtClean="0">
                <a:solidFill>
                  <a:srgbClr val="0000FF"/>
                </a:solidFill>
              </a:rPr>
              <a:t>h</a:t>
            </a:r>
            <a:r>
              <a:rPr lang="ru-RU" dirty="0" smtClean="0">
                <a:solidFill>
                  <a:srgbClr val="0000FF"/>
                </a:solidFill>
              </a:rPr>
              <a:t>4 </a:t>
            </a:r>
            <a:r>
              <a:rPr lang="en-US" dirty="0" smtClean="0">
                <a:solidFill>
                  <a:srgbClr val="0000FF"/>
                </a:solidFill>
              </a:rPr>
              <a:t>align</a:t>
            </a:r>
            <a:r>
              <a:rPr lang="ru-RU" dirty="0" smtClean="0">
                <a:solidFill>
                  <a:srgbClr val="0000FF"/>
                </a:solidFill>
              </a:rPr>
              <a:t>="</a:t>
            </a:r>
            <a:r>
              <a:rPr lang="en-US" dirty="0" smtClean="0">
                <a:solidFill>
                  <a:srgbClr val="0000FF"/>
                </a:solidFill>
              </a:rPr>
              <a:t>center</a:t>
            </a:r>
            <a:r>
              <a:rPr lang="ru-RU" dirty="0" smtClean="0">
                <a:solidFill>
                  <a:srgbClr val="0000FF"/>
                </a:solidFill>
              </a:rPr>
              <a:t>"&gt;Подключение к системе&lt;/</a:t>
            </a:r>
            <a:r>
              <a:rPr lang="en-US" dirty="0" smtClean="0">
                <a:solidFill>
                  <a:srgbClr val="0000FF"/>
                </a:solidFill>
              </a:rPr>
              <a:t>h</a:t>
            </a:r>
            <a:r>
              <a:rPr lang="ru-RU" dirty="0" smtClean="0">
                <a:solidFill>
                  <a:srgbClr val="0000FF"/>
                </a:solidFill>
              </a:rPr>
              <a:t>4&gt; </a:t>
            </a:r>
          </a:p>
          <a:p>
            <a:pPr marL="354013" indent="11113">
              <a:buNone/>
            </a:pPr>
            <a:r>
              <a:rPr lang="ru-RU" dirty="0" smtClean="0">
                <a:solidFill>
                  <a:srgbClr val="0000FF"/>
                </a:solidFill>
              </a:rPr>
              <a:t>&lt;</a:t>
            </a:r>
            <a:r>
              <a:rPr lang="en-US" dirty="0" smtClean="0">
                <a:solidFill>
                  <a:srgbClr val="0000FF"/>
                </a:solidFill>
              </a:rPr>
              <a:t>table</a:t>
            </a:r>
            <a:r>
              <a:rPr lang="ru-RU" dirty="0" smtClean="0">
                <a:solidFill>
                  <a:srgbClr val="0000FF"/>
                </a:solidFill>
              </a:rPr>
              <a:t>&gt; </a:t>
            </a:r>
          </a:p>
          <a:p>
            <a:pPr marL="541338" indent="11113">
              <a:buNone/>
            </a:pPr>
            <a:r>
              <a:rPr lang="ru-RU" dirty="0" smtClean="0">
                <a:solidFill>
                  <a:srgbClr val="0000FF"/>
                </a:solidFill>
              </a:rPr>
              <a:t>&lt;</a:t>
            </a:r>
            <a:r>
              <a:rPr lang="en-US" dirty="0" err="1" smtClean="0">
                <a:solidFill>
                  <a:srgbClr val="0000FF"/>
                </a:solidFill>
              </a:rPr>
              <a:t>tr</a:t>
            </a:r>
            <a:r>
              <a:rPr lang="ru-RU" dirty="0" smtClean="0">
                <a:solidFill>
                  <a:srgbClr val="0000FF"/>
                </a:solidFill>
              </a:rPr>
              <a:t>&gt; &lt;</a:t>
            </a:r>
            <a:r>
              <a:rPr lang="en-US" dirty="0" smtClean="0">
                <a:solidFill>
                  <a:srgbClr val="0000FF"/>
                </a:solidFill>
              </a:rPr>
              <a:t>td</a:t>
            </a:r>
            <a:r>
              <a:rPr lang="ru-RU" dirty="0" smtClean="0">
                <a:solidFill>
                  <a:srgbClr val="0000FF"/>
                </a:solidFill>
              </a:rPr>
              <a:t>&gt; Имя пользователя: &lt;/</a:t>
            </a:r>
            <a:r>
              <a:rPr lang="en-US" dirty="0" smtClean="0">
                <a:solidFill>
                  <a:srgbClr val="0000FF"/>
                </a:solidFill>
              </a:rPr>
              <a:t>td</a:t>
            </a:r>
            <a:r>
              <a:rPr lang="ru-RU" dirty="0" smtClean="0">
                <a:solidFill>
                  <a:srgbClr val="0000FF"/>
                </a:solidFill>
              </a:rPr>
              <a:t>&gt; </a:t>
            </a:r>
          </a:p>
          <a:p>
            <a:pPr marL="541338" indent="11113">
              <a:buNone/>
            </a:pPr>
            <a:r>
              <a:rPr lang="en-US" dirty="0" smtClean="0">
                <a:solidFill>
                  <a:srgbClr val="0000FF"/>
                </a:solidFill>
              </a:rPr>
              <a:t>&lt;td&gt; &lt;</a:t>
            </a:r>
            <a:r>
              <a:rPr lang="en-US" dirty="0" err="1" smtClean="0">
                <a:solidFill>
                  <a:srgbClr val="0000FF"/>
                </a:solidFill>
              </a:rPr>
              <a:t>asp:TextBox</a:t>
            </a:r>
            <a:r>
              <a:rPr lang="en-US" dirty="0" smtClean="0">
                <a:solidFill>
                  <a:srgbClr val="0000FF"/>
                </a:solidFill>
              </a:rPr>
              <a:t> ID="</a:t>
            </a:r>
            <a:r>
              <a:rPr lang="en-US" dirty="0" err="1" smtClean="0">
                <a:solidFill>
                  <a:srgbClr val="0000FF"/>
                </a:solidFill>
              </a:rPr>
              <a:t>UserName</a:t>
            </a:r>
            <a:r>
              <a:rPr lang="en-US" dirty="0" smtClean="0">
                <a:solidFill>
                  <a:srgbClr val="0000FF"/>
                </a:solidFill>
              </a:rPr>
              <a:t>" runat="server" /&gt;</a:t>
            </a:r>
            <a:endParaRPr lang="ru-RU" dirty="0" smtClean="0">
              <a:solidFill>
                <a:srgbClr val="0000FF"/>
              </a:solidFill>
            </a:endParaRPr>
          </a:p>
          <a:p>
            <a:pPr marL="541338" indent="11113">
              <a:buNone/>
            </a:pPr>
            <a:r>
              <a:rPr lang="en-US" dirty="0" smtClean="0">
                <a:solidFill>
                  <a:srgbClr val="0000FF"/>
                </a:solidFill>
              </a:rPr>
              <a:t>&lt;</a:t>
            </a:r>
            <a:r>
              <a:rPr lang="en-US" dirty="0" err="1" smtClean="0">
                <a:solidFill>
                  <a:srgbClr val="0000FF"/>
                </a:solidFill>
              </a:rPr>
              <a:t>asp:RequiredFieldValidator</a:t>
            </a:r>
            <a:r>
              <a:rPr lang="en-US" dirty="0" smtClean="0">
                <a:solidFill>
                  <a:srgbClr val="0000FF"/>
                </a:solidFill>
              </a:rPr>
              <a:t> ID="</a:t>
            </a:r>
            <a:r>
              <a:rPr lang="en-US" dirty="0" err="1" smtClean="0">
                <a:solidFill>
                  <a:srgbClr val="0000FF"/>
                </a:solidFill>
              </a:rPr>
              <a:t>UserNameRequired</a:t>
            </a:r>
            <a:r>
              <a:rPr lang="en-US" dirty="0" smtClean="0">
                <a:solidFill>
                  <a:srgbClr val="0000FF"/>
                </a:solidFill>
              </a:rPr>
              <a:t>" runat="server”</a:t>
            </a:r>
            <a:r>
              <a:rPr lang="ru-RU" dirty="0" smtClean="0">
                <a:solidFill>
                  <a:srgbClr val="0000FF"/>
                </a:solidFill>
              </a:rPr>
              <a:t> </a:t>
            </a:r>
            <a:r>
              <a:rPr lang="en-US" dirty="0" err="1" smtClean="0">
                <a:solidFill>
                  <a:srgbClr val="0000FF"/>
                </a:solidFill>
              </a:rPr>
              <a:t>ControlToValidate</a:t>
            </a:r>
            <a:r>
              <a:rPr lang="en-US" dirty="0" smtClean="0">
                <a:solidFill>
                  <a:srgbClr val="0000FF"/>
                </a:solidFill>
              </a:rPr>
              <a:t>="</a:t>
            </a:r>
            <a:r>
              <a:rPr lang="en-US" dirty="0" err="1" smtClean="0">
                <a:solidFill>
                  <a:srgbClr val="0000FF"/>
                </a:solidFill>
              </a:rPr>
              <a:t>UserName</a:t>
            </a:r>
            <a:r>
              <a:rPr lang="en-US" dirty="0" smtClean="0">
                <a:solidFill>
                  <a:srgbClr val="0000FF"/>
                </a:solidFill>
              </a:rPr>
              <a:t>" ErrorMessage="*" /&gt; </a:t>
            </a:r>
            <a:endParaRPr lang="ru-RU" dirty="0" smtClean="0">
              <a:solidFill>
                <a:srgbClr val="0000FF"/>
              </a:solidFill>
            </a:endParaRPr>
          </a:p>
          <a:p>
            <a:pPr marL="541338" indent="11113">
              <a:buNone/>
            </a:pPr>
            <a:r>
              <a:rPr lang="en-US" dirty="0" smtClean="0">
                <a:solidFill>
                  <a:srgbClr val="0000FF"/>
                </a:solidFill>
              </a:rPr>
              <a:t>&lt;/td&gt; &lt;/</a:t>
            </a:r>
            <a:r>
              <a:rPr lang="en-US" dirty="0" err="1" smtClean="0">
                <a:solidFill>
                  <a:srgbClr val="0000FF"/>
                </a:solidFill>
              </a:rPr>
              <a:t>tr</a:t>
            </a:r>
            <a:r>
              <a:rPr lang="en-US" dirty="0" smtClean="0">
                <a:solidFill>
                  <a:srgbClr val="0000FF"/>
                </a:solidFill>
              </a:rPr>
              <a:t>&gt; &lt;</a:t>
            </a:r>
            <a:r>
              <a:rPr lang="en-US" dirty="0" err="1" smtClean="0">
                <a:solidFill>
                  <a:srgbClr val="0000FF"/>
                </a:solidFill>
              </a:rPr>
              <a:t>tr</a:t>
            </a:r>
            <a:r>
              <a:rPr lang="en-US" dirty="0" smtClean="0">
                <a:solidFill>
                  <a:srgbClr val="0000FF"/>
                </a:solidFill>
              </a:rPr>
              <a:t>&gt; &lt;td&gt; </a:t>
            </a:r>
            <a:r>
              <a:rPr lang="en-US" dirty="0" err="1" smtClean="0">
                <a:solidFill>
                  <a:srgbClr val="0000FF"/>
                </a:solidFill>
              </a:rPr>
              <a:t>Пароль</a:t>
            </a:r>
            <a:r>
              <a:rPr lang="en-US" dirty="0" smtClean="0">
                <a:solidFill>
                  <a:srgbClr val="0000FF"/>
                </a:solidFill>
              </a:rPr>
              <a:t>:&lt;/td&gt;</a:t>
            </a:r>
            <a:r>
              <a:rPr lang="ru-RU" dirty="0" smtClean="0">
                <a:solidFill>
                  <a:srgbClr val="0000FF"/>
                </a:solidFill>
              </a:rPr>
              <a:t> </a:t>
            </a:r>
            <a:r>
              <a:rPr lang="en-US" dirty="0" smtClean="0">
                <a:solidFill>
                  <a:srgbClr val="0000FF"/>
                </a:solidFill>
              </a:rPr>
              <a:t>&lt;td&gt;</a:t>
            </a:r>
            <a:endParaRPr lang="ru-RU" dirty="0" smtClean="0">
              <a:solidFill>
                <a:srgbClr val="0000FF"/>
              </a:solidFill>
            </a:endParaRPr>
          </a:p>
          <a:p>
            <a:pPr marL="541338" indent="11113">
              <a:buNone/>
            </a:pPr>
            <a:r>
              <a:rPr lang="en-US" dirty="0" smtClean="0">
                <a:solidFill>
                  <a:srgbClr val="0000FF"/>
                </a:solidFill>
              </a:rPr>
              <a:t>&lt;</a:t>
            </a:r>
            <a:r>
              <a:rPr lang="en-US" dirty="0" err="1" smtClean="0">
                <a:solidFill>
                  <a:srgbClr val="0000FF"/>
                </a:solidFill>
              </a:rPr>
              <a:t>asp:TextBox</a:t>
            </a:r>
            <a:r>
              <a:rPr lang="en-US" dirty="0" smtClean="0">
                <a:solidFill>
                  <a:srgbClr val="0000FF"/>
                </a:solidFill>
              </a:rPr>
              <a:t> </a:t>
            </a:r>
            <a:r>
              <a:rPr lang="en-US" b="1" dirty="0" smtClean="0">
                <a:solidFill>
                  <a:srgbClr val="0000FF"/>
                </a:solidFill>
              </a:rPr>
              <a:t>ID="Password" </a:t>
            </a:r>
            <a:r>
              <a:rPr lang="en-US" dirty="0" smtClean="0">
                <a:solidFill>
                  <a:srgbClr val="0000FF"/>
                </a:solidFill>
              </a:rPr>
              <a:t>runat="server" </a:t>
            </a:r>
            <a:r>
              <a:rPr lang="en-US" dirty="0" err="1" smtClean="0">
                <a:solidFill>
                  <a:srgbClr val="0000FF"/>
                </a:solidFill>
              </a:rPr>
              <a:t>TextMode</a:t>
            </a:r>
            <a:r>
              <a:rPr lang="en-US" dirty="0" smtClean="0">
                <a:solidFill>
                  <a:srgbClr val="0000FF"/>
                </a:solidFill>
              </a:rPr>
              <a:t>="Password" /&gt;</a:t>
            </a:r>
            <a:endParaRPr lang="ru-RU" dirty="0" smtClean="0">
              <a:solidFill>
                <a:srgbClr val="0000FF"/>
              </a:solidFill>
            </a:endParaRPr>
          </a:p>
          <a:p>
            <a:pPr marL="541338" indent="11113">
              <a:buNone/>
            </a:pPr>
            <a:r>
              <a:rPr lang="en-US" dirty="0" smtClean="0">
                <a:solidFill>
                  <a:srgbClr val="0000FF"/>
                </a:solidFill>
              </a:rPr>
              <a:t>&lt;</a:t>
            </a:r>
            <a:r>
              <a:rPr lang="en-US" dirty="0" err="1" smtClean="0">
                <a:solidFill>
                  <a:srgbClr val="0000FF"/>
                </a:solidFill>
              </a:rPr>
              <a:t>asp:RequiredFieldValidator</a:t>
            </a:r>
            <a:r>
              <a:rPr lang="en-US" dirty="0" smtClean="0">
                <a:solidFill>
                  <a:srgbClr val="0000FF"/>
                </a:solidFill>
              </a:rPr>
              <a:t> ID="</a:t>
            </a:r>
            <a:r>
              <a:rPr lang="en-US" dirty="0" err="1" smtClean="0">
                <a:solidFill>
                  <a:srgbClr val="0000FF"/>
                </a:solidFill>
              </a:rPr>
              <a:t>PasswordRequired</a:t>
            </a:r>
            <a:r>
              <a:rPr lang="en-US" dirty="0" smtClean="0">
                <a:solidFill>
                  <a:srgbClr val="0000FF"/>
                </a:solidFill>
              </a:rPr>
              <a:t>" runat="server”</a:t>
            </a:r>
            <a:r>
              <a:rPr lang="ru-RU" dirty="0" smtClean="0">
                <a:solidFill>
                  <a:srgbClr val="0000FF"/>
                </a:solidFill>
              </a:rPr>
              <a:t> </a:t>
            </a:r>
            <a:r>
              <a:rPr lang="en-US" dirty="0" err="1" smtClean="0">
                <a:solidFill>
                  <a:srgbClr val="0000FF"/>
                </a:solidFill>
              </a:rPr>
              <a:t>ControlToValidate</a:t>
            </a:r>
            <a:r>
              <a:rPr lang="en-US" dirty="0" smtClean="0">
                <a:solidFill>
                  <a:srgbClr val="0000FF"/>
                </a:solidFill>
              </a:rPr>
              <a:t>="Password" ErrorMessage="*" /&gt;</a:t>
            </a:r>
            <a:endParaRPr lang="ru-RU" dirty="0" smtClean="0">
              <a:solidFill>
                <a:srgbClr val="0000FF"/>
              </a:solidFill>
            </a:endParaRPr>
          </a:p>
          <a:p>
            <a:pPr marL="541338" indent="11113">
              <a:buNone/>
            </a:pPr>
            <a:r>
              <a:rPr lang="en-US" dirty="0" smtClean="0">
                <a:solidFill>
                  <a:srgbClr val="0000FF"/>
                </a:solidFill>
              </a:rPr>
              <a:t>&lt;/td&gt; &lt;/</a:t>
            </a:r>
            <a:r>
              <a:rPr lang="en-US" dirty="0" err="1" smtClean="0">
                <a:solidFill>
                  <a:srgbClr val="0000FF"/>
                </a:solidFill>
              </a:rPr>
              <a:t>tr</a:t>
            </a:r>
            <a:r>
              <a:rPr lang="en-US" dirty="0" smtClean="0">
                <a:solidFill>
                  <a:srgbClr val="0000FF"/>
                </a:solidFill>
              </a:rPr>
              <a:t>&gt;</a:t>
            </a:r>
            <a:endParaRPr lang="ru-RU" dirty="0" smtClean="0">
              <a:solidFill>
                <a:srgbClr val="0000FF"/>
              </a:solidFill>
            </a:endParaRPr>
          </a:p>
          <a:p>
            <a:pPr marL="541338" indent="11113">
              <a:buNone/>
            </a:pPr>
            <a:r>
              <a:rPr lang="en-US" dirty="0" smtClean="0">
                <a:solidFill>
                  <a:srgbClr val="0000FF"/>
                </a:solidFill>
              </a:rPr>
              <a:t>&lt;</a:t>
            </a:r>
            <a:r>
              <a:rPr lang="en-US" dirty="0" err="1" smtClean="0">
                <a:solidFill>
                  <a:srgbClr val="0000FF"/>
                </a:solidFill>
              </a:rPr>
              <a:t>tr</a:t>
            </a:r>
            <a:r>
              <a:rPr lang="en-US" dirty="0" smtClean="0">
                <a:solidFill>
                  <a:srgbClr val="0000FF"/>
                </a:solidFill>
              </a:rPr>
              <a:t>&gt; &lt;td&gt; &lt;</a:t>
            </a:r>
            <a:r>
              <a:rPr lang="en-US" dirty="0" err="1" smtClean="0">
                <a:solidFill>
                  <a:srgbClr val="0000FF"/>
                </a:solidFill>
              </a:rPr>
              <a:t>asp:CheckBox</a:t>
            </a:r>
            <a:r>
              <a:rPr lang="en-US" dirty="0" smtClean="0">
                <a:solidFill>
                  <a:srgbClr val="0000FF"/>
                </a:solidFill>
              </a:rPr>
              <a:t> ID="</a:t>
            </a:r>
            <a:r>
              <a:rPr lang="en-US" dirty="0" err="1" smtClean="0">
                <a:solidFill>
                  <a:srgbClr val="0000FF"/>
                </a:solidFill>
              </a:rPr>
              <a:t>RememberMe</a:t>
            </a:r>
            <a:r>
              <a:rPr lang="en-US" dirty="0" smtClean="0">
                <a:solidFill>
                  <a:srgbClr val="0000FF"/>
                </a:solidFill>
              </a:rPr>
              <a:t>" runat="server“ </a:t>
            </a:r>
            <a:r>
              <a:rPr lang="ru-RU" dirty="0" smtClean="0">
                <a:solidFill>
                  <a:srgbClr val="0000FF"/>
                </a:solidFill>
              </a:rPr>
              <a:t> </a:t>
            </a:r>
            <a:r>
              <a:rPr lang="en-US" dirty="0" smtClean="0">
                <a:solidFill>
                  <a:srgbClr val="0000FF"/>
                </a:solidFill>
              </a:rPr>
              <a:t>Text="</a:t>
            </a:r>
            <a:r>
              <a:rPr lang="en-US" dirty="0" err="1" smtClean="0">
                <a:solidFill>
                  <a:srgbClr val="0000FF"/>
                </a:solidFill>
              </a:rPr>
              <a:t>Запомни</a:t>
            </a:r>
            <a:r>
              <a:rPr lang="en-US" dirty="0" smtClean="0">
                <a:solidFill>
                  <a:srgbClr val="0000FF"/>
                </a:solidFill>
              </a:rPr>
              <a:t> </a:t>
            </a:r>
            <a:r>
              <a:rPr lang="en-US" dirty="0" err="1" smtClean="0">
                <a:solidFill>
                  <a:srgbClr val="0000FF"/>
                </a:solidFill>
              </a:rPr>
              <a:t>меня</a:t>
            </a:r>
            <a:r>
              <a:rPr lang="en-US" dirty="0" smtClean="0">
                <a:solidFill>
                  <a:srgbClr val="0000FF"/>
                </a:solidFill>
              </a:rPr>
              <a:t>" /&gt; &lt;/td&gt;</a:t>
            </a:r>
            <a:endParaRPr lang="ru-RU" dirty="0" smtClean="0">
              <a:solidFill>
                <a:srgbClr val="0000FF"/>
              </a:solidFill>
            </a:endParaRPr>
          </a:p>
          <a:p>
            <a:pPr marL="541338" indent="11113">
              <a:buNone/>
            </a:pPr>
            <a:r>
              <a:rPr lang="en-US" dirty="0" smtClean="0">
                <a:solidFill>
                  <a:srgbClr val="0000FF"/>
                </a:solidFill>
              </a:rPr>
              <a:t>&lt;td align="center"&gt; </a:t>
            </a:r>
            <a:endParaRPr lang="ru-RU" dirty="0" smtClean="0">
              <a:solidFill>
                <a:srgbClr val="0000FF"/>
              </a:solidFill>
            </a:endParaRPr>
          </a:p>
          <a:p>
            <a:pPr marL="541338" indent="11113">
              <a:buNone/>
            </a:pPr>
            <a:r>
              <a:rPr lang="en-US" dirty="0" smtClean="0">
                <a:solidFill>
                  <a:srgbClr val="0000FF"/>
                </a:solidFill>
              </a:rPr>
              <a:t>&lt;</a:t>
            </a:r>
            <a:r>
              <a:rPr lang="en-US" dirty="0" err="1" smtClean="0">
                <a:solidFill>
                  <a:srgbClr val="0000FF"/>
                </a:solidFill>
              </a:rPr>
              <a:t>asp:Button</a:t>
            </a:r>
            <a:r>
              <a:rPr lang="en-US" dirty="0" smtClean="0">
                <a:solidFill>
                  <a:srgbClr val="0000FF"/>
                </a:solidFill>
              </a:rPr>
              <a:t> </a:t>
            </a:r>
            <a:r>
              <a:rPr lang="en-US" b="1" dirty="0" smtClean="0">
                <a:solidFill>
                  <a:srgbClr val="0000FF"/>
                </a:solidFill>
              </a:rPr>
              <a:t>ID="Login" </a:t>
            </a:r>
            <a:r>
              <a:rPr lang="en-US" b="1" dirty="0" err="1" smtClean="0">
                <a:solidFill>
                  <a:srgbClr val="0000FF"/>
                </a:solidFill>
              </a:rPr>
              <a:t>CommandName</a:t>
            </a:r>
            <a:r>
              <a:rPr lang="en-US" b="1" dirty="0" smtClean="0">
                <a:solidFill>
                  <a:srgbClr val="0000FF"/>
                </a:solidFill>
              </a:rPr>
              <a:t>="Login" </a:t>
            </a:r>
            <a:r>
              <a:rPr lang="en-US" dirty="0" smtClean="0">
                <a:solidFill>
                  <a:srgbClr val="0000FF"/>
                </a:solidFill>
              </a:rPr>
              <a:t>runat="server" Text="</a:t>
            </a:r>
            <a:r>
              <a:rPr lang="ru-RU" dirty="0" smtClean="0">
                <a:solidFill>
                  <a:srgbClr val="0000FF"/>
                </a:solidFill>
              </a:rPr>
              <a:t>Войти</a:t>
            </a:r>
            <a:r>
              <a:rPr lang="en-US" dirty="0" smtClean="0">
                <a:solidFill>
                  <a:srgbClr val="0000FF"/>
                </a:solidFill>
              </a:rPr>
              <a:t>" /&gt;</a:t>
            </a:r>
            <a:endParaRPr lang="ru-RU" dirty="0" smtClean="0">
              <a:solidFill>
                <a:srgbClr val="0000FF"/>
              </a:solidFill>
            </a:endParaRPr>
          </a:p>
          <a:p>
            <a:pPr marL="541338" indent="11113">
              <a:buNone/>
            </a:pPr>
            <a:r>
              <a:rPr lang="en-US" dirty="0" smtClean="0">
                <a:solidFill>
                  <a:srgbClr val="0000FF"/>
                </a:solidFill>
              </a:rPr>
              <a:t>&lt;/td&gt; &lt;/</a:t>
            </a:r>
            <a:r>
              <a:rPr lang="en-US" dirty="0" err="1" smtClean="0">
                <a:solidFill>
                  <a:srgbClr val="0000FF"/>
                </a:solidFill>
              </a:rPr>
              <a:t>tr</a:t>
            </a:r>
            <a:r>
              <a:rPr lang="en-US" dirty="0" smtClean="0">
                <a:solidFill>
                  <a:srgbClr val="0000FF"/>
                </a:solidFill>
              </a:rPr>
              <a:t>&gt;</a:t>
            </a:r>
            <a:endParaRPr lang="ru-RU" dirty="0" smtClean="0">
              <a:solidFill>
                <a:srgbClr val="0000FF"/>
              </a:solidFill>
            </a:endParaRPr>
          </a:p>
          <a:p>
            <a:pPr marL="354013" indent="11113">
              <a:buNone/>
            </a:pPr>
            <a:r>
              <a:rPr lang="en-US" dirty="0" smtClean="0">
                <a:solidFill>
                  <a:srgbClr val="0000FF"/>
                </a:solidFill>
              </a:rPr>
              <a:t>&lt;table&gt;</a:t>
            </a:r>
            <a:endParaRPr lang="ru-RU" dirty="0" smtClean="0">
              <a:solidFill>
                <a:srgbClr val="0000FF"/>
              </a:solidFill>
            </a:endParaRPr>
          </a:p>
          <a:p>
            <a:pPr marL="177800" indent="11113">
              <a:buNone/>
            </a:pPr>
            <a:r>
              <a:rPr lang="en-US" dirty="0" smtClean="0">
                <a:solidFill>
                  <a:srgbClr val="0000FF"/>
                </a:solidFill>
              </a:rPr>
              <a:t>&lt;/</a:t>
            </a:r>
            <a:r>
              <a:rPr lang="en-US" dirty="0" err="1" smtClean="0">
                <a:solidFill>
                  <a:srgbClr val="0000FF"/>
                </a:solidFill>
              </a:rPr>
              <a:t>LayoutTemplate</a:t>
            </a:r>
            <a:r>
              <a:rPr lang="en-US" dirty="0" smtClean="0">
                <a:solidFill>
                  <a:srgbClr val="0000FF"/>
                </a:solidFill>
              </a:rPr>
              <a:t>&gt;</a:t>
            </a:r>
            <a:endParaRPr lang="ru-RU" dirty="0" smtClean="0">
              <a:solidFill>
                <a:srgbClr val="0000FF"/>
              </a:solidFill>
            </a:endParaRPr>
          </a:p>
          <a:p>
            <a:pPr marL="0" indent="11113">
              <a:buNone/>
            </a:pPr>
            <a:r>
              <a:rPr lang="en-US" b="1" dirty="0" smtClean="0">
                <a:solidFill>
                  <a:srgbClr val="0000FF"/>
                </a:solidFill>
              </a:rPr>
              <a:t>&lt;/</a:t>
            </a:r>
            <a:r>
              <a:rPr lang="en-US" b="1" dirty="0" err="1" smtClean="0">
                <a:solidFill>
                  <a:srgbClr val="0000FF"/>
                </a:solidFill>
              </a:rPr>
              <a:t>asp:Login</a:t>
            </a:r>
            <a:r>
              <a:rPr lang="en-US" b="1" dirty="0" smtClean="0">
                <a:solidFill>
                  <a:srgbClr val="0000FF"/>
                </a:solidFill>
              </a:rPr>
              <a:t>&gt;</a:t>
            </a:r>
            <a:endParaRPr lang="ru-RU" dirty="0" smtClean="0">
              <a:solidFill>
                <a:srgbClr val="0000FF"/>
              </a:solidFill>
            </a:endParaRPr>
          </a:p>
          <a:p>
            <a:pPr marL="0" indent="11113">
              <a:buNone/>
            </a:pPr>
            <a:r>
              <a:rPr lang="en-US" dirty="0" smtClean="0">
                <a:solidFill>
                  <a:srgbClr val="0000FF"/>
                </a:solidFill>
              </a:rPr>
              <a:t>&lt;/div&gt;</a:t>
            </a:r>
            <a:r>
              <a:rPr lang="ru-RU" dirty="0" smtClean="0">
                <a:solidFill>
                  <a:srgbClr val="0000FF"/>
                </a:solidFill>
              </a:rPr>
              <a:t> </a:t>
            </a:r>
            <a:r>
              <a:rPr lang="en-US" dirty="0" smtClean="0">
                <a:solidFill>
                  <a:srgbClr val="0000FF"/>
                </a:solidFill>
              </a:rPr>
              <a:t>&lt;/form&gt;</a:t>
            </a:r>
            <a:r>
              <a:rPr lang="ru-RU" dirty="0" smtClean="0">
                <a:solidFill>
                  <a:srgbClr val="0000FF"/>
                </a:solidFill>
              </a:rPr>
              <a:t> </a:t>
            </a:r>
            <a:r>
              <a:rPr lang="en-US" dirty="0" smtClean="0">
                <a:solidFill>
                  <a:srgbClr val="0000FF"/>
                </a:solidFill>
              </a:rPr>
              <a:t>&lt;/body&gt;&lt;/html&gt;</a:t>
            </a:r>
            <a:endParaRPr lang="ru-RU" dirty="0" smtClean="0">
              <a:solidFill>
                <a:srgbClr val="0000FF"/>
              </a:solidFill>
            </a:endParaRPr>
          </a:p>
          <a:p>
            <a:pPr marL="0" indent="11113">
              <a:buNone/>
            </a:pPr>
            <a:endParaRPr lang="ru-RU" dirty="0">
              <a:solidFill>
                <a:srgbClr val="0000FF"/>
              </a:solidFill>
            </a:endParaRPr>
          </a:p>
        </p:txBody>
      </p:sp>
      <p:sp>
        <p:nvSpPr>
          <p:cNvPr id="4" name="Rectangle 2"/>
          <p:cNvSpPr>
            <a:spLocks noGrp="1" noChangeArrowheads="1"/>
          </p:cNvSpPr>
          <p:nvPr>
            <p:ph type="title"/>
          </p:nvPr>
        </p:nvSpPr>
        <p:spPr>
          <a:xfrm>
            <a:off x="0" y="116632"/>
            <a:ext cx="9144000" cy="404664"/>
          </a:xfrm>
        </p:spPr>
        <p:txBody>
          <a:bodyPr>
            <a:normAutofit fontScale="90000"/>
          </a:bodyPr>
          <a:lstStyle/>
          <a:p>
            <a:r>
              <a:rPr lang="ru-RU" sz="4000" dirty="0" smtClean="0"/>
              <a:t>Пример настройки описания ЭУ </a:t>
            </a:r>
            <a:r>
              <a:rPr lang="en-US" sz="4000" dirty="0" smtClean="0"/>
              <a:t>Login</a:t>
            </a:r>
            <a:endParaRPr lang="ru-RU" sz="4000" dirty="0" smtClean="0"/>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994122"/>
          </a:xfrm>
        </p:spPr>
        <p:txBody>
          <a:bodyPr>
            <a:normAutofit fontScale="90000"/>
          </a:bodyPr>
          <a:lstStyle/>
          <a:p>
            <a:r>
              <a:rPr lang="ru-RU" dirty="0" smtClean="0"/>
              <a:t>Отображение настроенного ранее ЭУ </a:t>
            </a:r>
            <a:r>
              <a:rPr lang="en-US" dirty="0" smtClean="0">
                <a:solidFill>
                  <a:srgbClr val="0000FF"/>
                </a:solidFill>
              </a:rPr>
              <a:t>Login</a:t>
            </a:r>
            <a:endParaRPr lang="ru-RU" dirty="0">
              <a:solidFill>
                <a:srgbClr val="0000FF"/>
              </a:solidFill>
            </a:endParaRPr>
          </a:p>
        </p:txBody>
      </p:sp>
      <p:sp>
        <p:nvSpPr>
          <p:cNvPr id="3" name="Содержимое 2"/>
          <p:cNvSpPr>
            <a:spLocks noGrp="1"/>
          </p:cNvSpPr>
          <p:nvPr>
            <p:ph idx="1"/>
          </p:nvPr>
        </p:nvSpPr>
        <p:spPr/>
        <p:txBody>
          <a:bodyPr/>
          <a:lstStyle/>
          <a:p>
            <a:endParaRPr lang="ru-RU" dirty="0"/>
          </a:p>
        </p:txBody>
      </p:sp>
      <p:pic>
        <p:nvPicPr>
          <p:cNvPr id="4098"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843808" y="2420888"/>
            <a:ext cx="3837445" cy="187220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0" y="274638"/>
            <a:ext cx="9144000" cy="706090"/>
          </a:xfrm>
        </p:spPr>
        <p:txBody>
          <a:bodyPr>
            <a:normAutofit fontScale="90000"/>
          </a:bodyPr>
          <a:lstStyle/>
          <a:p>
            <a:pPr eaLnBrk="1" hangingPunct="1"/>
            <a:r>
              <a:rPr lang="ru-RU" dirty="0" smtClean="0"/>
              <a:t>Обработка ошибок ЭУ </a:t>
            </a:r>
            <a:r>
              <a:rPr lang="en-US" dirty="0" smtClean="0">
                <a:solidFill>
                  <a:srgbClr val="0000FF"/>
                </a:solidFill>
              </a:rPr>
              <a:t>Login</a:t>
            </a:r>
            <a:endParaRPr lang="ru-RU" dirty="0" smtClean="0">
              <a:solidFill>
                <a:srgbClr val="0000FF"/>
              </a:solidFill>
            </a:endParaRPr>
          </a:p>
        </p:txBody>
      </p:sp>
      <p:sp>
        <p:nvSpPr>
          <p:cNvPr id="133123" name="Rectangle 3"/>
          <p:cNvSpPr>
            <a:spLocks noGrp="1" noChangeArrowheads="1"/>
          </p:cNvSpPr>
          <p:nvPr>
            <p:ph type="body" idx="1"/>
          </p:nvPr>
        </p:nvSpPr>
        <p:spPr>
          <a:xfrm>
            <a:off x="251520" y="1412776"/>
            <a:ext cx="8892480" cy="5445224"/>
          </a:xfrm>
        </p:spPr>
        <p:txBody>
          <a:bodyPr/>
          <a:lstStyle/>
          <a:p>
            <a:pPr eaLnBrk="1" hangingPunct="1">
              <a:lnSpc>
                <a:spcPct val="80000"/>
              </a:lnSpc>
              <a:buFontTx/>
              <a:buNone/>
            </a:pPr>
            <a:r>
              <a:rPr lang="ru-RU" sz="2000" dirty="0" err="1" smtClean="0">
                <a:solidFill>
                  <a:srgbClr val="0000FF"/>
                </a:solidFill>
              </a:rPr>
              <a:t>protected</a:t>
            </a:r>
            <a:r>
              <a:rPr lang="ru-RU" sz="2000" dirty="0" smtClean="0">
                <a:solidFill>
                  <a:srgbClr val="0000FF"/>
                </a:solidFill>
              </a:rPr>
              <a:t> </a:t>
            </a:r>
            <a:r>
              <a:rPr lang="ru-RU" sz="2000" dirty="0" err="1" smtClean="0">
                <a:solidFill>
                  <a:srgbClr val="0000FF"/>
                </a:solidFill>
              </a:rPr>
              <a:t>void</a:t>
            </a:r>
            <a:r>
              <a:rPr lang="ru-RU" sz="2000" dirty="0" smtClean="0">
                <a:solidFill>
                  <a:srgbClr val="0000FF"/>
                </a:solidFill>
              </a:rPr>
              <a:t> Page_Load(</a:t>
            </a:r>
            <a:r>
              <a:rPr lang="ru-RU" sz="2000" dirty="0" err="1" smtClean="0">
                <a:solidFill>
                  <a:srgbClr val="0000FF"/>
                </a:solidFill>
              </a:rPr>
              <a:t>object</a:t>
            </a:r>
            <a:r>
              <a:rPr lang="ru-RU" sz="2000" dirty="0" smtClean="0">
                <a:solidFill>
                  <a:srgbClr val="0000FF"/>
                </a:solidFill>
              </a:rPr>
              <a:t> </a:t>
            </a:r>
            <a:r>
              <a:rPr lang="ru-RU" sz="2000" dirty="0" err="1" smtClean="0">
                <a:solidFill>
                  <a:srgbClr val="0000FF"/>
                </a:solidFill>
              </a:rPr>
              <a:t>sender</a:t>
            </a:r>
            <a:r>
              <a:rPr lang="ru-RU" sz="2000" dirty="0" smtClean="0">
                <a:solidFill>
                  <a:srgbClr val="0000FF"/>
                </a:solidFill>
              </a:rPr>
              <a:t>, </a:t>
            </a:r>
            <a:r>
              <a:rPr lang="ru-RU" sz="2000" dirty="0" err="1" smtClean="0">
                <a:solidFill>
                  <a:srgbClr val="0000FF"/>
                </a:solidFill>
              </a:rPr>
              <a:t>EventArgs</a:t>
            </a:r>
            <a:r>
              <a:rPr lang="ru-RU" sz="2000" dirty="0" smtClean="0">
                <a:solidFill>
                  <a:srgbClr val="0000FF"/>
                </a:solidFill>
              </a:rPr>
              <a:t> </a:t>
            </a:r>
            <a:r>
              <a:rPr lang="ru-RU" sz="2000" dirty="0" err="1" smtClean="0">
                <a:solidFill>
                  <a:srgbClr val="0000FF"/>
                </a:solidFill>
              </a:rPr>
              <a:t>e</a:t>
            </a:r>
            <a:r>
              <a:rPr lang="ru-RU" sz="2000" dirty="0" smtClean="0">
                <a:solidFill>
                  <a:srgbClr val="0000FF"/>
                </a:solidFill>
              </a:rPr>
              <a:t>)</a:t>
            </a:r>
            <a:r>
              <a:rPr lang="en-US" sz="2000" dirty="0" smtClean="0">
                <a:solidFill>
                  <a:srgbClr val="0000FF"/>
                </a:solidFill>
              </a:rPr>
              <a:t> </a:t>
            </a:r>
            <a:r>
              <a:rPr lang="ru-RU" sz="2000" dirty="0" smtClean="0">
                <a:solidFill>
                  <a:srgbClr val="0000FF"/>
                </a:solidFill>
              </a:rPr>
              <a:t>{</a:t>
            </a:r>
          </a:p>
          <a:p>
            <a:pPr eaLnBrk="1" hangingPunct="1">
              <a:lnSpc>
                <a:spcPct val="80000"/>
              </a:lnSpc>
              <a:buFontTx/>
              <a:buNone/>
            </a:pPr>
            <a:r>
              <a:rPr lang="en-US" sz="2000" dirty="0" smtClean="0">
                <a:solidFill>
                  <a:srgbClr val="0000FF"/>
                </a:solidFill>
              </a:rPr>
              <a:t>   </a:t>
            </a:r>
            <a:r>
              <a:rPr lang="ru-RU" sz="2000" dirty="0" err="1" smtClean="0">
                <a:solidFill>
                  <a:srgbClr val="0000FF"/>
                </a:solidFill>
              </a:rPr>
              <a:t>if</a:t>
            </a:r>
            <a:r>
              <a:rPr lang="ru-RU" sz="2000" dirty="0" smtClean="0">
                <a:solidFill>
                  <a:srgbClr val="0000FF"/>
                </a:solidFill>
              </a:rPr>
              <a:t> (!</a:t>
            </a:r>
            <a:r>
              <a:rPr lang="ru-RU" sz="2000" dirty="0" err="1" smtClean="0">
                <a:solidFill>
                  <a:srgbClr val="0000FF"/>
                </a:solidFill>
              </a:rPr>
              <a:t>IsPostBack</a:t>
            </a:r>
            <a:r>
              <a:rPr lang="ru-RU" sz="2000" dirty="0" smtClean="0">
                <a:solidFill>
                  <a:srgbClr val="0000FF"/>
                </a:solidFill>
              </a:rPr>
              <a:t>)</a:t>
            </a:r>
          </a:p>
          <a:p>
            <a:pPr eaLnBrk="1" hangingPunct="1">
              <a:lnSpc>
                <a:spcPct val="80000"/>
              </a:lnSpc>
              <a:buFontTx/>
              <a:buNone/>
            </a:pPr>
            <a:r>
              <a:rPr lang="en-US" sz="2000" dirty="0" smtClean="0">
                <a:solidFill>
                  <a:srgbClr val="0000FF"/>
                </a:solidFill>
              </a:rPr>
              <a:t>   </a:t>
            </a:r>
            <a:r>
              <a:rPr lang="ru-RU" sz="2000" dirty="0" smtClean="0">
                <a:solidFill>
                  <a:srgbClr val="0000FF"/>
                </a:solidFill>
              </a:rPr>
              <a:t>     </a:t>
            </a:r>
            <a:r>
              <a:rPr lang="ru-RU" sz="2000" dirty="0" err="1" smtClean="0">
                <a:solidFill>
                  <a:srgbClr val="0000FF"/>
                </a:solidFill>
              </a:rPr>
              <a:t>ViewState</a:t>
            </a:r>
            <a:r>
              <a:rPr lang="ru-RU" sz="2000" dirty="0" smtClean="0">
                <a:solidFill>
                  <a:srgbClr val="0000FF"/>
                </a:solidFill>
              </a:rPr>
              <a:t>["</a:t>
            </a:r>
            <a:r>
              <a:rPr lang="ru-RU" sz="2000" dirty="0" err="1" smtClean="0">
                <a:solidFill>
                  <a:srgbClr val="0000FF"/>
                </a:solidFill>
              </a:rPr>
              <a:t>LoginErrors</a:t>
            </a:r>
            <a:r>
              <a:rPr lang="ru-RU" sz="2000" dirty="0" smtClean="0">
                <a:solidFill>
                  <a:srgbClr val="0000FF"/>
                </a:solidFill>
              </a:rPr>
              <a:t>"] = 0;</a:t>
            </a:r>
          </a:p>
          <a:p>
            <a:pPr eaLnBrk="1" hangingPunct="1">
              <a:lnSpc>
                <a:spcPct val="80000"/>
              </a:lnSpc>
              <a:buFontTx/>
              <a:buNone/>
            </a:pPr>
            <a:r>
              <a:rPr lang="ru-RU" sz="2000" dirty="0" smtClean="0">
                <a:solidFill>
                  <a:srgbClr val="0000FF"/>
                </a:solidFill>
              </a:rPr>
              <a:t>}</a:t>
            </a:r>
          </a:p>
          <a:p>
            <a:pPr eaLnBrk="1" hangingPunct="1">
              <a:lnSpc>
                <a:spcPct val="80000"/>
              </a:lnSpc>
              <a:buFontTx/>
              <a:buNone/>
            </a:pPr>
            <a:r>
              <a:rPr lang="ru-RU" sz="2000" dirty="0" err="1" smtClean="0">
                <a:solidFill>
                  <a:srgbClr val="0000FF"/>
                </a:solidFill>
              </a:rPr>
              <a:t>protected</a:t>
            </a:r>
            <a:r>
              <a:rPr lang="ru-RU" sz="2000" dirty="0" smtClean="0">
                <a:solidFill>
                  <a:srgbClr val="0000FF"/>
                </a:solidFill>
              </a:rPr>
              <a:t> </a:t>
            </a:r>
            <a:r>
              <a:rPr lang="ru-RU" sz="2000" dirty="0" err="1" smtClean="0">
                <a:solidFill>
                  <a:srgbClr val="0000FF"/>
                </a:solidFill>
              </a:rPr>
              <a:t>void</a:t>
            </a:r>
            <a:r>
              <a:rPr lang="ru-RU" sz="2000" dirty="0" smtClean="0">
                <a:solidFill>
                  <a:srgbClr val="0000FF"/>
                </a:solidFill>
              </a:rPr>
              <a:t> </a:t>
            </a:r>
            <a:r>
              <a:rPr lang="ru-RU" sz="2000" dirty="0" err="1" smtClean="0">
                <a:solidFill>
                  <a:srgbClr val="0000FF"/>
                </a:solidFill>
              </a:rPr>
              <a:t>LoginCtrl_LoginError</a:t>
            </a:r>
            <a:r>
              <a:rPr lang="ru-RU" sz="2000" dirty="0" smtClean="0">
                <a:solidFill>
                  <a:srgbClr val="0000FF"/>
                </a:solidFill>
              </a:rPr>
              <a:t>(</a:t>
            </a:r>
            <a:r>
              <a:rPr lang="ru-RU" sz="2000" dirty="0" err="1" smtClean="0">
                <a:solidFill>
                  <a:srgbClr val="0000FF"/>
                </a:solidFill>
              </a:rPr>
              <a:t>object</a:t>
            </a:r>
            <a:r>
              <a:rPr lang="ru-RU" sz="2000" dirty="0" smtClean="0">
                <a:solidFill>
                  <a:srgbClr val="0000FF"/>
                </a:solidFill>
              </a:rPr>
              <a:t> </a:t>
            </a:r>
            <a:r>
              <a:rPr lang="ru-RU" sz="2000" dirty="0" err="1" smtClean="0">
                <a:solidFill>
                  <a:srgbClr val="0000FF"/>
                </a:solidFill>
              </a:rPr>
              <a:t>sender</a:t>
            </a:r>
            <a:r>
              <a:rPr lang="ru-RU" sz="2000" dirty="0" smtClean="0">
                <a:solidFill>
                  <a:srgbClr val="0000FF"/>
                </a:solidFill>
              </a:rPr>
              <a:t>, </a:t>
            </a:r>
            <a:r>
              <a:rPr lang="ru-RU" sz="2000" dirty="0" err="1" smtClean="0">
                <a:solidFill>
                  <a:srgbClr val="0000FF"/>
                </a:solidFill>
              </a:rPr>
              <a:t>EventArgs</a:t>
            </a:r>
            <a:r>
              <a:rPr lang="ru-RU" sz="2000" dirty="0" smtClean="0">
                <a:solidFill>
                  <a:srgbClr val="0000FF"/>
                </a:solidFill>
              </a:rPr>
              <a:t> </a:t>
            </a:r>
            <a:r>
              <a:rPr lang="ru-RU" sz="2000" dirty="0" err="1" smtClean="0">
                <a:solidFill>
                  <a:srgbClr val="0000FF"/>
                </a:solidFill>
              </a:rPr>
              <a:t>e</a:t>
            </a:r>
            <a:r>
              <a:rPr lang="ru-RU" sz="2000" dirty="0" smtClean="0">
                <a:solidFill>
                  <a:srgbClr val="0000FF"/>
                </a:solidFill>
              </a:rPr>
              <a:t>)</a:t>
            </a:r>
            <a:r>
              <a:rPr lang="en-US" sz="2000" dirty="0" smtClean="0">
                <a:solidFill>
                  <a:srgbClr val="0000FF"/>
                </a:solidFill>
              </a:rPr>
              <a:t> </a:t>
            </a:r>
            <a:r>
              <a:rPr lang="ru-RU" sz="2000" dirty="0" smtClean="0">
                <a:solidFill>
                  <a:srgbClr val="0000FF"/>
                </a:solidFill>
              </a:rPr>
              <a:t>{</a:t>
            </a:r>
          </a:p>
          <a:p>
            <a:pPr eaLnBrk="1" hangingPunct="1">
              <a:lnSpc>
                <a:spcPct val="80000"/>
              </a:lnSpc>
              <a:buFontTx/>
              <a:buNone/>
            </a:pPr>
            <a:r>
              <a:rPr lang="ru-RU" sz="2000" dirty="0" smtClean="0">
                <a:solidFill>
                  <a:srgbClr val="0000FF"/>
                </a:solidFill>
              </a:rPr>
              <a:t>   // If </a:t>
            </a:r>
            <a:r>
              <a:rPr lang="ru-RU" sz="2000" dirty="0" err="1" smtClean="0">
                <a:solidFill>
                  <a:srgbClr val="0000FF"/>
                </a:solidFill>
              </a:rPr>
              <a:t>the</a:t>
            </a:r>
            <a:r>
              <a:rPr lang="ru-RU" sz="2000" dirty="0" smtClean="0">
                <a:solidFill>
                  <a:srgbClr val="0000FF"/>
                </a:solidFill>
              </a:rPr>
              <a:t> "</a:t>
            </a:r>
            <a:r>
              <a:rPr lang="ru-RU" sz="2000" dirty="0" err="1" smtClean="0">
                <a:solidFill>
                  <a:srgbClr val="0000FF"/>
                </a:solidFill>
              </a:rPr>
              <a:t>LoginErrors</a:t>
            </a:r>
            <a:r>
              <a:rPr lang="ru-RU" sz="2000" dirty="0" smtClean="0">
                <a:solidFill>
                  <a:srgbClr val="0000FF"/>
                </a:solidFill>
              </a:rPr>
              <a:t>" </a:t>
            </a:r>
            <a:r>
              <a:rPr lang="ru-RU" sz="2000" dirty="0" err="1" smtClean="0">
                <a:solidFill>
                  <a:srgbClr val="0000FF"/>
                </a:solidFill>
              </a:rPr>
              <a:t>state</a:t>
            </a:r>
            <a:r>
              <a:rPr lang="ru-RU" sz="2000" dirty="0" smtClean="0">
                <a:solidFill>
                  <a:srgbClr val="0000FF"/>
                </a:solidFill>
              </a:rPr>
              <a:t> </a:t>
            </a:r>
            <a:r>
              <a:rPr lang="ru-RU" sz="2000" dirty="0" err="1" smtClean="0">
                <a:solidFill>
                  <a:srgbClr val="0000FF"/>
                </a:solidFill>
              </a:rPr>
              <a:t>does</a:t>
            </a:r>
            <a:r>
              <a:rPr lang="ru-RU" sz="2000" dirty="0" smtClean="0">
                <a:solidFill>
                  <a:srgbClr val="0000FF"/>
                </a:solidFill>
              </a:rPr>
              <a:t> </a:t>
            </a:r>
            <a:r>
              <a:rPr lang="ru-RU" sz="2000" dirty="0" err="1" smtClean="0">
                <a:solidFill>
                  <a:srgbClr val="0000FF"/>
                </a:solidFill>
              </a:rPr>
              <a:t>not</a:t>
            </a:r>
            <a:r>
              <a:rPr lang="ru-RU" sz="2000" dirty="0" smtClean="0">
                <a:solidFill>
                  <a:srgbClr val="0000FF"/>
                </a:solidFill>
              </a:rPr>
              <a:t> </a:t>
            </a:r>
            <a:r>
              <a:rPr lang="ru-RU" sz="2000" dirty="0" err="1" smtClean="0">
                <a:solidFill>
                  <a:srgbClr val="0000FF"/>
                </a:solidFill>
              </a:rPr>
              <a:t>exist</a:t>
            </a:r>
            <a:r>
              <a:rPr lang="ru-RU" sz="2000" dirty="0" smtClean="0">
                <a:solidFill>
                  <a:srgbClr val="0000FF"/>
                </a:solidFill>
              </a:rPr>
              <a:t>, </a:t>
            </a:r>
            <a:r>
              <a:rPr lang="ru-RU" sz="2000" dirty="0" err="1" smtClean="0">
                <a:solidFill>
                  <a:srgbClr val="0000FF"/>
                </a:solidFill>
              </a:rPr>
              <a:t>create</a:t>
            </a:r>
            <a:r>
              <a:rPr lang="ru-RU" sz="2000" dirty="0" smtClean="0">
                <a:solidFill>
                  <a:srgbClr val="0000FF"/>
                </a:solidFill>
              </a:rPr>
              <a:t> </a:t>
            </a:r>
            <a:r>
              <a:rPr lang="ru-RU" sz="2000" dirty="0" err="1" smtClean="0">
                <a:solidFill>
                  <a:srgbClr val="0000FF"/>
                </a:solidFill>
              </a:rPr>
              <a:t>it</a:t>
            </a:r>
            <a:endParaRPr lang="ru-RU" sz="2000" dirty="0" smtClean="0">
              <a:solidFill>
                <a:srgbClr val="0000FF"/>
              </a:solidFill>
            </a:endParaRPr>
          </a:p>
          <a:p>
            <a:pPr eaLnBrk="1" hangingPunct="1">
              <a:lnSpc>
                <a:spcPct val="80000"/>
              </a:lnSpc>
              <a:buFontTx/>
              <a:buNone/>
            </a:pPr>
            <a:r>
              <a:rPr lang="en-US" sz="2000" dirty="0" smtClean="0">
                <a:solidFill>
                  <a:srgbClr val="0000FF"/>
                </a:solidFill>
              </a:rPr>
              <a:t>   </a:t>
            </a:r>
            <a:r>
              <a:rPr lang="ru-RU" sz="2000" dirty="0" smtClean="0">
                <a:solidFill>
                  <a:srgbClr val="0000FF"/>
                </a:solidFill>
              </a:rPr>
              <a:t>If (ViewState["</a:t>
            </a:r>
            <a:r>
              <a:rPr lang="ru-RU" sz="2000" dirty="0" err="1" smtClean="0">
                <a:solidFill>
                  <a:srgbClr val="0000FF"/>
                </a:solidFill>
              </a:rPr>
              <a:t>LoginErrors</a:t>
            </a:r>
            <a:r>
              <a:rPr lang="ru-RU" sz="2000" dirty="0" smtClean="0">
                <a:solidFill>
                  <a:srgbClr val="0000FF"/>
                </a:solidFill>
              </a:rPr>
              <a:t>"] == </a:t>
            </a:r>
            <a:r>
              <a:rPr lang="ru-RU" sz="2000" dirty="0" err="1" smtClean="0">
                <a:solidFill>
                  <a:srgbClr val="0000FF"/>
                </a:solidFill>
              </a:rPr>
              <a:t>null</a:t>
            </a:r>
            <a:r>
              <a:rPr lang="ru-RU" sz="2000" dirty="0" smtClean="0">
                <a:solidFill>
                  <a:srgbClr val="0000FF"/>
                </a:solidFill>
              </a:rPr>
              <a:t>)  </a:t>
            </a:r>
            <a:r>
              <a:rPr lang="ru-RU" sz="2000" dirty="0" err="1" smtClean="0">
                <a:solidFill>
                  <a:srgbClr val="0000FF"/>
                </a:solidFill>
              </a:rPr>
              <a:t>ViewState</a:t>
            </a:r>
            <a:r>
              <a:rPr lang="ru-RU" sz="2000" dirty="0" smtClean="0">
                <a:solidFill>
                  <a:srgbClr val="0000FF"/>
                </a:solidFill>
              </a:rPr>
              <a:t>["</a:t>
            </a:r>
            <a:r>
              <a:rPr lang="ru-RU" sz="2000" dirty="0" err="1" smtClean="0">
                <a:solidFill>
                  <a:srgbClr val="0000FF"/>
                </a:solidFill>
              </a:rPr>
              <a:t>LoginErrors</a:t>
            </a:r>
            <a:r>
              <a:rPr lang="ru-RU" sz="2000" dirty="0" smtClean="0">
                <a:solidFill>
                  <a:srgbClr val="0000FF"/>
                </a:solidFill>
              </a:rPr>
              <a:t>"] = 0;</a:t>
            </a:r>
          </a:p>
          <a:p>
            <a:pPr eaLnBrk="1" hangingPunct="1">
              <a:lnSpc>
                <a:spcPct val="80000"/>
              </a:lnSpc>
              <a:buFontTx/>
              <a:buNone/>
            </a:pPr>
            <a:r>
              <a:rPr lang="ru-RU" sz="2000" dirty="0" smtClean="0">
                <a:solidFill>
                  <a:srgbClr val="0000FF"/>
                </a:solidFill>
              </a:rPr>
              <a:t>   // </a:t>
            </a:r>
            <a:r>
              <a:rPr lang="ru-RU" sz="2000" dirty="0" err="1" smtClean="0">
                <a:solidFill>
                  <a:srgbClr val="0000FF"/>
                </a:solidFill>
              </a:rPr>
              <a:t>Increase</a:t>
            </a:r>
            <a:r>
              <a:rPr lang="ru-RU" sz="2000" dirty="0" smtClean="0">
                <a:solidFill>
                  <a:srgbClr val="0000FF"/>
                </a:solidFill>
              </a:rPr>
              <a:t> </a:t>
            </a:r>
            <a:r>
              <a:rPr lang="ru-RU" sz="2000" dirty="0" err="1" smtClean="0">
                <a:solidFill>
                  <a:srgbClr val="0000FF"/>
                </a:solidFill>
              </a:rPr>
              <a:t>the</a:t>
            </a:r>
            <a:r>
              <a:rPr lang="ru-RU" sz="2000" dirty="0" smtClean="0">
                <a:solidFill>
                  <a:srgbClr val="0000FF"/>
                </a:solidFill>
              </a:rPr>
              <a:t> </a:t>
            </a:r>
            <a:r>
              <a:rPr lang="ru-RU" sz="2000" dirty="0" err="1" smtClean="0">
                <a:solidFill>
                  <a:srgbClr val="0000FF"/>
                </a:solidFill>
              </a:rPr>
              <a:t>number</a:t>
            </a:r>
            <a:r>
              <a:rPr lang="ru-RU" sz="2000" dirty="0" smtClean="0">
                <a:solidFill>
                  <a:srgbClr val="0000FF"/>
                </a:solidFill>
              </a:rPr>
              <a:t> </a:t>
            </a:r>
            <a:r>
              <a:rPr lang="ru-RU" sz="2000" dirty="0" err="1" smtClean="0">
                <a:solidFill>
                  <a:srgbClr val="0000FF"/>
                </a:solidFill>
              </a:rPr>
              <a:t>of</a:t>
            </a:r>
            <a:r>
              <a:rPr lang="ru-RU" sz="2000" dirty="0" smtClean="0">
                <a:solidFill>
                  <a:srgbClr val="0000FF"/>
                </a:solidFill>
              </a:rPr>
              <a:t> </a:t>
            </a:r>
            <a:r>
              <a:rPr lang="ru-RU" sz="2000" dirty="0" err="1" smtClean="0">
                <a:solidFill>
                  <a:srgbClr val="0000FF"/>
                </a:solidFill>
              </a:rPr>
              <a:t>invalid</a:t>
            </a:r>
            <a:r>
              <a:rPr lang="ru-RU" sz="2000" dirty="0" smtClean="0">
                <a:solidFill>
                  <a:srgbClr val="0000FF"/>
                </a:solidFill>
              </a:rPr>
              <a:t> </a:t>
            </a:r>
            <a:r>
              <a:rPr lang="ru-RU" sz="2000" dirty="0" err="1" smtClean="0">
                <a:solidFill>
                  <a:srgbClr val="0000FF"/>
                </a:solidFill>
              </a:rPr>
              <a:t>logins</a:t>
            </a:r>
            <a:endParaRPr lang="ru-RU" sz="2000" dirty="0" smtClean="0">
              <a:solidFill>
                <a:srgbClr val="0000FF"/>
              </a:solidFill>
            </a:endParaRPr>
          </a:p>
          <a:p>
            <a:pPr eaLnBrk="1" hangingPunct="1">
              <a:lnSpc>
                <a:spcPct val="80000"/>
              </a:lnSpc>
              <a:buFontTx/>
              <a:buNone/>
            </a:pPr>
            <a:r>
              <a:rPr lang="en-US" sz="2000" dirty="0" smtClean="0">
                <a:solidFill>
                  <a:srgbClr val="0000FF"/>
                </a:solidFill>
              </a:rPr>
              <a:t>   </a:t>
            </a:r>
            <a:r>
              <a:rPr lang="ru-RU" sz="2000" dirty="0" err="1" smtClean="0">
                <a:solidFill>
                  <a:srgbClr val="0000FF"/>
                </a:solidFill>
              </a:rPr>
              <a:t>int</a:t>
            </a:r>
            <a:r>
              <a:rPr lang="ru-RU" sz="2000" dirty="0" smtClean="0">
                <a:solidFill>
                  <a:srgbClr val="0000FF"/>
                </a:solidFill>
              </a:rPr>
              <a:t> </a:t>
            </a:r>
            <a:r>
              <a:rPr lang="ru-RU" sz="2000" dirty="0" err="1" smtClean="0">
                <a:solidFill>
                  <a:srgbClr val="0000FF"/>
                </a:solidFill>
              </a:rPr>
              <a:t>ErrorCount</a:t>
            </a:r>
            <a:r>
              <a:rPr lang="ru-RU" sz="2000" dirty="0" smtClean="0">
                <a:solidFill>
                  <a:srgbClr val="0000FF"/>
                </a:solidFill>
              </a:rPr>
              <a:t> = (</a:t>
            </a:r>
            <a:r>
              <a:rPr lang="ru-RU" sz="2000" dirty="0" err="1" smtClean="0">
                <a:solidFill>
                  <a:srgbClr val="0000FF"/>
                </a:solidFill>
              </a:rPr>
              <a:t>int</a:t>
            </a:r>
            <a:r>
              <a:rPr lang="ru-RU" sz="2000" dirty="0" smtClean="0">
                <a:solidFill>
                  <a:srgbClr val="0000FF"/>
                </a:solidFill>
              </a:rPr>
              <a:t>)ViewState["</a:t>
            </a:r>
            <a:r>
              <a:rPr lang="ru-RU" sz="2000" dirty="0" err="1" smtClean="0">
                <a:solidFill>
                  <a:srgbClr val="0000FF"/>
                </a:solidFill>
              </a:rPr>
              <a:t>LoginErrors</a:t>
            </a:r>
            <a:r>
              <a:rPr lang="ru-RU" sz="2000" dirty="0" smtClean="0">
                <a:solidFill>
                  <a:srgbClr val="0000FF"/>
                </a:solidFill>
              </a:rPr>
              <a:t>"] + 1;</a:t>
            </a:r>
          </a:p>
          <a:p>
            <a:pPr eaLnBrk="1" hangingPunct="1">
              <a:lnSpc>
                <a:spcPct val="80000"/>
              </a:lnSpc>
              <a:buFontTx/>
              <a:buNone/>
            </a:pPr>
            <a:r>
              <a:rPr lang="en-US" sz="2000" dirty="0" smtClean="0">
                <a:solidFill>
                  <a:srgbClr val="0000FF"/>
                </a:solidFill>
              </a:rPr>
              <a:t>   </a:t>
            </a:r>
            <a:r>
              <a:rPr lang="ru-RU" sz="2000" dirty="0" smtClean="0">
                <a:solidFill>
                  <a:srgbClr val="0000FF"/>
                </a:solidFill>
              </a:rPr>
              <a:t>ViewState["</a:t>
            </a:r>
            <a:r>
              <a:rPr lang="ru-RU" sz="2000" dirty="0" err="1" smtClean="0">
                <a:solidFill>
                  <a:srgbClr val="0000FF"/>
                </a:solidFill>
              </a:rPr>
              <a:t>LoginErrors</a:t>
            </a:r>
            <a:r>
              <a:rPr lang="ru-RU" sz="2000" dirty="0" smtClean="0">
                <a:solidFill>
                  <a:srgbClr val="0000FF"/>
                </a:solidFill>
              </a:rPr>
              <a:t>"] = </a:t>
            </a:r>
            <a:r>
              <a:rPr lang="ru-RU" sz="2000" dirty="0" err="1" smtClean="0">
                <a:solidFill>
                  <a:srgbClr val="0000FF"/>
                </a:solidFill>
              </a:rPr>
              <a:t>ErrorCount</a:t>
            </a:r>
            <a:r>
              <a:rPr lang="ru-RU" sz="2000" dirty="0" smtClean="0">
                <a:solidFill>
                  <a:srgbClr val="0000FF"/>
                </a:solidFill>
              </a:rPr>
              <a:t>;</a:t>
            </a:r>
          </a:p>
          <a:p>
            <a:pPr eaLnBrk="1" hangingPunct="1">
              <a:lnSpc>
                <a:spcPct val="80000"/>
              </a:lnSpc>
              <a:buFontTx/>
              <a:buNone/>
            </a:pPr>
            <a:r>
              <a:rPr lang="ru-RU" sz="2000" dirty="0" smtClean="0">
                <a:solidFill>
                  <a:srgbClr val="0000FF"/>
                </a:solidFill>
              </a:rPr>
              <a:t>   // </a:t>
            </a:r>
            <a:r>
              <a:rPr lang="ru-RU" sz="2000" dirty="0" err="1" smtClean="0">
                <a:solidFill>
                  <a:srgbClr val="0000FF"/>
                </a:solidFill>
              </a:rPr>
              <a:t>Now</a:t>
            </a:r>
            <a:r>
              <a:rPr lang="ru-RU" sz="2000" dirty="0" smtClean="0">
                <a:solidFill>
                  <a:srgbClr val="0000FF"/>
                </a:solidFill>
              </a:rPr>
              <a:t> </a:t>
            </a:r>
            <a:r>
              <a:rPr lang="ru-RU" sz="2000" dirty="0" err="1" smtClean="0">
                <a:solidFill>
                  <a:srgbClr val="0000FF"/>
                </a:solidFill>
              </a:rPr>
              <a:t>validate</a:t>
            </a:r>
            <a:r>
              <a:rPr lang="ru-RU" sz="2000" dirty="0" smtClean="0">
                <a:solidFill>
                  <a:srgbClr val="0000FF"/>
                </a:solidFill>
              </a:rPr>
              <a:t> </a:t>
            </a:r>
            <a:r>
              <a:rPr lang="ru-RU" sz="2000" dirty="0" err="1" smtClean="0">
                <a:solidFill>
                  <a:srgbClr val="0000FF"/>
                </a:solidFill>
              </a:rPr>
              <a:t>the</a:t>
            </a:r>
            <a:r>
              <a:rPr lang="ru-RU" sz="2000" dirty="0" smtClean="0">
                <a:solidFill>
                  <a:srgbClr val="0000FF"/>
                </a:solidFill>
              </a:rPr>
              <a:t> </a:t>
            </a:r>
            <a:r>
              <a:rPr lang="ru-RU" sz="2000" dirty="0" err="1" smtClean="0">
                <a:solidFill>
                  <a:srgbClr val="0000FF"/>
                </a:solidFill>
              </a:rPr>
              <a:t>number</a:t>
            </a:r>
            <a:r>
              <a:rPr lang="ru-RU" sz="2000" dirty="0" smtClean="0">
                <a:solidFill>
                  <a:srgbClr val="0000FF"/>
                </a:solidFill>
              </a:rPr>
              <a:t> </a:t>
            </a:r>
            <a:r>
              <a:rPr lang="ru-RU" sz="2000" dirty="0" err="1" smtClean="0">
                <a:solidFill>
                  <a:srgbClr val="0000FF"/>
                </a:solidFill>
              </a:rPr>
              <a:t>of</a:t>
            </a:r>
            <a:r>
              <a:rPr lang="ru-RU" sz="2000" dirty="0" smtClean="0">
                <a:solidFill>
                  <a:srgbClr val="0000FF"/>
                </a:solidFill>
              </a:rPr>
              <a:t> </a:t>
            </a:r>
            <a:r>
              <a:rPr lang="ru-RU" sz="2000" dirty="0" err="1" smtClean="0">
                <a:solidFill>
                  <a:srgbClr val="0000FF"/>
                </a:solidFill>
              </a:rPr>
              <a:t>errors</a:t>
            </a:r>
            <a:endParaRPr lang="ru-RU" sz="2000" dirty="0" smtClean="0">
              <a:solidFill>
                <a:srgbClr val="0000FF"/>
              </a:solidFill>
            </a:endParaRPr>
          </a:p>
          <a:p>
            <a:pPr eaLnBrk="1" hangingPunct="1">
              <a:lnSpc>
                <a:spcPct val="80000"/>
              </a:lnSpc>
              <a:buFontTx/>
              <a:buNone/>
            </a:pPr>
            <a:r>
              <a:rPr lang="en-US" sz="2000" dirty="0" smtClean="0">
                <a:solidFill>
                  <a:srgbClr val="0000FF"/>
                </a:solidFill>
              </a:rPr>
              <a:t>   </a:t>
            </a:r>
            <a:r>
              <a:rPr lang="ru-RU" sz="2000" dirty="0" smtClean="0">
                <a:solidFill>
                  <a:srgbClr val="0000FF"/>
                </a:solidFill>
              </a:rPr>
              <a:t>if ((</a:t>
            </a:r>
            <a:r>
              <a:rPr lang="ru-RU" sz="2000" dirty="0" err="1" smtClean="0">
                <a:solidFill>
                  <a:srgbClr val="0000FF"/>
                </a:solidFill>
              </a:rPr>
              <a:t>ErrorCount</a:t>
            </a:r>
            <a:r>
              <a:rPr lang="ru-RU" sz="2000" dirty="0" smtClean="0">
                <a:solidFill>
                  <a:srgbClr val="0000FF"/>
                </a:solidFill>
              </a:rPr>
              <a:t> &gt; 3) &amp;&amp; (</a:t>
            </a:r>
            <a:r>
              <a:rPr lang="ru-RU" sz="2000" dirty="0" err="1" smtClean="0">
                <a:solidFill>
                  <a:srgbClr val="0000FF"/>
                </a:solidFill>
              </a:rPr>
              <a:t>LoginCtrl.PasswordRecoveryUrl</a:t>
            </a:r>
            <a:r>
              <a:rPr lang="ru-RU" sz="2000" dirty="0" smtClean="0">
                <a:solidFill>
                  <a:srgbClr val="0000FF"/>
                </a:solidFill>
              </a:rPr>
              <a:t> != </a:t>
            </a:r>
            <a:r>
              <a:rPr lang="ru-RU" sz="2000" dirty="0" err="1" smtClean="0">
                <a:solidFill>
                  <a:srgbClr val="0000FF"/>
                </a:solidFill>
              </a:rPr>
              <a:t>string.Empty</a:t>
            </a:r>
            <a:r>
              <a:rPr lang="ru-RU" sz="2000" dirty="0" smtClean="0">
                <a:solidFill>
                  <a:srgbClr val="0000FF"/>
                </a:solidFill>
              </a:rPr>
              <a:t>))</a:t>
            </a:r>
          </a:p>
          <a:p>
            <a:pPr eaLnBrk="1" hangingPunct="1">
              <a:lnSpc>
                <a:spcPct val="80000"/>
              </a:lnSpc>
              <a:buFontTx/>
              <a:buNone/>
            </a:pPr>
            <a:r>
              <a:rPr lang="en-US" sz="2000" dirty="0" smtClean="0">
                <a:solidFill>
                  <a:srgbClr val="0000FF"/>
                </a:solidFill>
              </a:rPr>
              <a:t>      </a:t>
            </a:r>
            <a:r>
              <a:rPr lang="ru-RU" sz="2000" dirty="0" err="1" smtClean="0">
                <a:solidFill>
                  <a:srgbClr val="0000FF"/>
                </a:solidFill>
              </a:rPr>
              <a:t>Response.Redirect</a:t>
            </a:r>
            <a:r>
              <a:rPr lang="ru-RU" sz="2000" dirty="0" smtClean="0">
                <a:solidFill>
                  <a:srgbClr val="0000FF"/>
                </a:solidFill>
              </a:rPr>
              <a:t>(</a:t>
            </a:r>
            <a:r>
              <a:rPr lang="ru-RU" sz="2000" dirty="0" err="1" smtClean="0">
                <a:solidFill>
                  <a:srgbClr val="0000FF"/>
                </a:solidFill>
              </a:rPr>
              <a:t>LoginCtrl.PasswordRecoveryUrl</a:t>
            </a:r>
            <a:r>
              <a:rPr lang="ru-RU" sz="2000" dirty="0" smtClean="0">
                <a:solidFill>
                  <a:srgbClr val="0000FF"/>
                </a:solidFill>
              </a:rPr>
              <a:t>);</a:t>
            </a:r>
          </a:p>
          <a:p>
            <a:pPr eaLnBrk="1" hangingPunct="1">
              <a:lnSpc>
                <a:spcPct val="80000"/>
              </a:lnSpc>
              <a:buFontTx/>
              <a:buNone/>
            </a:pPr>
            <a:r>
              <a:rPr lang="ru-RU" sz="2000" dirty="0" smtClean="0">
                <a:solidFill>
                  <a:srgbClr val="0000FF"/>
                </a:solidFill>
              </a:rPr>
              <a:t>}</a:t>
            </a:r>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922114"/>
          </a:xfrm>
        </p:spPr>
        <p:txBody>
          <a:bodyPr>
            <a:normAutofit fontScale="90000"/>
          </a:bodyPr>
          <a:lstStyle/>
          <a:p>
            <a:r>
              <a:rPr lang="ru-RU" dirty="0" smtClean="0"/>
              <a:t>Пример обработчика события для ЭУ </a:t>
            </a:r>
            <a:r>
              <a:rPr lang="en-US" dirty="0" smtClean="0">
                <a:solidFill>
                  <a:srgbClr val="0000FF"/>
                </a:solidFill>
              </a:rPr>
              <a:t>Login</a:t>
            </a:r>
            <a:endParaRPr lang="ru-RU" dirty="0">
              <a:solidFill>
                <a:srgbClr val="0000FF"/>
              </a:solidFill>
            </a:endParaRPr>
          </a:p>
        </p:txBody>
      </p:sp>
      <p:sp>
        <p:nvSpPr>
          <p:cNvPr id="3" name="Содержимое 2"/>
          <p:cNvSpPr>
            <a:spLocks noGrp="1"/>
          </p:cNvSpPr>
          <p:nvPr>
            <p:ph idx="1"/>
          </p:nvPr>
        </p:nvSpPr>
        <p:spPr>
          <a:xfrm>
            <a:off x="457200" y="1600200"/>
            <a:ext cx="8686800" cy="5141168"/>
          </a:xfrm>
        </p:spPr>
        <p:txBody>
          <a:bodyPr>
            <a:normAutofit fontScale="77500" lnSpcReduction="20000"/>
          </a:bodyPr>
          <a:lstStyle/>
          <a:p>
            <a:pPr>
              <a:buNone/>
            </a:pPr>
            <a:r>
              <a:rPr lang="en-US" dirty="0" smtClean="0">
                <a:solidFill>
                  <a:srgbClr val="0000FF"/>
                </a:solidFill>
              </a:rPr>
              <a:t>protected void </a:t>
            </a:r>
            <a:r>
              <a:rPr lang="en-US" dirty="0" err="1" smtClean="0">
                <a:solidFill>
                  <a:srgbClr val="0000FF"/>
                </a:solidFill>
              </a:rPr>
              <a:t>LoginCtrl_Authenticate</a:t>
            </a:r>
            <a:r>
              <a:rPr lang="en-US" dirty="0" smtClean="0">
                <a:solidFill>
                  <a:srgbClr val="0000FF"/>
                </a:solidFill>
              </a:rPr>
              <a:t>(object sender, </a:t>
            </a:r>
            <a:r>
              <a:rPr lang="en-US" dirty="0" err="1" smtClean="0">
                <a:solidFill>
                  <a:srgbClr val="0000FF"/>
                </a:solidFill>
              </a:rPr>
              <a:t>AuthenticateEventArgs</a:t>
            </a:r>
            <a:r>
              <a:rPr lang="en-US" dirty="0" smtClean="0">
                <a:solidFill>
                  <a:srgbClr val="0000FF"/>
                </a:solidFill>
              </a:rPr>
              <a:t> e)</a:t>
            </a:r>
          </a:p>
          <a:p>
            <a:pPr>
              <a:buNone/>
            </a:pPr>
            <a:r>
              <a:rPr lang="en-US" dirty="0" smtClean="0">
                <a:solidFill>
                  <a:srgbClr val="0000FF"/>
                </a:solidFill>
              </a:rPr>
              <a:t>{</a:t>
            </a:r>
          </a:p>
          <a:p>
            <a:pPr marL="1438275" indent="-1438275">
              <a:buNone/>
            </a:pPr>
            <a:r>
              <a:rPr lang="ru-RU" dirty="0" smtClean="0">
                <a:solidFill>
                  <a:srgbClr val="0000FF"/>
                </a:solidFill>
              </a:rPr>
              <a:t>   </a:t>
            </a:r>
            <a:r>
              <a:rPr lang="en-US" dirty="0" smtClean="0">
                <a:solidFill>
                  <a:srgbClr val="0000FF"/>
                </a:solidFill>
              </a:rPr>
              <a:t>if (</a:t>
            </a:r>
            <a:r>
              <a:rPr lang="en-US" dirty="0" err="1" smtClean="0">
                <a:solidFill>
                  <a:srgbClr val="0000FF"/>
                </a:solidFill>
              </a:rPr>
              <a:t>YourValidationFunction</a:t>
            </a:r>
            <a:r>
              <a:rPr lang="en-US" dirty="0" smtClean="0">
                <a:solidFill>
                  <a:srgbClr val="0000FF"/>
                </a:solidFill>
              </a:rPr>
              <a:t>(</a:t>
            </a:r>
            <a:r>
              <a:rPr lang="en-US" dirty="0" err="1" smtClean="0">
                <a:solidFill>
                  <a:srgbClr val="0000FF"/>
                </a:solidFill>
              </a:rPr>
              <a:t>LoginCtrl.UserName</a:t>
            </a:r>
            <a:r>
              <a:rPr lang="en-US" dirty="0" smtClean="0">
                <a:solidFill>
                  <a:srgbClr val="0000FF"/>
                </a:solidFill>
              </a:rPr>
              <a:t>, </a:t>
            </a:r>
            <a:r>
              <a:rPr lang="ru-RU" dirty="0" smtClean="0">
                <a:solidFill>
                  <a:srgbClr val="0000FF"/>
                </a:solidFill>
              </a:rPr>
              <a:t>                      </a:t>
            </a:r>
          </a:p>
          <a:p>
            <a:pPr marL="3590925" indent="-3590925">
              <a:buNone/>
              <a:tabLst>
                <a:tab pos="3590925" algn="l"/>
              </a:tabLst>
            </a:pPr>
            <a:r>
              <a:rPr lang="ru-RU" dirty="0" smtClean="0">
                <a:solidFill>
                  <a:srgbClr val="0000FF"/>
                </a:solidFill>
              </a:rPr>
              <a:t>	</a:t>
            </a:r>
            <a:r>
              <a:rPr lang="en-US" dirty="0" err="1" smtClean="0">
                <a:solidFill>
                  <a:srgbClr val="0000FF"/>
                </a:solidFill>
              </a:rPr>
              <a:t>LoginCtrl.Password</a:t>
            </a:r>
            <a:r>
              <a:rPr lang="en-US" dirty="0" smtClean="0">
                <a:solidFill>
                  <a:srgbClr val="0000FF"/>
                </a:solidFill>
              </a:rPr>
              <a:t>))</a:t>
            </a:r>
          </a:p>
          <a:p>
            <a:pPr>
              <a:buNone/>
            </a:pPr>
            <a:r>
              <a:rPr lang="ru-RU" dirty="0" smtClean="0">
                <a:solidFill>
                  <a:srgbClr val="0000FF"/>
                </a:solidFill>
              </a:rPr>
              <a:t>   </a:t>
            </a:r>
            <a:r>
              <a:rPr lang="en-US" dirty="0" smtClean="0">
                <a:solidFill>
                  <a:srgbClr val="0000FF"/>
                </a:solidFill>
              </a:rPr>
              <a:t>{</a:t>
            </a:r>
          </a:p>
          <a:p>
            <a:pPr>
              <a:buNone/>
            </a:pPr>
            <a:r>
              <a:rPr lang="ru-RU" dirty="0" smtClean="0">
                <a:solidFill>
                  <a:srgbClr val="0000FF"/>
                </a:solidFill>
              </a:rPr>
              <a:t>      </a:t>
            </a:r>
            <a:r>
              <a:rPr lang="en-US" dirty="0" err="1" smtClean="0">
                <a:solidFill>
                  <a:srgbClr val="0000FF"/>
                </a:solidFill>
              </a:rPr>
              <a:t>e.Authenticated</a:t>
            </a:r>
            <a:r>
              <a:rPr lang="en-US" dirty="0" smtClean="0">
                <a:solidFill>
                  <a:srgbClr val="0000FF"/>
                </a:solidFill>
              </a:rPr>
              <a:t> = true;</a:t>
            </a:r>
          </a:p>
          <a:p>
            <a:pPr>
              <a:buNone/>
            </a:pPr>
            <a:r>
              <a:rPr lang="ru-RU" dirty="0" smtClean="0">
                <a:solidFill>
                  <a:srgbClr val="0000FF"/>
                </a:solidFill>
              </a:rPr>
              <a:t>   </a:t>
            </a:r>
            <a:r>
              <a:rPr lang="en-US" dirty="0" smtClean="0">
                <a:solidFill>
                  <a:srgbClr val="0000FF"/>
                </a:solidFill>
              </a:rPr>
              <a:t>}</a:t>
            </a:r>
          </a:p>
          <a:p>
            <a:pPr>
              <a:buNone/>
            </a:pPr>
            <a:r>
              <a:rPr lang="ru-RU" dirty="0" smtClean="0">
                <a:solidFill>
                  <a:srgbClr val="0000FF"/>
                </a:solidFill>
              </a:rPr>
              <a:t>   </a:t>
            </a:r>
            <a:r>
              <a:rPr lang="en-US" dirty="0" smtClean="0">
                <a:solidFill>
                  <a:srgbClr val="0000FF"/>
                </a:solidFill>
              </a:rPr>
              <a:t>else</a:t>
            </a:r>
          </a:p>
          <a:p>
            <a:pPr>
              <a:buNone/>
            </a:pPr>
            <a:r>
              <a:rPr lang="ru-RU" dirty="0" smtClean="0">
                <a:solidFill>
                  <a:srgbClr val="0000FF"/>
                </a:solidFill>
              </a:rPr>
              <a:t>   </a:t>
            </a:r>
            <a:r>
              <a:rPr lang="en-US" dirty="0" smtClean="0">
                <a:solidFill>
                  <a:srgbClr val="0000FF"/>
                </a:solidFill>
              </a:rPr>
              <a:t>{</a:t>
            </a:r>
          </a:p>
          <a:p>
            <a:pPr>
              <a:buNone/>
            </a:pPr>
            <a:r>
              <a:rPr lang="ru-RU" dirty="0" smtClean="0">
                <a:solidFill>
                  <a:srgbClr val="0000FF"/>
                </a:solidFill>
              </a:rPr>
              <a:t>      </a:t>
            </a:r>
            <a:r>
              <a:rPr lang="en-US" dirty="0" err="1" smtClean="0">
                <a:solidFill>
                  <a:srgbClr val="0000FF"/>
                </a:solidFill>
              </a:rPr>
              <a:t>e.Authenticated</a:t>
            </a:r>
            <a:r>
              <a:rPr lang="en-US" dirty="0" smtClean="0">
                <a:solidFill>
                  <a:srgbClr val="0000FF"/>
                </a:solidFill>
              </a:rPr>
              <a:t> = false;</a:t>
            </a:r>
          </a:p>
          <a:p>
            <a:pPr>
              <a:buNone/>
            </a:pPr>
            <a:r>
              <a:rPr lang="ru-RU" dirty="0" smtClean="0">
                <a:solidFill>
                  <a:srgbClr val="0000FF"/>
                </a:solidFill>
              </a:rPr>
              <a:t>   </a:t>
            </a:r>
            <a:r>
              <a:rPr lang="en-US" dirty="0" smtClean="0">
                <a:solidFill>
                  <a:srgbClr val="0000FF"/>
                </a:solidFill>
              </a:rPr>
              <a:t>}</a:t>
            </a:r>
          </a:p>
          <a:p>
            <a:pPr>
              <a:buNone/>
            </a:pPr>
            <a:r>
              <a:rPr lang="en-US" dirty="0" smtClean="0">
                <a:solidFill>
                  <a:srgbClr val="0000FF"/>
                </a:solidFill>
              </a:rPr>
              <a:t>}</a:t>
            </a:r>
          </a:p>
          <a:p>
            <a:endParaRPr lang="en-US" dirty="0" smtClean="0">
              <a:solidFill>
                <a:srgbClr val="0000FF"/>
              </a:solidFill>
            </a:endParaRPr>
          </a:p>
          <a:p>
            <a:endParaRPr lang="ru-RU" dirty="0"/>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706090"/>
          </a:xfrm>
        </p:spPr>
        <p:txBody>
          <a:bodyPr>
            <a:normAutofit fontScale="90000"/>
          </a:bodyPr>
          <a:lstStyle/>
          <a:p>
            <a:r>
              <a:rPr lang="ru-RU" dirty="0" smtClean="0"/>
              <a:t>Элемент управления </a:t>
            </a:r>
            <a:r>
              <a:rPr lang="en-US" dirty="0" err="1" smtClean="0">
                <a:solidFill>
                  <a:srgbClr val="0000FF"/>
                </a:solidFill>
              </a:rPr>
              <a:t>LoginView</a:t>
            </a:r>
            <a:endParaRPr lang="ru-RU" dirty="0">
              <a:solidFill>
                <a:srgbClr val="0000FF"/>
              </a:solidFill>
            </a:endParaRPr>
          </a:p>
        </p:txBody>
      </p:sp>
      <p:sp>
        <p:nvSpPr>
          <p:cNvPr id="3" name="Содержимое 2"/>
          <p:cNvSpPr>
            <a:spLocks noGrp="1"/>
          </p:cNvSpPr>
          <p:nvPr>
            <p:ph idx="1"/>
          </p:nvPr>
        </p:nvSpPr>
        <p:spPr>
          <a:xfrm>
            <a:off x="205680" y="1484784"/>
            <a:ext cx="8686800" cy="5257800"/>
          </a:xfrm>
        </p:spPr>
        <p:txBody>
          <a:bodyPr>
            <a:normAutofit fontScale="92500" lnSpcReduction="20000"/>
          </a:bodyPr>
          <a:lstStyle/>
          <a:p>
            <a:r>
              <a:rPr lang="ru-RU" dirty="0" smtClean="0"/>
              <a:t>ЭУ </a:t>
            </a:r>
            <a:r>
              <a:rPr lang="en-US" dirty="0" err="1" smtClean="0">
                <a:solidFill>
                  <a:srgbClr val="0000FF"/>
                </a:solidFill>
              </a:rPr>
              <a:t>LoginView</a:t>
            </a:r>
            <a:r>
              <a:rPr lang="en-US" dirty="0" smtClean="0"/>
              <a:t> </a:t>
            </a:r>
            <a:r>
              <a:rPr lang="ru-RU" dirty="0" smtClean="0"/>
              <a:t>позволяет показывать различные наборы ЭУ для анонимный и аутентифицированных пользователей. </a:t>
            </a:r>
          </a:p>
          <a:p>
            <a:r>
              <a:rPr lang="ru-RU" dirty="0" smtClean="0"/>
              <a:t>Кроме этого он также позволяет показать разное содержание с учетом роли, к которой относится подключенный пользователь. </a:t>
            </a:r>
          </a:p>
          <a:p>
            <a:r>
              <a:rPr lang="ru-RU" dirty="0" smtClean="0"/>
              <a:t>ЭУ </a:t>
            </a:r>
            <a:r>
              <a:rPr lang="en-US" dirty="0" err="1" smtClean="0">
                <a:solidFill>
                  <a:srgbClr val="0000FF"/>
                </a:solidFill>
              </a:rPr>
              <a:t>LoginView</a:t>
            </a:r>
            <a:r>
              <a:rPr lang="en-US" dirty="0" smtClean="0"/>
              <a:t> </a:t>
            </a:r>
            <a:r>
              <a:rPr lang="ru-RU" dirty="0" smtClean="0"/>
              <a:t>является шаблонным ЭУ с разными типами шаблонов – </a:t>
            </a:r>
          </a:p>
          <a:p>
            <a:pPr lvl="1"/>
            <a:r>
              <a:rPr lang="ru-RU" dirty="0" smtClean="0"/>
              <a:t>один для анонимных пользователей, </a:t>
            </a:r>
          </a:p>
          <a:p>
            <a:pPr lvl="1"/>
            <a:r>
              <a:rPr lang="ru-RU" dirty="0" smtClean="0"/>
              <a:t>другой для аутентифицированных пользователей, а </a:t>
            </a:r>
          </a:p>
          <a:p>
            <a:pPr lvl="1"/>
            <a:r>
              <a:rPr lang="ru-RU" dirty="0" smtClean="0"/>
              <a:t>третий для поддержки шаблонов учитывающих роли. </a:t>
            </a:r>
          </a:p>
          <a:p>
            <a:r>
              <a:rPr lang="ru-RU" dirty="0" smtClean="0"/>
              <a:t>В этих шаблонах требуется просто добавить ЭУ для отображения соответствующей ситуации.</a:t>
            </a:r>
            <a:endParaRPr lang="ru-RU" dirty="0"/>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850106"/>
          </a:xfrm>
        </p:spPr>
        <p:txBody>
          <a:bodyPr>
            <a:normAutofit/>
          </a:bodyPr>
          <a:lstStyle/>
          <a:p>
            <a:r>
              <a:rPr lang="ru-RU" sz="4000" dirty="0" smtClean="0"/>
              <a:t>Пример описания ЭУ </a:t>
            </a:r>
            <a:r>
              <a:rPr lang="en-US" sz="4000" dirty="0" err="1">
                <a:solidFill>
                  <a:srgbClr val="0000FF"/>
                </a:solidFill>
              </a:rPr>
              <a:t>LoginView</a:t>
            </a:r>
            <a:endParaRPr lang="ru-RU" sz="4000" dirty="0"/>
          </a:p>
        </p:txBody>
      </p:sp>
      <p:sp>
        <p:nvSpPr>
          <p:cNvPr id="3" name="Содержимое 2"/>
          <p:cNvSpPr>
            <a:spLocks noGrp="1"/>
          </p:cNvSpPr>
          <p:nvPr>
            <p:ph idx="1"/>
          </p:nvPr>
        </p:nvSpPr>
        <p:spPr>
          <a:xfrm>
            <a:off x="205680" y="1556792"/>
            <a:ext cx="8938320" cy="5301208"/>
          </a:xfrm>
        </p:spPr>
        <p:txBody>
          <a:bodyPr>
            <a:normAutofit fontScale="47500" lnSpcReduction="20000"/>
          </a:bodyPr>
          <a:lstStyle/>
          <a:p>
            <a:pPr>
              <a:buNone/>
            </a:pPr>
            <a:r>
              <a:rPr lang="en-US" sz="3400" dirty="0" smtClean="0">
                <a:solidFill>
                  <a:srgbClr val="0000FF"/>
                </a:solidFill>
              </a:rPr>
              <a:t>&lt;</a:t>
            </a:r>
            <a:r>
              <a:rPr lang="en-US" sz="3400" dirty="0" err="1" smtClean="0">
                <a:solidFill>
                  <a:srgbClr val="0000FF"/>
                </a:solidFill>
              </a:rPr>
              <a:t>asp:LoginView</a:t>
            </a:r>
            <a:r>
              <a:rPr lang="en-US" sz="3400" dirty="0" smtClean="0">
                <a:solidFill>
                  <a:srgbClr val="0000FF"/>
                </a:solidFill>
              </a:rPr>
              <a:t> ID="</a:t>
            </a:r>
            <a:r>
              <a:rPr lang="en-US" sz="3400" dirty="0" err="1" smtClean="0">
                <a:solidFill>
                  <a:srgbClr val="0000FF"/>
                </a:solidFill>
              </a:rPr>
              <a:t>LoginViewCtrl</a:t>
            </a:r>
            <a:r>
              <a:rPr lang="en-US" sz="3400" dirty="0" smtClean="0">
                <a:solidFill>
                  <a:srgbClr val="0000FF"/>
                </a:solidFill>
              </a:rPr>
              <a:t>" runat="server"&gt;</a:t>
            </a:r>
            <a:endParaRPr lang="ru-RU" sz="3400" dirty="0" smtClean="0">
              <a:solidFill>
                <a:srgbClr val="0000FF"/>
              </a:solidFill>
            </a:endParaRPr>
          </a:p>
          <a:p>
            <a:pPr marL="176213" indent="11113">
              <a:buNone/>
            </a:pPr>
            <a:r>
              <a:rPr lang="en-US" sz="3400" dirty="0" smtClean="0">
                <a:solidFill>
                  <a:srgbClr val="0000FF"/>
                </a:solidFill>
              </a:rPr>
              <a:t>&lt;</a:t>
            </a:r>
            <a:r>
              <a:rPr lang="en-US" sz="3400" dirty="0" err="1" smtClean="0">
                <a:solidFill>
                  <a:srgbClr val="0000FF"/>
                </a:solidFill>
              </a:rPr>
              <a:t>AnonymousTemplate</a:t>
            </a:r>
            <a:r>
              <a:rPr lang="en-US" sz="3400" dirty="0" smtClean="0">
                <a:solidFill>
                  <a:srgbClr val="0000FF"/>
                </a:solidFill>
              </a:rPr>
              <a:t>&gt;</a:t>
            </a:r>
            <a:endParaRPr lang="ru-RU" sz="3400" dirty="0" smtClean="0">
              <a:solidFill>
                <a:srgbClr val="0000FF"/>
              </a:solidFill>
            </a:endParaRPr>
          </a:p>
          <a:p>
            <a:pPr marL="352425" indent="11113">
              <a:buNone/>
            </a:pPr>
            <a:r>
              <a:rPr lang="ru-RU" sz="3400" dirty="0" smtClean="0">
                <a:solidFill>
                  <a:srgbClr val="0000FF"/>
                </a:solidFill>
              </a:rPr>
              <a:t>&lt;</a:t>
            </a:r>
            <a:r>
              <a:rPr lang="en-US" sz="3400" dirty="0" smtClean="0">
                <a:solidFill>
                  <a:srgbClr val="0000FF"/>
                </a:solidFill>
              </a:rPr>
              <a:t>h</a:t>
            </a:r>
            <a:r>
              <a:rPr lang="ru-RU" sz="3400" dirty="0" smtClean="0">
                <a:solidFill>
                  <a:srgbClr val="0000FF"/>
                </a:solidFill>
              </a:rPr>
              <a:t>2&gt;Вы являетесь анонимным пользователем&lt;/</a:t>
            </a:r>
            <a:r>
              <a:rPr lang="en-US" sz="3400" dirty="0" smtClean="0">
                <a:solidFill>
                  <a:srgbClr val="0000FF"/>
                </a:solidFill>
              </a:rPr>
              <a:t>h</a:t>
            </a:r>
            <a:r>
              <a:rPr lang="ru-RU" sz="3400" dirty="0" smtClean="0">
                <a:solidFill>
                  <a:srgbClr val="0000FF"/>
                </a:solidFill>
              </a:rPr>
              <a:t>2&gt;</a:t>
            </a:r>
          </a:p>
          <a:p>
            <a:pPr marL="176213" indent="11113">
              <a:buNone/>
            </a:pPr>
            <a:r>
              <a:rPr lang="en-US" sz="3400" dirty="0" smtClean="0">
                <a:solidFill>
                  <a:srgbClr val="0000FF"/>
                </a:solidFill>
              </a:rPr>
              <a:t>&lt;/</a:t>
            </a:r>
            <a:r>
              <a:rPr lang="en-US" sz="3400" dirty="0" err="1" smtClean="0">
                <a:solidFill>
                  <a:srgbClr val="0000FF"/>
                </a:solidFill>
              </a:rPr>
              <a:t>AnonymousTemplate</a:t>
            </a:r>
            <a:r>
              <a:rPr lang="en-US" sz="3400" dirty="0" smtClean="0">
                <a:solidFill>
                  <a:srgbClr val="0000FF"/>
                </a:solidFill>
              </a:rPr>
              <a:t>&gt;</a:t>
            </a:r>
            <a:endParaRPr lang="ru-RU" sz="3400" dirty="0" smtClean="0">
              <a:solidFill>
                <a:srgbClr val="0000FF"/>
              </a:solidFill>
            </a:endParaRPr>
          </a:p>
          <a:p>
            <a:pPr marL="176213" indent="11113">
              <a:buNone/>
            </a:pPr>
            <a:r>
              <a:rPr lang="en-US" sz="3400" dirty="0" smtClean="0">
                <a:solidFill>
                  <a:srgbClr val="0000FF"/>
                </a:solidFill>
              </a:rPr>
              <a:t>&lt;</a:t>
            </a:r>
            <a:r>
              <a:rPr lang="en-US" sz="3400" dirty="0" err="1" smtClean="0">
                <a:solidFill>
                  <a:srgbClr val="0000FF"/>
                </a:solidFill>
              </a:rPr>
              <a:t>LoggedInTemplate</a:t>
            </a:r>
            <a:r>
              <a:rPr lang="en-US" sz="3400" dirty="0" smtClean="0">
                <a:solidFill>
                  <a:srgbClr val="0000FF"/>
                </a:solidFill>
              </a:rPr>
              <a:t>&gt;</a:t>
            </a:r>
            <a:endParaRPr lang="ru-RU" sz="3400" dirty="0" smtClean="0">
              <a:solidFill>
                <a:srgbClr val="0000FF"/>
              </a:solidFill>
            </a:endParaRPr>
          </a:p>
          <a:p>
            <a:pPr marL="352425" indent="11113">
              <a:buNone/>
            </a:pPr>
            <a:r>
              <a:rPr lang="ru-RU" sz="3400" dirty="0" smtClean="0">
                <a:solidFill>
                  <a:srgbClr val="0000FF"/>
                </a:solidFill>
              </a:rPr>
              <a:t>&lt;</a:t>
            </a:r>
            <a:r>
              <a:rPr lang="en-US" sz="3400" dirty="0" smtClean="0">
                <a:solidFill>
                  <a:srgbClr val="0000FF"/>
                </a:solidFill>
              </a:rPr>
              <a:t>h</a:t>
            </a:r>
            <a:r>
              <a:rPr lang="ru-RU" sz="3400" dirty="0" smtClean="0">
                <a:solidFill>
                  <a:srgbClr val="0000FF"/>
                </a:solidFill>
              </a:rPr>
              <a:t>2&gt;Вы подключились к </a:t>
            </a:r>
            <a:r>
              <a:rPr lang="en-US" sz="3400" dirty="0" smtClean="0">
                <a:solidFill>
                  <a:srgbClr val="0000FF"/>
                </a:solidFill>
              </a:rPr>
              <a:t>web</a:t>
            </a:r>
            <a:r>
              <a:rPr lang="ru-RU" sz="3400" dirty="0" smtClean="0">
                <a:solidFill>
                  <a:srgbClr val="0000FF"/>
                </a:solidFill>
              </a:rPr>
              <a:t>-приложению&lt;/</a:t>
            </a:r>
            <a:r>
              <a:rPr lang="en-US" sz="3400" dirty="0" smtClean="0">
                <a:solidFill>
                  <a:srgbClr val="0000FF"/>
                </a:solidFill>
              </a:rPr>
              <a:t>h</a:t>
            </a:r>
            <a:r>
              <a:rPr lang="ru-RU" sz="3400" dirty="0" smtClean="0">
                <a:solidFill>
                  <a:srgbClr val="0000FF"/>
                </a:solidFill>
              </a:rPr>
              <a:t>2&gt; </a:t>
            </a:r>
          </a:p>
          <a:p>
            <a:pPr marL="176213" indent="11113">
              <a:buNone/>
            </a:pPr>
            <a:r>
              <a:rPr lang="en-US" sz="3400" dirty="0" smtClean="0">
                <a:solidFill>
                  <a:srgbClr val="0000FF"/>
                </a:solidFill>
              </a:rPr>
              <a:t>&lt;/</a:t>
            </a:r>
            <a:r>
              <a:rPr lang="en-US" sz="3400" dirty="0" err="1" smtClean="0">
                <a:solidFill>
                  <a:srgbClr val="0000FF"/>
                </a:solidFill>
              </a:rPr>
              <a:t>LoggedInTemplate</a:t>
            </a:r>
            <a:r>
              <a:rPr lang="en-US" sz="3400" dirty="0" smtClean="0">
                <a:solidFill>
                  <a:srgbClr val="0000FF"/>
                </a:solidFill>
              </a:rPr>
              <a:t>&gt;</a:t>
            </a:r>
            <a:endParaRPr lang="ru-RU" sz="3400" dirty="0" smtClean="0">
              <a:solidFill>
                <a:srgbClr val="0000FF"/>
              </a:solidFill>
            </a:endParaRPr>
          </a:p>
          <a:p>
            <a:pPr marL="176213" indent="11113">
              <a:buNone/>
            </a:pPr>
            <a:r>
              <a:rPr lang="en-US" sz="3400" dirty="0" smtClean="0">
                <a:solidFill>
                  <a:srgbClr val="0000FF"/>
                </a:solidFill>
              </a:rPr>
              <a:t>&lt;</a:t>
            </a:r>
            <a:r>
              <a:rPr lang="en-US" sz="3400" dirty="0" err="1" smtClean="0">
                <a:solidFill>
                  <a:srgbClr val="0000FF"/>
                </a:solidFill>
              </a:rPr>
              <a:t>RoleGroups</a:t>
            </a:r>
            <a:r>
              <a:rPr lang="en-US" sz="3400" dirty="0" smtClean="0">
                <a:solidFill>
                  <a:srgbClr val="0000FF"/>
                </a:solidFill>
              </a:rPr>
              <a:t>&gt;</a:t>
            </a:r>
            <a:endParaRPr lang="ru-RU" sz="3400" dirty="0" smtClean="0">
              <a:solidFill>
                <a:srgbClr val="0000FF"/>
              </a:solidFill>
            </a:endParaRPr>
          </a:p>
          <a:p>
            <a:pPr marL="352425" indent="11113">
              <a:buNone/>
            </a:pPr>
            <a:r>
              <a:rPr lang="en-US" sz="3400" b="1" dirty="0" smtClean="0">
                <a:solidFill>
                  <a:srgbClr val="0000FF"/>
                </a:solidFill>
              </a:rPr>
              <a:t>&lt;</a:t>
            </a:r>
            <a:r>
              <a:rPr lang="en-US" sz="3400" b="1" dirty="0" err="1" smtClean="0">
                <a:solidFill>
                  <a:srgbClr val="0000FF"/>
                </a:solidFill>
              </a:rPr>
              <a:t>asp:RoleGroup</a:t>
            </a:r>
            <a:r>
              <a:rPr lang="en-US" sz="3400" b="1" dirty="0" smtClean="0">
                <a:solidFill>
                  <a:srgbClr val="0000FF"/>
                </a:solidFill>
              </a:rPr>
              <a:t> Roles="Admin"&gt;</a:t>
            </a:r>
            <a:endParaRPr lang="ru-RU" sz="3400" b="1" dirty="0" smtClean="0">
              <a:solidFill>
                <a:srgbClr val="0000FF"/>
              </a:solidFill>
            </a:endParaRPr>
          </a:p>
          <a:p>
            <a:pPr marL="539750" indent="11113">
              <a:buNone/>
            </a:pPr>
            <a:r>
              <a:rPr lang="en-US" sz="3400" dirty="0" smtClean="0">
                <a:solidFill>
                  <a:srgbClr val="0000FF"/>
                </a:solidFill>
              </a:rPr>
              <a:t>&lt;</a:t>
            </a:r>
            <a:r>
              <a:rPr lang="en-US" sz="3400" dirty="0" err="1" smtClean="0">
                <a:solidFill>
                  <a:srgbClr val="0000FF"/>
                </a:solidFill>
              </a:rPr>
              <a:t>ContentTemplate</a:t>
            </a:r>
            <a:r>
              <a:rPr lang="en-US" sz="3400" dirty="0" smtClean="0">
                <a:solidFill>
                  <a:srgbClr val="0000FF"/>
                </a:solidFill>
              </a:rPr>
              <a:t>&gt;</a:t>
            </a:r>
            <a:endParaRPr lang="ru-RU" sz="3400" dirty="0" smtClean="0">
              <a:solidFill>
                <a:srgbClr val="0000FF"/>
              </a:solidFill>
            </a:endParaRPr>
          </a:p>
          <a:p>
            <a:pPr marL="717550" indent="11113">
              <a:buNone/>
            </a:pPr>
            <a:r>
              <a:rPr lang="ru-RU" sz="3400" dirty="0" smtClean="0">
                <a:solidFill>
                  <a:srgbClr val="0000FF"/>
                </a:solidFill>
              </a:rPr>
              <a:t>&lt;</a:t>
            </a:r>
            <a:r>
              <a:rPr lang="en-US" sz="3400" dirty="0" smtClean="0">
                <a:solidFill>
                  <a:srgbClr val="0000FF"/>
                </a:solidFill>
              </a:rPr>
              <a:t>h</a:t>
            </a:r>
            <a:r>
              <a:rPr lang="ru-RU" sz="3400" dirty="0" smtClean="0">
                <a:solidFill>
                  <a:srgbClr val="0000FF"/>
                </a:solidFill>
              </a:rPr>
              <a:t>2&gt;Только администраторы видят это содержание&lt;/</a:t>
            </a:r>
            <a:r>
              <a:rPr lang="en-US" sz="3400" dirty="0" smtClean="0">
                <a:solidFill>
                  <a:srgbClr val="0000FF"/>
                </a:solidFill>
              </a:rPr>
              <a:t>h</a:t>
            </a:r>
            <a:r>
              <a:rPr lang="ru-RU" sz="3400" dirty="0" smtClean="0">
                <a:solidFill>
                  <a:srgbClr val="0000FF"/>
                </a:solidFill>
              </a:rPr>
              <a:t>2&gt;</a:t>
            </a:r>
          </a:p>
          <a:p>
            <a:pPr marL="539750" indent="11113">
              <a:buNone/>
            </a:pPr>
            <a:r>
              <a:rPr lang="en-US" sz="3400" dirty="0" smtClean="0">
                <a:solidFill>
                  <a:srgbClr val="0000FF"/>
                </a:solidFill>
              </a:rPr>
              <a:t>&lt;/</a:t>
            </a:r>
            <a:r>
              <a:rPr lang="en-US" sz="3400" dirty="0" err="1" smtClean="0">
                <a:solidFill>
                  <a:srgbClr val="0000FF"/>
                </a:solidFill>
              </a:rPr>
              <a:t>ContentTemplate</a:t>
            </a:r>
            <a:r>
              <a:rPr lang="en-US" sz="3400" dirty="0" smtClean="0">
                <a:solidFill>
                  <a:srgbClr val="0000FF"/>
                </a:solidFill>
              </a:rPr>
              <a:t>&gt;</a:t>
            </a:r>
            <a:endParaRPr lang="ru-RU" sz="3400" dirty="0" smtClean="0">
              <a:solidFill>
                <a:srgbClr val="0000FF"/>
              </a:solidFill>
            </a:endParaRPr>
          </a:p>
          <a:p>
            <a:pPr marL="352425" indent="11113">
              <a:buNone/>
            </a:pPr>
            <a:r>
              <a:rPr lang="en-US" sz="3400" dirty="0" smtClean="0">
                <a:solidFill>
                  <a:srgbClr val="0000FF"/>
                </a:solidFill>
              </a:rPr>
              <a:t>&lt;/</a:t>
            </a:r>
            <a:r>
              <a:rPr lang="en-US" sz="3400" dirty="0" err="1" smtClean="0">
                <a:solidFill>
                  <a:srgbClr val="0000FF"/>
                </a:solidFill>
              </a:rPr>
              <a:t>asp:RoleGroup</a:t>
            </a:r>
            <a:r>
              <a:rPr lang="en-US" sz="3400" dirty="0" smtClean="0">
                <a:solidFill>
                  <a:srgbClr val="0000FF"/>
                </a:solidFill>
              </a:rPr>
              <a:t>&gt;</a:t>
            </a:r>
            <a:endParaRPr lang="ru-RU" sz="3400" dirty="0" smtClean="0">
              <a:solidFill>
                <a:srgbClr val="0000FF"/>
              </a:solidFill>
            </a:endParaRPr>
          </a:p>
          <a:p>
            <a:pPr marL="352425" indent="11113">
              <a:buNone/>
            </a:pPr>
            <a:r>
              <a:rPr lang="en-US" sz="3400" b="1" dirty="0" smtClean="0">
                <a:solidFill>
                  <a:srgbClr val="0000FF"/>
                </a:solidFill>
              </a:rPr>
              <a:t>&lt;</a:t>
            </a:r>
            <a:r>
              <a:rPr lang="en-US" sz="3400" b="1" dirty="0" err="1" smtClean="0">
                <a:solidFill>
                  <a:srgbClr val="0000FF"/>
                </a:solidFill>
              </a:rPr>
              <a:t>asp:RoleGroup</a:t>
            </a:r>
            <a:r>
              <a:rPr lang="en-US" sz="3400" b="1" dirty="0" smtClean="0">
                <a:solidFill>
                  <a:srgbClr val="0000FF"/>
                </a:solidFill>
              </a:rPr>
              <a:t> Roles="Reader, Designer"&gt;</a:t>
            </a:r>
            <a:endParaRPr lang="ru-RU" sz="3400" b="1" dirty="0" smtClean="0">
              <a:solidFill>
                <a:srgbClr val="0000FF"/>
              </a:solidFill>
            </a:endParaRPr>
          </a:p>
          <a:p>
            <a:pPr marL="539750" indent="11113">
              <a:buNone/>
            </a:pPr>
            <a:r>
              <a:rPr lang="en-US" sz="3400" dirty="0" smtClean="0">
                <a:solidFill>
                  <a:srgbClr val="0000FF"/>
                </a:solidFill>
              </a:rPr>
              <a:t>&lt;</a:t>
            </a:r>
            <a:r>
              <a:rPr lang="en-US" sz="3400" dirty="0" err="1" smtClean="0">
                <a:solidFill>
                  <a:srgbClr val="0000FF"/>
                </a:solidFill>
              </a:rPr>
              <a:t>ContentTemplate</a:t>
            </a:r>
            <a:r>
              <a:rPr lang="en-US" sz="3400" dirty="0" smtClean="0">
                <a:solidFill>
                  <a:srgbClr val="0000FF"/>
                </a:solidFill>
              </a:rPr>
              <a:t>&gt;</a:t>
            </a:r>
            <a:endParaRPr lang="ru-RU" sz="3400" dirty="0" smtClean="0">
              <a:solidFill>
                <a:srgbClr val="0000FF"/>
              </a:solidFill>
            </a:endParaRPr>
          </a:p>
          <a:p>
            <a:pPr marL="717550" indent="11113">
              <a:buNone/>
            </a:pPr>
            <a:r>
              <a:rPr lang="ru-RU" sz="3400" dirty="0" smtClean="0">
                <a:solidFill>
                  <a:srgbClr val="0000FF"/>
                </a:solidFill>
              </a:rPr>
              <a:t>&lt;</a:t>
            </a:r>
            <a:r>
              <a:rPr lang="en-US" sz="3400" dirty="0" smtClean="0">
                <a:solidFill>
                  <a:srgbClr val="0000FF"/>
                </a:solidFill>
              </a:rPr>
              <a:t>h</a:t>
            </a:r>
            <a:r>
              <a:rPr lang="ru-RU" sz="3400" dirty="0" smtClean="0">
                <a:solidFill>
                  <a:srgbClr val="0000FF"/>
                </a:solidFill>
              </a:rPr>
              <a:t>2&gt;Это содержание для </a:t>
            </a:r>
            <a:r>
              <a:rPr lang="en-US" sz="3400" dirty="0" smtClean="0">
                <a:solidFill>
                  <a:srgbClr val="0000FF"/>
                </a:solidFill>
              </a:rPr>
              <a:t>web </a:t>
            </a:r>
            <a:r>
              <a:rPr lang="ru-RU" sz="3400" dirty="0" smtClean="0">
                <a:solidFill>
                  <a:srgbClr val="0000FF"/>
                </a:solidFill>
              </a:rPr>
              <a:t>дизайнеров и читателей &lt;/</a:t>
            </a:r>
            <a:r>
              <a:rPr lang="en-US" sz="3400" dirty="0" smtClean="0">
                <a:solidFill>
                  <a:srgbClr val="0000FF"/>
                </a:solidFill>
              </a:rPr>
              <a:t>h</a:t>
            </a:r>
            <a:r>
              <a:rPr lang="ru-RU" sz="3400" dirty="0" smtClean="0">
                <a:solidFill>
                  <a:srgbClr val="0000FF"/>
                </a:solidFill>
              </a:rPr>
              <a:t>2&gt;</a:t>
            </a:r>
          </a:p>
          <a:p>
            <a:pPr marL="539750" indent="11113">
              <a:buNone/>
            </a:pPr>
            <a:r>
              <a:rPr lang="en-US" sz="3400" dirty="0" smtClean="0">
                <a:solidFill>
                  <a:srgbClr val="0000FF"/>
                </a:solidFill>
              </a:rPr>
              <a:t>&lt;/</a:t>
            </a:r>
            <a:r>
              <a:rPr lang="en-US" sz="3400" dirty="0" err="1" smtClean="0">
                <a:solidFill>
                  <a:srgbClr val="0000FF"/>
                </a:solidFill>
              </a:rPr>
              <a:t>ContentTemplate</a:t>
            </a:r>
            <a:r>
              <a:rPr lang="en-US" sz="3400" dirty="0" smtClean="0">
                <a:solidFill>
                  <a:srgbClr val="0000FF"/>
                </a:solidFill>
              </a:rPr>
              <a:t>&gt;</a:t>
            </a:r>
            <a:endParaRPr lang="ru-RU" sz="3400" dirty="0" smtClean="0">
              <a:solidFill>
                <a:srgbClr val="0000FF"/>
              </a:solidFill>
            </a:endParaRPr>
          </a:p>
          <a:p>
            <a:pPr marL="352425" indent="11113">
              <a:buNone/>
            </a:pPr>
            <a:r>
              <a:rPr lang="en-US" sz="3400" dirty="0" smtClean="0">
                <a:solidFill>
                  <a:srgbClr val="0000FF"/>
                </a:solidFill>
              </a:rPr>
              <a:t>&lt;/</a:t>
            </a:r>
            <a:r>
              <a:rPr lang="en-US" sz="3400" dirty="0" err="1" smtClean="0">
                <a:solidFill>
                  <a:srgbClr val="0000FF"/>
                </a:solidFill>
              </a:rPr>
              <a:t>asp:RoleGroup</a:t>
            </a:r>
            <a:r>
              <a:rPr lang="en-US" sz="3400" dirty="0" smtClean="0">
                <a:solidFill>
                  <a:srgbClr val="0000FF"/>
                </a:solidFill>
              </a:rPr>
              <a:t>&gt;</a:t>
            </a:r>
            <a:endParaRPr lang="ru-RU" sz="3400" dirty="0" smtClean="0">
              <a:solidFill>
                <a:srgbClr val="0000FF"/>
              </a:solidFill>
            </a:endParaRPr>
          </a:p>
          <a:p>
            <a:pPr marL="176213" indent="11113">
              <a:buNone/>
            </a:pPr>
            <a:r>
              <a:rPr lang="en-US" sz="3400" dirty="0" smtClean="0">
                <a:solidFill>
                  <a:srgbClr val="0000FF"/>
                </a:solidFill>
              </a:rPr>
              <a:t>&lt;/</a:t>
            </a:r>
            <a:r>
              <a:rPr lang="en-US" sz="3400" dirty="0" err="1" smtClean="0">
                <a:solidFill>
                  <a:srgbClr val="0000FF"/>
                </a:solidFill>
              </a:rPr>
              <a:t>RoleGroups</a:t>
            </a:r>
            <a:r>
              <a:rPr lang="en-US" sz="3400" dirty="0" smtClean="0">
                <a:solidFill>
                  <a:srgbClr val="0000FF"/>
                </a:solidFill>
              </a:rPr>
              <a:t>&gt;</a:t>
            </a:r>
            <a:endParaRPr lang="ru-RU" sz="3400" dirty="0" smtClean="0">
              <a:solidFill>
                <a:srgbClr val="0000FF"/>
              </a:solidFill>
            </a:endParaRPr>
          </a:p>
          <a:p>
            <a:pPr>
              <a:buNone/>
            </a:pPr>
            <a:r>
              <a:rPr lang="en-US" sz="3400" dirty="0" smtClean="0">
                <a:solidFill>
                  <a:srgbClr val="0000FF"/>
                </a:solidFill>
              </a:rPr>
              <a:t>&lt;/</a:t>
            </a:r>
            <a:r>
              <a:rPr lang="en-US" sz="3400" dirty="0" err="1" smtClean="0">
                <a:solidFill>
                  <a:srgbClr val="0000FF"/>
                </a:solidFill>
              </a:rPr>
              <a:t>asp:LoginView</a:t>
            </a:r>
            <a:r>
              <a:rPr lang="en-US" sz="3400" dirty="0" smtClean="0">
                <a:solidFill>
                  <a:srgbClr val="0000FF"/>
                </a:solidFill>
              </a:rPr>
              <a:t>&gt;</a:t>
            </a:r>
            <a:endParaRPr lang="ru-RU" sz="3400" dirty="0" smtClean="0">
              <a:solidFill>
                <a:srgbClr val="0000FF"/>
              </a:solidFill>
            </a:endParaRPr>
          </a:p>
          <a:p>
            <a:endParaRPr lang="ru-RU" dirty="0">
              <a:solidFill>
                <a:srgbClr val="0000FF"/>
              </a:solidFill>
            </a:endParaRPr>
          </a:p>
        </p:txBody>
      </p:sp>
      <p:sp>
        <p:nvSpPr>
          <p:cNvPr id="4" name="Заголовок 1"/>
          <p:cNvSpPr txBox="1">
            <a:spLocks/>
          </p:cNvSpPr>
          <p:nvPr/>
        </p:nvSpPr>
        <p:spPr>
          <a:xfrm>
            <a:off x="6012160" y="1700808"/>
            <a:ext cx="2808312" cy="2016224"/>
          </a:xfrm>
          <a:prstGeom prst="rect">
            <a:avLst/>
          </a:prstGeom>
        </p:spPr>
        <p:txBody>
          <a:bodyPr vert="horz" lIns="91440" tIns="45720" rIns="91440" bIns="45720" rtlCol="0" anchor="ctr">
            <a:normAutofit fontScale="6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3100" dirty="0" smtClean="0"/>
              <a:t>В данном ЭУ показывается простой текст для анонимных пользователей и некоторый текст для зарегистрированных пользователей:</a:t>
            </a:r>
            <a:endParaRPr lang="ru-RU" dirty="0"/>
          </a:p>
        </p:txBody>
      </p:sp>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778098"/>
          </a:xfrm>
        </p:spPr>
        <p:txBody>
          <a:bodyPr>
            <a:normAutofit/>
          </a:bodyPr>
          <a:lstStyle/>
          <a:p>
            <a:r>
              <a:rPr lang="ru-RU" dirty="0" smtClean="0"/>
              <a:t>Получение данных о пользователе</a:t>
            </a:r>
            <a:endParaRPr lang="ru-RU" dirty="0"/>
          </a:p>
        </p:txBody>
      </p:sp>
      <p:sp>
        <p:nvSpPr>
          <p:cNvPr id="3" name="Объект 2"/>
          <p:cNvSpPr>
            <a:spLocks noGrp="1"/>
          </p:cNvSpPr>
          <p:nvPr>
            <p:ph idx="1"/>
          </p:nvPr>
        </p:nvSpPr>
        <p:spPr>
          <a:xfrm>
            <a:off x="179512" y="1412776"/>
            <a:ext cx="8964488" cy="5445224"/>
          </a:xfrm>
        </p:spPr>
        <p:txBody>
          <a:bodyPr>
            <a:normAutofit/>
          </a:bodyPr>
          <a:lstStyle/>
          <a:p>
            <a:r>
              <a:rPr lang="ru-RU" dirty="0" smtClean="0"/>
              <a:t>После того, как пользователь подключился, можно получить данные о нем:</a:t>
            </a:r>
            <a:r>
              <a:rPr lang="en-US" dirty="0" smtClean="0"/>
              <a:t>:</a:t>
            </a:r>
            <a:endParaRPr lang="en-US" dirty="0"/>
          </a:p>
          <a:p>
            <a:pPr marL="0" indent="0">
              <a:buNone/>
            </a:pPr>
            <a:r>
              <a:rPr lang="en-US" sz="2400" dirty="0">
                <a:solidFill>
                  <a:srgbClr val="0000FF"/>
                </a:solidFill>
              </a:rPr>
              <a:t>protected void Page_Load(Object sender, </a:t>
            </a:r>
            <a:r>
              <a:rPr lang="en-US" sz="2400" dirty="0" err="1">
                <a:solidFill>
                  <a:srgbClr val="0000FF"/>
                </a:solidFill>
              </a:rPr>
              <a:t>EventArgs</a:t>
            </a:r>
            <a:r>
              <a:rPr lang="en-US" sz="2400" dirty="0">
                <a:solidFill>
                  <a:srgbClr val="0000FF"/>
                </a:solidFill>
              </a:rPr>
              <a:t> e)</a:t>
            </a:r>
          </a:p>
          <a:p>
            <a:pPr marL="0" indent="0">
              <a:buNone/>
            </a:pPr>
            <a:r>
              <a:rPr lang="ru-RU" sz="2400" dirty="0">
                <a:solidFill>
                  <a:srgbClr val="0000FF"/>
                </a:solidFill>
              </a:rPr>
              <a:t>{</a:t>
            </a:r>
          </a:p>
          <a:p>
            <a:pPr marL="0" indent="0">
              <a:buNone/>
            </a:pPr>
            <a:r>
              <a:rPr lang="ru-RU" sz="2400" dirty="0" smtClean="0">
                <a:solidFill>
                  <a:srgbClr val="0000FF"/>
                </a:solidFill>
              </a:rPr>
              <a:t>   </a:t>
            </a:r>
            <a:r>
              <a:rPr lang="en-US" sz="2400" dirty="0" err="1" smtClean="0">
                <a:solidFill>
                  <a:srgbClr val="0000FF"/>
                </a:solidFill>
              </a:rPr>
              <a:t>lblMessage.Text</a:t>
            </a:r>
            <a:r>
              <a:rPr lang="en-US" sz="2400" dirty="0" smtClean="0">
                <a:solidFill>
                  <a:srgbClr val="0000FF"/>
                </a:solidFill>
              </a:rPr>
              <a:t> </a:t>
            </a:r>
            <a:r>
              <a:rPr lang="en-US" sz="2400" dirty="0">
                <a:solidFill>
                  <a:srgbClr val="0000FF"/>
                </a:solidFill>
              </a:rPr>
              <a:t>= "You have reached the secured page, ";</a:t>
            </a:r>
          </a:p>
          <a:p>
            <a:pPr marL="0" indent="0">
              <a:buNone/>
            </a:pPr>
            <a:r>
              <a:rPr lang="ru-RU" sz="2400" dirty="0" smtClean="0">
                <a:solidFill>
                  <a:srgbClr val="0000FF"/>
                </a:solidFill>
              </a:rPr>
              <a:t>   </a:t>
            </a:r>
            <a:r>
              <a:rPr lang="en-US" sz="2400" dirty="0" err="1" smtClean="0">
                <a:solidFill>
                  <a:srgbClr val="0000FF"/>
                </a:solidFill>
              </a:rPr>
              <a:t>lblMessage.Text</a:t>
            </a:r>
            <a:r>
              <a:rPr lang="en-US" sz="2400" dirty="0" smtClean="0">
                <a:solidFill>
                  <a:srgbClr val="0000FF"/>
                </a:solidFill>
              </a:rPr>
              <a:t> </a:t>
            </a:r>
            <a:r>
              <a:rPr lang="en-US" sz="2400" dirty="0">
                <a:solidFill>
                  <a:srgbClr val="0000FF"/>
                </a:solidFill>
              </a:rPr>
              <a:t>+= </a:t>
            </a:r>
            <a:r>
              <a:rPr lang="en-US" sz="2400" b="1" dirty="0" err="1">
                <a:solidFill>
                  <a:srgbClr val="0000FF"/>
                </a:solidFill>
              </a:rPr>
              <a:t>User.Identity.Name</a:t>
            </a:r>
            <a:r>
              <a:rPr lang="en-US" sz="2400" dirty="0">
                <a:solidFill>
                  <a:srgbClr val="0000FF"/>
                </a:solidFill>
              </a:rPr>
              <a:t> + ".";</a:t>
            </a:r>
          </a:p>
          <a:p>
            <a:pPr marL="0" indent="0">
              <a:buNone/>
            </a:pPr>
            <a:r>
              <a:rPr lang="ru-RU" sz="2400" dirty="0">
                <a:solidFill>
                  <a:srgbClr val="0000FF"/>
                </a:solidFill>
              </a:rPr>
              <a:t>}</a:t>
            </a:r>
          </a:p>
        </p:txBody>
      </p:sp>
    </p:spTree>
    <p:extLst>
      <p:ext uri="{BB962C8B-B14F-4D97-AF65-F5344CB8AC3E}">
        <p14:creationId xmlns:p14="http://schemas.microsoft.com/office/powerpoint/2010/main" val="2665160190"/>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a:xfrm>
            <a:off x="0" y="274638"/>
            <a:ext cx="9144000" cy="850106"/>
          </a:xfrm>
        </p:spPr>
        <p:txBody>
          <a:bodyPr>
            <a:normAutofit/>
          </a:bodyPr>
          <a:lstStyle/>
          <a:p>
            <a:pPr eaLnBrk="1" hangingPunct="1"/>
            <a:r>
              <a:rPr lang="ru-RU" sz="3600" dirty="0" smtClean="0"/>
              <a:t>Регистрации новых пользователей</a:t>
            </a:r>
          </a:p>
        </p:txBody>
      </p:sp>
      <p:sp>
        <p:nvSpPr>
          <p:cNvPr id="138243" name="Rectangle 3"/>
          <p:cNvSpPr>
            <a:spLocks noGrp="1" noChangeArrowheads="1"/>
          </p:cNvSpPr>
          <p:nvPr>
            <p:ph type="body" idx="1"/>
          </p:nvPr>
        </p:nvSpPr>
        <p:spPr>
          <a:xfrm>
            <a:off x="179512" y="1341438"/>
            <a:ext cx="8964488" cy="5516562"/>
          </a:xfrm>
        </p:spPr>
        <p:txBody>
          <a:bodyPr>
            <a:normAutofit/>
          </a:bodyPr>
          <a:lstStyle/>
          <a:p>
            <a:pPr marL="457200" indent="-457200">
              <a:lnSpc>
                <a:spcPct val="80000"/>
              </a:lnSpc>
            </a:pPr>
            <a:r>
              <a:rPr lang="ru-RU" sz="2800" dirty="0" smtClean="0"/>
              <a:t>Для регистрации новых пользователей можно создать отдельную </a:t>
            </a:r>
            <a:r>
              <a:rPr lang="en-US" sz="2800" dirty="0" smtClean="0"/>
              <a:t>web</a:t>
            </a:r>
            <a:r>
              <a:rPr lang="ru-RU" sz="2800" dirty="0" smtClean="0"/>
              <a:t>-форму</a:t>
            </a:r>
            <a:endParaRPr lang="en-US" sz="2800" dirty="0" smtClean="0"/>
          </a:p>
          <a:p>
            <a:pPr marL="857250" lvl="1" indent="-457200">
              <a:lnSpc>
                <a:spcPct val="80000"/>
              </a:lnSpc>
            </a:pPr>
            <a:r>
              <a:rPr lang="ru-RU" sz="2400" dirty="0" smtClean="0"/>
              <a:t>например, с именем </a:t>
            </a:r>
            <a:r>
              <a:rPr lang="en-US" sz="2400" dirty="0" smtClean="0">
                <a:solidFill>
                  <a:srgbClr val="0000FF"/>
                </a:solidFill>
              </a:rPr>
              <a:t>NewUser.aspx</a:t>
            </a:r>
            <a:r>
              <a:rPr lang="en-US" sz="2400" dirty="0" smtClean="0"/>
              <a:t>.</a:t>
            </a:r>
          </a:p>
          <a:p>
            <a:pPr marL="381000" indent="-381000">
              <a:lnSpc>
                <a:spcPct val="80000"/>
              </a:lnSpc>
            </a:pPr>
            <a:r>
              <a:rPr lang="ru-RU" sz="2800" dirty="0" smtClean="0"/>
              <a:t>На</a:t>
            </a:r>
            <a:r>
              <a:rPr lang="en-US" sz="2800" dirty="0" smtClean="0"/>
              <a:t> </a:t>
            </a:r>
            <a:r>
              <a:rPr lang="ru-RU" sz="2800" dirty="0" smtClean="0"/>
              <a:t>данную </a:t>
            </a:r>
            <a:r>
              <a:rPr lang="en-US" sz="2800" dirty="0" smtClean="0"/>
              <a:t>web-</a:t>
            </a:r>
            <a:r>
              <a:rPr lang="ru-RU" sz="2800" dirty="0" smtClean="0"/>
              <a:t>форму</a:t>
            </a:r>
            <a:r>
              <a:rPr lang="en-US" sz="2800" dirty="0" smtClean="0"/>
              <a:t> </a:t>
            </a:r>
            <a:r>
              <a:rPr lang="ru-RU" sz="2800" dirty="0" smtClean="0"/>
              <a:t>нужно добавить ЭУ </a:t>
            </a:r>
            <a:r>
              <a:rPr lang="en-US" sz="2800" dirty="0" err="1" smtClean="0">
                <a:solidFill>
                  <a:srgbClr val="0000FF"/>
                </a:solidFill>
              </a:rPr>
              <a:t>CreateUserWizard</a:t>
            </a:r>
            <a:r>
              <a:rPr lang="en-US" sz="2800" dirty="0" smtClean="0"/>
              <a:t>. </a:t>
            </a:r>
            <a:endParaRPr lang="ru-RU" sz="2800" dirty="0" smtClean="0"/>
          </a:p>
          <a:p>
            <a:pPr marL="381000" indent="-381000">
              <a:lnSpc>
                <a:spcPct val="80000"/>
              </a:lnSpc>
            </a:pPr>
            <a:r>
              <a:rPr lang="ru-RU" sz="2800" dirty="0" smtClean="0"/>
              <a:t>ЭУ</a:t>
            </a:r>
            <a:r>
              <a:rPr lang="en-US" sz="2800" dirty="0" smtClean="0"/>
              <a:t> </a:t>
            </a:r>
            <a:r>
              <a:rPr lang="en-US" sz="2800" dirty="0" err="1" smtClean="0">
                <a:solidFill>
                  <a:srgbClr val="0000FF"/>
                </a:solidFill>
              </a:rPr>
              <a:t>CreateUserWizard</a:t>
            </a:r>
            <a:r>
              <a:rPr lang="ru-RU" sz="2800" dirty="0" smtClean="0"/>
              <a:t> будет запрашивать у пользователя </a:t>
            </a:r>
          </a:p>
          <a:p>
            <a:pPr marL="781050" lvl="1" indent="-381000">
              <a:lnSpc>
                <a:spcPct val="80000"/>
              </a:lnSpc>
            </a:pPr>
            <a:r>
              <a:rPr lang="ru-RU" sz="2400" dirty="0" smtClean="0"/>
              <a:t>имя</a:t>
            </a:r>
            <a:r>
              <a:rPr lang="en-US" sz="2400" dirty="0" smtClean="0"/>
              <a:t> (name), </a:t>
            </a:r>
            <a:endParaRPr lang="ru-RU" sz="2400" dirty="0" smtClean="0"/>
          </a:p>
          <a:p>
            <a:pPr marL="781050" lvl="1" indent="-381000">
              <a:lnSpc>
                <a:spcPct val="80000"/>
              </a:lnSpc>
            </a:pPr>
            <a:r>
              <a:rPr lang="ru-RU" sz="2400" dirty="0" smtClean="0"/>
              <a:t>пароль</a:t>
            </a:r>
            <a:r>
              <a:rPr lang="en-US" sz="2400" dirty="0" smtClean="0"/>
              <a:t> (password), </a:t>
            </a:r>
            <a:endParaRPr lang="ru-RU" sz="2400" dirty="0" smtClean="0"/>
          </a:p>
          <a:p>
            <a:pPr marL="781050" lvl="1" indent="-381000">
              <a:lnSpc>
                <a:spcPct val="80000"/>
              </a:lnSpc>
            </a:pPr>
            <a:r>
              <a:rPr lang="en-US" sz="2400" dirty="0" smtClean="0"/>
              <a:t>e-mail, </a:t>
            </a:r>
            <a:endParaRPr lang="ru-RU" sz="2400" dirty="0" smtClean="0"/>
          </a:p>
          <a:p>
            <a:pPr marL="781050" lvl="1" indent="-381000">
              <a:lnSpc>
                <a:spcPct val="80000"/>
              </a:lnSpc>
            </a:pPr>
            <a:r>
              <a:rPr lang="ru-RU" sz="2400" dirty="0" smtClean="0"/>
              <a:t>секретный вопрос и </a:t>
            </a:r>
          </a:p>
          <a:p>
            <a:pPr marL="781050" lvl="1" indent="-381000">
              <a:lnSpc>
                <a:spcPct val="80000"/>
              </a:lnSpc>
            </a:pPr>
            <a:r>
              <a:rPr lang="ru-RU" sz="2400" dirty="0" smtClean="0"/>
              <a:t>секретный правильный ответ</a:t>
            </a:r>
            <a:r>
              <a:rPr lang="en-US" sz="2400" dirty="0" smtClean="0"/>
              <a:t>. </a:t>
            </a:r>
            <a:endParaRPr lang="ru-RU" sz="2400" dirty="0" smtClean="0"/>
          </a:p>
          <a:p>
            <a:pPr marL="381000" indent="-381000" eaLnBrk="1" hangingPunct="1">
              <a:lnSpc>
                <a:spcPct val="80000"/>
              </a:lnSpc>
              <a:buFontTx/>
              <a:buAutoNum type="arabicPeriod" startAt="2"/>
            </a:pPr>
            <a:r>
              <a:rPr lang="ru-RU" sz="2800" dirty="0" smtClean="0"/>
              <a:t>ЭУ</a:t>
            </a:r>
            <a:r>
              <a:rPr lang="en-US" sz="2800" dirty="0" smtClean="0"/>
              <a:t> </a:t>
            </a:r>
            <a:r>
              <a:rPr lang="en-US" sz="2800" dirty="0" err="1" smtClean="0">
                <a:solidFill>
                  <a:srgbClr val="0000FF"/>
                </a:solidFill>
              </a:rPr>
              <a:t>CreateUserWizard</a:t>
            </a:r>
            <a:r>
              <a:rPr lang="en-US" sz="2800" dirty="0" smtClean="0"/>
              <a:t> </a:t>
            </a:r>
            <a:r>
              <a:rPr lang="ru-RU" sz="2800" dirty="0" smtClean="0"/>
              <a:t>включает проверку правильности задания пользователем пароля</a:t>
            </a:r>
            <a:r>
              <a:rPr lang="en-US" sz="2800" dirty="0" smtClean="0"/>
              <a:t>.</a:t>
            </a:r>
            <a:endParaRPr lang="ru-RU" sz="2800" dirty="0" smtClean="0"/>
          </a:p>
        </p:txBody>
      </p:sp>
      <p:sp>
        <p:nvSpPr>
          <p:cNvPr id="138244" name="Picture 4"/>
          <p:cNvSpPr>
            <a:spLocks noChangeAspect="1" noChangeArrowheads="1"/>
          </p:cNvSpPr>
          <p:nvPr/>
        </p:nvSpPr>
        <p:spPr bwMode="auto">
          <a:xfrm>
            <a:off x="1692275" y="3243263"/>
            <a:ext cx="5327650" cy="3614737"/>
          </a:xfrm>
          <a:prstGeom prst="rect">
            <a:avLst/>
          </a:prstGeom>
          <a:noFill/>
          <a:ln w="9525">
            <a:noFill/>
            <a:miter lim="800000"/>
            <a:headEnd/>
            <a:tailEnd/>
          </a:ln>
        </p:spPr>
        <p:txBody>
          <a:bodyPr/>
          <a:lstStyle/>
          <a:p>
            <a:endParaRPr lang="ru-RU"/>
          </a:p>
        </p:txBody>
      </p:sp>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0" y="274638"/>
            <a:ext cx="9144000" cy="706090"/>
          </a:xfrm>
        </p:spPr>
        <p:txBody>
          <a:bodyPr/>
          <a:lstStyle/>
          <a:p>
            <a:pPr eaLnBrk="1" hangingPunct="1"/>
            <a:r>
              <a:rPr lang="ru-RU" sz="3600" dirty="0" smtClean="0"/>
              <a:t>Форма регистрации пользователя</a:t>
            </a:r>
          </a:p>
        </p:txBody>
      </p:sp>
      <p:sp>
        <p:nvSpPr>
          <p:cNvPr id="139267" name="Rectangle 3"/>
          <p:cNvSpPr>
            <a:spLocks noGrp="1" noChangeArrowheads="1"/>
          </p:cNvSpPr>
          <p:nvPr>
            <p:ph type="body" idx="1"/>
          </p:nvPr>
        </p:nvSpPr>
        <p:spPr>
          <a:xfrm>
            <a:off x="457200" y="1600200"/>
            <a:ext cx="8229600" cy="914400"/>
          </a:xfrm>
        </p:spPr>
        <p:txBody>
          <a:bodyPr/>
          <a:lstStyle/>
          <a:p>
            <a:pPr eaLnBrk="1" hangingPunct="1"/>
            <a:endParaRPr lang="ru-RU" smtClean="0"/>
          </a:p>
        </p:txBody>
      </p:sp>
      <p:pic>
        <p:nvPicPr>
          <p:cNvPr id="139268" name="Picture 4" descr="The Login Web control in action."/>
          <p:cNvPicPr>
            <a:picLocks noChangeAspect="1" noChangeArrowheads="1"/>
          </p:cNvPicPr>
          <p:nvPr/>
        </p:nvPicPr>
        <p:blipFill>
          <a:blip r:embed="rId3" cstate="print"/>
          <a:srcRect/>
          <a:stretch>
            <a:fillRect/>
          </a:stretch>
        </p:blipFill>
        <p:spPr bwMode="auto">
          <a:xfrm>
            <a:off x="2214546" y="2285992"/>
            <a:ext cx="4419600" cy="4248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457200" y="274638"/>
            <a:ext cx="8229600" cy="850106"/>
          </a:xfrm>
        </p:spPr>
        <p:txBody>
          <a:bodyPr/>
          <a:lstStyle/>
          <a:p>
            <a:pPr eaLnBrk="1" hangingPunct="1"/>
            <a:endParaRPr lang="ru-RU" dirty="0" smtClean="0"/>
          </a:p>
        </p:txBody>
      </p:sp>
      <p:sp>
        <p:nvSpPr>
          <p:cNvPr id="140291" name="Rectangle 3"/>
          <p:cNvSpPr>
            <a:spLocks noGrp="1" noChangeArrowheads="1"/>
          </p:cNvSpPr>
          <p:nvPr>
            <p:ph type="body" idx="1"/>
          </p:nvPr>
        </p:nvSpPr>
        <p:spPr>
          <a:xfrm>
            <a:off x="205680" y="1484784"/>
            <a:ext cx="8938320" cy="5373216"/>
          </a:xfrm>
        </p:spPr>
        <p:txBody>
          <a:bodyPr>
            <a:noAutofit/>
          </a:bodyPr>
          <a:lstStyle/>
          <a:p>
            <a:pPr marL="266700" indent="-266700">
              <a:lnSpc>
                <a:spcPct val="80000"/>
              </a:lnSpc>
            </a:pPr>
            <a:r>
              <a:rPr lang="ru-RU" sz="2000" dirty="0" smtClean="0"/>
              <a:t>Создайте обработчик нажатия кнопки </a:t>
            </a:r>
            <a:r>
              <a:rPr lang="en-US" sz="2000" dirty="0" err="1" smtClean="0">
                <a:solidFill>
                  <a:srgbClr val="0000FF"/>
                </a:solidFill>
              </a:rPr>
              <a:t>ContinueButtonClick</a:t>
            </a:r>
            <a:r>
              <a:rPr lang="en-US" sz="2000" dirty="0" smtClean="0"/>
              <a:t>. </a:t>
            </a:r>
            <a:endParaRPr lang="ru-RU" sz="2000" dirty="0" smtClean="0"/>
          </a:p>
          <a:p>
            <a:pPr marL="666750" lvl="1" indent="-266700">
              <a:lnSpc>
                <a:spcPct val="80000"/>
              </a:lnSpc>
            </a:pPr>
            <a:r>
              <a:rPr lang="ru-RU" sz="1800" dirty="0" smtClean="0"/>
              <a:t>Нужно перенаправить пользователя на страницу, с содержанием доступным для зарегистрированных пользователей, как показано ниже</a:t>
            </a:r>
            <a:r>
              <a:rPr lang="en-US" sz="1800" dirty="0" smtClean="0"/>
              <a:t>:</a:t>
            </a:r>
            <a:endParaRPr lang="ru-RU" sz="1800" dirty="0" smtClean="0"/>
          </a:p>
          <a:p>
            <a:pPr marL="0" indent="0" eaLnBrk="1" hangingPunct="1">
              <a:lnSpc>
                <a:spcPct val="80000"/>
              </a:lnSpc>
              <a:buFontTx/>
              <a:buNone/>
            </a:pPr>
            <a:endParaRPr lang="ru-RU" sz="2000" dirty="0" smtClean="0"/>
          </a:p>
          <a:p>
            <a:pPr marL="0" indent="0" eaLnBrk="1" hangingPunct="1">
              <a:lnSpc>
                <a:spcPct val="80000"/>
              </a:lnSpc>
              <a:buFontTx/>
              <a:buNone/>
            </a:pPr>
            <a:r>
              <a:rPr lang="ru-RU" sz="2000" dirty="0" err="1" smtClean="0">
                <a:solidFill>
                  <a:srgbClr val="0000FF"/>
                </a:solidFill>
              </a:rPr>
              <a:t>protected</a:t>
            </a:r>
            <a:r>
              <a:rPr lang="ru-RU" sz="2000" dirty="0" smtClean="0">
                <a:solidFill>
                  <a:srgbClr val="0000FF"/>
                </a:solidFill>
              </a:rPr>
              <a:t> </a:t>
            </a:r>
            <a:r>
              <a:rPr lang="ru-RU" sz="2000" dirty="0" err="1" smtClean="0">
                <a:solidFill>
                  <a:srgbClr val="0000FF"/>
                </a:solidFill>
              </a:rPr>
              <a:t>void</a:t>
            </a:r>
            <a:r>
              <a:rPr lang="ru-RU" sz="2000" dirty="0" smtClean="0">
                <a:solidFill>
                  <a:srgbClr val="0000FF"/>
                </a:solidFill>
              </a:rPr>
              <a:t> CreateUserWizard1_ContinueButtonClick(</a:t>
            </a:r>
            <a:r>
              <a:rPr lang="ru-RU" sz="2000" dirty="0" err="1" smtClean="0">
                <a:solidFill>
                  <a:srgbClr val="0000FF"/>
                </a:solidFill>
              </a:rPr>
              <a:t>object</a:t>
            </a:r>
            <a:r>
              <a:rPr lang="ru-RU" sz="2000" dirty="0" smtClean="0">
                <a:solidFill>
                  <a:srgbClr val="0000FF"/>
                </a:solidFill>
              </a:rPr>
              <a:t> </a:t>
            </a:r>
            <a:r>
              <a:rPr lang="ru-RU" sz="2000" dirty="0" err="1" smtClean="0">
                <a:solidFill>
                  <a:srgbClr val="0000FF"/>
                </a:solidFill>
              </a:rPr>
              <a:t>sender</a:t>
            </a:r>
            <a:r>
              <a:rPr lang="ru-RU" sz="2000" dirty="0" smtClean="0">
                <a:solidFill>
                  <a:srgbClr val="0000FF"/>
                </a:solidFill>
              </a:rPr>
              <a:t>, </a:t>
            </a:r>
          </a:p>
          <a:p>
            <a:pPr marL="0" indent="0" eaLnBrk="1" hangingPunct="1">
              <a:lnSpc>
                <a:spcPct val="80000"/>
              </a:lnSpc>
              <a:buFontTx/>
              <a:buNone/>
            </a:pPr>
            <a:r>
              <a:rPr lang="ru-RU" sz="2000" dirty="0" smtClean="0">
                <a:solidFill>
                  <a:srgbClr val="0000FF"/>
                </a:solidFill>
              </a:rPr>
              <a:t>							</a:t>
            </a:r>
            <a:r>
              <a:rPr lang="ru-RU" sz="2000" dirty="0" err="1" smtClean="0">
                <a:solidFill>
                  <a:srgbClr val="0000FF"/>
                </a:solidFill>
              </a:rPr>
              <a:t>EventArgs</a:t>
            </a:r>
            <a:r>
              <a:rPr lang="ru-RU" sz="2000" dirty="0" smtClean="0">
                <a:solidFill>
                  <a:srgbClr val="0000FF"/>
                </a:solidFill>
              </a:rPr>
              <a:t> </a:t>
            </a:r>
            <a:r>
              <a:rPr lang="ru-RU" sz="2000" dirty="0" err="1" smtClean="0">
                <a:solidFill>
                  <a:srgbClr val="0000FF"/>
                </a:solidFill>
              </a:rPr>
              <a:t>e</a:t>
            </a:r>
            <a:r>
              <a:rPr lang="ru-RU" sz="2000" dirty="0" smtClean="0">
                <a:solidFill>
                  <a:srgbClr val="0000FF"/>
                </a:solidFill>
              </a:rPr>
              <a:t>)</a:t>
            </a:r>
          </a:p>
          <a:p>
            <a:pPr marL="0" indent="0" eaLnBrk="1" hangingPunct="1">
              <a:lnSpc>
                <a:spcPct val="80000"/>
              </a:lnSpc>
              <a:buFontTx/>
              <a:buNone/>
            </a:pPr>
            <a:r>
              <a:rPr lang="ru-RU" sz="2000" dirty="0" smtClean="0">
                <a:solidFill>
                  <a:srgbClr val="0000FF"/>
                </a:solidFill>
              </a:rPr>
              <a:t>{ </a:t>
            </a:r>
          </a:p>
          <a:p>
            <a:pPr marL="0" indent="542925" eaLnBrk="1" hangingPunct="1">
              <a:lnSpc>
                <a:spcPct val="80000"/>
              </a:lnSpc>
              <a:buFontTx/>
              <a:buNone/>
            </a:pPr>
            <a:r>
              <a:rPr lang="ru-RU" sz="2000" dirty="0" err="1" smtClean="0">
                <a:solidFill>
                  <a:srgbClr val="0000FF"/>
                </a:solidFill>
              </a:rPr>
              <a:t>Response.Redirect</a:t>
            </a:r>
            <a:r>
              <a:rPr lang="ru-RU" sz="2000" dirty="0" smtClean="0">
                <a:solidFill>
                  <a:srgbClr val="0000FF"/>
                </a:solidFill>
              </a:rPr>
              <a:t>("</a:t>
            </a:r>
            <a:r>
              <a:rPr lang="ru-RU" sz="2000" dirty="0" err="1" smtClean="0">
                <a:solidFill>
                  <a:srgbClr val="0000FF"/>
                </a:solidFill>
              </a:rPr>
              <a:t>Members</a:t>
            </a:r>
            <a:r>
              <a:rPr lang="ru-RU" sz="2000" dirty="0" smtClean="0">
                <a:solidFill>
                  <a:srgbClr val="0000FF"/>
                </a:solidFill>
              </a:rPr>
              <a:t>/</a:t>
            </a:r>
            <a:r>
              <a:rPr lang="ru-RU" sz="2000" dirty="0" err="1" smtClean="0">
                <a:solidFill>
                  <a:srgbClr val="0000FF"/>
                </a:solidFill>
              </a:rPr>
              <a:t>Default.aspx</a:t>
            </a:r>
            <a:r>
              <a:rPr lang="ru-RU" sz="2000" dirty="0" smtClean="0">
                <a:solidFill>
                  <a:srgbClr val="0000FF"/>
                </a:solidFill>
              </a:rPr>
              <a:t>");</a:t>
            </a:r>
          </a:p>
          <a:p>
            <a:pPr marL="0" indent="0" eaLnBrk="1" hangingPunct="1">
              <a:lnSpc>
                <a:spcPct val="80000"/>
              </a:lnSpc>
              <a:buFontTx/>
              <a:buNone/>
            </a:pPr>
            <a:r>
              <a:rPr lang="ru-RU" sz="2000" dirty="0" smtClean="0">
                <a:solidFill>
                  <a:srgbClr val="0000FF"/>
                </a:solidFill>
              </a:rPr>
              <a:t>}</a:t>
            </a:r>
          </a:p>
          <a:p>
            <a:pPr marL="0" indent="0" eaLnBrk="1" hangingPunct="1">
              <a:lnSpc>
                <a:spcPct val="80000"/>
              </a:lnSpc>
              <a:buFontTx/>
              <a:buNone/>
            </a:pPr>
            <a:endParaRPr lang="ru-RU" sz="2000" dirty="0" smtClean="0"/>
          </a:p>
          <a:p>
            <a:pPr marL="269875" indent="-269875">
              <a:lnSpc>
                <a:spcPct val="80000"/>
              </a:lnSpc>
            </a:pPr>
            <a:r>
              <a:rPr lang="ru-RU" sz="2000" dirty="0" smtClean="0"/>
              <a:t>По умолчанию, новый пользователь не принадлежит ни к какой роли</a:t>
            </a:r>
            <a:r>
              <a:rPr lang="en-US" sz="2000" dirty="0" smtClean="0"/>
              <a:t>. </a:t>
            </a:r>
            <a:endParaRPr lang="ru-RU" sz="2000" dirty="0" smtClean="0"/>
          </a:p>
          <a:p>
            <a:pPr marL="269875" indent="-269875">
              <a:lnSpc>
                <a:spcPct val="80000"/>
              </a:lnSpc>
            </a:pPr>
            <a:r>
              <a:rPr lang="ru-RU" sz="2000" dirty="0" smtClean="0"/>
              <a:t>Для добавления нового пользователя к роли </a:t>
            </a:r>
            <a:r>
              <a:rPr lang="en-US" sz="2000" dirty="0" smtClean="0"/>
              <a:t>(</a:t>
            </a:r>
            <a:r>
              <a:rPr lang="ru-RU" sz="2000" dirty="0" smtClean="0"/>
              <a:t>например: обычные пользователи </a:t>
            </a:r>
            <a:r>
              <a:rPr lang="en-US" sz="2000" dirty="0" smtClean="0">
                <a:solidFill>
                  <a:srgbClr val="0000FF"/>
                </a:solidFill>
              </a:rPr>
              <a:t>Users</a:t>
            </a:r>
            <a:r>
              <a:rPr lang="en-US" sz="2000" dirty="0" smtClean="0"/>
              <a:t>)</a:t>
            </a:r>
            <a:r>
              <a:rPr lang="ru-RU" sz="2000" dirty="0" smtClean="0"/>
              <a:t> необходимо </a:t>
            </a:r>
          </a:p>
          <a:p>
            <a:pPr marL="669925" lvl="1" indent="-269875">
              <a:lnSpc>
                <a:spcPct val="80000"/>
              </a:lnSpc>
            </a:pPr>
            <a:r>
              <a:rPr lang="ru-RU" sz="1800" dirty="0" smtClean="0"/>
              <a:t>добавить обработчик события </a:t>
            </a:r>
            <a:r>
              <a:rPr lang="en-US" sz="1800" dirty="0" err="1" smtClean="0">
                <a:solidFill>
                  <a:srgbClr val="0000FF"/>
                </a:solidFill>
              </a:rPr>
              <a:t>CreateUserWizard.CreatedUser</a:t>
            </a:r>
            <a:r>
              <a:rPr lang="ru-RU" sz="1800" dirty="0" smtClean="0"/>
              <a:t> и </a:t>
            </a:r>
          </a:p>
          <a:p>
            <a:pPr marL="669925" lvl="1" indent="-269875">
              <a:lnSpc>
                <a:spcPct val="80000"/>
              </a:lnSpc>
            </a:pPr>
            <a:r>
              <a:rPr lang="ru-RU" sz="1800" dirty="0" smtClean="0"/>
              <a:t>затем вызвать метод </a:t>
            </a:r>
            <a:r>
              <a:rPr lang="en-US" sz="1800" dirty="0" err="1" smtClean="0">
                <a:solidFill>
                  <a:srgbClr val="0000FF"/>
                </a:solidFill>
              </a:rPr>
              <a:t>Roles.AddUserToRole</a:t>
            </a:r>
            <a:r>
              <a:rPr lang="ru-RU" sz="1800" dirty="0" smtClean="0">
                <a:solidFill>
                  <a:srgbClr val="0000FF"/>
                </a:solidFill>
              </a:rPr>
              <a:t>()</a:t>
            </a:r>
            <a:r>
              <a:rPr lang="en-US" sz="1800" dirty="0" smtClean="0"/>
              <a:t>.</a:t>
            </a:r>
            <a:endParaRPr lang="ru-RU" sz="1800" dirty="0" smtClean="0"/>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0" y="274638"/>
            <a:ext cx="9144000" cy="850106"/>
          </a:xfrm>
        </p:spPr>
        <p:txBody>
          <a:bodyPr>
            <a:noAutofit/>
          </a:bodyPr>
          <a:lstStyle/>
          <a:p>
            <a:pPr eaLnBrk="1" hangingPunct="1"/>
            <a:r>
              <a:rPr lang="ru-RU" sz="3600" dirty="0" smtClean="0"/>
              <a:t>Изменение пароля пользователя</a:t>
            </a:r>
          </a:p>
        </p:txBody>
      </p:sp>
      <p:sp>
        <p:nvSpPr>
          <p:cNvPr id="141315" name="Rectangle 3"/>
          <p:cNvSpPr>
            <a:spLocks noGrp="1" noChangeArrowheads="1"/>
          </p:cNvSpPr>
          <p:nvPr>
            <p:ph type="body" idx="1"/>
          </p:nvPr>
        </p:nvSpPr>
        <p:spPr>
          <a:xfrm>
            <a:off x="179512" y="1268760"/>
            <a:ext cx="8964488" cy="5589239"/>
          </a:xfrm>
        </p:spPr>
        <p:txBody>
          <a:bodyPr/>
          <a:lstStyle/>
          <a:p>
            <a:pPr marL="361950">
              <a:lnSpc>
                <a:spcPct val="80000"/>
              </a:lnSpc>
            </a:pPr>
            <a:r>
              <a:rPr lang="ru-RU" sz="2000" dirty="0" smtClean="0"/>
              <a:t>Для изменения пароля пользователя нужно создайте страницу управления учетными записями, </a:t>
            </a:r>
          </a:p>
          <a:p>
            <a:pPr marL="762000" lvl="1">
              <a:lnSpc>
                <a:spcPct val="80000"/>
              </a:lnSpc>
            </a:pPr>
            <a:r>
              <a:rPr lang="ru-RU" sz="1800" dirty="0" smtClean="0"/>
              <a:t>например, с именем </a:t>
            </a:r>
            <a:r>
              <a:rPr lang="en-US" sz="1800" dirty="0" smtClean="0">
                <a:solidFill>
                  <a:srgbClr val="0000FF"/>
                </a:solidFill>
              </a:rPr>
              <a:t>ManageUser.aspx</a:t>
            </a:r>
            <a:r>
              <a:rPr lang="en-US" sz="1800" dirty="0" smtClean="0"/>
              <a:t>.</a:t>
            </a:r>
            <a:endParaRPr lang="en-US" sz="1200" dirty="0" smtClean="0"/>
          </a:p>
          <a:p>
            <a:pPr marL="361950" indent="-361950">
              <a:lnSpc>
                <a:spcPct val="80000"/>
              </a:lnSpc>
            </a:pPr>
            <a:r>
              <a:rPr lang="ru-RU" sz="2000" dirty="0" err="1" smtClean="0"/>
              <a:t>ДобавитьЭУ</a:t>
            </a:r>
            <a:r>
              <a:rPr lang="ru-RU" sz="2000" dirty="0" smtClean="0"/>
              <a:t> </a:t>
            </a:r>
            <a:r>
              <a:rPr lang="en-US" sz="2000" dirty="0" err="1" smtClean="0">
                <a:solidFill>
                  <a:srgbClr val="0000FF"/>
                </a:solidFill>
              </a:rPr>
              <a:t>ChangePassword</a:t>
            </a:r>
            <a:r>
              <a:rPr lang="ru-RU" sz="2000" dirty="0" smtClean="0">
                <a:solidFill>
                  <a:srgbClr val="0000FF"/>
                </a:solidFill>
              </a:rPr>
              <a:t> </a:t>
            </a:r>
          </a:p>
          <a:p>
            <a:pPr marL="361950" indent="-361950">
              <a:lnSpc>
                <a:spcPct val="80000"/>
              </a:lnSpc>
            </a:pPr>
            <a:r>
              <a:rPr lang="ru-RU" sz="2000" dirty="0" smtClean="0"/>
              <a:t>Добавить ЭУ</a:t>
            </a:r>
            <a:r>
              <a:rPr lang="en-US" sz="2000" dirty="0" smtClean="0"/>
              <a:t> </a:t>
            </a:r>
            <a:r>
              <a:rPr lang="en-US" sz="2000" dirty="0" err="1" smtClean="0">
                <a:solidFill>
                  <a:srgbClr val="0000FF"/>
                </a:solidFill>
              </a:rPr>
              <a:t>ValidationSummary</a:t>
            </a:r>
            <a:r>
              <a:rPr lang="en-US" sz="2000" dirty="0" smtClean="0"/>
              <a:t> </a:t>
            </a:r>
            <a:r>
              <a:rPr lang="ru-RU" sz="2000" dirty="0" smtClean="0"/>
              <a:t>и задать свойству </a:t>
            </a:r>
            <a:r>
              <a:rPr lang="en-US" sz="2000" dirty="0" err="1" smtClean="0">
                <a:solidFill>
                  <a:srgbClr val="0000FF"/>
                </a:solidFill>
              </a:rPr>
              <a:t>ValidationSummary.ValidationGroup</a:t>
            </a:r>
            <a:r>
              <a:rPr lang="en-US" sz="2000" dirty="0" smtClean="0"/>
              <a:t> </a:t>
            </a:r>
            <a:r>
              <a:rPr lang="ru-RU" sz="2000" dirty="0" smtClean="0"/>
              <a:t>значение </a:t>
            </a:r>
            <a:r>
              <a:rPr lang="en-US" sz="2000" dirty="0" smtClean="0">
                <a:solidFill>
                  <a:srgbClr val="0000FF"/>
                </a:solidFill>
              </a:rPr>
              <a:t>ID</a:t>
            </a:r>
            <a:r>
              <a:rPr lang="en-US" sz="2000" dirty="0" smtClean="0"/>
              <a:t> </a:t>
            </a:r>
            <a:r>
              <a:rPr lang="ru-RU" sz="2000" dirty="0" smtClean="0"/>
              <a:t>созданного ЭУ </a:t>
            </a:r>
            <a:r>
              <a:rPr lang="en-US" sz="2000" dirty="0" err="1" smtClean="0">
                <a:solidFill>
                  <a:srgbClr val="0000FF"/>
                </a:solidFill>
              </a:rPr>
              <a:t>ChangePassword</a:t>
            </a:r>
            <a:r>
              <a:rPr lang="en-US" sz="2000" dirty="0" smtClean="0"/>
              <a:t>. </a:t>
            </a:r>
            <a:endParaRPr lang="ru-RU" sz="2000" dirty="0" smtClean="0"/>
          </a:p>
          <a:p>
            <a:pPr marL="762000" lvl="1" indent="-361950">
              <a:lnSpc>
                <a:spcPct val="80000"/>
              </a:lnSpc>
            </a:pPr>
            <a:r>
              <a:rPr lang="ru-RU" sz="1800" dirty="0" smtClean="0"/>
              <a:t>Он детально описывает сообщение об ошибке при событии, когда пользователь забыл ввести пароль или возникла другая ошибка проверки</a:t>
            </a:r>
            <a:r>
              <a:rPr lang="en-US" sz="1800" dirty="0" smtClean="0"/>
              <a:t>. </a:t>
            </a:r>
            <a:endParaRPr lang="ru-RU" sz="1200" dirty="0" smtClean="0"/>
          </a:p>
          <a:p>
            <a:pPr marL="227013" indent="-290513">
              <a:lnSpc>
                <a:spcPct val="80000"/>
              </a:lnSpc>
            </a:pPr>
            <a:r>
              <a:rPr lang="ru-RU" sz="2200" dirty="0" smtClean="0"/>
              <a:t>Например, если пользователь забыл ввести данные в поле </a:t>
            </a:r>
            <a:r>
              <a:rPr lang="en-US" sz="2200" dirty="0" smtClean="0">
                <a:solidFill>
                  <a:srgbClr val="0000FF"/>
                </a:solidFill>
              </a:rPr>
              <a:t>Confirm New Password</a:t>
            </a:r>
            <a:r>
              <a:rPr lang="en-US" sz="2200" dirty="0" smtClean="0"/>
              <a:t>, </a:t>
            </a:r>
            <a:r>
              <a:rPr lang="ru-RU" sz="2200" dirty="0" smtClean="0"/>
              <a:t> то ЭУ</a:t>
            </a:r>
            <a:r>
              <a:rPr lang="en-US" sz="2200" dirty="0" smtClean="0"/>
              <a:t> </a:t>
            </a:r>
            <a:r>
              <a:rPr lang="en-US" sz="2200" dirty="0" err="1" smtClean="0">
                <a:solidFill>
                  <a:srgbClr val="0000FF"/>
                </a:solidFill>
              </a:rPr>
              <a:t>ChangePassword</a:t>
            </a:r>
            <a:r>
              <a:rPr lang="en-US" sz="2200" dirty="0" smtClean="0"/>
              <a:t> </a:t>
            </a:r>
            <a:r>
              <a:rPr lang="ru-RU" sz="2200" dirty="0" smtClean="0"/>
              <a:t>показывает красные звездочки около этого поля</a:t>
            </a:r>
            <a:r>
              <a:rPr lang="en-US" sz="2200" dirty="0" smtClean="0"/>
              <a:t>. </a:t>
            </a:r>
            <a:endParaRPr lang="ru-RU" sz="2200" dirty="0" smtClean="0"/>
          </a:p>
          <a:p>
            <a:pPr marL="627063" lvl="1" indent="-290513">
              <a:lnSpc>
                <a:spcPct val="80000"/>
              </a:lnSpc>
            </a:pPr>
            <a:r>
              <a:rPr lang="ru-RU" sz="1800" dirty="0" smtClean="0"/>
              <a:t>Если добавить ЭУ </a:t>
            </a:r>
            <a:r>
              <a:rPr lang="en-US" sz="1800" dirty="0" smtClean="0">
                <a:solidFill>
                  <a:srgbClr val="0000FF"/>
                </a:solidFill>
              </a:rPr>
              <a:t>ValidationSummary</a:t>
            </a:r>
            <a:r>
              <a:rPr lang="en-US" sz="1800" dirty="0" smtClean="0"/>
              <a:t>, </a:t>
            </a:r>
            <a:r>
              <a:rPr lang="ru-RU" sz="1800" dirty="0" smtClean="0"/>
              <a:t>то он будет показывать сообщение </a:t>
            </a:r>
            <a:r>
              <a:rPr lang="en-US" sz="1800" dirty="0" smtClean="0">
                <a:solidFill>
                  <a:srgbClr val="0000FF"/>
                </a:solidFill>
              </a:rPr>
              <a:t>“Confirm New Password is required”</a:t>
            </a:r>
            <a:r>
              <a:rPr lang="ru-RU" sz="1800" dirty="0" smtClean="0"/>
              <a:t>.</a:t>
            </a:r>
            <a:r>
              <a:rPr lang="en-US" sz="1800" dirty="0" smtClean="0"/>
              <a:t> </a:t>
            </a:r>
            <a:endParaRPr lang="ru-RU" sz="1800" dirty="0" smtClean="0"/>
          </a:p>
          <a:p>
            <a:pPr marL="627063" lvl="1" indent="-290513">
              <a:lnSpc>
                <a:spcPct val="80000"/>
              </a:lnSpc>
            </a:pPr>
            <a:r>
              <a:rPr lang="ru-RU" sz="1800" dirty="0" smtClean="0"/>
              <a:t>Однако ошибка ввода неверных регистрационных данных показывается в самом ЭУ</a:t>
            </a:r>
            <a:r>
              <a:rPr lang="en-US" sz="1800" dirty="0" smtClean="0"/>
              <a:t> </a:t>
            </a:r>
            <a:r>
              <a:rPr lang="en-US" sz="1800" dirty="0" smtClean="0">
                <a:solidFill>
                  <a:srgbClr val="0000FF"/>
                </a:solidFill>
              </a:rPr>
              <a:t>Login</a:t>
            </a:r>
            <a:r>
              <a:rPr lang="en-US" sz="1800" dirty="0" smtClean="0"/>
              <a:t>, </a:t>
            </a:r>
            <a:r>
              <a:rPr lang="ru-RU" sz="1800" dirty="0" smtClean="0"/>
              <a:t>а не в ЭУ</a:t>
            </a:r>
            <a:r>
              <a:rPr lang="en-US" sz="1800" dirty="0" smtClean="0"/>
              <a:t> </a:t>
            </a:r>
            <a:r>
              <a:rPr lang="en-US" sz="1800" dirty="0" smtClean="0">
                <a:solidFill>
                  <a:srgbClr val="0000FF"/>
                </a:solidFill>
              </a:rPr>
              <a:t>ValidationSummary</a:t>
            </a:r>
            <a:r>
              <a:rPr lang="en-US" sz="1800" dirty="0" smtClean="0"/>
              <a:t>.</a:t>
            </a:r>
          </a:p>
          <a:p>
            <a:pPr>
              <a:lnSpc>
                <a:spcPct val="80000"/>
              </a:lnSpc>
            </a:pPr>
            <a:r>
              <a:rPr lang="ru-RU" sz="2000" dirty="0" smtClean="0"/>
              <a:t>Создать обработчик для события</a:t>
            </a:r>
            <a:r>
              <a:rPr lang="en-US" sz="2000" dirty="0" smtClean="0"/>
              <a:t> </a:t>
            </a:r>
            <a:r>
              <a:rPr lang="en-US" sz="2000" dirty="0" err="1" smtClean="0">
                <a:solidFill>
                  <a:srgbClr val="0000FF"/>
                </a:solidFill>
              </a:rPr>
              <a:t>ContinueButtonClick</a:t>
            </a:r>
            <a:r>
              <a:rPr lang="en-US" sz="2000" dirty="0" smtClean="0"/>
              <a:t>. </a:t>
            </a:r>
            <a:endParaRPr lang="ru-RU" sz="2000" dirty="0" smtClean="0"/>
          </a:p>
          <a:p>
            <a:pPr marL="627063" lvl="1" indent="-290513">
              <a:lnSpc>
                <a:spcPct val="80000"/>
              </a:lnSpc>
            </a:pPr>
            <a:r>
              <a:rPr lang="ru-RU" sz="1800" dirty="0" smtClean="0"/>
              <a:t>По крайней мере, нужно перенаправить пользователя на страницу с содержанием пользователя</a:t>
            </a:r>
            <a:r>
              <a:rPr lang="en-US" sz="1800" dirty="0" smtClean="0"/>
              <a:t>.</a:t>
            </a:r>
            <a:endParaRPr lang="ru-RU" sz="1800" dirty="0" smtClean="0"/>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10" name="Rectangle 2"/>
          <p:cNvSpPr>
            <a:spLocks noGrp="1" noChangeArrowheads="1"/>
          </p:cNvSpPr>
          <p:nvPr>
            <p:ph type="title"/>
          </p:nvPr>
        </p:nvSpPr>
        <p:spPr>
          <a:xfrm>
            <a:off x="0" y="143099"/>
            <a:ext cx="9144000" cy="909637"/>
          </a:xfrm>
        </p:spPr>
        <p:txBody>
          <a:bodyPr>
            <a:normAutofit/>
          </a:bodyPr>
          <a:lstStyle/>
          <a:p>
            <a:r>
              <a:rPr lang="ru-RU" sz="3800" noProof="1" smtClean="0"/>
              <a:t>Элемент управления</a:t>
            </a:r>
            <a:r>
              <a:rPr lang="en-US" sz="3800" noProof="1" smtClean="0"/>
              <a:t> </a:t>
            </a:r>
            <a:r>
              <a:rPr lang="en-US" sz="3800" noProof="1" smtClean="0">
                <a:solidFill>
                  <a:srgbClr val="0000FF"/>
                </a:solidFill>
                <a:latin typeface="Consolas" pitchFamily="49" charset="0"/>
                <a:cs typeface="Consolas" pitchFamily="49" charset="0"/>
              </a:rPr>
              <a:t>CreateUserWizard</a:t>
            </a:r>
            <a:endParaRPr lang="en-US" sz="3800" noProof="1">
              <a:solidFill>
                <a:srgbClr val="0000FF"/>
              </a:solidFill>
            </a:endParaRPr>
          </a:p>
        </p:txBody>
      </p:sp>
      <p:sp>
        <p:nvSpPr>
          <p:cNvPr id="478211" name="Rectangle 3"/>
          <p:cNvSpPr>
            <a:spLocks noGrp="1" noChangeArrowheads="1"/>
          </p:cNvSpPr>
          <p:nvPr>
            <p:ph idx="1"/>
          </p:nvPr>
        </p:nvSpPr>
        <p:spPr/>
        <p:txBody>
          <a:bodyPr/>
          <a:lstStyle/>
          <a:p>
            <a:r>
              <a:rPr lang="ru-RU" dirty="0" smtClean="0"/>
              <a:t>Используется для создания новой учетной записи (описания пользователя, </a:t>
            </a:r>
            <a:r>
              <a:rPr lang="ru-RU" dirty="0" err="1" smtClean="0"/>
              <a:t>экаунта</a:t>
            </a:r>
            <a:r>
              <a:rPr lang="ru-RU" dirty="0" smtClean="0"/>
              <a:t>).</a:t>
            </a:r>
            <a:endParaRPr lang="en-US" dirty="0"/>
          </a:p>
          <a:p>
            <a:r>
              <a:rPr lang="ru-RU" dirty="0" smtClean="0"/>
              <a:t>Позволяет выполнять различные настройки.</a:t>
            </a:r>
          </a:p>
          <a:p>
            <a:r>
              <a:rPr lang="ru-RU" dirty="0" smtClean="0"/>
              <a:t>Может быть легко добавлен и использован в </a:t>
            </a:r>
            <a:r>
              <a:rPr lang="en-US" dirty="0" smtClean="0"/>
              <a:t>web-</a:t>
            </a:r>
            <a:r>
              <a:rPr lang="ru-RU" dirty="0" smtClean="0"/>
              <a:t>форме</a:t>
            </a:r>
            <a:endParaRPr lang="en-US" dirty="0"/>
          </a:p>
        </p:txBody>
      </p:sp>
      <p:sp>
        <p:nvSpPr>
          <p:cNvPr id="478212" name="Rectangle 4"/>
          <p:cNvSpPr>
            <a:spLocks noChangeArrowheads="1"/>
          </p:cNvSpPr>
          <p:nvPr/>
        </p:nvSpPr>
        <p:spPr bwMode="auto">
          <a:xfrm>
            <a:off x="611437" y="5157192"/>
            <a:ext cx="7921126" cy="707886"/>
          </a:xfrm>
          <a:prstGeom prst="rect">
            <a:avLst/>
          </a:prstGeom>
          <a:solidFill>
            <a:schemeClr val="accent5">
              <a:lumMod val="40000"/>
              <a:lumOff val="60000"/>
              <a:alpha val="15000"/>
            </a:schemeClr>
          </a:solidFill>
          <a:ln w="12700">
            <a:solidFill>
              <a:schemeClr val="accent5">
                <a:lumMod val="60000"/>
                <a:lumOff val="40000"/>
              </a:schemeClr>
            </a:solidFill>
          </a:ln>
        </p:spPr>
        <p:txBody>
          <a:bodyPr wrap="square">
            <a:spAutoFit/>
          </a:bodyPr>
          <a:lstStyle/>
          <a:p>
            <a:pPr>
              <a:buClr>
                <a:srgbClr val="4BACC6">
                  <a:lumMod val="40000"/>
                  <a:lumOff val="60000"/>
                </a:srgbClr>
              </a:buClr>
              <a:buSzPct val="70000"/>
              <a:buFont typeface="Wingdings 2" pitchFamily="18" charset="2"/>
              <a:buNone/>
            </a:pPr>
            <a:r>
              <a:rPr lang="en-US" sz="2000" noProof="1">
                <a:solidFill>
                  <a:srgbClr val="0000FF"/>
                </a:solidFill>
                <a:latin typeface="Consolas" pitchFamily="49" charset="0"/>
                <a:cs typeface="Consolas" pitchFamily="49" charset="0"/>
              </a:rPr>
              <a:t>&lt;asp:CreateUserWizard id="NewUserWiz" runat="server"&gt; </a:t>
            </a:r>
          </a:p>
          <a:p>
            <a:pPr>
              <a:buClr>
                <a:srgbClr val="4BACC6">
                  <a:lumMod val="40000"/>
                  <a:lumOff val="60000"/>
                </a:srgbClr>
              </a:buClr>
              <a:buSzPct val="70000"/>
              <a:buFont typeface="Wingdings 2" pitchFamily="18" charset="2"/>
              <a:buNone/>
            </a:pPr>
            <a:r>
              <a:rPr lang="en-US" sz="2000" noProof="1">
                <a:solidFill>
                  <a:srgbClr val="0000FF"/>
                </a:solidFill>
                <a:latin typeface="Consolas" pitchFamily="49" charset="0"/>
                <a:cs typeface="Consolas" pitchFamily="49" charset="0"/>
              </a:rPr>
              <a:t>&lt;/asp:CreateUserWizard&gt;</a:t>
            </a:r>
          </a:p>
        </p:txBody>
      </p:sp>
    </p:spTree>
    <p:extLst>
      <p:ext uri="{BB962C8B-B14F-4D97-AF65-F5344CB8AC3E}">
        <p14:creationId xmlns:p14="http://schemas.microsoft.com/office/powerpoint/2010/main" val="38628550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186" name="Rectangle 2"/>
          <p:cNvSpPr>
            <a:spLocks noGrp="1" noChangeArrowheads="1"/>
          </p:cNvSpPr>
          <p:nvPr>
            <p:ph type="title"/>
          </p:nvPr>
        </p:nvSpPr>
        <p:spPr>
          <a:xfrm>
            <a:off x="0" y="215107"/>
            <a:ext cx="9144000" cy="693613"/>
          </a:xfrm>
        </p:spPr>
        <p:txBody>
          <a:bodyPr>
            <a:normAutofit fontScale="90000"/>
          </a:bodyPr>
          <a:lstStyle/>
          <a:p>
            <a:r>
              <a:rPr lang="ru-RU" sz="4000" noProof="1"/>
              <a:t>Элемент управления</a:t>
            </a:r>
            <a:r>
              <a:rPr lang="en-US" sz="4000" noProof="1"/>
              <a:t> </a:t>
            </a:r>
            <a:r>
              <a:rPr lang="en-US" sz="4000" noProof="1" smtClean="0">
                <a:solidFill>
                  <a:srgbClr val="0000FF"/>
                </a:solidFill>
                <a:latin typeface="Consolas" pitchFamily="49" charset="0"/>
                <a:cs typeface="Consolas" pitchFamily="49" charset="0"/>
              </a:rPr>
              <a:t>CreateUserWizard</a:t>
            </a:r>
            <a:r>
              <a:rPr lang="ru-RU" sz="4000" noProof="1" smtClean="0">
                <a:solidFill>
                  <a:srgbClr val="0000FF"/>
                </a:solidFill>
                <a:latin typeface="Consolas" pitchFamily="49" charset="0"/>
                <a:cs typeface="Consolas" pitchFamily="49" charset="0"/>
              </a:rPr>
              <a:t> </a:t>
            </a:r>
            <a:r>
              <a:rPr lang="en-US" sz="4000" noProof="1" smtClean="0"/>
              <a:t>(2</a:t>
            </a:r>
            <a:r>
              <a:rPr lang="en-US" noProof="1" smtClean="0"/>
              <a:t>)</a:t>
            </a:r>
            <a:endParaRPr lang="bg-BG" dirty="0"/>
          </a:p>
        </p:txBody>
      </p:sp>
      <p:pic>
        <p:nvPicPr>
          <p:cNvPr id="477187" name="Picture 3"/>
          <p:cNvPicPr>
            <a:picLocks noGrp="1" noChangeAspect="1" noChangeArrowheads="1"/>
          </p:cNvPicPr>
          <p:nvPr>
            <p:ph idx="1"/>
          </p:nvPr>
        </p:nvPicPr>
        <p:blipFill>
          <a:blip r:embed="rId2" cstate="print">
            <a:extLst>
              <a:ext uri="{28A0092B-C50C-407E-A947-70E740481C1C}">
                <a14:useLocalDpi xmlns:a14="http://schemas.microsoft.com/office/drawing/2010/main"/>
              </a:ext>
            </a:extLst>
          </a:blip>
          <a:stretch>
            <a:fillRect/>
          </a:stretch>
        </p:blipFill>
        <p:spPr>
          <a:xfrm>
            <a:off x="1235629" y="1412776"/>
            <a:ext cx="6672742" cy="5004556"/>
          </a:xfrm>
          <a:prstGeom prst="roundRect">
            <a:avLst>
              <a:gd name="adj" fmla="val 426"/>
            </a:avLst>
          </a:prstGeom>
        </p:spPr>
      </p:pic>
    </p:spTree>
    <p:extLst>
      <p:ext uri="{BB962C8B-B14F-4D97-AF65-F5344CB8AC3E}">
        <p14:creationId xmlns:p14="http://schemas.microsoft.com/office/powerpoint/2010/main" val="41794692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Rectangle 2"/>
          <p:cNvSpPr>
            <a:spLocks noGrp="1" noChangeArrowheads="1"/>
          </p:cNvSpPr>
          <p:nvPr>
            <p:ph type="title"/>
          </p:nvPr>
        </p:nvSpPr>
        <p:spPr>
          <a:xfrm>
            <a:off x="0" y="143099"/>
            <a:ext cx="9144000" cy="909637"/>
          </a:xfrm>
        </p:spPr>
        <p:txBody>
          <a:bodyPr>
            <a:normAutofit/>
          </a:bodyPr>
          <a:lstStyle/>
          <a:p>
            <a:r>
              <a:rPr lang="ru-RU" sz="3600" noProof="1"/>
              <a:t>Элемент управления</a:t>
            </a:r>
            <a:r>
              <a:rPr lang="en-US" sz="3600" noProof="1"/>
              <a:t> </a:t>
            </a:r>
            <a:r>
              <a:rPr lang="en-US" sz="3600" noProof="1" smtClean="0">
                <a:solidFill>
                  <a:srgbClr val="0000FF"/>
                </a:solidFill>
                <a:latin typeface="Consolas" pitchFamily="49" charset="0"/>
                <a:cs typeface="Consolas" pitchFamily="49" charset="0"/>
              </a:rPr>
              <a:t>PasswordRecovery</a:t>
            </a:r>
            <a:endParaRPr lang="en-US" sz="3600" noProof="1">
              <a:solidFill>
                <a:srgbClr val="0000FF"/>
              </a:solidFill>
            </a:endParaRPr>
          </a:p>
        </p:txBody>
      </p:sp>
      <p:sp>
        <p:nvSpPr>
          <p:cNvPr id="476163" name="Rectangle 3"/>
          <p:cNvSpPr>
            <a:spLocks noGrp="1" noChangeArrowheads="1"/>
          </p:cNvSpPr>
          <p:nvPr>
            <p:ph idx="1"/>
          </p:nvPr>
        </p:nvSpPr>
        <p:spPr>
          <a:xfrm>
            <a:off x="251520" y="1484784"/>
            <a:ext cx="8892480" cy="4176465"/>
          </a:xfrm>
        </p:spPr>
        <p:txBody>
          <a:bodyPr>
            <a:normAutofit fontScale="92500" lnSpcReduction="10000"/>
          </a:bodyPr>
          <a:lstStyle/>
          <a:p>
            <a:pPr>
              <a:lnSpc>
                <a:spcPct val="100000"/>
              </a:lnSpc>
            </a:pPr>
            <a:r>
              <a:rPr lang="ru-RU" dirty="0" smtClean="0"/>
              <a:t>Используется для восстановления пароля.</a:t>
            </a:r>
            <a:endParaRPr lang="en-US" dirty="0"/>
          </a:p>
          <a:p>
            <a:pPr>
              <a:lnSpc>
                <a:spcPct val="100000"/>
              </a:lnSpc>
            </a:pPr>
            <a:r>
              <a:rPr lang="ru-RU" dirty="0" smtClean="0"/>
              <a:t>Вначале пользователя просят ввести его имя (</a:t>
            </a:r>
            <a:r>
              <a:rPr lang="en-US" dirty="0" smtClean="0"/>
              <a:t>username</a:t>
            </a:r>
            <a:r>
              <a:rPr lang="ru-RU" dirty="0" smtClean="0"/>
              <a:t>).</a:t>
            </a:r>
            <a:endParaRPr lang="en-US" dirty="0"/>
          </a:p>
          <a:p>
            <a:pPr>
              <a:lnSpc>
                <a:spcPct val="100000"/>
              </a:lnSpc>
            </a:pPr>
            <a:r>
              <a:rPr lang="ru-RU" dirty="0" smtClean="0"/>
              <a:t>Если пользователь ввел правильное имя (которое есть в БД)</a:t>
            </a:r>
            <a:r>
              <a:rPr lang="en-US" dirty="0" smtClean="0"/>
              <a:t>, </a:t>
            </a:r>
            <a:r>
              <a:rPr lang="ru-RU" dirty="0" smtClean="0"/>
              <a:t>то затем он должен ответить на секретный вопрос.</a:t>
            </a:r>
            <a:endParaRPr lang="en-US" dirty="0"/>
          </a:p>
          <a:p>
            <a:pPr>
              <a:lnSpc>
                <a:spcPct val="100000"/>
              </a:lnSpc>
            </a:pPr>
            <a:r>
              <a:rPr lang="ru-RU" dirty="0" smtClean="0"/>
              <a:t>Пароль отправляется по </a:t>
            </a:r>
            <a:r>
              <a:rPr lang="en-US" dirty="0" smtClean="0"/>
              <a:t>e-mail, </a:t>
            </a:r>
            <a:r>
              <a:rPr lang="ru-RU" dirty="0" smtClean="0"/>
              <a:t>адрес которой указан в учетной записи.</a:t>
            </a:r>
            <a:endParaRPr lang="en-US" dirty="0"/>
          </a:p>
          <a:p>
            <a:pPr>
              <a:lnSpc>
                <a:spcPct val="100000"/>
              </a:lnSpc>
            </a:pPr>
            <a:r>
              <a:rPr lang="ru-RU" dirty="0" smtClean="0"/>
              <a:t>Добавление данного СЭУ на </a:t>
            </a:r>
            <a:r>
              <a:rPr lang="en-US" dirty="0" smtClean="0"/>
              <a:t>web-</a:t>
            </a:r>
            <a:r>
              <a:rPr lang="ru-RU" dirty="0" smtClean="0"/>
              <a:t>форму</a:t>
            </a:r>
            <a:r>
              <a:rPr lang="en-US" dirty="0" smtClean="0"/>
              <a:t>:</a:t>
            </a:r>
            <a:endParaRPr lang="en-US" dirty="0"/>
          </a:p>
        </p:txBody>
      </p:sp>
      <p:sp>
        <p:nvSpPr>
          <p:cNvPr id="476164" name="Rectangle 4"/>
          <p:cNvSpPr>
            <a:spLocks noChangeArrowheads="1"/>
          </p:cNvSpPr>
          <p:nvPr/>
        </p:nvSpPr>
        <p:spPr bwMode="auto">
          <a:xfrm>
            <a:off x="161764" y="5805264"/>
            <a:ext cx="8820472" cy="769441"/>
          </a:xfrm>
          <a:prstGeom prst="rect">
            <a:avLst/>
          </a:prstGeom>
          <a:solidFill>
            <a:schemeClr val="accent5">
              <a:lumMod val="40000"/>
              <a:lumOff val="60000"/>
              <a:alpha val="15000"/>
            </a:schemeClr>
          </a:solidFill>
          <a:ln w="12700">
            <a:solidFill>
              <a:schemeClr val="accent5">
                <a:lumMod val="60000"/>
                <a:lumOff val="40000"/>
              </a:schemeClr>
            </a:solidFill>
          </a:ln>
        </p:spPr>
        <p:txBody>
          <a:bodyPr wrap="square">
            <a:spAutoFit/>
          </a:bodyPr>
          <a:lstStyle/>
          <a:p>
            <a:pPr>
              <a:buClr>
                <a:srgbClr val="4BACC6">
                  <a:lumMod val="40000"/>
                  <a:lumOff val="60000"/>
                </a:srgbClr>
              </a:buClr>
              <a:buSzPct val="70000"/>
              <a:buFont typeface="Wingdings 2" pitchFamily="18" charset="2"/>
              <a:buNone/>
            </a:pPr>
            <a:r>
              <a:rPr lang="en-US" sz="2200" noProof="1">
                <a:solidFill>
                  <a:srgbClr val="0000FF"/>
                </a:solidFill>
                <a:latin typeface="Consolas" pitchFamily="49" charset="0"/>
                <a:cs typeface="Consolas" pitchFamily="49" charset="0"/>
              </a:rPr>
              <a:t>&lt;asp:PasswordRecovery id="</a:t>
            </a:r>
            <a:r>
              <a:rPr lang="en-US" sz="2200" noProof="1" smtClean="0">
                <a:solidFill>
                  <a:srgbClr val="0000FF"/>
                </a:solidFill>
                <a:latin typeface="Consolas" pitchFamily="49" charset="0"/>
                <a:cs typeface="Consolas" pitchFamily="49" charset="0"/>
              </a:rPr>
              <a:t>prForgotPass" runat</a:t>
            </a:r>
            <a:r>
              <a:rPr lang="en-US" sz="2200" noProof="1">
                <a:solidFill>
                  <a:srgbClr val="0000FF"/>
                </a:solidFill>
                <a:latin typeface="Consolas" pitchFamily="49" charset="0"/>
                <a:cs typeface="Consolas" pitchFamily="49" charset="0"/>
              </a:rPr>
              <a:t>="server</a:t>
            </a:r>
            <a:r>
              <a:rPr lang="en-US" sz="2200" noProof="1" smtClean="0">
                <a:solidFill>
                  <a:srgbClr val="0000FF"/>
                </a:solidFill>
                <a:latin typeface="Consolas" pitchFamily="49" charset="0"/>
                <a:cs typeface="Consolas" pitchFamily="49" charset="0"/>
              </a:rPr>
              <a:t>"&gt;</a:t>
            </a:r>
            <a:endParaRPr lang="en-US" sz="2200" dirty="0">
              <a:solidFill>
                <a:srgbClr val="0000FF"/>
              </a:solidFill>
              <a:latin typeface="Consolas" pitchFamily="49" charset="0"/>
              <a:cs typeface="Consolas" pitchFamily="49" charset="0"/>
            </a:endParaRPr>
          </a:p>
          <a:p>
            <a:pPr>
              <a:buClr>
                <a:srgbClr val="4BACC6">
                  <a:lumMod val="40000"/>
                  <a:lumOff val="60000"/>
                </a:srgbClr>
              </a:buClr>
              <a:buSzPct val="70000"/>
              <a:buFont typeface="Wingdings 2" pitchFamily="18" charset="2"/>
              <a:buNone/>
            </a:pPr>
            <a:r>
              <a:rPr lang="en-US" sz="2200" noProof="1">
                <a:solidFill>
                  <a:srgbClr val="0000FF"/>
                </a:solidFill>
                <a:latin typeface="Consolas" pitchFamily="49" charset="0"/>
                <a:cs typeface="Consolas" pitchFamily="49" charset="0"/>
              </a:rPr>
              <a:t>&lt;/asp:PasswordRecovery&gt;</a:t>
            </a:r>
          </a:p>
        </p:txBody>
      </p:sp>
    </p:spTree>
    <p:extLst>
      <p:ext uri="{BB962C8B-B14F-4D97-AF65-F5344CB8AC3E}">
        <p14:creationId xmlns:p14="http://schemas.microsoft.com/office/powerpoint/2010/main" val="8639119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8" name="Rectangle 2"/>
          <p:cNvSpPr>
            <a:spLocks noGrp="1" noChangeArrowheads="1"/>
          </p:cNvSpPr>
          <p:nvPr>
            <p:ph type="title"/>
          </p:nvPr>
        </p:nvSpPr>
        <p:spPr>
          <a:xfrm>
            <a:off x="0" y="143099"/>
            <a:ext cx="9144000" cy="909637"/>
          </a:xfrm>
        </p:spPr>
        <p:txBody>
          <a:bodyPr>
            <a:normAutofit fontScale="90000"/>
          </a:bodyPr>
          <a:lstStyle/>
          <a:p>
            <a:r>
              <a:rPr lang="ru-RU" noProof="1" smtClean="0"/>
              <a:t>Элемент управления</a:t>
            </a:r>
            <a:r>
              <a:rPr lang="en-US" noProof="1" smtClean="0"/>
              <a:t> </a:t>
            </a:r>
            <a:r>
              <a:rPr lang="en-US" noProof="1" smtClean="0">
                <a:solidFill>
                  <a:srgbClr val="0000FF"/>
                </a:solidFill>
                <a:latin typeface="Consolas" pitchFamily="49" charset="0"/>
                <a:cs typeface="Consolas" pitchFamily="49" charset="0"/>
              </a:rPr>
              <a:t>ChangePassword</a:t>
            </a:r>
            <a:endParaRPr lang="en-US" noProof="1">
              <a:solidFill>
                <a:srgbClr val="0000FF"/>
              </a:solidFill>
            </a:endParaRPr>
          </a:p>
        </p:txBody>
      </p:sp>
      <p:sp>
        <p:nvSpPr>
          <p:cNvPr id="475139" name="Rectangle 3"/>
          <p:cNvSpPr>
            <a:spLocks noGrp="1" noChangeArrowheads="1"/>
          </p:cNvSpPr>
          <p:nvPr>
            <p:ph idx="1"/>
          </p:nvPr>
        </p:nvSpPr>
        <p:spPr>
          <a:xfrm>
            <a:off x="228252" y="1340768"/>
            <a:ext cx="8915747" cy="5517232"/>
          </a:xfrm>
        </p:spPr>
        <p:txBody>
          <a:bodyPr/>
          <a:lstStyle/>
          <a:p>
            <a:r>
              <a:rPr lang="ru-RU" dirty="0" smtClean="0"/>
              <a:t>Позволяет пользователю изменить его пароль.</a:t>
            </a:r>
          </a:p>
          <a:p>
            <a:r>
              <a:rPr lang="ru-RU" dirty="0"/>
              <a:t>Добавление данного СЭУ на </a:t>
            </a:r>
            <a:r>
              <a:rPr lang="en-US" dirty="0"/>
              <a:t>web-</a:t>
            </a:r>
            <a:r>
              <a:rPr lang="ru-RU" dirty="0"/>
              <a:t>форму</a:t>
            </a:r>
            <a:r>
              <a:rPr lang="en-US" dirty="0"/>
              <a:t>:</a:t>
            </a:r>
          </a:p>
          <a:p>
            <a:endParaRPr lang="en-US" dirty="0"/>
          </a:p>
        </p:txBody>
      </p:sp>
      <p:sp>
        <p:nvSpPr>
          <p:cNvPr id="475140" name="Rectangle 4"/>
          <p:cNvSpPr>
            <a:spLocks noChangeArrowheads="1"/>
          </p:cNvSpPr>
          <p:nvPr/>
        </p:nvSpPr>
        <p:spPr bwMode="auto">
          <a:xfrm>
            <a:off x="228252" y="3140968"/>
            <a:ext cx="8808244" cy="430887"/>
          </a:xfrm>
          <a:prstGeom prst="rect">
            <a:avLst/>
          </a:prstGeom>
          <a:solidFill>
            <a:schemeClr val="accent5">
              <a:lumMod val="40000"/>
              <a:lumOff val="60000"/>
              <a:alpha val="15000"/>
            </a:schemeClr>
          </a:solidFill>
          <a:ln w="12700">
            <a:solidFill>
              <a:schemeClr val="accent5">
                <a:lumMod val="60000"/>
                <a:lumOff val="40000"/>
              </a:schemeClr>
            </a:solidFill>
          </a:ln>
        </p:spPr>
        <p:txBody>
          <a:bodyPr wrap="square">
            <a:spAutoFit/>
          </a:bodyPr>
          <a:lstStyle/>
          <a:p>
            <a:pPr>
              <a:buClr>
                <a:srgbClr val="4BACC6">
                  <a:lumMod val="40000"/>
                  <a:lumOff val="60000"/>
                </a:srgbClr>
              </a:buClr>
              <a:buSzPct val="70000"/>
              <a:buFont typeface="Wingdings 2" pitchFamily="18" charset="2"/>
              <a:buNone/>
            </a:pPr>
            <a:r>
              <a:rPr lang="en-US" sz="2200" noProof="1">
                <a:solidFill>
                  <a:srgbClr val="0000FF"/>
                </a:solidFill>
                <a:latin typeface="Consolas" pitchFamily="49" charset="0"/>
                <a:cs typeface="Consolas" pitchFamily="49" charset="0"/>
              </a:rPr>
              <a:t>&lt;asp:ChangePassword id="cpChangePass" runat="server"/&gt;</a:t>
            </a:r>
          </a:p>
        </p:txBody>
      </p:sp>
    </p:spTree>
    <p:extLst>
      <p:ext uri="{BB962C8B-B14F-4D97-AF65-F5344CB8AC3E}">
        <p14:creationId xmlns:p14="http://schemas.microsoft.com/office/powerpoint/2010/main" val="24832425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2" name="Rectangle 2"/>
          <p:cNvSpPr>
            <a:spLocks noGrp="1" noChangeArrowheads="1"/>
          </p:cNvSpPr>
          <p:nvPr>
            <p:ph type="title"/>
          </p:nvPr>
        </p:nvSpPr>
        <p:spPr>
          <a:xfrm>
            <a:off x="0" y="143099"/>
            <a:ext cx="9144000" cy="909637"/>
          </a:xfrm>
        </p:spPr>
        <p:txBody>
          <a:bodyPr>
            <a:normAutofit/>
          </a:bodyPr>
          <a:lstStyle/>
          <a:p>
            <a:r>
              <a:rPr lang="ru-RU" sz="3600" noProof="1"/>
              <a:t>Элемент управления</a:t>
            </a:r>
            <a:r>
              <a:rPr lang="en-US" sz="3600" noProof="1"/>
              <a:t> </a:t>
            </a:r>
            <a:r>
              <a:rPr lang="en-US" sz="3600" noProof="1" smtClean="0">
                <a:solidFill>
                  <a:srgbClr val="0000FF"/>
                </a:solidFill>
                <a:latin typeface="Consolas" pitchFamily="49" charset="0"/>
                <a:cs typeface="Consolas" pitchFamily="49" charset="0"/>
              </a:rPr>
              <a:t>ChangePassword</a:t>
            </a:r>
            <a:r>
              <a:rPr lang="ru-RU" sz="3600" noProof="1" smtClean="0">
                <a:solidFill>
                  <a:srgbClr val="0000FF"/>
                </a:solidFill>
                <a:latin typeface="Consolas" pitchFamily="49" charset="0"/>
                <a:cs typeface="Consolas" pitchFamily="49" charset="0"/>
              </a:rPr>
              <a:t> </a:t>
            </a:r>
            <a:r>
              <a:rPr lang="ru-RU" sz="3600" noProof="1" smtClean="0">
                <a:latin typeface="Consolas" pitchFamily="49" charset="0"/>
                <a:cs typeface="Consolas" pitchFamily="49" charset="0"/>
              </a:rPr>
              <a:t>(2)</a:t>
            </a:r>
            <a:endParaRPr lang="bg-BG" sz="3600" dirty="0"/>
          </a:p>
        </p:txBody>
      </p:sp>
      <p:pic>
        <p:nvPicPr>
          <p:cNvPr id="481283" name="Picture 3"/>
          <p:cNvPicPr>
            <a:picLocks noGrp="1" noChangeAspect="1" noChangeArrowheads="1"/>
          </p:cNvPicPr>
          <p:nvPr>
            <p:ph idx="1"/>
          </p:nvPr>
        </p:nvPicPr>
        <p:blipFill>
          <a:blip r:embed="rId3" cstate="print">
            <a:extLst>
              <a:ext uri="{28A0092B-C50C-407E-A947-70E740481C1C}">
                <a14:useLocalDpi xmlns:a14="http://schemas.microsoft.com/office/drawing/2010/main"/>
              </a:ext>
            </a:extLst>
          </a:blip>
          <a:stretch>
            <a:fillRect/>
          </a:stretch>
        </p:blipFill>
        <p:spPr>
          <a:xfrm>
            <a:off x="1115616" y="1293912"/>
            <a:ext cx="6912768" cy="5184576"/>
          </a:xfrm>
          <a:prstGeom prst="roundRect">
            <a:avLst>
              <a:gd name="adj" fmla="val 990"/>
            </a:avLst>
          </a:prstGeom>
        </p:spPr>
      </p:pic>
    </p:spTree>
    <p:extLst>
      <p:ext uri="{BB962C8B-B14F-4D97-AF65-F5344CB8AC3E}">
        <p14:creationId xmlns:p14="http://schemas.microsoft.com/office/powerpoint/2010/main" val="36432825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11112" y="2564904"/>
            <a:ext cx="9144000" cy="12961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bg-BG" b="1" dirty="0" smtClean="0"/>
              <a:t>Аутентификация пользователей в</a:t>
            </a:r>
            <a:br>
              <a:rPr lang="bg-BG" b="1" dirty="0" smtClean="0"/>
            </a:br>
            <a:r>
              <a:rPr lang="ru-RU" b="1" dirty="0" smtClean="0"/>
              <a:t>платформе</a:t>
            </a:r>
            <a:r>
              <a:rPr lang="bg-BG" b="1" dirty="0" smtClean="0"/>
              <a:t> .</a:t>
            </a:r>
            <a:r>
              <a:rPr lang="en-US" b="1" dirty="0" smtClean="0"/>
              <a:t>Net</a:t>
            </a:r>
            <a:r>
              <a:rPr lang="bg-BG" b="1" dirty="0" smtClean="0"/>
              <a:t> 4.6</a:t>
            </a:r>
            <a:endParaRPr lang="bg-BG" sz="2800" b="1" dirty="0"/>
          </a:p>
        </p:txBody>
      </p:sp>
    </p:spTree>
    <p:extLst>
      <p:ext uri="{BB962C8B-B14F-4D97-AF65-F5344CB8AC3E}">
        <p14:creationId xmlns:p14="http://schemas.microsoft.com/office/powerpoint/2010/main" val="3424728790"/>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6" name="Rectangle 2"/>
          <p:cNvSpPr>
            <a:spLocks noGrp="1" noChangeArrowheads="1"/>
          </p:cNvSpPr>
          <p:nvPr>
            <p:ph type="title"/>
          </p:nvPr>
        </p:nvSpPr>
        <p:spPr>
          <a:xfrm>
            <a:off x="0" y="274638"/>
            <a:ext cx="9144000" cy="922114"/>
          </a:xfrm>
        </p:spPr>
        <p:txBody>
          <a:bodyPr>
            <a:normAutofit/>
          </a:bodyPr>
          <a:lstStyle/>
          <a:p>
            <a:r>
              <a:rPr lang="ru-RU" dirty="0" smtClean="0"/>
              <a:t>Система </a:t>
            </a:r>
            <a:r>
              <a:rPr lang="en-US" dirty="0" err="1" smtClean="0"/>
              <a:t>ASP.Net</a:t>
            </a:r>
            <a:r>
              <a:rPr lang="en-US" dirty="0" smtClean="0"/>
              <a:t> Membership</a:t>
            </a:r>
            <a:endParaRPr lang="bg-BG" dirty="0"/>
          </a:p>
        </p:txBody>
      </p:sp>
      <p:sp>
        <p:nvSpPr>
          <p:cNvPr id="497667" name="Rectangle 3"/>
          <p:cNvSpPr>
            <a:spLocks noGrp="1" noChangeArrowheads="1"/>
          </p:cNvSpPr>
          <p:nvPr>
            <p:ph idx="1"/>
          </p:nvPr>
        </p:nvSpPr>
        <p:spPr>
          <a:xfrm>
            <a:off x="323850" y="1484784"/>
            <a:ext cx="8820150" cy="5373216"/>
          </a:xfrm>
        </p:spPr>
        <p:txBody>
          <a:bodyPr>
            <a:normAutofit lnSpcReduction="10000"/>
          </a:bodyPr>
          <a:lstStyle/>
          <a:p>
            <a:r>
              <a:rPr lang="ru-RU" sz="2800" dirty="0" smtClean="0"/>
              <a:t>Достоинства</a:t>
            </a:r>
          </a:p>
          <a:p>
            <a:pPr lvl="1"/>
            <a:r>
              <a:rPr lang="ru-RU" sz="2400" dirty="0" smtClean="0"/>
              <a:t>простая в использовании (практически не требует программирования)</a:t>
            </a:r>
          </a:p>
          <a:p>
            <a:pPr lvl="1"/>
            <a:r>
              <a:rPr lang="ru-RU" sz="2400" dirty="0" smtClean="0"/>
              <a:t>основана на серверных элементах управления</a:t>
            </a:r>
          </a:p>
          <a:p>
            <a:r>
              <a:rPr lang="bg-BG" sz="2800" dirty="0" smtClean="0"/>
              <a:t>Недостатки</a:t>
            </a:r>
          </a:p>
          <a:p>
            <a:pPr lvl="1"/>
            <a:r>
              <a:rPr lang="bg-BG" sz="2400" dirty="0" smtClean="0"/>
              <a:t>в основном предназначена для технологии </a:t>
            </a:r>
            <a:r>
              <a:rPr lang="en-US" sz="2400" dirty="0" err="1" smtClean="0"/>
              <a:t>ASP.Net</a:t>
            </a:r>
            <a:r>
              <a:rPr lang="en-US" sz="2400" dirty="0" smtClean="0"/>
              <a:t> Web Forms</a:t>
            </a:r>
            <a:r>
              <a:rPr lang="ru-RU" sz="2400" dirty="0" smtClean="0"/>
              <a:t>;</a:t>
            </a:r>
            <a:endParaRPr lang="bg-BG" sz="2400" dirty="0" smtClean="0"/>
          </a:p>
          <a:p>
            <a:pPr lvl="1"/>
            <a:r>
              <a:rPr lang="bg-BG" sz="2400" dirty="0" smtClean="0"/>
              <a:t>трудно настраивать БД, которая хранит пользовательские данные;</a:t>
            </a:r>
          </a:p>
          <a:p>
            <a:pPr lvl="1"/>
            <a:r>
              <a:rPr lang="bg-BG" sz="2400" dirty="0"/>
              <a:t>п</a:t>
            </a:r>
            <a:r>
              <a:rPr lang="bg-BG" sz="2400" dirty="0" smtClean="0"/>
              <a:t>рактически не возможно изменить </a:t>
            </a:r>
          </a:p>
          <a:p>
            <a:pPr lvl="2"/>
            <a:r>
              <a:rPr lang="ru-RU" sz="2000" dirty="0"/>
              <a:t>д</a:t>
            </a:r>
            <a:r>
              <a:rPr lang="bg-BG" sz="2000" dirty="0" smtClean="0"/>
              <a:t>ля работы с другими хранилищами данных (не </a:t>
            </a:r>
            <a:r>
              <a:rPr lang="en-US" sz="2000" dirty="0" smtClean="0"/>
              <a:t>SQL</a:t>
            </a:r>
            <a:r>
              <a:rPr lang="bg-BG" sz="2000" dirty="0" smtClean="0"/>
              <a:t>);</a:t>
            </a:r>
            <a:endParaRPr lang="en-US" sz="2000" dirty="0" smtClean="0"/>
          </a:p>
          <a:p>
            <a:pPr lvl="2"/>
            <a:r>
              <a:rPr lang="bg-BG" sz="2000" dirty="0"/>
              <a:t>д</a:t>
            </a:r>
            <a:r>
              <a:rPr lang="bg-BG" sz="2000" dirty="0" smtClean="0"/>
              <a:t>ля работы с другими устройствами;</a:t>
            </a:r>
          </a:p>
          <a:p>
            <a:pPr lvl="2"/>
            <a:r>
              <a:rPr lang="bg-BG" sz="2000" dirty="0" smtClean="0"/>
              <a:t>для работы с системами аутентифицирования других сервисов.</a:t>
            </a:r>
          </a:p>
          <a:p>
            <a:pPr lvl="1"/>
            <a:endParaRPr lang="bg-BG" sz="2400" dirty="0"/>
          </a:p>
        </p:txBody>
      </p:sp>
    </p:spTree>
    <p:extLst>
      <p:ext uri="{BB962C8B-B14F-4D97-AF65-F5344CB8AC3E}">
        <p14:creationId xmlns:p14="http://schemas.microsoft.com/office/powerpoint/2010/main" val="28850215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6" name="Rectangle 2"/>
          <p:cNvSpPr>
            <a:spLocks noGrp="1" noChangeArrowheads="1"/>
          </p:cNvSpPr>
          <p:nvPr>
            <p:ph type="title"/>
          </p:nvPr>
        </p:nvSpPr>
        <p:spPr>
          <a:xfrm>
            <a:off x="0" y="274638"/>
            <a:ext cx="9144000" cy="922114"/>
          </a:xfrm>
        </p:spPr>
        <p:txBody>
          <a:bodyPr>
            <a:normAutofit/>
          </a:bodyPr>
          <a:lstStyle/>
          <a:p>
            <a:r>
              <a:rPr lang="ru-RU" dirty="0" smtClean="0"/>
              <a:t>Система </a:t>
            </a:r>
            <a:r>
              <a:rPr lang="en-US" dirty="0" err="1" smtClean="0">
                <a:solidFill>
                  <a:srgbClr val="0000FF"/>
                </a:solidFill>
              </a:rPr>
              <a:t>ASP.Net</a:t>
            </a:r>
            <a:r>
              <a:rPr lang="en-US" dirty="0" smtClean="0">
                <a:solidFill>
                  <a:srgbClr val="0000FF"/>
                </a:solidFill>
              </a:rPr>
              <a:t> Identity</a:t>
            </a:r>
            <a:endParaRPr lang="bg-BG" dirty="0">
              <a:solidFill>
                <a:srgbClr val="0000FF"/>
              </a:solidFill>
            </a:endParaRPr>
          </a:p>
        </p:txBody>
      </p:sp>
      <p:sp>
        <p:nvSpPr>
          <p:cNvPr id="497667" name="Rectangle 3"/>
          <p:cNvSpPr>
            <a:spLocks noGrp="1" noChangeArrowheads="1"/>
          </p:cNvSpPr>
          <p:nvPr>
            <p:ph idx="1"/>
          </p:nvPr>
        </p:nvSpPr>
        <p:spPr>
          <a:xfrm>
            <a:off x="323850" y="1412776"/>
            <a:ext cx="8820150" cy="5445224"/>
          </a:xfrm>
        </p:spPr>
        <p:txBody>
          <a:bodyPr>
            <a:normAutofit/>
          </a:bodyPr>
          <a:lstStyle/>
          <a:p>
            <a:r>
              <a:rPr lang="ru-RU" sz="2800" dirty="0" smtClean="0"/>
              <a:t>Система </a:t>
            </a:r>
            <a:r>
              <a:rPr lang="en-US" sz="2800" dirty="0" err="1"/>
              <a:t>ASP.Net</a:t>
            </a:r>
            <a:r>
              <a:rPr lang="en-US" sz="2800" dirty="0"/>
              <a:t> Identity – </a:t>
            </a:r>
            <a:r>
              <a:rPr lang="ru-RU" sz="2800" dirty="0"/>
              <a:t>это набор классов, которые позволяют программировать аутентификацию и авторизацию пользователей</a:t>
            </a:r>
            <a:r>
              <a:rPr lang="ru-RU" sz="2800" dirty="0" smtClean="0"/>
              <a:t>.</a:t>
            </a:r>
            <a:endParaRPr lang="en-US" sz="2800" dirty="0"/>
          </a:p>
          <a:p>
            <a:r>
              <a:rPr lang="ru-RU" sz="2800" dirty="0" smtClean="0"/>
              <a:t>Классы хранятся в различных пространствах имен</a:t>
            </a:r>
          </a:p>
          <a:p>
            <a:pPr lvl="1"/>
            <a:r>
              <a:rPr lang="en-US" sz="2500" dirty="0" smtClean="0"/>
              <a:t>Microsoft</a:t>
            </a:r>
            <a:r>
              <a:rPr lang="en-US" sz="2500" dirty="0"/>
              <a:t>. </a:t>
            </a:r>
            <a:r>
              <a:rPr lang="en-US" sz="2500" dirty="0" err="1"/>
              <a:t>AspNet.Identity</a:t>
            </a:r>
            <a:r>
              <a:rPr lang="en-US" sz="2500" dirty="0"/>
              <a:t>, </a:t>
            </a:r>
            <a:endParaRPr lang="ru-RU" sz="2500" dirty="0" smtClean="0"/>
          </a:p>
          <a:p>
            <a:pPr lvl="1"/>
            <a:r>
              <a:rPr lang="en-US" sz="2500" dirty="0" err="1" smtClean="0"/>
              <a:t>Microsoft.Owin</a:t>
            </a:r>
            <a:r>
              <a:rPr lang="en-US" sz="2500" dirty="0"/>
              <a:t>, </a:t>
            </a:r>
            <a:endParaRPr lang="ru-RU" sz="2500" dirty="0" smtClean="0"/>
          </a:p>
          <a:p>
            <a:pPr lvl="1"/>
            <a:r>
              <a:rPr lang="en-US" sz="2500" dirty="0" err="1" smtClean="0"/>
              <a:t>Owin</a:t>
            </a:r>
            <a:r>
              <a:rPr lang="en-US" sz="2500" dirty="0"/>
              <a:t>, </a:t>
            </a:r>
            <a:endParaRPr lang="ru-RU" sz="2500" dirty="0" smtClean="0"/>
          </a:p>
          <a:p>
            <a:pPr lvl="1"/>
            <a:r>
              <a:rPr lang="en-US" sz="2500" dirty="0" err="1" smtClean="0"/>
              <a:t>System.Security</a:t>
            </a:r>
            <a:r>
              <a:rPr lang="en-US" sz="2500" dirty="0"/>
              <a:t>. </a:t>
            </a:r>
          </a:p>
          <a:p>
            <a:pPr marL="457200" lvl="1" indent="0">
              <a:buNone/>
            </a:pPr>
            <a:endParaRPr lang="ru-RU" sz="2400" dirty="0" smtClean="0"/>
          </a:p>
          <a:p>
            <a:pPr lvl="1"/>
            <a:endParaRPr lang="ru-RU" sz="2400" dirty="0" smtClean="0"/>
          </a:p>
          <a:p>
            <a:pPr lvl="1"/>
            <a:endParaRPr lang="bg-BG" sz="2400" dirty="0"/>
          </a:p>
          <a:p>
            <a:endParaRPr lang="bg-BG" sz="2800" dirty="0"/>
          </a:p>
        </p:txBody>
      </p:sp>
    </p:spTree>
    <p:extLst>
      <p:ext uri="{BB962C8B-B14F-4D97-AF65-F5344CB8AC3E}">
        <p14:creationId xmlns:p14="http://schemas.microsoft.com/office/powerpoint/2010/main" val="3748635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922114"/>
          </a:xfrm>
        </p:spPr>
        <p:txBody>
          <a:bodyPr>
            <a:normAutofit fontScale="90000"/>
          </a:bodyPr>
          <a:lstStyle/>
          <a:p>
            <a:r>
              <a:rPr lang="ru-RU" dirty="0" smtClean="0"/>
              <a:t>Преимущества использования </a:t>
            </a:r>
            <a:br>
              <a:rPr lang="ru-RU" dirty="0" smtClean="0"/>
            </a:br>
            <a:r>
              <a:rPr lang="en-US" dirty="0" smtClean="0">
                <a:solidFill>
                  <a:srgbClr val="0000FF"/>
                </a:solidFill>
              </a:rPr>
              <a:t>ASP.NET </a:t>
            </a:r>
            <a:r>
              <a:rPr lang="en-US" dirty="0">
                <a:solidFill>
                  <a:srgbClr val="0000FF"/>
                </a:solidFill>
              </a:rPr>
              <a:t>Identity system</a:t>
            </a:r>
            <a:r>
              <a:rPr lang="ru-RU" dirty="0" smtClean="0">
                <a:solidFill>
                  <a:srgbClr val="0000FF"/>
                </a:solidFill>
              </a:rPr>
              <a:t> </a:t>
            </a:r>
            <a:endParaRPr lang="ru-RU" dirty="0">
              <a:solidFill>
                <a:srgbClr val="0000FF"/>
              </a:solidFill>
            </a:endParaRPr>
          </a:p>
        </p:txBody>
      </p:sp>
      <p:sp>
        <p:nvSpPr>
          <p:cNvPr id="3" name="Объект 2"/>
          <p:cNvSpPr>
            <a:spLocks noGrp="1"/>
          </p:cNvSpPr>
          <p:nvPr>
            <p:ph idx="1"/>
          </p:nvPr>
        </p:nvSpPr>
        <p:spPr>
          <a:xfrm>
            <a:off x="179512" y="1628800"/>
            <a:ext cx="8964488" cy="5229200"/>
          </a:xfrm>
        </p:spPr>
        <p:txBody>
          <a:bodyPr>
            <a:normAutofit fontScale="70000" lnSpcReduction="20000"/>
          </a:bodyPr>
          <a:lstStyle/>
          <a:p>
            <a:r>
              <a:rPr lang="ru-RU" dirty="0" smtClean="0"/>
              <a:t>Может использоваться со всеми технологиями (фреймворками) </a:t>
            </a:r>
            <a:r>
              <a:rPr lang="en-US" dirty="0" smtClean="0"/>
              <a:t>ASP.NET </a:t>
            </a:r>
            <a:endParaRPr lang="ru-RU" dirty="0" smtClean="0"/>
          </a:p>
          <a:p>
            <a:pPr lvl="1"/>
            <a:r>
              <a:rPr lang="en-US" dirty="0" smtClean="0"/>
              <a:t>Web </a:t>
            </a:r>
            <a:r>
              <a:rPr lang="en-US" dirty="0"/>
              <a:t>Forms, </a:t>
            </a:r>
            <a:endParaRPr lang="ru-RU" dirty="0" smtClean="0"/>
          </a:p>
          <a:p>
            <a:pPr lvl="1"/>
            <a:r>
              <a:rPr lang="en-US" dirty="0" smtClean="0"/>
              <a:t>MVC</a:t>
            </a:r>
            <a:r>
              <a:rPr lang="en-US" dirty="0"/>
              <a:t>, </a:t>
            </a:r>
            <a:endParaRPr lang="ru-RU" dirty="0" smtClean="0"/>
          </a:p>
          <a:p>
            <a:pPr lvl="1"/>
            <a:r>
              <a:rPr lang="en-US" dirty="0" smtClean="0"/>
              <a:t>Web </a:t>
            </a:r>
            <a:r>
              <a:rPr lang="en-US" dirty="0"/>
              <a:t>API, </a:t>
            </a:r>
            <a:endParaRPr lang="ru-RU" dirty="0" smtClean="0"/>
          </a:p>
          <a:p>
            <a:pPr lvl="1"/>
            <a:r>
              <a:rPr lang="en-US" dirty="0" err="1" smtClean="0"/>
              <a:t>SignalR</a:t>
            </a:r>
            <a:r>
              <a:rPr lang="en-US" dirty="0" smtClean="0"/>
              <a:t> </a:t>
            </a:r>
            <a:endParaRPr lang="en-US" dirty="0"/>
          </a:p>
          <a:p>
            <a:r>
              <a:rPr lang="ru-RU" dirty="0" smtClean="0"/>
              <a:t>Имеется больше возможности по </a:t>
            </a:r>
          </a:p>
          <a:p>
            <a:pPr lvl="1"/>
            <a:r>
              <a:rPr lang="ru-RU" dirty="0" smtClean="0"/>
              <a:t>настройке схемы хранилища данных с учетными записями пользователей</a:t>
            </a:r>
          </a:p>
          <a:p>
            <a:pPr lvl="1"/>
            <a:r>
              <a:rPr lang="ru-RU" dirty="0" smtClean="0"/>
              <a:t>легче менять систему хранения с </a:t>
            </a:r>
            <a:r>
              <a:rPr lang="en-US" dirty="0" smtClean="0"/>
              <a:t>default </a:t>
            </a:r>
            <a:r>
              <a:rPr lang="ru-RU" dirty="0" smtClean="0"/>
              <a:t>до </a:t>
            </a:r>
            <a:r>
              <a:rPr lang="en-US" dirty="0" smtClean="0"/>
              <a:t>SQL </a:t>
            </a:r>
            <a:r>
              <a:rPr lang="en-US" dirty="0"/>
              <a:t>Server.</a:t>
            </a:r>
          </a:p>
          <a:p>
            <a:r>
              <a:rPr lang="ru-RU" dirty="0" smtClean="0"/>
              <a:t>Имеет модульную структуру и легче выполнять ее модульное тестирование (</a:t>
            </a:r>
            <a:r>
              <a:rPr lang="en-US" dirty="0" smtClean="0"/>
              <a:t>unit test</a:t>
            </a:r>
            <a:r>
              <a:rPr lang="ru-RU" dirty="0" smtClean="0"/>
              <a:t>)</a:t>
            </a:r>
            <a:r>
              <a:rPr lang="en-US" dirty="0" smtClean="0"/>
              <a:t>.</a:t>
            </a:r>
            <a:endParaRPr lang="en-US" dirty="0"/>
          </a:p>
          <a:p>
            <a:r>
              <a:rPr lang="ru-RU" dirty="0" smtClean="0"/>
              <a:t>Поддерживает </a:t>
            </a:r>
            <a:r>
              <a:rPr lang="en-US" dirty="0" smtClean="0"/>
              <a:t>claims-based </a:t>
            </a:r>
            <a:r>
              <a:rPr lang="ru-RU" dirty="0" smtClean="0"/>
              <a:t>аутентификацию, которая является более гибкой, чем использование простых ролей</a:t>
            </a:r>
            <a:r>
              <a:rPr lang="en-US" dirty="0" smtClean="0"/>
              <a:t>.</a:t>
            </a:r>
            <a:endParaRPr lang="en-US" dirty="0"/>
          </a:p>
          <a:p>
            <a:r>
              <a:rPr lang="ru-RU" dirty="0" smtClean="0"/>
              <a:t>Поддерживает сторонние сервисы подключения: т.к. </a:t>
            </a:r>
            <a:r>
              <a:rPr lang="en-US" dirty="0" smtClean="0"/>
              <a:t>Microsoft</a:t>
            </a:r>
            <a:r>
              <a:rPr lang="en-US" dirty="0"/>
              <a:t>, Google, Facebook, </a:t>
            </a:r>
            <a:r>
              <a:rPr lang="en-US" dirty="0" smtClean="0"/>
              <a:t> </a:t>
            </a:r>
            <a:r>
              <a:rPr lang="en-US" dirty="0"/>
              <a:t>Twitter.</a:t>
            </a:r>
          </a:p>
          <a:p>
            <a:r>
              <a:rPr lang="ru-RU" dirty="0" smtClean="0"/>
              <a:t>Основана на промежуточном ПО </a:t>
            </a:r>
            <a:r>
              <a:rPr lang="en-US" dirty="0" smtClean="0"/>
              <a:t>OWIN </a:t>
            </a:r>
            <a:r>
              <a:rPr lang="en-US" dirty="0"/>
              <a:t>(Open Web Interface for .NET</a:t>
            </a:r>
            <a:r>
              <a:rPr lang="en-US" dirty="0" smtClean="0"/>
              <a:t>)</a:t>
            </a:r>
            <a:endParaRPr lang="ru-RU" dirty="0"/>
          </a:p>
        </p:txBody>
      </p:sp>
    </p:spTree>
    <p:extLst>
      <p:ext uri="{BB962C8B-B14F-4D97-AF65-F5344CB8AC3E}">
        <p14:creationId xmlns:p14="http://schemas.microsoft.com/office/powerpoint/2010/main" val="355396511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6" name="Rectangle 2"/>
          <p:cNvSpPr>
            <a:spLocks noGrp="1" noChangeArrowheads="1"/>
          </p:cNvSpPr>
          <p:nvPr>
            <p:ph type="title"/>
          </p:nvPr>
        </p:nvSpPr>
        <p:spPr>
          <a:xfrm>
            <a:off x="0" y="274638"/>
            <a:ext cx="9144000" cy="922114"/>
          </a:xfrm>
        </p:spPr>
        <p:txBody>
          <a:bodyPr>
            <a:normAutofit/>
          </a:bodyPr>
          <a:lstStyle/>
          <a:p>
            <a:r>
              <a:rPr lang="en-US" dirty="0" smtClean="0"/>
              <a:t>OWIN</a:t>
            </a:r>
            <a:endParaRPr lang="bg-BG" dirty="0"/>
          </a:p>
        </p:txBody>
      </p:sp>
      <p:sp>
        <p:nvSpPr>
          <p:cNvPr id="497667" name="Rectangle 3"/>
          <p:cNvSpPr>
            <a:spLocks noGrp="1" noChangeArrowheads="1"/>
          </p:cNvSpPr>
          <p:nvPr>
            <p:ph idx="1"/>
          </p:nvPr>
        </p:nvSpPr>
        <p:spPr>
          <a:xfrm>
            <a:off x="323850" y="1484784"/>
            <a:ext cx="8820150" cy="5373216"/>
          </a:xfrm>
        </p:spPr>
        <p:txBody>
          <a:bodyPr>
            <a:normAutofit/>
          </a:bodyPr>
          <a:lstStyle/>
          <a:p>
            <a:r>
              <a:rPr lang="en-US" sz="2800" dirty="0" smtClean="0"/>
              <a:t>OWIN </a:t>
            </a:r>
            <a:r>
              <a:rPr lang="ru-RU" sz="2800" dirty="0" smtClean="0"/>
              <a:t>(</a:t>
            </a:r>
            <a:r>
              <a:rPr lang="en-US" sz="2800" dirty="0"/>
              <a:t>Open Web Interface for .NET</a:t>
            </a:r>
            <a:r>
              <a:rPr lang="ru-RU" sz="2800" dirty="0" smtClean="0"/>
              <a:t>) </a:t>
            </a:r>
            <a:r>
              <a:rPr lang="en-US" sz="2800" dirty="0" smtClean="0"/>
              <a:t>– </a:t>
            </a:r>
            <a:r>
              <a:rPr lang="ru-RU" sz="2800" dirty="0" smtClean="0"/>
              <a:t>это </a:t>
            </a:r>
            <a:r>
              <a:rPr lang="en-US" sz="2800" dirty="0"/>
              <a:t>open source </a:t>
            </a:r>
            <a:r>
              <a:rPr lang="ru-RU" sz="2800" dirty="0" smtClean="0"/>
              <a:t>проект, который определяет стандартный интерфейс между </a:t>
            </a:r>
            <a:r>
              <a:rPr lang="en-US" sz="2800" dirty="0" smtClean="0"/>
              <a:t>.</a:t>
            </a:r>
            <a:r>
              <a:rPr lang="en-US" sz="2800" dirty="0"/>
              <a:t>NET </a:t>
            </a:r>
            <a:r>
              <a:rPr lang="en-US" sz="2800" dirty="0" smtClean="0"/>
              <a:t>web</a:t>
            </a:r>
            <a:r>
              <a:rPr lang="ru-RU" sz="2800" dirty="0" smtClean="0"/>
              <a:t>-серверами и </a:t>
            </a:r>
            <a:r>
              <a:rPr lang="en-US" sz="2800" dirty="0" smtClean="0"/>
              <a:t>web</a:t>
            </a:r>
            <a:r>
              <a:rPr lang="ru-RU" sz="2800" dirty="0" smtClean="0"/>
              <a:t>-приложениями</a:t>
            </a:r>
            <a:r>
              <a:rPr lang="en-US" sz="2800" dirty="0" smtClean="0"/>
              <a:t>. </a:t>
            </a:r>
            <a:endParaRPr lang="en-US" sz="2800" dirty="0"/>
          </a:p>
          <a:p>
            <a:pPr lvl="1"/>
            <a:r>
              <a:rPr lang="ru-RU" sz="2400" dirty="0" smtClean="0"/>
              <a:t>распространяется </a:t>
            </a:r>
            <a:r>
              <a:rPr lang="ru-RU" sz="2400" dirty="0"/>
              <a:t>в виде </a:t>
            </a:r>
            <a:r>
              <a:rPr lang="en-US" sz="2400" dirty="0" err="1"/>
              <a:t>NuGet</a:t>
            </a:r>
            <a:r>
              <a:rPr lang="ru-RU" sz="2400" dirty="0"/>
              <a:t>-пакета</a:t>
            </a:r>
            <a:r>
              <a:rPr lang="en-US" sz="2400" dirty="0"/>
              <a:t>, </a:t>
            </a:r>
            <a:r>
              <a:rPr lang="ru-RU" sz="2400" dirty="0"/>
              <a:t>поэтому </a:t>
            </a:r>
            <a:r>
              <a:rPr lang="en-US" sz="2400" dirty="0"/>
              <a:t>Microsoft </a:t>
            </a:r>
            <a:r>
              <a:rPr lang="ru-RU" sz="2400" dirty="0"/>
              <a:t>может предоставить новые возможности и исправления ошибок быстрее, чем ранее</a:t>
            </a:r>
            <a:r>
              <a:rPr lang="en-US" sz="2400" dirty="0"/>
              <a:t>.</a:t>
            </a:r>
          </a:p>
          <a:p>
            <a:r>
              <a:rPr lang="ru-RU" sz="2800" dirty="0" smtClean="0"/>
              <a:t>Цель </a:t>
            </a:r>
            <a:r>
              <a:rPr lang="en-US" sz="2800" dirty="0" smtClean="0"/>
              <a:t>OWIN </a:t>
            </a:r>
            <a:r>
              <a:rPr lang="ru-RU" sz="2800" dirty="0" smtClean="0"/>
              <a:t>интерфейса </a:t>
            </a:r>
          </a:p>
          <a:p>
            <a:pPr lvl="1"/>
            <a:r>
              <a:rPr lang="ru-RU" sz="2400" dirty="0" smtClean="0"/>
              <a:t>разделить сервер и приложение</a:t>
            </a:r>
          </a:p>
          <a:p>
            <a:pPr lvl="1"/>
            <a:r>
              <a:rPr lang="ru-RU" sz="2400" dirty="0" smtClean="0"/>
              <a:t>способствовать разработке простых модулей </a:t>
            </a:r>
          </a:p>
          <a:p>
            <a:pPr lvl="1"/>
            <a:r>
              <a:rPr lang="en-US" sz="2400" dirty="0" smtClean="0"/>
              <a:t>c</a:t>
            </a:r>
            <a:r>
              <a:rPr lang="bg-BG" sz="2400" dirty="0" smtClean="0"/>
              <a:t>тимулировать созданию </a:t>
            </a:r>
            <a:r>
              <a:rPr lang="en-US" sz="2400" dirty="0" smtClean="0"/>
              <a:t>open source </a:t>
            </a:r>
            <a:r>
              <a:rPr lang="ru-RU" sz="2400" dirty="0" smtClean="0"/>
              <a:t>компонент для инструментов </a:t>
            </a:r>
            <a:r>
              <a:rPr lang="en-US" sz="2400" dirty="0" smtClean="0"/>
              <a:t>web-</a:t>
            </a:r>
            <a:r>
              <a:rPr lang="ru-RU" sz="2400" dirty="0" smtClean="0"/>
              <a:t>разработки </a:t>
            </a:r>
            <a:r>
              <a:rPr lang="en-US" sz="2400" dirty="0" err="1" smtClean="0"/>
              <a:t>.Net</a:t>
            </a:r>
            <a:r>
              <a:rPr lang="en-US" sz="2400" dirty="0"/>
              <a:t>.</a:t>
            </a:r>
            <a:endParaRPr lang="bg-BG" sz="2400" dirty="0"/>
          </a:p>
        </p:txBody>
      </p:sp>
    </p:spTree>
    <p:extLst>
      <p:ext uri="{BB962C8B-B14F-4D97-AF65-F5344CB8AC3E}">
        <p14:creationId xmlns:p14="http://schemas.microsoft.com/office/powerpoint/2010/main" val="30842591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346050"/>
          </a:xfrm>
        </p:spPr>
        <p:txBody>
          <a:bodyPr>
            <a:noAutofit/>
          </a:bodyPr>
          <a:lstStyle/>
          <a:p>
            <a:r>
              <a:rPr lang="ru-RU" sz="3600" dirty="0" smtClean="0">
                <a:latin typeface="Arial" panose="020B0604020202020204" pitchFamily="34" charset="0"/>
                <a:cs typeface="Arial" panose="020B0604020202020204" pitchFamily="34" charset="0"/>
              </a:rPr>
              <a:t>Основные объекты </a:t>
            </a:r>
            <a:r>
              <a:rPr lang="en-US" sz="3600" dirty="0" smtClean="0">
                <a:latin typeface="Arial" panose="020B0604020202020204" pitchFamily="34" charset="0"/>
                <a:cs typeface="Arial" panose="020B0604020202020204" pitchFamily="34" charset="0"/>
              </a:rPr>
              <a:t>ASP.NET Identity</a:t>
            </a:r>
            <a:r>
              <a:rPr lang="ru-RU" sz="3600" dirty="0" smtClean="0">
                <a:latin typeface="Arial" panose="020B0604020202020204" pitchFamily="34" charset="0"/>
                <a:cs typeface="Arial" panose="020B0604020202020204" pitchFamily="34" charset="0"/>
              </a:rPr>
              <a:t> </a:t>
            </a:r>
            <a:endParaRPr lang="ru-RU" sz="3600" dirty="0">
              <a:latin typeface="Arial" panose="020B0604020202020204" pitchFamily="34" charset="0"/>
              <a:cs typeface="Arial" panose="020B0604020202020204" pitchFamily="34"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168265402"/>
              </p:ext>
            </p:extLst>
          </p:nvPr>
        </p:nvGraphicFramePr>
        <p:xfrm>
          <a:off x="24408" y="1041400"/>
          <a:ext cx="9144000" cy="5816600"/>
        </p:xfrm>
        <a:graphic>
          <a:graphicData uri="http://schemas.openxmlformats.org/drawingml/2006/table">
            <a:tbl>
              <a:tblPr firstRow="1" bandRow="1">
                <a:tableStyleId>{5C22544A-7EE6-4342-B048-85BDC9FD1C3A}</a:tableStyleId>
              </a:tblPr>
              <a:tblGrid>
                <a:gridCol w="1979712">
                  <a:extLst>
                    <a:ext uri="{9D8B030D-6E8A-4147-A177-3AD203B41FA5}">
                      <a16:colId xmlns:a16="http://schemas.microsoft.com/office/drawing/2014/main" val="1917912870"/>
                    </a:ext>
                  </a:extLst>
                </a:gridCol>
                <a:gridCol w="7164288">
                  <a:extLst>
                    <a:ext uri="{9D8B030D-6E8A-4147-A177-3AD203B41FA5}">
                      <a16:colId xmlns:a16="http://schemas.microsoft.com/office/drawing/2014/main" val="1276623610"/>
                    </a:ext>
                  </a:extLst>
                </a:gridCol>
              </a:tblGrid>
              <a:tr h="370840">
                <a:tc>
                  <a:txBody>
                    <a:bodyPr/>
                    <a:lstStyle/>
                    <a:p>
                      <a:r>
                        <a:rPr lang="ru-RU" dirty="0" smtClean="0"/>
                        <a:t>Объект</a:t>
                      </a:r>
                      <a:endParaRPr lang="ru-RU" dirty="0"/>
                    </a:p>
                  </a:txBody>
                  <a:tcPr/>
                </a:tc>
                <a:tc>
                  <a:txBody>
                    <a:bodyPr/>
                    <a:lstStyle/>
                    <a:p>
                      <a:r>
                        <a:rPr lang="ru-RU" dirty="0" smtClean="0"/>
                        <a:t>Описание</a:t>
                      </a:r>
                      <a:endParaRPr lang="ru-RU" dirty="0"/>
                    </a:p>
                  </a:txBody>
                  <a:tcPr/>
                </a:tc>
                <a:extLst>
                  <a:ext uri="{0D108BD9-81ED-4DB2-BD59-A6C34878D82A}">
                    <a16:rowId xmlns:a16="http://schemas.microsoft.com/office/drawing/2014/main" val="2477195707"/>
                  </a:ext>
                </a:extLst>
              </a:tr>
              <a:tr h="370840">
                <a:tc>
                  <a:txBody>
                    <a:bodyPr/>
                    <a:lstStyle/>
                    <a:p>
                      <a:r>
                        <a:rPr lang="en-US" sz="1600" b="1" dirty="0" err="1" smtClean="0"/>
                        <a:t>OwinContext</a:t>
                      </a:r>
                      <a:endParaRPr lang="ru-RU"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smtClean="0"/>
                        <a:t>The OWIN context for the current request.	</a:t>
                      </a:r>
                    </a:p>
                  </a:txBody>
                  <a:tcPr/>
                </a:tc>
                <a:extLst>
                  <a:ext uri="{0D108BD9-81ED-4DB2-BD59-A6C34878D82A}">
                    <a16:rowId xmlns:a16="http://schemas.microsoft.com/office/drawing/2014/main" val="2676411174"/>
                  </a:ext>
                </a:extLst>
              </a:tr>
              <a:tr h="370840">
                <a:tc>
                  <a:txBody>
                    <a:bodyPr/>
                    <a:lstStyle/>
                    <a:p>
                      <a:r>
                        <a:rPr lang="en-US" sz="1600" b="1" dirty="0" err="1" smtClean="0"/>
                        <a:t>IdentityDbContext</a:t>
                      </a:r>
                      <a:endParaRPr lang="ru-RU" sz="1600" dirty="0"/>
                    </a:p>
                  </a:txBody>
                  <a:tcPr/>
                </a:tc>
                <a:tc>
                  <a:txBody>
                    <a:bodyPr/>
                    <a:lstStyle/>
                    <a:p>
                      <a:r>
                        <a:rPr lang="en-US" sz="1600" dirty="0" smtClean="0"/>
                        <a:t>An Entity Framework </a:t>
                      </a:r>
                      <a:r>
                        <a:rPr lang="en-US" sz="1600" dirty="0" err="1" smtClean="0"/>
                        <a:t>DbContext</a:t>
                      </a:r>
                      <a:r>
                        <a:rPr lang="en-US" sz="1600" dirty="0" smtClean="0"/>
                        <a:t> object for working with the Users, Roles, Claims, and Logins of the ASRNET Identity system.</a:t>
                      </a:r>
                      <a:endParaRPr lang="ru-RU" sz="1600" dirty="0"/>
                    </a:p>
                  </a:txBody>
                  <a:tcPr/>
                </a:tc>
                <a:extLst>
                  <a:ext uri="{0D108BD9-81ED-4DB2-BD59-A6C34878D82A}">
                    <a16:rowId xmlns:a16="http://schemas.microsoft.com/office/drawing/2014/main" val="1538448555"/>
                  </a:ext>
                </a:extLst>
              </a:tr>
              <a:tr h="370840">
                <a:tc>
                  <a:txBody>
                    <a:bodyPr/>
                    <a:lstStyle/>
                    <a:p>
                      <a:r>
                        <a:rPr lang="en-US" sz="1600" b="1" dirty="0" err="1" smtClean="0"/>
                        <a:t>IdentityUser</a:t>
                      </a:r>
                      <a:r>
                        <a:rPr lang="en-US" sz="1600" dirty="0" smtClean="0"/>
                        <a:t>	</a:t>
                      </a:r>
                      <a:endParaRPr lang="ru-RU" sz="1600" dirty="0"/>
                    </a:p>
                  </a:txBody>
                  <a:tcPr/>
                </a:tc>
                <a:tc>
                  <a:txBody>
                    <a:bodyPr/>
                    <a:lstStyle/>
                    <a:p>
                      <a:r>
                        <a:rPr lang="en-US" sz="1600" dirty="0" smtClean="0"/>
                        <a:t>Represents an authenticated user.</a:t>
                      </a:r>
                      <a:endParaRPr lang="ru-RU" sz="1600" dirty="0"/>
                    </a:p>
                  </a:txBody>
                  <a:tcPr/>
                </a:tc>
                <a:extLst>
                  <a:ext uri="{0D108BD9-81ED-4DB2-BD59-A6C34878D82A}">
                    <a16:rowId xmlns:a16="http://schemas.microsoft.com/office/drawing/2014/main" val="2207989452"/>
                  </a:ext>
                </a:extLst>
              </a:tr>
              <a:tr h="370840">
                <a:tc>
                  <a:txBody>
                    <a:bodyPr/>
                    <a:lstStyle/>
                    <a:p>
                      <a:r>
                        <a:rPr lang="en-US" sz="1600" b="1" dirty="0" err="1" smtClean="0"/>
                        <a:t>UserStore</a:t>
                      </a:r>
                      <a:r>
                        <a:rPr lang="en-US" sz="1600" dirty="0" smtClean="0"/>
                        <a:t>	</a:t>
                      </a:r>
                      <a:endParaRPr lang="ru-RU"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smtClean="0"/>
                        <a:t>Works with users at the database level.	</a:t>
                      </a:r>
                    </a:p>
                  </a:txBody>
                  <a:tcPr/>
                </a:tc>
                <a:extLst>
                  <a:ext uri="{0D108BD9-81ED-4DB2-BD59-A6C34878D82A}">
                    <a16:rowId xmlns:a16="http://schemas.microsoft.com/office/drawing/2014/main" val="3810489723"/>
                  </a:ext>
                </a:extLst>
              </a:tr>
              <a:tr h="370840">
                <a:tc>
                  <a:txBody>
                    <a:bodyPr/>
                    <a:lstStyle/>
                    <a:p>
                      <a:r>
                        <a:rPr lang="en-US" sz="1600" b="1" dirty="0" err="1" smtClean="0"/>
                        <a:t>UserManager</a:t>
                      </a:r>
                      <a:endParaRPr lang="ru-RU" sz="1600" dirty="0"/>
                    </a:p>
                  </a:txBody>
                  <a:tcPr/>
                </a:tc>
                <a:tc>
                  <a:txBody>
                    <a:bodyPr/>
                    <a:lstStyle/>
                    <a:p>
                      <a:r>
                        <a:rPr lang="en-US" sz="1600" dirty="0" smtClean="0"/>
                        <a:t>Accepts a </a:t>
                      </a:r>
                      <a:r>
                        <a:rPr lang="en-US" sz="1600" dirty="0" err="1" smtClean="0"/>
                        <a:t>UserStore</a:t>
                      </a:r>
                      <a:r>
                        <a:rPr lang="en-US" sz="1600" dirty="0" smtClean="0"/>
                        <a:t> and works with users at the application level.	</a:t>
                      </a:r>
                      <a:endParaRPr lang="ru-RU" sz="1600" dirty="0"/>
                    </a:p>
                  </a:txBody>
                  <a:tcPr/>
                </a:tc>
                <a:extLst>
                  <a:ext uri="{0D108BD9-81ED-4DB2-BD59-A6C34878D82A}">
                    <a16:rowId xmlns:a16="http://schemas.microsoft.com/office/drawing/2014/main" val="2269550664"/>
                  </a:ext>
                </a:extLst>
              </a:tr>
              <a:tr h="370840">
                <a:tc>
                  <a:txBody>
                    <a:bodyPr/>
                    <a:lstStyle/>
                    <a:p>
                      <a:r>
                        <a:rPr lang="en-US" sz="1600" b="1" dirty="0" err="1" smtClean="0"/>
                        <a:t>IdentityRole</a:t>
                      </a:r>
                      <a:endParaRPr lang="ru-RU" sz="1600" dirty="0"/>
                    </a:p>
                  </a:txBody>
                  <a:tcPr/>
                </a:tc>
                <a:tc>
                  <a:txBody>
                    <a:bodyPr/>
                    <a:lstStyle/>
                    <a:p>
                      <a:r>
                        <a:rPr lang="en-US" sz="1600" dirty="0" smtClean="0"/>
                        <a:t>Represents a role.</a:t>
                      </a:r>
                      <a:endParaRPr lang="ru-RU" sz="1600" dirty="0"/>
                    </a:p>
                  </a:txBody>
                  <a:tcPr/>
                </a:tc>
                <a:extLst>
                  <a:ext uri="{0D108BD9-81ED-4DB2-BD59-A6C34878D82A}">
                    <a16:rowId xmlns:a16="http://schemas.microsoft.com/office/drawing/2014/main" val="2521338166"/>
                  </a:ext>
                </a:extLst>
              </a:tr>
              <a:tr h="370840">
                <a:tc>
                  <a:txBody>
                    <a:bodyPr/>
                    <a:lstStyle/>
                    <a:p>
                      <a:r>
                        <a:rPr lang="en-US" sz="1600" b="1" dirty="0" err="1" smtClean="0"/>
                        <a:t>RoleStore</a:t>
                      </a:r>
                      <a:endParaRPr lang="ru-RU" sz="1600" dirty="0"/>
                    </a:p>
                  </a:txBody>
                  <a:tcPr/>
                </a:tc>
                <a:tc>
                  <a:txBody>
                    <a:bodyPr/>
                    <a:lstStyle/>
                    <a:p>
                      <a:r>
                        <a:rPr lang="en-US" sz="1600" dirty="0" smtClean="0"/>
                        <a:t>Works with roles at the database level.</a:t>
                      </a:r>
                      <a:endParaRPr lang="ru-RU" sz="1600" dirty="0"/>
                    </a:p>
                  </a:txBody>
                  <a:tcPr/>
                </a:tc>
                <a:extLst>
                  <a:ext uri="{0D108BD9-81ED-4DB2-BD59-A6C34878D82A}">
                    <a16:rowId xmlns:a16="http://schemas.microsoft.com/office/drawing/2014/main" val="913213760"/>
                  </a:ext>
                </a:extLst>
              </a:tr>
              <a:tr h="370840">
                <a:tc>
                  <a:txBody>
                    <a:bodyPr/>
                    <a:lstStyle/>
                    <a:p>
                      <a:r>
                        <a:rPr lang="en-US" sz="1600" b="1" dirty="0" err="1" smtClean="0"/>
                        <a:t>RoleManager</a:t>
                      </a:r>
                      <a:endParaRPr lang="ru-RU" sz="1600" dirty="0"/>
                    </a:p>
                  </a:txBody>
                  <a:tcPr/>
                </a:tc>
                <a:tc>
                  <a:txBody>
                    <a:bodyPr/>
                    <a:lstStyle/>
                    <a:p>
                      <a:r>
                        <a:rPr lang="en-US" sz="1600" dirty="0" smtClean="0"/>
                        <a:t>Accepts a </a:t>
                      </a:r>
                      <a:r>
                        <a:rPr lang="en-US" sz="1600" dirty="0" err="1" smtClean="0"/>
                        <a:t>RoleStore</a:t>
                      </a:r>
                      <a:r>
                        <a:rPr lang="en-US" sz="1600" dirty="0" smtClean="0"/>
                        <a:t> and works with roles at the application level.	</a:t>
                      </a:r>
                      <a:endParaRPr lang="ru-RU" sz="1600" dirty="0"/>
                    </a:p>
                  </a:txBody>
                  <a:tcPr/>
                </a:tc>
                <a:extLst>
                  <a:ext uri="{0D108BD9-81ED-4DB2-BD59-A6C34878D82A}">
                    <a16:rowId xmlns:a16="http://schemas.microsoft.com/office/drawing/2014/main" val="1507968634"/>
                  </a:ext>
                </a:extLst>
              </a:tr>
              <a:tr h="370840">
                <a:tc>
                  <a:txBody>
                    <a:bodyPr/>
                    <a:lstStyle/>
                    <a:p>
                      <a:r>
                        <a:rPr lang="en-US" sz="1600" b="1" dirty="0" err="1" smtClean="0"/>
                        <a:t>IdentityUserRole</a:t>
                      </a:r>
                      <a:r>
                        <a:rPr lang="en-US" sz="1600" dirty="0" smtClean="0"/>
                        <a:t>	</a:t>
                      </a:r>
                      <a:endParaRPr lang="ru-RU" sz="1600" dirty="0"/>
                    </a:p>
                  </a:txBody>
                  <a:tcPr/>
                </a:tc>
                <a:tc>
                  <a:txBody>
                    <a:bodyPr/>
                    <a:lstStyle/>
                    <a:p>
                      <a:r>
                        <a:rPr lang="en-US" sz="1600" dirty="0" smtClean="0"/>
                        <a:t>Represents a user that belongs to a role.</a:t>
                      </a:r>
                      <a:endParaRPr lang="ru-RU" sz="1600" dirty="0"/>
                    </a:p>
                  </a:txBody>
                  <a:tcPr/>
                </a:tc>
                <a:extLst>
                  <a:ext uri="{0D108BD9-81ED-4DB2-BD59-A6C34878D82A}">
                    <a16:rowId xmlns:a16="http://schemas.microsoft.com/office/drawing/2014/main" val="1474740717"/>
                  </a:ext>
                </a:extLst>
              </a:tr>
              <a:tr h="370840">
                <a:tc>
                  <a:txBody>
                    <a:bodyPr/>
                    <a:lstStyle/>
                    <a:p>
                      <a:r>
                        <a:rPr lang="en-US" sz="1600" b="1" dirty="0" err="1" smtClean="0"/>
                        <a:t>SignlnManager</a:t>
                      </a:r>
                      <a:endParaRPr lang="ru-RU"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smtClean="0"/>
                        <a:t>Manages sign in operations for users.	</a:t>
                      </a:r>
                    </a:p>
                  </a:txBody>
                  <a:tcPr/>
                </a:tc>
                <a:extLst>
                  <a:ext uri="{0D108BD9-81ED-4DB2-BD59-A6C34878D82A}">
                    <a16:rowId xmlns:a16="http://schemas.microsoft.com/office/drawing/2014/main" val="2544725096"/>
                  </a:ext>
                </a:extLst>
              </a:tr>
              <a:tr h="370840">
                <a:tc>
                  <a:txBody>
                    <a:bodyPr/>
                    <a:lstStyle/>
                    <a:p>
                      <a:r>
                        <a:rPr lang="en-US" sz="1600" b="1" dirty="0" err="1" smtClean="0"/>
                        <a:t>SignlnStatus</a:t>
                      </a:r>
                      <a:endParaRPr lang="ru-RU"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smtClean="0"/>
                        <a:t>An enumeration whose values represent the results of a sign in attempt.	</a:t>
                      </a:r>
                    </a:p>
                  </a:txBody>
                  <a:tcPr/>
                </a:tc>
                <a:extLst>
                  <a:ext uri="{0D108BD9-81ED-4DB2-BD59-A6C34878D82A}">
                    <a16:rowId xmlns:a16="http://schemas.microsoft.com/office/drawing/2014/main" val="2336505499"/>
                  </a:ext>
                </a:extLst>
              </a:tr>
              <a:tr h="370840">
                <a:tc>
                  <a:txBody>
                    <a:bodyPr/>
                    <a:lstStyle/>
                    <a:p>
                      <a:r>
                        <a:rPr lang="en-US" sz="1600" b="1" dirty="0" err="1" smtClean="0"/>
                        <a:t>IdentityResult</a:t>
                      </a:r>
                      <a:endParaRPr lang="ru-RU"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smtClean="0"/>
                        <a:t>Represents the result of an identity operation.</a:t>
                      </a:r>
                    </a:p>
                  </a:txBody>
                  <a:tcPr/>
                </a:tc>
                <a:extLst>
                  <a:ext uri="{0D108BD9-81ED-4DB2-BD59-A6C34878D82A}">
                    <a16:rowId xmlns:a16="http://schemas.microsoft.com/office/drawing/2014/main" val="1210081594"/>
                  </a:ext>
                </a:extLst>
              </a:tr>
              <a:tr h="370840">
                <a:tc>
                  <a:txBody>
                    <a:bodyPr/>
                    <a:lstStyle/>
                    <a:p>
                      <a:r>
                        <a:rPr lang="en-US" sz="1600" b="1" dirty="0" err="1" smtClean="0"/>
                        <a:t>Claimsldentity</a:t>
                      </a:r>
                      <a:endParaRPr lang="ru-RU"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smtClean="0"/>
                        <a:t>Represents a claims-based identity.</a:t>
                      </a:r>
                    </a:p>
                  </a:txBody>
                  <a:tcPr/>
                </a:tc>
                <a:extLst>
                  <a:ext uri="{0D108BD9-81ED-4DB2-BD59-A6C34878D82A}">
                    <a16:rowId xmlns:a16="http://schemas.microsoft.com/office/drawing/2014/main" val="3140352583"/>
                  </a:ext>
                </a:extLst>
              </a:tr>
            </a:tbl>
          </a:graphicData>
        </a:graphic>
      </p:graphicFrame>
    </p:spTree>
    <p:extLst>
      <p:ext uri="{BB962C8B-B14F-4D97-AF65-F5344CB8AC3E}">
        <p14:creationId xmlns:p14="http://schemas.microsoft.com/office/powerpoint/2010/main" val="57820862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922114"/>
          </a:xfrm>
        </p:spPr>
        <p:txBody>
          <a:bodyPr>
            <a:normAutofit fontScale="90000"/>
          </a:bodyPr>
          <a:lstStyle/>
          <a:p>
            <a:r>
              <a:rPr lang="ru-RU" dirty="0" smtClean="0"/>
              <a:t>Получение ссылки на объект</a:t>
            </a:r>
            <a:r>
              <a:rPr lang="en-US" dirty="0"/>
              <a:t> </a:t>
            </a:r>
            <a:r>
              <a:rPr lang="en-US" dirty="0" err="1">
                <a:solidFill>
                  <a:srgbClr val="0000FF"/>
                </a:solidFill>
              </a:rPr>
              <a:t>OwinContext</a:t>
            </a:r>
            <a:r>
              <a:rPr lang="ru-RU" dirty="0" smtClean="0"/>
              <a:t> </a:t>
            </a:r>
            <a:endParaRPr lang="ru-RU" dirty="0"/>
          </a:p>
        </p:txBody>
      </p:sp>
      <p:sp>
        <p:nvSpPr>
          <p:cNvPr id="3" name="Объект 2"/>
          <p:cNvSpPr>
            <a:spLocks noGrp="1"/>
          </p:cNvSpPr>
          <p:nvPr>
            <p:ph idx="1"/>
          </p:nvPr>
        </p:nvSpPr>
        <p:spPr>
          <a:xfrm>
            <a:off x="179512" y="1628800"/>
            <a:ext cx="8964488" cy="5229200"/>
          </a:xfrm>
        </p:spPr>
        <p:txBody>
          <a:bodyPr>
            <a:normAutofit fontScale="85000" lnSpcReduction="10000"/>
          </a:bodyPr>
          <a:lstStyle/>
          <a:p>
            <a:r>
              <a:rPr lang="ru-RU" dirty="0" smtClean="0"/>
              <a:t>В файлах кода </a:t>
            </a:r>
            <a:r>
              <a:rPr lang="en-US" dirty="0" smtClean="0"/>
              <a:t>web-</a:t>
            </a:r>
            <a:r>
              <a:rPr lang="ru-RU" dirty="0" smtClean="0"/>
              <a:t>формы используется свойство </a:t>
            </a:r>
            <a:r>
              <a:rPr lang="en-US" dirty="0" smtClean="0">
                <a:solidFill>
                  <a:srgbClr val="0000FF"/>
                </a:solidFill>
              </a:rPr>
              <a:t>Context</a:t>
            </a:r>
            <a:r>
              <a:rPr lang="en-US" dirty="0" smtClean="0"/>
              <a:t> </a:t>
            </a:r>
            <a:r>
              <a:rPr lang="ru-RU" dirty="0" smtClean="0"/>
              <a:t>для получения объекта класса </a:t>
            </a:r>
            <a:r>
              <a:rPr lang="en-US" dirty="0" err="1" smtClean="0">
                <a:solidFill>
                  <a:srgbClr val="0000FF"/>
                </a:solidFill>
              </a:rPr>
              <a:t>HttpContext</a:t>
            </a:r>
            <a:r>
              <a:rPr lang="ru-RU" dirty="0" smtClean="0"/>
              <a:t> для текущего запроса, затем вызывается метод</a:t>
            </a:r>
            <a:r>
              <a:rPr lang="en-US" dirty="0" smtClean="0"/>
              <a:t> </a:t>
            </a:r>
            <a:r>
              <a:rPr lang="en-US" dirty="0" err="1" smtClean="0">
                <a:solidFill>
                  <a:srgbClr val="0000FF"/>
                </a:solidFill>
              </a:rPr>
              <a:t>GetOwinContext</a:t>
            </a:r>
            <a:r>
              <a:rPr lang="ru-RU" dirty="0" smtClean="0">
                <a:solidFill>
                  <a:srgbClr val="0000FF"/>
                </a:solidFill>
              </a:rPr>
              <a:t>()</a:t>
            </a:r>
            <a:endParaRPr lang="en-US" dirty="0">
              <a:solidFill>
                <a:srgbClr val="0000FF"/>
              </a:solidFill>
            </a:endParaRPr>
          </a:p>
          <a:p>
            <a:pPr marL="0" indent="0">
              <a:buNone/>
            </a:pPr>
            <a:endParaRPr lang="ru-RU" dirty="0" smtClean="0"/>
          </a:p>
          <a:p>
            <a:pPr marL="0" indent="0" algn="ctr">
              <a:buNone/>
            </a:pPr>
            <a:r>
              <a:rPr lang="en-US" dirty="0" err="1" smtClean="0">
                <a:solidFill>
                  <a:srgbClr val="0000FF"/>
                </a:solidFill>
              </a:rPr>
              <a:t>var</a:t>
            </a:r>
            <a:r>
              <a:rPr lang="en-US" dirty="0" smtClean="0">
                <a:solidFill>
                  <a:srgbClr val="0000FF"/>
                </a:solidFill>
              </a:rPr>
              <a:t> </a:t>
            </a:r>
            <a:r>
              <a:rPr lang="en-US" dirty="0" err="1">
                <a:solidFill>
                  <a:srgbClr val="0000FF"/>
                </a:solidFill>
              </a:rPr>
              <a:t>ctx</a:t>
            </a:r>
            <a:r>
              <a:rPr lang="en-US" dirty="0">
                <a:solidFill>
                  <a:srgbClr val="0000FF"/>
                </a:solidFill>
              </a:rPr>
              <a:t> = </a:t>
            </a:r>
            <a:r>
              <a:rPr lang="en-US" dirty="0" err="1">
                <a:solidFill>
                  <a:srgbClr val="0000FF"/>
                </a:solidFill>
              </a:rPr>
              <a:t>Context.GetOwinContext</a:t>
            </a:r>
            <a:r>
              <a:rPr lang="en-US" dirty="0">
                <a:solidFill>
                  <a:srgbClr val="0000FF"/>
                </a:solidFill>
              </a:rPr>
              <a:t> ();</a:t>
            </a:r>
          </a:p>
          <a:p>
            <a:endParaRPr lang="en-US" dirty="0"/>
          </a:p>
          <a:p>
            <a:r>
              <a:rPr lang="ru-RU" dirty="0" smtClean="0"/>
              <a:t>В других файлах используется свойство </a:t>
            </a:r>
            <a:r>
              <a:rPr lang="en-US" dirty="0" smtClean="0">
                <a:solidFill>
                  <a:srgbClr val="0000FF"/>
                </a:solidFill>
              </a:rPr>
              <a:t>Current</a:t>
            </a:r>
            <a:r>
              <a:rPr lang="en-US" dirty="0" smtClean="0"/>
              <a:t> </a:t>
            </a:r>
            <a:r>
              <a:rPr lang="ru-RU" dirty="0"/>
              <a:t>для получения объекта класса </a:t>
            </a:r>
            <a:r>
              <a:rPr lang="en-US" dirty="0" err="1">
                <a:solidFill>
                  <a:srgbClr val="0000FF"/>
                </a:solidFill>
              </a:rPr>
              <a:t>HttpContext</a:t>
            </a:r>
            <a:r>
              <a:rPr lang="ru-RU" dirty="0"/>
              <a:t> для текущего запроса, затем вызывается метод</a:t>
            </a:r>
            <a:r>
              <a:rPr lang="en-US" dirty="0"/>
              <a:t> </a:t>
            </a:r>
            <a:r>
              <a:rPr lang="en-US" dirty="0" err="1">
                <a:solidFill>
                  <a:srgbClr val="0000FF"/>
                </a:solidFill>
              </a:rPr>
              <a:t>GetOwinContext</a:t>
            </a:r>
            <a:r>
              <a:rPr lang="ru-RU" dirty="0">
                <a:solidFill>
                  <a:srgbClr val="0000FF"/>
                </a:solidFill>
              </a:rPr>
              <a:t>()</a:t>
            </a:r>
            <a:endParaRPr lang="en-US" dirty="0">
              <a:solidFill>
                <a:srgbClr val="0000FF"/>
              </a:solidFill>
            </a:endParaRPr>
          </a:p>
          <a:p>
            <a:endParaRPr lang="ru-RU" dirty="0" smtClean="0"/>
          </a:p>
          <a:p>
            <a:pPr marL="0" indent="0" algn="ctr">
              <a:buNone/>
            </a:pPr>
            <a:r>
              <a:rPr lang="en-US" dirty="0" err="1" smtClean="0">
                <a:solidFill>
                  <a:srgbClr val="0000FF"/>
                </a:solidFill>
              </a:rPr>
              <a:t>var</a:t>
            </a:r>
            <a:r>
              <a:rPr lang="en-US" dirty="0" smtClean="0">
                <a:solidFill>
                  <a:srgbClr val="0000FF"/>
                </a:solidFill>
              </a:rPr>
              <a:t> </a:t>
            </a:r>
            <a:r>
              <a:rPr lang="en-US" dirty="0" err="1">
                <a:solidFill>
                  <a:srgbClr val="0000FF"/>
                </a:solidFill>
              </a:rPr>
              <a:t>ctx</a:t>
            </a:r>
            <a:r>
              <a:rPr lang="en-US" dirty="0">
                <a:solidFill>
                  <a:srgbClr val="0000FF"/>
                </a:solidFill>
              </a:rPr>
              <a:t> = </a:t>
            </a:r>
            <a:r>
              <a:rPr lang="en-US" dirty="0" err="1">
                <a:solidFill>
                  <a:srgbClr val="0000FF"/>
                </a:solidFill>
              </a:rPr>
              <a:t>Http.Current.GetOwinContext</a:t>
            </a:r>
            <a:r>
              <a:rPr lang="en-US" dirty="0">
                <a:solidFill>
                  <a:srgbClr val="0000FF"/>
                </a:solidFill>
              </a:rPr>
              <a:t> ();</a:t>
            </a:r>
          </a:p>
          <a:p>
            <a:endParaRPr lang="en-US" dirty="0"/>
          </a:p>
          <a:p>
            <a:endParaRPr lang="en-US" dirty="0"/>
          </a:p>
          <a:p>
            <a:endParaRPr lang="ru-RU" dirty="0"/>
          </a:p>
        </p:txBody>
      </p:sp>
    </p:spTree>
    <p:extLst>
      <p:ext uri="{BB962C8B-B14F-4D97-AF65-F5344CB8AC3E}">
        <p14:creationId xmlns:p14="http://schemas.microsoft.com/office/powerpoint/2010/main" val="2672373974"/>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922114"/>
          </a:xfrm>
        </p:spPr>
        <p:txBody>
          <a:bodyPr>
            <a:noAutofit/>
          </a:bodyPr>
          <a:lstStyle/>
          <a:p>
            <a:r>
              <a:rPr lang="ru-RU" sz="3600" dirty="0" smtClean="0">
                <a:latin typeface="Arial" panose="020B0604020202020204" pitchFamily="34" charset="0"/>
                <a:cs typeface="Arial" panose="020B0604020202020204" pitchFamily="34" charset="0"/>
              </a:rPr>
              <a:t>Создание </a:t>
            </a:r>
            <a:r>
              <a:rPr lang="en-US" sz="3600" dirty="0" smtClean="0">
                <a:latin typeface="Arial" panose="020B0604020202020204" pitchFamily="34" charset="0"/>
                <a:cs typeface="Arial" panose="020B0604020202020204" pitchFamily="34" charset="0"/>
              </a:rPr>
              <a:t>web-app</a:t>
            </a:r>
            <a:r>
              <a:rPr lang="ru-RU" sz="3600" dirty="0" smtClean="0">
                <a:latin typeface="Arial" panose="020B0604020202020204" pitchFamily="34" charset="0"/>
                <a:cs typeface="Arial" panose="020B0604020202020204" pitchFamily="34" charset="0"/>
              </a:rPr>
              <a:t> </a:t>
            </a:r>
            <a:br>
              <a:rPr lang="ru-RU" sz="3600" dirty="0" smtClean="0">
                <a:latin typeface="Arial" panose="020B0604020202020204" pitchFamily="34" charset="0"/>
                <a:cs typeface="Arial" panose="020B0604020202020204" pitchFamily="34" charset="0"/>
              </a:rPr>
            </a:br>
            <a:r>
              <a:rPr lang="ru-RU" sz="3600" dirty="0" smtClean="0">
                <a:latin typeface="Arial" panose="020B0604020202020204" pitchFamily="34" charset="0"/>
                <a:cs typeface="Arial" panose="020B0604020202020204" pitchFamily="34" charset="0"/>
              </a:rPr>
              <a:t>с аутентификацией пользователей</a:t>
            </a:r>
            <a:endParaRPr lang="ru-RU" sz="3600" dirty="0">
              <a:latin typeface="Arial" panose="020B0604020202020204" pitchFamily="34" charset="0"/>
              <a:cs typeface="Arial" panose="020B0604020202020204" pitchFamily="34" charset="0"/>
            </a:endParaRPr>
          </a:p>
        </p:txBody>
      </p:sp>
      <p:sp>
        <p:nvSpPr>
          <p:cNvPr id="3" name="Объект 2"/>
          <p:cNvSpPr>
            <a:spLocks noGrp="1"/>
          </p:cNvSpPr>
          <p:nvPr>
            <p:ph idx="1"/>
          </p:nvPr>
        </p:nvSpPr>
        <p:spPr>
          <a:xfrm>
            <a:off x="179512" y="1628800"/>
            <a:ext cx="8964488" cy="5229200"/>
          </a:xfrm>
        </p:spPr>
        <p:txBody>
          <a:bodyPr>
            <a:normAutofit fontScale="85000" lnSpcReduction="20000"/>
          </a:bodyPr>
          <a:lstStyle/>
          <a:p>
            <a:r>
              <a:rPr lang="ru-RU" b="1" i="1" dirty="0" smtClean="0"/>
              <a:t>С </a:t>
            </a:r>
            <a:r>
              <a:rPr lang="ru-RU" b="1" i="1" dirty="0"/>
              <a:t>системой </a:t>
            </a:r>
            <a:r>
              <a:rPr lang="en-US" b="1" i="1" dirty="0" smtClean="0"/>
              <a:t>ASP.NET </a:t>
            </a:r>
            <a:r>
              <a:rPr lang="en-US" b="1" i="1" dirty="0"/>
              <a:t>Identity </a:t>
            </a:r>
            <a:r>
              <a:rPr lang="ru-RU" b="1" i="1" dirty="0" smtClean="0"/>
              <a:t>работать труднее, чем со старой системой </a:t>
            </a:r>
            <a:r>
              <a:rPr lang="en-US" b="1" i="1" dirty="0" smtClean="0"/>
              <a:t>Membership</a:t>
            </a:r>
            <a:r>
              <a:rPr lang="ru-RU" dirty="0" smtClean="0"/>
              <a:t>.</a:t>
            </a:r>
          </a:p>
          <a:p>
            <a:r>
              <a:rPr lang="ru-RU" dirty="0" smtClean="0"/>
              <a:t>Но все равно можно создать </a:t>
            </a:r>
            <a:r>
              <a:rPr lang="en-US" dirty="0" smtClean="0"/>
              <a:t>web</a:t>
            </a:r>
            <a:r>
              <a:rPr lang="ru-RU" dirty="0" smtClean="0"/>
              <a:t>-</a:t>
            </a:r>
            <a:r>
              <a:rPr lang="en-US" dirty="0" smtClean="0"/>
              <a:t>app</a:t>
            </a:r>
            <a:r>
              <a:rPr lang="ru-RU" dirty="0" smtClean="0"/>
              <a:t>, выполняющие регистрацию и подключение пользователей </a:t>
            </a:r>
          </a:p>
          <a:p>
            <a:pPr lvl="1"/>
            <a:r>
              <a:rPr lang="ru-RU" dirty="0" smtClean="0"/>
              <a:t>не нужно создавать специальную БД и писать программный код</a:t>
            </a:r>
            <a:r>
              <a:rPr lang="en-US" dirty="0" smtClean="0"/>
              <a:t>.</a:t>
            </a:r>
            <a:endParaRPr lang="en-US" dirty="0"/>
          </a:p>
          <a:p>
            <a:r>
              <a:rPr lang="ru-RU" dirty="0" smtClean="0"/>
              <a:t>Нужно создать </a:t>
            </a:r>
            <a:r>
              <a:rPr lang="en-US" dirty="0" smtClean="0"/>
              <a:t>Web-</a:t>
            </a:r>
            <a:r>
              <a:rPr lang="ru-RU" dirty="0" err="1" smtClean="0"/>
              <a:t>арр</a:t>
            </a:r>
            <a:r>
              <a:rPr lang="ru-RU" dirty="0" smtClean="0"/>
              <a:t> с использованием шаблона «Веб-формы» (</a:t>
            </a:r>
            <a:r>
              <a:rPr lang="en-US" dirty="0" smtClean="0"/>
              <a:t>Web Forms</a:t>
            </a:r>
            <a:r>
              <a:rPr lang="ru-RU" dirty="0" smtClean="0"/>
              <a:t>)</a:t>
            </a:r>
            <a:r>
              <a:rPr lang="en-US" dirty="0" smtClean="0"/>
              <a:t>, </a:t>
            </a:r>
            <a:r>
              <a:rPr lang="ru-RU" dirty="0" smtClean="0"/>
              <a:t>который содержит по умолчанию работающую систему аутентификации</a:t>
            </a:r>
            <a:r>
              <a:rPr lang="en-US" dirty="0" smtClean="0"/>
              <a:t>.</a:t>
            </a:r>
            <a:endParaRPr lang="en-US" dirty="0"/>
          </a:p>
          <a:p>
            <a:pPr lvl="1"/>
            <a:r>
              <a:rPr lang="ru-RU" dirty="0" smtClean="0"/>
              <a:t>включаемый код является достаточно сложным;</a:t>
            </a:r>
            <a:endParaRPr lang="en-US" dirty="0"/>
          </a:p>
          <a:p>
            <a:pPr lvl="1"/>
            <a:r>
              <a:rPr lang="ru-RU" dirty="0" smtClean="0"/>
              <a:t>для простого использования не нужно его полностью понимать</a:t>
            </a:r>
            <a:r>
              <a:rPr lang="en-US" dirty="0" smtClean="0"/>
              <a:t>. </a:t>
            </a:r>
            <a:endParaRPr lang="en-US" dirty="0"/>
          </a:p>
          <a:p>
            <a:r>
              <a:rPr lang="ru-RU" dirty="0" smtClean="0"/>
              <a:t>Можно использовать шаблон </a:t>
            </a:r>
            <a:r>
              <a:rPr lang="en-US" dirty="0" smtClean="0"/>
              <a:t>Web </a:t>
            </a:r>
            <a:r>
              <a:rPr lang="en-US" dirty="0"/>
              <a:t>Forms </a:t>
            </a:r>
            <a:r>
              <a:rPr lang="ru-RU" dirty="0" smtClean="0"/>
              <a:t>даже без рассмотрения кода выполнения аутентификации.</a:t>
            </a:r>
            <a:r>
              <a:rPr lang="en-US" dirty="0" smtClean="0"/>
              <a:t> </a:t>
            </a:r>
            <a:endParaRPr lang="en-US" dirty="0"/>
          </a:p>
        </p:txBody>
      </p:sp>
    </p:spTree>
    <p:extLst>
      <p:ext uri="{BB962C8B-B14F-4D97-AF65-F5344CB8AC3E}">
        <p14:creationId xmlns:p14="http://schemas.microsoft.com/office/powerpoint/2010/main" val="216941168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65127"/>
            <a:ext cx="9144000" cy="860170"/>
          </a:xfrm>
        </p:spPr>
        <p:txBody>
          <a:bodyPr/>
          <a:lstStyle/>
          <a:p>
            <a:pPr algn="ctr"/>
            <a:r>
              <a:rPr lang="ru-RU" dirty="0" smtClean="0"/>
              <a:t>Обозреватель объектов (</a:t>
            </a:r>
            <a:r>
              <a:rPr lang="en-US" dirty="0" err="1" smtClean="0"/>
              <a:t>Ctrl+Alt+J</a:t>
            </a:r>
            <a:r>
              <a:rPr lang="ru-RU" dirty="0" smtClean="0"/>
              <a:t>)</a:t>
            </a:r>
            <a:endParaRPr lang="ru-RU" dirty="0"/>
          </a:p>
        </p:txBody>
      </p:sp>
      <p:sp>
        <p:nvSpPr>
          <p:cNvPr id="3" name="Объект 2"/>
          <p:cNvSpPr>
            <a:spLocks noGrp="1"/>
          </p:cNvSpPr>
          <p:nvPr>
            <p:ph idx="1"/>
          </p:nvPr>
        </p:nvSpPr>
        <p:spPr>
          <a:xfrm>
            <a:off x="256032" y="1408176"/>
            <a:ext cx="8887968" cy="5449824"/>
          </a:xfrm>
        </p:spPr>
        <p:txBody>
          <a:bodyPr/>
          <a:lstStyle/>
          <a:p>
            <a:endParaRPr lang="ru-RU" dirty="0"/>
          </a:p>
        </p:txBody>
      </p:sp>
      <p:pic>
        <p:nvPicPr>
          <p:cNvPr id="5" name="Рисунок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79512" y="2348880"/>
            <a:ext cx="8784976" cy="4022037"/>
          </a:xfrm>
          <a:prstGeom prst="rect">
            <a:avLst/>
          </a:prstGeom>
        </p:spPr>
      </p:pic>
    </p:spTree>
    <p:extLst>
      <p:ext uri="{BB962C8B-B14F-4D97-AF65-F5344CB8AC3E}">
        <p14:creationId xmlns:p14="http://schemas.microsoft.com/office/powerpoint/2010/main" val="44500458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922114"/>
          </a:xfrm>
        </p:spPr>
        <p:txBody>
          <a:bodyPr/>
          <a:lstStyle/>
          <a:p>
            <a:r>
              <a:rPr lang="ru-RU" dirty="0" smtClean="0"/>
              <a:t>Объект контекста </a:t>
            </a:r>
            <a:r>
              <a:rPr lang="en-US" dirty="0" smtClean="0">
                <a:solidFill>
                  <a:srgbClr val="0000FF"/>
                </a:solidFill>
              </a:rPr>
              <a:t>User</a:t>
            </a:r>
            <a:endParaRPr lang="ru-RU" dirty="0">
              <a:solidFill>
                <a:srgbClr val="0000FF"/>
              </a:solidFill>
            </a:endParaRPr>
          </a:p>
        </p:txBody>
      </p:sp>
      <p:sp>
        <p:nvSpPr>
          <p:cNvPr id="3" name="Объект 2"/>
          <p:cNvSpPr>
            <a:spLocks noGrp="1"/>
          </p:cNvSpPr>
          <p:nvPr>
            <p:ph idx="1"/>
          </p:nvPr>
        </p:nvSpPr>
        <p:spPr>
          <a:xfrm>
            <a:off x="179512" y="1412776"/>
            <a:ext cx="8964488" cy="5445224"/>
          </a:xfrm>
        </p:spPr>
        <p:txBody>
          <a:bodyPr/>
          <a:lstStyle/>
          <a:p>
            <a:r>
              <a:rPr lang="ru-RU" dirty="0" smtClean="0"/>
              <a:t>Объект </a:t>
            </a:r>
            <a:r>
              <a:rPr lang="en-US" dirty="0" smtClean="0"/>
              <a:t>User (</a:t>
            </a:r>
            <a:r>
              <a:rPr lang="ru-RU" dirty="0" smtClean="0"/>
              <a:t>интерфейс </a:t>
            </a:r>
            <a:r>
              <a:rPr lang="en-US" dirty="0" err="1" smtClean="0">
                <a:solidFill>
                  <a:srgbClr val="0000FF"/>
                </a:solidFill>
              </a:rPr>
              <a:t>IPrincipal</a:t>
            </a:r>
            <a:r>
              <a:rPr lang="en-US" dirty="0" smtClean="0"/>
              <a:t>)</a:t>
            </a:r>
          </a:p>
          <a:p>
            <a:pPr lvl="1"/>
            <a:r>
              <a:rPr lang="ru-RU" dirty="0" smtClean="0"/>
              <a:t>свойство </a:t>
            </a:r>
            <a:r>
              <a:rPr lang="en-US" dirty="0" smtClean="0">
                <a:solidFill>
                  <a:srgbClr val="0000FF"/>
                </a:solidFill>
              </a:rPr>
              <a:t>Identity</a:t>
            </a:r>
            <a:r>
              <a:rPr lang="en-US" dirty="0" smtClean="0"/>
              <a:t> </a:t>
            </a:r>
            <a:endParaRPr lang="ru-RU" dirty="0" smtClean="0"/>
          </a:p>
          <a:p>
            <a:pPr lvl="1"/>
            <a:r>
              <a:rPr lang="ru-RU" dirty="0" smtClean="0"/>
              <a:t>метод</a:t>
            </a:r>
            <a:r>
              <a:rPr lang="en-US" dirty="0" smtClean="0"/>
              <a:t> </a:t>
            </a:r>
            <a:r>
              <a:rPr lang="en-US" dirty="0" err="1" smtClean="0">
                <a:solidFill>
                  <a:srgbClr val="0000FF"/>
                </a:solidFill>
              </a:rPr>
              <a:t>IsInRole</a:t>
            </a:r>
            <a:r>
              <a:rPr lang="en-US" dirty="0" smtClean="0">
                <a:solidFill>
                  <a:srgbClr val="0000FF"/>
                </a:solidFill>
              </a:rPr>
              <a:t>(string role)</a:t>
            </a:r>
            <a:endParaRPr lang="ru-RU" dirty="0" smtClean="0">
              <a:solidFill>
                <a:srgbClr val="0000FF"/>
              </a:solidFill>
            </a:endParaRPr>
          </a:p>
          <a:p>
            <a:pPr lvl="2"/>
            <a:r>
              <a:rPr lang="ru-RU" dirty="0" smtClean="0"/>
              <a:t>параметр – имя роли</a:t>
            </a:r>
          </a:p>
          <a:p>
            <a:pPr lvl="2"/>
            <a:r>
              <a:rPr lang="ru-RU" dirty="0" smtClean="0"/>
              <a:t>Результат: </a:t>
            </a:r>
            <a:r>
              <a:rPr lang="en-US" dirty="0" smtClean="0"/>
              <a:t>true – </a:t>
            </a:r>
            <a:r>
              <a:rPr lang="ru-RU" dirty="0" smtClean="0"/>
              <a:t>пользователь имеет данную роль; </a:t>
            </a:r>
            <a:r>
              <a:rPr lang="en-US" dirty="0" smtClean="0"/>
              <a:t>false – </a:t>
            </a:r>
            <a:r>
              <a:rPr lang="ru-RU" dirty="0"/>
              <a:t> пользователь </a:t>
            </a:r>
            <a:r>
              <a:rPr lang="ru-RU" dirty="0" smtClean="0"/>
              <a:t>не имеет </a:t>
            </a:r>
            <a:r>
              <a:rPr lang="ru-RU" dirty="0"/>
              <a:t>данную роль;</a:t>
            </a:r>
          </a:p>
        </p:txBody>
      </p:sp>
    </p:spTree>
    <p:extLst>
      <p:ext uri="{BB962C8B-B14F-4D97-AF65-F5344CB8AC3E}">
        <p14:creationId xmlns:p14="http://schemas.microsoft.com/office/powerpoint/2010/main" val="3101629518"/>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922114"/>
          </a:xfrm>
        </p:spPr>
        <p:txBody>
          <a:bodyPr/>
          <a:lstStyle/>
          <a:p>
            <a:r>
              <a:rPr lang="ru-RU" dirty="0" smtClean="0"/>
              <a:t>Интерфейс</a:t>
            </a:r>
            <a:r>
              <a:rPr lang="en-US" dirty="0" smtClean="0">
                <a:solidFill>
                  <a:srgbClr val="0000FF"/>
                </a:solidFill>
              </a:rPr>
              <a:t> </a:t>
            </a:r>
            <a:r>
              <a:rPr lang="en-US" dirty="0" err="1">
                <a:solidFill>
                  <a:srgbClr val="0000FF"/>
                </a:solidFill>
              </a:rPr>
              <a:t>Iidentity</a:t>
            </a:r>
            <a:endParaRPr lang="ru-RU" dirty="0"/>
          </a:p>
        </p:txBody>
      </p:sp>
      <p:sp>
        <p:nvSpPr>
          <p:cNvPr id="3" name="Объект 2"/>
          <p:cNvSpPr>
            <a:spLocks noGrp="1"/>
          </p:cNvSpPr>
          <p:nvPr>
            <p:ph idx="1"/>
          </p:nvPr>
        </p:nvSpPr>
        <p:spPr>
          <a:xfrm>
            <a:off x="179512" y="1412776"/>
            <a:ext cx="8964488" cy="5445224"/>
          </a:xfrm>
        </p:spPr>
        <p:txBody>
          <a:bodyPr>
            <a:noAutofit/>
          </a:bodyPr>
          <a:lstStyle/>
          <a:p>
            <a:pPr marL="0" indent="0">
              <a:buNone/>
            </a:pPr>
            <a:r>
              <a:rPr lang="en-US" sz="2000" dirty="0">
                <a:solidFill>
                  <a:srgbClr val="0000FF"/>
                </a:solidFill>
              </a:rPr>
              <a:t>public interface </a:t>
            </a:r>
            <a:r>
              <a:rPr lang="en-US" sz="2000" dirty="0" err="1" smtClean="0">
                <a:solidFill>
                  <a:srgbClr val="0000FF"/>
                </a:solidFill>
              </a:rPr>
              <a:t>Iidentity</a:t>
            </a:r>
            <a:r>
              <a:rPr lang="en-US" sz="2000" dirty="0" smtClean="0">
                <a:solidFill>
                  <a:srgbClr val="0000FF"/>
                </a:solidFill>
              </a:rPr>
              <a:t> </a:t>
            </a:r>
            <a:r>
              <a:rPr lang="ru-RU" sz="2000" dirty="0" smtClean="0">
                <a:solidFill>
                  <a:srgbClr val="0000FF"/>
                </a:solidFill>
              </a:rPr>
              <a:t> </a:t>
            </a:r>
            <a:r>
              <a:rPr lang="ru-RU" sz="2000" dirty="0">
                <a:solidFill>
                  <a:srgbClr val="0000FF"/>
                </a:solidFill>
              </a:rPr>
              <a:t>{</a:t>
            </a:r>
          </a:p>
          <a:p>
            <a:pPr marL="0" indent="0">
              <a:buNone/>
            </a:pPr>
            <a:r>
              <a:rPr lang="ru-RU" sz="2000" dirty="0" smtClean="0">
                <a:solidFill>
                  <a:srgbClr val="0000FF"/>
                </a:solidFill>
              </a:rPr>
              <a:t>    //   Тип </a:t>
            </a:r>
            <a:r>
              <a:rPr lang="ru-RU" sz="2000" dirty="0">
                <a:solidFill>
                  <a:srgbClr val="0000FF"/>
                </a:solidFill>
              </a:rPr>
              <a:t>применяемой </a:t>
            </a:r>
            <a:r>
              <a:rPr lang="ru-RU" sz="2000" dirty="0" smtClean="0">
                <a:solidFill>
                  <a:srgbClr val="0000FF"/>
                </a:solidFill>
              </a:rPr>
              <a:t>проверки </a:t>
            </a:r>
            <a:r>
              <a:rPr lang="ru-RU" sz="2000" dirty="0">
                <a:solidFill>
                  <a:srgbClr val="0000FF"/>
                </a:solidFill>
              </a:rPr>
              <a:t>подлинности, </a:t>
            </a:r>
            <a:endParaRPr lang="ru-RU" sz="2000" dirty="0" smtClean="0">
              <a:solidFill>
                <a:srgbClr val="0000FF"/>
              </a:solidFill>
            </a:endParaRPr>
          </a:p>
          <a:p>
            <a:pPr marL="0" indent="0">
              <a:buNone/>
            </a:pPr>
            <a:r>
              <a:rPr lang="ru-RU" sz="2000" dirty="0">
                <a:solidFill>
                  <a:srgbClr val="0000FF"/>
                </a:solidFill>
              </a:rPr>
              <a:t> </a:t>
            </a:r>
            <a:r>
              <a:rPr lang="ru-RU" sz="2000" dirty="0" smtClean="0">
                <a:solidFill>
                  <a:srgbClr val="0000FF"/>
                </a:solidFill>
              </a:rPr>
              <a:t>   //   для </a:t>
            </a:r>
            <a:r>
              <a:rPr lang="ru-RU" sz="2000" dirty="0">
                <a:solidFill>
                  <a:srgbClr val="0000FF"/>
                </a:solidFill>
              </a:rPr>
              <a:t>идентификации пользователя.</a:t>
            </a:r>
          </a:p>
          <a:p>
            <a:pPr marL="0" indent="0">
              <a:buNone/>
            </a:pPr>
            <a:r>
              <a:rPr lang="en-US" sz="2000" dirty="0">
                <a:solidFill>
                  <a:srgbClr val="0000FF"/>
                </a:solidFill>
              </a:rPr>
              <a:t>   </a:t>
            </a:r>
            <a:r>
              <a:rPr lang="en-US" sz="2000" dirty="0" smtClean="0">
                <a:solidFill>
                  <a:srgbClr val="0000FF"/>
                </a:solidFill>
              </a:rPr>
              <a:t> </a:t>
            </a:r>
            <a:r>
              <a:rPr lang="en-US" sz="2000" dirty="0">
                <a:solidFill>
                  <a:srgbClr val="0000FF"/>
                </a:solidFill>
              </a:rPr>
              <a:t>string </a:t>
            </a:r>
            <a:r>
              <a:rPr lang="en-US" sz="2000" dirty="0" err="1">
                <a:solidFill>
                  <a:srgbClr val="0000FF"/>
                </a:solidFill>
              </a:rPr>
              <a:t>AuthenticationType</a:t>
            </a:r>
            <a:r>
              <a:rPr lang="en-US" sz="2000" dirty="0">
                <a:solidFill>
                  <a:srgbClr val="0000FF"/>
                </a:solidFill>
              </a:rPr>
              <a:t> { get; }</a:t>
            </a:r>
          </a:p>
          <a:p>
            <a:pPr marL="0" indent="0">
              <a:buNone/>
            </a:pPr>
            <a:r>
              <a:rPr lang="en-US" sz="2000" dirty="0" smtClean="0">
                <a:solidFill>
                  <a:srgbClr val="0000FF"/>
                </a:solidFill>
              </a:rPr>
              <a:t>    </a:t>
            </a:r>
          </a:p>
          <a:p>
            <a:pPr marL="0" indent="0">
              <a:buNone/>
            </a:pPr>
            <a:r>
              <a:rPr lang="en-US" sz="2000" dirty="0">
                <a:solidFill>
                  <a:srgbClr val="0000FF"/>
                </a:solidFill>
              </a:rPr>
              <a:t> </a:t>
            </a:r>
            <a:r>
              <a:rPr lang="en-US" sz="2000" dirty="0" smtClean="0">
                <a:solidFill>
                  <a:srgbClr val="0000FF"/>
                </a:solidFill>
              </a:rPr>
              <a:t>    </a:t>
            </a:r>
            <a:r>
              <a:rPr lang="ru-RU" sz="2000" dirty="0" smtClean="0">
                <a:solidFill>
                  <a:srgbClr val="0000FF"/>
                </a:solidFill>
              </a:rPr>
              <a:t>//   Прошел </a:t>
            </a:r>
            <a:r>
              <a:rPr lang="ru-RU" sz="2000" dirty="0">
                <a:solidFill>
                  <a:srgbClr val="0000FF"/>
                </a:solidFill>
              </a:rPr>
              <a:t>ли пользователь проверку подлинности.</a:t>
            </a:r>
          </a:p>
          <a:p>
            <a:pPr marL="0" indent="0">
              <a:buNone/>
            </a:pPr>
            <a:r>
              <a:rPr lang="en-US" sz="2000" dirty="0" smtClean="0">
                <a:solidFill>
                  <a:srgbClr val="0000FF"/>
                </a:solidFill>
              </a:rPr>
              <a:t>     </a:t>
            </a:r>
            <a:r>
              <a:rPr lang="ru-RU" sz="2000" dirty="0" smtClean="0">
                <a:solidFill>
                  <a:srgbClr val="0000FF"/>
                </a:solidFill>
              </a:rPr>
              <a:t>//   </a:t>
            </a:r>
            <a:r>
              <a:rPr lang="ru-RU" sz="2000" dirty="0" err="1" smtClean="0">
                <a:solidFill>
                  <a:srgbClr val="0000FF"/>
                </a:solidFill>
              </a:rPr>
              <a:t>true</a:t>
            </a:r>
            <a:r>
              <a:rPr lang="en-US" sz="2000" dirty="0" smtClean="0">
                <a:solidFill>
                  <a:srgbClr val="0000FF"/>
                </a:solidFill>
              </a:rPr>
              <a:t> - </a:t>
            </a:r>
            <a:r>
              <a:rPr lang="ru-RU" sz="2000" dirty="0" smtClean="0">
                <a:solidFill>
                  <a:srgbClr val="0000FF"/>
                </a:solidFill>
              </a:rPr>
              <a:t>прошел </a:t>
            </a:r>
            <a:r>
              <a:rPr lang="ru-RU" sz="2000" dirty="0">
                <a:solidFill>
                  <a:srgbClr val="0000FF"/>
                </a:solidFill>
              </a:rPr>
              <a:t>проверку подлинности; в противном случае — </a:t>
            </a:r>
            <a:r>
              <a:rPr lang="ru-RU" sz="2000" dirty="0" err="1">
                <a:solidFill>
                  <a:srgbClr val="0000FF"/>
                </a:solidFill>
              </a:rPr>
              <a:t>false</a:t>
            </a:r>
            <a:r>
              <a:rPr lang="ru-RU" sz="2000" dirty="0">
                <a:solidFill>
                  <a:srgbClr val="0000FF"/>
                </a:solidFill>
              </a:rPr>
              <a:t>.</a:t>
            </a:r>
          </a:p>
          <a:p>
            <a:pPr marL="0" indent="0">
              <a:buNone/>
            </a:pPr>
            <a:r>
              <a:rPr lang="en-US" sz="2000" dirty="0">
                <a:solidFill>
                  <a:srgbClr val="0000FF"/>
                </a:solidFill>
              </a:rPr>
              <a:t>     </a:t>
            </a:r>
            <a:r>
              <a:rPr lang="en-US" sz="2000" dirty="0" smtClean="0">
                <a:solidFill>
                  <a:srgbClr val="0000FF"/>
                </a:solidFill>
              </a:rPr>
              <a:t>bool </a:t>
            </a:r>
            <a:r>
              <a:rPr lang="en-US" sz="2000" dirty="0" err="1">
                <a:solidFill>
                  <a:srgbClr val="0000FF"/>
                </a:solidFill>
              </a:rPr>
              <a:t>IsAuthenticated</a:t>
            </a:r>
            <a:r>
              <a:rPr lang="en-US" sz="2000" dirty="0">
                <a:solidFill>
                  <a:srgbClr val="0000FF"/>
                </a:solidFill>
              </a:rPr>
              <a:t> { get; }</a:t>
            </a:r>
          </a:p>
          <a:p>
            <a:pPr marL="0" indent="0">
              <a:buNone/>
            </a:pPr>
            <a:endParaRPr lang="ru-RU" sz="2000" dirty="0" smtClean="0">
              <a:solidFill>
                <a:srgbClr val="0000FF"/>
              </a:solidFill>
            </a:endParaRPr>
          </a:p>
          <a:p>
            <a:pPr marL="0" indent="0">
              <a:buNone/>
            </a:pPr>
            <a:r>
              <a:rPr lang="ru-RU" sz="2000" dirty="0" smtClean="0">
                <a:solidFill>
                  <a:srgbClr val="0000FF"/>
                </a:solidFill>
              </a:rPr>
              <a:t>     //   Имя </a:t>
            </a:r>
            <a:r>
              <a:rPr lang="ru-RU" sz="2000" dirty="0">
                <a:solidFill>
                  <a:srgbClr val="0000FF"/>
                </a:solidFill>
              </a:rPr>
              <a:t>пользователя, от лица которого выполняется код программы.</a:t>
            </a:r>
          </a:p>
          <a:p>
            <a:pPr marL="0" indent="0">
              <a:buNone/>
            </a:pPr>
            <a:r>
              <a:rPr lang="en-US" sz="2000" dirty="0">
                <a:solidFill>
                  <a:srgbClr val="0000FF"/>
                </a:solidFill>
              </a:rPr>
              <a:t>     </a:t>
            </a:r>
            <a:r>
              <a:rPr lang="en-US" sz="2000" dirty="0" smtClean="0">
                <a:solidFill>
                  <a:srgbClr val="0000FF"/>
                </a:solidFill>
              </a:rPr>
              <a:t>string </a:t>
            </a:r>
            <a:r>
              <a:rPr lang="en-US" sz="2000" dirty="0">
                <a:solidFill>
                  <a:srgbClr val="0000FF"/>
                </a:solidFill>
              </a:rPr>
              <a:t>Name { get; }</a:t>
            </a:r>
          </a:p>
          <a:p>
            <a:pPr marL="0" indent="0">
              <a:buNone/>
            </a:pPr>
            <a:r>
              <a:rPr lang="ru-RU" sz="2000" dirty="0" smtClean="0">
                <a:solidFill>
                  <a:srgbClr val="0000FF"/>
                </a:solidFill>
              </a:rPr>
              <a:t>}</a:t>
            </a:r>
            <a:endParaRPr lang="ru-RU" sz="2000" dirty="0">
              <a:solidFill>
                <a:srgbClr val="0000FF"/>
              </a:solidFill>
            </a:endParaRPr>
          </a:p>
        </p:txBody>
      </p:sp>
    </p:spTree>
    <p:extLst>
      <p:ext uri="{BB962C8B-B14F-4D97-AF65-F5344CB8AC3E}">
        <p14:creationId xmlns:p14="http://schemas.microsoft.com/office/powerpoint/2010/main" val="2374232890"/>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65127"/>
            <a:ext cx="9144000" cy="860170"/>
          </a:xfrm>
        </p:spPr>
        <p:txBody>
          <a:bodyPr>
            <a:normAutofit/>
          </a:bodyPr>
          <a:lstStyle/>
          <a:p>
            <a:r>
              <a:rPr lang="ru-RU" sz="3600" dirty="0" smtClean="0">
                <a:latin typeface="Arial" panose="020B0604020202020204" pitchFamily="34" charset="0"/>
                <a:cs typeface="Arial" panose="020B0604020202020204" pitchFamily="34" charset="0"/>
              </a:rPr>
              <a:t>Класс </a:t>
            </a:r>
            <a:r>
              <a:rPr lang="en-US" sz="3600" dirty="0" err="1" smtClean="0">
                <a:solidFill>
                  <a:srgbClr val="0000FF"/>
                </a:solidFill>
                <a:latin typeface="Arial" panose="020B0604020202020204" pitchFamily="34" charset="0"/>
                <a:cs typeface="Arial" panose="020B0604020202020204" pitchFamily="34" charset="0"/>
              </a:rPr>
              <a:t>ApplicationUserManager</a:t>
            </a:r>
            <a:endParaRPr lang="ru-RU" sz="3600" dirty="0">
              <a:solidFill>
                <a:srgbClr val="0000FF"/>
              </a:solidFill>
              <a:latin typeface="Arial" panose="020B0604020202020204" pitchFamily="34" charset="0"/>
              <a:cs typeface="Arial" panose="020B0604020202020204" pitchFamily="34" charset="0"/>
            </a:endParaRPr>
          </a:p>
        </p:txBody>
      </p:sp>
      <p:sp>
        <p:nvSpPr>
          <p:cNvPr id="3" name="Объект 2"/>
          <p:cNvSpPr>
            <a:spLocks noGrp="1"/>
          </p:cNvSpPr>
          <p:nvPr>
            <p:ph idx="1"/>
          </p:nvPr>
        </p:nvSpPr>
        <p:spPr>
          <a:xfrm>
            <a:off x="256032" y="1408176"/>
            <a:ext cx="8887968" cy="5449824"/>
          </a:xfrm>
        </p:spPr>
        <p:txBody>
          <a:bodyPr>
            <a:normAutofit fontScale="62500" lnSpcReduction="20000"/>
          </a:bodyPr>
          <a:lstStyle/>
          <a:p>
            <a:r>
              <a:rPr lang="ru-RU" dirty="0" smtClean="0"/>
              <a:t>Описывается в файле </a:t>
            </a:r>
            <a:r>
              <a:rPr lang="en-US" dirty="0" err="1" smtClean="0">
                <a:solidFill>
                  <a:srgbClr val="0000FF"/>
                </a:solidFill>
              </a:rPr>
              <a:t>IdentityConfig.cs</a:t>
            </a:r>
            <a:endParaRPr lang="ru-RU" dirty="0" smtClean="0">
              <a:solidFill>
                <a:srgbClr val="0000FF"/>
              </a:solidFill>
            </a:endParaRPr>
          </a:p>
          <a:p>
            <a:r>
              <a:rPr lang="ru-RU" dirty="0" smtClean="0"/>
              <a:t>Производный от</a:t>
            </a:r>
            <a:r>
              <a:rPr lang="en-US" dirty="0" smtClean="0"/>
              <a:t> </a:t>
            </a:r>
            <a:r>
              <a:rPr lang="ru-RU" dirty="0" smtClean="0"/>
              <a:t>класса</a:t>
            </a:r>
            <a:r>
              <a:rPr lang="ru-RU" dirty="0" smtClean="0">
                <a:solidFill>
                  <a:srgbClr val="0000FF"/>
                </a:solidFill>
              </a:rPr>
              <a:t> </a:t>
            </a:r>
            <a:r>
              <a:rPr lang="en-US" dirty="0" err="1" smtClean="0">
                <a:solidFill>
                  <a:srgbClr val="0000FF"/>
                </a:solidFill>
              </a:rPr>
              <a:t>UserManager</a:t>
            </a:r>
            <a:endParaRPr lang="ru-RU" dirty="0" smtClean="0">
              <a:solidFill>
                <a:srgbClr val="0000FF"/>
              </a:solidFill>
            </a:endParaRPr>
          </a:p>
          <a:p>
            <a:pPr lvl="1"/>
            <a:r>
              <a:rPr lang="ru-RU" dirty="0"/>
              <a:t>б</a:t>
            </a:r>
            <a:r>
              <a:rPr lang="ru-RU" dirty="0" smtClean="0"/>
              <a:t>олее 55 методов для работы с учетной записью</a:t>
            </a:r>
          </a:p>
          <a:p>
            <a:pPr lvl="1"/>
            <a:r>
              <a:rPr lang="ru-RU" dirty="0" smtClean="0"/>
              <a:t>Например:</a:t>
            </a:r>
            <a:r>
              <a:rPr lang="en-US" dirty="0"/>
              <a:t> </a:t>
            </a:r>
            <a:endParaRPr lang="ru-RU" dirty="0" smtClean="0"/>
          </a:p>
          <a:p>
            <a:pPr lvl="2"/>
            <a:r>
              <a:rPr lang="en-US" dirty="0" err="1" smtClean="0"/>
              <a:t>AddPasswordAsync</a:t>
            </a:r>
            <a:r>
              <a:rPr lang="ru-RU" dirty="0" smtClean="0"/>
              <a:t>()</a:t>
            </a:r>
          </a:p>
          <a:p>
            <a:pPr lvl="2"/>
            <a:r>
              <a:rPr lang="en-US" dirty="0" err="1" smtClean="0"/>
              <a:t>AddToRoleAsync</a:t>
            </a:r>
            <a:r>
              <a:rPr lang="ru-RU" dirty="0" smtClean="0"/>
              <a:t>()</a:t>
            </a:r>
          </a:p>
          <a:p>
            <a:pPr lvl="2"/>
            <a:r>
              <a:rPr lang="en-US" dirty="0" err="1"/>
              <a:t>CreateAsync</a:t>
            </a:r>
            <a:r>
              <a:rPr lang="en-US" dirty="0"/>
              <a:t>(</a:t>
            </a:r>
            <a:r>
              <a:rPr lang="en-US" dirty="0" err="1"/>
              <a:t>TUser</a:t>
            </a:r>
            <a:r>
              <a:rPr lang="en-US" dirty="0"/>
              <a:t> user</a:t>
            </a:r>
            <a:r>
              <a:rPr lang="en-US" dirty="0" smtClean="0"/>
              <a:t>)</a:t>
            </a:r>
            <a:endParaRPr lang="ru-RU" dirty="0" smtClean="0"/>
          </a:p>
          <a:p>
            <a:pPr lvl="2"/>
            <a:r>
              <a:rPr lang="en-US" dirty="0" err="1"/>
              <a:t>DeleteAsync</a:t>
            </a:r>
            <a:r>
              <a:rPr lang="en-US" dirty="0"/>
              <a:t>(</a:t>
            </a:r>
            <a:r>
              <a:rPr lang="en-US" dirty="0" err="1"/>
              <a:t>TUser</a:t>
            </a:r>
            <a:r>
              <a:rPr lang="en-US" dirty="0"/>
              <a:t> user)</a:t>
            </a:r>
          </a:p>
          <a:p>
            <a:pPr lvl="2"/>
            <a:r>
              <a:rPr lang="ru-RU" dirty="0" smtClean="0"/>
              <a:t>….</a:t>
            </a:r>
          </a:p>
          <a:p>
            <a:r>
              <a:rPr lang="ru-RU" dirty="0" smtClean="0"/>
              <a:t>Статический метод </a:t>
            </a:r>
            <a:r>
              <a:rPr lang="en-US" dirty="0" smtClean="0">
                <a:solidFill>
                  <a:srgbClr val="0000FF"/>
                </a:solidFill>
              </a:rPr>
              <a:t>public </a:t>
            </a:r>
            <a:r>
              <a:rPr lang="en-US" dirty="0">
                <a:solidFill>
                  <a:srgbClr val="0000FF"/>
                </a:solidFill>
              </a:rPr>
              <a:t>static </a:t>
            </a:r>
            <a:r>
              <a:rPr lang="en-US" dirty="0" err="1">
                <a:solidFill>
                  <a:srgbClr val="0000FF"/>
                </a:solidFill>
              </a:rPr>
              <a:t>ApplicationUserManager</a:t>
            </a:r>
            <a:r>
              <a:rPr lang="en-US" dirty="0">
                <a:solidFill>
                  <a:srgbClr val="0000FF"/>
                </a:solidFill>
              </a:rPr>
              <a:t> Create</a:t>
            </a:r>
            <a:r>
              <a:rPr lang="en-US" dirty="0" smtClean="0">
                <a:solidFill>
                  <a:srgbClr val="0000FF"/>
                </a:solidFill>
              </a:rPr>
              <a:t>(</a:t>
            </a:r>
            <a:r>
              <a:rPr lang="ru-RU" dirty="0" smtClean="0">
                <a:solidFill>
                  <a:srgbClr val="0000FF"/>
                </a:solidFill>
              </a:rPr>
              <a:t>)</a:t>
            </a:r>
          </a:p>
          <a:p>
            <a:pPr lvl="1"/>
            <a:r>
              <a:rPr lang="ru-RU" dirty="0" smtClean="0"/>
              <a:t>создает объект данного класса, который будет использоваться для поддержки безопасности</a:t>
            </a:r>
          </a:p>
          <a:p>
            <a:pPr lvl="1"/>
            <a:r>
              <a:rPr lang="ru-RU" dirty="0" smtClean="0"/>
              <a:t>задаются все параметры создания учетных записей</a:t>
            </a:r>
          </a:p>
          <a:p>
            <a:pPr marL="914400" lvl="2" indent="0">
              <a:buNone/>
            </a:pPr>
            <a:r>
              <a:rPr lang="en-US" dirty="0" err="1">
                <a:solidFill>
                  <a:srgbClr val="0000FF"/>
                </a:solidFill>
              </a:rPr>
              <a:t>manager.PasswordValidator</a:t>
            </a:r>
            <a:r>
              <a:rPr lang="en-US" dirty="0">
                <a:solidFill>
                  <a:srgbClr val="0000FF"/>
                </a:solidFill>
              </a:rPr>
              <a:t> = new </a:t>
            </a:r>
            <a:r>
              <a:rPr lang="en-US" dirty="0" err="1" smtClean="0">
                <a:solidFill>
                  <a:srgbClr val="0000FF"/>
                </a:solidFill>
              </a:rPr>
              <a:t>PasswordValidator</a:t>
            </a:r>
            <a:r>
              <a:rPr lang="ru-RU" dirty="0" smtClean="0">
                <a:solidFill>
                  <a:srgbClr val="0000FF"/>
                </a:solidFill>
              </a:rPr>
              <a:t> </a:t>
            </a:r>
            <a:r>
              <a:rPr lang="en-US" dirty="0" smtClean="0">
                <a:solidFill>
                  <a:srgbClr val="0000FF"/>
                </a:solidFill>
              </a:rPr>
              <a:t>{                </a:t>
            </a:r>
            <a:r>
              <a:rPr lang="ru-RU" dirty="0" smtClean="0">
                <a:solidFill>
                  <a:srgbClr val="0000FF"/>
                </a:solidFill>
              </a:rPr>
              <a:t>   </a:t>
            </a:r>
          </a:p>
          <a:p>
            <a:pPr marL="914400" lvl="2" indent="0">
              <a:buNone/>
            </a:pPr>
            <a:r>
              <a:rPr lang="ru-RU" dirty="0">
                <a:solidFill>
                  <a:srgbClr val="0000FF"/>
                </a:solidFill>
              </a:rPr>
              <a:t> </a:t>
            </a:r>
            <a:r>
              <a:rPr lang="ru-RU" dirty="0" smtClean="0">
                <a:solidFill>
                  <a:srgbClr val="0000FF"/>
                </a:solidFill>
              </a:rPr>
              <a:t>   </a:t>
            </a:r>
            <a:r>
              <a:rPr lang="en-US" dirty="0" err="1" smtClean="0">
                <a:solidFill>
                  <a:srgbClr val="0000FF"/>
                </a:solidFill>
              </a:rPr>
              <a:t>RequiredLength</a:t>
            </a:r>
            <a:r>
              <a:rPr lang="en-US" dirty="0" smtClean="0">
                <a:solidFill>
                  <a:srgbClr val="0000FF"/>
                </a:solidFill>
              </a:rPr>
              <a:t> </a:t>
            </a:r>
            <a:r>
              <a:rPr lang="en-US" dirty="0">
                <a:solidFill>
                  <a:srgbClr val="0000FF"/>
                </a:solidFill>
              </a:rPr>
              <a:t>= </a:t>
            </a:r>
            <a:r>
              <a:rPr lang="en-US" dirty="0" smtClean="0">
                <a:solidFill>
                  <a:srgbClr val="0000FF"/>
                </a:solidFill>
              </a:rPr>
              <a:t>6,</a:t>
            </a:r>
            <a:endParaRPr lang="ru-RU" dirty="0" smtClean="0">
              <a:solidFill>
                <a:srgbClr val="0000FF"/>
              </a:solidFill>
            </a:endParaRPr>
          </a:p>
          <a:p>
            <a:pPr marL="914400" lvl="2" indent="0">
              <a:buNone/>
            </a:pPr>
            <a:r>
              <a:rPr lang="ru-RU" dirty="0">
                <a:solidFill>
                  <a:srgbClr val="0000FF"/>
                </a:solidFill>
              </a:rPr>
              <a:t> </a:t>
            </a:r>
            <a:r>
              <a:rPr lang="ru-RU" dirty="0" smtClean="0">
                <a:solidFill>
                  <a:srgbClr val="0000FF"/>
                </a:solidFill>
              </a:rPr>
              <a:t>   </a:t>
            </a:r>
            <a:r>
              <a:rPr lang="en-US" dirty="0" err="1" smtClean="0">
                <a:solidFill>
                  <a:srgbClr val="0000FF"/>
                </a:solidFill>
              </a:rPr>
              <a:t>RequireNonLetterOrDigit</a:t>
            </a:r>
            <a:r>
              <a:rPr lang="en-US" dirty="0" smtClean="0">
                <a:solidFill>
                  <a:srgbClr val="0000FF"/>
                </a:solidFill>
              </a:rPr>
              <a:t> </a:t>
            </a:r>
            <a:r>
              <a:rPr lang="en-US" dirty="0">
                <a:solidFill>
                  <a:srgbClr val="0000FF"/>
                </a:solidFill>
              </a:rPr>
              <a:t>= </a:t>
            </a:r>
            <a:r>
              <a:rPr lang="en-US" dirty="0" smtClean="0">
                <a:solidFill>
                  <a:srgbClr val="0000FF"/>
                </a:solidFill>
              </a:rPr>
              <a:t>true,</a:t>
            </a:r>
            <a:endParaRPr lang="ru-RU" dirty="0" smtClean="0">
              <a:solidFill>
                <a:srgbClr val="0000FF"/>
              </a:solidFill>
            </a:endParaRPr>
          </a:p>
          <a:p>
            <a:pPr marL="914400" lvl="2" indent="0">
              <a:buNone/>
            </a:pPr>
            <a:r>
              <a:rPr lang="ru-RU" dirty="0">
                <a:solidFill>
                  <a:srgbClr val="0000FF"/>
                </a:solidFill>
              </a:rPr>
              <a:t> </a:t>
            </a:r>
            <a:r>
              <a:rPr lang="ru-RU" dirty="0" smtClean="0">
                <a:solidFill>
                  <a:srgbClr val="0000FF"/>
                </a:solidFill>
              </a:rPr>
              <a:t>   </a:t>
            </a:r>
            <a:r>
              <a:rPr lang="en-US" dirty="0" err="1" smtClean="0">
                <a:solidFill>
                  <a:srgbClr val="0000FF"/>
                </a:solidFill>
              </a:rPr>
              <a:t>RequireDigit</a:t>
            </a:r>
            <a:r>
              <a:rPr lang="en-US" dirty="0" smtClean="0">
                <a:solidFill>
                  <a:srgbClr val="0000FF"/>
                </a:solidFill>
              </a:rPr>
              <a:t> </a:t>
            </a:r>
            <a:r>
              <a:rPr lang="en-US" dirty="0">
                <a:solidFill>
                  <a:srgbClr val="0000FF"/>
                </a:solidFill>
              </a:rPr>
              <a:t>= </a:t>
            </a:r>
            <a:r>
              <a:rPr lang="en-US" dirty="0" smtClean="0">
                <a:solidFill>
                  <a:srgbClr val="0000FF"/>
                </a:solidFill>
              </a:rPr>
              <a:t>true,</a:t>
            </a:r>
            <a:endParaRPr lang="ru-RU" dirty="0" smtClean="0">
              <a:solidFill>
                <a:srgbClr val="0000FF"/>
              </a:solidFill>
            </a:endParaRPr>
          </a:p>
          <a:p>
            <a:pPr marL="914400" lvl="2" indent="0">
              <a:buNone/>
            </a:pPr>
            <a:r>
              <a:rPr lang="ru-RU" dirty="0">
                <a:solidFill>
                  <a:srgbClr val="0000FF"/>
                </a:solidFill>
              </a:rPr>
              <a:t> </a:t>
            </a:r>
            <a:r>
              <a:rPr lang="ru-RU" dirty="0" smtClean="0">
                <a:solidFill>
                  <a:srgbClr val="0000FF"/>
                </a:solidFill>
              </a:rPr>
              <a:t>   </a:t>
            </a:r>
            <a:r>
              <a:rPr lang="en-US" dirty="0" err="1" smtClean="0">
                <a:solidFill>
                  <a:srgbClr val="0000FF"/>
                </a:solidFill>
              </a:rPr>
              <a:t>RequireLowercase</a:t>
            </a:r>
            <a:r>
              <a:rPr lang="en-US" dirty="0" smtClean="0">
                <a:solidFill>
                  <a:srgbClr val="0000FF"/>
                </a:solidFill>
              </a:rPr>
              <a:t> </a:t>
            </a:r>
            <a:r>
              <a:rPr lang="en-US" dirty="0">
                <a:solidFill>
                  <a:srgbClr val="0000FF"/>
                </a:solidFill>
              </a:rPr>
              <a:t>= </a:t>
            </a:r>
            <a:r>
              <a:rPr lang="en-US" dirty="0" smtClean="0">
                <a:solidFill>
                  <a:srgbClr val="0000FF"/>
                </a:solidFill>
              </a:rPr>
              <a:t>true,</a:t>
            </a:r>
            <a:endParaRPr lang="ru-RU" dirty="0" smtClean="0">
              <a:solidFill>
                <a:srgbClr val="0000FF"/>
              </a:solidFill>
            </a:endParaRPr>
          </a:p>
          <a:p>
            <a:pPr marL="914400" lvl="2" indent="0">
              <a:buNone/>
            </a:pPr>
            <a:r>
              <a:rPr lang="ru-RU" dirty="0">
                <a:solidFill>
                  <a:srgbClr val="0000FF"/>
                </a:solidFill>
              </a:rPr>
              <a:t> </a:t>
            </a:r>
            <a:r>
              <a:rPr lang="ru-RU" dirty="0" smtClean="0">
                <a:solidFill>
                  <a:srgbClr val="0000FF"/>
                </a:solidFill>
              </a:rPr>
              <a:t>   </a:t>
            </a:r>
            <a:r>
              <a:rPr lang="en-US" dirty="0" err="1" smtClean="0">
                <a:solidFill>
                  <a:srgbClr val="0000FF"/>
                </a:solidFill>
              </a:rPr>
              <a:t>RequireUppercase</a:t>
            </a:r>
            <a:r>
              <a:rPr lang="en-US" dirty="0" smtClean="0">
                <a:solidFill>
                  <a:srgbClr val="0000FF"/>
                </a:solidFill>
              </a:rPr>
              <a:t> </a:t>
            </a:r>
            <a:r>
              <a:rPr lang="en-US" dirty="0">
                <a:solidFill>
                  <a:srgbClr val="0000FF"/>
                </a:solidFill>
              </a:rPr>
              <a:t>= true</a:t>
            </a:r>
            <a:r>
              <a:rPr lang="en-US" dirty="0" smtClean="0">
                <a:solidFill>
                  <a:srgbClr val="0000FF"/>
                </a:solidFill>
              </a:rPr>
              <a:t>,</a:t>
            </a:r>
            <a:endParaRPr lang="ru-RU" dirty="0" smtClean="0">
              <a:solidFill>
                <a:srgbClr val="0000FF"/>
              </a:solidFill>
            </a:endParaRPr>
          </a:p>
          <a:p>
            <a:pPr marL="914400" lvl="2" indent="0">
              <a:buNone/>
            </a:pPr>
            <a:r>
              <a:rPr lang="en-US" dirty="0" smtClean="0">
                <a:solidFill>
                  <a:srgbClr val="0000FF"/>
                </a:solidFill>
              </a:rPr>
              <a:t>};</a:t>
            </a:r>
            <a:endParaRPr lang="en-US" dirty="0">
              <a:solidFill>
                <a:srgbClr val="0000FF"/>
              </a:solidFill>
            </a:endParaRPr>
          </a:p>
          <a:p>
            <a:pPr lvl="1"/>
            <a:endParaRPr lang="ru-RU" dirty="0"/>
          </a:p>
        </p:txBody>
      </p:sp>
    </p:spTree>
    <p:extLst>
      <p:ext uri="{BB962C8B-B14F-4D97-AF65-F5344CB8AC3E}">
        <p14:creationId xmlns:p14="http://schemas.microsoft.com/office/powerpoint/2010/main" val="167706560"/>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65127"/>
            <a:ext cx="9144000" cy="860170"/>
          </a:xfrm>
        </p:spPr>
        <p:txBody>
          <a:bodyPr>
            <a:normAutofit/>
          </a:bodyPr>
          <a:lstStyle/>
          <a:p>
            <a:r>
              <a:rPr lang="ru-RU" sz="3600" dirty="0" smtClean="0">
                <a:latin typeface="Arial" panose="020B0604020202020204" pitchFamily="34" charset="0"/>
                <a:cs typeface="Arial" panose="020B0604020202020204" pitchFamily="34" charset="0"/>
              </a:rPr>
              <a:t>Класс</a:t>
            </a:r>
            <a:r>
              <a:rPr lang="en-US" sz="3600" dirty="0" smtClean="0">
                <a:latin typeface="Arial" panose="020B0604020202020204" pitchFamily="34" charset="0"/>
                <a:cs typeface="Arial" panose="020B0604020202020204" pitchFamily="34" charset="0"/>
              </a:rPr>
              <a:t> </a:t>
            </a:r>
            <a:r>
              <a:rPr lang="en-US" sz="3600" dirty="0" err="1">
                <a:solidFill>
                  <a:srgbClr val="0000FF"/>
                </a:solidFill>
                <a:latin typeface="Arial" panose="020B0604020202020204" pitchFamily="34" charset="0"/>
                <a:cs typeface="Arial" panose="020B0604020202020204" pitchFamily="34" charset="0"/>
              </a:rPr>
              <a:t>ApplicationSignInManager</a:t>
            </a:r>
            <a:endParaRPr lang="ru-RU" sz="3600" dirty="0">
              <a:solidFill>
                <a:srgbClr val="0000FF"/>
              </a:solidFill>
              <a:latin typeface="Arial" panose="020B0604020202020204" pitchFamily="34" charset="0"/>
              <a:cs typeface="Arial" panose="020B0604020202020204" pitchFamily="34" charset="0"/>
            </a:endParaRPr>
          </a:p>
        </p:txBody>
      </p:sp>
      <p:sp>
        <p:nvSpPr>
          <p:cNvPr id="3" name="Объект 2"/>
          <p:cNvSpPr>
            <a:spLocks noGrp="1"/>
          </p:cNvSpPr>
          <p:nvPr>
            <p:ph idx="1"/>
          </p:nvPr>
        </p:nvSpPr>
        <p:spPr>
          <a:xfrm>
            <a:off x="256032" y="1408176"/>
            <a:ext cx="8887968" cy="5449824"/>
          </a:xfrm>
        </p:spPr>
        <p:txBody>
          <a:bodyPr/>
          <a:lstStyle/>
          <a:p>
            <a:r>
              <a:rPr lang="ru-RU" dirty="0"/>
              <a:t>Описывается в файле </a:t>
            </a:r>
            <a:r>
              <a:rPr lang="en-US" dirty="0" err="1">
                <a:solidFill>
                  <a:srgbClr val="0000FF"/>
                </a:solidFill>
              </a:rPr>
              <a:t>IdentityConfig.cs</a:t>
            </a:r>
            <a:endParaRPr lang="ru-RU" dirty="0">
              <a:solidFill>
                <a:srgbClr val="0000FF"/>
              </a:solidFill>
            </a:endParaRPr>
          </a:p>
          <a:p>
            <a:r>
              <a:rPr lang="ru-RU" dirty="0" smtClean="0"/>
              <a:t>Производный от </a:t>
            </a:r>
            <a:r>
              <a:rPr lang="en-US" dirty="0" err="1">
                <a:solidFill>
                  <a:srgbClr val="0000FF"/>
                </a:solidFill>
              </a:rPr>
              <a:t>SignInManager</a:t>
            </a:r>
            <a:r>
              <a:rPr lang="en-US" dirty="0">
                <a:solidFill>
                  <a:srgbClr val="0000FF"/>
                </a:solidFill>
              </a:rPr>
              <a:t>&lt;</a:t>
            </a:r>
            <a:r>
              <a:rPr lang="en-US" dirty="0" err="1">
                <a:solidFill>
                  <a:srgbClr val="0000FF"/>
                </a:solidFill>
              </a:rPr>
              <a:t>TUser</a:t>
            </a:r>
            <a:r>
              <a:rPr lang="en-US" dirty="0">
                <a:solidFill>
                  <a:srgbClr val="0000FF"/>
                </a:solidFill>
              </a:rPr>
              <a:t>, </a:t>
            </a:r>
            <a:r>
              <a:rPr lang="en-US" dirty="0" err="1">
                <a:solidFill>
                  <a:srgbClr val="0000FF"/>
                </a:solidFill>
              </a:rPr>
              <a:t>TKey</a:t>
            </a:r>
            <a:r>
              <a:rPr lang="en-US" dirty="0">
                <a:solidFill>
                  <a:srgbClr val="0000FF"/>
                </a:solidFill>
              </a:rPr>
              <a:t>&gt;</a:t>
            </a:r>
          </a:p>
          <a:p>
            <a:r>
              <a:rPr lang="ru-RU" dirty="0" smtClean="0"/>
              <a:t>Методы (13):</a:t>
            </a:r>
          </a:p>
          <a:p>
            <a:pPr lvl="1"/>
            <a:r>
              <a:rPr lang="en-US" dirty="0" err="1">
                <a:solidFill>
                  <a:srgbClr val="0000FF"/>
                </a:solidFill>
              </a:rPr>
              <a:t>GetVerifiedUserIdAsync</a:t>
            </a:r>
            <a:r>
              <a:rPr lang="en-US" dirty="0">
                <a:solidFill>
                  <a:srgbClr val="0000FF"/>
                </a:solidFill>
              </a:rPr>
              <a:t>()</a:t>
            </a:r>
          </a:p>
          <a:p>
            <a:pPr lvl="1"/>
            <a:r>
              <a:rPr lang="en-US" dirty="0" err="1">
                <a:solidFill>
                  <a:srgbClr val="0000FF"/>
                </a:solidFill>
              </a:rPr>
              <a:t>PasswordSignInAsync</a:t>
            </a:r>
            <a:r>
              <a:rPr lang="en-US" dirty="0">
                <a:solidFill>
                  <a:srgbClr val="0000FF"/>
                </a:solidFill>
              </a:rPr>
              <a:t>(string </a:t>
            </a:r>
            <a:r>
              <a:rPr lang="en-US" dirty="0" err="1">
                <a:solidFill>
                  <a:srgbClr val="0000FF"/>
                </a:solidFill>
              </a:rPr>
              <a:t>userName</a:t>
            </a:r>
            <a:r>
              <a:rPr lang="en-US" dirty="0">
                <a:solidFill>
                  <a:srgbClr val="0000FF"/>
                </a:solidFill>
              </a:rPr>
              <a:t>, string password, bool </a:t>
            </a:r>
            <a:r>
              <a:rPr lang="en-US" dirty="0" err="1">
                <a:solidFill>
                  <a:srgbClr val="0000FF"/>
                </a:solidFill>
              </a:rPr>
              <a:t>isPersistent</a:t>
            </a:r>
            <a:r>
              <a:rPr lang="en-US" dirty="0">
                <a:solidFill>
                  <a:srgbClr val="0000FF"/>
                </a:solidFill>
              </a:rPr>
              <a:t>, bool </a:t>
            </a:r>
            <a:r>
              <a:rPr lang="en-US" dirty="0" err="1">
                <a:solidFill>
                  <a:srgbClr val="0000FF"/>
                </a:solidFill>
              </a:rPr>
              <a:t>shouldLockout</a:t>
            </a:r>
            <a:r>
              <a:rPr lang="en-US" dirty="0">
                <a:solidFill>
                  <a:srgbClr val="0000FF"/>
                </a:solidFill>
              </a:rPr>
              <a:t>)</a:t>
            </a:r>
          </a:p>
          <a:p>
            <a:pPr lvl="1"/>
            <a:r>
              <a:rPr lang="en-US" dirty="0" err="1">
                <a:solidFill>
                  <a:srgbClr val="0000FF"/>
                </a:solidFill>
              </a:rPr>
              <a:t>CreateUserIdentityAsync</a:t>
            </a:r>
            <a:r>
              <a:rPr lang="en-US" dirty="0">
                <a:solidFill>
                  <a:srgbClr val="0000FF"/>
                </a:solidFill>
              </a:rPr>
              <a:t>(</a:t>
            </a:r>
            <a:r>
              <a:rPr lang="en-US" dirty="0" err="1">
                <a:solidFill>
                  <a:srgbClr val="0000FF"/>
                </a:solidFill>
              </a:rPr>
              <a:t>TUser</a:t>
            </a:r>
            <a:r>
              <a:rPr lang="en-US" dirty="0">
                <a:solidFill>
                  <a:srgbClr val="0000FF"/>
                </a:solidFill>
              </a:rPr>
              <a:t> user)</a:t>
            </a:r>
          </a:p>
          <a:p>
            <a:pPr lvl="1"/>
            <a:r>
              <a:rPr lang="ru-RU" dirty="0" smtClean="0">
                <a:solidFill>
                  <a:srgbClr val="0000FF"/>
                </a:solidFill>
              </a:rPr>
              <a:t>…</a:t>
            </a:r>
            <a:endParaRPr lang="ru-RU" dirty="0">
              <a:solidFill>
                <a:srgbClr val="0000FF"/>
              </a:solidFill>
            </a:endParaRPr>
          </a:p>
        </p:txBody>
      </p:sp>
    </p:spTree>
    <p:extLst>
      <p:ext uri="{BB962C8B-B14F-4D97-AF65-F5344CB8AC3E}">
        <p14:creationId xmlns:p14="http://schemas.microsoft.com/office/powerpoint/2010/main" val="1015798851"/>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65127"/>
            <a:ext cx="9144000" cy="860170"/>
          </a:xfrm>
        </p:spPr>
        <p:txBody>
          <a:bodyPr>
            <a:normAutofit/>
          </a:bodyPr>
          <a:lstStyle/>
          <a:p>
            <a:r>
              <a:rPr lang="ru-RU" sz="3600" dirty="0" smtClean="0">
                <a:latin typeface="Arial" panose="020B0604020202020204" pitchFamily="34" charset="0"/>
                <a:cs typeface="Arial" panose="020B0604020202020204" pitchFamily="34" charset="0"/>
              </a:rPr>
              <a:t>Класс</a:t>
            </a:r>
            <a:r>
              <a:rPr lang="en-US" sz="3600" dirty="0" smtClean="0">
                <a:latin typeface="Arial" panose="020B0604020202020204" pitchFamily="34" charset="0"/>
                <a:cs typeface="Arial" panose="020B0604020202020204" pitchFamily="34" charset="0"/>
              </a:rPr>
              <a:t> </a:t>
            </a:r>
            <a:r>
              <a:rPr lang="en-US" dirty="0" err="1" smtClean="0">
                <a:solidFill>
                  <a:srgbClr val="0000FF"/>
                </a:solidFill>
              </a:rPr>
              <a:t>ApplicationRoleManager</a:t>
            </a:r>
            <a:endParaRPr lang="ru-RU" sz="3600" dirty="0">
              <a:solidFill>
                <a:srgbClr val="0000FF"/>
              </a:solidFill>
              <a:latin typeface="Arial" panose="020B0604020202020204" pitchFamily="34" charset="0"/>
              <a:cs typeface="Arial" panose="020B0604020202020204" pitchFamily="34" charset="0"/>
            </a:endParaRPr>
          </a:p>
        </p:txBody>
      </p:sp>
      <p:sp>
        <p:nvSpPr>
          <p:cNvPr id="3" name="Объект 2"/>
          <p:cNvSpPr>
            <a:spLocks noGrp="1"/>
          </p:cNvSpPr>
          <p:nvPr>
            <p:ph idx="1"/>
          </p:nvPr>
        </p:nvSpPr>
        <p:spPr>
          <a:xfrm>
            <a:off x="256032" y="1408176"/>
            <a:ext cx="8887968" cy="5449824"/>
          </a:xfrm>
        </p:spPr>
        <p:txBody>
          <a:bodyPr/>
          <a:lstStyle/>
          <a:p>
            <a:r>
              <a:rPr lang="ru-RU" dirty="0"/>
              <a:t>Описывается в файле </a:t>
            </a:r>
            <a:r>
              <a:rPr lang="en-US" dirty="0" err="1" smtClean="0">
                <a:solidFill>
                  <a:srgbClr val="0000FF"/>
                </a:solidFill>
              </a:rPr>
              <a:t>IdentityConfig.cs</a:t>
            </a:r>
            <a:endParaRPr lang="ru-RU" dirty="0" smtClean="0">
              <a:solidFill>
                <a:srgbClr val="0000FF"/>
              </a:solidFill>
            </a:endParaRPr>
          </a:p>
          <a:p>
            <a:r>
              <a:rPr lang="ru-RU" dirty="0" smtClean="0"/>
              <a:t>Базовый класс </a:t>
            </a:r>
            <a:r>
              <a:rPr lang="en-US" dirty="0" err="1">
                <a:solidFill>
                  <a:srgbClr val="0000FF"/>
                </a:solidFill>
              </a:rPr>
              <a:t>RoleManager</a:t>
            </a:r>
            <a:r>
              <a:rPr lang="en-US" dirty="0">
                <a:solidFill>
                  <a:srgbClr val="0000FF"/>
                </a:solidFill>
              </a:rPr>
              <a:t>&lt;</a:t>
            </a:r>
            <a:r>
              <a:rPr lang="en-US" dirty="0" err="1">
                <a:solidFill>
                  <a:srgbClr val="0000FF"/>
                </a:solidFill>
              </a:rPr>
              <a:t>TRole</a:t>
            </a:r>
            <a:r>
              <a:rPr lang="en-US" dirty="0">
                <a:solidFill>
                  <a:srgbClr val="0000FF"/>
                </a:solidFill>
              </a:rPr>
              <a:t>, String&gt;</a:t>
            </a:r>
          </a:p>
          <a:p>
            <a:r>
              <a:rPr lang="ru-RU" dirty="0" smtClean="0"/>
              <a:t>Методы – 9</a:t>
            </a:r>
          </a:p>
          <a:p>
            <a:pPr lvl="1"/>
            <a:r>
              <a:rPr lang="en-US" dirty="0" err="1" smtClean="0">
                <a:solidFill>
                  <a:srgbClr val="0000FF"/>
                </a:solidFill>
              </a:rPr>
              <a:t>CreateAsync</a:t>
            </a:r>
            <a:r>
              <a:rPr lang="en-US" dirty="0" smtClean="0">
                <a:solidFill>
                  <a:srgbClr val="0000FF"/>
                </a:solidFill>
              </a:rPr>
              <a:t>(</a:t>
            </a:r>
            <a:r>
              <a:rPr lang="en-US" dirty="0" err="1" smtClean="0">
                <a:solidFill>
                  <a:srgbClr val="0000FF"/>
                </a:solidFill>
              </a:rPr>
              <a:t>TRole</a:t>
            </a:r>
            <a:r>
              <a:rPr lang="en-US" dirty="0" smtClean="0">
                <a:solidFill>
                  <a:srgbClr val="0000FF"/>
                </a:solidFill>
              </a:rPr>
              <a:t> </a:t>
            </a:r>
            <a:r>
              <a:rPr lang="en-US" i="1" dirty="0">
                <a:solidFill>
                  <a:srgbClr val="0000FF"/>
                </a:solidFill>
              </a:rPr>
              <a:t>role</a:t>
            </a:r>
            <a:r>
              <a:rPr lang="en-US" dirty="0">
                <a:solidFill>
                  <a:srgbClr val="0000FF"/>
                </a:solidFill>
              </a:rPr>
              <a:t>)</a:t>
            </a:r>
          </a:p>
          <a:p>
            <a:pPr lvl="1"/>
            <a:r>
              <a:rPr lang="en-US" dirty="0" err="1" smtClean="0">
                <a:solidFill>
                  <a:srgbClr val="0000FF"/>
                </a:solidFill>
              </a:rPr>
              <a:t>DeleteAsync</a:t>
            </a:r>
            <a:r>
              <a:rPr lang="en-US" dirty="0" smtClean="0">
                <a:solidFill>
                  <a:srgbClr val="0000FF"/>
                </a:solidFill>
              </a:rPr>
              <a:t>(</a:t>
            </a:r>
            <a:r>
              <a:rPr lang="en-US" dirty="0" err="1" smtClean="0">
                <a:solidFill>
                  <a:srgbClr val="0000FF"/>
                </a:solidFill>
              </a:rPr>
              <a:t>TRole</a:t>
            </a:r>
            <a:r>
              <a:rPr lang="en-US" dirty="0" smtClean="0">
                <a:solidFill>
                  <a:srgbClr val="0000FF"/>
                </a:solidFill>
              </a:rPr>
              <a:t> </a:t>
            </a:r>
            <a:r>
              <a:rPr lang="en-US" i="1" dirty="0">
                <a:solidFill>
                  <a:srgbClr val="0000FF"/>
                </a:solidFill>
              </a:rPr>
              <a:t>role</a:t>
            </a:r>
            <a:r>
              <a:rPr lang="en-US" dirty="0">
                <a:solidFill>
                  <a:srgbClr val="0000FF"/>
                </a:solidFill>
              </a:rPr>
              <a:t>)</a:t>
            </a:r>
          </a:p>
          <a:p>
            <a:pPr lvl="1"/>
            <a:r>
              <a:rPr lang="en-US" dirty="0" err="1">
                <a:solidFill>
                  <a:srgbClr val="0000FF"/>
                </a:solidFill>
              </a:rPr>
              <a:t>FindByIdAsync</a:t>
            </a:r>
            <a:r>
              <a:rPr lang="en-US" dirty="0">
                <a:solidFill>
                  <a:srgbClr val="0000FF"/>
                </a:solidFill>
              </a:rPr>
              <a:t>(</a:t>
            </a:r>
            <a:r>
              <a:rPr lang="en-US" u="sng" dirty="0">
                <a:solidFill>
                  <a:srgbClr val="0000FF"/>
                </a:solidFill>
              </a:rPr>
              <a:t>string </a:t>
            </a:r>
            <a:r>
              <a:rPr lang="en-US" i="1" u="sng" dirty="0" err="1">
                <a:solidFill>
                  <a:srgbClr val="0000FF"/>
                </a:solidFill>
              </a:rPr>
              <a:t>roleId</a:t>
            </a:r>
            <a:r>
              <a:rPr lang="en-US" u="sng" dirty="0">
                <a:solidFill>
                  <a:srgbClr val="0000FF"/>
                </a:solidFill>
              </a:rPr>
              <a:t>)</a:t>
            </a:r>
          </a:p>
          <a:p>
            <a:pPr lvl="1"/>
            <a:r>
              <a:rPr lang="en-US" dirty="0">
                <a:solidFill>
                  <a:srgbClr val="0000FF"/>
                </a:solidFill>
              </a:rPr>
              <a:t> </a:t>
            </a:r>
            <a:r>
              <a:rPr lang="en-US" dirty="0" err="1">
                <a:solidFill>
                  <a:srgbClr val="0000FF"/>
                </a:solidFill>
              </a:rPr>
              <a:t>RoleExistsAsync</a:t>
            </a:r>
            <a:r>
              <a:rPr lang="en-US" dirty="0">
                <a:solidFill>
                  <a:srgbClr val="0000FF"/>
                </a:solidFill>
              </a:rPr>
              <a:t>(string </a:t>
            </a:r>
            <a:r>
              <a:rPr lang="en-US" dirty="0" err="1">
                <a:solidFill>
                  <a:srgbClr val="0000FF"/>
                </a:solidFill>
              </a:rPr>
              <a:t>roleName</a:t>
            </a:r>
            <a:r>
              <a:rPr lang="en-US" dirty="0">
                <a:solidFill>
                  <a:srgbClr val="0000FF"/>
                </a:solidFill>
              </a:rPr>
              <a:t>)</a:t>
            </a:r>
            <a:endParaRPr lang="ru-RU" dirty="0" smtClean="0">
              <a:solidFill>
                <a:srgbClr val="0000FF"/>
              </a:solidFill>
            </a:endParaRPr>
          </a:p>
          <a:p>
            <a:pPr lvl="1"/>
            <a:r>
              <a:rPr lang="ru-RU" dirty="0" smtClean="0">
                <a:solidFill>
                  <a:srgbClr val="0000FF"/>
                </a:solidFill>
              </a:rPr>
              <a:t>…</a:t>
            </a:r>
          </a:p>
          <a:p>
            <a:endParaRPr lang="ru-RU" dirty="0"/>
          </a:p>
        </p:txBody>
      </p:sp>
    </p:spTree>
    <p:extLst>
      <p:ext uri="{BB962C8B-B14F-4D97-AF65-F5344CB8AC3E}">
        <p14:creationId xmlns:p14="http://schemas.microsoft.com/office/powerpoint/2010/main" val="3614969851"/>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32656"/>
            <a:ext cx="9144000" cy="922114"/>
          </a:xfrm>
        </p:spPr>
        <p:txBody>
          <a:bodyPr/>
          <a:lstStyle/>
          <a:p>
            <a:r>
              <a:rPr lang="ru-RU" dirty="0" smtClean="0"/>
              <a:t>Проверка данных пользователя</a:t>
            </a:r>
            <a:endParaRPr lang="ru-RU" dirty="0"/>
          </a:p>
        </p:txBody>
      </p:sp>
      <p:sp>
        <p:nvSpPr>
          <p:cNvPr id="3" name="Объект 2"/>
          <p:cNvSpPr>
            <a:spLocks noGrp="1"/>
          </p:cNvSpPr>
          <p:nvPr>
            <p:ph idx="1"/>
          </p:nvPr>
        </p:nvSpPr>
        <p:spPr>
          <a:xfrm>
            <a:off x="179512" y="1340768"/>
            <a:ext cx="8964488" cy="5517232"/>
          </a:xfrm>
        </p:spPr>
        <p:txBody>
          <a:bodyPr>
            <a:normAutofit fontScale="47500" lnSpcReduction="20000"/>
          </a:bodyPr>
          <a:lstStyle/>
          <a:p>
            <a:pPr marL="0" indent="0">
              <a:buNone/>
            </a:pPr>
            <a:r>
              <a:rPr lang="en-US" dirty="0" smtClean="0">
                <a:solidFill>
                  <a:srgbClr val="0000FF"/>
                </a:solidFill>
              </a:rPr>
              <a:t>// </a:t>
            </a:r>
            <a:r>
              <a:rPr lang="en-US" dirty="0">
                <a:solidFill>
                  <a:srgbClr val="0000FF"/>
                </a:solidFill>
              </a:rPr>
              <a:t>Validate the user password</a:t>
            </a:r>
          </a:p>
          <a:p>
            <a:pPr marL="0" indent="0">
              <a:buNone/>
            </a:pPr>
            <a:r>
              <a:rPr lang="en-US" dirty="0" err="1" smtClean="0">
                <a:solidFill>
                  <a:srgbClr val="0000FF"/>
                </a:solidFill>
              </a:rPr>
              <a:t>var</a:t>
            </a:r>
            <a:r>
              <a:rPr lang="en-US" dirty="0" smtClean="0">
                <a:solidFill>
                  <a:srgbClr val="0000FF"/>
                </a:solidFill>
              </a:rPr>
              <a:t> </a:t>
            </a:r>
            <a:r>
              <a:rPr lang="en-US" b="1" dirty="0">
                <a:solidFill>
                  <a:srgbClr val="0000FF"/>
                </a:solidFill>
              </a:rPr>
              <a:t>manager</a:t>
            </a:r>
            <a:r>
              <a:rPr lang="en-US" dirty="0">
                <a:solidFill>
                  <a:srgbClr val="0000FF"/>
                </a:solidFill>
              </a:rPr>
              <a:t> = </a:t>
            </a:r>
            <a:r>
              <a:rPr lang="en-US" dirty="0" err="1">
                <a:solidFill>
                  <a:srgbClr val="0000FF"/>
                </a:solidFill>
              </a:rPr>
              <a:t>Context.GetOwinContext</a:t>
            </a:r>
            <a:r>
              <a:rPr lang="en-US" dirty="0">
                <a:solidFill>
                  <a:srgbClr val="0000FF"/>
                </a:solidFill>
              </a:rPr>
              <a:t>().</a:t>
            </a:r>
            <a:r>
              <a:rPr lang="en-US" b="1" dirty="0" err="1">
                <a:solidFill>
                  <a:srgbClr val="0000FF"/>
                </a:solidFill>
              </a:rPr>
              <a:t>GetUserManager</a:t>
            </a:r>
            <a:r>
              <a:rPr lang="en-US" dirty="0">
                <a:solidFill>
                  <a:srgbClr val="0000FF"/>
                </a:solidFill>
              </a:rPr>
              <a:t>&lt;</a:t>
            </a:r>
            <a:r>
              <a:rPr lang="en-US" dirty="0" err="1">
                <a:solidFill>
                  <a:srgbClr val="0000FF"/>
                </a:solidFill>
              </a:rPr>
              <a:t>ApplicationUserManager</a:t>
            </a:r>
            <a:r>
              <a:rPr lang="en-US" dirty="0">
                <a:solidFill>
                  <a:srgbClr val="0000FF"/>
                </a:solidFill>
              </a:rPr>
              <a:t>&gt;();</a:t>
            </a:r>
          </a:p>
          <a:p>
            <a:pPr marL="0" indent="0">
              <a:buNone/>
            </a:pPr>
            <a:r>
              <a:rPr lang="en-US" dirty="0" err="1" smtClean="0">
                <a:solidFill>
                  <a:srgbClr val="0000FF"/>
                </a:solidFill>
              </a:rPr>
              <a:t>var</a:t>
            </a:r>
            <a:r>
              <a:rPr lang="en-US" dirty="0" smtClean="0">
                <a:solidFill>
                  <a:srgbClr val="0000FF"/>
                </a:solidFill>
              </a:rPr>
              <a:t> </a:t>
            </a:r>
            <a:r>
              <a:rPr lang="en-US" b="1" dirty="0" err="1">
                <a:solidFill>
                  <a:srgbClr val="0000FF"/>
                </a:solidFill>
              </a:rPr>
              <a:t>signinManager</a:t>
            </a:r>
            <a:r>
              <a:rPr lang="en-US" dirty="0">
                <a:solidFill>
                  <a:srgbClr val="0000FF"/>
                </a:solidFill>
              </a:rPr>
              <a:t> = </a:t>
            </a:r>
            <a:r>
              <a:rPr lang="en-US" dirty="0" err="1">
                <a:solidFill>
                  <a:srgbClr val="0000FF"/>
                </a:solidFill>
              </a:rPr>
              <a:t>Context.GetOwinContext</a:t>
            </a:r>
            <a:r>
              <a:rPr lang="en-US" dirty="0">
                <a:solidFill>
                  <a:srgbClr val="0000FF"/>
                </a:solidFill>
              </a:rPr>
              <a:t>().</a:t>
            </a:r>
            <a:r>
              <a:rPr lang="en-US" b="1" dirty="0" err="1">
                <a:solidFill>
                  <a:srgbClr val="0000FF"/>
                </a:solidFill>
              </a:rPr>
              <a:t>GetUserManager</a:t>
            </a:r>
            <a:r>
              <a:rPr lang="en-US" dirty="0">
                <a:solidFill>
                  <a:srgbClr val="0000FF"/>
                </a:solidFill>
              </a:rPr>
              <a:t>&lt;</a:t>
            </a:r>
            <a:r>
              <a:rPr lang="en-US" dirty="0" err="1">
                <a:solidFill>
                  <a:srgbClr val="0000FF"/>
                </a:solidFill>
              </a:rPr>
              <a:t>ApplicationSignInManager</a:t>
            </a:r>
            <a:r>
              <a:rPr lang="en-US" dirty="0">
                <a:solidFill>
                  <a:srgbClr val="0000FF"/>
                </a:solidFill>
              </a:rPr>
              <a:t>&gt;();</a:t>
            </a:r>
          </a:p>
          <a:p>
            <a:pPr marL="0" indent="0">
              <a:buNone/>
            </a:pPr>
            <a:endParaRPr lang="ru-RU" dirty="0">
              <a:solidFill>
                <a:srgbClr val="0000FF"/>
              </a:solidFill>
            </a:endParaRPr>
          </a:p>
          <a:p>
            <a:pPr marL="0" indent="0">
              <a:buNone/>
            </a:pPr>
            <a:r>
              <a:rPr lang="en-US" dirty="0" smtClean="0">
                <a:solidFill>
                  <a:srgbClr val="0000FF"/>
                </a:solidFill>
              </a:rPr>
              <a:t>// </a:t>
            </a:r>
            <a:r>
              <a:rPr lang="en-US" dirty="0">
                <a:solidFill>
                  <a:srgbClr val="0000FF"/>
                </a:solidFill>
              </a:rPr>
              <a:t>This </a:t>
            </a:r>
            <a:r>
              <a:rPr lang="en-US" dirty="0" err="1">
                <a:solidFill>
                  <a:srgbClr val="0000FF"/>
                </a:solidFill>
              </a:rPr>
              <a:t>doen't</a:t>
            </a:r>
            <a:r>
              <a:rPr lang="en-US" dirty="0">
                <a:solidFill>
                  <a:srgbClr val="0000FF"/>
                </a:solidFill>
              </a:rPr>
              <a:t> count login failures towards account lockout</a:t>
            </a:r>
          </a:p>
          <a:p>
            <a:pPr marL="0" indent="0">
              <a:buNone/>
            </a:pPr>
            <a:r>
              <a:rPr lang="en-US" dirty="0" smtClean="0">
                <a:solidFill>
                  <a:srgbClr val="0000FF"/>
                </a:solidFill>
              </a:rPr>
              <a:t>// </a:t>
            </a:r>
            <a:r>
              <a:rPr lang="en-US" dirty="0">
                <a:solidFill>
                  <a:srgbClr val="0000FF"/>
                </a:solidFill>
              </a:rPr>
              <a:t>To enable password failures to trigger lockout, change to </a:t>
            </a:r>
            <a:r>
              <a:rPr lang="en-US" dirty="0" err="1">
                <a:solidFill>
                  <a:srgbClr val="0000FF"/>
                </a:solidFill>
              </a:rPr>
              <a:t>shouldLockout</a:t>
            </a:r>
            <a:r>
              <a:rPr lang="en-US" dirty="0">
                <a:solidFill>
                  <a:srgbClr val="0000FF"/>
                </a:solidFill>
              </a:rPr>
              <a:t>: true</a:t>
            </a:r>
          </a:p>
          <a:p>
            <a:pPr marL="0" indent="0">
              <a:buNone/>
            </a:pPr>
            <a:r>
              <a:rPr lang="en-US" dirty="0" err="1" smtClean="0">
                <a:solidFill>
                  <a:srgbClr val="0000FF"/>
                </a:solidFill>
              </a:rPr>
              <a:t>var</a:t>
            </a:r>
            <a:r>
              <a:rPr lang="en-US" dirty="0" smtClean="0">
                <a:solidFill>
                  <a:srgbClr val="0000FF"/>
                </a:solidFill>
              </a:rPr>
              <a:t> </a:t>
            </a:r>
            <a:r>
              <a:rPr lang="en-US" dirty="0">
                <a:solidFill>
                  <a:srgbClr val="0000FF"/>
                </a:solidFill>
              </a:rPr>
              <a:t>result = </a:t>
            </a:r>
            <a:r>
              <a:rPr lang="en-US" b="1" dirty="0" err="1">
                <a:solidFill>
                  <a:srgbClr val="0000FF"/>
                </a:solidFill>
              </a:rPr>
              <a:t>signinManager.PasswordSignIn</a:t>
            </a:r>
            <a:r>
              <a:rPr lang="en-US" dirty="0">
                <a:solidFill>
                  <a:srgbClr val="0000FF"/>
                </a:solidFill>
              </a:rPr>
              <a:t>(</a:t>
            </a:r>
            <a:r>
              <a:rPr lang="en-US" dirty="0" err="1">
                <a:solidFill>
                  <a:srgbClr val="0000FF"/>
                </a:solidFill>
              </a:rPr>
              <a:t>Email.Text</a:t>
            </a:r>
            <a:r>
              <a:rPr lang="en-US" dirty="0">
                <a:solidFill>
                  <a:srgbClr val="0000FF"/>
                </a:solidFill>
              </a:rPr>
              <a:t>, </a:t>
            </a:r>
            <a:r>
              <a:rPr lang="en-US" dirty="0" err="1">
                <a:solidFill>
                  <a:srgbClr val="0000FF"/>
                </a:solidFill>
              </a:rPr>
              <a:t>Password.Text</a:t>
            </a:r>
            <a:r>
              <a:rPr lang="en-US" dirty="0">
                <a:solidFill>
                  <a:srgbClr val="0000FF"/>
                </a:solidFill>
              </a:rPr>
              <a:t>, </a:t>
            </a:r>
            <a:r>
              <a:rPr lang="en-US" dirty="0" err="1">
                <a:solidFill>
                  <a:srgbClr val="0000FF"/>
                </a:solidFill>
              </a:rPr>
              <a:t>RememberMe.Checked</a:t>
            </a:r>
            <a:r>
              <a:rPr lang="en-US" dirty="0">
                <a:solidFill>
                  <a:srgbClr val="0000FF"/>
                </a:solidFill>
              </a:rPr>
              <a:t>, </a:t>
            </a:r>
            <a:r>
              <a:rPr lang="en-US" dirty="0" err="1">
                <a:solidFill>
                  <a:srgbClr val="0000FF"/>
                </a:solidFill>
              </a:rPr>
              <a:t>shouldLockout</a:t>
            </a:r>
            <a:r>
              <a:rPr lang="en-US" dirty="0">
                <a:solidFill>
                  <a:srgbClr val="0000FF"/>
                </a:solidFill>
              </a:rPr>
              <a:t>: false);</a:t>
            </a:r>
          </a:p>
          <a:p>
            <a:pPr marL="0" indent="0">
              <a:buNone/>
            </a:pPr>
            <a:endParaRPr lang="ru-RU" dirty="0">
              <a:solidFill>
                <a:srgbClr val="0000FF"/>
              </a:solidFill>
            </a:endParaRPr>
          </a:p>
          <a:p>
            <a:pPr marL="0" indent="0">
              <a:buNone/>
            </a:pPr>
            <a:r>
              <a:rPr lang="en-US" dirty="0" smtClean="0">
                <a:solidFill>
                  <a:srgbClr val="0000FF"/>
                </a:solidFill>
              </a:rPr>
              <a:t>switch </a:t>
            </a:r>
            <a:r>
              <a:rPr lang="en-US" dirty="0">
                <a:solidFill>
                  <a:srgbClr val="0000FF"/>
                </a:solidFill>
              </a:rPr>
              <a:t>(result</a:t>
            </a:r>
            <a:r>
              <a:rPr lang="en-US" dirty="0" smtClean="0">
                <a:solidFill>
                  <a:srgbClr val="0000FF"/>
                </a:solidFill>
              </a:rPr>
              <a:t>)</a:t>
            </a:r>
            <a:r>
              <a:rPr lang="ru-RU" dirty="0" smtClean="0">
                <a:solidFill>
                  <a:srgbClr val="0000FF"/>
                </a:solidFill>
              </a:rPr>
              <a:t>  </a:t>
            </a:r>
            <a:r>
              <a:rPr lang="ru-RU" dirty="0">
                <a:solidFill>
                  <a:srgbClr val="0000FF"/>
                </a:solidFill>
              </a:rPr>
              <a:t>{</a:t>
            </a:r>
          </a:p>
          <a:p>
            <a:pPr marL="0" indent="0">
              <a:buNone/>
            </a:pPr>
            <a:r>
              <a:rPr lang="en-US" dirty="0" smtClean="0">
                <a:solidFill>
                  <a:srgbClr val="0000FF"/>
                </a:solidFill>
              </a:rPr>
              <a:t>   case </a:t>
            </a:r>
            <a:r>
              <a:rPr lang="en-US" dirty="0" err="1">
                <a:solidFill>
                  <a:srgbClr val="0000FF"/>
                </a:solidFill>
              </a:rPr>
              <a:t>SignInStatus.Success</a:t>
            </a:r>
            <a:r>
              <a:rPr lang="en-US" dirty="0">
                <a:solidFill>
                  <a:srgbClr val="0000FF"/>
                </a:solidFill>
              </a:rPr>
              <a:t>:</a:t>
            </a:r>
          </a:p>
          <a:p>
            <a:pPr marL="0" indent="0">
              <a:buNone/>
            </a:pPr>
            <a:r>
              <a:rPr lang="ru-RU" dirty="0" smtClean="0">
                <a:solidFill>
                  <a:srgbClr val="0000FF"/>
                </a:solidFill>
              </a:rPr>
              <a:t> </a:t>
            </a:r>
            <a:r>
              <a:rPr lang="en-US" dirty="0" smtClean="0">
                <a:solidFill>
                  <a:srgbClr val="0000FF"/>
                </a:solidFill>
              </a:rPr>
              <a:t>       </a:t>
            </a:r>
            <a:r>
              <a:rPr lang="en-US" dirty="0" err="1">
                <a:solidFill>
                  <a:srgbClr val="0000FF"/>
                </a:solidFill>
              </a:rPr>
              <a:t>IdentityHelper.RedirectToReturnUrl</a:t>
            </a:r>
            <a:r>
              <a:rPr lang="en-US" dirty="0">
                <a:solidFill>
                  <a:srgbClr val="0000FF"/>
                </a:solidFill>
              </a:rPr>
              <a:t>(</a:t>
            </a:r>
            <a:r>
              <a:rPr lang="en-US" dirty="0" err="1">
                <a:solidFill>
                  <a:srgbClr val="0000FF"/>
                </a:solidFill>
              </a:rPr>
              <a:t>Request.QueryString</a:t>
            </a:r>
            <a:r>
              <a:rPr lang="en-US" dirty="0">
                <a:solidFill>
                  <a:srgbClr val="0000FF"/>
                </a:solidFill>
              </a:rPr>
              <a:t>["</a:t>
            </a:r>
            <a:r>
              <a:rPr lang="en-US" dirty="0" err="1">
                <a:solidFill>
                  <a:srgbClr val="0000FF"/>
                </a:solidFill>
              </a:rPr>
              <a:t>ReturnUrl</a:t>
            </a:r>
            <a:r>
              <a:rPr lang="en-US" dirty="0">
                <a:solidFill>
                  <a:srgbClr val="0000FF"/>
                </a:solidFill>
              </a:rPr>
              <a:t>"], Response);</a:t>
            </a:r>
          </a:p>
          <a:p>
            <a:pPr marL="0" indent="0">
              <a:buNone/>
            </a:pPr>
            <a:r>
              <a:rPr lang="en-US" dirty="0">
                <a:solidFill>
                  <a:srgbClr val="0000FF"/>
                </a:solidFill>
              </a:rPr>
              <a:t> </a:t>
            </a:r>
            <a:r>
              <a:rPr lang="en-US" dirty="0" smtClean="0">
                <a:solidFill>
                  <a:srgbClr val="0000FF"/>
                </a:solidFill>
              </a:rPr>
              <a:t>       </a:t>
            </a:r>
            <a:r>
              <a:rPr lang="en-US" dirty="0">
                <a:solidFill>
                  <a:srgbClr val="0000FF"/>
                </a:solidFill>
              </a:rPr>
              <a:t>break</a:t>
            </a:r>
            <a:r>
              <a:rPr lang="en-US" dirty="0" smtClean="0">
                <a:solidFill>
                  <a:srgbClr val="0000FF"/>
                </a:solidFill>
              </a:rPr>
              <a:t>;</a:t>
            </a:r>
            <a:endParaRPr lang="ru-RU" dirty="0" smtClean="0">
              <a:solidFill>
                <a:srgbClr val="0000FF"/>
              </a:solidFill>
            </a:endParaRPr>
          </a:p>
          <a:p>
            <a:pPr marL="0" indent="0">
              <a:buNone/>
            </a:pPr>
            <a:r>
              <a:rPr lang="ru-RU" dirty="0">
                <a:solidFill>
                  <a:srgbClr val="0000FF"/>
                </a:solidFill>
              </a:rPr>
              <a:t> </a:t>
            </a:r>
            <a:r>
              <a:rPr lang="ru-RU" dirty="0" smtClean="0">
                <a:solidFill>
                  <a:srgbClr val="0000FF"/>
                </a:solidFill>
              </a:rPr>
              <a:t>       …</a:t>
            </a:r>
            <a:endParaRPr lang="en-US" dirty="0">
              <a:solidFill>
                <a:srgbClr val="0000FF"/>
              </a:solidFill>
            </a:endParaRPr>
          </a:p>
          <a:p>
            <a:pPr marL="0" indent="0">
              <a:buNone/>
            </a:pPr>
            <a:r>
              <a:rPr lang="ru-RU" dirty="0" smtClean="0">
                <a:solidFill>
                  <a:srgbClr val="0000FF"/>
                </a:solidFill>
              </a:rPr>
              <a:t>   </a:t>
            </a:r>
            <a:r>
              <a:rPr lang="en-US" dirty="0" smtClean="0">
                <a:solidFill>
                  <a:srgbClr val="0000FF"/>
                </a:solidFill>
              </a:rPr>
              <a:t>case </a:t>
            </a:r>
            <a:r>
              <a:rPr lang="en-US" dirty="0" err="1">
                <a:solidFill>
                  <a:srgbClr val="0000FF"/>
                </a:solidFill>
              </a:rPr>
              <a:t>SignInStatus.Failure</a:t>
            </a:r>
            <a:r>
              <a:rPr lang="en-US" dirty="0">
                <a:solidFill>
                  <a:srgbClr val="0000FF"/>
                </a:solidFill>
              </a:rPr>
              <a:t>:</a:t>
            </a:r>
          </a:p>
          <a:p>
            <a:pPr marL="0" indent="0">
              <a:buNone/>
            </a:pPr>
            <a:r>
              <a:rPr lang="en-US" dirty="0">
                <a:solidFill>
                  <a:srgbClr val="0000FF"/>
                </a:solidFill>
              </a:rPr>
              <a:t> </a:t>
            </a:r>
            <a:r>
              <a:rPr lang="en-US" dirty="0" smtClean="0">
                <a:solidFill>
                  <a:srgbClr val="0000FF"/>
                </a:solidFill>
              </a:rPr>
              <a:t>  default</a:t>
            </a:r>
            <a:r>
              <a:rPr lang="en-US" dirty="0">
                <a:solidFill>
                  <a:srgbClr val="0000FF"/>
                </a:solidFill>
              </a:rPr>
              <a:t>:</a:t>
            </a:r>
          </a:p>
          <a:p>
            <a:pPr marL="0" indent="0">
              <a:buNone/>
            </a:pPr>
            <a:r>
              <a:rPr lang="en-US" dirty="0">
                <a:solidFill>
                  <a:srgbClr val="0000FF"/>
                </a:solidFill>
              </a:rPr>
              <a:t> </a:t>
            </a:r>
            <a:r>
              <a:rPr lang="en-US" dirty="0" smtClean="0">
                <a:solidFill>
                  <a:srgbClr val="0000FF"/>
                </a:solidFill>
              </a:rPr>
              <a:t>      </a:t>
            </a:r>
            <a:r>
              <a:rPr lang="en-US" dirty="0" err="1">
                <a:solidFill>
                  <a:srgbClr val="0000FF"/>
                </a:solidFill>
              </a:rPr>
              <a:t>FailureText.Text</a:t>
            </a:r>
            <a:r>
              <a:rPr lang="en-US" dirty="0">
                <a:solidFill>
                  <a:srgbClr val="0000FF"/>
                </a:solidFill>
              </a:rPr>
              <a:t> = "Invalid login attempt";</a:t>
            </a:r>
          </a:p>
          <a:p>
            <a:pPr marL="0" indent="0">
              <a:buNone/>
            </a:pPr>
            <a:r>
              <a:rPr lang="en-US" dirty="0">
                <a:solidFill>
                  <a:srgbClr val="0000FF"/>
                </a:solidFill>
              </a:rPr>
              <a:t> </a:t>
            </a:r>
            <a:r>
              <a:rPr lang="en-US" dirty="0" smtClean="0">
                <a:solidFill>
                  <a:srgbClr val="0000FF"/>
                </a:solidFill>
              </a:rPr>
              <a:t>      </a:t>
            </a:r>
            <a:r>
              <a:rPr lang="en-US" dirty="0" err="1">
                <a:solidFill>
                  <a:srgbClr val="0000FF"/>
                </a:solidFill>
              </a:rPr>
              <a:t>ErrorMessage.Visible</a:t>
            </a:r>
            <a:r>
              <a:rPr lang="en-US" dirty="0">
                <a:solidFill>
                  <a:srgbClr val="0000FF"/>
                </a:solidFill>
              </a:rPr>
              <a:t> = true;</a:t>
            </a:r>
          </a:p>
          <a:p>
            <a:pPr marL="0" indent="0">
              <a:buNone/>
            </a:pPr>
            <a:r>
              <a:rPr lang="en-US" dirty="0">
                <a:solidFill>
                  <a:srgbClr val="0000FF"/>
                </a:solidFill>
              </a:rPr>
              <a:t> </a:t>
            </a:r>
            <a:r>
              <a:rPr lang="en-US" dirty="0" smtClean="0">
                <a:solidFill>
                  <a:srgbClr val="0000FF"/>
                </a:solidFill>
              </a:rPr>
              <a:t>      </a:t>
            </a:r>
            <a:r>
              <a:rPr lang="en-US" dirty="0">
                <a:solidFill>
                  <a:srgbClr val="0000FF"/>
                </a:solidFill>
              </a:rPr>
              <a:t>break;</a:t>
            </a:r>
          </a:p>
          <a:p>
            <a:pPr marL="0" indent="0">
              <a:buNone/>
            </a:pPr>
            <a:r>
              <a:rPr lang="ru-RU" dirty="0" smtClean="0">
                <a:solidFill>
                  <a:srgbClr val="0000FF"/>
                </a:solidFill>
              </a:rPr>
              <a:t>   </a:t>
            </a:r>
            <a:r>
              <a:rPr lang="ru-RU" dirty="0">
                <a:solidFill>
                  <a:srgbClr val="0000FF"/>
                </a:solidFill>
              </a:rPr>
              <a:t>}</a:t>
            </a:r>
          </a:p>
          <a:p>
            <a:pPr marL="0" indent="0">
              <a:buNone/>
            </a:pPr>
            <a:r>
              <a:rPr lang="ru-RU" dirty="0" smtClean="0">
                <a:solidFill>
                  <a:srgbClr val="0000FF"/>
                </a:solidFill>
              </a:rPr>
              <a:t>}</a:t>
            </a:r>
            <a:endParaRPr lang="ru-RU" dirty="0">
              <a:solidFill>
                <a:srgbClr val="0000FF"/>
              </a:solidFill>
            </a:endParaRPr>
          </a:p>
        </p:txBody>
      </p:sp>
    </p:spTree>
    <p:extLst>
      <p:ext uri="{BB962C8B-B14F-4D97-AF65-F5344CB8AC3E}">
        <p14:creationId xmlns:p14="http://schemas.microsoft.com/office/powerpoint/2010/main" val="75251382"/>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922114"/>
          </a:xfrm>
        </p:spPr>
        <p:txBody>
          <a:bodyPr>
            <a:normAutofit/>
          </a:bodyPr>
          <a:lstStyle/>
          <a:p>
            <a:r>
              <a:rPr lang="ru-RU" sz="3600" dirty="0" smtClean="0">
                <a:latin typeface="Arial" panose="020B0604020202020204" pitchFamily="34" charset="0"/>
                <a:cs typeface="Arial" panose="020B0604020202020204" pitchFamily="34" charset="0"/>
              </a:rPr>
              <a:t>Изменение пароля пользователя</a:t>
            </a:r>
            <a:endParaRPr lang="ru-RU" sz="3600" dirty="0">
              <a:latin typeface="Arial" panose="020B0604020202020204" pitchFamily="34" charset="0"/>
              <a:cs typeface="Arial" panose="020B0604020202020204" pitchFamily="34" charset="0"/>
            </a:endParaRPr>
          </a:p>
        </p:txBody>
      </p:sp>
      <p:sp>
        <p:nvSpPr>
          <p:cNvPr id="3" name="Объект 2"/>
          <p:cNvSpPr>
            <a:spLocks noGrp="1"/>
          </p:cNvSpPr>
          <p:nvPr>
            <p:ph idx="1"/>
          </p:nvPr>
        </p:nvSpPr>
        <p:spPr>
          <a:xfrm>
            <a:off x="179512" y="1412776"/>
            <a:ext cx="8964488" cy="5445224"/>
          </a:xfrm>
        </p:spPr>
        <p:txBody>
          <a:bodyPr>
            <a:normAutofit fontScale="70000" lnSpcReduction="20000"/>
          </a:bodyPr>
          <a:lstStyle/>
          <a:p>
            <a:pPr marL="0" indent="0">
              <a:buNone/>
            </a:pPr>
            <a:r>
              <a:rPr lang="en-US" dirty="0" err="1">
                <a:solidFill>
                  <a:srgbClr val="0000FF"/>
                </a:solidFill>
              </a:rPr>
              <a:t>var</a:t>
            </a:r>
            <a:r>
              <a:rPr lang="en-US" dirty="0">
                <a:solidFill>
                  <a:srgbClr val="0000FF"/>
                </a:solidFill>
              </a:rPr>
              <a:t> manager = </a:t>
            </a:r>
            <a:r>
              <a:rPr lang="en-US" dirty="0" smtClean="0">
                <a:solidFill>
                  <a:srgbClr val="0000FF"/>
                </a:solidFill>
              </a:rPr>
              <a:t>    </a:t>
            </a:r>
          </a:p>
          <a:p>
            <a:pPr marL="0" indent="0">
              <a:buNone/>
            </a:pPr>
            <a:r>
              <a:rPr lang="en-US" dirty="0">
                <a:solidFill>
                  <a:srgbClr val="0000FF"/>
                </a:solidFill>
              </a:rPr>
              <a:t> </a:t>
            </a:r>
            <a:r>
              <a:rPr lang="en-US" dirty="0" smtClean="0">
                <a:solidFill>
                  <a:srgbClr val="0000FF"/>
                </a:solidFill>
              </a:rPr>
              <a:t>     </a:t>
            </a:r>
            <a:r>
              <a:rPr lang="en-US" dirty="0" err="1" smtClean="0">
                <a:solidFill>
                  <a:srgbClr val="0000FF"/>
                </a:solidFill>
              </a:rPr>
              <a:t>Context.GetOwinContext</a:t>
            </a:r>
            <a:r>
              <a:rPr lang="en-US" dirty="0">
                <a:solidFill>
                  <a:srgbClr val="0000FF"/>
                </a:solidFill>
              </a:rPr>
              <a:t>().</a:t>
            </a:r>
            <a:r>
              <a:rPr lang="en-US" dirty="0" err="1">
                <a:solidFill>
                  <a:srgbClr val="0000FF"/>
                </a:solidFill>
              </a:rPr>
              <a:t>GetUserManager</a:t>
            </a:r>
            <a:r>
              <a:rPr lang="en-US" dirty="0">
                <a:solidFill>
                  <a:srgbClr val="0000FF"/>
                </a:solidFill>
              </a:rPr>
              <a:t>&lt;</a:t>
            </a:r>
            <a:r>
              <a:rPr lang="en-US" dirty="0" err="1">
                <a:solidFill>
                  <a:srgbClr val="0000FF"/>
                </a:solidFill>
              </a:rPr>
              <a:t>ApplicationUserManager</a:t>
            </a:r>
            <a:r>
              <a:rPr lang="en-US" dirty="0">
                <a:solidFill>
                  <a:srgbClr val="0000FF"/>
                </a:solidFill>
              </a:rPr>
              <a:t>&gt;();</a:t>
            </a:r>
          </a:p>
          <a:p>
            <a:pPr marL="0" indent="0">
              <a:buNone/>
            </a:pPr>
            <a:r>
              <a:rPr lang="en-US" dirty="0" err="1" smtClean="0">
                <a:solidFill>
                  <a:srgbClr val="0000FF"/>
                </a:solidFill>
              </a:rPr>
              <a:t>var</a:t>
            </a:r>
            <a:r>
              <a:rPr lang="en-US" dirty="0" smtClean="0">
                <a:solidFill>
                  <a:srgbClr val="0000FF"/>
                </a:solidFill>
              </a:rPr>
              <a:t> </a:t>
            </a:r>
            <a:r>
              <a:rPr lang="en-US" dirty="0" err="1">
                <a:solidFill>
                  <a:srgbClr val="0000FF"/>
                </a:solidFill>
              </a:rPr>
              <a:t>signInManager</a:t>
            </a:r>
            <a:r>
              <a:rPr lang="en-US" dirty="0">
                <a:solidFill>
                  <a:srgbClr val="0000FF"/>
                </a:solidFill>
              </a:rPr>
              <a:t> = </a:t>
            </a:r>
            <a:r>
              <a:rPr lang="en-US" dirty="0" smtClean="0">
                <a:solidFill>
                  <a:srgbClr val="0000FF"/>
                </a:solidFill>
              </a:rPr>
              <a:t> </a:t>
            </a:r>
          </a:p>
          <a:p>
            <a:pPr marL="0" indent="0">
              <a:buNone/>
            </a:pPr>
            <a:r>
              <a:rPr lang="en-US" dirty="0">
                <a:solidFill>
                  <a:srgbClr val="0000FF"/>
                </a:solidFill>
              </a:rPr>
              <a:t> </a:t>
            </a:r>
            <a:r>
              <a:rPr lang="en-US" dirty="0" smtClean="0">
                <a:solidFill>
                  <a:srgbClr val="0000FF"/>
                </a:solidFill>
              </a:rPr>
              <a:t>     </a:t>
            </a:r>
            <a:r>
              <a:rPr lang="en-US" dirty="0" err="1" smtClean="0">
                <a:solidFill>
                  <a:srgbClr val="0000FF"/>
                </a:solidFill>
              </a:rPr>
              <a:t>Context.GetOwinContext</a:t>
            </a:r>
            <a:r>
              <a:rPr lang="en-US" dirty="0">
                <a:solidFill>
                  <a:srgbClr val="0000FF"/>
                </a:solidFill>
              </a:rPr>
              <a:t>().Get&lt;</a:t>
            </a:r>
            <a:r>
              <a:rPr lang="en-US" dirty="0" err="1">
                <a:solidFill>
                  <a:srgbClr val="0000FF"/>
                </a:solidFill>
              </a:rPr>
              <a:t>ApplicationSignInManager</a:t>
            </a:r>
            <a:r>
              <a:rPr lang="en-US" dirty="0">
                <a:solidFill>
                  <a:srgbClr val="0000FF"/>
                </a:solidFill>
              </a:rPr>
              <a:t>&gt;();</a:t>
            </a:r>
          </a:p>
          <a:p>
            <a:pPr marL="0" indent="0">
              <a:buNone/>
            </a:pPr>
            <a:endParaRPr lang="en-US" dirty="0" smtClean="0">
              <a:solidFill>
                <a:srgbClr val="0000FF"/>
              </a:solidFill>
            </a:endParaRPr>
          </a:p>
          <a:p>
            <a:pPr marL="0" indent="0">
              <a:buNone/>
            </a:pPr>
            <a:r>
              <a:rPr lang="en-US" dirty="0" err="1" smtClean="0">
                <a:solidFill>
                  <a:srgbClr val="0000FF"/>
                </a:solidFill>
              </a:rPr>
              <a:t>IdentityResult</a:t>
            </a:r>
            <a:r>
              <a:rPr lang="en-US" dirty="0" smtClean="0">
                <a:solidFill>
                  <a:srgbClr val="0000FF"/>
                </a:solidFill>
              </a:rPr>
              <a:t> </a:t>
            </a:r>
            <a:r>
              <a:rPr lang="en-US" dirty="0">
                <a:solidFill>
                  <a:srgbClr val="0000FF"/>
                </a:solidFill>
              </a:rPr>
              <a:t>result = </a:t>
            </a:r>
            <a:endParaRPr lang="en-US" dirty="0" smtClean="0">
              <a:solidFill>
                <a:srgbClr val="0000FF"/>
              </a:solidFill>
            </a:endParaRPr>
          </a:p>
          <a:p>
            <a:pPr marL="0" indent="0">
              <a:buNone/>
            </a:pPr>
            <a:r>
              <a:rPr lang="en-US" dirty="0">
                <a:solidFill>
                  <a:srgbClr val="0000FF"/>
                </a:solidFill>
              </a:rPr>
              <a:t> </a:t>
            </a:r>
            <a:r>
              <a:rPr lang="en-US" dirty="0" smtClean="0">
                <a:solidFill>
                  <a:srgbClr val="0000FF"/>
                </a:solidFill>
              </a:rPr>
              <a:t>    </a:t>
            </a:r>
            <a:r>
              <a:rPr lang="en-US" dirty="0" err="1" smtClean="0">
                <a:solidFill>
                  <a:srgbClr val="0000FF"/>
                </a:solidFill>
              </a:rPr>
              <a:t>manager.ChangePassword</a:t>
            </a:r>
            <a:r>
              <a:rPr lang="en-US" dirty="0" smtClean="0">
                <a:solidFill>
                  <a:srgbClr val="0000FF"/>
                </a:solidFill>
              </a:rPr>
              <a:t>(</a:t>
            </a:r>
            <a:r>
              <a:rPr lang="en-US" dirty="0" err="1" smtClean="0">
                <a:solidFill>
                  <a:srgbClr val="0000FF"/>
                </a:solidFill>
              </a:rPr>
              <a:t>User.Identity.GetUserId</a:t>
            </a:r>
            <a:r>
              <a:rPr lang="en-US" dirty="0">
                <a:solidFill>
                  <a:srgbClr val="0000FF"/>
                </a:solidFill>
              </a:rPr>
              <a:t>(), </a:t>
            </a:r>
            <a:endParaRPr lang="en-US" dirty="0" smtClean="0">
              <a:solidFill>
                <a:srgbClr val="0000FF"/>
              </a:solidFill>
            </a:endParaRPr>
          </a:p>
          <a:p>
            <a:pPr marL="0" indent="0">
              <a:buNone/>
            </a:pPr>
            <a:r>
              <a:rPr lang="en-US" dirty="0">
                <a:solidFill>
                  <a:srgbClr val="0000FF"/>
                </a:solidFill>
              </a:rPr>
              <a:t> </a:t>
            </a:r>
            <a:r>
              <a:rPr lang="en-US" dirty="0" smtClean="0">
                <a:solidFill>
                  <a:srgbClr val="0000FF"/>
                </a:solidFill>
              </a:rPr>
              <a:t>            </a:t>
            </a:r>
            <a:r>
              <a:rPr lang="en-US" dirty="0" err="1" smtClean="0">
                <a:solidFill>
                  <a:srgbClr val="0000FF"/>
                </a:solidFill>
              </a:rPr>
              <a:t>CurrentPassword.Text</a:t>
            </a:r>
            <a:r>
              <a:rPr lang="en-US" dirty="0">
                <a:solidFill>
                  <a:srgbClr val="0000FF"/>
                </a:solidFill>
              </a:rPr>
              <a:t>, </a:t>
            </a:r>
            <a:r>
              <a:rPr lang="en-US" dirty="0" err="1">
                <a:solidFill>
                  <a:srgbClr val="0000FF"/>
                </a:solidFill>
              </a:rPr>
              <a:t>NewPassword.Text</a:t>
            </a:r>
            <a:r>
              <a:rPr lang="en-US" dirty="0">
                <a:solidFill>
                  <a:srgbClr val="0000FF"/>
                </a:solidFill>
              </a:rPr>
              <a:t>);</a:t>
            </a:r>
          </a:p>
          <a:p>
            <a:pPr marL="0" indent="0">
              <a:buNone/>
            </a:pPr>
            <a:r>
              <a:rPr lang="en-US" dirty="0" smtClean="0">
                <a:solidFill>
                  <a:srgbClr val="0000FF"/>
                </a:solidFill>
              </a:rPr>
              <a:t>if </a:t>
            </a:r>
            <a:r>
              <a:rPr lang="en-US" dirty="0">
                <a:solidFill>
                  <a:srgbClr val="0000FF"/>
                </a:solidFill>
              </a:rPr>
              <a:t>(</a:t>
            </a:r>
            <a:r>
              <a:rPr lang="en-US" dirty="0" err="1">
                <a:solidFill>
                  <a:srgbClr val="0000FF"/>
                </a:solidFill>
              </a:rPr>
              <a:t>result.Succeeded</a:t>
            </a:r>
            <a:r>
              <a:rPr lang="en-US" dirty="0" smtClean="0">
                <a:solidFill>
                  <a:srgbClr val="0000FF"/>
                </a:solidFill>
              </a:rPr>
              <a:t>) </a:t>
            </a:r>
            <a:r>
              <a:rPr lang="ru-RU" dirty="0" smtClean="0">
                <a:solidFill>
                  <a:srgbClr val="0000FF"/>
                </a:solidFill>
              </a:rPr>
              <a:t> </a:t>
            </a:r>
            <a:r>
              <a:rPr lang="ru-RU" dirty="0">
                <a:solidFill>
                  <a:srgbClr val="0000FF"/>
                </a:solidFill>
              </a:rPr>
              <a:t>{</a:t>
            </a:r>
          </a:p>
          <a:p>
            <a:pPr marL="0" indent="0">
              <a:buNone/>
            </a:pPr>
            <a:r>
              <a:rPr lang="en-US" dirty="0" smtClean="0">
                <a:solidFill>
                  <a:srgbClr val="0000FF"/>
                </a:solidFill>
              </a:rPr>
              <a:t>    </a:t>
            </a:r>
            <a:r>
              <a:rPr lang="en-US" dirty="0" err="1">
                <a:solidFill>
                  <a:srgbClr val="0000FF"/>
                </a:solidFill>
              </a:rPr>
              <a:t>var</a:t>
            </a:r>
            <a:r>
              <a:rPr lang="en-US" dirty="0">
                <a:solidFill>
                  <a:srgbClr val="0000FF"/>
                </a:solidFill>
              </a:rPr>
              <a:t> user = </a:t>
            </a:r>
            <a:r>
              <a:rPr lang="en-US" dirty="0" err="1">
                <a:solidFill>
                  <a:srgbClr val="0000FF"/>
                </a:solidFill>
              </a:rPr>
              <a:t>manager.FindById</a:t>
            </a:r>
            <a:r>
              <a:rPr lang="en-US" dirty="0">
                <a:solidFill>
                  <a:srgbClr val="0000FF"/>
                </a:solidFill>
              </a:rPr>
              <a:t>(</a:t>
            </a:r>
            <a:r>
              <a:rPr lang="en-US" dirty="0" err="1">
                <a:solidFill>
                  <a:srgbClr val="0000FF"/>
                </a:solidFill>
              </a:rPr>
              <a:t>User.Identity.GetUserId</a:t>
            </a:r>
            <a:r>
              <a:rPr lang="en-US" dirty="0">
                <a:solidFill>
                  <a:srgbClr val="0000FF"/>
                </a:solidFill>
              </a:rPr>
              <a:t>());</a:t>
            </a:r>
          </a:p>
          <a:p>
            <a:pPr marL="0" indent="0">
              <a:buNone/>
            </a:pPr>
            <a:r>
              <a:rPr lang="en-US" dirty="0" smtClean="0">
                <a:solidFill>
                  <a:srgbClr val="0000FF"/>
                </a:solidFill>
              </a:rPr>
              <a:t>    </a:t>
            </a:r>
            <a:r>
              <a:rPr lang="en-US" dirty="0" err="1">
                <a:solidFill>
                  <a:srgbClr val="0000FF"/>
                </a:solidFill>
              </a:rPr>
              <a:t>signInManager.SignIn</a:t>
            </a:r>
            <a:r>
              <a:rPr lang="en-US" dirty="0">
                <a:solidFill>
                  <a:srgbClr val="0000FF"/>
                </a:solidFill>
              </a:rPr>
              <a:t>( user, </a:t>
            </a:r>
            <a:r>
              <a:rPr lang="en-US" dirty="0" err="1">
                <a:solidFill>
                  <a:srgbClr val="0000FF"/>
                </a:solidFill>
              </a:rPr>
              <a:t>isPersistent</a:t>
            </a:r>
            <a:r>
              <a:rPr lang="en-US" dirty="0">
                <a:solidFill>
                  <a:srgbClr val="0000FF"/>
                </a:solidFill>
              </a:rPr>
              <a:t>: false, </a:t>
            </a:r>
            <a:r>
              <a:rPr lang="en-US" dirty="0" err="1">
                <a:solidFill>
                  <a:srgbClr val="0000FF"/>
                </a:solidFill>
              </a:rPr>
              <a:t>rememberBrowser</a:t>
            </a:r>
            <a:r>
              <a:rPr lang="en-US" dirty="0">
                <a:solidFill>
                  <a:srgbClr val="0000FF"/>
                </a:solidFill>
              </a:rPr>
              <a:t>: false);</a:t>
            </a:r>
          </a:p>
          <a:p>
            <a:pPr marL="0" indent="0">
              <a:buNone/>
            </a:pPr>
            <a:r>
              <a:rPr lang="en-US" dirty="0" smtClean="0">
                <a:solidFill>
                  <a:srgbClr val="0000FF"/>
                </a:solidFill>
              </a:rPr>
              <a:t>    </a:t>
            </a:r>
            <a:r>
              <a:rPr lang="en-US" dirty="0" err="1">
                <a:solidFill>
                  <a:srgbClr val="0000FF"/>
                </a:solidFill>
              </a:rPr>
              <a:t>Response.Redirect</a:t>
            </a:r>
            <a:r>
              <a:rPr lang="en-US" dirty="0">
                <a:solidFill>
                  <a:srgbClr val="0000FF"/>
                </a:solidFill>
              </a:rPr>
              <a:t>("~/Account/</a:t>
            </a:r>
            <a:r>
              <a:rPr lang="en-US" dirty="0" err="1">
                <a:solidFill>
                  <a:srgbClr val="0000FF"/>
                </a:solidFill>
              </a:rPr>
              <a:t>Manage?m</a:t>
            </a:r>
            <a:r>
              <a:rPr lang="en-US" dirty="0">
                <a:solidFill>
                  <a:srgbClr val="0000FF"/>
                </a:solidFill>
              </a:rPr>
              <a:t>=</a:t>
            </a:r>
            <a:r>
              <a:rPr lang="en-US" dirty="0" err="1">
                <a:solidFill>
                  <a:srgbClr val="0000FF"/>
                </a:solidFill>
              </a:rPr>
              <a:t>ChangePwdSuccess</a:t>
            </a:r>
            <a:r>
              <a:rPr lang="en-US" dirty="0">
                <a:solidFill>
                  <a:srgbClr val="0000FF"/>
                </a:solidFill>
              </a:rPr>
              <a:t>");</a:t>
            </a:r>
          </a:p>
          <a:p>
            <a:pPr marL="0" indent="0">
              <a:buNone/>
            </a:pPr>
            <a:r>
              <a:rPr lang="ru-RU" dirty="0" smtClean="0">
                <a:solidFill>
                  <a:srgbClr val="0000FF"/>
                </a:solidFill>
              </a:rPr>
              <a:t>}</a:t>
            </a:r>
            <a:endParaRPr lang="ru-RU" dirty="0">
              <a:solidFill>
                <a:srgbClr val="0000FF"/>
              </a:solidFill>
            </a:endParaRPr>
          </a:p>
          <a:p>
            <a:pPr marL="0" indent="0">
              <a:buNone/>
            </a:pPr>
            <a:r>
              <a:rPr lang="en-US" dirty="0" smtClean="0">
                <a:solidFill>
                  <a:srgbClr val="0000FF"/>
                </a:solidFill>
              </a:rPr>
              <a:t>else </a:t>
            </a:r>
            <a:r>
              <a:rPr lang="ru-RU" dirty="0" smtClean="0">
                <a:solidFill>
                  <a:srgbClr val="0000FF"/>
                </a:solidFill>
              </a:rPr>
              <a:t>  </a:t>
            </a:r>
            <a:r>
              <a:rPr lang="ru-RU" dirty="0">
                <a:solidFill>
                  <a:srgbClr val="0000FF"/>
                </a:solidFill>
              </a:rPr>
              <a:t>{</a:t>
            </a:r>
          </a:p>
          <a:p>
            <a:pPr marL="0" indent="0">
              <a:buNone/>
            </a:pPr>
            <a:r>
              <a:rPr lang="en-US" dirty="0" smtClean="0">
                <a:solidFill>
                  <a:srgbClr val="0000FF"/>
                </a:solidFill>
              </a:rPr>
              <a:t>    </a:t>
            </a:r>
            <a:r>
              <a:rPr lang="en-US" dirty="0" err="1">
                <a:solidFill>
                  <a:srgbClr val="0000FF"/>
                </a:solidFill>
              </a:rPr>
              <a:t>AddErrors</a:t>
            </a:r>
            <a:r>
              <a:rPr lang="en-US" dirty="0">
                <a:solidFill>
                  <a:srgbClr val="0000FF"/>
                </a:solidFill>
              </a:rPr>
              <a:t>(result);</a:t>
            </a:r>
          </a:p>
          <a:p>
            <a:pPr marL="0" indent="0">
              <a:buNone/>
            </a:pPr>
            <a:r>
              <a:rPr lang="ru-RU" dirty="0" smtClean="0">
                <a:solidFill>
                  <a:srgbClr val="0000FF"/>
                </a:solidFill>
              </a:rPr>
              <a:t>}</a:t>
            </a:r>
            <a:endParaRPr lang="ru-RU" dirty="0">
              <a:solidFill>
                <a:srgbClr val="0000FF"/>
              </a:solidFill>
            </a:endParaRPr>
          </a:p>
        </p:txBody>
      </p:sp>
    </p:spTree>
    <p:extLst>
      <p:ext uri="{BB962C8B-B14F-4D97-AF65-F5344CB8AC3E}">
        <p14:creationId xmlns:p14="http://schemas.microsoft.com/office/powerpoint/2010/main" val="2676345888"/>
      </p:ext>
    </p:ext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882973"/>
          </a:xfrm>
        </p:spPr>
        <p:txBody>
          <a:bodyPr>
            <a:normAutofit fontScale="90000"/>
          </a:bodyPr>
          <a:lstStyle/>
          <a:p>
            <a:r>
              <a:rPr lang="ru-RU" dirty="0" smtClean="0"/>
              <a:t>Создание проекта с аутентификацией</a:t>
            </a:r>
            <a:endParaRPr lang="ru-RU" dirty="0"/>
          </a:p>
        </p:txBody>
      </p:sp>
      <p:sp>
        <p:nvSpPr>
          <p:cNvPr id="3" name="Объект 2"/>
          <p:cNvSpPr>
            <a:spLocks noGrp="1"/>
          </p:cNvSpPr>
          <p:nvPr>
            <p:ph idx="1"/>
          </p:nvPr>
        </p:nvSpPr>
        <p:spPr/>
        <p:txBody>
          <a:bodyPr/>
          <a:lstStyle/>
          <a:p>
            <a:endParaRPr lang="ru-RU"/>
          </a:p>
        </p:txBody>
      </p:sp>
      <p:pic>
        <p:nvPicPr>
          <p:cNvPr id="5" name="Рисунок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89009" y="1558925"/>
            <a:ext cx="6379375" cy="4968552"/>
          </a:xfrm>
          <a:prstGeom prst="rect">
            <a:avLst/>
          </a:prstGeom>
        </p:spPr>
      </p:pic>
      <p:pic>
        <p:nvPicPr>
          <p:cNvPr id="4" name="Рисунок 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303240" y="4195557"/>
            <a:ext cx="6840760" cy="2664296"/>
          </a:xfrm>
          <a:prstGeom prst="rect">
            <a:avLst/>
          </a:prstGeom>
        </p:spPr>
      </p:pic>
    </p:spTree>
    <p:extLst>
      <p:ext uri="{BB962C8B-B14F-4D97-AF65-F5344CB8AC3E}">
        <p14:creationId xmlns:p14="http://schemas.microsoft.com/office/powerpoint/2010/main" val="536404258"/>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922114"/>
          </a:xfrm>
        </p:spPr>
        <p:txBody>
          <a:bodyPr/>
          <a:lstStyle/>
          <a:p>
            <a:r>
              <a:rPr lang="ru-RU" dirty="0" smtClean="0"/>
              <a:t>Основные папки проекта</a:t>
            </a:r>
            <a:endParaRPr lang="ru-RU" dirty="0"/>
          </a:p>
        </p:txBody>
      </p:sp>
      <p:sp>
        <p:nvSpPr>
          <p:cNvPr id="3" name="Объект 2"/>
          <p:cNvSpPr>
            <a:spLocks noGrp="1"/>
          </p:cNvSpPr>
          <p:nvPr>
            <p:ph idx="1"/>
          </p:nvPr>
        </p:nvSpPr>
        <p:spPr>
          <a:xfrm>
            <a:off x="179512" y="1412776"/>
            <a:ext cx="8964488" cy="5445224"/>
          </a:xfrm>
        </p:spPr>
        <p:txBody>
          <a:bodyPr/>
          <a:lstStyle/>
          <a:p>
            <a:endParaRPr lang="ru-RU" dirty="0"/>
          </a:p>
        </p:txBody>
      </p:sp>
      <p:pic>
        <p:nvPicPr>
          <p:cNvPr id="4" name="Рисунок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77818" y="1628800"/>
            <a:ext cx="8731917" cy="4608512"/>
          </a:xfrm>
          <a:prstGeom prst="rect">
            <a:avLst/>
          </a:prstGeom>
        </p:spPr>
      </p:pic>
    </p:spTree>
    <p:extLst>
      <p:ext uri="{BB962C8B-B14F-4D97-AF65-F5344CB8AC3E}">
        <p14:creationId xmlns:p14="http://schemas.microsoft.com/office/powerpoint/2010/main" val="2633221013"/>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778098"/>
          </a:xfrm>
        </p:spPr>
        <p:txBody>
          <a:bodyPr/>
          <a:lstStyle/>
          <a:p>
            <a:r>
              <a:rPr lang="ru-RU" dirty="0" smtClean="0"/>
              <a:t>Элемент </a:t>
            </a:r>
            <a:r>
              <a:rPr lang="en-US" dirty="0">
                <a:solidFill>
                  <a:srgbClr val="0000FF"/>
                </a:solidFill>
              </a:rPr>
              <a:t>authentication</a:t>
            </a:r>
            <a:r>
              <a:rPr lang="en-US" b="1" dirty="0"/>
              <a:t> </a:t>
            </a:r>
            <a:r>
              <a:rPr lang="ru-RU" dirty="0" smtClean="0"/>
              <a:t>в </a:t>
            </a:r>
            <a:r>
              <a:rPr lang="en-US" dirty="0" err="1" smtClean="0"/>
              <a:t>Web.config</a:t>
            </a:r>
            <a:endParaRPr lang="ru-RU" dirty="0"/>
          </a:p>
        </p:txBody>
      </p:sp>
      <p:sp>
        <p:nvSpPr>
          <p:cNvPr id="3" name="Объект 2"/>
          <p:cNvSpPr>
            <a:spLocks noGrp="1"/>
          </p:cNvSpPr>
          <p:nvPr>
            <p:ph idx="1"/>
          </p:nvPr>
        </p:nvSpPr>
        <p:spPr>
          <a:xfrm>
            <a:off x="251520" y="1268760"/>
            <a:ext cx="8892480" cy="5589240"/>
          </a:xfrm>
        </p:spPr>
        <p:txBody>
          <a:bodyPr>
            <a:normAutofit/>
          </a:bodyPr>
          <a:lstStyle/>
          <a:p>
            <a:pPr marL="0" indent="0">
              <a:buNone/>
            </a:pPr>
            <a:r>
              <a:rPr lang="ru-RU" sz="2800" dirty="0" smtClean="0"/>
              <a:t>……………</a:t>
            </a:r>
          </a:p>
          <a:p>
            <a:pPr marL="0" indent="0">
              <a:buNone/>
            </a:pPr>
            <a:r>
              <a:rPr lang="en-US" sz="2800" dirty="0" smtClean="0"/>
              <a:t> </a:t>
            </a:r>
            <a:r>
              <a:rPr lang="en-US" sz="2800" dirty="0">
                <a:solidFill>
                  <a:srgbClr val="0000FF"/>
                </a:solidFill>
              </a:rPr>
              <a:t>&lt;</a:t>
            </a:r>
            <a:r>
              <a:rPr lang="en-US" sz="2800" dirty="0" err="1">
                <a:solidFill>
                  <a:srgbClr val="0000FF"/>
                </a:solidFill>
              </a:rPr>
              <a:t>system.web</a:t>
            </a:r>
            <a:r>
              <a:rPr lang="en-US" sz="2800" dirty="0">
                <a:solidFill>
                  <a:srgbClr val="0000FF"/>
                </a:solidFill>
              </a:rPr>
              <a:t>&gt;</a:t>
            </a:r>
          </a:p>
          <a:p>
            <a:pPr marL="0" indent="0">
              <a:buNone/>
            </a:pPr>
            <a:r>
              <a:rPr lang="en-US" sz="2800" b="1" dirty="0">
                <a:solidFill>
                  <a:srgbClr val="0000FF"/>
                </a:solidFill>
              </a:rPr>
              <a:t>    &lt;authentication mode="None" /&gt;</a:t>
            </a:r>
          </a:p>
          <a:p>
            <a:pPr marL="0" indent="0">
              <a:buNone/>
            </a:pPr>
            <a:r>
              <a:rPr lang="en-US" sz="2800" dirty="0">
                <a:solidFill>
                  <a:srgbClr val="0000FF"/>
                </a:solidFill>
              </a:rPr>
              <a:t>    &lt;compilation debug="true" </a:t>
            </a:r>
            <a:r>
              <a:rPr lang="en-US" sz="2800" dirty="0" err="1">
                <a:solidFill>
                  <a:srgbClr val="0000FF"/>
                </a:solidFill>
              </a:rPr>
              <a:t>targetFramework</a:t>
            </a:r>
            <a:r>
              <a:rPr lang="en-US" sz="2800" dirty="0">
                <a:solidFill>
                  <a:srgbClr val="0000FF"/>
                </a:solidFill>
              </a:rPr>
              <a:t>="4.5.2" </a:t>
            </a:r>
            <a:r>
              <a:rPr lang="en-US" sz="2800" dirty="0" smtClean="0">
                <a:solidFill>
                  <a:srgbClr val="0000FF"/>
                </a:solidFill>
              </a:rPr>
              <a:t>/&gt;</a:t>
            </a:r>
            <a:endParaRPr lang="ru-RU" sz="2800" dirty="0" smtClean="0">
              <a:solidFill>
                <a:srgbClr val="0000FF"/>
              </a:solidFill>
            </a:endParaRPr>
          </a:p>
          <a:p>
            <a:pPr marL="0" indent="0">
              <a:buNone/>
            </a:pPr>
            <a:r>
              <a:rPr lang="ru-RU" sz="2800" dirty="0"/>
              <a:t>……………</a:t>
            </a:r>
          </a:p>
          <a:p>
            <a:pPr marL="0" indent="0">
              <a:buNone/>
            </a:pPr>
            <a:endParaRPr lang="ru-RU" sz="2800" dirty="0"/>
          </a:p>
        </p:txBody>
      </p:sp>
    </p:spTree>
    <p:extLst>
      <p:ext uri="{BB962C8B-B14F-4D97-AF65-F5344CB8AC3E}">
        <p14:creationId xmlns:p14="http://schemas.microsoft.com/office/powerpoint/2010/main" val="2885330250"/>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922114"/>
          </a:xfrm>
        </p:spPr>
        <p:txBody>
          <a:bodyPr/>
          <a:lstStyle/>
          <a:p>
            <a:r>
              <a:rPr lang="ru-RU" dirty="0" smtClean="0"/>
              <a:t>Строка навигации </a:t>
            </a:r>
            <a:r>
              <a:rPr lang="en-US" dirty="0" smtClean="0"/>
              <a:t>web-app</a:t>
            </a:r>
            <a:endParaRPr lang="ru-RU" dirty="0"/>
          </a:p>
        </p:txBody>
      </p:sp>
      <p:sp>
        <p:nvSpPr>
          <p:cNvPr id="3" name="Объект 2"/>
          <p:cNvSpPr>
            <a:spLocks noGrp="1"/>
          </p:cNvSpPr>
          <p:nvPr>
            <p:ph idx="1"/>
          </p:nvPr>
        </p:nvSpPr>
        <p:spPr>
          <a:xfrm>
            <a:off x="179512" y="1412776"/>
            <a:ext cx="8964488" cy="5445224"/>
          </a:xfrm>
        </p:spPr>
        <p:txBody>
          <a:bodyPr>
            <a:normAutofit fontScale="62500" lnSpcReduction="20000"/>
          </a:bodyPr>
          <a:lstStyle/>
          <a:p>
            <a:r>
              <a:rPr lang="en-US" dirty="0"/>
              <a:t>W</a:t>
            </a:r>
            <a:r>
              <a:rPr lang="en-US" dirty="0" smtClean="0"/>
              <a:t>eb-app </a:t>
            </a:r>
            <a:r>
              <a:rPr lang="ru-RU" dirty="0" smtClean="0"/>
              <a:t>созданно</a:t>
            </a:r>
            <a:r>
              <a:rPr lang="ru-RU" dirty="0"/>
              <a:t>е</a:t>
            </a:r>
            <a:r>
              <a:rPr lang="ru-RU" dirty="0" smtClean="0"/>
              <a:t> по шаблону «</a:t>
            </a:r>
            <a:r>
              <a:rPr lang="en-US" dirty="0" smtClean="0"/>
              <a:t>Web Forms</a:t>
            </a:r>
            <a:r>
              <a:rPr lang="ru-RU" dirty="0" smtClean="0"/>
              <a:t>»</a:t>
            </a:r>
            <a:r>
              <a:rPr lang="en-US" dirty="0" smtClean="0"/>
              <a:t> </a:t>
            </a:r>
            <a:r>
              <a:rPr lang="ru-RU" dirty="0" smtClean="0"/>
              <a:t>включает </a:t>
            </a:r>
            <a:r>
              <a:rPr lang="ru-RU" b="1" i="1" dirty="0" smtClean="0"/>
              <a:t>мастер </a:t>
            </a:r>
            <a:r>
              <a:rPr lang="ru-RU" b="1" i="1" dirty="0" err="1" smtClean="0"/>
              <a:t>траницу</a:t>
            </a:r>
            <a:r>
              <a:rPr lang="ru-RU" b="1" i="1" dirty="0" smtClean="0"/>
              <a:t> </a:t>
            </a:r>
            <a:r>
              <a:rPr lang="ru-RU" dirty="0" smtClean="0"/>
              <a:t>с навигационной полосой (</a:t>
            </a:r>
            <a:r>
              <a:rPr lang="en-US" dirty="0" err="1"/>
              <a:t>navbar</a:t>
            </a:r>
            <a:r>
              <a:rPr lang="ru-RU" dirty="0" smtClean="0"/>
              <a:t>) фреймворка</a:t>
            </a:r>
            <a:r>
              <a:rPr lang="en-US" b="1" i="1" dirty="0" smtClean="0"/>
              <a:t> Bootstrap</a:t>
            </a:r>
            <a:r>
              <a:rPr lang="en-US" dirty="0" smtClean="0"/>
              <a:t>. </a:t>
            </a:r>
            <a:endParaRPr lang="en-US" dirty="0"/>
          </a:p>
          <a:p>
            <a:r>
              <a:rPr lang="ru-RU" dirty="0" smtClean="0"/>
              <a:t>Эта навигационная полоса выглядит по разному в зависимости от того, подключен (</a:t>
            </a:r>
            <a:r>
              <a:rPr lang="en-US" dirty="0" smtClean="0"/>
              <a:t>logged in</a:t>
            </a:r>
            <a:r>
              <a:rPr lang="ru-RU" dirty="0" smtClean="0"/>
              <a:t>) или нет пользователь</a:t>
            </a:r>
            <a:r>
              <a:rPr lang="en-US" dirty="0" smtClean="0"/>
              <a:t>. </a:t>
            </a:r>
            <a:endParaRPr lang="en-US" dirty="0"/>
          </a:p>
          <a:p>
            <a:r>
              <a:rPr lang="ru-RU" dirty="0" smtClean="0"/>
              <a:t>Если пользователь не вошел в систему (не аутентифицирован), то в полосе показываются ссылки, позволяющие зарегистрироваться (</a:t>
            </a:r>
            <a:r>
              <a:rPr lang="en-US" dirty="0" smtClean="0"/>
              <a:t>register</a:t>
            </a:r>
            <a:r>
              <a:rPr lang="ru-RU" dirty="0" smtClean="0"/>
              <a:t>) или войти (</a:t>
            </a:r>
            <a:r>
              <a:rPr lang="en-US" dirty="0" smtClean="0"/>
              <a:t>log in</a:t>
            </a:r>
            <a:r>
              <a:rPr lang="ru-RU" dirty="0" smtClean="0"/>
              <a:t>)</a:t>
            </a:r>
            <a:r>
              <a:rPr lang="en-US" dirty="0" smtClean="0"/>
              <a:t>. </a:t>
            </a:r>
            <a:endParaRPr lang="ru-RU" dirty="0" smtClean="0"/>
          </a:p>
          <a:p>
            <a:endParaRPr lang="ru-RU" dirty="0"/>
          </a:p>
          <a:p>
            <a:endParaRPr lang="en-US" dirty="0"/>
          </a:p>
          <a:p>
            <a:endParaRPr lang="ru-RU" dirty="0" smtClean="0"/>
          </a:p>
          <a:p>
            <a:endParaRPr lang="ru-RU" dirty="0"/>
          </a:p>
          <a:p>
            <a:endParaRPr lang="ru-RU" dirty="0" smtClean="0"/>
          </a:p>
          <a:p>
            <a:r>
              <a:rPr lang="ru-RU" dirty="0" smtClean="0"/>
              <a:t>Если </a:t>
            </a:r>
            <a:r>
              <a:rPr lang="ru-RU" dirty="0"/>
              <a:t>пользователь </a:t>
            </a:r>
            <a:r>
              <a:rPr lang="ru-RU" dirty="0" smtClean="0"/>
              <a:t>вошел </a:t>
            </a:r>
            <a:r>
              <a:rPr lang="ru-RU" dirty="0"/>
              <a:t>в систему </a:t>
            </a:r>
            <a:r>
              <a:rPr lang="ru-RU" dirty="0" smtClean="0"/>
              <a:t>(аутентифицирован</a:t>
            </a:r>
            <a:r>
              <a:rPr lang="ru-RU" dirty="0"/>
              <a:t>), то в полосе </a:t>
            </a:r>
            <a:r>
              <a:rPr lang="ru-RU" dirty="0" smtClean="0"/>
              <a:t>показывается имя пользователя и команда (ссылка) на отключения (</a:t>
            </a:r>
            <a:r>
              <a:rPr lang="en-US" dirty="0" smtClean="0"/>
              <a:t>log off</a:t>
            </a:r>
            <a:r>
              <a:rPr lang="ru-RU" dirty="0" smtClean="0"/>
              <a:t>)</a:t>
            </a:r>
            <a:r>
              <a:rPr lang="en-US" dirty="0" smtClean="0"/>
              <a:t>.</a:t>
            </a:r>
            <a:endParaRPr lang="ru-RU" dirty="0" smtClean="0"/>
          </a:p>
          <a:p>
            <a:endParaRPr lang="ru-RU" dirty="0"/>
          </a:p>
          <a:p>
            <a:endParaRPr lang="ru-RU" dirty="0" smtClean="0"/>
          </a:p>
          <a:p>
            <a:endParaRPr lang="ru-RU" dirty="0"/>
          </a:p>
          <a:p>
            <a:r>
              <a:rPr lang="ru-RU" dirty="0" smtClean="0"/>
              <a:t>..</a:t>
            </a:r>
            <a:endParaRPr lang="en-US" dirty="0"/>
          </a:p>
        </p:txBody>
      </p:sp>
      <p:pic>
        <p:nvPicPr>
          <p:cNvPr id="5" name="Рисунок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4838" y="3501008"/>
            <a:ext cx="6914324" cy="970161"/>
          </a:xfrm>
          <a:prstGeom prst="rect">
            <a:avLst/>
          </a:prstGeom>
        </p:spPr>
      </p:pic>
      <p:pic>
        <p:nvPicPr>
          <p:cNvPr id="6" name="Рисунок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14838" y="5566723"/>
            <a:ext cx="6914324" cy="996869"/>
          </a:xfrm>
          <a:prstGeom prst="rect">
            <a:avLst/>
          </a:prstGeom>
        </p:spPr>
      </p:pic>
    </p:spTree>
    <p:extLst>
      <p:ext uri="{BB962C8B-B14F-4D97-AF65-F5344CB8AC3E}">
        <p14:creationId xmlns:p14="http://schemas.microsoft.com/office/powerpoint/2010/main" val="3476232951"/>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922114"/>
          </a:xfrm>
        </p:spPr>
        <p:txBody>
          <a:bodyPr/>
          <a:lstStyle/>
          <a:p>
            <a:r>
              <a:rPr lang="ru-RU" dirty="0" smtClean="0"/>
              <a:t>СЭУ </a:t>
            </a:r>
            <a:r>
              <a:rPr lang="en-US" dirty="0" err="1" smtClean="0">
                <a:solidFill>
                  <a:srgbClr val="0000FF"/>
                </a:solidFill>
              </a:rPr>
              <a:t>LoginStatus</a:t>
            </a:r>
            <a:r>
              <a:rPr lang="en-US" dirty="0" smtClean="0"/>
              <a:t> </a:t>
            </a:r>
            <a:endParaRPr lang="ru-RU" dirty="0"/>
          </a:p>
        </p:txBody>
      </p:sp>
      <p:sp>
        <p:nvSpPr>
          <p:cNvPr id="3" name="Объект 2"/>
          <p:cNvSpPr>
            <a:spLocks noGrp="1"/>
          </p:cNvSpPr>
          <p:nvPr>
            <p:ph idx="1"/>
          </p:nvPr>
        </p:nvSpPr>
        <p:spPr>
          <a:xfrm>
            <a:off x="179512" y="1412776"/>
            <a:ext cx="8964488" cy="5445224"/>
          </a:xfrm>
        </p:spPr>
        <p:txBody>
          <a:bodyPr/>
          <a:lstStyle/>
          <a:p>
            <a:endParaRPr lang="ru-RU" dirty="0"/>
          </a:p>
        </p:txBody>
      </p:sp>
    </p:spTree>
    <p:extLst>
      <p:ext uri="{BB962C8B-B14F-4D97-AF65-F5344CB8AC3E}">
        <p14:creationId xmlns:p14="http://schemas.microsoft.com/office/powerpoint/2010/main" val="31997377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16632"/>
            <a:ext cx="9144000" cy="576064"/>
          </a:xfrm>
        </p:spPr>
        <p:txBody>
          <a:bodyPr>
            <a:normAutofit fontScale="90000"/>
          </a:bodyPr>
          <a:lstStyle/>
          <a:p>
            <a:r>
              <a:rPr lang="ru-RU" dirty="0" smtClean="0"/>
              <a:t>Описание СЭУ </a:t>
            </a:r>
            <a:r>
              <a:rPr lang="en-US" dirty="0" err="1" smtClean="0">
                <a:solidFill>
                  <a:srgbClr val="0000FF"/>
                </a:solidFill>
              </a:rPr>
              <a:t>asp:LoginView</a:t>
            </a:r>
            <a:endParaRPr lang="ru-RU" dirty="0">
              <a:solidFill>
                <a:srgbClr val="0000FF"/>
              </a:solidFill>
            </a:endParaRPr>
          </a:p>
        </p:txBody>
      </p:sp>
      <p:sp>
        <p:nvSpPr>
          <p:cNvPr id="3" name="Объект 2"/>
          <p:cNvSpPr>
            <a:spLocks noGrp="1"/>
          </p:cNvSpPr>
          <p:nvPr>
            <p:ph idx="1"/>
          </p:nvPr>
        </p:nvSpPr>
        <p:spPr>
          <a:xfrm>
            <a:off x="0" y="836712"/>
            <a:ext cx="9144000" cy="6021288"/>
          </a:xfrm>
        </p:spPr>
        <p:txBody>
          <a:bodyPr>
            <a:noAutofit/>
          </a:bodyPr>
          <a:lstStyle/>
          <a:p>
            <a:pPr marL="0" indent="0">
              <a:buNone/>
            </a:pPr>
            <a:r>
              <a:rPr lang="en-US" sz="1300" dirty="0">
                <a:solidFill>
                  <a:srgbClr val="0000FF"/>
                </a:solidFill>
              </a:rPr>
              <a:t> &lt;div class="</a:t>
            </a:r>
            <a:r>
              <a:rPr lang="en-US" sz="1300" dirty="0" err="1">
                <a:solidFill>
                  <a:srgbClr val="0000FF"/>
                </a:solidFill>
              </a:rPr>
              <a:t>navbar</a:t>
            </a:r>
            <a:r>
              <a:rPr lang="en-US" sz="1300" dirty="0">
                <a:solidFill>
                  <a:srgbClr val="0000FF"/>
                </a:solidFill>
              </a:rPr>
              <a:t>-collapse collapse"&gt;</a:t>
            </a:r>
          </a:p>
          <a:p>
            <a:pPr marL="0" indent="0">
              <a:buNone/>
            </a:pPr>
            <a:r>
              <a:rPr lang="en-US" sz="1300" dirty="0" smtClean="0">
                <a:solidFill>
                  <a:srgbClr val="0000FF"/>
                </a:solidFill>
              </a:rPr>
              <a:t>   &lt;</a:t>
            </a:r>
            <a:r>
              <a:rPr lang="en-US" sz="1300" dirty="0" err="1">
                <a:solidFill>
                  <a:srgbClr val="0000FF"/>
                </a:solidFill>
              </a:rPr>
              <a:t>ul</a:t>
            </a:r>
            <a:r>
              <a:rPr lang="en-US" sz="1300" dirty="0">
                <a:solidFill>
                  <a:srgbClr val="0000FF"/>
                </a:solidFill>
              </a:rPr>
              <a:t> class="</a:t>
            </a:r>
            <a:r>
              <a:rPr lang="en-US" sz="1300" dirty="0" err="1">
                <a:solidFill>
                  <a:srgbClr val="0000FF"/>
                </a:solidFill>
              </a:rPr>
              <a:t>nav</a:t>
            </a:r>
            <a:r>
              <a:rPr lang="en-US" sz="1300" dirty="0">
                <a:solidFill>
                  <a:srgbClr val="0000FF"/>
                </a:solidFill>
              </a:rPr>
              <a:t> </a:t>
            </a:r>
            <a:r>
              <a:rPr lang="en-US" sz="1300" dirty="0" err="1">
                <a:solidFill>
                  <a:srgbClr val="0000FF"/>
                </a:solidFill>
              </a:rPr>
              <a:t>navbar-nav</a:t>
            </a:r>
            <a:r>
              <a:rPr lang="en-US" sz="1300" dirty="0">
                <a:solidFill>
                  <a:srgbClr val="0000FF"/>
                </a:solidFill>
              </a:rPr>
              <a:t>"&gt;</a:t>
            </a:r>
          </a:p>
          <a:p>
            <a:pPr marL="0" indent="0">
              <a:buNone/>
            </a:pPr>
            <a:r>
              <a:rPr lang="it-IT" sz="1300" dirty="0">
                <a:solidFill>
                  <a:srgbClr val="0000FF"/>
                </a:solidFill>
              </a:rPr>
              <a:t>   </a:t>
            </a:r>
            <a:r>
              <a:rPr lang="it-IT" sz="1300" dirty="0" smtClean="0">
                <a:solidFill>
                  <a:srgbClr val="0000FF"/>
                </a:solidFill>
              </a:rPr>
              <a:t>    </a:t>
            </a:r>
            <a:r>
              <a:rPr lang="it-IT" sz="1300" dirty="0">
                <a:solidFill>
                  <a:srgbClr val="0000FF"/>
                </a:solidFill>
              </a:rPr>
              <a:t>&lt;li&gt;&lt;a runat="server" href="~/"&gt;Home&lt;/a&gt;&lt;/li&gt;</a:t>
            </a:r>
          </a:p>
          <a:p>
            <a:pPr marL="0" indent="0">
              <a:buNone/>
            </a:pPr>
            <a:r>
              <a:rPr lang="en-US" sz="1300" dirty="0">
                <a:solidFill>
                  <a:srgbClr val="0000FF"/>
                </a:solidFill>
              </a:rPr>
              <a:t>   </a:t>
            </a:r>
            <a:r>
              <a:rPr lang="en-US" sz="1300" dirty="0" smtClean="0">
                <a:solidFill>
                  <a:srgbClr val="0000FF"/>
                </a:solidFill>
              </a:rPr>
              <a:t>    </a:t>
            </a:r>
            <a:r>
              <a:rPr lang="en-US" sz="1300" dirty="0">
                <a:solidFill>
                  <a:srgbClr val="0000FF"/>
                </a:solidFill>
              </a:rPr>
              <a:t>&lt;li&gt;&lt;a </a:t>
            </a:r>
            <a:r>
              <a:rPr lang="en-US" sz="1300" dirty="0" err="1">
                <a:solidFill>
                  <a:srgbClr val="0000FF"/>
                </a:solidFill>
              </a:rPr>
              <a:t>runat</a:t>
            </a:r>
            <a:r>
              <a:rPr lang="en-US" sz="1300" dirty="0">
                <a:solidFill>
                  <a:srgbClr val="0000FF"/>
                </a:solidFill>
              </a:rPr>
              <a:t>="server" </a:t>
            </a:r>
            <a:r>
              <a:rPr lang="en-US" sz="1300" dirty="0" err="1">
                <a:solidFill>
                  <a:srgbClr val="0000FF"/>
                </a:solidFill>
              </a:rPr>
              <a:t>href</a:t>
            </a:r>
            <a:r>
              <a:rPr lang="en-US" sz="1300" dirty="0" smtClean="0">
                <a:solidFill>
                  <a:srgbClr val="0000FF"/>
                </a:solidFill>
              </a:rPr>
              <a:t>="~/About"&gt;About&lt;/</a:t>
            </a:r>
            <a:r>
              <a:rPr lang="en-US" sz="1300" dirty="0">
                <a:solidFill>
                  <a:srgbClr val="0000FF"/>
                </a:solidFill>
              </a:rPr>
              <a:t>a&gt;&lt;/li</a:t>
            </a:r>
            <a:r>
              <a:rPr lang="en-US" sz="1300" dirty="0" smtClean="0">
                <a:solidFill>
                  <a:srgbClr val="0000FF"/>
                </a:solidFill>
              </a:rPr>
              <a:t>&gt;</a:t>
            </a:r>
          </a:p>
          <a:p>
            <a:pPr marL="0" indent="0">
              <a:buNone/>
            </a:pPr>
            <a:r>
              <a:rPr lang="en-US" sz="1300" dirty="0" smtClean="0">
                <a:solidFill>
                  <a:srgbClr val="0000FF"/>
                </a:solidFill>
              </a:rPr>
              <a:t>       </a:t>
            </a:r>
            <a:r>
              <a:rPr lang="en-US" sz="1300" dirty="0">
                <a:solidFill>
                  <a:srgbClr val="0000FF"/>
                </a:solidFill>
              </a:rPr>
              <a:t>&lt;li&gt;&lt;a </a:t>
            </a:r>
            <a:r>
              <a:rPr lang="en-US" sz="1300" dirty="0" err="1">
                <a:solidFill>
                  <a:srgbClr val="0000FF"/>
                </a:solidFill>
              </a:rPr>
              <a:t>runat</a:t>
            </a:r>
            <a:r>
              <a:rPr lang="en-US" sz="1300" dirty="0">
                <a:solidFill>
                  <a:srgbClr val="0000FF"/>
                </a:solidFill>
              </a:rPr>
              <a:t>="server" </a:t>
            </a:r>
            <a:r>
              <a:rPr lang="en-US" sz="1300" dirty="0" err="1">
                <a:solidFill>
                  <a:srgbClr val="0000FF"/>
                </a:solidFill>
              </a:rPr>
              <a:t>href</a:t>
            </a:r>
            <a:r>
              <a:rPr lang="en-US" sz="1300" dirty="0" smtClean="0">
                <a:solidFill>
                  <a:srgbClr val="0000FF"/>
                </a:solidFill>
              </a:rPr>
              <a:t>="~/Contact"&gt;</a:t>
            </a:r>
            <a:r>
              <a:rPr lang="en-US" sz="1300" dirty="0">
                <a:solidFill>
                  <a:srgbClr val="0000FF"/>
                </a:solidFill>
              </a:rPr>
              <a:t> Contact </a:t>
            </a:r>
            <a:r>
              <a:rPr lang="en-US" sz="1300" dirty="0" smtClean="0">
                <a:solidFill>
                  <a:srgbClr val="0000FF"/>
                </a:solidFill>
              </a:rPr>
              <a:t>&lt;/</a:t>
            </a:r>
            <a:r>
              <a:rPr lang="en-US" sz="1300" dirty="0">
                <a:solidFill>
                  <a:srgbClr val="0000FF"/>
                </a:solidFill>
              </a:rPr>
              <a:t>a&gt;&lt;/li&gt;</a:t>
            </a:r>
          </a:p>
          <a:p>
            <a:pPr marL="0" indent="0">
              <a:buNone/>
            </a:pPr>
            <a:r>
              <a:rPr lang="en-US" sz="1300" dirty="0" smtClean="0">
                <a:solidFill>
                  <a:srgbClr val="0000FF"/>
                </a:solidFill>
              </a:rPr>
              <a:t>   </a:t>
            </a:r>
            <a:r>
              <a:rPr lang="en-US" sz="1300" dirty="0">
                <a:solidFill>
                  <a:srgbClr val="0000FF"/>
                </a:solidFill>
              </a:rPr>
              <a:t>&lt;/</a:t>
            </a:r>
            <a:r>
              <a:rPr lang="en-US" sz="1300" dirty="0" err="1">
                <a:solidFill>
                  <a:srgbClr val="0000FF"/>
                </a:solidFill>
              </a:rPr>
              <a:t>ul</a:t>
            </a:r>
            <a:r>
              <a:rPr lang="en-US" sz="1300" dirty="0">
                <a:solidFill>
                  <a:srgbClr val="0000FF"/>
                </a:solidFill>
              </a:rPr>
              <a:t>&gt;</a:t>
            </a:r>
          </a:p>
          <a:p>
            <a:pPr marL="0" indent="0">
              <a:buNone/>
            </a:pPr>
            <a:r>
              <a:rPr lang="en-US" sz="1300" dirty="0">
                <a:solidFill>
                  <a:srgbClr val="0000FF"/>
                </a:solidFill>
              </a:rPr>
              <a:t>   </a:t>
            </a:r>
            <a:r>
              <a:rPr lang="en-US" sz="1300" dirty="0" smtClean="0">
                <a:solidFill>
                  <a:srgbClr val="0000FF"/>
                </a:solidFill>
              </a:rPr>
              <a:t>&lt;</a:t>
            </a:r>
            <a:r>
              <a:rPr lang="en-US" sz="1300" dirty="0" err="1">
                <a:solidFill>
                  <a:srgbClr val="0000FF"/>
                </a:solidFill>
              </a:rPr>
              <a:t>asp:LoginView</a:t>
            </a:r>
            <a:r>
              <a:rPr lang="en-US" sz="1300" dirty="0">
                <a:solidFill>
                  <a:srgbClr val="0000FF"/>
                </a:solidFill>
              </a:rPr>
              <a:t> </a:t>
            </a:r>
            <a:r>
              <a:rPr lang="en-US" sz="1300" dirty="0" err="1">
                <a:solidFill>
                  <a:srgbClr val="0000FF"/>
                </a:solidFill>
              </a:rPr>
              <a:t>runat</a:t>
            </a:r>
            <a:r>
              <a:rPr lang="en-US" sz="1300" dirty="0">
                <a:solidFill>
                  <a:srgbClr val="0000FF"/>
                </a:solidFill>
              </a:rPr>
              <a:t>="server" </a:t>
            </a:r>
            <a:r>
              <a:rPr lang="en-US" sz="1300" dirty="0" err="1">
                <a:solidFill>
                  <a:srgbClr val="0000FF"/>
                </a:solidFill>
              </a:rPr>
              <a:t>ViewStateMode</a:t>
            </a:r>
            <a:r>
              <a:rPr lang="en-US" sz="1300" dirty="0">
                <a:solidFill>
                  <a:srgbClr val="0000FF"/>
                </a:solidFill>
              </a:rPr>
              <a:t>="Disabled"&gt;</a:t>
            </a:r>
          </a:p>
          <a:p>
            <a:pPr marL="0" indent="0">
              <a:buNone/>
            </a:pPr>
            <a:r>
              <a:rPr lang="en-US" sz="1300" dirty="0">
                <a:solidFill>
                  <a:srgbClr val="0000FF"/>
                </a:solidFill>
              </a:rPr>
              <a:t>   </a:t>
            </a:r>
            <a:r>
              <a:rPr lang="en-US" sz="1300" dirty="0" smtClean="0">
                <a:solidFill>
                  <a:srgbClr val="0000FF"/>
                </a:solidFill>
              </a:rPr>
              <a:t>   &lt;</a:t>
            </a:r>
            <a:r>
              <a:rPr lang="en-US" sz="1300" dirty="0" err="1">
                <a:solidFill>
                  <a:srgbClr val="0000FF"/>
                </a:solidFill>
              </a:rPr>
              <a:t>AnonymousTemplate</a:t>
            </a:r>
            <a:r>
              <a:rPr lang="en-US" sz="1300" dirty="0">
                <a:solidFill>
                  <a:srgbClr val="0000FF"/>
                </a:solidFill>
              </a:rPr>
              <a:t>&gt;</a:t>
            </a:r>
          </a:p>
          <a:p>
            <a:pPr marL="0" indent="0">
              <a:buNone/>
            </a:pPr>
            <a:r>
              <a:rPr lang="en-US" sz="1300" dirty="0">
                <a:solidFill>
                  <a:srgbClr val="0000FF"/>
                </a:solidFill>
              </a:rPr>
              <a:t>      </a:t>
            </a:r>
            <a:r>
              <a:rPr lang="en-US" sz="1300" dirty="0" smtClean="0">
                <a:solidFill>
                  <a:srgbClr val="0000FF"/>
                </a:solidFill>
              </a:rPr>
              <a:t>   </a:t>
            </a:r>
            <a:r>
              <a:rPr lang="en-US" sz="1300" dirty="0">
                <a:solidFill>
                  <a:srgbClr val="0000FF"/>
                </a:solidFill>
              </a:rPr>
              <a:t>&lt;</a:t>
            </a:r>
            <a:r>
              <a:rPr lang="en-US" sz="1300" dirty="0" err="1">
                <a:solidFill>
                  <a:srgbClr val="0000FF"/>
                </a:solidFill>
              </a:rPr>
              <a:t>ul</a:t>
            </a:r>
            <a:r>
              <a:rPr lang="en-US" sz="1300" dirty="0">
                <a:solidFill>
                  <a:srgbClr val="0000FF"/>
                </a:solidFill>
              </a:rPr>
              <a:t> class="</a:t>
            </a:r>
            <a:r>
              <a:rPr lang="en-US" sz="1300" dirty="0" err="1">
                <a:solidFill>
                  <a:srgbClr val="0000FF"/>
                </a:solidFill>
              </a:rPr>
              <a:t>nav</a:t>
            </a:r>
            <a:r>
              <a:rPr lang="en-US" sz="1300" dirty="0">
                <a:solidFill>
                  <a:srgbClr val="0000FF"/>
                </a:solidFill>
              </a:rPr>
              <a:t> </a:t>
            </a:r>
            <a:r>
              <a:rPr lang="en-US" sz="1300" dirty="0" err="1">
                <a:solidFill>
                  <a:srgbClr val="0000FF"/>
                </a:solidFill>
              </a:rPr>
              <a:t>navbar-nav</a:t>
            </a:r>
            <a:r>
              <a:rPr lang="en-US" sz="1300" dirty="0">
                <a:solidFill>
                  <a:srgbClr val="0000FF"/>
                </a:solidFill>
              </a:rPr>
              <a:t> </a:t>
            </a:r>
            <a:r>
              <a:rPr lang="en-US" sz="1300" dirty="0" err="1">
                <a:solidFill>
                  <a:srgbClr val="0000FF"/>
                </a:solidFill>
              </a:rPr>
              <a:t>navbar</a:t>
            </a:r>
            <a:r>
              <a:rPr lang="en-US" sz="1300" dirty="0">
                <a:solidFill>
                  <a:srgbClr val="0000FF"/>
                </a:solidFill>
              </a:rPr>
              <a:t>-right"&gt;</a:t>
            </a:r>
          </a:p>
          <a:p>
            <a:pPr marL="0" indent="0">
              <a:buNone/>
            </a:pPr>
            <a:r>
              <a:rPr lang="en-US" sz="1300" dirty="0">
                <a:solidFill>
                  <a:srgbClr val="0000FF"/>
                </a:solidFill>
              </a:rPr>
              <a:t>       </a:t>
            </a:r>
            <a:r>
              <a:rPr lang="en-US" sz="1300" dirty="0" smtClean="0">
                <a:solidFill>
                  <a:srgbClr val="0000FF"/>
                </a:solidFill>
              </a:rPr>
              <a:t>     </a:t>
            </a:r>
            <a:r>
              <a:rPr lang="en-US" sz="1300" dirty="0">
                <a:solidFill>
                  <a:srgbClr val="0000FF"/>
                </a:solidFill>
              </a:rPr>
              <a:t>&lt;li&gt;&lt;a </a:t>
            </a:r>
            <a:r>
              <a:rPr lang="en-US" sz="1300" dirty="0" err="1">
                <a:solidFill>
                  <a:srgbClr val="0000FF"/>
                </a:solidFill>
              </a:rPr>
              <a:t>runat</a:t>
            </a:r>
            <a:r>
              <a:rPr lang="en-US" sz="1300" dirty="0">
                <a:solidFill>
                  <a:srgbClr val="0000FF"/>
                </a:solidFill>
              </a:rPr>
              <a:t>="server" </a:t>
            </a:r>
            <a:r>
              <a:rPr lang="en-US" sz="1300" dirty="0" err="1">
                <a:solidFill>
                  <a:srgbClr val="0000FF"/>
                </a:solidFill>
              </a:rPr>
              <a:t>href</a:t>
            </a:r>
            <a:r>
              <a:rPr lang="en-US" sz="1300" dirty="0">
                <a:solidFill>
                  <a:srgbClr val="0000FF"/>
                </a:solidFill>
              </a:rPr>
              <a:t>="~/Account/Register"&gt;Register&lt;/a&gt;&lt;/li&gt;</a:t>
            </a:r>
          </a:p>
          <a:p>
            <a:pPr marL="0" indent="0">
              <a:buNone/>
            </a:pPr>
            <a:r>
              <a:rPr lang="en-US" sz="1300" dirty="0">
                <a:solidFill>
                  <a:srgbClr val="0000FF"/>
                </a:solidFill>
              </a:rPr>
              <a:t>            </a:t>
            </a:r>
            <a:r>
              <a:rPr lang="en-US" sz="1300" dirty="0" smtClean="0">
                <a:solidFill>
                  <a:srgbClr val="0000FF"/>
                </a:solidFill>
              </a:rPr>
              <a:t>&lt;</a:t>
            </a:r>
            <a:r>
              <a:rPr lang="en-US" sz="1300" dirty="0">
                <a:solidFill>
                  <a:srgbClr val="0000FF"/>
                </a:solidFill>
              </a:rPr>
              <a:t>li&gt;&lt;a </a:t>
            </a:r>
            <a:r>
              <a:rPr lang="en-US" sz="1300" dirty="0" err="1">
                <a:solidFill>
                  <a:srgbClr val="0000FF"/>
                </a:solidFill>
              </a:rPr>
              <a:t>runat</a:t>
            </a:r>
            <a:r>
              <a:rPr lang="en-US" sz="1300" dirty="0">
                <a:solidFill>
                  <a:srgbClr val="0000FF"/>
                </a:solidFill>
              </a:rPr>
              <a:t>="server" </a:t>
            </a:r>
            <a:r>
              <a:rPr lang="en-US" sz="1300" dirty="0" err="1">
                <a:solidFill>
                  <a:srgbClr val="0000FF"/>
                </a:solidFill>
              </a:rPr>
              <a:t>href</a:t>
            </a:r>
            <a:r>
              <a:rPr lang="en-US" sz="1300" dirty="0">
                <a:solidFill>
                  <a:srgbClr val="0000FF"/>
                </a:solidFill>
              </a:rPr>
              <a:t>="~/Account/Login"&gt;Log in&lt;/a&gt;&lt;/li&gt;</a:t>
            </a:r>
          </a:p>
          <a:p>
            <a:pPr marL="0" indent="0">
              <a:buNone/>
            </a:pPr>
            <a:r>
              <a:rPr lang="en-US" sz="1300" dirty="0">
                <a:solidFill>
                  <a:srgbClr val="0000FF"/>
                </a:solidFill>
              </a:rPr>
              <a:t>          </a:t>
            </a:r>
            <a:r>
              <a:rPr lang="en-US" sz="1300" dirty="0" smtClean="0">
                <a:solidFill>
                  <a:srgbClr val="0000FF"/>
                </a:solidFill>
              </a:rPr>
              <a:t>&lt;/</a:t>
            </a:r>
            <a:r>
              <a:rPr lang="en-US" sz="1300" dirty="0" err="1">
                <a:solidFill>
                  <a:srgbClr val="0000FF"/>
                </a:solidFill>
              </a:rPr>
              <a:t>ul</a:t>
            </a:r>
            <a:r>
              <a:rPr lang="en-US" sz="1300" dirty="0">
                <a:solidFill>
                  <a:srgbClr val="0000FF"/>
                </a:solidFill>
              </a:rPr>
              <a:t>&gt;</a:t>
            </a:r>
          </a:p>
          <a:p>
            <a:pPr marL="0" indent="0">
              <a:buNone/>
            </a:pPr>
            <a:r>
              <a:rPr lang="en-US" sz="1300" dirty="0">
                <a:solidFill>
                  <a:srgbClr val="0000FF"/>
                </a:solidFill>
              </a:rPr>
              <a:t>      </a:t>
            </a:r>
            <a:r>
              <a:rPr lang="en-US" sz="1300" dirty="0" smtClean="0">
                <a:solidFill>
                  <a:srgbClr val="0000FF"/>
                </a:solidFill>
              </a:rPr>
              <a:t>&lt;/</a:t>
            </a:r>
            <a:r>
              <a:rPr lang="en-US" sz="1300" dirty="0" err="1">
                <a:solidFill>
                  <a:srgbClr val="0000FF"/>
                </a:solidFill>
              </a:rPr>
              <a:t>AnonymousTemplate</a:t>
            </a:r>
            <a:r>
              <a:rPr lang="en-US" sz="1300" dirty="0">
                <a:solidFill>
                  <a:srgbClr val="0000FF"/>
                </a:solidFill>
              </a:rPr>
              <a:t>&gt;</a:t>
            </a:r>
          </a:p>
          <a:p>
            <a:pPr marL="0" indent="0">
              <a:buNone/>
            </a:pPr>
            <a:r>
              <a:rPr lang="en-US" sz="1300" dirty="0">
                <a:solidFill>
                  <a:srgbClr val="0000FF"/>
                </a:solidFill>
              </a:rPr>
              <a:t>      </a:t>
            </a:r>
            <a:r>
              <a:rPr lang="en-US" sz="1300" dirty="0" smtClean="0">
                <a:solidFill>
                  <a:srgbClr val="0000FF"/>
                </a:solidFill>
              </a:rPr>
              <a:t>&lt;</a:t>
            </a:r>
            <a:r>
              <a:rPr lang="en-US" sz="1300" dirty="0" err="1">
                <a:solidFill>
                  <a:srgbClr val="0000FF"/>
                </a:solidFill>
              </a:rPr>
              <a:t>LoggedInTemplate</a:t>
            </a:r>
            <a:r>
              <a:rPr lang="en-US" sz="1300" dirty="0">
                <a:solidFill>
                  <a:srgbClr val="0000FF"/>
                </a:solidFill>
              </a:rPr>
              <a:t>&gt;</a:t>
            </a:r>
          </a:p>
          <a:p>
            <a:pPr marL="0" indent="0">
              <a:buNone/>
            </a:pPr>
            <a:r>
              <a:rPr lang="en-US" sz="1300" dirty="0">
                <a:solidFill>
                  <a:srgbClr val="0000FF"/>
                </a:solidFill>
              </a:rPr>
              <a:t>      </a:t>
            </a:r>
            <a:r>
              <a:rPr lang="en-US" sz="1300" dirty="0" smtClean="0">
                <a:solidFill>
                  <a:srgbClr val="0000FF"/>
                </a:solidFill>
              </a:rPr>
              <a:t>   &lt;</a:t>
            </a:r>
            <a:r>
              <a:rPr lang="en-US" sz="1300" dirty="0" err="1">
                <a:solidFill>
                  <a:srgbClr val="0000FF"/>
                </a:solidFill>
              </a:rPr>
              <a:t>ul</a:t>
            </a:r>
            <a:r>
              <a:rPr lang="en-US" sz="1300" dirty="0">
                <a:solidFill>
                  <a:srgbClr val="0000FF"/>
                </a:solidFill>
              </a:rPr>
              <a:t> class="</a:t>
            </a:r>
            <a:r>
              <a:rPr lang="en-US" sz="1300" dirty="0" err="1">
                <a:solidFill>
                  <a:srgbClr val="0000FF"/>
                </a:solidFill>
              </a:rPr>
              <a:t>nav</a:t>
            </a:r>
            <a:r>
              <a:rPr lang="en-US" sz="1300" dirty="0">
                <a:solidFill>
                  <a:srgbClr val="0000FF"/>
                </a:solidFill>
              </a:rPr>
              <a:t> </a:t>
            </a:r>
            <a:r>
              <a:rPr lang="en-US" sz="1300" dirty="0" err="1">
                <a:solidFill>
                  <a:srgbClr val="0000FF"/>
                </a:solidFill>
              </a:rPr>
              <a:t>navbar-nav</a:t>
            </a:r>
            <a:r>
              <a:rPr lang="en-US" sz="1300" dirty="0">
                <a:solidFill>
                  <a:srgbClr val="0000FF"/>
                </a:solidFill>
              </a:rPr>
              <a:t> </a:t>
            </a:r>
            <a:r>
              <a:rPr lang="en-US" sz="1300" dirty="0" err="1">
                <a:solidFill>
                  <a:srgbClr val="0000FF"/>
                </a:solidFill>
              </a:rPr>
              <a:t>navbar</a:t>
            </a:r>
            <a:r>
              <a:rPr lang="en-US" sz="1300" dirty="0">
                <a:solidFill>
                  <a:srgbClr val="0000FF"/>
                </a:solidFill>
              </a:rPr>
              <a:t>-right"&gt;</a:t>
            </a:r>
          </a:p>
          <a:p>
            <a:pPr marL="0" indent="0">
              <a:buNone/>
            </a:pPr>
            <a:r>
              <a:rPr lang="en-US" sz="1300" dirty="0">
                <a:solidFill>
                  <a:srgbClr val="0000FF"/>
                </a:solidFill>
              </a:rPr>
              <a:t>         </a:t>
            </a:r>
            <a:r>
              <a:rPr lang="en-US" sz="1300" dirty="0" smtClean="0">
                <a:solidFill>
                  <a:srgbClr val="0000FF"/>
                </a:solidFill>
              </a:rPr>
              <a:t>   &lt;</a:t>
            </a:r>
            <a:r>
              <a:rPr lang="en-US" sz="1300" dirty="0">
                <a:solidFill>
                  <a:srgbClr val="0000FF"/>
                </a:solidFill>
              </a:rPr>
              <a:t>li&gt;&lt;a </a:t>
            </a:r>
            <a:r>
              <a:rPr lang="en-US" sz="1300" dirty="0" err="1">
                <a:solidFill>
                  <a:srgbClr val="0000FF"/>
                </a:solidFill>
              </a:rPr>
              <a:t>runat</a:t>
            </a:r>
            <a:r>
              <a:rPr lang="en-US" sz="1300" dirty="0">
                <a:solidFill>
                  <a:srgbClr val="0000FF"/>
                </a:solidFill>
              </a:rPr>
              <a:t>="server" </a:t>
            </a:r>
            <a:r>
              <a:rPr lang="en-US" sz="1300" dirty="0" err="1">
                <a:solidFill>
                  <a:srgbClr val="0000FF"/>
                </a:solidFill>
              </a:rPr>
              <a:t>href</a:t>
            </a:r>
            <a:r>
              <a:rPr lang="en-US" sz="1300" dirty="0">
                <a:solidFill>
                  <a:srgbClr val="0000FF"/>
                </a:solidFill>
              </a:rPr>
              <a:t>="~/Account/Manage" title="Manage your account"&gt;Hello, </a:t>
            </a:r>
            <a:endParaRPr lang="en-US" sz="1300" dirty="0" smtClean="0">
              <a:solidFill>
                <a:srgbClr val="0000FF"/>
              </a:solidFill>
            </a:endParaRPr>
          </a:p>
          <a:p>
            <a:pPr marL="0" indent="0">
              <a:buNone/>
            </a:pPr>
            <a:r>
              <a:rPr lang="en-US" sz="1300" dirty="0" smtClean="0">
                <a:solidFill>
                  <a:srgbClr val="0000FF"/>
                </a:solidFill>
              </a:rPr>
              <a:t>	&lt;%: </a:t>
            </a:r>
            <a:r>
              <a:rPr lang="en-US" sz="1300" dirty="0" err="1">
                <a:solidFill>
                  <a:srgbClr val="0000FF"/>
                </a:solidFill>
              </a:rPr>
              <a:t>Context.User.Identity.GetUserName</a:t>
            </a:r>
            <a:r>
              <a:rPr lang="en-US" sz="1300" dirty="0">
                <a:solidFill>
                  <a:srgbClr val="0000FF"/>
                </a:solidFill>
              </a:rPr>
              <a:t>()  %&gt; !&lt;/a&gt;&lt;/li&gt;</a:t>
            </a:r>
          </a:p>
          <a:p>
            <a:pPr marL="0" indent="0">
              <a:buNone/>
            </a:pPr>
            <a:r>
              <a:rPr lang="en-US" sz="1300" dirty="0" smtClean="0">
                <a:solidFill>
                  <a:srgbClr val="0000FF"/>
                </a:solidFill>
              </a:rPr>
              <a:t>            </a:t>
            </a:r>
            <a:r>
              <a:rPr lang="en-US" sz="1300" dirty="0">
                <a:solidFill>
                  <a:srgbClr val="0000FF"/>
                </a:solidFill>
              </a:rPr>
              <a:t>&lt;li&gt;</a:t>
            </a:r>
          </a:p>
          <a:p>
            <a:pPr marL="0" indent="0">
              <a:buNone/>
            </a:pPr>
            <a:r>
              <a:rPr lang="en-US" sz="1300" dirty="0" smtClean="0">
                <a:solidFill>
                  <a:srgbClr val="0000FF"/>
                </a:solidFill>
              </a:rPr>
              <a:t>               &lt;</a:t>
            </a:r>
            <a:r>
              <a:rPr lang="en-US" sz="1300" dirty="0" err="1">
                <a:solidFill>
                  <a:srgbClr val="0000FF"/>
                </a:solidFill>
              </a:rPr>
              <a:t>asp:LoginStatus</a:t>
            </a:r>
            <a:r>
              <a:rPr lang="en-US" sz="1300" dirty="0">
                <a:solidFill>
                  <a:srgbClr val="0000FF"/>
                </a:solidFill>
              </a:rPr>
              <a:t> </a:t>
            </a:r>
            <a:r>
              <a:rPr lang="en-US" sz="1300" dirty="0" err="1">
                <a:solidFill>
                  <a:srgbClr val="0000FF"/>
                </a:solidFill>
              </a:rPr>
              <a:t>runat</a:t>
            </a:r>
            <a:r>
              <a:rPr lang="en-US" sz="1300" dirty="0">
                <a:solidFill>
                  <a:srgbClr val="0000FF"/>
                </a:solidFill>
              </a:rPr>
              <a:t>="server" </a:t>
            </a:r>
            <a:r>
              <a:rPr lang="en-US" sz="1300" dirty="0" err="1">
                <a:solidFill>
                  <a:srgbClr val="0000FF"/>
                </a:solidFill>
              </a:rPr>
              <a:t>LogoutAction</a:t>
            </a:r>
            <a:r>
              <a:rPr lang="en-US" sz="1300" dirty="0">
                <a:solidFill>
                  <a:srgbClr val="0000FF"/>
                </a:solidFill>
              </a:rPr>
              <a:t>="Redirect" </a:t>
            </a:r>
            <a:r>
              <a:rPr lang="en-US" sz="1300" dirty="0" err="1">
                <a:solidFill>
                  <a:srgbClr val="0000FF"/>
                </a:solidFill>
              </a:rPr>
              <a:t>LogoutText</a:t>
            </a:r>
            <a:r>
              <a:rPr lang="en-US" sz="1300" dirty="0">
                <a:solidFill>
                  <a:srgbClr val="0000FF"/>
                </a:solidFill>
              </a:rPr>
              <a:t>="Log off" </a:t>
            </a:r>
            <a:r>
              <a:rPr lang="en-US" sz="1300" dirty="0" err="1">
                <a:solidFill>
                  <a:srgbClr val="0000FF"/>
                </a:solidFill>
              </a:rPr>
              <a:t>LogoutPageUrl</a:t>
            </a:r>
            <a:r>
              <a:rPr lang="en-US" sz="1300" dirty="0">
                <a:solidFill>
                  <a:srgbClr val="0000FF"/>
                </a:solidFill>
              </a:rPr>
              <a:t>="~/" </a:t>
            </a:r>
            <a:r>
              <a:rPr lang="en-US" sz="1300" dirty="0" smtClean="0">
                <a:solidFill>
                  <a:srgbClr val="0000FF"/>
                </a:solidFill>
              </a:rPr>
              <a:t>	</a:t>
            </a:r>
            <a:r>
              <a:rPr lang="en-US" sz="1300" dirty="0" err="1" smtClean="0">
                <a:solidFill>
                  <a:srgbClr val="0000FF"/>
                </a:solidFill>
              </a:rPr>
              <a:t>OnLoggingOut</a:t>
            </a:r>
            <a:r>
              <a:rPr lang="en-US" sz="1300" dirty="0">
                <a:solidFill>
                  <a:srgbClr val="0000FF"/>
                </a:solidFill>
              </a:rPr>
              <a:t>="</a:t>
            </a:r>
            <a:r>
              <a:rPr lang="en-US" sz="1300" dirty="0" err="1">
                <a:solidFill>
                  <a:srgbClr val="0000FF"/>
                </a:solidFill>
              </a:rPr>
              <a:t>Unnamed_LoggingOut</a:t>
            </a:r>
            <a:r>
              <a:rPr lang="en-US" sz="1300" dirty="0">
                <a:solidFill>
                  <a:srgbClr val="0000FF"/>
                </a:solidFill>
              </a:rPr>
              <a:t>" /&gt;</a:t>
            </a:r>
          </a:p>
          <a:p>
            <a:pPr marL="0" indent="0">
              <a:buNone/>
            </a:pPr>
            <a:r>
              <a:rPr lang="en-US" sz="1300" dirty="0" smtClean="0">
                <a:solidFill>
                  <a:srgbClr val="0000FF"/>
                </a:solidFill>
              </a:rPr>
              <a:t>           </a:t>
            </a:r>
            <a:r>
              <a:rPr lang="en-US" sz="1300" dirty="0">
                <a:solidFill>
                  <a:srgbClr val="0000FF"/>
                </a:solidFill>
              </a:rPr>
              <a:t>&lt;/li&gt;</a:t>
            </a:r>
          </a:p>
          <a:p>
            <a:pPr marL="0" indent="0">
              <a:buNone/>
            </a:pPr>
            <a:r>
              <a:rPr lang="en-US" sz="1300" dirty="0">
                <a:solidFill>
                  <a:srgbClr val="0000FF"/>
                </a:solidFill>
              </a:rPr>
              <a:t>        </a:t>
            </a:r>
            <a:r>
              <a:rPr lang="en-US" sz="1300" dirty="0" smtClean="0">
                <a:solidFill>
                  <a:srgbClr val="0000FF"/>
                </a:solidFill>
              </a:rPr>
              <a:t> &lt;/</a:t>
            </a:r>
            <a:r>
              <a:rPr lang="en-US" sz="1300" dirty="0" err="1">
                <a:solidFill>
                  <a:srgbClr val="0000FF"/>
                </a:solidFill>
              </a:rPr>
              <a:t>ul</a:t>
            </a:r>
            <a:r>
              <a:rPr lang="en-US" sz="1300" dirty="0">
                <a:solidFill>
                  <a:srgbClr val="0000FF"/>
                </a:solidFill>
              </a:rPr>
              <a:t>&gt;</a:t>
            </a:r>
          </a:p>
          <a:p>
            <a:pPr marL="0" indent="0">
              <a:buNone/>
            </a:pPr>
            <a:r>
              <a:rPr lang="en-US" sz="1300" dirty="0">
                <a:solidFill>
                  <a:srgbClr val="0000FF"/>
                </a:solidFill>
              </a:rPr>
              <a:t>      </a:t>
            </a:r>
            <a:r>
              <a:rPr lang="en-US" sz="1300" dirty="0" smtClean="0">
                <a:solidFill>
                  <a:srgbClr val="0000FF"/>
                </a:solidFill>
              </a:rPr>
              <a:t>&lt;/</a:t>
            </a:r>
            <a:r>
              <a:rPr lang="en-US" sz="1300" dirty="0" err="1">
                <a:solidFill>
                  <a:srgbClr val="0000FF"/>
                </a:solidFill>
              </a:rPr>
              <a:t>LoggedInTemplate</a:t>
            </a:r>
            <a:r>
              <a:rPr lang="en-US" sz="1300" dirty="0">
                <a:solidFill>
                  <a:srgbClr val="0000FF"/>
                </a:solidFill>
              </a:rPr>
              <a:t>&gt;</a:t>
            </a:r>
          </a:p>
          <a:p>
            <a:pPr marL="0" indent="0">
              <a:buNone/>
            </a:pPr>
            <a:r>
              <a:rPr lang="en-US" sz="1300" dirty="0" smtClean="0">
                <a:solidFill>
                  <a:srgbClr val="0000FF"/>
                </a:solidFill>
              </a:rPr>
              <a:t>   </a:t>
            </a:r>
            <a:r>
              <a:rPr lang="en-US" sz="1300" dirty="0">
                <a:solidFill>
                  <a:srgbClr val="0000FF"/>
                </a:solidFill>
              </a:rPr>
              <a:t>&lt;/</a:t>
            </a:r>
            <a:r>
              <a:rPr lang="en-US" sz="1300" dirty="0" err="1">
                <a:solidFill>
                  <a:srgbClr val="0000FF"/>
                </a:solidFill>
              </a:rPr>
              <a:t>asp:LoginView</a:t>
            </a:r>
            <a:r>
              <a:rPr lang="en-US" sz="1300" dirty="0">
                <a:solidFill>
                  <a:srgbClr val="0000FF"/>
                </a:solidFill>
              </a:rPr>
              <a:t>&gt;</a:t>
            </a:r>
          </a:p>
          <a:p>
            <a:pPr marL="0" indent="0">
              <a:buNone/>
            </a:pPr>
            <a:r>
              <a:rPr lang="en-US" sz="1300" dirty="0" smtClean="0">
                <a:solidFill>
                  <a:srgbClr val="0000FF"/>
                </a:solidFill>
              </a:rPr>
              <a:t>&lt;/</a:t>
            </a:r>
            <a:r>
              <a:rPr lang="en-US" sz="1300" dirty="0">
                <a:solidFill>
                  <a:srgbClr val="0000FF"/>
                </a:solidFill>
              </a:rPr>
              <a:t>div&gt;</a:t>
            </a:r>
            <a:endParaRPr lang="ru-RU" sz="1300" dirty="0">
              <a:solidFill>
                <a:srgbClr val="0000FF"/>
              </a:solidFill>
            </a:endParaRPr>
          </a:p>
        </p:txBody>
      </p:sp>
    </p:spTree>
    <p:extLst>
      <p:ext uri="{BB962C8B-B14F-4D97-AF65-F5344CB8AC3E}">
        <p14:creationId xmlns:p14="http://schemas.microsoft.com/office/powerpoint/2010/main" val="341642486"/>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634082"/>
          </a:xfrm>
        </p:spPr>
        <p:txBody>
          <a:bodyPr>
            <a:normAutofit fontScale="90000"/>
          </a:bodyPr>
          <a:lstStyle/>
          <a:p>
            <a:r>
              <a:rPr lang="en-US" sz="4000" dirty="0" smtClean="0"/>
              <a:t>Web</a:t>
            </a:r>
            <a:r>
              <a:rPr lang="ru-RU" sz="4000" dirty="0" smtClean="0"/>
              <a:t>-форма </a:t>
            </a:r>
            <a:r>
              <a:rPr lang="en-US" sz="4000" dirty="0" smtClean="0">
                <a:solidFill>
                  <a:srgbClr val="0000FF"/>
                </a:solidFill>
              </a:rPr>
              <a:t>Register.aspx</a:t>
            </a:r>
            <a:endParaRPr lang="ru-RU" dirty="0">
              <a:solidFill>
                <a:srgbClr val="0000FF"/>
              </a:solidFill>
            </a:endParaRPr>
          </a:p>
        </p:txBody>
      </p:sp>
      <p:sp>
        <p:nvSpPr>
          <p:cNvPr id="3" name="Объект 2"/>
          <p:cNvSpPr>
            <a:spLocks noGrp="1"/>
          </p:cNvSpPr>
          <p:nvPr>
            <p:ph idx="1"/>
          </p:nvPr>
        </p:nvSpPr>
        <p:spPr>
          <a:xfrm>
            <a:off x="179512" y="1052736"/>
            <a:ext cx="8964488" cy="5805264"/>
          </a:xfrm>
        </p:spPr>
        <p:txBody>
          <a:bodyPr>
            <a:noAutofit/>
          </a:bodyPr>
          <a:lstStyle/>
          <a:p>
            <a:pPr marL="0" indent="0">
              <a:buNone/>
            </a:pPr>
            <a:r>
              <a:rPr lang="en-US" sz="850" dirty="0">
                <a:solidFill>
                  <a:srgbClr val="0000FF"/>
                </a:solidFill>
              </a:rPr>
              <a:t>&lt;%@ Page Title="</a:t>
            </a:r>
            <a:r>
              <a:rPr lang="ru-RU" sz="850" dirty="0">
                <a:solidFill>
                  <a:srgbClr val="0000FF"/>
                </a:solidFill>
              </a:rPr>
              <a:t>Регистрация" </a:t>
            </a:r>
            <a:r>
              <a:rPr lang="en-US" sz="850" dirty="0">
                <a:solidFill>
                  <a:srgbClr val="0000FF"/>
                </a:solidFill>
              </a:rPr>
              <a:t>Language="C#" </a:t>
            </a:r>
            <a:r>
              <a:rPr lang="en-US" sz="850" dirty="0" err="1">
                <a:solidFill>
                  <a:srgbClr val="0000FF"/>
                </a:solidFill>
              </a:rPr>
              <a:t>MasterPageFile</a:t>
            </a:r>
            <a:r>
              <a:rPr lang="en-US" sz="850" dirty="0">
                <a:solidFill>
                  <a:srgbClr val="0000FF"/>
                </a:solidFill>
              </a:rPr>
              <a:t>="~/</a:t>
            </a:r>
            <a:r>
              <a:rPr lang="en-US" sz="850" dirty="0" err="1">
                <a:solidFill>
                  <a:srgbClr val="0000FF"/>
                </a:solidFill>
              </a:rPr>
              <a:t>Site.Master</a:t>
            </a:r>
            <a:r>
              <a:rPr lang="en-US" sz="850" dirty="0">
                <a:solidFill>
                  <a:srgbClr val="0000FF"/>
                </a:solidFill>
              </a:rPr>
              <a:t>" </a:t>
            </a:r>
            <a:r>
              <a:rPr lang="en-US" sz="850" dirty="0" err="1">
                <a:solidFill>
                  <a:srgbClr val="0000FF"/>
                </a:solidFill>
              </a:rPr>
              <a:t>AutoEventWireup</a:t>
            </a:r>
            <a:r>
              <a:rPr lang="en-US" sz="850" dirty="0">
                <a:solidFill>
                  <a:srgbClr val="0000FF"/>
                </a:solidFill>
              </a:rPr>
              <a:t>="true" </a:t>
            </a:r>
            <a:r>
              <a:rPr lang="en-US" sz="850" dirty="0" err="1">
                <a:solidFill>
                  <a:srgbClr val="0000FF"/>
                </a:solidFill>
              </a:rPr>
              <a:t>CodeBehind</a:t>
            </a:r>
            <a:r>
              <a:rPr lang="en-US" sz="850" dirty="0">
                <a:solidFill>
                  <a:srgbClr val="0000FF"/>
                </a:solidFill>
              </a:rPr>
              <a:t>="</a:t>
            </a:r>
            <a:r>
              <a:rPr lang="en-US" sz="850" dirty="0" err="1">
                <a:solidFill>
                  <a:srgbClr val="0000FF"/>
                </a:solidFill>
              </a:rPr>
              <a:t>Register.aspx.cs</a:t>
            </a:r>
            <a:r>
              <a:rPr lang="en-US" sz="850" dirty="0">
                <a:solidFill>
                  <a:srgbClr val="0000FF"/>
                </a:solidFill>
              </a:rPr>
              <a:t>" Inherits="WebApplication3.Account.Register" %&gt;</a:t>
            </a:r>
          </a:p>
          <a:p>
            <a:pPr marL="0" indent="0">
              <a:buNone/>
            </a:pPr>
            <a:r>
              <a:rPr lang="en-US" sz="850" dirty="0" smtClean="0">
                <a:solidFill>
                  <a:srgbClr val="0000FF"/>
                </a:solidFill>
              </a:rPr>
              <a:t>&lt;</a:t>
            </a:r>
            <a:r>
              <a:rPr lang="en-US" sz="850" dirty="0" err="1">
                <a:solidFill>
                  <a:srgbClr val="0000FF"/>
                </a:solidFill>
              </a:rPr>
              <a:t>asp:Content</a:t>
            </a:r>
            <a:r>
              <a:rPr lang="en-US" sz="850" dirty="0">
                <a:solidFill>
                  <a:srgbClr val="0000FF"/>
                </a:solidFill>
              </a:rPr>
              <a:t> </a:t>
            </a:r>
            <a:r>
              <a:rPr lang="en-US" sz="850" dirty="0" err="1">
                <a:solidFill>
                  <a:srgbClr val="0000FF"/>
                </a:solidFill>
              </a:rPr>
              <a:t>runat</a:t>
            </a:r>
            <a:r>
              <a:rPr lang="en-US" sz="850" dirty="0">
                <a:solidFill>
                  <a:srgbClr val="0000FF"/>
                </a:solidFill>
              </a:rPr>
              <a:t>="server" ID="</a:t>
            </a:r>
            <a:r>
              <a:rPr lang="en-US" sz="850" dirty="0" err="1">
                <a:solidFill>
                  <a:srgbClr val="0000FF"/>
                </a:solidFill>
              </a:rPr>
              <a:t>BodyContent</a:t>
            </a:r>
            <a:r>
              <a:rPr lang="en-US" sz="850" b="1" dirty="0">
                <a:solidFill>
                  <a:srgbClr val="0000FF"/>
                </a:solidFill>
              </a:rPr>
              <a:t>" </a:t>
            </a:r>
            <a:r>
              <a:rPr lang="en-US" sz="850" b="1" dirty="0" err="1">
                <a:solidFill>
                  <a:srgbClr val="0000FF"/>
                </a:solidFill>
              </a:rPr>
              <a:t>ContentPlaceHolderID</a:t>
            </a:r>
            <a:r>
              <a:rPr lang="en-US" sz="850" b="1" dirty="0">
                <a:solidFill>
                  <a:srgbClr val="0000FF"/>
                </a:solidFill>
              </a:rPr>
              <a:t>="</a:t>
            </a:r>
            <a:r>
              <a:rPr lang="en-US" sz="850" b="1" dirty="0" err="1">
                <a:solidFill>
                  <a:srgbClr val="0000FF"/>
                </a:solidFill>
              </a:rPr>
              <a:t>MainContent</a:t>
            </a:r>
            <a:r>
              <a:rPr lang="en-US" sz="850" b="1" dirty="0">
                <a:solidFill>
                  <a:srgbClr val="0000FF"/>
                </a:solidFill>
              </a:rPr>
              <a:t>"</a:t>
            </a:r>
            <a:r>
              <a:rPr lang="en-US" sz="850" dirty="0">
                <a:solidFill>
                  <a:srgbClr val="0000FF"/>
                </a:solidFill>
              </a:rPr>
              <a:t>&gt;</a:t>
            </a:r>
          </a:p>
          <a:p>
            <a:pPr marL="0" indent="0">
              <a:buNone/>
            </a:pPr>
            <a:r>
              <a:rPr lang="en-US" sz="850" dirty="0">
                <a:solidFill>
                  <a:srgbClr val="0000FF"/>
                </a:solidFill>
              </a:rPr>
              <a:t>    &lt;h2&gt;&lt;%: Title %&gt;.&lt;/h2&gt;</a:t>
            </a:r>
          </a:p>
          <a:p>
            <a:pPr marL="0" indent="0">
              <a:buNone/>
            </a:pPr>
            <a:r>
              <a:rPr lang="en-US" sz="850" dirty="0">
                <a:solidFill>
                  <a:srgbClr val="0000FF"/>
                </a:solidFill>
              </a:rPr>
              <a:t>    &lt;p class="text-danger</a:t>
            </a:r>
            <a:r>
              <a:rPr lang="en-US" sz="850" dirty="0" smtClean="0">
                <a:solidFill>
                  <a:srgbClr val="0000FF"/>
                </a:solidFill>
              </a:rPr>
              <a:t>"&gt;   </a:t>
            </a:r>
            <a:r>
              <a:rPr lang="en-US" sz="850" dirty="0">
                <a:solidFill>
                  <a:srgbClr val="0000FF"/>
                </a:solidFill>
              </a:rPr>
              <a:t>&lt;</a:t>
            </a:r>
            <a:r>
              <a:rPr lang="en-US" sz="850" dirty="0" err="1">
                <a:solidFill>
                  <a:srgbClr val="0000FF"/>
                </a:solidFill>
              </a:rPr>
              <a:t>asp:Literal</a:t>
            </a:r>
            <a:r>
              <a:rPr lang="en-US" sz="850" dirty="0">
                <a:solidFill>
                  <a:srgbClr val="0000FF"/>
                </a:solidFill>
              </a:rPr>
              <a:t> </a:t>
            </a:r>
            <a:r>
              <a:rPr lang="en-US" sz="850" dirty="0" err="1">
                <a:solidFill>
                  <a:srgbClr val="0000FF"/>
                </a:solidFill>
              </a:rPr>
              <a:t>runat</a:t>
            </a:r>
            <a:r>
              <a:rPr lang="en-US" sz="850" dirty="0">
                <a:solidFill>
                  <a:srgbClr val="0000FF"/>
                </a:solidFill>
              </a:rPr>
              <a:t>="server" ID="</a:t>
            </a:r>
            <a:r>
              <a:rPr lang="en-US" sz="850" dirty="0" err="1">
                <a:solidFill>
                  <a:srgbClr val="0000FF"/>
                </a:solidFill>
              </a:rPr>
              <a:t>ErrorMessage</a:t>
            </a:r>
            <a:r>
              <a:rPr lang="en-US" sz="850" dirty="0">
                <a:solidFill>
                  <a:srgbClr val="0000FF"/>
                </a:solidFill>
              </a:rPr>
              <a:t>" </a:t>
            </a:r>
            <a:r>
              <a:rPr lang="en-US" sz="850" dirty="0" smtClean="0">
                <a:solidFill>
                  <a:srgbClr val="0000FF"/>
                </a:solidFill>
              </a:rPr>
              <a:t>/&gt;   </a:t>
            </a:r>
            <a:r>
              <a:rPr lang="en-US" sz="850" dirty="0">
                <a:solidFill>
                  <a:srgbClr val="0000FF"/>
                </a:solidFill>
              </a:rPr>
              <a:t>&lt;/p&gt;</a:t>
            </a:r>
          </a:p>
          <a:p>
            <a:pPr marL="0" indent="0">
              <a:buNone/>
            </a:pPr>
            <a:r>
              <a:rPr lang="en-US" sz="850" dirty="0" smtClean="0">
                <a:solidFill>
                  <a:srgbClr val="0000FF"/>
                </a:solidFill>
              </a:rPr>
              <a:t>    </a:t>
            </a:r>
            <a:r>
              <a:rPr lang="en-US" sz="850" dirty="0">
                <a:solidFill>
                  <a:srgbClr val="0000FF"/>
                </a:solidFill>
              </a:rPr>
              <a:t>&lt;div class="form-horizontal"&gt;</a:t>
            </a:r>
          </a:p>
          <a:p>
            <a:pPr marL="0" indent="0">
              <a:buNone/>
            </a:pPr>
            <a:r>
              <a:rPr lang="ru-RU" sz="850" dirty="0">
                <a:solidFill>
                  <a:srgbClr val="0000FF"/>
                </a:solidFill>
              </a:rPr>
              <a:t>        &lt;h4&gt;Создание новой учетной записи&lt;/h4</a:t>
            </a:r>
            <a:r>
              <a:rPr lang="ru-RU" sz="850" dirty="0" smtClean="0">
                <a:solidFill>
                  <a:srgbClr val="0000FF"/>
                </a:solidFill>
              </a:rPr>
              <a:t>&gt;</a:t>
            </a:r>
            <a:r>
              <a:rPr lang="en-US" sz="850" dirty="0" smtClean="0">
                <a:solidFill>
                  <a:srgbClr val="0000FF"/>
                </a:solidFill>
              </a:rPr>
              <a:t>  </a:t>
            </a:r>
            <a:r>
              <a:rPr lang="en-US" sz="850" dirty="0">
                <a:solidFill>
                  <a:srgbClr val="0000FF"/>
                </a:solidFill>
              </a:rPr>
              <a:t>&lt;</a:t>
            </a:r>
            <a:r>
              <a:rPr lang="en-US" sz="850" dirty="0" err="1">
                <a:solidFill>
                  <a:srgbClr val="0000FF"/>
                </a:solidFill>
              </a:rPr>
              <a:t>hr</a:t>
            </a:r>
            <a:r>
              <a:rPr lang="en-US" sz="850" dirty="0">
                <a:solidFill>
                  <a:srgbClr val="0000FF"/>
                </a:solidFill>
              </a:rPr>
              <a:t> /&gt;</a:t>
            </a:r>
          </a:p>
          <a:p>
            <a:pPr marL="0" indent="0">
              <a:buNone/>
            </a:pPr>
            <a:r>
              <a:rPr lang="en-US" sz="850" dirty="0">
                <a:solidFill>
                  <a:srgbClr val="0000FF"/>
                </a:solidFill>
              </a:rPr>
              <a:t>        &lt;</a:t>
            </a:r>
            <a:r>
              <a:rPr lang="en-US" sz="850" dirty="0" err="1">
                <a:solidFill>
                  <a:srgbClr val="0000FF"/>
                </a:solidFill>
              </a:rPr>
              <a:t>asp:ValidationSummary</a:t>
            </a:r>
            <a:r>
              <a:rPr lang="en-US" sz="850" dirty="0">
                <a:solidFill>
                  <a:srgbClr val="0000FF"/>
                </a:solidFill>
              </a:rPr>
              <a:t> </a:t>
            </a:r>
            <a:r>
              <a:rPr lang="en-US" sz="850" dirty="0" err="1">
                <a:solidFill>
                  <a:srgbClr val="0000FF"/>
                </a:solidFill>
              </a:rPr>
              <a:t>runat</a:t>
            </a:r>
            <a:r>
              <a:rPr lang="en-US" sz="850" dirty="0">
                <a:solidFill>
                  <a:srgbClr val="0000FF"/>
                </a:solidFill>
              </a:rPr>
              <a:t>="server" </a:t>
            </a:r>
            <a:r>
              <a:rPr lang="en-US" sz="850" dirty="0" err="1">
                <a:solidFill>
                  <a:srgbClr val="0000FF"/>
                </a:solidFill>
              </a:rPr>
              <a:t>CssClass</a:t>
            </a:r>
            <a:r>
              <a:rPr lang="en-US" sz="850" dirty="0">
                <a:solidFill>
                  <a:srgbClr val="0000FF"/>
                </a:solidFill>
              </a:rPr>
              <a:t>="text-danger" /&gt;</a:t>
            </a:r>
          </a:p>
          <a:p>
            <a:pPr marL="0" indent="0">
              <a:buNone/>
            </a:pPr>
            <a:r>
              <a:rPr lang="en-US" sz="850" dirty="0">
                <a:solidFill>
                  <a:srgbClr val="0000FF"/>
                </a:solidFill>
              </a:rPr>
              <a:t>        &lt;div class="form-group"&gt;</a:t>
            </a:r>
          </a:p>
          <a:p>
            <a:pPr marL="0" indent="0">
              <a:buNone/>
            </a:pPr>
            <a:r>
              <a:rPr lang="en-US" sz="850" dirty="0">
                <a:solidFill>
                  <a:srgbClr val="0000FF"/>
                </a:solidFill>
              </a:rPr>
              <a:t>            &lt;</a:t>
            </a:r>
            <a:r>
              <a:rPr lang="en-US" sz="850" dirty="0" err="1">
                <a:solidFill>
                  <a:srgbClr val="0000FF"/>
                </a:solidFill>
              </a:rPr>
              <a:t>asp:Label</a:t>
            </a:r>
            <a:r>
              <a:rPr lang="en-US" sz="850" dirty="0">
                <a:solidFill>
                  <a:srgbClr val="0000FF"/>
                </a:solidFill>
              </a:rPr>
              <a:t> </a:t>
            </a:r>
            <a:r>
              <a:rPr lang="en-US" sz="850" dirty="0" err="1">
                <a:solidFill>
                  <a:srgbClr val="0000FF"/>
                </a:solidFill>
              </a:rPr>
              <a:t>runat</a:t>
            </a:r>
            <a:r>
              <a:rPr lang="en-US" sz="850" dirty="0">
                <a:solidFill>
                  <a:srgbClr val="0000FF"/>
                </a:solidFill>
              </a:rPr>
              <a:t>="server" </a:t>
            </a:r>
            <a:r>
              <a:rPr lang="en-US" sz="850" dirty="0" err="1">
                <a:solidFill>
                  <a:srgbClr val="0000FF"/>
                </a:solidFill>
              </a:rPr>
              <a:t>AssociatedControlID</a:t>
            </a:r>
            <a:r>
              <a:rPr lang="en-US" sz="850" dirty="0">
                <a:solidFill>
                  <a:srgbClr val="0000FF"/>
                </a:solidFill>
              </a:rPr>
              <a:t>="Email" </a:t>
            </a:r>
            <a:r>
              <a:rPr lang="en-US" sz="850" dirty="0" err="1">
                <a:solidFill>
                  <a:srgbClr val="0000FF"/>
                </a:solidFill>
              </a:rPr>
              <a:t>CssClass</a:t>
            </a:r>
            <a:r>
              <a:rPr lang="en-US" sz="850" dirty="0">
                <a:solidFill>
                  <a:srgbClr val="0000FF"/>
                </a:solidFill>
              </a:rPr>
              <a:t>="col-md-2 control-label"&gt;</a:t>
            </a:r>
            <a:r>
              <a:rPr lang="ru-RU" sz="850" dirty="0">
                <a:solidFill>
                  <a:srgbClr val="0000FF"/>
                </a:solidFill>
              </a:rPr>
              <a:t>Адрес электронной почты&lt;/</a:t>
            </a:r>
            <a:r>
              <a:rPr lang="en-US" sz="850" dirty="0" err="1">
                <a:solidFill>
                  <a:srgbClr val="0000FF"/>
                </a:solidFill>
              </a:rPr>
              <a:t>asp:Label</a:t>
            </a:r>
            <a:r>
              <a:rPr lang="en-US" sz="850" dirty="0">
                <a:solidFill>
                  <a:srgbClr val="0000FF"/>
                </a:solidFill>
              </a:rPr>
              <a:t>&gt;</a:t>
            </a:r>
          </a:p>
          <a:p>
            <a:pPr marL="0" indent="0">
              <a:buNone/>
            </a:pPr>
            <a:r>
              <a:rPr lang="en-US" sz="850" dirty="0">
                <a:solidFill>
                  <a:srgbClr val="0000FF"/>
                </a:solidFill>
              </a:rPr>
              <a:t>            &lt;div class="col-md-10"&gt;</a:t>
            </a:r>
          </a:p>
          <a:p>
            <a:pPr marL="0" indent="0">
              <a:buNone/>
            </a:pPr>
            <a:r>
              <a:rPr lang="en-US" sz="850" dirty="0">
                <a:solidFill>
                  <a:srgbClr val="0000FF"/>
                </a:solidFill>
              </a:rPr>
              <a:t>                &lt;</a:t>
            </a:r>
            <a:r>
              <a:rPr lang="en-US" sz="850" dirty="0" err="1">
                <a:solidFill>
                  <a:srgbClr val="0000FF"/>
                </a:solidFill>
              </a:rPr>
              <a:t>asp:TextBox</a:t>
            </a:r>
            <a:r>
              <a:rPr lang="en-US" sz="850" dirty="0">
                <a:solidFill>
                  <a:srgbClr val="0000FF"/>
                </a:solidFill>
              </a:rPr>
              <a:t> </a:t>
            </a:r>
            <a:r>
              <a:rPr lang="en-US" sz="850" dirty="0" err="1">
                <a:solidFill>
                  <a:srgbClr val="0000FF"/>
                </a:solidFill>
              </a:rPr>
              <a:t>runat</a:t>
            </a:r>
            <a:r>
              <a:rPr lang="en-US" sz="850" dirty="0">
                <a:solidFill>
                  <a:srgbClr val="0000FF"/>
                </a:solidFill>
              </a:rPr>
              <a:t>="server" ID="Email" </a:t>
            </a:r>
            <a:r>
              <a:rPr lang="en-US" sz="850" dirty="0" err="1">
                <a:solidFill>
                  <a:srgbClr val="0000FF"/>
                </a:solidFill>
              </a:rPr>
              <a:t>CssClass</a:t>
            </a:r>
            <a:r>
              <a:rPr lang="en-US" sz="850" dirty="0">
                <a:solidFill>
                  <a:srgbClr val="0000FF"/>
                </a:solidFill>
              </a:rPr>
              <a:t>="form-control" </a:t>
            </a:r>
            <a:r>
              <a:rPr lang="en-US" sz="850" dirty="0" err="1">
                <a:solidFill>
                  <a:srgbClr val="0000FF"/>
                </a:solidFill>
              </a:rPr>
              <a:t>TextMode</a:t>
            </a:r>
            <a:r>
              <a:rPr lang="en-US" sz="850" dirty="0">
                <a:solidFill>
                  <a:srgbClr val="0000FF"/>
                </a:solidFill>
              </a:rPr>
              <a:t>="Email" /&gt;</a:t>
            </a:r>
          </a:p>
          <a:p>
            <a:pPr marL="0" indent="0">
              <a:buNone/>
            </a:pPr>
            <a:r>
              <a:rPr lang="en-US" sz="850" dirty="0">
                <a:solidFill>
                  <a:srgbClr val="0000FF"/>
                </a:solidFill>
              </a:rPr>
              <a:t>                &lt;</a:t>
            </a:r>
            <a:r>
              <a:rPr lang="en-US" sz="850" dirty="0" err="1">
                <a:solidFill>
                  <a:srgbClr val="0000FF"/>
                </a:solidFill>
              </a:rPr>
              <a:t>asp:RequiredFieldValidator</a:t>
            </a:r>
            <a:r>
              <a:rPr lang="en-US" sz="850" dirty="0">
                <a:solidFill>
                  <a:srgbClr val="0000FF"/>
                </a:solidFill>
              </a:rPr>
              <a:t> </a:t>
            </a:r>
            <a:r>
              <a:rPr lang="en-US" sz="850" dirty="0" err="1">
                <a:solidFill>
                  <a:srgbClr val="0000FF"/>
                </a:solidFill>
              </a:rPr>
              <a:t>runat</a:t>
            </a:r>
            <a:r>
              <a:rPr lang="en-US" sz="850" dirty="0">
                <a:solidFill>
                  <a:srgbClr val="0000FF"/>
                </a:solidFill>
              </a:rPr>
              <a:t>="server" </a:t>
            </a:r>
            <a:r>
              <a:rPr lang="en-US" sz="850" dirty="0" err="1">
                <a:solidFill>
                  <a:srgbClr val="0000FF"/>
                </a:solidFill>
              </a:rPr>
              <a:t>ControlToValidate</a:t>
            </a:r>
            <a:r>
              <a:rPr lang="en-US" sz="850" dirty="0">
                <a:solidFill>
                  <a:srgbClr val="0000FF"/>
                </a:solidFill>
              </a:rPr>
              <a:t>="Email</a:t>
            </a:r>
            <a:r>
              <a:rPr lang="en-US" sz="850" dirty="0" smtClean="0">
                <a:solidFill>
                  <a:srgbClr val="0000FF"/>
                </a:solidFill>
              </a:rPr>
              <a:t>"</a:t>
            </a:r>
            <a:r>
              <a:rPr lang="ru-RU" sz="850" dirty="0" smtClean="0">
                <a:solidFill>
                  <a:srgbClr val="0000FF"/>
                </a:solidFill>
              </a:rPr>
              <a:t> </a:t>
            </a:r>
            <a:r>
              <a:rPr lang="ru-RU" sz="850" dirty="0" err="1">
                <a:solidFill>
                  <a:srgbClr val="0000FF"/>
                </a:solidFill>
              </a:rPr>
              <a:t>CssClass</a:t>
            </a:r>
            <a:r>
              <a:rPr lang="ru-RU" sz="850" dirty="0">
                <a:solidFill>
                  <a:srgbClr val="0000FF"/>
                </a:solidFill>
              </a:rPr>
              <a:t>="</a:t>
            </a:r>
            <a:r>
              <a:rPr lang="ru-RU" sz="850" dirty="0" err="1">
                <a:solidFill>
                  <a:srgbClr val="0000FF"/>
                </a:solidFill>
              </a:rPr>
              <a:t>text-danger</a:t>
            </a:r>
            <a:r>
              <a:rPr lang="ru-RU" sz="850" dirty="0">
                <a:solidFill>
                  <a:srgbClr val="0000FF"/>
                </a:solidFill>
              </a:rPr>
              <a:t>" </a:t>
            </a:r>
            <a:r>
              <a:rPr lang="ru-RU" sz="850" dirty="0" err="1">
                <a:solidFill>
                  <a:srgbClr val="0000FF"/>
                </a:solidFill>
              </a:rPr>
              <a:t>ErrorMessage</a:t>
            </a:r>
            <a:r>
              <a:rPr lang="ru-RU" sz="850" dirty="0">
                <a:solidFill>
                  <a:srgbClr val="0000FF"/>
                </a:solidFill>
              </a:rPr>
              <a:t>="Поле адреса электронной почты заполнять обязательно." /&gt;</a:t>
            </a:r>
          </a:p>
          <a:p>
            <a:pPr marL="0" indent="0">
              <a:buNone/>
            </a:pPr>
            <a:r>
              <a:rPr lang="en-US" sz="850" dirty="0">
                <a:solidFill>
                  <a:srgbClr val="0000FF"/>
                </a:solidFill>
              </a:rPr>
              <a:t>            &lt;/div&gt;</a:t>
            </a:r>
          </a:p>
          <a:p>
            <a:pPr marL="0" indent="0">
              <a:buNone/>
            </a:pPr>
            <a:r>
              <a:rPr lang="en-US" sz="850" dirty="0">
                <a:solidFill>
                  <a:srgbClr val="0000FF"/>
                </a:solidFill>
              </a:rPr>
              <a:t>        &lt;/div&gt;</a:t>
            </a:r>
          </a:p>
          <a:p>
            <a:pPr marL="0" indent="0">
              <a:buNone/>
            </a:pPr>
            <a:r>
              <a:rPr lang="en-US" sz="850" dirty="0">
                <a:solidFill>
                  <a:srgbClr val="0000FF"/>
                </a:solidFill>
              </a:rPr>
              <a:t>        &lt;div class="form-group"&gt;</a:t>
            </a:r>
          </a:p>
          <a:p>
            <a:pPr marL="0" indent="0">
              <a:buNone/>
            </a:pPr>
            <a:r>
              <a:rPr lang="en-US" sz="850" dirty="0">
                <a:solidFill>
                  <a:srgbClr val="0000FF"/>
                </a:solidFill>
              </a:rPr>
              <a:t>            &lt;</a:t>
            </a:r>
            <a:r>
              <a:rPr lang="en-US" sz="850" dirty="0" err="1">
                <a:solidFill>
                  <a:srgbClr val="0000FF"/>
                </a:solidFill>
              </a:rPr>
              <a:t>asp:Label</a:t>
            </a:r>
            <a:r>
              <a:rPr lang="en-US" sz="850" dirty="0">
                <a:solidFill>
                  <a:srgbClr val="0000FF"/>
                </a:solidFill>
              </a:rPr>
              <a:t> </a:t>
            </a:r>
            <a:r>
              <a:rPr lang="en-US" sz="850" dirty="0" err="1">
                <a:solidFill>
                  <a:srgbClr val="0000FF"/>
                </a:solidFill>
              </a:rPr>
              <a:t>runat</a:t>
            </a:r>
            <a:r>
              <a:rPr lang="en-US" sz="850" dirty="0">
                <a:solidFill>
                  <a:srgbClr val="0000FF"/>
                </a:solidFill>
              </a:rPr>
              <a:t>="server" </a:t>
            </a:r>
            <a:r>
              <a:rPr lang="en-US" sz="850" dirty="0" err="1">
                <a:solidFill>
                  <a:srgbClr val="0000FF"/>
                </a:solidFill>
              </a:rPr>
              <a:t>AssociatedControlID</a:t>
            </a:r>
            <a:r>
              <a:rPr lang="en-US" sz="850" dirty="0">
                <a:solidFill>
                  <a:srgbClr val="0000FF"/>
                </a:solidFill>
              </a:rPr>
              <a:t>="Password" </a:t>
            </a:r>
            <a:r>
              <a:rPr lang="en-US" sz="850" dirty="0" err="1">
                <a:solidFill>
                  <a:srgbClr val="0000FF"/>
                </a:solidFill>
              </a:rPr>
              <a:t>CssClass</a:t>
            </a:r>
            <a:r>
              <a:rPr lang="en-US" sz="850" dirty="0">
                <a:solidFill>
                  <a:srgbClr val="0000FF"/>
                </a:solidFill>
              </a:rPr>
              <a:t>="col-md-2 control-label"&gt;</a:t>
            </a:r>
            <a:r>
              <a:rPr lang="ru-RU" sz="850" dirty="0">
                <a:solidFill>
                  <a:srgbClr val="0000FF"/>
                </a:solidFill>
              </a:rPr>
              <a:t>Пароль&lt;/</a:t>
            </a:r>
            <a:r>
              <a:rPr lang="en-US" sz="850" dirty="0" err="1">
                <a:solidFill>
                  <a:srgbClr val="0000FF"/>
                </a:solidFill>
              </a:rPr>
              <a:t>asp:Label</a:t>
            </a:r>
            <a:r>
              <a:rPr lang="en-US" sz="850" dirty="0">
                <a:solidFill>
                  <a:srgbClr val="0000FF"/>
                </a:solidFill>
              </a:rPr>
              <a:t>&gt;</a:t>
            </a:r>
          </a:p>
          <a:p>
            <a:pPr marL="0" indent="0">
              <a:buNone/>
            </a:pPr>
            <a:r>
              <a:rPr lang="en-US" sz="850" dirty="0">
                <a:solidFill>
                  <a:srgbClr val="0000FF"/>
                </a:solidFill>
              </a:rPr>
              <a:t>            &lt;div class="col-md-10"&gt;</a:t>
            </a:r>
          </a:p>
          <a:p>
            <a:pPr marL="0" indent="0">
              <a:buNone/>
            </a:pPr>
            <a:r>
              <a:rPr lang="en-US" sz="850" dirty="0">
                <a:solidFill>
                  <a:srgbClr val="0000FF"/>
                </a:solidFill>
              </a:rPr>
              <a:t>                &lt;</a:t>
            </a:r>
            <a:r>
              <a:rPr lang="en-US" sz="850" dirty="0" err="1">
                <a:solidFill>
                  <a:srgbClr val="0000FF"/>
                </a:solidFill>
              </a:rPr>
              <a:t>asp:TextBox</a:t>
            </a:r>
            <a:r>
              <a:rPr lang="en-US" sz="850" dirty="0">
                <a:solidFill>
                  <a:srgbClr val="0000FF"/>
                </a:solidFill>
              </a:rPr>
              <a:t> </a:t>
            </a:r>
            <a:r>
              <a:rPr lang="en-US" sz="850" dirty="0" err="1">
                <a:solidFill>
                  <a:srgbClr val="0000FF"/>
                </a:solidFill>
              </a:rPr>
              <a:t>runat</a:t>
            </a:r>
            <a:r>
              <a:rPr lang="en-US" sz="850" dirty="0">
                <a:solidFill>
                  <a:srgbClr val="0000FF"/>
                </a:solidFill>
              </a:rPr>
              <a:t>="server" ID="Password" </a:t>
            </a:r>
            <a:r>
              <a:rPr lang="en-US" sz="850" dirty="0" err="1">
                <a:solidFill>
                  <a:srgbClr val="0000FF"/>
                </a:solidFill>
              </a:rPr>
              <a:t>TextMode</a:t>
            </a:r>
            <a:r>
              <a:rPr lang="en-US" sz="850" dirty="0">
                <a:solidFill>
                  <a:srgbClr val="0000FF"/>
                </a:solidFill>
              </a:rPr>
              <a:t>="Password" </a:t>
            </a:r>
            <a:r>
              <a:rPr lang="en-US" sz="850" dirty="0" err="1">
                <a:solidFill>
                  <a:srgbClr val="0000FF"/>
                </a:solidFill>
              </a:rPr>
              <a:t>CssClass</a:t>
            </a:r>
            <a:r>
              <a:rPr lang="en-US" sz="850" dirty="0">
                <a:solidFill>
                  <a:srgbClr val="0000FF"/>
                </a:solidFill>
              </a:rPr>
              <a:t>="form-control" /&gt;</a:t>
            </a:r>
          </a:p>
          <a:p>
            <a:pPr marL="0" indent="0">
              <a:buNone/>
            </a:pPr>
            <a:r>
              <a:rPr lang="en-US" sz="850" dirty="0">
                <a:solidFill>
                  <a:srgbClr val="0000FF"/>
                </a:solidFill>
              </a:rPr>
              <a:t>                &lt;</a:t>
            </a:r>
            <a:r>
              <a:rPr lang="en-US" sz="850" dirty="0" err="1">
                <a:solidFill>
                  <a:srgbClr val="0000FF"/>
                </a:solidFill>
              </a:rPr>
              <a:t>asp:RequiredFieldValidator</a:t>
            </a:r>
            <a:r>
              <a:rPr lang="en-US" sz="850" dirty="0">
                <a:solidFill>
                  <a:srgbClr val="0000FF"/>
                </a:solidFill>
              </a:rPr>
              <a:t> </a:t>
            </a:r>
            <a:r>
              <a:rPr lang="en-US" sz="850" dirty="0" err="1">
                <a:solidFill>
                  <a:srgbClr val="0000FF"/>
                </a:solidFill>
              </a:rPr>
              <a:t>runat</a:t>
            </a:r>
            <a:r>
              <a:rPr lang="en-US" sz="850" dirty="0">
                <a:solidFill>
                  <a:srgbClr val="0000FF"/>
                </a:solidFill>
              </a:rPr>
              <a:t>="server" </a:t>
            </a:r>
            <a:r>
              <a:rPr lang="en-US" sz="850" dirty="0" err="1">
                <a:solidFill>
                  <a:srgbClr val="0000FF"/>
                </a:solidFill>
              </a:rPr>
              <a:t>ControlToValidate</a:t>
            </a:r>
            <a:r>
              <a:rPr lang="en-US" sz="850" dirty="0">
                <a:solidFill>
                  <a:srgbClr val="0000FF"/>
                </a:solidFill>
              </a:rPr>
              <a:t>="Password</a:t>
            </a:r>
            <a:r>
              <a:rPr lang="en-US" sz="850" dirty="0" smtClean="0">
                <a:solidFill>
                  <a:srgbClr val="0000FF"/>
                </a:solidFill>
              </a:rPr>
              <a:t>"</a:t>
            </a:r>
            <a:r>
              <a:rPr lang="ru-RU" sz="850" dirty="0" smtClean="0">
                <a:solidFill>
                  <a:srgbClr val="0000FF"/>
                </a:solidFill>
              </a:rPr>
              <a:t>  </a:t>
            </a:r>
            <a:r>
              <a:rPr lang="ru-RU" sz="850" dirty="0" err="1">
                <a:solidFill>
                  <a:srgbClr val="0000FF"/>
                </a:solidFill>
              </a:rPr>
              <a:t>CssClass</a:t>
            </a:r>
            <a:r>
              <a:rPr lang="ru-RU" sz="850" dirty="0">
                <a:solidFill>
                  <a:srgbClr val="0000FF"/>
                </a:solidFill>
              </a:rPr>
              <a:t>="</a:t>
            </a:r>
            <a:r>
              <a:rPr lang="ru-RU" sz="850" dirty="0" err="1">
                <a:solidFill>
                  <a:srgbClr val="0000FF"/>
                </a:solidFill>
              </a:rPr>
              <a:t>text-danger</a:t>
            </a:r>
            <a:r>
              <a:rPr lang="ru-RU" sz="850" dirty="0">
                <a:solidFill>
                  <a:srgbClr val="0000FF"/>
                </a:solidFill>
              </a:rPr>
              <a:t>" </a:t>
            </a:r>
            <a:r>
              <a:rPr lang="ru-RU" sz="850" dirty="0" err="1">
                <a:solidFill>
                  <a:srgbClr val="0000FF"/>
                </a:solidFill>
              </a:rPr>
              <a:t>ErrorMessage</a:t>
            </a:r>
            <a:r>
              <a:rPr lang="ru-RU" sz="850" dirty="0">
                <a:solidFill>
                  <a:srgbClr val="0000FF"/>
                </a:solidFill>
              </a:rPr>
              <a:t>="Поле пароля заполнять обязательно." /&gt;</a:t>
            </a:r>
          </a:p>
          <a:p>
            <a:pPr marL="0" indent="0">
              <a:buNone/>
            </a:pPr>
            <a:r>
              <a:rPr lang="en-US" sz="850" dirty="0">
                <a:solidFill>
                  <a:srgbClr val="0000FF"/>
                </a:solidFill>
              </a:rPr>
              <a:t>            &lt;/div&gt;</a:t>
            </a:r>
          </a:p>
          <a:p>
            <a:pPr marL="0" indent="0">
              <a:buNone/>
            </a:pPr>
            <a:r>
              <a:rPr lang="en-US" sz="850" dirty="0">
                <a:solidFill>
                  <a:srgbClr val="0000FF"/>
                </a:solidFill>
              </a:rPr>
              <a:t>        &lt;/div&gt;</a:t>
            </a:r>
          </a:p>
          <a:p>
            <a:pPr marL="0" indent="0">
              <a:buNone/>
            </a:pPr>
            <a:r>
              <a:rPr lang="en-US" sz="850" dirty="0">
                <a:solidFill>
                  <a:srgbClr val="0000FF"/>
                </a:solidFill>
              </a:rPr>
              <a:t>        &lt;div class="form-group"&gt;</a:t>
            </a:r>
          </a:p>
          <a:p>
            <a:pPr marL="0" indent="0">
              <a:buNone/>
            </a:pPr>
            <a:r>
              <a:rPr lang="en-US" sz="850" dirty="0">
                <a:solidFill>
                  <a:srgbClr val="0000FF"/>
                </a:solidFill>
              </a:rPr>
              <a:t>            &lt;</a:t>
            </a:r>
            <a:r>
              <a:rPr lang="en-US" sz="850" dirty="0" err="1">
                <a:solidFill>
                  <a:srgbClr val="0000FF"/>
                </a:solidFill>
              </a:rPr>
              <a:t>asp:Label</a:t>
            </a:r>
            <a:r>
              <a:rPr lang="en-US" sz="850" dirty="0">
                <a:solidFill>
                  <a:srgbClr val="0000FF"/>
                </a:solidFill>
              </a:rPr>
              <a:t> </a:t>
            </a:r>
            <a:r>
              <a:rPr lang="en-US" sz="850" dirty="0" err="1">
                <a:solidFill>
                  <a:srgbClr val="0000FF"/>
                </a:solidFill>
              </a:rPr>
              <a:t>runat</a:t>
            </a:r>
            <a:r>
              <a:rPr lang="en-US" sz="850" dirty="0">
                <a:solidFill>
                  <a:srgbClr val="0000FF"/>
                </a:solidFill>
              </a:rPr>
              <a:t>="server" </a:t>
            </a:r>
            <a:r>
              <a:rPr lang="en-US" sz="850" dirty="0" err="1">
                <a:solidFill>
                  <a:srgbClr val="0000FF"/>
                </a:solidFill>
              </a:rPr>
              <a:t>AssociatedControlID</a:t>
            </a:r>
            <a:r>
              <a:rPr lang="en-US" sz="850" dirty="0">
                <a:solidFill>
                  <a:srgbClr val="0000FF"/>
                </a:solidFill>
              </a:rPr>
              <a:t>="</a:t>
            </a:r>
            <a:r>
              <a:rPr lang="en-US" sz="850" dirty="0" err="1">
                <a:solidFill>
                  <a:srgbClr val="0000FF"/>
                </a:solidFill>
              </a:rPr>
              <a:t>ConfirmPassword</a:t>
            </a:r>
            <a:r>
              <a:rPr lang="en-US" sz="850" dirty="0">
                <a:solidFill>
                  <a:srgbClr val="0000FF"/>
                </a:solidFill>
              </a:rPr>
              <a:t>" </a:t>
            </a:r>
            <a:r>
              <a:rPr lang="en-US" sz="850" dirty="0" err="1">
                <a:solidFill>
                  <a:srgbClr val="0000FF"/>
                </a:solidFill>
              </a:rPr>
              <a:t>CssClass</a:t>
            </a:r>
            <a:r>
              <a:rPr lang="en-US" sz="850" dirty="0">
                <a:solidFill>
                  <a:srgbClr val="0000FF"/>
                </a:solidFill>
              </a:rPr>
              <a:t>="col-md-2 control-label"&gt;</a:t>
            </a:r>
            <a:r>
              <a:rPr lang="ru-RU" sz="850" dirty="0">
                <a:solidFill>
                  <a:srgbClr val="0000FF"/>
                </a:solidFill>
              </a:rPr>
              <a:t>Подтверждение пароля&lt;/</a:t>
            </a:r>
            <a:r>
              <a:rPr lang="en-US" sz="850" dirty="0" err="1">
                <a:solidFill>
                  <a:srgbClr val="0000FF"/>
                </a:solidFill>
              </a:rPr>
              <a:t>asp:Label</a:t>
            </a:r>
            <a:r>
              <a:rPr lang="en-US" sz="850" dirty="0">
                <a:solidFill>
                  <a:srgbClr val="0000FF"/>
                </a:solidFill>
              </a:rPr>
              <a:t>&gt;</a:t>
            </a:r>
          </a:p>
          <a:p>
            <a:pPr marL="0" indent="0">
              <a:buNone/>
            </a:pPr>
            <a:r>
              <a:rPr lang="en-US" sz="850" dirty="0">
                <a:solidFill>
                  <a:srgbClr val="0000FF"/>
                </a:solidFill>
              </a:rPr>
              <a:t>            &lt;div class="col-md-10"&gt;</a:t>
            </a:r>
          </a:p>
          <a:p>
            <a:pPr marL="0" indent="0">
              <a:buNone/>
            </a:pPr>
            <a:r>
              <a:rPr lang="en-US" sz="850" dirty="0">
                <a:solidFill>
                  <a:srgbClr val="0000FF"/>
                </a:solidFill>
              </a:rPr>
              <a:t>                &lt;</a:t>
            </a:r>
            <a:r>
              <a:rPr lang="en-US" sz="850" dirty="0" err="1">
                <a:solidFill>
                  <a:srgbClr val="0000FF"/>
                </a:solidFill>
              </a:rPr>
              <a:t>asp:TextBox</a:t>
            </a:r>
            <a:r>
              <a:rPr lang="en-US" sz="850" dirty="0">
                <a:solidFill>
                  <a:srgbClr val="0000FF"/>
                </a:solidFill>
              </a:rPr>
              <a:t> </a:t>
            </a:r>
            <a:r>
              <a:rPr lang="en-US" sz="850" dirty="0" err="1">
                <a:solidFill>
                  <a:srgbClr val="0000FF"/>
                </a:solidFill>
              </a:rPr>
              <a:t>runat</a:t>
            </a:r>
            <a:r>
              <a:rPr lang="en-US" sz="850" dirty="0">
                <a:solidFill>
                  <a:srgbClr val="0000FF"/>
                </a:solidFill>
              </a:rPr>
              <a:t>="server" ID="</a:t>
            </a:r>
            <a:r>
              <a:rPr lang="en-US" sz="850" dirty="0" err="1">
                <a:solidFill>
                  <a:srgbClr val="0000FF"/>
                </a:solidFill>
              </a:rPr>
              <a:t>ConfirmPassword</a:t>
            </a:r>
            <a:r>
              <a:rPr lang="en-US" sz="850" dirty="0">
                <a:solidFill>
                  <a:srgbClr val="0000FF"/>
                </a:solidFill>
              </a:rPr>
              <a:t>" </a:t>
            </a:r>
            <a:r>
              <a:rPr lang="en-US" sz="850" dirty="0" err="1">
                <a:solidFill>
                  <a:srgbClr val="0000FF"/>
                </a:solidFill>
              </a:rPr>
              <a:t>TextMode</a:t>
            </a:r>
            <a:r>
              <a:rPr lang="en-US" sz="850" dirty="0">
                <a:solidFill>
                  <a:srgbClr val="0000FF"/>
                </a:solidFill>
              </a:rPr>
              <a:t>="Password" </a:t>
            </a:r>
            <a:r>
              <a:rPr lang="en-US" sz="850" dirty="0" err="1">
                <a:solidFill>
                  <a:srgbClr val="0000FF"/>
                </a:solidFill>
              </a:rPr>
              <a:t>CssClass</a:t>
            </a:r>
            <a:r>
              <a:rPr lang="en-US" sz="850" dirty="0">
                <a:solidFill>
                  <a:srgbClr val="0000FF"/>
                </a:solidFill>
              </a:rPr>
              <a:t>="form-control" /&gt;</a:t>
            </a:r>
          </a:p>
          <a:p>
            <a:pPr marL="0" indent="0">
              <a:buNone/>
            </a:pPr>
            <a:r>
              <a:rPr lang="en-US" sz="850" dirty="0">
                <a:solidFill>
                  <a:srgbClr val="0000FF"/>
                </a:solidFill>
              </a:rPr>
              <a:t>                &lt;</a:t>
            </a:r>
            <a:r>
              <a:rPr lang="en-US" sz="850" dirty="0" err="1">
                <a:solidFill>
                  <a:srgbClr val="0000FF"/>
                </a:solidFill>
              </a:rPr>
              <a:t>asp:RequiredFieldValidator</a:t>
            </a:r>
            <a:r>
              <a:rPr lang="en-US" sz="850" dirty="0">
                <a:solidFill>
                  <a:srgbClr val="0000FF"/>
                </a:solidFill>
              </a:rPr>
              <a:t> </a:t>
            </a:r>
            <a:r>
              <a:rPr lang="en-US" sz="850" dirty="0" err="1">
                <a:solidFill>
                  <a:srgbClr val="0000FF"/>
                </a:solidFill>
              </a:rPr>
              <a:t>runat</a:t>
            </a:r>
            <a:r>
              <a:rPr lang="en-US" sz="850" dirty="0">
                <a:solidFill>
                  <a:srgbClr val="0000FF"/>
                </a:solidFill>
              </a:rPr>
              <a:t>="server" </a:t>
            </a:r>
            <a:r>
              <a:rPr lang="en-US" sz="850" dirty="0" err="1">
                <a:solidFill>
                  <a:srgbClr val="0000FF"/>
                </a:solidFill>
              </a:rPr>
              <a:t>ControlToValidate</a:t>
            </a:r>
            <a:r>
              <a:rPr lang="en-US" sz="850" dirty="0">
                <a:solidFill>
                  <a:srgbClr val="0000FF"/>
                </a:solidFill>
              </a:rPr>
              <a:t>="</a:t>
            </a:r>
            <a:r>
              <a:rPr lang="en-US" sz="850" dirty="0" err="1">
                <a:solidFill>
                  <a:srgbClr val="0000FF"/>
                </a:solidFill>
              </a:rPr>
              <a:t>ConfirmPassword</a:t>
            </a:r>
            <a:r>
              <a:rPr lang="en-US" sz="850" dirty="0" smtClean="0">
                <a:solidFill>
                  <a:srgbClr val="0000FF"/>
                </a:solidFill>
              </a:rPr>
              <a:t>" </a:t>
            </a:r>
          </a:p>
          <a:p>
            <a:pPr marL="0" indent="0">
              <a:buNone/>
            </a:pPr>
            <a:r>
              <a:rPr lang="en-US" sz="850" dirty="0">
                <a:solidFill>
                  <a:srgbClr val="0000FF"/>
                </a:solidFill>
              </a:rPr>
              <a:t>	</a:t>
            </a:r>
            <a:r>
              <a:rPr lang="en-US" sz="850" dirty="0" smtClean="0">
                <a:solidFill>
                  <a:srgbClr val="0000FF"/>
                </a:solidFill>
              </a:rPr>
              <a:t> </a:t>
            </a:r>
            <a:r>
              <a:rPr lang="en-US" sz="850" dirty="0" err="1">
                <a:solidFill>
                  <a:srgbClr val="0000FF"/>
                </a:solidFill>
              </a:rPr>
              <a:t>CssClass</a:t>
            </a:r>
            <a:r>
              <a:rPr lang="en-US" sz="850" dirty="0">
                <a:solidFill>
                  <a:srgbClr val="0000FF"/>
                </a:solidFill>
              </a:rPr>
              <a:t>="text-danger" Display="Dynamic" </a:t>
            </a:r>
            <a:r>
              <a:rPr lang="en-US" sz="850" dirty="0" err="1">
                <a:solidFill>
                  <a:srgbClr val="0000FF"/>
                </a:solidFill>
              </a:rPr>
              <a:t>ErrorMessage</a:t>
            </a:r>
            <a:r>
              <a:rPr lang="en-US" sz="850" dirty="0">
                <a:solidFill>
                  <a:srgbClr val="0000FF"/>
                </a:solidFill>
              </a:rPr>
              <a:t>="</a:t>
            </a:r>
            <a:r>
              <a:rPr lang="ru-RU" sz="850" dirty="0">
                <a:solidFill>
                  <a:srgbClr val="0000FF"/>
                </a:solidFill>
              </a:rPr>
              <a:t>Поле подтверждения пароля заполнять обязательно." /&gt;</a:t>
            </a:r>
          </a:p>
          <a:p>
            <a:pPr marL="0" indent="0">
              <a:buNone/>
            </a:pPr>
            <a:r>
              <a:rPr lang="en-US" sz="850" dirty="0">
                <a:solidFill>
                  <a:srgbClr val="0000FF"/>
                </a:solidFill>
              </a:rPr>
              <a:t>                &lt;</a:t>
            </a:r>
            <a:r>
              <a:rPr lang="en-US" sz="850" dirty="0" err="1">
                <a:solidFill>
                  <a:srgbClr val="0000FF"/>
                </a:solidFill>
              </a:rPr>
              <a:t>asp:CompareValidator</a:t>
            </a:r>
            <a:r>
              <a:rPr lang="en-US" sz="850" dirty="0">
                <a:solidFill>
                  <a:srgbClr val="0000FF"/>
                </a:solidFill>
              </a:rPr>
              <a:t> </a:t>
            </a:r>
            <a:r>
              <a:rPr lang="en-US" sz="850" dirty="0" err="1">
                <a:solidFill>
                  <a:srgbClr val="0000FF"/>
                </a:solidFill>
              </a:rPr>
              <a:t>runat</a:t>
            </a:r>
            <a:r>
              <a:rPr lang="en-US" sz="850" dirty="0">
                <a:solidFill>
                  <a:srgbClr val="0000FF"/>
                </a:solidFill>
              </a:rPr>
              <a:t>="server" </a:t>
            </a:r>
            <a:r>
              <a:rPr lang="en-US" sz="850" dirty="0" err="1">
                <a:solidFill>
                  <a:srgbClr val="0000FF"/>
                </a:solidFill>
              </a:rPr>
              <a:t>ControlToCompare</a:t>
            </a:r>
            <a:r>
              <a:rPr lang="en-US" sz="850" dirty="0">
                <a:solidFill>
                  <a:srgbClr val="0000FF"/>
                </a:solidFill>
              </a:rPr>
              <a:t>="Password" </a:t>
            </a:r>
            <a:r>
              <a:rPr lang="en-US" sz="850" dirty="0" err="1">
                <a:solidFill>
                  <a:srgbClr val="0000FF"/>
                </a:solidFill>
              </a:rPr>
              <a:t>ControlToValidate</a:t>
            </a:r>
            <a:r>
              <a:rPr lang="en-US" sz="850" dirty="0">
                <a:solidFill>
                  <a:srgbClr val="0000FF"/>
                </a:solidFill>
              </a:rPr>
              <a:t>="</a:t>
            </a:r>
            <a:r>
              <a:rPr lang="en-US" sz="850" dirty="0" err="1">
                <a:solidFill>
                  <a:srgbClr val="0000FF"/>
                </a:solidFill>
              </a:rPr>
              <a:t>ConfirmPassword</a:t>
            </a:r>
            <a:r>
              <a:rPr lang="en-US" sz="850" dirty="0">
                <a:solidFill>
                  <a:srgbClr val="0000FF"/>
                </a:solidFill>
              </a:rPr>
              <a:t>"</a:t>
            </a:r>
          </a:p>
          <a:p>
            <a:pPr marL="0" indent="0">
              <a:buNone/>
            </a:pPr>
            <a:r>
              <a:rPr lang="en-US" sz="850" dirty="0">
                <a:solidFill>
                  <a:srgbClr val="0000FF"/>
                </a:solidFill>
              </a:rPr>
              <a:t>                    </a:t>
            </a:r>
            <a:r>
              <a:rPr lang="en-US" sz="850" dirty="0" err="1">
                <a:solidFill>
                  <a:srgbClr val="0000FF"/>
                </a:solidFill>
              </a:rPr>
              <a:t>CssClass</a:t>
            </a:r>
            <a:r>
              <a:rPr lang="en-US" sz="850" dirty="0">
                <a:solidFill>
                  <a:srgbClr val="0000FF"/>
                </a:solidFill>
              </a:rPr>
              <a:t>="text-danger" Display="Dynamic" </a:t>
            </a:r>
            <a:r>
              <a:rPr lang="en-US" sz="850" dirty="0" err="1">
                <a:solidFill>
                  <a:srgbClr val="0000FF"/>
                </a:solidFill>
              </a:rPr>
              <a:t>ErrorMessage</a:t>
            </a:r>
            <a:r>
              <a:rPr lang="en-US" sz="850" dirty="0">
                <a:solidFill>
                  <a:srgbClr val="0000FF"/>
                </a:solidFill>
              </a:rPr>
              <a:t>="</a:t>
            </a:r>
            <a:r>
              <a:rPr lang="ru-RU" sz="850" dirty="0">
                <a:solidFill>
                  <a:srgbClr val="0000FF"/>
                </a:solidFill>
              </a:rPr>
              <a:t>Пароль и его подтверждение не совпадают." /&gt;</a:t>
            </a:r>
          </a:p>
          <a:p>
            <a:pPr marL="0" indent="0">
              <a:buNone/>
            </a:pPr>
            <a:r>
              <a:rPr lang="en-US" sz="850" dirty="0">
                <a:solidFill>
                  <a:srgbClr val="0000FF"/>
                </a:solidFill>
              </a:rPr>
              <a:t>            &lt;/div&gt;</a:t>
            </a:r>
          </a:p>
          <a:p>
            <a:pPr marL="0" indent="0">
              <a:buNone/>
            </a:pPr>
            <a:r>
              <a:rPr lang="en-US" sz="850" dirty="0">
                <a:solidFill>
                  <a:srgbClr val="0000FF"/>
                </a:solidFill>
              </a:rPr>
              <a:t>        &lt;/div&gt;</a:t>
            </a:r>
          </a:p>
          <a:p>
            <a:pPr marL="0" indent="0">
              <a:buNone/>
            </a:pPr>
            <a:r>
              <a:rPr lang="en-US" sz="850" dirty="0">
                <a:solidFill>
                  <a:srgbClr val="0000FF"/>
                </a:solidFill>
              </a:rPr>
              <a:t>        &lt;div class="form-group"&gt;</a:t>
            </a:r>
          </a:p>
          <a:p>
            <a:pPr marL="0" indent="0">
              <a:buNone/>
            </a:pPr>
            <a:r>
              <a:rPr lang="en-US" sz="850" dirty="0">
                <a:solidFill>
                  <a:srgbClr val="0000FF"/>
                </a:solidFill>
              </a:rPr>
              <a:t>            &lt;div class="col-md-offset-2 col-md-10"&gt;</a:t>
            </a:r>
          </a:p>
          <a:p>
            <a:pPr marL="0" indent="0">
              <a:buNone/>
            </a:pPr>
            <a:r>
              <a:rPr lang="en-US" sz="850" dirty="0">
                <a:solidFill>
                  <a:srgbClr val="0000FF"/>
                </a:solidFill>
              </a:rPr>
              <a:t>                &lt;</a:t>
            </a:r>
            <a:r>
              <a:rPr lang="en-US" sz="850" dirty="0" err="1">
                <a:solidFill>
                  <a:srgbClr val="0000FF"/>
                </a:solidFill>
              </a:rPr>
              <a:t>asp:Button</a:t>
            </a:r>
            <a:r>
              <a:rPr lang="en-US" sz="850" dirty="0">
                <a:solidFill>
                  <a:srgbClr val="0000FF"/>
                </a:solidFill>
              </a:rPr>
              <a:t> </a:t>
            </a:r>
            <a:r>
              <a:rPr lang="en-US" sz="850" dirty="0" err="1">
                <a:solidFill>
                  <a:srgbClr val="0000FF"/>
                </a:solidFill>
              </a:rPr>
              <a:t>runat</a:t>
            </a:r>
            <a:r>
              <a:rPr lang="en-US" sz="850" dirty="0">
                <a:solidFill>
                  <a:srgbClr val="0000FF"/>
                </a:solidFill>
              </a:rPr>
              <a:t>="server" </a:t>
            </a:r>
            <a:r>
              <a:rPr lang="en-US" sz="850" dirty="0" err="1">
                <a:solidFill>
                  <a:srgbClr val="0000FF"/>
                </a:solidFill>
              </a:rPr>
              <a:t>OnClick</a:t>
            </a:r>
            <a:r>
              <a:rPr lang="en-US" sz="850" dirty="0">
                <a:solidFill>
                  <a:srgbClr val="0000FF"/>
                </a:solidFill>
              </a:rPr>
              <a:t>="</a:t>
            </a:r>
            <a:r>
              <a:rPr lang="en-US" sz="850" dirty="0" err="1">
                <a:solidFill>
                  <a:srgbClr val="0000FF"/>
                </a:solidFill>
              </a:rPr>
              <a:t>CreateUser_Click</a:t>
            </a:r>
            <a:r>
              <a:rPr lang="en-US" sz="850" dirty="0">
                <a:solidFill>
                  <a:srgbClr val="0000FF"/>
                </a:solidFill>
              </a:rPr>
              <a:t>" Text="</a:t>
            </a:r>
            <a:r>
              <a:rPr lang="ru-RU" sz="850" dirty="0">
                <a:solidFill>
                  <a:srgbClr val="0000FF"/>
                </a:solidFill>
              </a:rPr>
              <a:t>Регистрация" </a:t>
            </a:r>
            <a:r>
              <a:rPr lang="en-US" sz="850" dirty="0" err="1">
                <a:solidFill>
                  <a:srgbClr val="0000FF"/>
                </a:solidFill>
              </a:rPr>
              <a:t>CssClass</a:t>
            </a:r>
            <a:r>
              <a:rPr lang="en-US" sz="850" dirty="0">
                <a:solidFill>
                  <a:srgbClr val="0000FF"/>
                </a:solidFill>
              </a:rPr>
              <a:t>="</a:t>
            </a:r>
            <a:r>
              <a:rPr lang="en-US" sz="850" dirty="0" err="1">
                <a:solidFill>
                  <a:srgbClr val="0000FF"/>
                </a:solidFill>
              </a:rPr>
              <a:t>btn</a:t>
            </a:r>
            <a:r>
              <a:rPr lang="en-US" sz="850" dirty="0">
                <a:solidFill>
                  <a:srgbClr val="0000FF"/>
                </a:solidFill>
              </a:rPr>
              <a:t> </a:t>
            </a:r>
            <a:r>
              <a:rPr lang="en-US" sz="850" dirty="0" err="1">
                <a:solidFill>
                  <a:srgbClr val="0000FF"/>
                </a:solidFill>
              </a:rPr>
              <a:t>btn</a:t>
            </a:r>
            <a:r>
              <a:rPr lang="en-US" sz="850" dirty="0">
                <a:solidFill>
                  <a:srgbClr val="0000FF"/>
                </a:solidFill>
              </a:rPr>
              <a:t>-default" /&gt;</a:t>
            </a:r>
          </a:p>
          <a:p>
            <a:pPr marL="0" indent="0">
              <a:buNone/>
            </a:pPr>
            <a:r>
              <a:rPr lang="en-US" sz="850" dirty="0">
                <a:solidFill>
                  <a:srgbClr val="0000FF"/>
                </a:solidFill>
              </a:rPr>
              <a:t>            &lt;/div</a:t>
            </a:r>
            <a:r>
              <a:rPr lang="en-US" sz="850" dirty="0" smtClean="0">
                <a:solidFill>
                  <a:srgbClr val="0000FF"/>
                </a:solidFill>
              </a:rPr>
              <a:t>&gt;  </a:t>
            </a:r>
            <a:r>
              <a:rPr lang="en-US" sz="850" dirty="0">
                <a:solidFill>
                  <a:srgbClr val="0000FF"/>
                </a:solidFill>
              </a:rPr>
              <a:t>&lt;/div</a:t>
            </a:r>
            <a:r>
              <a:rPr lang="en-US" sz="850" dirty="0" smtClean="0">
                <a:solidFill>
                  <a:srgbClr val="0000FF"/>
                </a:solidFill>
              </a:rPr>
              <a:t>&gt;  </a:t>
            </a:r>
            <a:r>
              <a:rPr lang="en-US" sz="850" dirty="0">
                <a:solidFill>
                  <a:srgbClr val="0000FF"/>
                </a:solidFill>
              </a:rPr>
              <a:t>&lt;/div&gt;</a:t>
            </a:r>
          </a:p>
          <a:p>
            <a:pPr marL="0" indent="0">
              <a:buNone/>
            </a:pPr>
            <a:r>
              <a:rPr lang="en-US" sz="850" dirty="0">
                <a:solidFill>
                  <a:srgbClr val="0000FF"/>
                </a:solidFill>
              </a:rPr>
              <a:t>&lt;/</a:t>
            </a:r>
            <a:r>
              <a:rPr lang="en-US" sz="850" dirty="0" err="1">
                <a:solidFill>
                  <a:srgbClr val="0000FF"/>
                </a:solidFill>
              </a:rPr>
              <a:t>asp:Content</a:t>
            </a:r>
            <a:r>
              <a:rPr lang="en-US" sz="850" dirty="0">
                <a:solidFill>
                  <a:srgbClr val="0000FF"/>
                </a:solidFill>
              </a:rPr>
              <a:t>&gt;</a:t>
            </a:r>
            <a:endParaRPr lang="ru-RU" sz="850" dirty="0">
              <a:solidFill>
                <a:srgbClr val="0000FF"/>
              </a:solidFill>
            </a:endParaRPr>
          </a:p>
        </p:txBody>
      </p:sp>
    </p:spTree>
    <p:extLst>
      <p:ext uri="{BB962C8B-B14F-4D97-AF65-F5344CB8AC3E}">
        <p14:creationId xmlns:p14="http://schemas.microsoft.com/office/powerpoint/2010/main" val="1681872432"/>
      </p:ext>
    </p:extLst>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778098"/>
          </a:xfrm>
        </p:spPr>
        <p:txBody>
          <a:bodyPr>
            <a:normAutofit/>
          </a:bodyPr>
          <a:lstStyle/>
          <a:p>
            <a:r>
              <a:rPr lang="ru-RU" sz="3600" dirty="0" smtClean="0">
                <a:latin typeface="Arial" panose="020B0604020202020204" pitchFamily="34" charset="0"/>
                <a:cs typeface="Arial" panose="020B0604020202020204" pitchFamily="34" charset="0"/>
              </a:rPr>
              <a:t>Код </a:t>
            </a:r>
            <a:r>
              <a:rPr lang="en-US" sz="3600" dirty="0" smtClean="0">
                <a:latin typeface="Arial" panose="020B0604020202020204" pitchFamily="34" charset="0"/>
                <a:cs typeface="Arial" panose="020B0604020202020204" pitchFamily="34" charset="0"/>
              </a:rPr>
              <a:t>web-</a:t>
            </a:r>
            <a:r>
              <a:rPr lang="ru-RU" sz="3600" dirty="0" smtClean="0">
                <a:latin typeface="Arial" panose="020B0604020202020204" pitchFamily="34" charset="0"/>
                <a:cs typeface="Arial" panose="020B0604020202020204" pitchFamily="34" charset="0"/>
              </a:rPr>
              <a:t>формы </a:t>
            </a:r>
            <a:r>
              <a:rPr lang="en-US" sz="3600" dirty="0" err="1" smtClean="0">
                <a:solidFill>
                  <a:srgbClr val="0000FF"/>
                </a:solidFill>
                <a:latin typeface="Arial" panose="020B0604020202020204" pitchFamily="34" charset="0"/>
                <a:cs typeface="Arial" panose="020B0604020202020204" pitchFamily="34" charset="0"/>
              </a:rPr>
              <a:t>Register.aspx.cs</a:t>
            </a:r>
            <a:endParaRPr lang="ru-RU" sz="3600" dirty="0">
              <a:solidFill>
                <a:srgbClr val="0000FF"/>
              </a:solidFill>
              <a:latin typeface="Arial" panose="020B0604020202020204" pitchFamily="34" charset="0"/>
              <a:cs typeface="Arial" panose="020B0604020202020204" pitchFamily="34" charset="0"/>
            </a:endParaRPr>
          </a:p>
        </p:txBody>
      </p:sp>
      <p:sp>
        <p:nvSpPr>
          <p:cNvPr id="3" name="Объект 2"/>
          <p:cNvSpPr>
            <a:spLocks noGrp="1"/>
          </p:cNvSpPr>
          <p:nvPr>
            <p:ph idx="1"/>
          </p:nvPr>
        </p:nvSpPr>
        <p:spPr>
          <a:xfrm>
            <a:off x="179512" y="1412776"/>
            <a:ext cx="8964488" cy="5445224"/>
          </a:xfrm>
        </p:spPr>
        <p:txBody>
          <a:bodyPr>
            <a:noAutofit/>
          </a:bodyPr>
          <a:lstStyle/>
          <a:p>
            <a:pPr marL="0" indent="0">
              <a:buNone/>
            </a:pPr>
            <a:r>
              <a:rPr lang="en-US" sz="1400" dirty="0">
                <a:solidFill>
                  <a:srgbClr val="0000FF"/>
                </a:solidFill>
              </a:rPr>
              <a:t> public partial class Register : </a:t>
            </a:r>
            <a:r>
              <a:rPr lang="en-US" sz="1400" dirty="0" smtClean="0">
                <a:solidFill>
                  <a:srgbClr val="0000FF"/>
                </a:solidFill>
              </a:rPr>
              <a:t>Page  </a:t>
            </a:r>
            <a:r>
              <a:rPr lang="ru-RU" sz="1400" dirty="0" smtClean="0">
                <a:solidFill>
                  <a:srgbClr val="0000FF"/>
                </a:solidFill>
              </a:rPr>
              <a:t> </a:t>
            </a:r>
            <a:r>
              <a:rPr lang="ru-RU" sz="1400" dirty="0">
                <a:solidFill>
                  <a:srgbClr val="0000FF"/>
                </a:solidFill>
              </a:rPr>
              <a:t>{</a:t>
            </a:r>
          </a:p>
          <a:p>
            <a:pPr marL="0" indent="0">
              <a:buNone/>
            </a:pPr>
            <a:r>
              <a:rPr lang="en-US" sz="1400" dirty="0">
                <a:solidFill>
                  <a:srgbClr val="0000FF"/>
                </a:solidFill>
              </a:rPr>
              <a:t>        protected void </a:t>
            </a:r>
            <a:r>
              <a:rPr lang="en-US" sz="1400" dirty="0" err="1">
                <a:solidFill>
                  <a:srgbClr val="0000FF"/>
                </a:solidFill>
              </a:rPr>
              <a:t>CreateUser_Click</a:t>
            </a:r>
            <a:r>
              <a:rPr lang="en-US" sz="1400" dirty="0">
                <a:solidFill>
                  <a:srgbClr val="0000FF"/>
                </a:solidFill>
              </a:rPr>
              <a:t>(object sender, </a:t>
            </a:r>
            <a:r>
              <a:rPr lang="en-US" sz="1400" dirty="0" err="1">
                <a:solidFill>
                  <a:srgbClr val="0000FF"/>
                </a:solidFill>
              </a:rPr>
              <a:t>EventArgs</a:t>
            </a:r>
            <a:r>
              <a:rPr lang="en-US" sz="1400" dirty="0">
                <a:solidFill>
                  <a:srgbClr val="0000FF"/>
                </a:solidFill>
              </a:rPr>
              <a:t> e</a:t>
            </a:r>
            <a:r>
              <a:rPr lang="en-US" sz="1400" dirty="0" smtClean="0">
                <a:solidFill>
                  <a:srgbClr val="0000FF"/>
                </a:solidFill>
              </a:rPr>
              <a:t>)</a:t>
            </a:r>
            <a:r>
              <a:rPr lang="ru-RU" sz="1400" dirty="0" smtClean="0">
                <a:solidFill>
                  <a:srgbClr val="0000FF"/>
                </a:solidFill>
              </a:rPr>
              <a:t>  </a:t>
            </a:r>
            <a:r>
              <a:rPr lang="ru-RU" sz="1400" dirty="0">
                <a:solidFill>
                  <a:srgbClr val="0000FF"/>
                </a:solidFill>
              </a:rPr>
              <a:t>{</a:t>
            </a:r>
          </a:p>
          <a:p>
            <a:pPr marL="0" indent="0">
              <a:buNone/>
            </a:pPr>
            <a:r>
              <a:rPr lang="en-US" sz="1400" dirty="0">
                <a:solidFill>
                  <a:srgbClr val="0000FF"/>
                </a:solidFill>
              </a:rPr>
              <a:t>            </a:t>
            </a:r>
            <a:r>
              <a:rPr lang="en-US" sz="1400" dirty="0" err="1">
                <a:solidFill>
                  <a:srgbClr val="0000FF"/>
                </a:solidFill>
              </a:rPr>
              <a:t>var</a:t>
            </a:r>
            <a:r>
              <a:rPr lang="en-US" sz="1400" dirty="0">
                <a:solidFill>
                  <a:srgbClr val="0000FF"/>
                </a:solidFill>
              </a:rPr>
              <a:t> manager = </a:t>
            </a:r>
            <a:r>
              <a:rPr lang="en-US" sz="1400" dirty="0" err="1">
                <a:solidFill>
                  <a:srgbClr val="0000FF"/>
                </a:solidFill>
              </a:rPr>
              <a:t>Context.GetOwinContext</a:t>
            </a:r>
            <a:r>
              <a:rPr lang="en-US" sz="1400" dirty="0">
                <a:solidFill>
                  <a:srgbClr val="0000FF"/>
                </a:solidFill>
              </a:rPr>
              <a:t>().</a:t>
            </a:r>
            <a:r>
              <a:rPr lang="en-US" sz="1400" dirty="0" err="1">
                <a:solidFill>
                  <a:srgbClr val="0000FF"/>
                </a:solidFill>
              </a:rPr>
              <a:t>GetUserManager</a:t>
            </a:r>
            <a:r>
              <a:rPr lang="en-US" sz="1400" dirty="0">
                <a:solidFill>
                  <a:srgbClr val="0000FF"/>
                </a:solidFill>
              </a:rPr>
              <a:t>&lt;</a:t>
            </a:r>
            <a:r>
              <a:rPr lang="en-US" sz="1400" dirty="0" err="1">
                <a:solidFill>
                  <a:srgbClr val="0000FF"/>
                </a:solidFill>
              </a:rPr>
              <a:t>ApplicationUserManager</a:t>
            </a:r>
            <a:r>
              <a:rPr lang="en-US" sz="1400" dirty="0">
                <a:solidFill>
                  <a:srgbClr val="0000FF"/>
                </a:solidFill>
              </a:rPr>
              <a:t>&gt;();</a:t>
            </a:r>
          </a:p>
          <a:p>
            <a:pPr marL="0" indent="0">
              <a:buNone/>
            </a:pPr>
            <a:r>
              <a:rPr lang="en-US" sz="1400" dirty="0">
                <a:solidFill>
                  <a:srgbClr val="0000FF"/>
                </a:solidFill>
              </a:rPr>
              <a:t>            </a:t>
            </a:r>
            <a:r>
              <a:rPr lang="en-US" sz="1400" dirty="0" err="1">
                <a:solidFill>
                  <a:srgbClr val="0000FF"/>
                </a:solidFill>
              </a:rPr>
              <a:t>var</a:t>
            </a:r>
            <a:r>
              <a:rPr lang="en-US" sz="1400" dirty="0">
                <a:solidFill>
                  <a:srgbClr val="0000FF"/>
                </a:solidFill>
              </a:rPr>
              <a:t> </a:t>
            </a:r>
            <a:r>
              <a:rPr lang="en-US" sz="1400" dirty="0" err="1">
                <a:solidFill>
                  <a:srgbClr val="0000FF"/>
                </a:solidFill>
              </a:rPr>
              <a:t>signInManager</a:t>
            </a:r>
            <a:r>
              <a:rPr lang="en-US" sz="1400" dirty="0">
                <a:solidFill>
                  <a:srgbClr val="0000FF"/>
                </a:solidFill>
              </a:rPr>
              <a:t> = </a:t>
            </a:r>
            <a:r>
              <a:rPr lang="en-US" sz="1400" dirty="0" err="1">
                <a:solidFill>
                  <a:srgbClr val="0000FF"/>
                </a:solidFill>
              </a:rPr>
              <a:t>Context.GetOwinContext</a:t>
            </a:r>
            <a:r>
              <a:rPr lang="en-US" sz="1400" dirty="0">
                <a:solidFill>
                  <a:srgbClr val="0000FF"/>
                </a:solidFill>
              </a:rPr>
              <a:t>().Get&lt;</a:t>
            </a:r>
            <a:r>
              <a:rPr lang="en-US" sz="1400" dirty="0" err="1">
                <a:solidFill>
                  <a:srgbClr val="0000FF"/>
                </a:solidFill>
              </a:rPr>
              <a:t>ApplicationSignInManager</a:t>
            </a:r>
            <a:r>
              <a:rPr lang="en-US" sz="1400" dirty="0">
                <a:solidFill>
                  <a:srgbClr val="0000FF"/>
                </a:solidFill>
              </a:rPr>
              <a:t>&gt;();</a:t>
            </a:r>
          </a:p>
          <a:p>
            <a:pPr marL="0" indent="0">
              <a:buNone/>
            </a:pPr>
            <a:r>
              <a:rPr lang="en-US" sz="1400" dirty="0">
                <a:solidFill>
                  <a:srgbClr val="0000FF"/>
                </a:solidFill>
              </a:rPr>
              <a:t>            </a:t>
            </a:r>
            <a:r>
              <a:rPr lang="en-US" sz="1400" dirty="0" err="1">
                <a:solidFill>
                  <a:srgbClr val="0000FF"/>
                </a:solidFill>
              </a:rPr>
              <a:t>var</a:t>
            </a:r>
            <a:r>
              <a:rPr lang="en-US" sz="1400" dirty="0">
                <a:solidFill>
                  <a:srgbClr val="0000FF"/>
                </a:solidFill>
              </a:rPr>
              <a:t> user = new </a:t>
            </a:r>
            <a:r>
              <a:rPr lang="en-US" sz="1400" dirty="0" err="1">
                <a:solidFill>
                  <a:srgbClr val="0000FF"/>
                </a:solidFill>
              </a:rPr>
              <a:t>ApplicationUser</a:t>
            </a:r>
            <a:r>
              <a:rPr lang="en-US" sz="1400" dirty="0">
                <a:solidFill>
                  <a:srgbClr val="0000FF"/>
                </a:solidFill>
              </a:rPr>
              <a:t>() { </a:t>
            </a:r>
            <a:r>
              <a:rPr lang="en-US" sz="1400" dirty="0" err="1">
                <a:solidFill>
                  <a:srgbClr val="0000FF"/>
                </a:solidFill>
              </a:rPr>
              <a:t>UserName</a:t>
            </a:r>
            <a:r>
              <a:rPr lang="en-US" sz="1400" dirty="0">
                <a:solidFill>
                  <a:srgbClr val="0000FF"/>
                </a:solidFill>
              </a:rPr>
              <a:t> = </a:t>
            </a:r>
            <a:r>
              <a:rPr lang="en-US" sz="1400" dirty="0" err="1">
                <a:solidFill>
                  <a:srgbClr val="0000FF"/>
                </a:solidFill>
              </a:rPr>
              <a:t>Email.Text</a:t>
            </a:r>
            <a:r>
              <a:rPr lang="en-US" sz="1400" dirty="0">
                <a:solidFill>
                  <a:srgbClr val="0000FF"/>
                </a:solidFill>
              </a:rPr>
              <a:t>, Email = </a:t>
            </a:r>
            <a:r>
              <a:rPr lang="en-US" sz="1400" dirty="0" err="1">
                <a:solidFill>
                  <a:srgbClr val="0000FF"/>
                </a:solidFill>
              </a:rPr>
              <a:t>Email.Text</a:t>
            </a:r>
            <a:r>
              <a:rPr lang="en-US" sz="1400" dirty="0">
                <a:solidFill>
                  <a:srgbClr val="0000FF"/>
                </a:solidFill>
              </a:rPr>
              <a:t> };</a:t>
            </a:r>
          </a:p>
          <a:p>
            <a:pPr marL="0" indent="0">
              <a:buNone/>
            </a:pPr>
            <a:r>
              <a:rPr lang="en-US" sz="1400" dirty="0">
                <a:solidFill>
                  <a:srgbClr val="0000FF"/>
                </a:solidFill>
              </a:rPr>
              <a:t>            </a:t>
            </a:r>
            <a:r>
              <a:rPr lang="en-US" sz="1400" dirty="0" err="1">
                <a:solidFill>
                  <a:srgbClr val="0000FF"/>
                </a:solidFill>
              </a:rPr>
              <a:t>IdentityResult</a:t>
            </a:r>
            <a:r>
              <a:rPr lang="en-US" sz="1400" dirty="0">
                <a:solidFill>
                  <a:srgbClr val="0000FF"/>
                </a:solidFill>
              </a:rPr>
              <a:t> result = </a:t>
            </a:r>
            <a:r>
              <a:rPr lang="en-US" sz="1400" dirty="0" err="1">
                <a:solidFill>
                  <a:srgbClr val="0000FF"/>
                </a:solidFill>
              </a:rPr>
              <a:t>manager.Create</a:t>
            </a:r>
            <a:r>
              <a:rPr lang="en-US" sz="1400" dirty="0">
                <a:solidFill>
                  <a:srgbClr val="0000FF"/>
                </a:solidFill>
              </a:rPr>
              <a:t>(user, </a:t>
            </a:r>
            <a:r>
              <a:rPr lang="en-US" sz="1400" dirty="0" err="1">
                <a:solidFill>
                  <a:srgbClr val="0000FF"/>
                </a:solidFill>
              </a:rPr>
              <a:t>Password.Text</a:t>
            </a:r>
            <a:r>
              <a:rPr lang="en-US" sz="1400" dirty="0">
                <a:solidFill>
                  <a:srgbClr val="0000FF"/>
                </a:solidFill>
              </a:rPr>
              <a:t>);</a:t>
            </a:r>
          </a:p>
          <a:p>
            <a:pPr marL="0" indent="0">
              <a:buNone/>
            </a:pPr>
            <a:r>
              <a:rPr lang="en-US" sz="1400" dirty="0">
                <a:solidFill>
                  <a:srgbClr val="0000FF"/>
                </a:solidFill>
              </a:rPr>
              <a:t>            if (</a:t>
            </a:r>
            <a:r>
              <a:rPr lang="en-US" sz="1400" dirty="0" err="1">
                <a:solidFill>
                  <a:srgbClr val="0000FF"/>
                </a:solidFill>
              </a:rPr>
              <a:t>result.Succeeded</a:t>
            </a:r>
            <a:r>
              <a:rPr lang="en-US" sz="1400" dirty="0" smtClean="0">
                <a:solidFill>
                  <a:srgbClr val="0000FF"/>
                </a:solidFill>
              </a:rPr>
              <a:t>)</a:t>
            </a:r>
            <a:r>
              <a:rPr lang="ru-RU" sz="1400" dirty="0" smtClean="0">
                <a:solidFill>
                  <a:srgbClr val="0000FF"/>
                </a:solidFill>
              </a:rPr>
              <a:t>  </a:t>
            </a:r>
            <a:r>
              <a:rPr lang="ru-RU" sz="1400" dirty="0">
                <a:solidFill>
                  <a:srgbClr val="0000FF"/>
                </a:solidFill>
              </a:rPr>
              <a:t>{</a:t>
            </a:r>
          </a:p>
          <a:p>
            <a:pPr marL="0" indent="0">
              <a:buNone/>
            </a:pPr>
            <a:r>
              <a:rPr lang="ru-RU" sz="1400" dirty="0">
                <a:solidFill>
                  <a:srgbClr val="0000FF"/>
                </a:solidFill>
              </a:rPr>
              <a:t>                // Дополнительные сведения о том, как включить подтверждение учетной записи и сброс пароля, </a:t>
            </a:r>
            <a:endParaRPr lang="en-US" sz="1400" dirty="0" smtClean="0">
              <a:solidFill>
                <a:srgbClr val="0000FF"/>
              </a:solidFill>
            </a:endParaRPr>
          </a:p>
          <a:p>
            <a:pPr marL="0" indent="0">
              <a:buNone/>
            </a:pPr>
            <a:r>
              <a:rPr lang="en-US" sz="1400" dirty="0">
                <a:solidFill>
                  <a:srgbClr val="0000FF"/>
                </a:solidFill>
              </a:rPr>
              <a:t> </a:t>
            </a:r>
            <a:r>
              <a:rPr lang="en-US" sz="1400" dirty="0" smtClean="0">
                <a:solidFill>
                  <a:srgbClr val="0000FF"/>
                </a:solidFill>
              </a:rPr>
              <a:t>              // </a:t>
            </a:r>
            <a:r>
              <a:rPr lang="ru-RU" sz="1400" dirty="0" smtClean="0">
                <a:solidFill>
                  <a:srgbClr val="0000FF"/>
                </a:solidFill>
              </a:rPr>
              <a:t>см</a:t>
            </a:r>
            <a:r>
              <a:rPr lang="ru-RU" sz="1400" dirty="0">
                <a:solidFill>
                  <a:srgbClr val="0000FF"/>
                </a:solidFill>
              </a:rPr>
              <a:t>. по адресу: http://go.microsoft.com/fwlink/?LinkID=320771</a:t>
            </a:r>
          </a:p>
          <a:p>
            <a:pPr marL="0" indent="0">
              <a:buNone/>
            </a:pPr>
            <a:r>
              <a:rPr lang="en-US" sz="1400" dirty="0">
                <a:solidFill>
                  <a:srgbClr val="0000FF"/>
                </a:solidFill>
              </a:rPr>
              <a:t>                //string code = </a:t>
            </a:r>
            <a:r>
              <a:rPr lang="en-US" sz="1400" dirty="0" err="1">
                <a:solidFill>
                  <a:srgbClr val="0000FF"/>
                </a:solidFill>
              </a:rPr>
              <a:t>manager.GenerateEmailConfirmationToken</a:t>
            </a:r>
            <a:r>
              <a:rPr lang="en-US" sz="1400" dirty="0">
                <a:solidFill>
                  <a:srgbClr val="0000FF"/>
                </a:solidFill>
              </a:rPr>
              <a:t>(</a:t>
            </a:r>
            <a:r>
              <a:rPr lang="en-US" sz="1400" dirty="0" err="1">
                <a:solidFill>
                  <a:srgbClr val="0000FF"/>
                </a:solidFill>
              </a:rPr>
              <a:t>user.Id</a:t>
            </a:r>
            <a:r>
              <a:rPr lang="en-US" sz="1400" dirty="0">
                <a:solidFill>
                  <a:srgbClr val="0000FF"/>
                </a:solidFill>
              </a:rPr>
              <a:t>);</a:t>
            </a:r>
          </a:p>
          <a:p>
            <a:pPr marL="0" indent="0">
              <a:buNone/>
            </a:pPr>
            <a:r>
              <a:rPr lang="en-US" sz="1400" dirty="0">
                <a:solidFill>
                  <a:srgbClr val="0000FF"/>
                </a:solidFill>
              </a:rPr>
              <a:t>                //string </a:t>
            </a:r>
            <a:r>
              <a:rPr lang="en-US" sz="1400" dirty="0" err="1">
                <a:solidFill>
                  <a:srgbClr val="0000FF"/>
                </a:solidFill>
              </a:rPr>
              <a:t>callbackUrl</a:t>
            </a:r>
            <a:r>
              <a:rPr lang="en-US" sz="1400" dirty="0">
                <a:solidFill>
                  <a:srgbClr val="0000FF"/>
                </a:solidFill>
              </a:rPr>
              <a:t> = </a:t>
            </a:r>
            <a:r>
              <a:rPr lang="en-US" sz="1400" dirty="0" err="1">
                <a:solidFill>
                  <a:srgbClr val="0000FF"/>
                </a:solidFill>
              </a:rPr>
              <a:t>IdentityHelper.GetUserConfirmationRedirectUrl</a:t>
            </a:r>
            <a:r>
              <a:rPr lang="en-US" sz="1400" dirty="0">
                <a:solidFill>
                  <a:srgbClr val="0000FF"/>
                </a:solidFill>
              </a:rPr>
              <a:t>(code, </a:t>
            </a:r>
            <a:r>
              <a:rPr lang="en-US" sz="1400" dirty="0" err="1">
                <a:solidFill>
                  <a:srgbClr val="0000FF"/>
                </a:solidFill>
              </a:rPr>
              <a:t>user.Id</a:t>
            </a:r>
            <a:r>
              <a:rPr lang="en-US" sz="1400" dirty="0">
                <a:solidFill>
                  <a:srgbClr val="0000FF"/>
                </a:solidFill>
              </a:rPr>
              <a:t>, Request);</a:t>
            </a:r>
          </a:p>
          <a:p>
            <a:pPr marL="0" indent="0">
              <a:buNone/>
            </a:pPr>
            <a:r>
              <a:rPr lang="en-US" sz="1400" dirty="0">
                <a:solidFill>
                  <a:srgbClr val="0000FF"/>
                </a:solidFill>
              </a:rPr>
              <a:t>                //</a:t>
            </a:r>
            <a:r>
              <a:rPr lang="en-US" sz="1400" dirty="0" err="1">
                <a:solidFill>
                  <a:srgbClr val="0000FF"/>
                </a:solidFill>
              </a:rPr>
              <a:t>manager.SendEmail</a:t>
            </a:r>
            <a:r>
              <a:rPr lang="en-US" sz="1400" dirty="0">
                <a:solidFill>
                  <a:srgbClr val="0000FF"/>
                </a:solidFill>
              </a:rPr>
              <a:t>(</a:t>
            </a:r>
            <a:r>
              <a:rPr lang="en-US" sz="1400" dirty="0" err="1">
                <a:solidFill>
                  <a:srgbClr val="0000FF"/>
                </a:solidFill>
              </a:rPr>
              <a:t>user.Id</a:t>
            </a:r>
            <a:r>
              <a:rPr lang="en-US" sz="1400" dirty="0">
                <a:solidFill>
                  <a:srgbClr val="0000FF"/>
                </a:solidFill>
              </a:rPr>
              <a:t>, </a:t>
            </a:r>
            <a:r>
              <a:rPr lang="en-US" sz="1400" dirty="0" smtClean="0">
                <a:solidFill>
                  <a:srgbClr val="0000FF"/>
                </a:solidFill>
              </a:rPr>
              <a:t>"</a:t>
            </a:r>
            <a:r>
              <a:rPr lang="ru-RU" sz="1400" dirty="0" smtClean="0">
                <a:solidFill>
                  <a:srgbClr val="0000FF"/>
                </a:solidFill>
              </a:rPr>
              <a:t>Подтверждение </a:t>
            </a:r>
            <a:r>
              <a:rPr lang="ru-RU" sz="1400" dirty="0">
                <a:solidFill>
                  <a:srgbClr val="0000FF"/>
                </a:solidFill>
              </a:rPr>
              <a:t>учетной записи", </a:t>
            </a:r>
            <a:endParaRPr lang="en-US" sz="1400" dirty="0" smtClean="0">
              <a:solidFill>
                <a:srgbClr val="0000FF"/>
              </a:solidFill>
            </a:endParaRPr>
          </a:p>
          <a:p>
            <a:pPr marL="0" indent="0">
              <a:buNone/>
            </a:pPr>
            <a:r>
              <a:rPr lang="en-US" sz="1400" dirty="0" smtClean="0">
                <a:solidFill>
                  <a:srgbClr val="0000FF"/>
                </a:solidFill>
              </a:rPr>
              <a:t>                //                 </a:t>
            </a:r>
            <a:r>
              <a:rPr lang="ru-RU" sz="1400" dirty="0" smtClean="0">
                <a:solidFill>
                  <a:srgbClr val="0000FF"/>
                </a:solidFill>
              </a:rPr>
              <a:t>"</a:t>
            </a:r>
            <a:r>
              <a:rPr lang="ru-RU" sz="1400" dirty="0">
                <a:solidFill>
                  <a:srgbClr val="0000FF"/>
                </a:solidFill>
              </a:rPr>
              <a:t>Подтвердите вашу учетную запись, щелкнув &lt;</a:t>
            </a:r>
            <a:r>
              <a:rPr lang="en-US" sz="1400" dirty="0">
                <a:solidFill>
                  <a:srgbClr val="0000FF"/>
                </a:solidFill>
              </a:rPr>
              <a:t>a </a:t>
            </a:r>
            <a:r>
              <a:rPr lang="en-US" sz="1400" dirty="0" err="1">
                <a:solidFill>
                  <a:srgbClr val="0000FF"/>
                </a:solidFill>
              </a:rPr>
              <a:t>href</a:t>
            </a:r>
            <a:r>
              <a:rPr lang="en-US" sz="1400" dirty="0">
                <a:solidFill>
                  <a:srgbClr val="0000FF"/>
                </a:solidFill>
              </a:rPr>
              <a:t>=\"" + </a:t>
            </a:r>
            <a:r>
              <a:rPr lang="en-US" sz="1400" dirty="0" err="1">
                <a:solidFill>
                  <a:srgbClr val="0000FF"/>
                </a:solidFill>
              </a:rPr>
              <a:t>callbackUrl</a:t>
            </a:r>
            <a:r>
              <a:rPr lang="en-US" sz="1400" dirty="0">
                <a:solidFill>
                  <a:srgbClr val="0000FF"/>
                </a:solidFill>
              </a:rPr>
              <a:t> + "\"&gt;</a:t>
            </a:r>
            <a:r>
              <a:rPr lang="ru-RU" sz="1400" dirty="0">
                <a:solidFill>
                  <a:srgbClr val="0000FF"/>
                </a:solidFill>
              </a:rPr>
              <a:t>здесь&lt;/</a:t>
            </a:r>
            <a:r>
              <a:rPr lang="en-US" sz="1400" dirty="0">
                <a:solidFill>
                  <a:srgbClr val="0000FF"/>
                </a:solidFill>
              </a:rPr>
              <a:t>a&gt;.");</a:t>
            </a:r>
          </a:p>
          <a:p>
            <a:pPr marL="0" indent="0">
              <a:buNone/>
            </a:pPr>
            <a:endParaRPr lang="ru-RU" sz="1400" dirty="0">
              <a:solidFill>
                <a:srgbClr val="0000FF"/>
              </a:solidFill>
            </a:endParaRPr>
          </a:p>
          <a:p>
            <a:pPr marL="0" indent="0">
              <a:buNone/>
            </a:pPr>
            <a:r>
              <a:rPr lang="en-US" sz="1400" dirty="0">
                <a:solidFill>
                  <a:srgbClr val="0000FF"/>
                </a:solidFill>
              </a:rPr>
              <a:t>                </a:t>
            </a:r>
            <a:r>
              <a:rPr lang="en-US" sz="1400" dirty="0" err="1">
                <a:solidFill>
                  <a:srgbClr val="0000FF"/>
                </a:solidFill>
              </a:rPr>
              <a:t>signInManager.SignIn</a:t>
            </a:r>
            <a:r>
              <a:rPr lang="en-US" sz="1400" dirty="0">
                <a:solidFill>
                  <a:srgbClr val="0000FF"/>
                </a:solidFill>
              </a:rPr>
              <a:t>( user, </a:t>
            </a:r>
            <a:r>
              <a:rPr lang="en-US" sz="1400" dirty="0" err="1">
                <a:solidFill>
                  <a:srgbClr val="0000FF"/>
                </a:solidFill>
              </a:rPr>
              <a:t>isPersistent</a:t>
            </a:r>
            <a:r>
              <a:rPr lang="en-US" sz="1400" dirty="0">
                <a:solidFill>
                  <a:srgbClr val="0000FF"/>
                </a:solidFill>
              </a:rPr>
              <a:t>: false, </a:t>
            </a:r>
            <a:r>
              <a:rPr lang="en-US" sz="1400" dirty="0" err="1">
                <a:solidFill>
                  <a:srgbClr val="0000FF"/>
                </a:solidFill>
              </a:rPr>
              <a:t>rememberBrowser</a:t>
            </a:r>
            <a:r>
              <a:rPr lang="en-US" sz="1400" dirty="0">
                <a:solidFill>
                  <a:srgbClr val="0000FF"/>
                </a:solidFill>
              </a:rPr>
              <a:t>: false);</a:t>
            </a:r>
          </a:p>
          <a:p>
            <a:pPr marL="0" indent="0">
              <a:buNone/>
            </a:pPr>
            <a:r>
              <a:rPr lang="en-US" sz="1400" dirty="0">
                <a:solidFill>
                  <a:srgbClr val="0000FF"/>
                </a:solidFill>
              </a:rPr>
              <a:t>                </a:t>
            </a:r>
            <a:r>
              <a:rPr lang="en-US" sz="1400" dirty="0" err="1">
                <a:solidFill>
                  <a:srgbClr val="0000FF"/>
                </a:solidFill>
              </a:rPr>
              <a:t>IdentityHelper.RedirectToReturnUrl</a:t>
            </a:r>
            <a:r>
              <a:rPr lang="en-US" sz="1400" dirty="0">
                <a:solidFill>
                  <a:srgbClr val="0000FF"/>
                </a:solidFill>
              </a:rPr>
              <a:t>(</a:t>
            </a:r>
            <a:r>
              <a:rPr lang="en-US" sz="1400" dirty="0" err="1">
                <a:solidFill>
                  <a:srgbClr val="0000FF"/>
                </a:solidFill>
              </a:rPr>
              <a:t>Request.QueryString</a:t>
            </a:r>
            <a:r>
              <a:rPr lang="en-US" sz="1400" dirty="0">
                <a:solidFill>
                  <a:srgbClr val="0000FF"/>
                </a:solidFill>
              </a:rPr>
              <a:t>["</a:t>
            </a:r>
            <a:r>
              <a:rPr lang="en-US" sz="1400" dirty="0" err="1">
                <a:solidFill>
                  <a:srgbClr val="0000FF"/>
                </a:solidFill>
              </a:rPr>
              <a:t>ReturnUrl</a:t>
            </a:r>
            <a:r>
              <a:rPr lang="en-US" sz="1400" dirty="0">
                <a:solidFill>
                  <a:srgbClr val="0000FF"/>
                </a:solidFill>
              </a:rPr>
              <a:t>"], Response);</a:t>
            </a:r>
          </a:p>
          <a:p>
            <a:pPr marL="0" indent="0">
              <a:buNone/>
            </a:pPr>
            <a:r>
              <a:rPr lang="ru-RU" sz="1400" dirty="0">
                <a:solidFill>
                  <a:srgbClr val="0000FF"/>
                </a:solidFill>
              </a:rPr>
              <a:t>            }</a:t>
            </a:r>
          </a:p>
          <a:p>
            <a:pPr marL="0" indent="0">
              <a:buNone/>
            </a:pPr>
            <a:r>
              <a:rPr lang="en-US" sz="1400" dirty="0">
                <a:solidFill>
                  <a:srgbClr val="0000FF"/>
                </a:solidFill>
              </a:rPr>
              <a:t>            else </a:t>
            </a:r>
            <a:r>
              <a:rPr lang="ru-RU" sz="1400" dirty="0" smtClean="0">
                <a:solidFill>
                  <a:srgbClr val="0000FF"/>
                </a:solidFill>
              </a:rPr>
              <a:t> </a:t>
            </a:r>
            <a:r>
              <a:rPr lang="ru-RU" sz="1400" dirty="0">
                <a:solidFill>
                  <a:srgbClr val="0000FF"/>
                </a:solidFill>
              </a:rPr>
              <a:t>{</a:t>
            </a:r>
          </a:p>
          <a:p>
            <a:pPr marL="0" indent="0">
              <a:buNone/>
            </a:pPr>
            <a:r>
              <a:rPr lang="en-US" sz="1400" dirty="0">
                <a:solidFill>
                  <a:srgbClr val="0000FF"/>
                </a:solidFill>
              </a:rPr>
              <a:t>                </a:t>
            </a:r>
            <a:r>
              <a:rPr lang="en-US" sz="1400" dirty="0" err="1">
                <a:solidFill>
                  <a:srgbClr val="0000FF"/>
                </a:solidFill>
              </a:rPr>
              <a:t>ErrorMessage.Text</a:t>
            </a:r>
            <a:r>
              <a:rPr lang="en-US" sz="1400" dirty="0">
                <a:solidFill>
                  <a:srgbClr val="0000FF"/>
                </a:solidFill>
              </a:rPr>
              <a:t> = </a:t>
            </a:r>
            <a:r>
              <a:rPr lang="en-US" sz="1400" dirty="0" err="1">
                <a:solidFill>
                  <a:srgbClr val="0000FF"/>
                </a:solidFill>
              </a:rPr>
              <a:t>result.Errors.FirstOrDefault</a:t>
            </a:r>
            <a:r>
              <a:rPr lang="en-US" sz="1400" dirty="0">
                <a:solidFill>
                  <a:srgbClr val="0000FF"/>
                </a:solidFill>
              </a:rPr>
              <a:t>();</a:t>
            </a:r>
          </a:p>
          <a:p>
            <a:pPr marL="0" indent="0">
              <a:buNone/>
            </a:pPr>
            <a:r>
              <a:rPr lang="ru-RU" sz="1400" dirty="0" smtClean="0">
                <a:solidFill>
                  <a:srgbClr val="0000FF"/>
                </a:solidFill>
              </a:rPr>
              <a:t>}</a:t>
            </a:r>
            <a:r>
              <a:rPr lang="en-US" sz="1400" dirty="0" smtClean="0">
                <a:solidFill>
                  <a:srgbClr val="0000FF"/>
                </a:solidFill>
              </a:rPr>
              <a:t> } }</a:t>
            </a:r>
            <a:endParaRPr lang="ru-RU" sz="1400" dirty="0">
              <a:solidFill>
                <a:srgbClr val="0000FF"/>
              </a:solidFill>
            </a:endParaRPr>
          </a:p>
        </p:txBody>
      </p:sp>
    </p:spTree>
    <p:extLst>
      <p:ext uri="{BB962C8B-B14F-4D97-AF65-F5344CB8AC3E}">
        <p14:creationId xmlns:p14="http://schemas.microsoft.com/office/powerpoint/2010/main" val="1260793397"/>
      </p:ext>
    </p:extLst>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850106"/>
          </a:xfrm>
        </p:spPr>
        <p:txBody>
          <a:bodyPr/>
          <a:lstStyle/>
          <a:p>
            <a:r>
              <a:rPr lang="ru-RU" dirty="0" smtClean="0"/>
              <a:t>Подключение пользователя</a:t>
            </a:r>
            <a:endParaRPr lang="ru-RU" dirty="0"/>
          </a:p>
        </p:txBody>
      </p:sp>
      <p:sp>
        <p:nvSpPr>
          <p:cNvPr id="3" name="Объект 2"/>
          <p:cNvSpPr>
            <a:spLocks noGrp="1"/>
          </p:cNvSpPr>
          <p:nvPr>
            <p:ph idx="1"/>
          </p:nvPr>
        </p:nvSpPr>
        <p:spPr>
          <a:xfrm>
            <a:off x="179512" y="1412776"/>
            <a:ext cx="8964488" cy="2952328"/>
          </a:xfrm>
        </p:spPr>
        <p:txBody>
          <a:bodyPr>
            <a:normAutofit fontScale="70000" lnSpcReduction="20000"/>
          </a:bodyPr>
          <a:lstStyle/>
          <a:p>
            <a:r>
              <a:rPr lang="ru-RU" dirty="0" smtClean="0"/>
              <a:t>Для входа зарегистрированного пользователя используется форма </a:t>
            </a:r>
            <a:r>
              <a:rPr lang="en-US" dirty="0" smtClean="0"/>
              <a:t>Login.aspx </a:t>
            </a:r>
            <a:r>
              <a:rPr lang="ru-RU" dirty="0" smtClean="0"/>
              <a:t>(в папке </a:t>
            </a:r>
            <a:r>
              <a:rPr lang="en-US" dirty="0" smtClean="0"/>
              <a:t>Account</a:t>
            </a:r>
            <a:r>
              <a:rPr lang="ru-RU" dirty="0" smtClean="0"/>
              <a:t>)</a:t>
            </a:r>
            <a:r>
              <a:rPr lang="en-US" dirty="0" smtClean="0"/>
              <a:t>. </a:t>
            </a:r>
            <a:endParaRPr lang="ru-RU" dirty="0"/>
          </a:p>
          <a:p>
            <a:r>
              <a:rPr lang="ru-RU" dirty="0" smtClean="0"/>
              <a:t>Для входа (</a:t>
            </a:r>
            <a:r>
              <a:rPr lang="en-US" dirty="0" smtClean="0"/>
              <a:t>log in</a:t>
            </a:r>
            <a:r>
              <a:rPr lang="ru-RU" dirty="0" smtClean="0"/>
              <a:t>) нужно ввести </a:t>
            </a:r>
            <a:r>
              <a:rPr lang="en-US" dirty="0" smtClean="0"/>
              <a:t>email </a:t>
            </a:r>
            <a:r>
              <a:rPr lang="ru-RU" dirty="0" smtClean="0"/>
              <a:t>адрес и пароль, затем щелкнуть по кнопке</a:t>
            </a:r>
            <a:r>
              <a:rPr lang="en-US" dirty="0" smtClean="0"/>
              <a:t> </a:t>
            </a:r>
            <a:r>
              <a:rPr lang="ru-RU" dirty="0" smtClean="0"/>
              <a:t>«</a:t>
            </a:r>
            <a:r>
              <a:rPr lang="en-US" dirty="0" smtClean="0"/>
              <a:t>Log In</a:t>
            </a:r>
            <a:r>
              <a:rPr lang="ru-RU" dirty="0" smtClean="0"/>
              <a:t>»</a:t>
            </a:r>
            <a:r>
              <a:rPr lang="en-US" dirty="0" smtClean="0"/>
              <a:t>. </a:t>
            </a:r>
            <a:endParaRPr lang="ru-RU" dirty="0"/>
          </a:p>
          <a:p>
            <a:r>
              <a:rPr lang="ru-RU" dirty="0" smtClean="0"/>
              <a:t>Пользователь также может поставить флажок у элемента «</a:t>
            </a:r>
            <a:r>
              <a:rPr lang="en-US" dirty="0" smtClean="0"/>
              <a:t>Remember Me</a:t>
            </a:r>
            <a:r>
              <a:rPr lang="ru-RU" dirty="0" smtClean="0"/>
              <a:t>», чтобы оставаться подключенным даже после закрытия браузера.</a:t>
            </a:r>
          </a:p>
          <a:p>
            <a:r>
              <a:rPr lang="ru-RU" dirty="0" smtClean="0"/>
              <a:t>Код</a:t>
            </a:r>
            <a:r>
              <a:rPr lang="en-US" dirty="0" smtClean="0"/>
              <a:t> </a:t>
            </a:r>
            <a:r>
              <a:rPr lang="en-US" dirty="0" err="1"/>
              <a:t>aspx</a:t>
            </a:r>
            <a:r>
              <a:rPr lang="en-US" dirty="0"/>
              <a:t> </a:t>
            </a:r>
            <a:r>
              <a:rPr lang="ru-RU" dirty="0" smtClean="0"/>
              <a:t>для формы</a:t>
            </a:r>
            <a:r>
              <a:rPr lang="en-US" dirty="0" smtClean="0"/>
              <a:t> </a:t>
            </a:r>
            <a:r>
              <a:rPr lang="en-US" dirty="0">
                <a:solidFill>
                  <a:srgbClr val="0000FF"/>
                </a:solidFill>
              </a:rPr>
              <a:t>Login</a:t>
            </a:r>
            <a:r>
              <a:rPr lang="en-US" dirty="0"/>
              <a:t> </a:t>
            </a:r>
            <a:r>
              <a:rPr lang="ru-RU" dirty="0" smtClean="0"/>
              <a:t>содержит стандартные СЭУ </a:t>
            </a:r>
            <a:r>
              <a:rPr lang="en-US" dirty="0" smtClean="0"/>
              <a:t>ASP.NET </a:t>
            </a:r>
            <a:r>
              <a:rPr lang="ru-RU" dirty="0" smtClean="0"/>
              <a:t>и форматирование </a:t>
            </a:r>
            <a:r>
              <a:rPr lang="en-US" dirty="0" smtClean="0">
                <a:solidFill>
                  <a:srgbClr val="0000FF"/>
                </a:solidFill>
              </a:rPr>
              <a:t>Bootstrap</a:t>
            </a:r>
            <a:r>
              <a:rPr lang="en-US" dirty="0" smtClean="0"/>
              <a:t>.</a:t>
            </a:r>
            <a:endParaRPr lang="en-US" dirty="0"/>
          </a:p>
          <a:p>
            <a:endParaRPr lang="ru-RU" dirty="0"/>
          </a:p>
        </p:txBody>
      </p:sp>
      <p:pic>
        <p:nvPicPr>
          <p:cNvPr id="4" name="Рисунок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55776" y="4449454"/>
            <a:ext cx="3663046" cy="2408546"/>
          </a:xfrm>
          <a:prstGeom prst="rect">
            <a:avLst/>
          </a:prstGeom>
        </p:spPr>
      </p:pic>
    </p:spTree>
    <p:extLst>
      <p:ext uri="{BB962C8B-B14F-4D97-AF65-F5344CB8AC3E}">
        <p14:creationId xmlns:p14="http://schemas.microsoft.com/office/powerpoint/2010/main" val="2712456792"/>
      </p:ext>
    </p:extLst>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634082"/>
          </a:xfrm>
        </p:spPr>
        <p:txBody>
          <a:bodyPr>
            <a:normAutofit fontScale="90000"/>
          </a:bodyPr>
          <a:lstStyle/>
          <a:p>
            <a:r>
              <a:rPr lang="ru-RU" dirty="0" smtClean="0"/>
              <a:t>Код для события </a:t>
            </a:r>
            <a:r>
              <a:rPr lang="en-US" dirty="0" smtClean="0">
                <a:solidFill>
                  <a:srgbClr val="0000FF"/>
                </a:solidFill>
              </a:rPr>
              <a:t>Click</a:t>
            </a:r>
            <a:r>
              <a:rPr lang="en-US" dirty="0" smtClean="0"/>
              <a:t> </a:t>
            </a:r>
            <a:r>
              <a:rPr lang="ru-RU" dirty="0" smtClean="0"/>
              <a:t>кнопки </a:t>
            </a:r>
            <a:r>
              <a:rPr lang="en-US" dirty="0" err="1" smtClean="0">
                <a:solidFill>
                  <a:srgbClr val="0000FF"/>
                </a:solidFill>
              </a:rPr>
              <a:t>LogIn</a:t>
            </a:r>
            <a:endParaRPr lang="ru-RU" dirty="0">
              <a:solidFill>
                <a:srgbClr val="0000FF"/>
              </a:solidFill>
            </a:endParaRPr>
          </a:p>
        </p:txBody>
      </p:sp>
      <p:sp>
        <p:nvSpPr>
          <p:cNvPr id="3" name="Объект 2"/>
          <p:cNvSpPr>
            <a:spLocks noGrp="1"/>
          </p:cNvSpPr>
          <p:nvPr>
            <p:ph idx="1"/>
          </p:nvPr>
        </p:nvSpPr>
        <p:spPr>
          <a:xfrm>
            <a:off x="179512" y="1196752"/>
            <a:ext cx="8964488" cy="5661248"/>
          </a:xfrm>
        </p:spPr>
        <p:txBody>
          <a:bodyPr>
            <a:noAutofit/>
          </a:bodyPr>
          <a:lstStyle/>
          <a:p>
            <a:pPr marL="0" indent="0">
              <a:buNone/>
            </a:pPr>
            <a:r>
              <a:rPr lang="en-US" sz="1400" dirty="0">
                <a:solidFill>
                  <a:srgbClr val="0000FF"/>
                </a:solidFill>
              </a:rPr>
              <a:t>protected void Login(object sender, </a:t>
            </a:r>
            <a:r>
              <a:rPr lang="en-US" sz="1400" dirty="0" err="1">
                <a:solidFill>
                  <a:srgbClr val="0000FF"/>
                </a:solidFill>
              </a:rPr>
              <a:t>EventArgs</a:t>
            </a:r>
            <a:r>
              <a:rPr lang="en-US" sz="1400" dirty="0">
                <a:solidFill>
                  <a:srgbClr val="0000FF"/>
                </a:solidFill>
              </a:rPr>
              <a:t> e</a:t>
            </a:r>
            <a:r>
              <a:rPr lang="en-US" sz="1400" dirty="0" smtClean="0">
                <a:solidFill>
                  <a:srgbClr val="0000FF"/>
                </a:solidFill>
              </a:rPr>
              <a:t>)</a:t>
            </a:r>
            <a:r>
              <a:rPr lang="ru-RU" sz="1400" dirty="0" smtClean="0">
                <a:solidFill>
                  <a:srgbClr val="0000FF"/>
                </a:solidFill>
              </a:rPr>
              <a:t> </a:t>
            </a:r>
            <a:r>
              <a:rPr lang="en-US" sz="1400" dirty="0" smtClean="0">
                <a:solidFill>
                  <a:srgbClr val="0000FF"/>
                </a:solidFill>
              </a:rPr>
              <a:t>{</a:t>
            </a:r>
          </a:p>
          <a:p>
            <a:pPr marL="177800" indent="0">
              <a:buNone/>
            </a:pPr>
            <a:r>
              <a:rPr lang="en-US" sz="1400" dirty="0" smtClean="0">
                <a:solidFill>
                  <a:srgbClr val="0000FF"/>
                </a:solidFill>
              </a:rPr>
              <a:t>if </a:t>
            </a:r>
            <a:r>
              <a:rPr lang="en-US" sz="1400" dirty="0">
                <a:solidFill>
                  <a:srgbClr val="0000FF"/>
                </a:solidFill>
              </a:rPr>
              <a:t>(</a:t>
            </a:r>
            <a:r>
              <a:rPr lang="en-US" sz="1400" dirty="0" err="1">
                <a:solidFill>
                  <a:srgbClr val="0000FF"/>
                </a:solidFill>
              </a:rPr>
              <a:t>IsValid</a:t>
            </a:r>
            <a:r>
              <a:rPr lang="en-US" sz="1400" dirty="0">
                <a:solidFill>
                  <a:srgbClr val="0000FF"/>
                </a:solidFill>
              </a:rPr>
              <a:t>) {</a:t>
            </a:r>
          </a:p>
          <a:p>
            <a:pPr marL="355600" indent="0">
              <a:buNone/>
            </a:pPr>
            <a:r>
              <a:rPr lang="en-US" sz="1400" dirty="0" err="1" smtClean="0">
                <a:solidFill>
                  <a:srgbClr val="0000FF"/>
                </a:solidFill>
              </a:rPr>
              <a:t>var</a:t>
            </a:r>
            <a:r>
              <a:rPr lang="en-US" sz="1400" dirty="0" smtClean="0">
                <a:solidFill>
                  <a:srgbClr val="0000FF"/>
                </a:solidFill>
              </a:rPr>
              <a:t> </a:t>
            </a:r>
            <a:r>
              <a:rPr lang="en-US" sz="1400" dirty="0">
                <a:solidFill>
                  <a:srgbClr val="0000FF"/>
                </a:solidFill>
              </a:rPr>
              <a:t>manager </a:t>
            </a:r>
            <a:r>
              <a:rPr lang="en-US" sz="1400" dirty="0" smtClean="0">
                <a:solidFill>
                  <a:srgbClr val="0000FF"/>
                </a:solidFill>
              </a:rPr>
              <a:t>=</a:t>
            </a:r>
            <a:r>
              <a:rPr lang="ru-RU" sz="1400" dirty="0" smtClean="0">
                <a:solidFill>
                  <a:srgbClr val="0000FF"/>
                </a:solidFill>
              </a:rPr>
              <a:t> </a:t>
            </a:r>
            <a:r>
              <a:rPr lang="en-US" sz="1400" dirty="0" err="1" smtClean="0">
                <a:solidFill>
                  <a:srgbClr val="0000FF"/>
                </a:solidFill>
              </a:rPr>
              <a:t>Context.GetOwinContext</a:t>
            </a:r>
            <a:r>
              <a:rPr lang="en-US" sz="1400" dirty="0" smtClean="0">
                <a:solidFill>
                  <a:srgbClr val="0000FF"/>
                </a:solidFill>
              </a:rPr>
              <a:t>().</a:t>
            </a:r>
            <a:r>
              <a:rPr lang="en-US" sz="1400" dirty="0" err="1" smtClean="0">
                <a:solidFill>
                  <a:srgbClr val="0000FF"/>
                </a:solidFill>
              </a:rPr>
              <a:t>GetUserManager</a:t>
            </a:r>
            <a:r>
              <a:rPr lang="en-US" sz="1400" dirty="0" smtClean="0">
                <a:solidFill>
                  <a:srgbClr val="0000FF"/>
                </a:solidFill>
              </a:rPr>
              <a:t>&lt;</a:t>
            </a:r>
            <a:r>
              <a:rPr lang="en-US" sz="1400" dirty="0" err="1" smtClean="0">
                <a:solidFill>
                  <a:srgbClr val="0000FF"/>
                </a:solidFill>
              </a:rPr>
              <a:t>ApplicationUserManager</a:t>
            </a:r>
            <a:r>
              <a:rPr lang="en-US" sz="1400" dirty="0" smtClean="0">
                <a:solidFill>
                  <a:srgbClr val="0000FF"/>
                </a:solidFill>
              </a:rPr>
              <a:t>&gt;(); </a:t>
            </a:r>
            <a:endParaRPr lang="ru-RU" sz="1400" dirty="0" smtClean="0">
              <a:solidFill>
                <a:srgbClr val="0000FF"/>
              </a:solidFill>
            </a:endParaRPr>
          </a:p>
          <a:p>
            <a:pPr marL="355600" indent="0">
              <a:buNone/>
            </a:pPr>
            <a:r>
              <a:rPr lang="en-US" sz="1400" dirty="0" err="1" smtClean="0">
                <a:solidFill>
                  <a:srgbClr val="0000FF"/>
                </a:solidFill>
              </a:rPr>
              <a:t>var</a:t>
            </a:r>
            <a:r>
              <a:rPr lang="en-US" sz="1400" dirty="0" smtClean="0">
                <a:solidFill>
                  <a:srgbClr val="0000FF"/>
                </a:solidFill>
              </a:rPr>
              <a:t> </a:t>
            </a:r>
            <a:r>
              <a:rPr lang="en-US" sz="1400" dirty="0" err="1">
                <a:solidFill>
                  <a:srgbClr val="0000FF"/>
                </a:solidFill>
              </a:rPr>
              <a:t>signinManager</a:t>
            </a:r>
            <a:r>
              <a:rPr lang="en-US" sz="1400" dirty="0">
                <a:solidFill>
                  <a:srgbClr val="0000FF"/>
                </a:solidFill>
              </a:rPr>
              <a:t> </a:t>
            </a:r>
            <a:r>
              <a:rPr lang="en-US" sz="1400" dirty="0" smtClean="0">
                <a:solidFill>
                  <a:srgbClr val="0000FF"/>
                </a:solidFill>
              </a:rPr>
              <a:t>=</a:t>
            </a:r>
            <a:r>
              <a:rPr lang="ru-RU" sz="1400" dirty="0" smtClean="0">
                <a:solidFill>
                  <a:srgbClr val="0000FF"/>
                </a:solidFill>
              </a:rPr>
              <a:t> </a:t>
            </a:r>
            <a:r>
              <a:rPr lang="en-US" sz="1400" dirty="0" err="1" smtClean="0">
                <a:solidFill>
                  <a:srgbClr val="0000FF"/>
                </a:solidFill>
              </a:rPr>
              <a:t>Context.GetOwinContext</a:t>
            </a:r>
            <a:r>
              <a:rPr lang="en-US" sz="1400" dirty="0">
                <a:solidFill>
                  <a:srgbClr val="0000FF"/>
                </a:solidFill>
              </a:rPr>
              <a:t>().</a:t>
            </a:r>
            <a:r>
              <a:rPr lang="en-US" sz="1400" dirty="0" err="1">
                <a:solidFill>
                  <a:srgbClr val="0000FF"/>
                </a:solidFill>
              </a:rPr>
              <a:t>GetUserManager</a:t>
            </a:r>
            <a:r>
              <a:rPr lang="en-US" sz="1400" dirty="0">
                <a:solidFill>
                  <a:srgbClr val="0000FF"/>
                </a:solidFill>
              </a:rPr>
              <a:t>&lt;</a:t>
            </a:r>
            <a:r>
              <a:rPr lang="en-US" sz="1400" dirty="0" err="1">
                <a:solidFill>
                  <a:srgbClr val="0000FF"/>
                </a:solidFill>
              </a:rPr>
              <a:t>ApplicationSignInManager</a:t>
            </a:r>
            <a:r>
              <a:rPr lang="en-US" sz="1400" dirty="0">
                <a:solidFill>
                  <a:srgbClr val="0000FF"/>
                </a:solidFill>
              </a:rPr>
              <a:t>&gt;();</a:t>
            </a:r>
          </a:p>
          <a:p>
            <a:pPr marL="355600" indent="0">
              <a:buNone/>
            </a:pPr>
            <a:r>
              <a:rPr lang="en-US" sz="1400" dirty="0" smtClean="0">
                <a:solidFill>
                  <a:srgbClr val="0000FF"/>
                </a:solidFill>
              </a:rPr>
              <a:t>// </a:t>
            </a:r>
            <a:r>
              <a:rPr lang="en-US" sz="1400" dirty="0">
                <a:solidFill>
                  <a:srgbClr val="0000FF"/>
                </a:solidFill>
              </a:rPr>
              <a:t>This doesn't count login failures towards account lockout. </a:t>
            </a:r>
            <a:endParaRPr lang="ru-RU" sz="1400" dirty="0" smtClean="0">
              <a:solidFill>
                <a:srgbClr val="0000FF"/>
              </a:solidFill>
            </a:endParaRPr>
          </a:p>
          <a:p>
            <a:pPr marL="355600" indent="0">
              <a:buNone/>
            </a:pPr>
            <a:r>
              <a:rPr lang="en-US" sz="1400" dirty="0" smtClean="0">
                <a:solidFill>
                  <a:srgbClr val="0000FF"/>
                </a:solidFill>
              </a:rPr>
              <a:t>// To </a:t>
            </a:r>
            <a:r>
              <a:rPr lang="en-US" sz="1400" dirty="0">
                <a:solidFill>
                  <a:srgbClr val="0000FF"/>
                </a:solidFill>
              </a:rPr>
              <a:t>enable </a:t>
            </a:r>
            <a:r>
              <a:rPr lang="en-US" sz="1400" dirty="0" smtClean="0">
                <a:solidFill>
                  <a:srgbClr val="0000FF"/>
                </a:solidFill>
              </a:rPr>
              <a:t>password </a:t>
            </a:r>
            <a:r>
              <a:rPr lang="en-US" sz="1400" dirty="0">
                <a:solidFill>
                  <a:srgbClr val="0000FF"/>
                </a:solidFill>
              </a:rPr>
              <a:t>failures to trigger lockout, change to </a:t>
            </a:r>
            <a:r>
              <a:rPr lang="en-US" sz="1400" dirty="0" err="1">
                <a:solidFill>
                  <a:srgbClr val="0000FF"/>
                </a:solidFill>
              </a:rPr>
              <a:t>shouldLockout</a:t>
            </a:r>
            <a:r>
              <a:rPr lang="en-US" sz="1400" dirty="0">
                <a:solidFill>
                  <a:srgbClr val="0000FF"/>
                </a:solidFill>
              </a:rPr>
              <a:t>: true </a:t>
            </a:r>
            <a:endParaRPr lang="ru-RU" sz="1400" dirty="0" smtClean="0">
              <a:solidFill>
                <a:srgbClr val="0000FF"/>
              </a:solidFill>
            </a:endParaRPr>
          </a:p>
          <a:p>
            <a:pPr marL="355600" indent="0">
              <a:buNone/>
            </a:pPr>
            <a:r>
              <a:rPr lang="en-US" sz="1400" b="1" dirty="0" err="1" smtClean="0">
                <a:solidFill>
                  <a:srgbClr val="0000FF"/>
                </a:solidFill>
              </a:rPr>
              <a:t>var</a:t>
            </a:r>
            <a:r>
              <a:rPr lang="en-US" sz="1400" b="1" dirty="0" smtClean="0">
                <a:solidFill>
                  <a:srgbClr val="0000FF"/>
                </a:solidFill>
              </a:rPr>
              <a:t> </a:t>
            </a:r>
            <a:r>
              <a:rPr lang="en-US" sz="1400" b="1" dirty="0">
                <a:solidFill>
                  <a:srgbClr val="0000FF"/>
                </a:solidFill>
              </a:rPr>
              <a:t>result = </a:t>
            </a:r>
            <a:r>
              <a:rPr lang="en-US" sz="1400" b="1" dirty="0" err="1" smtClean="0">
                <a:solidFill>
                  <a:srgbClr val="0000FF"/>
                </a:solidFill>
              </a:rPr>
              <a:t>signinManager.PasswordSignln</a:t>
            </a:r>
            <a:r>
              <a:rPr lang="en-US" sz="1400" b="1" dirty="0" smtClean="0">
                <a:solidFill>
                  <a:srgbClr val="0000FF"/>
                </a:solidFill>
              </a:rPr>
              <a:t>(</a:t>
            </a:r>
            <a:r>
              <a:rPr lang="en-US" sz="1400" b="1" dirty="0" err="1" smtClean="0">
                <a:solidFill>
                  <a:srgbClr val="0000FF"/>
                </a:solidFill>
              </a:rPr>
              <a:t>Email.Text</a:t>
            </a:r>
            <a:r>
              <a:rPr lang="en-US" sz="1400" b="1" dirty="0" smtClean="0">
                <a:solidFill>
                  <a:srgbClr val="0000FF"/>
                </a:solidFill>
              </a:rPr>
              <a:t>,</a:t>
            </a:r>
            <a:r>
              <a:rPr lang="ru-RU" sz="1400" b="1" dirty="0" smtClean="0">
                <a:solidFill>
                  <a:srgbClr val="0000FF"/>
                </a:solidFill>
              </a:rPr>
              <a:t> </a:t>
            </a:r>
            <a:r>
              <a:rPr lang="en-US" sz="1400" b="1" dirty="0" err="1" smtClean="0">
                <a:solidFill>
                  <a:srgbClr val="0000FF"/>
                </a:solidFill>
              </a:rPr>
              <a:t>Password.Text</a:t>
            </a:r>
            <a:r>
              <a:rPr lang="en-US" sz="1400" b="1" dirty="0">
                <a:solidFill>
                  <a:srgbClr val="0000FF"/>
                </a:solidFill>
              </a:rPr>
              <a:t>, </a:t>
            </a:r>
            <a:r>
              <a:rPr lang="en-US" sz="1400" b="1" dirty="0" err="1">
                <a:solidFill>
                  <a:srgbClr val="0000FF"/>
                </a:solidFill>
              </a:rPr>
              <a:t>RememberMe.Checked</a:t>
            </a:r>
            <a:r>
              <a:rPr lang="en-US" sz="1400" b="1" dirty="0">
                <a:solidFill>
                  <a:srgbClr val="0000FF"/>
                </a:solidFill>
              </a:rPr>
              <a:t>, </a:t>
            </a:r>
            <a:endParaRPr lang="en-US" sz="1400" b="1" dirty="0" smtClean="0">
              <a:solidFill>
                <a:srgbClr val="0000FF"/>
              </a:solidFill>
            </a:endParaRPr>
          </a:p>
          <a:p>
            <a:pPr marL="3683000" indent="0">
              <a:buNone/>
            </a:pPr>
            <a:r>
              <a:rPr lang="en-US" sz="1400" b="1" dirty="0" err="1" smtClean="0">
                <a:solidFill>
                  <a:srgbClr val="0000FF"/>
                </a:solidFill>
              </a:rPr>
              <a:t>shouldLockout</a:t>
            </a:r>
            <a:r>
              <a:rPr lang="en-US" sz="1400" b="1" dirty="0">
                <a:solidFill>
                  <a:srgbClr val="0000FF"/>
                </a:solidFill>
              </a:rPr>
              <a:t>: false);</a:t>
            </a:r>
          </a:p>
          <a:p>
            <a:pPr marL="355600" indent="0">
              <a:buNone/>
            </a:pPr>
            <a:r>
              <a:rPr lang="en-US" sz="1400" dirty="0" smtClean="0">
                <a:solidFill>
                  <a:srgbClr val="0000FF"/>
                </a:solidFill>
              </a:rPr>
              <a:t>switch </a:t>
            </a:r>
            <a:r>
              <a:rPr lang="en-US" sz="1400" dirty="0">
                <a:solidFill>
                  <a:srgbClr val="0000FF"/>
                </a:solidFill>
              </a:rPr>
              <a:t>(result) {</a:t>
            </a:r>
          </a:p>
          <a:p>
            <a:pPr marL="533400" indent="0">
              <a:buNone/>
            </a:pPr>
            <a:r>
              <a:rPr lang="en-US" sz="1400" dirty="0" smtClean="0">
                <a:solidFill>
                  <a:srgbClr val="0000FF"/>
                </a:solidFill>
              </a:rPr>
              <a:t>case </a:t>
            </a:r>
            <a:r>
              <a:rPr lang="en-US" sz="1400" dirty="0" err="1">
                <a:solidFill>
                  <a:srgbClr val="0000FF"/>
                </a:solidFill>
              </a:rPr>
              <a:t>SignlnStatus.Success</a:t>
            </a:r>
            <a:r>
              <a:rPr lang="en-US" sz="1400" dirty="0">
                <a:solidFill>
                  <a:srgbClr val="0000FF"/>
                </a:solidFill>
              </a:rPr>
              <a:t>:</a:t>
            </a:r>
          </a:p>
          <a:p>
            <a:pPr marL="723900" indent="0">
              <a:buNone/>
            </a:pPr>
            <a:r>
              <a:rPr lang="en-US" sz="1400" dirty="0" err="1" smtClean="0">
                <a:solidFill>
                  <a:srgbClr val="0000FF"/>
                </a:solidFill>
              </a:rPr>
              <a:t>IdentityHelper</a:t>
            </a:r>
            <a:r>
              <a:rPr lang="en-US" sz="1400" dirty="0">
                <a:solidFill>
                  <a:srgbClr val="0000FF"/>
                </a:solidFill>
              </a:rPr>
              <a:t>. </a:t>
            </a:r>
            <a:r>
              <a:rPr lang="en-US" sz="1400" dirty="0" err="1">
                <a:solidFill>
                  <a:srgbClr val="0000FF"/>
                </a:solidFill>
              </a:rPr>
              <a:t>RedirectToReturnUrl</a:t>
            </a:r>
            <a:r>
              <a:rPr lang="en-US" sz="1400" dirty="0">
                <a:solidFill>
                  <a:srgbClr val="0000FF"/>
                </a:solidFill>
              </a:rPr>
              <a:t> (</a:t>
            </a:r>
          </a:p>
          <a:p>
            <a:pPr marL="723900" indent="0">
              <a:buNone/>
            </a:pPr>
            <a:r>
              <a:rPr lang="en-US" sz="1400" dirty="0" err="1" smtClean="0">
                <a:solidFill>
                  <a:srgbClr val="0000FF"/>
                </a:solidFill>
              </a:rPr>
              <a:t>Request.Querystring</a:t>
            </a:r>
            <a:r>
              <a:rPr lang="en-US" sz="1400" dirty="0">
                <a:solidFill>
                  <a:srgbClr val="0000FF"/>
                </a:solidFill>
              </a:rPr>
              <a:t>["</a:t>
            </a:r>
            <a:r>
              <a:rPr lang="en-US" sz="1400" dirty="0" err="1">
                <a:solidFill>
                  <a:srgbClr val="0000FF"/>
                </a:solidFill>
              </a:rPr>
              <a:t>ReturnUrl</a:t>
            </a:r>
            <a:r>
              <a:rPr lang="en-US" sz="1400" dirty="0">
                <a:solidFill>
                  <a:srgbClr val="0000FF"/>
                </a:solidFill>
              </a:rPr>
              <a:t>"], Response); break;</a:t>
            </a:r>
          </a:p>
          <a:p>
            <a:pPr marL="533400" indent="0">
              <a:buNone/>
            </a:pPr>
            <a:r>
              <a:rPr lang="en-US" sz="1400" dirty="0" smtClean="0">
                <a:solidFill>
                  <a:srgbClr val="0000FF"/>
                </a:solidFill>
              </a:rPr>
              <a:t>case </a:t>
            </a:r>
            <a:r>
              <a:rPr lang="en-US" sz="1400" dirty="0" err="1">
                <a:solidFill>
                  <a:srgbClr val="0000FF"/>
                </a:solidFill>
              </a:rPr>
              <a:t>SignlnStatus.LockedOut</a:t>
            </a:r>
            <a:r>
              <a:rPr lang="en-US" sz="1400" dirty="0">
                <a:solidFill>
                  <a:srgbClr val="0000FF"/>
                </a:solidFill>
              </a:rPr>
              <a:t>:</a:t>
            </a:r>
          </a:p>
          <a:p>
            <a:pPr marL="723900" indent="0">
              <a:buNone/>
            </a:pPr>
            <a:r>
              <a:rPr lang="en-US" sz="1400" dirty="0" err="1" smtClean="0">
                <a:solidFill>
                  <a:srgbClr val="0000FF"/>
                </a:solidFill>
              </a:rPr>
              <a:t>Response.Redirect</a:t>
            </a:r>
            <a:r>
              <a:rPr lang="en-US" sz="1400" dirty="0">
                <a:solidFill>
                  <a:srgbClr val="0000FF"/>
                </a:solidFill>
              </a:rPr>
              <a:t>("/Account/Lockout"); break;</a:t>
            </a:r>
          </a:p>
          <a:p>
            <a:pPr marL="533400" indent="0">
              <a:buNone/>
            </a:pPr>
            <a:r>
              <a:rPr lang="en-US" sz="1400" dirty="0" smtClean="0">
                <a:solidFill>
                  <a:srgbClr val="0000FF"/>
                </a:solidFill>
              </a:rPr>
              <a:t>case </a:t>
            </a:r>
            <a:r>
              <a:rPr lang="en-US" sz="1400" dirty="0" err="1">
                <a:solidFill>
                  <a:srgbClr val="0000FF"/>
                </a:solidFill>
              </a:rPr>
              <a:t>SignlnStatus.RequiresVerification</a:t>
            </a:r>
            <a:r>
              <a:rPr lang="en-US" sz="1400" dirty="0">
                <a:solidFill>
                  <a:srgbClr val="0000FF"/>
                </a:solidFill>
              </a:rPr>
              <a:t>:</a:t>
            </a:r>
          </a:p>
          <a:p>
            <a:pPr marL="723900" indent="0">
              <a:buNone/>
            </a:pPr>
            <a:r>
              <a:rPr lang="en-US" sz="1400" dirty="0" err="1" smtClean="0">
                <a:solidFill>
                  <a:srgbClr val="0000FF"/>
                </a:solidFill>
              </a:rPr>
              <a:t>Response.Redirect</a:t>
            </a:r>
            <a:r>
              <a:rPr lang="en-US" sz="1400" dirty="0" smtClean="0">
                <a:solidFill>
                  <a:srgbClr val="0000FF"/>
                </a:solidFill>
              </a:rPr>
              <a:t>(</a:t>
            </a:r>
            <a:r>
              <a:rPr lang="en-US" sz="1400" dirty="0" err="1" smtClean="0">
                <a:solidFill>
                  <a:srgbClr val="0000FF"/>
                </a:solidFill>
              </a:rPr>
              <a:t>String.Format</a:t>
            </a:r>
            <a:r>
              <a:rPr lang="en-US" sz="1400" dirty="0">
                <a:solidFill>
                  <a:srgbClr val="0000FF"/>
                </a:solidFill>
              </a:rPr>
              <a:t>(</a:t>
            </a:r>
          </a:p>
          <a:p>
            <a:pPr marL="1168400" indent="0">
              <a:buNone/>
              <a:tabLst>
                <a:tab pos="1079500" algn="l"/>
              </a:tabLst>
            </a:pPr>
            <a:r>
              <a:rPr lang="en-US" sz="1400" dirty="0" smtClean="0">
                <a:solidFill>
                  <a:srgbClr val="0000FF"/>
                </a:solidFill>
              </a:rPr>
              <a:t>"/</a:t>
            </a:r>
            <a:r>
              <a:rPr lang="en-US" sz="1400" dirty="0">
                <a:solidFill>
                  <a:srgbClr val="0000FF"/>
                </a:solidFill>
              </a:rPr>
              <a:t>Account/</a:t>
            </a:r>
            <a:r>
              <a:rPr lang="en-US" sz="1400" dirty="0" err="1">
                <a:solidFill>
                  <a:srgbClr val="0000FF"/>
                </a:solidFill>
              </a:rPr>
              <a:t>TwoFactorAuthenticationSignIn?ReturnUrl</a:t>
            </a:r>
            <a:r>
              <a:rPr lang="en-US" sz="1400" dirty="0">
                <a:solidFill>
                  <a:srgbClr val="0000FF"/>
                </a:solidFill>
              </a:rPr>
              <a:t>={0}&amp;</a:t>
            </a:r>
            <a:r>
              <a:rPr lang="en-US" sz="1400" dirty="0" err="1">
                <a:solidFill>
                  <a:srgbClr val="0000FF"/>
                </a:solidFill>
              </a:rPr>
              <a:t>RememberMe</a:t>
            </a:r>
            <a:r>
              <a:rPr lang="en-US" sz="1400" dirty="0">
                <a:solidFill>
                  <a:srgbClr val="0000FF"/>
                </a:solidFill>
              </a:rPr>
              <a:t>={l}", </a:t>
            </a:r>
            <a:r>
              <a:rPr lang="en-US" sz="1400" dirty="0" err="1">
                <a:solidFill>
                  <a:srgbClr val="0000FF"/>
                </a:solidFill>
              </a:rPr>
              <a:t>Request.Querystring</a:t>
            </a:r>
            <a:r>
              <a:rPr lang="en-US" sz="1400" dirty="0">
                <a:solidFill>
                  <a:srgbClr val="0000FF"/>
                </a:solidFill>
              </a:rPr>
              <a:t>["</a:t>
            </a:r>
            <a:r>
              <a:rPr lang="en-US" sz="1400" dirty="0" err="1">
                <a:solidFill>
                  <a:srgbClr val="0000FF"/>
                </a:solidFill>
              </a:rPr>
              <a:t>ReturnUrl</a:t>
            </a:r>
            <a:r>
              <a:rPr lang="en-US" sz="1400" dirty="0">
                <a:solidFill>
                  <a:srgbClr val="0000FF"/>
                </a:solidFill>
              </a:rPr>
              <a:t>"], </a:t>
            </a:r>
            <a:r>
              <a:rPr lang="en-US" sz="1400" dirty="0" err="1">
                <a:solidFill>
                  <a:srgbClr val="0000FF"/>
                </a:solidFill>
              </a:rPr>
              <a:t>RememberMe.Checked</a:t>
            </a:r>
            <a:r>
              <a:rPr lang="en-US" sz="1400" dirty="0">
                <a:solidFill>
                  <a:srgbClr val="0000FF"/>
                </a:solidFill>
              </a:rPr>
              <a:t>), true); break;</a:t>
            </a:r>
          </a:p>
          <a:p>
            <a:pPr marL="533400" indent="0">
              <a:buNone/>
            </a:pPr>
            <a:r>
              <a:rPr lang="en-US" sz="1400" dirty="0" smtClean="0">
                <a:solidFill>
                  <a:srgbClr val="0000FF"/>
                </a:solidFill>
              </a:rPr>
              <a:t>case </a:t>
            </a:r>
            <a:r>
              <a:rPr lang="en-US" sz="1400" dirty="0" err="1">
                <a:solidFill>
                  <a:srgbClr val="0000FF"/>
                </a:solidFill>
              </a:rPr>
              <a:t>SignlnStatus.Failure</a:t>
            </a:r>
            <a:r>
              <a:rPr lang="en-US" sz="1400" dirty="0">
                <a:solidFill>
                  <a:srgbClr val="0000FF"/>
                </a:solidFill>
              </a:rPr>
              <a:t>: default:</a:t>
            </a:r>
          </a:p>
          <a:p>
            <a:pPr marL="723900" indent="0">
              <a:buNone/>
            </a:pPr>
            <a:r>
              <a:rPr lang="en-US" sz="1400" dirty="0" err="1" smtClean="0">
                <a:solidFill>
                  <a:srgbClr val="0000FF"/>
                </a:solidFill>
              </a:rPr>
              <a:t>FailureText.Text</a:t>
            </a:r>
            <a:r>
              <a:rPr lang="en-US" sz="1400" dirty="0" smtClean="0">
                <a:solidFill>
                  <a:srgbClr val="0000FF"/>
                </a:solidFill>
              </a:rPr>
              <a:t> </a:t>
            </a:r>
            <a:r>
              <a:rPr lang="en-US" sz="1400" dirty="0">
                <a:solidFill>
                  <a:srgbClr val="0000FF"/>
                </a:solidFill>
              </a:rPr>
              <a:t>= "Invalid login attempt";</a:t>
            </a:r>
          </a:p>
          <a:p>
            <a:pPr marL="723900" indent="0">
              <a:buNone/>
            </a:pPr>
            <a:r>
              <a:rPr lang="en-US" sz="1400" dirty="0" err="1" smtClean="0">
                <a:solidFill>
                  <a:srgbClr val="0000FF"/>
                </a:solidFill>
              </a:rPr>
              <a:t>ErrorMessage.Visible</a:t>
            </a:r>
            <a:r>
              <a:rPr lang="en-US" sz="1400" dirty="0" smtClean="0">
                <a:solidFill>
                  <a:srgbClr val="0000FF"/>
                </a:solidFill>
              </a:rPr>
              <a:t> </a:t>
            </a:r>
            <a:r>
              <a:rPr lang="en-US" sz="1400" dirty="0">
                <a:solidFill>
                  <a:srgbClr val="0000FF"/>
                </a:solidFill>
              </a:rPr>
              <a:t>= true; break;</a:t>
            </a:r>
          </a:p>
          <a:p>
            <a:pPr marL="0" indent="0">
              <a:buNone/>
            </a:pPr>
            <a:r>
              <a:rPr lang="en-US" sz="1400" dirty="0" smtClean="0">
                <a:solidFill>
                  <a:srgbClr val="0000FF"/>
                </a:solidFill>
              </a:rPr>
              <a:t>}</a:t>
            </a:r>
            <a:r>
              <a:rPr lang="ru-RU" sz="1400" dirty="0" smtClean="0">
                <a:solidFill>
                  <a:srgbClr val="0000FF"/>
                </a:solidFill>
              </a:rPr>
              <a:t> </a:t>
            </a:r>
            <a:r>
              <a:rPr lang="en-US" sz="1400" dirty="0" smtClean="0">
                <a:solidFill>
                  <a:srgbClr val="0000FF"/>
                </a:solidFill>
              </a:rPr>
              <a:t>} } </a:t>
            </a:r>
            <a:endParaRPr lang="ru-RU" sz="1400" dirty="0">
              <a:solidFill>
                <a:srgbClr val="0000FF"/>
              </a:solidFill>
            </a:endParaRPr>
          </a:p>
        </p:txBody>
      </p:sp>
    </p:spTree>
    <p:extLst>
      <p:ext uri="{BB962C8B-B14F-4D97-AF65-F5344CB8AC3E}">
        <p14:creationId xmlns:p14="http://schemas.microsoft.com/office/powerpoint/2010/main" val="94994213"/>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922114"/>
          </a:xfrm>
        </p:spPr>
        <p:txBody>
          <a:bodyPr>
            <a:normAutofit fontScale="90000"/>
          </a:bodyPr>
          <a:lstStyle/>
          <a:p>
            <a:r>
              <a:rPr lang="ru-RU" dirty="0" smtClean="0"/>
              <a:t>Изменение параметров базовой конфигурации</a:t>
            </a:r>
            <a:endParaRPr lang="ru-RU" dirty="0"/>
          </a:p>
        </p:txBody>
      </p:sp>
      <p:sp>
        <p:nvSpPr>
          <p:cNvPr id="3" name="Объект 2"/>
          <p:cNvSpPr>
            <a:spLocks noGrp="1"/>
          </p:cNvSpPr>
          <p:nvPr>
            <p:ph idx="1"/>
          </p:nvPr>
        </p:nvSpPr>
        <p:spPr>
          <a:xfrm>
            <a:off x="179512" y="1412776"/>
            <a:ext cx="8964488" cy="5445224"/>
          </a:xfrm>
        </p:spPr>
        <p:txBody>
          <a:bodyPr>
            <a:normAutofit/>
          </a:bodyPr>
          <a:lstStyle/>
          <a:p>
            <a:r>
              <a:rPr lang="ru-RU" sz="2800" dirty="0" smtClean="0"/>
              <a:t>Файл</a:t>
            </a:r>
            <a:r>
              <a:rPr lang="en-US" sz="2800" dirty="0" smtClean="0"/>
              <a:t> </a:t>
            </a:r>
            <a:r>
              <a:rPr lang="en-US" sz="2800" b="1" i="1" dirty="0" err="1">
                <a:solidFill>
                  <a:srgbClr val="0000FF"/>
                </a:solidFill>
              </a:rPr>
              <a:t>IdentityConfig.cs</a:t>
            </a:r>
            <a:r>
              <a:rPr lang="en-US" sz="2800" b="1" i="1" dirty="0"/>
              <a:t> </a:t>
            </a:r>
            <a:r>
              <a:rPr lang="ru-RU" sz="2800" dirty="0" smtClean="0"/>
              <a:t>(в папке</a:t>
            </a:r>
            <a:r>
              <a:rPr lang="en-US" sz="2800" dirty="0" smtClean="0"/>
              <a:t> </a:t>
            </a:r>
            <a:r>
              <a:rPr lang="en-US" sz="2800" dirty="0" err="1" smtClean="0">
                <a:solidFill>
                  <a:srgbClr val="0000FF"/>
                </a:solidFill>
              </a:rPr>
              <a:t>App_Start</a:t>
            </a:r>
            <a:r>
              <a:rPr lang="ru-RU" sz="2800" dirty="0" smtClean="0"/>
              <a:t>) содержит код, который определяет выполнение  аутентификации в приложении</a:t>
            </a:r>
            <a:r>
              <a:rPr lang="en-US" sz="2800" dirty="0" smtClean="0"/>
              <a:t>. </a:t>
            </a:r>
            <a:endParaRPr lang="ru-RU" sz="2800" dirty="0"/>
          </a:p>
          <a:p>
            <a:r>
              <a:rPr lang="ru-RU" sz="2800" dirty="0" smtClean="0"/>
              <a:t>В файле определен класс </a:t>
            </a:r>
            <a:r>
              <a:rPr lang="en-US" sz="2800" dirty="0" err="1" smtClean="0">
                <a:solidFill>
                  <a:srgbClr val="0000FF"/>
                </a:solidFill>
              </a:rPr>
              <a:t>ApplicationUserManager</a:t>
            </a:r>
            <a:r>
              <a:rPr lang="ru-RU" sz="2800" dirty="0" smtClean="0"/>
              <a:t>, </a:t>
            </a:r>
          </a:p>
          <a:p>
            <a:pPr lvl="1"/>
            <a:r>
              <a:rPr lang="ru-RU" sz="2400" dirty="0" smtClean="0"/>
              <a:t>производный от класса </a:t>
            </a:r>
            <a:r>
              <a:rPr lang="en-US" sz="2400" dirty="0" err="1" smtClean="0">
                <a:solidFill>
                  <a:srgbClr val="0000FF"/>
                </a:solidFill>
              </a:rPr>
              <a:t>UserManager</a:t>
            </a:r>
            <a:endParaRPr lang="ru-RU" sz="2400" dirty="0"/>
          </a:p>
          <a:p>
            <a:pPr lvl="1"/>
            <a:r>
              <a:rPr lang="ru-RU" sz="2400" dirty="0" smtClean="0"/>
              <a:t>имеет статический метод</a:t>
            </a:r>
            <a:r>
              <a:rPr lang="en-US" sz="2400" dirty="0" smtClean="0"/>
              <a:t> </a:t>
            </a:r>
            <a:r>
              <a:rPr lang="en-US" sz="2400" dirty="0" smtClean="0">
                <a:solidFill>
                  <a:srgbClr val="0000FF"/>
                </a:solidFill>
              </a:rPr>
              <a:t>Create</a:t>
            </a:r>
            <a:r>
              <a:rPr lang="ru-RU" sz="2400" dirty="0" smtClean="0">
                <a:solidFill>
                  <a:srgbClr val="0000FF"/>
                </a:solidFill>
              </a:rPr>
              <a:t>()</a:t>
            </a:r>
            <a:r>
              <a:rPr lang="en-US" sz="2400" dirty="0" smtClean="0"/>
              <a:t>. </a:t>
            </a:r>
            <a:endParaRPr lang="ru-RU" sz="2400" dirty="0"/>
          </a:p>
          <a:p>
            <a:r>
              <a:rPr lang="ru-RU" sz="2800" dirty="0" smtClean="0"/>
              <a:t>Этот метод вызывается, когда создается объект </a:t>
            </a:r>
            <a:r>
              <a:rPr lang="en-US" sz="2800" dirty="0" err="1" smtClean="0">
                <a:solidFill>
                  <a:srgbClr val="0000FF"/>
                </a:solidFill>
              </a:rPr>
              <a:t>OwinContext</a:t>
            </a:r>
            <a:r>
              <a:rPr lang="ru-RU" sz="2800" dirty="0"/>
              <a:t> </a:t>
            </a:r>
            <a:r>
              <a:rPr lang="ru-RU" sz="2800" dirty="0" smtClean="0"/>
              <a:t>и он создает и конфигурирует объект </a:t>
            </a:r>
            <a:r>
              <a:rPr lang="en-US" sz="2800" dirty="0" err="1" smtClean="0">
                <a:solidFill>
                  <a:srgbClr val="0000FF"/>
                </a:solidFill>
              </a:rPr>
              <a:t>ApplicationUserManager</a:t>
            </a:r>
            <a:r>
              <a:rPr lang="ru-RU" sz="2800" dirty="0" smtClean="0"/>
              <a:t>, который используется приложением</a:t>
            </a:r>
            <a:r>
              <a:rPr lang="en-US" sz="2800" dirty="0" smtClean="0"/>
              <a:t>. </a:t>
            </a:r>
            <a:endParaRPr lang="en-US" sz="2800" dirty="0"/>
          </a:p>
          <a:p>
            <a:endParaRPr lang="ru-RU" dirty="0"/>
          </a:p>
        </p:txBody>
      </p:sp>
    </p:spTree>
    <p:extLst>
      <p:ext uri="{BB962C8B-B14F-4D97-AF65-F5344CB8AC3E}">
        <p14:creationId xmlns:p14="http://schemas.microsoft.com/office/powerpoint/2010/main" val="1793986686"/>
      </p:ext>
    </p:extLst>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778098"/>
          </a:xfrm>
        </p:spPr>
        <p:txBody>
          <a:bodyPr>
            <a:normAutofit fontScale="90000"/>
          </a:bodyPr>
          <a:lstStyle/>
          <a:p>
            <a:r>
              <a:rPr lang="ru-RU" dirty="0" smtClean="0"/>
              <a:t>Метод </a:t>
            </a:r>
            <a:r>
              <a:rPr lang="en-US" dirty="0" err="1" smtClean="0">
                <a:solidFill>
                  <a:srgbClr val="0000FF"/>
                </a:solidFill>
              </a:rPr>
              <a:t>ApplicationUserManager</a:t>
            </a:r>
            <a:r>
              <a:rPr lang="ru-RU" dirty="0" smtClean="0">
                <a:solidFill>
                  <a:srgbClr val="0000FF"/>
                </a:solidFill>
              </a:rPr>
              <a:t>.</a:t>
            </a:r>
            <a:r>
              <a:rPr lang="en-US" dirty="0" smtClean="0">
                <a:solidFill>
                  <a:srgbClr val="0000FF"/>
                </a:solidFill>
              </a:rPr>
              <a:t>Create()</a:t>
            </a:r>
            <a:endParaRPr lang="ru-RU" dirty="0">
              <a:solidFill>
                <a:srgbClr val="0000FF"/>
              </a:solidFill>
            </a:endParaRPr>
          </a:p>
        </p:txBody>
      </p:sp>
      <p:sp>
        <p:nvSpPr>
          <p:cNvPr id="3" name="Объект 2"/>
          <p:cNvSpPr>
            <a:spLocks noGrp="1"/>
          </p:cNvSpPr>
          <p:nvPr>
            <p:ph idx="1"/>
          </p:nvPr>
        </p:nvSpPr>
        <p:spPr>
          <a:xfrm>
            <a:off x="251520" y="1124744"/>
            <a:ext cx="8892480" cy="5733256"/>
          </a:xfrm>
        </p:spPr>
        <p:txBody>
          <a:bodyPr>
            <a:normAutofit fontScale="32500" lnSpcReduction="20000"/>
          </a:bodyPr>
          <a:lstStyle/>
          <a:p>
            <a:pPr marL="0" indent="0">
              <a:buNone/>
            </a:pPr>
            <a:r>
              <a:rPr lang="en-US" dirty="0" smtClean="0">
                <a:solidFill>
                  <a:srgbClr val="0000FF"/>
                </a:solidFill>
              </a:rPr>
              <a:t>public </a:t>
            </a:r>
            <a:r>
              <a:rPr lang="en-US" dirty="0">
                <a:solidFill>
                  <a:srgbClr val="0000FF"/>
                </a:solidFill>
              </a:rPr>
              <a:t>static </a:t>
            </a:r>
            <a:r>
              <a:rPr lang="en-US" dirty="0" err="1">
                <a:solidFill>
                  <a:srgbClr val="0000FF"/>
                </a:solidFill>
              </a:rPr>
              <a:t>ApplicationUserManager</a:t>
            </a:r>
            <a:r>
              <a:rPr lang="en-US" dirty="0">
                <a:solidFill>
                  <a:srgbClr val="0000FF"/>
                </a:solidFill>
              </a:rPr>
              <a:t> Create(</a:t>
            </a:r>
            <a:r>
              <a:rPr lang="en-US" dirty="0" err="1">
                <a:solidFill>
                  <a:srgbClr val="0000FF"/>
                </a:solidFill>
              </a:rPr>
              <a:t>IdentityFactoryOptions</a:t>
            </a:r>
            <a:r>
              <a:rPr lang="en-US" dirty="0">
                <a:solidFill>
                  <a:srgbClr val="0000FF"/>
                </a:solidFill>
              </a:rPr>
              <a:t>&lt;</a:t>
            </a:r>
            <a:r>
              <a:rPr lang="en-US" dirty="0" err="1">
                <a:solidFill>
                  <a:srgbClr val="0000FF"/>
                </a:solidFill>
              </a:rPr>
              <a:t>ApplicationUserManager</a:t>
            </a:r>
            <a:r>
              <a:rPr lang="en-US" dirty="0">
                <a:solidFill>
                  <a:srgbClr val="0000FF"/>
                </a:solidFill>
              </a:rPr>
              <a:t>&gt; options, </a:t>
            </a:r>
            <a:r>
              <a:rPr lang="en-US" dirty="0" err="1">
                <a:solidFill>
                  <a:srgbClr val="0000FF"/>
                </a:solidFill>
              </a:rPr>
              <a:t>IOwinContext</a:t>
            </a:r>
            <a:r>
              <a:rPr lang="en-US" dirty="0">
                <a:solidFill>
                  <a:srgbClr val="0000FF"/>
                </a:solidFill>
              </a:rPr>
              <a:t> context</a:t>
            </a:r>
            <a:r>
              <a:rPr lang="en-US" dirty="0" smtClean="0">
                <a:solidFill>
                  <a:srgbClr val="0000FF"/>
                </a:solidFill>
              </a:rPr>
              <a:t>)  </a:t>
            </a:r>
            <a:r>
              <a:rPr lang="en-US" dirty="0">
                <a:solidFill>
                  <a:srgbClr val="0000FF"/>
                </a:solidFill>
              </a:rPr>
              <a:t>{</a:t>
            </a:r>
          </a:p>
          <a:p>
            <a:pPr marL="0" indent="0">
              <a:buNone/>
            </a:pPr>
            <a:r>
              <a:rPr lang="en-US" dirty="0" smtClean="0">
                <a:solidFill>
                  <a:srgbClr val="0000FF"/>
                </a:solidFill>
              </a:rPr>
              <a:t>    </a:t>
            </a:r>
            <a:r>
              <a:rPr lang="en-US" dirty="0" err="1">
                <a:solidFill>
                  <a:srgbClr val="0000FF"/>
                </a:solidFill>
              </a:rPr>
              <a:t>var</a:t>
            </a:r>
            <a:r>
              <a:rPr lang="en-US" dirty="0">
                <a:solidFill>
                  <a:srgbClr val="0000FF"/>
                </a:solidFill>
              </a:rPr>
              <a:t> manager = new </a:t>
            </a:r>
            <a:r>
              <a:rPr lang="en-US" dirty="0" err="1">
                <a:solidFill>
                  <a:srgbClr val="0000FF"/>
                </a:solidFill>
              </a:rPr>
              <a:t>ApplicationUserManager</a:t>
            </a:r>
            <a:r>
              <a:rPr lang="en-US" dirty="0">
                <a:solidFill>
                  <a:srgbClr val="0000FF"/>
                </a:solidFill>
              </a:rPr>
              <a:t>(new </a:t>
            </a:r>
            <a:r>
              <a:rPr lang="en-US" dirty="0" err="1">
                <a:solidFill>
                  <a:srgbClr val="0000FF"/>
                </a:solidFill>
              </a:rPr>
              <a:t>UserStore</a:t>
            </a:r>
            <a:r>
              <a:rPr lang="en-US" dirty="0">
                <a:solidFill>
                  <a:srgbClr val="0000FF"/>
                </a:solidFill>
              </a:rPr>
              <a:t>&lt;</a:t>
            </a:r>
            <a:r>
              <a:rPr lang="en-US" dirty="0" err="1">
                <a:solidFill>
                  <a:srgbClr val="0000FF"/>
                </a:solidFill>
              </a:rPr>
              <a:t>ApplicationUser</a:t>
            </a:r>
            <a:r>
              <a:rPr lang="en-US" dirty="0">
                <a:solidFill>
                  <a:srgbClr val="0000FF"/>
                </a:solidFill>
              </a:rPr>
              <a:t>&gt;(</a:t>
            </a:r>
            <a:r>
              <a:rPr lang="en-US" dirty="0" err="1">
                <a:solidFill>
                  <a:srgbClr val="0000FF"/>
                </a:solidFill>
              </a:rPr>
              <a:t>context.Get</a:t>
            </a:r>
            <a:r>
              <a:rPr lang="en-US" dirty="0">
                <a:solidFill>
                  <a:srgbClr val="0000FF"/>
                </a:solidFill>
              </a:rPr>
              <a:t>&lt;</a:t>
            </a:r>
            <a:r>
              <a:rPr lang="en-US" dirty="0" err="1">
                <a:solidFill>
                  <a:srgbClr val="0000FF"/>
                </a:solidFill>
              </a:rPr>
              <a:t>ApplicationDbContext</a:t>
            </a:r>
            <a:r>
              <a:rPr lang="en-US" dirty="0">
                <a:solidFill>
                  <a:srgbClr val="0000FF"/>
                </a:solidFill>
              </a:rPr>
              <a:t>&gt;()));</a:t>
            </a:r>
          </a:p>
          <a:p>
            <a:pPr marL="0" indent="0">
              <a:buNone/>
            </a:pPr>
            <a:r>
              <a:rPr lang="en-US" dirty="0" smtClean="0">
                <a:solidFill>
                  <a:srgbClr val="0000FF"/>
                </a:solidFill>
              </a:rPr>
              <a:t>    </a:t>
            </a:r>
            <a:r>
              <a:rPr lang="en-US" dirty="0">
                <a:solidFill>
                  <a:srgbClr val="0000FF"/>
                </a:solidFill>
              </a:rPr>
              <a:t>// Configure validation logic for usernames</a:t>
            </a:r>
          </a:p>
          <a:p>
            <a:pPr marL="0" indent="0">
              <a:buNone/>
            </a:pPr>
            <a:r>
              <a:rPr lang="en-US" dirty="0" smtClean="0">
                <a:solidFill>
                  <a:srgbClr val="0000FF"/>
                </a:solidFill>
              </a:rPr>
              <a:t>    </a:t>
            </a:r>
            <a:r>
              <a:rPr lang="en-US" dirty="0" err="1">
                <a:solidFill>
                  <a:srgbClr val="0000FF"/>
                </a:solidFill>
              </a:rPr>
              <a:t>manager.UserValidator</a:t>
            </a:r>
            <a:r>
              <a:rPr lang="en-US" dirty="0">
                <a:solidFill>
                  <a:srgbClr val="0000FF"/>
                </a:solidFill>
              </a:rPr>
              <a:t> = new </a:t>
            </a:r>
            <a:r>
              <a:rPr lang="en-US" dirty="0" err="1">
                <a:solidFill>
                  <a:srgbClr val="0000FF"/>
                </a:solidFill>
              </a:rPr>
              <a:t>UserValidator</a:t>
            </a:r>
            <a:r>
              <a:rPr lang="en-US" dirty="0">
                <a:solidFill>
                  <a:srgbClr val="0000FF"/>
                </a:solidFill>
              </a:rPr>
              <a:t>&lt;</a:t>
            </a:r>
            <a:r>
              <a:rPr lang="en-US" dirty="0" err="1">
                <a:solidFill>
                  <a:srgbClr val="0000FF"/>
                </a:solidFill>
              </a:rPr>
              <a:t>ApplicationUser</a:t>
            </a:r>
            <a:r>
              <a:rPr lang="en-US" dirty="0">
                <a:solidFill>
                  <a:srgbClr val="0000FF"/>
                </a:solidFill>
              </a:rPr>
              <a:t>&gt;(manager</a:t>
            </a:r>
            <a:r>
              <a:rPr lang="en-US" dirty="0" smtClean="0">
                <a:solidFill>
                  <a:srgbClr val="0000FF"/>
                </a:solidFill>
              </a:rPr>
              <a:t>)  </a:t>
            </a:r>
            <a:r>
              <a:rPr lang="en-US" dirty="0">
                <a:solidFill>
                  <a:srgbClr val="0000FF"/>
                </a:solidFill>
              </a:rPr>
              <a:t>{</a:t>
            </a:r>
          </a:p>
          <a:p>
            <a:pPr marL="0" indent="0">
              <a:buNone/>
            </a:pPr>
            <a:r>
              <a:rPr lang="en-US" dirty="0">
                <a:solidFill>
                  <a:srgbClr val="0000FF"/>
                </a:solidFill>
              </a:rPr>
              <a:t>                </a:t>
            </a:r>
            <a:r>
              <a:rPr lang="en-US" dirty="0" err="1">
                <a:solidFill>
                  <a:srgbClr val="0000FF"/>
                </a:solidFill>
              </a:rPr>
              <a:t>AllowOnlyAlphanumericUserNames</a:t>
            </a:r>
            <a:r>
              <a:rPr lang="en-US" dirty="0">
                <a:solidFill>
                  <a:srgbClr val="0000FF"/>
                </a:solidFill>
              </a:rPr>
              <a:t> = false,</a:t>
            </a:r>
          </a:p>
          <a:p>
            <a:pPr marL="0" indent="0">
              <a:buNone/>
            </a:pPr>
            <a:r>
              <a:rPr lang="en-US" dirty="0">
                <a:solidFill>
                  <a:srgbClr val="0000FF"/>
                </a:solidFill>
              </a:rPr>
              <a:t>                </a:t>
            </a:r>
            <a:r>
              <a:rPr lang="en-US" dirty="0" err="1">
                <a:solidFill>
                  <a:srgbClr val="0000FF"/>
                </a:solidFill>
              </a:rPr>
              <a:t>RequireUniqueEmail</a:t>
            </a:r>
            <a:r>
              <a:rPr lang="en-US" dirty="0">
                <a:solidFill>
                  <a:srgbClr val="0000FF"/>
                </a:solidFill>
              </a:rPr>
              <a:t> = true</a:t>
            </a:r>
          </a:p>
          <a:p>
            <a:pPr marL="0" indent="0">
              <a:buNone/>
            </a:pPr>
            <a:r>
              <a:rPr lang="en-US" dirty="0" smtClean="0">
                <a:solidFill>
                  <a:srgbClr val="0000FF"/>
                </a:solidFill>
              </a:rPr>
              <a:t>    </a:t>
            </a:r>
            <a:r>
              <a:rPr lang="en-US" dirty="0">
                <a:solidFill>
                  <a:srgbClr val="0000FF"/>
                </a:solidFill>
              </a:rPr>
              <a:t>};</a:t>
            </a:r>
          </a:p>
          <a:p>
            <a:pPr marL="0" indent="0">
              <a:buNone/>
            </a:pPr>
            <a:r>
              <a:rPr lang="en-US" dirty="0" smtClean="0">
                <a:solidFill>
                  <a:srgbClr val="0000FF"/>
                </a:solidFill>
              </a:rPr>
              <a:t>    </a:t>
            </a:r>
            <a:r>
              <a:rPr lang="en-US" dirty="0">
                <a:solidFill>
                  <a:srgbClr val="0000FF"/>
                </a:solidFill>
              </a:rPr>
              <a:t>// Configure validation logic for passwords</a:t>
            </a:r>
          </a:p>
          <a:p>
            <a:pPr marL="0" indent="0">
              <a:buNone/>
            </a:pPr>
            <a:r>
              <a:rPr lang="en-US" dirty="0" smtClean="0">
                <a:solidFill>
                  <a:srgbClr val="0000FF"/>
                </a:solidFill>
              </a:rPr>
              <a:t>    </a:t>
            </a:r>
            <a:r>
              <a:rPr lang="en-US" dirty="0" err="1">
                <a:solidFill>
                  <a:srgbClr val="0000FF"/>
                </a:solidFill>
              </a:rPr>
              <a:t>manager.PasswordValidator</a:t>
            </a:r>
            <a:r>
              <a:rPr lang="en-US" dirty="0">
                <a:solidFill>
                  <a:srgbClr val="0000FF"/>
                </a:solidFill>
              </a:rPr>
              <a:t> = new </a:t>
            </a:r>
            <a:r>
              <a:rPr lang="en-US" dirty="0" err="1" smtClean="0">
                <a:solidFill>
                  <a:srgbClr val="0000FF"/>
                </a:solidFill>
              </a:rPr>
              <a:t>PasswordValidator</a:t>
            </a:r>
            <a:r>
              <a:rPr lang="en-US" dirty="0" smtClean="0">
                <a:solidFill>
                  <a:srgbClr val="0000FF"/>
                </a:solidFill>
              </a:rPr>
              <a:t>   </a:t>
            </a:r>
            <a:r>
              <a:rPr lang="en-US" dirty="0">
                <a:solidFill>
                  <a:srgbClr val="0000FF"/>
                </a:solidFill>
              </a:rPr>
              <a:t>{</a:t>
            </a:r>
          </a:p>
          <a:p>
            <a:pPr marL="0" indent="0">
              <a:buNone/>
            </a:pPr>
            <a:r>
              <a:rPr lang="en-US" b="1" dirty="0" smtClean="0">
                <a:solidFill>
                  <a:srgbClr val="0000FF"/>
                </a:solidFill>
              </a:rPr>
              <a:t>          </a:t>
            </a:r>
            <a:r>
              <a:rPr lang="en-US" b="1" dirty="0" err="1">
                <a:solidFill>
                  <a:srgbClr val="0000FF"/>
                </a:solidFill>
              </a:rPr>
              <a:t>RequiredLength</a:t>
            </a:r>
            <a:r>
              <a:rPr lang="en-US" b="1" dirty="0">
                <a:solidFill>
                  <a:srgbClr val="0000FF"/>
                </a:solidFill>
              </a:rPr>
              <a:t> = 6,</a:t>
            </a:r>
          </a:p>
          <a:p>
            <a:pPr marL="0" indent="0">
              <a:buNone/>
            </a:pPr>
            <a:r>
              <a:rPr lang="en-US" b="1" dirty="0" smtClean="0">
                <a:solidFill>
                  <a:srgbClr val="0000FF"/>
                </a:solidFill>
              </a:rPr>
              <a:t>          </a:t>
            </a:r>
            <a:r>
              <a:rPr lang="en-US" b="1" dirty="0" err="1">
                <a:solidFill>
                  <a:srgbClr val="0000FF"/>
                </a:solidFill>
              </a:rPr>
              <a:t>RequireNonLetterOrDigit</a:t>
            </a:r>
            <a:r>
              <a:rPr lang="en-US" b="1" dirty="0">
                <a:solidFill>
                  <a:srgbClr val="0000FF"/>
                </a:solidFill>
              </a:rPr>
              <a:t> = true,</a:t>
            </a:r>
          </a:p>
          <a:p>
            <a:pPr marL="0" indent="0">
              <a:buNone/>
            </a:pPr>
            <a:r>
              <a:rPr lang="en-US" b="1" dirty="0" smtClean="0">
                <a:solidFill>
                  <a:srgbClr val="0000FF"/>
                </a:solidFill>
              </a:rPr>
              <a:t>          </a:t>
            </a:r>
            <a:r>
              <a:rPr lang="en-US" b="1" dirty="0" err="1">
                <a:solidFill>
                  <a:srgbClr val="0000FF"/>
                </a:solidFill>
              </a:rPr>
              <a:t>RequireDigit</a:t>
            </a:r>
            <a:r>
              <a:rPr lang="en-US" b="1" dirty="0">
                <a:solidFill>
                  <a:srgbClr val="0000FF"/>
                </a:solidFill>
              </a:rPr>
              <a:t> = true,</a:t>
            </a:r>
          </a:p>
          <a:p>
            <a:pPr marL="0" indent="0">
              <a:buNone/>
            </a:pPr>
            <a:r>
              <a:rPr lang="en-US" b="1" dirty="0" smtClean="0">
                <a:solidFill>
                  <a:srgbClr val="0000FF"/>
                </a:solidFill>
              </a:rPr>
              <a:t>          </a:t>
            </a:r>
            <a:r>
              <a:rPr lang="en-US" b="1" dirty="0" err="1">
                <a:solidFill>
                  <a:srgbClr val="0000FF"/>
                </a:solidFill>
              </a:rPr>
              <a:t>RequireLowercase</a:t>
            </a:r>
            <a:r>
              <a:rPr lang="en-US" b="1" dirty="0">
                <a:solidFill>
                  <a:srgbClr val="0000FF"/>
                </a:solidFill>
              </a:rPr>
              <a:t> = true,</a:t>
            </a:r>
          </a:p>
          <a:p>
            <a:pPr marL="0" indent="0">
              <a:buNone/>
            </a:pPr>
            <a:r>
              <a:rPr lang="en-US" b="1" dirty="0" smtClean="0">
                <a:solidFill>
                  <a:srgbClr val="0000FF"/>
                </a:solidFill>
              </a:rPr>
              <a:t>          </a:t>
            </a:r>
            <a:r>
              <a:rPr lang="en-US" b="1" dirty="0" err="1">
                <a:solidFill>
                  <a:srgbClr val="0000FF"/>
                </a:solidFill>
              </a:rPr>
              <a:t>RequireUppercase</a:t>
            </a:r>
            <a:r>
              <a:rPr lang="en-US" b="1" dirty="0">
                <a:solidFill>
                  <a:srgbClr val="0000FF"/>
                </a:solidFill>
              </a:rPr>
              <a:t> = true,</a:t>
            </a:r>
          </a:p>
          <a:p>
            <a:pPr marL="0" indent="0">
              <a:buNone/>
            </a:pPr>
            <a:r>
              <a:rPr lang="en-US" dirty="0" smtClean="0">
                <a:solidFill>
                  <a:srgbClr val="0000FF"/>
                </a:solidFill>
              </a:rPr>
              <a:t>    </a:t>
            </a:r>
            <a:r>
              <a:rPr lang="en-US" dirty="0">
                <a:solidFill>
                  <a:srgbClr val="0000FF"/>
                </a:solidFill>
              </a:rPr>
              <a:t>};</a:t>
            </a:r>
          </a:p>
          <a:p>
            <a:pPr marL="0" indent="0">
              <a:buNone/>
            </a:pPr>
            <a:r>
              <a:rPr lang="en-US" dirty="0" smtClean="0">
                <a:solidFill>
                  <a:srgbClr val="0000FF"/>
                </a:solidFill>
              </a:rPr>
              <a:t>    </a:t>
            </a:r>
            <a:r>
              <a:rPr lang="en-US" dirty="0">
                <a:solidFill>
                  <a:srgbClr val="0000FF"/>
                </a:solidFill>
              </a:rPr>
              <a:t>// Register two factor authentication providers. This application uses Phone and Emails as a step of receiving a code for verifying the user</a:t>
            </a:r>
          </a:p>
          <a:p>
            <a:pPr marL="0" indent="0">
              <a:buNone/>
            </a:pPr>
            <a:r>
              <a:rPr lang="en-US" dirty="0" smtClean="0">
                <a:solidFill>
                  <a:srgbClr val="0000FF"/>
                </a:solidFill>
              </a:rPr>
              <a:t>    </a:t>
            </a:r>
            <a:r>
              <a:rPr lang="en-US" dirty="0">
                <a:solidFill>
                  <a:srgbClr val="0000FF"/>
                </a:solidFill>
              </a:rPr>
              <a:t>// You can write your own provider and plug it in here.</a:t>
            </a:r>
          </a:p>
          <a:p>
            <a:pPr marL="0" indent="0">
              <a:buNone/>
            </a:pPr>
            <a:r>
              <a:rPr lang="en-US" dirty="0" smtClean="0">
                <a:solidFill>
                  <a:srgbClr val="0000FF"/>
                </a:solidFill>
              </a:rPr>
              <a:t>   </a:t>
            </a:r>
            <a:r>
              <a:rPr lang="en-US" dirty="0" err="1">
                <a:solidFill>
                  <a:srgbClr val="0000FF"/>
                </a:solidFill>
              </a:rPr>
              <a:t>manager.RegisterTwoFactorProvider</a:t>
            </a:r>
            <a:r>
              <a:rPr lang="en-US" dirty="0">
                <a:solidFill>
                  <a:srgbClr val="0000FF"/>
                </a:solidFill>
              </a:rPr>
              <a:t>("Phone Code", new </a:t>
            </a:r>
            <a:r>
              <a:rPr lang="en-US" dirty="0" err="1">
                <a:solidFill>
                  <a:srgbClr val="0000FF"/>
                </a:solidFill>
              </a:rPr>
              <a:t>PhoneNumberTokenProvider</a:t>
            </a:r>
            <a:r>
              <a:rPr lang="en-US" dirty="0">
                <a:solidFill>
                  <a:srgbClr val="0000FF"/>
                </a:solidFill>
              </a:rPr>
              <a:t>&lt;</a:t>
            </a:r>
            <a:r>
              <a:rPr lang="en-US" dirty="0" err="1">
                <a:solidFill>
                  <a:srgbClr val="0000FF"/>
                </a:solidFill>
              </a:rPr>
              <a:t>ApplicationUser</a:t>
            </a:r>
            <a:r>
              <a:rPr lang="en-US" dirty="0" smtClean="0">
                <a:solidFill>
                  <a:srgbClr val="0000FF"/>
                </a:solidFill>
              </a:rPr>
              <a:t>&gt;  </a:t>
            </a:r>
            <a:r>
              <a:rPr lang="en-US" dirty="0">
                <a:solidFill>
                  <a:srgbClr val="0000FF"/>
                </a:solidFill>
              </a:rPr>
              <a:t>{</a:t>
            </a:r>
          </a:p>
          <a:p>
            <a:pPr marL="0" indent="0">
              <a:buNone/>
            </a:pPr>
            <a:r>
              <a:rPr lang="en-US" dirty="0">
                <a:solidFill>
                  <a:srgbClr val="0000FF"/>
                </a:solidFill>
              </a:rPr>
              <a:t>                </a:t>
            </a:r>
            <a:r>
              <a:rPr lang="en-US" dirty="0" err="1">
                <a:solidFill>
                  <a:srgbClr val="0000FF"/>
                </a:solidFill>
              </a:rPr>
              <a:t>MessageFormat</a:t>
            </a:r>
            <a:r>
              <a:rPr lang="en-US" dirty="0">
                <a:solidFill>
                  <a:srgbClr val="0000FF"/>
                </a:solidFill>
              </a:rPr>
              <a:t> = "Your security code is {0}"</a:t>
            </a:r>
          </a:p>
          <a:p>
            <a:pPr marL="0" indent="0">
              <a:buNone/>
            </a:pPr>
            <a:r>
              <a:rPr lang="en-US" dirty="0">
                <a:solidFill>
                  <a:srgbClr val="0000FF"/>
                </a:solidFill>
              </a:rPr>
              <a:t>            });</a:t>
            </a:r>
          </a:p>
          <a:p>
            <a:pPr marL="0" indent="0">
              <a:buNone/>
            </a:pPr>
            <a:r>
              <a:rPr lang="en-US" dirty="0" smtClean="0">
                <a:solidFill>
                  <a:srgbClr val="0000FF"/>
                </a:solidFill>
              </a:rPr>
              <a:t>   </a:t>
            </a:r>
            <a:r>
              <a:rPr lang="en-US" dirty="0" err="1">
                <a:solidFill>
                  <a:srgbClr val="0000FF"/>
                </a:solidFill>
              </a:rPr>
              <a:t>manager.RegisterTwoFactorProvider</a:t>
            </a:r>
            <a:r>
              <a:rPr lang="en-US" dirty="0">
                <a:solidFill>
                  <a:srgbClr val="0000FF"/>
                </a:solidFill>
              </a:rPr>
              <a:t>("Email Code", new </a:t>
            </a:r>
            <a:r>
              <a:rPr lang="en-US" dirty="0" err="1">
                <a:solidFill>
                  <a:srgbClr val="0000FF"/>
                </a:solidFill>
              </a:rPr>
              <a:t>EmailTokenProvider</a:t>
            </a:r>
            <a:r>
              <a:rPr lang="en-US" dirty="0">
                <a:solidFill>
                  <a:srgbClr val="0000FF"/>
                </a:solidFill>
              </a:rPr>
              <a:t>&lt;</a:t>
            </a:r>
            <a:r>
              <a:rPr lang="en-US" dirty="0" err="1">
                <a:solidFill>
                  <a:srgbClr val="0000FF"/>
                </a:solidFill>
              </a:rPr>
              <a:t>ApplicationUser</a:t>
            </a:r>
            <a:r>
              <a:rPr lang="en-US" dirty="0" smtClean="0">
                <a:solidFill>
                  <a:srgbClr val="0000FF"/>
                </a:solidFill>
              </a:rPr>
              <a:t>&gt;   </a:t>
            </a:r>
            <a:r>
              <a:rPr lang="en-US" dirty="0">
                <a:solidFill>
                  <a:srgbClr val="0000FF"/>
                </a:solidFill>
              </a:rPr>
              <a:t>{</a:t>
            </a:r>
          </a:p>
          <a:p>
            <a:pPr marL="0" indent="0">
              <a:buNone/>
            </a:pPr>
            <a:r>
              <a:rPr lang="en-US" dirty="0">
                <a:solidFill>
                  <a:srgbClr val="0000FF"/>
                </a:solidFill>
              </a:rPr>
              <a:t>                Subject = "Security Code",</a:t>
            </a:r>
          </a:p>
          <a:p>
            <a:pPr marL="0" indent="0">
              <a:buNone/>
            </a:pPr>
            <a:r>
              <a:rPr lang="en-US" dirty="0">
                <a:solidFill>
                  <a:srgbClr val="0000FF"/>
                </a:solidFill>
              </a:rPr>
              <a:t>                </a:t>
            </a:r>
            <a:r>
              <a:rPr lang="en-US" dirty="0" err="1">
                <a:solidFill>
                  <a:srgbClr val="0000FF"/>
                </a:solidFill>
              </a:rPr>
              <a:t>BodyFormat</a:t>
            </a:r>
            <a:r>
              <a:rPr lang="en-US" dirty="0">
                <a:solidFill>
                  <a:srgbClr val="0000FF"/>
                </a:solidFill>
              </a:rPr>
              <a:t> = "Your security code is {0}"</a:t>
            </a:r>
          </a:p>
          <a:p>
            <a:pPr marL="0" indent="0">
              <a:buNone/>
            </a:pPr>
            <a:r>
              <a:rPr lang="en-US" dirty="0" smtClean="0">
                <a:solidFill>
                  <a:srgbClr val="0000FF"/>
                </a:solidFill>
              </a:rPr>
              <a:t>    </a:t>
            </a:r>
            <a:r>
              <a:rPr lang="en-US" dirty="0">
                <a:solidFill>
                  <a:srgbClr val="0000FF"/>
                </a:solidFill>
              </a:rPr>
              <a:t>});</a:t>
            </a:r>
          </a:p>
          <a:p>
            <a:pPr marL="0" indent="0">
              <a:buNone/>
            </a:pPr>
            <a:r>
              <a:rPr lang="en-US" dirty="0" smtClean="0">
                <a:solidFill>
                  <a:srgbClr val="0000FF"/>
                </a:solidFill>
              </a:rPr>
              <a:t>    // </a:t>
            </a:r>
            <a:r>
              <a:rPr lang="en-US" dirty="0">
                <a:solidFill>
                  <a:srgbClr val="0000FF"/>
                </a:solidFill>
              </a:rPr>
              <a:t>Configure user lockout defaults</a:t>
            </a:r>
          </a:p>
          <a:p>
            <a:pPr marL="0" indent="0">
              <a:buNone/>
            </a:pPr>
            <a:r>
              <a:rPr lang="en-US" dirty="0" smtClean="0">
                <a:solidFill>
                  <a:srgbClr val="0000FF"/>
                </a:solidFill>
              </a:rPr>
              <a:t>   </a:t>
            </a:r>
            <a:r>
              <a:rPr lang="en-US" dirty="0" err="1">
                <a:solidFill>
                  <a:srgbClr val="0000FF"/>
                </a:solidFill>
              </a:rPr>
              <a:t>manager.UserLockoutEnabledByDefault</a:t>
            </a:r>
            <a:r>
              <a:rPr lang="en-US" dirty="0">
                <a:solidFill>
                  <a:srgbClr val="0000FF"/>
                </a:solidFill>
              </a:rPr>
              <a:t> = true;</a:t>
            </a:r>
          </a:p>
          <a:p>
            <a:pPr marL="0" indent="0">
              <a:buNone/>
            </a:pPr>
            <a:r>
              <a:rPr lang="en-US" dirty="0" smtClean="0">
                <a:solidFill>
                  <a:srgbClr val="0000FF"/>
                </a:solidFill>
              </a:rPr>
              <a:t>   </a:t>
            </a:r>
            <a:r>
              <a:rPr lang="en-US" dirty="0" err="1">
                <a:solidFill>
                  <a:srgbClr val="0000FF"/>
                </a:solidFill>
              </a:rPr>
              <a:t>manager.DefaultAccountLockoutTimeSpan</a:t>
            </a:r>
            <a:r>
              <a:rPr lang="en-US" dirty="0">
                <a:solidFill>
                  <a:srgbClr val="0000FF"/>
                </a:solidFill>
              </a:rPr>
              <a:t> = </a:t>
            </a:r>
            <a:r>
              <a:rPr lang="en-US" dirty="0" err="1">
                <a:solidFill>
                  <a:srgbClr val="0000FF"/>
                </a:solidFill>
              </a:rPr>
              <a:t>TimeSpan.FromMinutes</a:t>
            </a:r>
            <a:r>
              <a:rPr lang="en-US" dirty="0">
                <a:solidFill>
                  <a:srgbClr val="0000FF"/>
                </a:solidFill>
              </a:rPr>
              <a:t>(5);</a:t>
            </a:r>
          </a:p>
          <a:p>
            <a:pPr marL="0" indent="0">
              <a:buNone/>
            </a:pPr>
            <a:r>
              <a:rPr lang="en-US" dirty="0" smtClean="0">
                <a:solidFill>
                  <a:srgbClr val="0000FF"/>
                </a:solidFill>
              </a:rPr>
              <a:t>   </a:t>
            </a:r>
            <a:r>
              <a:rPr lang="en-US" dirty="0" err="1">
                <a:solidFill>
                  <a:srgbClr val="0000FF"/>
                </a:solidFill>
              </a:rPr>
              <a:t>manager.MaxFailedAccessAttemptsBeforeLockout</a:t>
            </a:r>
            <a:r>
              <a:rPr lang="en-US" dirty="0">
                <a:solidFill>
                  <a:srgbClr val="0000FF"/>
                </a:solidFill>
              </a:rPr>
              <a:t> = 5;</a:t>
            </a:r>
          </a:p>
          <a:p>
            <a:pPr marL="0" indent="0">
              <a:buNone/>
            </a:pPr>
            <a:endParaRPr lang="en-US" dirty="0">
              <a:solidFill>
                <a:srgbClr val="0000FF"/>
              </a:solidFill>
            </a:endParaRPr>
          </a:p>
          <a:p>
            <a:pPr marL="0" indent="0">
              <a:buNone/>
            </a:pPr>
            <a:r>
              <a:rPr lang="en-US" dirty="0" smtClean="0">
                <a:solidFill>
                  <a:srgbClr val="0000FF"/>
                </a:solidFill>
              </a:rPr>
              <a:t>   </a:t>
            </a:r>
            <a:r>
              <a:rPr lang="en-US" dirty="0" err="1">
                <a:solidFill>
                  <a:srgbClr val="0000FF"/>
                </a:solidFill>
              </a:rPr>
              <a:t>manager.EmailService</a:t>
            </a:r>
            <a:r>
              <a:rPr lang="en-US" dirty="0">
                <a:solidFill>
                  <a:srgbClr val="0000FF"/>
                </a:solidFill>
              </a:rPr>
              <a:t> = new </a:t>
            </a:r>
            <a:r>
              <a:rPr lang="en-US" dirty="0" err="1">
                <a:solidFill>
                  <a:srgbClr val="0000FF"/>
                </a:solidFill>
              </a:rPr>
              <a:t>EmailService</a:t>
            </a:r>
            <a:r>
              <a:rPr lang="en-US" dirty="0">
                <a:solidFill>
                  <a:srgbClr val="0000FF"/>
                </a:solidFill>
              </a:rPr>
              <a:t>();</a:t>
            </a:r>
          </a:p>
          <a:p>
            <a:pPr marL="0" indent="0">
              <a:buNone/>
            </a:pPr>
            <a:r>
              <a:rPr lang="en-US" dirty="0" smtClean="0">
                <a:solidFill>
                  <a:srgbClr val="0000FF"/>
                </a:solidFill>
              </a:rPr>
              <a:t>   </a:t>
            </a:r>
            <a:r>
              <a:rPr lang="en-US" dirty="0" err="1">
                <a:solidFill>
                  <a:srgbClr val="0000FF"/>
                </a:solidFill>
              </a:rPr>
              <a:t>manager.SmsService</a:t>
            </a:r>
            <a:r>
              <a:rPr lang="en-US" dirty="0">
                <a:solidFill>
                  <a:srgbClr val="0000FF"/>
                </a:solidFill>
              </a:rPr>
              <a:t> = new </a:t>
            </a:r>
            <a:r>
              <a:rPr lang="en-US" dirty="0" err="1">
                <a:solidFill>
                  <a:srgbClr val="0000FF"/>
                </a:solidFill>
              </a:rPr>
              <a:t>SmsService</a:t>
            </a:r>
            <a:r>
              <a:rPr lang="en-US" dirty="0">
                <a:solidFill>
                  <a:srgbClr val="0000FF"/>
                </a:solidFill>
              </a:rPr>
              <a:t>();</a:t>
            </a:r>
          </a:p>
          <a:p>
            <a:pPr marL="0" indent="0">
              <a:buNone/>
            </a:pPr>
            <a:r>
              <a:rPr lang="en-US" dirty="0" smtClean="0">
                <a:solidFill>
                  <a:srgbClr val="0000FF"/>
                </a:solidFill>
              </a:rPr>
              <a:t>   </a:t>
            </a:r>
            <a:r>
              <a:rPr lang="en-US" dirty="0" err="1">
                <a:solidFill>
                  <a:srgbClr val="0000FF"/>
                </a:solidFill>
              </a:rPr>
              <a:t>var</a:t>
            </a:r>
            <a:r>
              <a:rPr lang="en-US" dirty="0">
                <a:solidFill>
                  <a:srgbClr val="0000FF"/>
                </a:solidFill>
              </a:rPr>
              <a:t> </a:t>
            </a:r>
            <a:r>
              <a:rPr lang="en-US" dirty="0" err="1">
                <a:solidFill>
                  <a:srgbClr val="0000FF"/>
                </a:solidFill>
              </a:rPr>
              <a:t>dataProtectionProvider</a:t>
            </a:r>
            <a:r>
              <a:rPr lang="en-US" dirty="0">
                <a:solidFill>
                  <a:srgbClr val="0000FF"/>
                </a:solidFill>
              </a:rPr>
              <a:t> = </a:t>
            </a:r>
            <a:r>
              <a:rPr lang="en-US" dirty="0" err="1">
                <a:solidFill>
                  <a:srgbClr val="0000FF"/>
                </a:solidFill>
              </a:rPr>
              <a:t>options.DataProtectionProvider</a:t>
            </a:r>
            <a:r>
              <a:rPr lang="en-US" dirty="0">
                <a:solidFill>
                  <a:srgbClr val="0000FF"/>
                </a:solidFill>
              </a:rPr>
              <a:t>;</a:t>
            </a:r>
          </a:p>
          <a:p>
            <a:pPr marL="0" indent="0">
              <a:buNone/>
            </a:pPr>
            <a:r>
              <a:rPr lang="en-US" dirty="0" smtClean="0">
                <a:solidFill>
                  <a:srgbClr val="0000FF"/>
                </a:solidFill>
              </a:rPr>
              <a:t>   if </a:t>
            </a:r>
            <a:r>
              <a:rPr lang="en-US" dirty="0">
                <a:solidFill>
                  <a:srgbClr val="0000FF"/>
                </a:solidFill>
              </a:rPr>
              <a:t>(</a:t>
            </a:r>
            <a:r>
              <a:rPr lang="en-US" dirty="0" err="1">
                <a:solidFill>
                  <a:srgbClr val="0000FF"/>
                </a:solidFill>
              </a:rPr>
              <a:t>dataProtectionProvider</a:t>
            </a:r>
            <a:r>
              <a:rPr lang="en-US" dirty="0">
                <a:solidFill>
                  <a:srgbClr val="0000FF"/>
                </a:solidFill>
              </a:rPr>
              <a:t> != null</a:t>
            </a:r>
            <a:r>
              <a:rPr lang="en-US" dirty="0" smtClean="0">
                <a:solidFill>
                  <a:srgbClr val="0000FF"/>
                </a:solidFill>
              </a:rPr>
              <a:t>)  </a:t>
            </a:r>
            <a:r>
              <a:rPr lang="en-US" dirty="0">
                <a:solidFill>
                  <a:srgbClr val="0000FF"/>
                </a:solidFill>
              </a:rPr>
              <a:t>{</a:t>
            </a:r>
          </a:p>
          <a:p>
            <a:pPr marL="0" indent="0">
              <a:buNone/>
            </a:pPr>
            <a:r>
              <a:rPr lang="en-US" dirty="0" smtClean="0">
                <a:solidFill>
                  <a:srgbClr val="0000FF"/>
                </a:solidFill>
              </a:rPr>
              <a:t>        </a:t>
            </a:r>
            <a:r>
              <a:rPr lang="en-US" dirty="0" err="1">
                <a:solidFill>
                  <a:srgbClr val="0000FF"/>
                </a:solidFill>
              </a:rPr>
              <a:t>manager.UserTokenProvider</a:t>
            </a:r>
            <a:r>
              <a:rPr lang="en-US" dirty="0">
                <a:solidFill>
                  <a:srgbClr val="0000FF"/>
                </a:solidFill>
              </a:rPr>
              <a:t> = new </a:t>
            </a:r>
            <a:r>
              <a:rPr lang="en-US" dirty="0" err="1">
                <a:solidFill>
                  <a:srgbClr val="0000FF"/>
                </a:solidFill>
              </a:rPr>
              <a:t>DataProtectorTokenProvider</a:t>
            </a:r>
            <a:r>
              <a:rPr lang="en-US" dirty="0">
                <a:solidFill>
                  <a:srgbClr val="0000FF"/>
                </a:solidFill>
              </a:rPr>
              <a:t>&lt;</a:t>
            </a:r>
            <a:r>
              <a:rPr lang="en-US" dirty="0" err="1">
                <a:solidFill>
                  <a:srgbClr val="0000FF"/>
                </a:solidFill>
              </a:rPr>
              <a:t>ApplicationUser</a:t>
            </a:r>
            <a:r>
              <a:rPr lang="en-US" dirty="0">
                <a:solidFill>
                  <a:srgbClr val="0000FF"/>
                </a:solidFill>
              </a:rPr>
              <a:t>&gt;(</a:t>
            </a:r>
            <a:r>
              <a:rPr lang="en-US" dirty="0" err="1">
                <a:solidFill>
                  <a:srgbClr val="0000FF"/>
                </a:solidFill>
              </a:rPr>
              <a:t>dataProtectionProvider.Create</a:t>
            </a:r>
            <a:r>
              <a:rPr lang="en-US" dirty="0">
                <a:solidFill>
                  <a:srgbClr val="0000FF"/>
                </a:solidFill>
              </a:rPr>
              <a:t>("ASP.NET Identity"));</a:t>
            </a:r>
          </a:p>
          <a:p>
            <a:pPr marL="0" indent="0">
              <a:buNone/>
            </a:pPr>
            <a:r>
              <a:rPr lang="en-US" dirty="0" smtClean="0">
                <a:solidFill>
                  <a:srgbClr val="0000FF"/>
                </a:solidFill>
              </a:rPr>
              <a:t>   }</a:t>
            </a:r>
            <a:endParaRPr lang="en-US" dirty="0">
              <a:solidFill>
                <a:srgbClr val="0000FF"/>
              </a:solidFill>
            </a:endParaRPr>
          </a:p>
          <a:p>
            <a:pPr marL="0" indent="0">
              <a:buNone/>
            </a:pPr>
            <a:r>
              <a:rPr lang="en-US" dirty="0" smtClean="0">
                <a:solidFill>
                  <a:srgbClr val="0000FF"/>
                </a:solidFill>
              </a:rPr>
              <a:t>   return </a:t>
            </a:r>
            <a:r>
              <a:rPr lang="en-US" dirty="0">
                <a:solidFill>
                  <a:srgbClr val="0000FF"/>
                </a:solidFill>
              </a:rPr>
              <a:t>manager</a:t>
            </a:r>
            <a:r>
              <a:rPr lang="en-US" dirty="0" smtClean="0">
                <a:solidFill>
                  <a:srgbClr val="0000FF"/>
                </a:solidFill>
              </a:rPr>
              <a:t>;</a:t>
            </a:r>
          </a:p>
          <a:p>
            <a:pPr marL="0" indent="0">
              <a:buNone/>
            </a:pPr>
            <a:r>
              <a:rPr lang="en-US" dirty="0" smtClean="0">
                <a:solidFill>
                  <a:srgbClr val="0000FF"/>
                </a:solidFill>
              </a:rPr>
              <a:t>}</a:t>
            </a:r>
            <a:endParaRPr lang="ru-RU" dirty="0">
              <a:solidFill>
                <a:srgbClr val="0000FF"/>
              </a:solidFill>
            </a:endParaRPr>
          </a:p>
        </p:txBody>
      </p:sp>
    </p:spTree>
    <p:extLst>
      <p:ext uri="{BB962C8B-B14F-4D97-AF65-F5344CB8AC3E}">
        <p14:creationId xmlns:p14="http://schemas.microsoft.com/office/powerpoint/2010/main" val="3365532631"/>
      </p:ext>
    </p:extLst>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65127"/>
            <a:ext cx="9144000" cy="860170"/>
          </a:xfrm>
        </p:spPr>
        <p:txBody>
          <a:bodyPr/>
          <a:lstStyle/>
          <a:p>
            <a:pPr algn="ctr"/>
            <a:r>
              <a:rPr lang="ru-RU" dirty="0" smtClean="0"/>
              <a:t>Правила авторизации</a:t>
            </a:r>
            <a:endParaRPr lang="ru-RU" dirty="0"/>
          </a:p>
        </p:txBody>
      </p:sp>
      <p:sp>
        <p:nvSpPr>
          <p:cNvPr id="3" name="Объект 2"/>
          <p:cNvSpPr>
            <a:spLocks noGrp="1"/>
          </p:cNvSpPr>
          <p:nvPr>
            <p:ph idx="1"/>
          </p:nvPr>
        </p:nvSpPr>
        <p:spPr>
          <a:xfrm>
            <a:off x="256032" y="1408176"/>
            <a:ext cx="8887968" cy="5449824"/>
          </a:xfrm>
        </p:spPr>
        <p:txBody>
          <a:bodyPr>
            <a:normAutofit fontScale="85000" lnSpcReduction="10000"/>
          </a:bodyPr>
          <a:lstStyle/>
          <a:p>
            <a:r>
              <a:rPr lang="ru-RU" dirty="0" smtClean="0"/>
              <a:t>Элемент</a:t>
            </a:r>
            <a:r>
              <a:rPr lang="en-US" dirty="0" smtClean="0"/>
              <a:t> </a:t>
            </a:r>
            <a:r>
              <a:rPr lang="en-US" dirty="0">
                <a:solidFill>
                  <a:srgbClr val="0000FF"/>
                </a:solidFill>
              </a:rPr>
              <a:t>authorization</a:t>
            </a:r>
            <a:r>
              <a:rPr lang="en-US" dirty="0"/>
              <a:t> </a:t>
            </a:r>
            <a:r>
              <a:rPr lang="ru-RU" dirty="0" smtClean="0"/>
              <a:t>в файле </a:t>
            </a:r>
            <a:r>
              <a:rPr lang="en-US" dirty="0" err="1">
                <a:solidFill>
                  <a:srgbClr val="0000FF"/>
                </a:solidFill>
              </a:rPr>
              <a:t>Web.config</a:t>
            </a:r>
            <a:r>
              <a:rPr lang="en-US" dirty="0"/>
              <a:t> </a:t>
            </a:r>
            <a:r>
              <a:rPr lang="ru-RU" dirty="0" smtClean="0"/>
              <a:t>включает элементы </a:t>
            </a:r>
            <a:r>
              <a:rPr lang="en-US" dirty="0"/>
              <a:t>allow </a:t>
            </a:r>
            <a:r>
              <a:rPr lang="ru-RU" dirty="0" smtClean="0"/>
              <a:t>и</a:t>
            </a:r>
            <a:r>
              <a:rPr lang="en-US" dirty="0" smtClean="0"/>
              <a:t> deny</a:t>
            </a:r>
            <a:r>
              <a:rPr lang="ru-RU" dirty="0" smtClean="0"/>
              <a:t>,</a:t>
            </a:r>
            <a:r>
              <a:rPr lang="en-US" dirty="0" smtClean="0"/>
              <a:t> </a:t>
            </a:r>
            <a:r>
              <a:rPr lang="ru-RU" dirty="0" smtClean="0"/>
              <a:t>разрешающие и запрещающие доступ к ресурсам папки</a:t>
            </a:r>
            <a:r>
              <a:rPr lang="en-US" dirty="0" smtClean="0"/>
              <a:t>. </a:t>
            </a:r>
            <a:endParaRPr lang="en-US" dirty="0"/>
          </a:p>
          <a:p>
            <a:r>
              <a:rPr lang="ru-RU" dirty="0" smtClean="0"/>
              <a:t>Можно задать правила </a:t>
            </a:r>
          </a:p>
          <a:p>
            <a:pPr lvl="1"/>
            <a:r>
              <a:rPr lang="ru-RU" dirty="0" smtClean="0"/>
              <a:t>для всех ресурсов папки</a:t>
            </a:r>
          </a:p>
          <a:p>
            <a:pPr lvl="1"/>
            <a:r>
              <a:rPr lang="ru-RU" dirty="0"/>
              <a:t>для </a:t>
            </a:r>
            <a:r>
              <a:rPr lang="ru-RU" dirty="0" smtClean="0"/>
              <a:t>конкретных файлов</a:t>
            </a:r>
            <a:r>
              <a:rPr lang="en-US" dirty="0" smtClean="0"/>
              <a:t>.</a:t>
            </a:r>
            <a:endParaRPr lang="en-US" dirty="0"/>
          </a:p>
          <a:p>
            <a:r>
              <a:rPr lang="ru-RU" dirty="0" smtClean="0"/>
              <a:t>При запросе ресурса (например,</a:t>
            </a:r>
            <a:r>
              <a:rPr lang="en-US" dirty="0" smtClean="0"/>
              <a:t> </a:t>
            </a:r>
            <a:r>
              <a:rPr lang="en-US" dirty="0" err="1">
                <a:solidFill>
                  <a:srgbClr val="0000FF"/>
                </a:solidFill>
              </a:rPr>
              <a:t>aspx</a:t>
            </a:r>
            <a:r>
              <a:rPr lang="en-US" dirty="0"/>
              <a:t> </a:t>
            </a:r>
            <a:r>
              <a:rPr lang="ru-RU" dirty="0" smtClean="0"/>
              <a:t>формы), приложение просматривает правила авторизации в файлах</a:t>
            </a:r>
            <a:r>
              <a:rPr lang="en-US" dirty="0" smtClean="0"/>
              <a:t> </a:t>
            </a:r>
            <a:r>
              <a:rPr lang="en-US" dirty="0" err="1" smtClean="0">
                <a:solidFill>
                  <a:srgbClr val="0000FF"/>
                </a:solidFill>
              </a:rPr>
              <a:t>Web.config</a:t>
            </a:r>
            <a:r>
              <a:rPr lang="en-US" dirty="0" smtClean="0"/>
              <a:t> </a:t>
            </a:r>
            <a:endParaRPr lang="ru-RU" dirty="0" smtClean="0"/>
          </a:p>
          <a:p>
            <a:pPr lvl="1"/>
            <a:r>
              <a:rPr lang="ru-RU" dirty="0" smtClean="0"/>
              <a:t>начиная с файла, который ближе к ресурсу</a:t>
            </a:r>
          </a:p>
          <a:p>
            <a:pPr lvl="1"/>
            <a:r>
              <a:rPr lang="ru-RU" dirty="0" smtClean="0"/>
              <a:t>заканчивая файлом в корневой папке</a:t>
            </a:r>
            <a:r>
              <a:rPr lang="en-US" dirty="0" smtClean="0"/>
              <a:t>. </a:t>
            </a:r>
            <a:endParaRPr lang="en-US" dirty="0"/>
          </a:p>
          <a:p>
            <a:r>
              <a:rPr lang="ru-RU" dirty="0" smtClean="0"/>
              <a:t>Как только подходящее правило будет найдено, оно применяется и другие правила не рассматриваются</a:t>
            </a:r>
            <a:r>
              <a:rPr lang="en-US" dirty="0" smtClean="0"/>
              <a:t>.</a:t>
            </a:r>
            <a:endParaRPr lang="en-US" dirty="0"/>
          </a:p>
          <a:p>
            <a:endParaRPr lang="ru-RU" dirty="0"/>
          </a:p>
        </p:txBody>
      </p:sp>
    </p:spTree>
    <p:extLst>
      <p:ext uri="{BB962C8B-B14F-4D97-AF65-F5344CB8AC3E}">
        <p14:creationId xmlns:p14="http://schemas.microsoft.com/office/powerpoint/2010/main" val="713228074"/>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16632"/>
            <a:ext cx="9144000" cy="860170"/>
          </a:xfrm>
        </p:spPr>
        <p:txBody>
          <a:bodyPr/>
          <a:lstStyle/>
          <a:p>
            <a:pPr algn="ctr"/>
            <a:r>
              <a:rPr lang="ru-RU" dirty="0" smtClean="0"/>
              <a:t>Задание правил доступа</a:t>
            </a:r>
            <a:endParaRPr lang="ru-RU" dirty="0"/>
          </a:p>
        </p:txBody>
      </p:sp>
      <p:sp>
        <p:nvSpPr>
          <p:cNvPr id="3" name="Объект 2"/>
          <p:cNvSpPr>
            <a:spLocks noGrp="1"/>
          </p:cNvSpPr>
          <p:nvPr>
            <p:ph idx="1"/>
          </p:nvPr>
        </p:nvSpPr>
        <p:spPr>
          <a:xfrm>
            <a:off x="256032" y="1225297"/>
            <a:ext cx="5396088" cy="5632703"/>
          </a:xfrm>
        </p:spPr>
        <p:txBody>
          <a:bodyPr>
            <a:normAutofit fontScale="32500" lnSpcReduction="20000"/>
          </a:bodyPr>
          <a:lstStyle/>
          <a:p>
            <a:pPr marL="179388" indent="-179388"/>
            <a:r>
              <a:rPr lang="ru-RU" sz="3700" dirty="0" smtClean="0"/>
              <a:t>Специальные символы в атрибутах пользователей:</a:t>
            </a:r>
            <a:endParaRPr lang="en-US" sz="3700" dirty="0"/>
          </a:p>
          <a:p>
            <a:pPr lvl="1"/>
            <a:r>
              <a:rPr lang="ru-RU" sz="3400" dirty="0" smtClean="0"/>
              <a:t>* </a:t>
            </a:r>
            <a:r>
              <a:rPr lang="ru-RU" sz="3400" dirty="0"/>
              <a:t>– </a:t>
            </a:r>
            <a:r>
              <a:rPr lang="en-US" sz="3400" dirty="0" smtClean="0"/>
              <a:t> </a:t>
            </a:r>
            <a:r>
              <a:rPr lang="ru-RU" sz="3400" dirty="0" smtClean="0"/>
              <a:t>все пользователи (аутентифицированные и нет)</a:t>
            </a:r>
          </a:p>
          <a:p>
            <a:pPr lvl="1"/>
            <a:r>
              <a:rPr lang="en-US" sz="3400" dirty="0" smtClean="0"/>
              <a:t>?</a:t>
            </a:r>
            <a:r>
              <a:rPr lang="ru-RU" sz="3400" dirty="0" smtClean="0"/>
              <a:t> – </a:t>
            </a:r>
            <a:r>
              <a:rPr lang="en-US" sz="3400" dirty="0" smtClean="0"/>
              <a:t> </a:t>
            </a:r>
            <a:r>
              <a:rPr lang="ru-RU" sz="3400" dirty="0" smtClean="0"/>
              <a:t>все не аутентифицированные пользователи</a:t>
            </a:r>
            <a:r>
              <a:rPr lang="en-US" sz="3400" dirty="0"/>
              <a:t>	</a:t>
            </a:r>
          </a:p>
          <a:p>
            <a:pPr marL="179388" indent="-179388"/>
            <a:r>
              <a:rPr lang="ru-RU" sz="3700" dirty="0" smtClean="0"/>
              <a:t>Правило предоставления доступа всем пользователям</a:t>
            </a:r>
            <a:endParaRPr lang="en-US" sz="3700" dirty="0"/>
          </a:p>
          <a:p>
            <a:pPr marL="0" indent="0">
              <a:buNone/>
            </a:pPr>
            <a:r>
              <a:rPr lang="en-US" sz="3700" dirty="0">
                <a:solidFill>
                  <a:srgbClr val="0000FF"/>
                </a:solidFill>
              </a:rPr>
              <a:t>&lt;allow users</a:t>
            </a:r>
            <a:r>
              <a:rPr lang="en-US" sz="3700" dirty="0" smtClean="0">
                <a:solidFill>
                  <a:srgbClr val="0000FF"/>
                </a:solidFill>
              </a:rPr>
              <a:t>=“*" </a:t>
            </a:r>
            <a:r>
              <a:rPr lang="en-US" sz="3700" dirty="0">
                <a:solidFill>
                  <a:srgbClr val="0000FF"/>
                </a:solidFill>
              </a:rPr>
              <a:t>/&gt;</a:t>
            </a:r>
          </a:p>
          <a:p>
            <a:pPr marL="179388" indent="-163513"/>
            <a:r>
              <a:rPr lang="ru-RU" sz="3700" dirty="0"/>
              <a:t>Правило предоставления доступа </a:t>
            </a:r>
            <a:r>
              <a:rPr lang="ru-RU" sz="3700" dirty="0" smtClean="0"/>
              <a:t>пользователям имеющим конкретную роль</a:t>
            </a:r>
            <a:endParaRPr lang="en-US" sz="3700" dirty="0"/>
          </a:p>
          <a:p>
            <a:pPr marL="0" indent="0">
              <a:buNone/>
            </a:pPr>
            <a:r>
              <a:rPr lang="en-US" sz="3700" dirty="0" smtClean="0"/>
              <a:t>&lt;</a:t>
            </a:r>
            <a:r>
              <a:rPr lang="en-US" sz="3700" dirty="0"/>
              <a:t>allow roles="Employees" /&gt;</a:t>
            </a:r>
          </a:p>
          <a:p>
            <a:pPr marL="0" indent="0">
              <a:buNone/>
            </a:pPr>
            <a:r>
              <a:rPr lang="en-US" sz="3700" dirty="0"/>
              <a:t>&lt;</a:t>
            </a:r>
            <a:r>
              <a:rPr lang="en-US" sz="3700" dirty="0" smtClean="0"/>
              <a:t>deny </a:t>
            </a:r>
            <a:r>
              <a:rPr lang="en-US" sz="3700" dirty="0"/>
              <a:t>users=“*" /&gt;</a:t>
            </a:r>
          </a:p>
          <a:p>
            <a:pPr marL="163513" indent="-163513"/>
            <a:r>
              <a:rPr lang="ru-RU" sz="3700" dirty="0" smtClean="0"/>
              <a:t>Два </a:t>
            </a:r>
            <a:r>
              <a:rPr lang="ru-RU" sz="3700" dirty="0"/>
              <a:t>способа разрешить только аутентифицированным пользователям получить доступ к ресурса в конкретном </a:t>
            </a:r>
            <a:r>
              <a:rPr lang="ru-RU" sz="3700" dirty="0" smtClean="0"/>
              <a:t>каталоге</a:t>
            </a:r>
            <a:r>
              <a:rPr lang="en-US" sz="3700" dirty="0" smtClean="0"/>
              <a:t> </a:t>
            </a:r>
            <a:r>
              <a:rPr lang="en-US" sz="3700" dirty="0" smtClean="0">
                <a:solidFill>
                  <a:srgbClr val="0000FF"/>
                </a:solidFill>
              </a:rPr>
              <a:t>~/Maintenance</a:t>
            </a:r>
            <a:endParaRPr lang="ru-RU" sz="3700" dirty="0">
              <a:solidFill>
                <a:srgbClr val="0000FF"/>
              </a:solidFill>
            </a:endParaRPr>
          </a:p>
          <a:p>
            <a:pPr marL="0" indent="0">
              <a:buNone/>
            </a:pPr>
            <a:r>
              <a:rPr lang="ru-RU" sz="3700" dirty="0" smtClean="0"/>
              <a:t>1</a:t>
            </a:r>
            <a:r>
              <a:rPr lang="ru-RU" sz="3700" dirty="0"/>
              <a:t>) Задать в </a:t>
            </a:r>
            <a:r>
              <a:rPr lang="en-US" sz="3700" dirty="0" err="1">
                <a:solidFill>
                  <a:srgbClr val="0000FF"/>
                </a:solidFill>
              </a:rPr>
              <a:t>web.config</a:t>
            </a:r>
            <a:r>
              <a:rPr lang="en-US" sz="3700" dirty="0"/>
              <a:t> </a:t>
            </a:r>
            <a:r>
              <a:rPr lang="ru-RU" sz="3700" dirty="0"/>
              <a:t>корневого каталога</a:t>
            </a:r>
          </a:p>
          <a:p>
            <a:pPr marL="0" indent="0">
              <a:buNone/>
            </a:pPr>
            <a:r>
              <a:rPr lang="ru-RU" sz="3700" dirty="0">
                <a:solidFill>
                  <a:srgbClr val="0000FF"/>
                </a:solidFill>
              </a:rPr>
              <a:t>&lt;</a:t>
            </a:r>
            <a:r>
              <a:rPr lang="en-US" sz="3700" dirty="0">
                <a:solidFill>
                  <a:srgbClr val="0000FF"/>
                </a:solidFill>
              </a:rPr>
              <a:t>configuration&gt;</a:t>
            </a:r>
          </a:p>
          <a:p>
            <a:pPr marL="0" indent="0">
              <a:buNone/>
            </a:pPr>
            <a:r>
              <a:rPr lang="en-US" sz="3700" dirty="0">
                <a:solidFill>
                  <a:srgbClr val="0000FF"/>
                </a:solidFill>
              </a:rPr>
              <a:t>  &lt;location path="Maintenance“&gt;</a:t>
            </a:r>
          </a:p>
          <a:p>
            <a:pPr marL="0" indent="0">
              <a:buNone/>
            </a:pPr>
            <a:r>
              <a:rPr lang="en-US" sz="3700" dirty="0">
                <a:solidFill>
                  <a:srgbClr val="0000FF"/>
                </a:solidFill>
              </a:rPr>
              <a:t>    &lt;</a:t>
            </a:r>
            <a:r>
              <a:rPr lang="en-US" sz="3700" dirty="0" err="1">
                <a:solidFill>
                  <a:srgbClr val="0000FF"/>
                </a:solidFill>
              </a:rPr>
              <a:t>system.web</a:t>
            </a:r>
            <a:r>
              <a:rPr lang="en-US" sz="3700" dirty="0">
                <a:solidFill>
                  <a:srgbClr val="0000FF"/>
                </a:solidFill>
              </a:rPr>
              <a:t>&gt;</a:t>
            </a:r>
          </a:p>
          <a:p>
            <a:pPr marL="0" indent="0">
              <a:buNone/>
            </a:pPr>
            <a:r>
              <a:rPr lang="en-US" sz="3700" dirty="0">
                <a:solidFill>
                  <a:srgbClr val="0000FF"/>
                </a:solidFill>
              </a:rPr>
              <a:t>      &lt;authorization&gt;</a:t>
            </a:r>
          </a:p>
          <a:p>
            <a:pPr marL="0" indent="0">
              <a:buNone/>
            </a:pPr>
            <a:r>
              <a:rPr lang="en-US" sz="3700" dirty="0">
                <a:solidFill>
                  <a:srgbClr val="0000FF"/>
                </a:solidFill>
              </a:rPr>
              <a:t>        &lt;deny users</a:t>
            </a:r>
            <a:r>
              <a:rPr lang="en-US" sz="3700" dirty="0" smtClean="0">
                <a:solidFill>
                  <a:srgbClr val="0000FF"/>
                </a:solidFill>
              </a:rPr>
              <a:t>="?" </a:t>
            </a:r>
            <a:r>
              <a:rPr lang="en-US" sz="3700" dirty="0">
                <a:solidFill>
                  <a:srgbClr val="0000FF"/>
                </a:solidFill>
              </a:rPr>
              <a:t>/&gt; </a:t>
            </a:r>
          </a:p>
          <a:p>
            <a:pPr marL="0" indent="0">
              <a:buNone/>
            </a:pPr>
            <a:r>
              <a:rPr lang="en-US" sz="3700" dirty="0">
                <a:solidFill>
                  <a:srgbClr val="0000FF"/>
                </a:solidFill>
              </a:rPr>
              <a:t>      &lt;/authorization&gt; </a:t>
            </a:r>
          </a:p>
          <a:p>
            <a:pPr marL="0" indent="0">
              <a:buNone/>
            </a:pPr>
            <a:r>
              <a:rPr lang="en-US" sz="3700" dirty="0">
                <a:solidFill>
                  <a:srgbClr val="0000FF"/>
                </a:solidFill>
              </a:rPr>
              <a:t>    &lt;/</a:t>
            </a:r>
            <a:r>
              <a:rPr lang="en-US" sz="3700" dirty="0" err="1">
                <a:solidFill>
                  <a:srgbClr val="0000FF"/>
                </a:solidFill>
              </a:rPr>
              <a:t>system.web</a:t>
            </a:r>
            <a:r>
              <a:rPr lang="en-US" sz="3700" dirty="0">
                <a:solidFill>
                  <a:srgbClr val="0000FF"/>
                </a:solidFill>
              </a:rPr>
              <a:t>&gt;</a:t>
            </a:r>
          </a:p>
          <a:p>
            <a:pPr marL="0" indent="0">
              <a:buNone/>
            </a:pPr>
            <a:r>
              <a:rPr lang="en-US" sz="3700" dirty="0">
                <a:solidFill>
                  <a:srgbClr val="0000FF"/>
                </a:solidFill>
              </a:rPr>
              <a:t>  &lt;/location&gt;</a:t>
            </a:r>
          </a:p>
          <a:p>
            <a:pPr marL="0" indent="0">
              <a:buNone/>
            </a:pPr>
            <a:r>
              <a:rPr lang="en-US" sz="3700" dirty="0">
                <a:solidFill>
                  <a:srgbClr val="0000FF"/>
                </a:solidFill>
              </a:rPr>
              <a:t>&lt;/configuration</a:t>
            </a:r>
            <a:r>
              <a:rPr lang="en-US" sz="3700" dirty="0" smtClean="0">
                <a:solidFill>
                  <a:srgbClr val="0000FF"/>
                </a:solidFill>
              </a:rPr>
              <a:t>&gt;</a:t>
            </a:r>
          </a:p>
          <a:p>
            <a:pPr marL="0" indent="0">
              <a:buNone/>
            </a:pPr>
            <a:endParaRPr lang="en-US" sz="3700" dirty="0">
              <a:solidFill>
                <a:srgbClr val="0000FF"/>
              </a:solidFill>
            </a:endParaRPr>
          </a:p>
          <a:p>
            <a:pPr marL="0" indent="0">
              <a:buNone/>
            </a:pPr>
            <a:r>
              <a:rPr lang="en-US" sz="3700" dirty="0"/>
              <a:t>2) </a:t>
            </a:r>
            <a:r>
              <a:rPr lang="ru-RU" sz="3700" dirty="0"/>
              <a:t>Задать в </a:t>
            </a:r>
            <a:r>
              <a:rPr lang="en-US" sz="3700" dirty="0" err="1"/>
              <a:t>w</a:t>
            </a:r>
            <a:r>
              <a:rPr lang="en-US" sz="3700" dirty="0" err="1">
                <a:solidFill>
                  <a:srgbClr val="0000FF"/>
                </a:solidFill>
              </a:rPr>
              <a:t>eb.config</a:t>
            </a:r>
            <a:r>
              <a:rPr lang="en-US" sz="3700" dirty="0"/>
              <a:t> </a:t>
            </a:r>
            <a:r>
              <a:rPr lang="ru-RU" sz="3700" dirty="0"/>
              <a:t>поддерживаемого каталога (</a:t>
            </a:r>
            <a:r>
              <a:rPr lang="en-US" sz="3700" dirty="0"/>
              <a:t>Maintenance directory)</a:t>
            </a:r>
          </a:p>
          <a:p>
            <a:pPr marL="0" indent="0">
              <a:buNone/>
            </a:pPr>
            <a:r>
              <a:rPr lang="en-US" sz="3700" dirty="0">
                <a:solidFill>
                  <a:srgbClr val="0000FF"/>
                </a:solidFill>
              </a:rPr>
              <a:t>&lt;</a:t>
            </a:r>
            <a:r>
              <a:rPr lang="en-US" sz="3700" dirty="0" err="1">
                <a:solidFill>
                  <a:srgbClr val="0000FF"/>
                </a:solidFill>
              </a:rPr>
              <a:t>conflguration</a:t>
            </a:r>
            <a:r>
              <a:rPr lang="en-US" sz="3700" dirty="0">
                <a:solidFill>
                  <a:srgbClr val="0000FF"/>
                </a:solidFill>
              </a:rPr>
              <a:t>&gt;</a:t>
            </a:r>
          </a:p>
          <a:p>
            <a:pPr marL="0" indent="0">
              <a:buNone/>
            </a:pPr>
            <a:r>
              <a:rPr lang="en-US" sz="3700" dirty="0">
                <a:solidFill>
                  <a:srgbClr val="0000FF"/>
                </a:solidFill>
              </a:rPr>
              <a:t>  &lt;</a:t>
            </a:r>
            <a:r>
              <a:rPr lang="en-US" sz="3700" dirty="0" err="1">
                <a:solidFill>
                  <a:srgbClr val="0000FF"/>
                </a:solidFill>
              </a:rPr>
              <a:t>system.web</a:t>
            </a:r>
            <a:r>
              <a:rPr lang="en-US" sz="3700" dirty="0">
                <a:solidFill>
                  <a:srgbClr val="0000FF"/>
                </a:solidFill>
              </a:rPr>
              <a:t>&gt;</a:t>
            </a:r>
          </a:p>
          <a:p>
            <a:pPr marL="0" indent="0">
              <a:buNone/>
            </a:pPr>
            <a:r>
              <a:rPr lang="en-US" sz="3700" dirty="0">
                <a:solidFill>
                  <a:srgbClr val="0000FF"/>
                </a:solidFill>
              </a:rPr>
              <a:t>    &lt;authorization&gt;</a:t>
            </a:r>
          </a:p>
          <a:p>
            <a:pPr marL="0" indent="0">
              <a:buNone/>
            </a:pPr>
            <a:r>
              <a:rPr lang="en-US" sz="3700" dirty="0">
                <a:solidFill>
                  <a:srgbClr val="0000FF"/>
                </a:solidFill>
              </a:rPr>
              <a:t>      &lt;deny users="?" /&gt; </a:t>
            </a:r>
          </a:p>
          <a:p>
            <a:pPr marL="0" indent="0">
              <a:buNone/>
            </a:pPr>
            <a:r>
              <a:rPr lang="en-US" sz="3700" dirty="0">
                <a:solidFill>
                  <a:srgbClr val="0000FF"/>
                </a:solidFill>
              </a:rPr>
              <a:t>    &lt;/authorization&gt; </a:t>
            </a:r>
          </a:p>
          <a:p>
            <a:pPr marL="0" indent="0">
              <a:buNone/>
            </a:pPr>
            <a:r>
              <a:rPr lang="en-US" sz="3700" dirty="0">
                <a:solidFill>
                  <a:srgbClr val="0000FF"/>
                </a:solidFill>
              </a:rPr>
              <a:t>  &lt;/</a:t>
            </a:r>
            <a:r>
              <a:rPr lang="en-US" sz="3700" dirty="0" err="1">
                <a:solidFill>
                  <a:srgbClr val="0000FF"/>
                </a:solidFill>
              </a:rPr>
              <a:t>system.web</a:t>
            </a:r>
            <a:r>
              <a:rPr lang="en-US" sz="3700" dirty="0">
                <a:solidFill>
                  <a:srgbClr val="0000FF"/>
                </a:solidFill>
              </a:rPr>
              <a:t>&gt; </a:t>
            </a:r>
          </a:p>
          <a:p>
            <a:pPr marL="0" indent="0">
              <a:buNone/>
            </a:pPr>
            <a:r>
              <a:rPr lang="en-US" sz="3700" dirty="0">
                <a:solidFill>
                  <a:srgbClr val="0000FF"/>
                </a:solidFill>
              </a:rPr>
              <a:t>&lt;/configuration&gt;</a:t>
            </a:r>
          </a:p>
          <a:p>
            <a:endParaRPr lang="en-US" dirty="0"/>
          </a:p>
          <a:p>
            <a:endParaRPr lang="en-US" dirty="0"/>
          </a:p>
        </p:txBody>
      </p:sp>
      <p:sp>
        <p:nvSpPr>
          <p:cNvPr id="4" name="Прямоугольник 3"/>
          <p:cNvSpPr/>
          <p:nvPr/>
        </p:nvSpPr>
        <p:spPr>
          <a:xfrm>
            <a:off x="5652120" y="1916832"/>
            <a:ext cx="3312368" cy="2554545"/>
          </a:xfrm>
          <a:prstGeom prst="rect">
            <a:avLst/>
          </a:prstGeom>
        </p:spPr>
        <p:txBody>
          <a:bodyPr wrap="square">
            <a:spAutoFit/>
          </a:bodyPr>
          <a:lstStyle/>
          <a:p>
            <a:r>
              <a:rPr lang="en-US" sz="1600" dirty="0" smtClean="0">
                <a:solidFill>
                  <a:srgbClr val="0000FF"/>
                </a:solidFill>
              </a:rPr>
              <a:t>&lt;</a:t>
            </a:r>
            <a:r>
              <a:rPr lang="en-US" sz="1600" dirty="0">
                <a:solidFill>
                  <a:srgbClr val="0000FF"/>
                </a:solidFill>
              </a:rPr>
              <a:t>configuration&gt;</a:t>
            </a:r>
          </a:p>
          <a:p>
            <a:r>
              <a:rPr lang="en-US" sz="1600" dirty="0">
                <a:solidFill>
                  <a:srgbClr val="0000FF"/>
                </a:solidFill>
              </a:rPr>
              <a:t>  &lt;location path="Admin.aspx"&gt;</a:t>
            </a:r>
          </a:p>
          <a:p>
            <a:r>
              <a:rPr lang="en-US" sz="1600" dirty="0">
                <a:solidFill>
                  <a:srgbClr val="0000FF"/>
                </a:solidFill>
              </a:rPr>
              <a:t>    &lt;</a:t>
            </a:r>
            <a:r>
              <a:rPr lang="en-US" sz="1600" dirty="0" err="1">
                <a:solidFill>
                  <a:srgbClr val="0000FF"/>
                </a:solidFill>
              </a:rPr>
              <a:t>system.web</a:t>
            </a:r>
            <a:r>
              <a:rPr lang="en-US" sz="1600" dirty="0">
                <a:solidFill>
                  <a:srgbClr val="0000FF"/>
                </a:solidFill>
              </a:rPr>
              <a:t>&gt;</a:t>
            </a:r>
          </a:p>
          <a:p>
            <a:r>
              <a:rPr lang="en-US" sz="1600" dirty="0">
                <a:solidFill>
                  <a:srgbClr val="0000FF"/>
                </a:solidFill>
              </a:rPr>
              <a:t>      &lt;authorization&gt;</a:t>
            </a:r>
          </a:p>
          <a:p>
            <a:r>
              <a:rPr lang="en-US" sz="1600" dirty="0">
                <a:solidFill>
                  <a:srgbClr val="0000FF"/>
                </a:solidFill>
              </a:rPr>
              <a:t>        &lt;allow roles="admin" /&gt;</a:t>
            </a:r>
          </a:p>
          <a:p>
            <a:r>
              <a:rPr lang="en-US" sz="1600" dirty="0">
                <a:solidFill>
                  <a:srgbClr val="0000FF"/>
                </a:solidFill>
              </a:rPr>
              <a:t>        &lt;deny users</a:t>
            </a:r>
            <a:r>
              <a:rPr lang="en-US" sz="1600" dirty="0" smtClean="0">
                <a:solidFill>
                  <a:srgbClr val="0000FF"/>
                </a:solidFill>
              </a:rPr>
              <a:t>="*" </a:t>
            </a:r>
            <a:r>
              <a:rPr lang="en-US" sz="1600" dirty="0">
                <a:solidFill>
                  <a:srgbClr val="0000FF"/>
                </a:solidFill>
              </a:rPr>
              <a:t>/&gt;</a:t>
            </a:r>
          </a:p>
          <a:p>
            <a:r>
              <a:rPr lang="en-US" sz="1600" dirty="0">
                <a:solidFill>
                  <a:srgbClr val="0000FF"/>
                </a:solidFill>
              </a:rPr>
              <a:t>      &lt;/authorization&gt;</a:t>
            </a:r>
          </a:p>
          <a:p>
            <a:r>
              <a:rPr lang="en-US" sz="1600" dirty="0">
                <a:solidFill>
                  <a:srgbClr val="0000FF"/>
                </a:solidFill>
              </a:rPr>
              <a:t>    &lt;/</a:t>
            </a:r>
            <a:r>
              <a:rPr lang="en-US" sz="1600" dirty="0" err="1">
                <a:solidFill>
                  <a:srgbClr val="0000FF"/>
                </a:solidFill>
              </a:rPr>
              <a:t>system.web</a:t>
            </a:r>
            <a:r>
              <a:rPr lang="en-US" sz="1600" dirty="0">
                <a:solidFill>
                  <a:srgbClr val="0000FF"/>
                </a:solidFill>
              </a:rPr>
              <a:t>&gt;</a:t>
            </a:r>
          </a:p>
          <a:p>
            <a:r>
              <a:rPr lang="en-US" sz="1600" dirty="0">
                <a:solidFill>
                  <a:srgbClr val="0000FF"/>
                </a:solidFill>
              </a:rPr>
              <a:t>  &lt;/location&gt;</a:t>
            </a:r>
          </a:p>
          <a:p>
            <a:r>
              <a:rPr lang="en-US" sz="1600" dirty="0">
                <a:solidFill>
                  <a:srgbClr val="0000FF"/>
                </a:solidFill>
              </a:rPr>
              <a:t>&lt;/configuration&gt;</a:t>
            </a:r>
          </a:p>
        </p:txBody>
      </p:sp>
    </p:spTree>
    <p:extLst>
      <p:ext uri="{BB962C8B-B14F-4D97-AF65-F5344CB8AC3E}">
        <p14:creationId xmlns:p14="http://schemas.microsoft.com/office/powerpoint/2010/main" val="125905623"/>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32656"/>
            <a:ext cx="9144000" cy="1075520"/>
          </a:xfrm>
        </p:spPr>
        <p:txBody>
          <a:bodyPr>
            <a:normAutofit fontScale="90000"/>
          </a:bodyPr>
          <a:lstStyle/>
          <a:p>
            <a:r>
              <a:rPr lang="ru-RU" dirty="0" smtClean="0"/>
              <a:t>Добавление объектов в объект </a:t>
            </a:r>
            <a:r>
              <a:rPr lang="en-US" dirty="0" err="1">
                <a:solidFill>
                  <a:srgbClr val="0000FF"/>
                </a:solidFill>
              </a:rPr>
              <a:t>OwinContext</a:t>
            </a:r>
            <a:endParaRPr lang="ru-RU" dirty="0">
              <a:solidFill>
                <a:srgbClr val="0000FF"/>
              </a:solidFill>
            </a:endParaRPr>
          </a:p>
        </p:txBody>
      </p:sp>
      <p:sp>
        <p:nvSpPr>
          <p:cNvPr id="3" name="Объект 2"/>
          <p:cNvSpPr>
            <a:spLocks noGrp="1"/>
          </p:cNvSpPr>
          <p:nvPr>
            <p:ph idx="1"/>
          </p:nvPr>
        </p:nvSpPr>
        <p:spPr>
          <a:xfrm>
            <a:off x="251520" y="1628800"/>
            <a:ext cx="8892480" cy="5229200"/>
          </a:xfrm>
        </p:spPr>
        <p:txBody>
          <a:bodyPr>
            <a:normAutofit/>
          </a:bodyPr>
          <a:lstStyle/>
          <a:p>
            <a:pPr marL="0" indent="0">
              <a:buNone/>
            </a:pPr>
            <a:r>
              <a:rPr lang="en-US" sz="1800" dirty="0">
                <a:solidFill>
                  <a:srgbClr val="0000FF"/>
                </a:solidFill>
              </a:rPr>
              <a:t> public partial class Startup {</a:t>
            </a:r>
          </a:p>
          <a:p>
            <a:pPr marL="0" indent="0">
              <a:buNone/>
            </a:pPr>
            <a:r>
              <a:rPr lang="en-US" sz="1800" dirty="0">
                <a:solidFill>
                  <a:srgbClr val="0000FF"/>
                </a:solidFill>
              </a:rPr>
              <a:t>        // </a:t>
            </a:r>
            <a:r>
              <a:rPr lang="ru-RU" sz="1800" dirty="0">
                <a:solidFill>
                  <a:srgbClr val="0000FF"/>
                </a:solidFill>
              </a:rPr>
              <a:t>Дополнительные сведения о настройке проверки подлинности см. по адресу: </a:t>
            </a:r>
            <a:endParaRPr lang="ru-RU" sz="1800" dirty="0" smtClean="0">
              <a:solidFill>
                <a:srgbClr val="0000FF"/>
              </a:solidFill>
            </a:endParaRPr>
          </a:p>
          <a:p>
            <a:pPr marL="0" indent="0">
              <a:buNone/>
            </a:pPr>
            <a:r>
              <a:rPr lang="ru-RU" sz="1800" dirty="0">
                <a:solidFill>
                  <a:srgbClr val="0000FF"/>
                </a:solidFill>
              </a:rPr>
              <a:t> </a:t>
            </a:r>
            <a:r>
              <a:rPr lang="ru-RU" sz="1800" dirty="0" smtClean="0">
                <a:solidFill>
                  <a:srgbClr val="0000FF"/>
                </a:solidFill>
              </a:rPr>
              <a:t>       // </a:t>
            </a:r>
            <a:r>
              <a:rPr lang="en-US" sz="1800" dirty="0" smtClean="0">
                <a:solidFill>
                  <a:srgbClr val="0000FF"/>
                </a:solidFill>
              </a:rPr>
              <a:t>http</a:t>
            </a:r>
            <a:r>
              <a:rPr lang="en-US" sz="1800" dirty="0">
                <a:solidFill>
                  <a:srgbClr val="0000FF"/>
                </a:solidFill>
              </a:rPr>
              <a:t>://go.microsoft.com/fwlink/?LinkId=301883</a:t>
            </a:r>
          </a:p>
          <a:p>
            <a:pPr marL="0" indent="0">
              <a:buNone/>
            </a:pPr>
            <a:r>
              <a:rPr lang="en-US" sz="1800" dirty="0">
                <a:solidFill>
                  <a:srgbClr val="0000FF"/>
                </a:solidFill>
              </a:rPr>
              <a:t>        public void </a:t>
            </a:r>
            <a:r>
              <a:rPr lang="en-US" sz="1800" dirty="0" err="1">
                <a:solidFill>
                  <a:srgbClr val="0000FF"/>
                </a:solidFill>
              </a:rPr>
              <a:t>ConfigureAuth</a:t>
            </a:r>
            <a:r>
              <a:rPr lang="en-US" sz="1800" dirty="0">
                <a:solidFill>
                  <a:srgbClr val="0000FF"/>
                </a:solidFill>
              </a:rPr>
              <a:t>(</a:t>
            </a:r>
            <a:r>
              <a:rPr lang="en-US" sz="1800" dirty="0" err="1">
                <a:solidFill>
                  <a:srgbClr val="0000FF"/>
                </a:solidFill>
              </a:rPr>
              <a:t>IAppBuilder</a:t>
            </a:r>
            <a:r>
              <a:rPr lang="en-US" sz="1800" dirty="0">
                <a:solidFill>
                  <a:srgbClr val="0000FF"/>
                </a:solidFill>
              </a:rPr>
              <a:t> app</a:t>
            </a:r>
            <a:r>
              <a:rPr lang="en-US" sz="1800" dirty="0" smtClean="0">
                <a:solidFill>
                  <a:srgbClr val="0000FF"/>
                </a:solidFill>
              </a:rPr>
              <a:t>) </a:t>
            </a:r>
            <a:r>
              <a:rPr lang="en-US" sz="1800" dirty="0">
                <a:solidFill>
                  <a:srgbClr val="0000FF"/>
                </a:solidFill>
              </a:rPr>
              <a:t>{</a:t>
            </a:r>
          </a:p>
          <a:p>
            <a:pPr marL="0" indent="0">
              <a:buNone/>
            </a:pPr>
            <a:r>
              <a:rPr lang="en-US" sz="1800" dirty="0" smtClean="0">
                <a:solidFill>
                  <a:srgbClr val="0000FF"/>
                </a:solidFill>
              </a:rPr>
              <a:t>        </a:t>
            </a:r>
            <a:r>
              <a:rPr lang="en-US" sz="1800" dirty="0">
                <a:solidFill>
                  <a:srgbClr val="0000FF"/>
                </a:solidFill>
              </a:rPr>
              <a:t>// </a:t>
            </a:r>
            <a:r>
              <a:rPr lang="ru-RU" sz="1800" dirty="0">
                <a:solidFill>
                  <a:srgbClr val="0000FF"/>
                </a:solidFill>
              </a:rPr>
              <a:t>Настройка контекста базы данных, диспетчера пользователей </a:t>
            </a:r>
            <a:endParaRPr lang="ru-RU" sz="1800" dirty="0" smtClean="0">
              <a:solidFill>
                <a:srgbClr val="0000FF"/>
              </a:solidFill>
            </a:endParaRPr>
          </a:p>
          <a:p>
            <a:pPr marL="0" indent="0">
              <a:buNone/>
            </a:pPr>
            <a:r>
              <a:rPr lang="ru-RU" sz="1800" dirty="0">
                <a:solidFill>
                  <a:srgbClr val="0000FF"/>
                </a:solidFill>
              </a:rPr>
              <a:t> </a:t>
            </a:r>
            <a:r>
              <a:rPr lang="ru-RU" sz="1800" dirty="0" smtClean="0">
                <a:solidFill>
                  <a:srgbClr val="0000FF"/>
                </a:solidFill>
              </a:rPr>
              <a:t>       //  и </a:t>
            </a:r>
            <a:r>
              <a:rPr lang="ru-RU" sz="1800" dirty="0">
                <a:solidFill>
                  <a:srgbClr val="0000FF"/>
                </a:solidFill>
              </a:rPr>
              <a:t>диспетчера входа для использования одного экземпляра на запрос</a:t>
            </a:r>
          </a:p>
          <a:p>
            <a:pPr marL="0" indent="0">
              <a:buNone/>
            </a:pPr>
            <a:r>
              <a:rPr lang="ru-RU" sz="1800" dirty="0">
                <a:solidFill>
                  <a:srgbClr val="0000FF"/>
                </a:solidFill>
              </a:rPr>
              <a:t>            </a:t>
            </a:r>
            <a:r>
              <a:rPr lang="en-US" sz="1800" dirty="0" err="1">
                <a:solidFill>
                  <a:srgbClr val="0000FF"/>
                </a:solidFill>
              </a:rPr>
              <a:t>app.CreatePerOwinContext</a:t>
            </a:r>
            <a:r>
              <a:rPr lang="en-US" sz="1800" dirty="0">
                <a:solidFill>
                  <a:srgbClr val="0000FF"/>
                </a:solidFill>
              </a:rPr>
              <a:t>(</a:t>
            </a:r>
            <a:r>
              <a:rPr lang="en-US" sz="1800" dirty="0" err="1">
                <a:solidFill>
                  <a:srgbClr val="0000FF"/>
                </a:solidFill>
              </a:rPr>
              <a:t>ApplicationDbContext.Create</a:t>
            </a:r>
            <a:r>
              <a:rPr lang="en-US" sz="1800" dirty="0" smtClean="0">
                <a:solidFill>
                  <a:srgbClr val="0000FF"/>
                </a:solidFill>
              </a:rPr>
              <a:t>);        </a:t>
            </a:r>
            <a:r>
              <a:rPr lang="en-US" sz="1800" dirty="0" err="1" smtClean="0">
                <a:solidFill>
                  <a:srgbClr val="0000FF"/>
                </a:solidFill>
              </a:rPr>
              <a:t>app.CreatePerOwinContext</a:t>
            </a:r>
            <a:r>
              <a:rPr lang="en-US" sz="1800" dirty="0" smtClean="0">
                <a:solidFill>
                  <a:srgbClr val="0000FF"/>
                </a:solidFill>
              </a:rPr>
              <a:t>&lt;</a:t>
            </a:r>
            <a:r>
              <a:rPr lang="en-US" sz="1800" dirty="0" err="1" smtClean="0">
                <a:solidFill>
                  <a:srgbClr val="0000FF"/>
                </a:solidFill>
              </a:rPr>
              <a:t>ApplicationUserManager</a:t>
            </a:r>
            <a:r>
              <a:rPr lang="en-US" sz="1800" dirty="0">
                <a:solidFill>
                  <a:srgbClr val="0000FF"/>
                </a:solidFill>
              </a:rPr>
              <a:t>&gt;(</a:t>
            </a:r>
            <a:r>
              <a:rPr lang="en-US" sz="1800" dirty="0" err="1">
                <a:solidFill>
                  <a:srgbClr val="0000FF"/>
                </a:solidFill>
              </a:rPr>
              <a:t>ApplicationUserManager.Create</a:t>
            </a:r>
            <a:r>
              <a:rPr lang="en-US" sz="1800" dirty="0" smtClean="0">
                <a:solidFill>
                  <a:srgbClr val="0000FF"/>
                </a:solidFill>
              </a:rPr>
              <a:t>);            </a:t>
            </a:r>
            <a:r>
              <a:rPr lang="en-US" sz="1800" dirty="0" err="1">
                <a:solidFill>
                  <a:srgbClr val="0000FF"/>
                </a:solidFill>
              </a:rPr>
              <a:t>app.CreatePerOwinContext</a:t>
            </a:r>
            <a:r>
              <a:rPr lang="en-US" sz="1800" dirty="0">
                <a:solidFill>
                  <a:srgbClr val="0000FF"/>
                </a:solidFill>
              </a:rPr>
              <a:t>&lt;</a:t>
            </a:r>
            <a:r>
              <a:rPr lang="en-US" sz="1800" dirty="0" err="1">
                <a:solidFill>
                  <a:srgbClr val="0000FF"/>
                </a:solidFill>
              </a:rPr>
              <a:t>ApplicationSignInManager</a:t>
            </a:r>
            <a:r>
              <a:rPr lang="en-US" sz="1800" dirty="0">
                <a:solidFill>
                  <a:srgbClr val="0000FF"/>
                </a:solidFill>
              </a:rPr>
              <a:t>&gt;(</a:t>
            </a:r>
            <a:r>
              <a:rPr lang="en-US" sz="1800" dirty="0" err="1">
                <a:solidFill>
                  <a:srgbClr val="0000FF"/>
                </a:solidFill>
              </a:rPr>
              <a:t>ApplicationSignInManager.Create</a:t>
            </a:r>
            <a:r>
              <a:rPr lang="en-US" sz="1800" dirty="0">
                <a:solidFill>
                  <a:srgbClr val="0000FF"/>
                </a:solidFill>
              </a:rPr>
              <a:t>);</a:t>
            </a:r>
          </a:p>
          <a:p>
            <a:pPr marL="0" indent="0">
              <a:buNone/>
            </a:pPr>
            <a:r>
              <a:rPr lang="en-US" sz="1800" dirty="0" smtClean="0">
                <a:solidFill>
                  <a:srgbClr val="0000FF"/>
                </a:solidFill>
              </a:rPr>
              <a:t>….</a:t>
            </a:r>
            <a:endParaRPr lang="en-US" sz="1800" dirty="0">
              <a:solidFill>
                <a:srgbClr val="0000FF"/>
              </a:solidFill>
            </a:endParaRPr>
          </a:p>
          <a:p>
            <a:endParaRPr lang="ru-RU" dirty="0"/>
          </a:p>
        </p:txBody>
      </p:sp>
    </p:spTree>
    <p:extLst>
      <p:ext uri="{BB962C8B-B14F-4D97-AF65-F5344CB8AC3E}">
        <p14:creationId xmlns:p14="http://schemas.microsoft.com/office/powerpoint/2010/main" val="8569535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32656"/>
            <a:ext cx="9144000" cy="1075520"/>
          </a:xfrm>
        </p:spPr>
        <p:txBody>
          <a:bodyPr>
            <a:normAutofit/>
          </a:bodyPr>
          <a:lstStyle/>
          <a:p>
            <a:r>
              <a:rPr lang="ru-RU" dirty="0" smtClean="0"/>
              <a:t>Класс </a:t>
            </a:r>
            <a:r>
              <a:rPr lang="en-US" dirty="0" err="1">
                <a:solidFill>
                  <a:srgbClr val="0000FF"/>
                </a:solidFill>
              </a:rPr>
              <a:t>ApplicationUser</a:t>
            </a:r>
            <a:r>
              <a:rPr lang="en-US" dirty="0"/>
              <a:t> </a:t>
            </a:r>
            <a:endParaRPr lang="ru-RU" dirty="0"/>
          </a:p>
        </p:txBody>
      </p:sp>
      <p:sp>
        <p:nvSpPr>
          <p:cNvPr id="3" name="Объект 2"/>
          <p:cNvSpPr>
            <a:spLocks noGrp="1"/>
          </p:cNvSpPr>
          <p:nvPr>
            <p:ph idx="1"/>
          </p:nvPr>
        </p:nvSpPr>
        <p:spPr>
          <a:xfrm>
            <a:off x="256032" y="1408176"/>
            <a:ext cx="8887968" cy="5449824"/>
          </a:xfrm>
        </p:spPr>
        <p:txBody>
          <a:bodyPr>
            <a:noAutofit/>
          </a:bodyPr>
          <a:lstStyle/>
          <a:p>
            <a:pPr marL="0" indent="0">
              <a:buNone/>
            </a:pPr>
            <a:r>
              <a:rPr lang="en-US" sz="1400" dirty="0">
                <a:solidFill>
                  <a:srgbClr val="0000FF"/>
                </a:solidFill>
              </a:rPr>
              <a:t>public class </a:t>
            </a:r>
            <a:r>
              <a:rPr lang="en-US" sz="1400" dirty="0" err="1">
                <a:solidFill>
                  <a:srgbClr val="0000FF"/>
                </a:solidFill>
              </a:rPr>
              <a:t>ApplicationUser</a:t>
            </a:r>
            <a:r>
              <a:rPr lang="en-US" sz="1400" dirty="0">
                <a:solidFill>
                  <a:srgbClr val="0000FF"/>
                </a:solidFill>
              </a:rPr>
              <a:t> : </a:t>
            </a:r>
            <a:r>
              <a:rPr lang="en-US" sz="1400" dirty="0" err="1" smtClean="0">
                <a:solidFill>
                  <a:srgbClr val="0000FF"/>
                </a:solidFill>
              </a:rPr>
              <a:t>IdentityUser</a:t>
            </a:r>
            <a:r>
              <a:rPr lang="ru-RU" sz="1400" dirty="0" smtClean="0">
                <a:solidFill>
                  <a:srgbClr val="0000FF"/>
                </a:solidFill>
              </a:rPr>
              <a:t> </a:t>
            </a:r>
            <a:r>
              <a:rPr lang="en-US" sz="1400" dirty="0" smtClean="0">
                <a:solidFill>
                  <a:srgbClr val="0000FF"/>
                </a:solidFill>
              </a:rPr>
              <a:t>    </a:t>
            </a:r>
            <a:r>
              <a:rPr lang="en-US" sz="1400" dirty="0">
                <a:solidFill>
                  <a:srgbClr val="0000FF"/>
                </a:solidFill>
              </a:rPr>
              <a:t>{</a:t>
            </a:r>
          </a:p>
          <a:p>
            <a:pPr marL="0" indent="0">
              <a:buNone/>
            </a:pPr>
            <a:r>
              <a:rPr lang="en-US" sz="1400" dirty="0">
                <a:solidFill>
                  <a:srgbClr val="0000FF"/>
                </a:solidFill>
              </a:rPr>
              <a:t>        public </a:t>
            </a:r>
            <a:r>
              <a:rPr lang="en-US" sz="1400" dirty="0" err="1">
                <a:solidFill>
                  <a:srgbClr val="0000FF"/>
                </a:solidFill>
              </a:rPr>
              <a:t>ClaimsIdentity</a:t>
            </a:r>
            <a:r>
              <a:rPr lang="en-US" sz="1400" dirty="0">
                <a:solidFill>
                  <a:srgbClr val="0000FF"/>
                </a:solidFill>
              </a:rPr>
              <a:t> </a:t>
            </a:r>
            <a:r>
              <a:rPr lang="en-US" sz="1400" dirty="0" err="1">
                <a:solidFill>
                  <a:srgbClr val="0000FF"/>
                </a:solidFill>
              </a:rPr>
              <a:t>GenerateUserIdentity</a:t>
            </a:r>
            <a:r>
              <a:rPr lang="en-US" sz="1400" dirty="0">
                <a:solidFill>
                  <a:srgbClr val="0000FF"/>
                </a:solidFill>
              </a:rPr>
              <a:t>(</a:t>
            </a:r>
            <a:r>
              <a:rPr lang="en-US" sz="1400" dirty="0" err="1">
                <a:solidFill>
                  <a:srgbClr val="0000FF"/>
                </a:solidFill>
              </a:rPr>
              <a:t>ApplicationUserManager</a:t>
            </a:r>
            <a:r>
              <a:rPr lang="en-US" sz="1400" dirty="0">
                <a:solidFill>
                  <a:srgbClr val="0000FF"/>
                </a:solidFill>
              </a:rPr>
              <a:t> manager</a:t>
            </a:r>
            <a:r>
              <a:rPr lang="en-US" sz="1400" dirty="0" smtClean="0">
                <a:solidFill>
                  <a:srgbClr val="0000FF"/>
                </a:solidFill>
              </a:rPr>
              <a:t>)</a:t>
            </a:r>
            <a:r>
              <a:rPr lang="ru-RU" sz="1400" dirty="0" smtClean="0">
                <a:solidFill>
                  <a:srgbClr val="0000FF"/>
                </a:solidFill>
              </a:rPr>
              <a:t> </a:t>
            </a:r>
            <a:r>
              <a:rPr lang="en-US" sz="1400" dirty="0" smtClean="0">
                <a:solidFill>
                  <a:srgbClr val="0000FF"/>
                </a:solidFill>
              </a:rPr>
              <a:t> </a:t>
            </a:r>
            <a:r>
              <a:rPr lang="en-US" sz="1400" dirty="0">
                <a:solidFill>
                  <a:srgbClr val="0000FF"/>
                </a:solidFill>
              </a:rPr>
              <a:t>{</a:t>
            </a:r>
          </a:p>
          <a:p>
            <a:pPr marL="0" indent="0">
              <a:buNone/>
            </a:pPr>
            <a:r>
              <a:rPr lang="en-US" sz="1400" dirty="0">
                <a:solidFill>
                  <a:srgbClr val="0000FF"/>
                </a:solidFill>
              </a:rPr>
              <a:t>            // Note the </a:t>
            </a:r>
            <a:r>
              <a:rPr lang="en-US" sz="1400" dirty="0" err="1">
                <a:solidFill>
                  <a:srgbClr val="0000FF"/>
                </a:solidFill>
              </a:rPr>
              <a:t>authenticationType</a:t>
            </a:r>
            <a:r>
              <a:rPr lang="en-US" sz="1400" dirty="0">
                <a:solidFill>
                  <a:srgbClr val="0000FF"/>
                </a:solidFill>
              </a:rPr>
              <a:t> must match the one defined in </a:t>
            </a:r>
            <a:r>
              <a:rPr lang="en-US" sz="1400" dirty="0" err="1">
                <a:solidFill>
                  <a:srgbClr val="0000FF"/>
                </a:solidFill>
              </a:rPr>
              <a:t>CookieAuthenticationOptions.AuthenticationType</a:t>
            </a:r>
            <a:endParaRPr lang="en-US" sz="1400" dirty="0">
              <a:solidFill>
                <a:srgbClr val="0000FF"/>
              </a:solidFill>
            </a:endParaRPr>
          </a:p>
          <a:p>
            <a:pPr marL="0" indent="0">
              <a:buNone/>
            </a:pPr>
            <a:r>
              <a:rPr lang="en-US" sz="1400" dirty="0">
                <a:solidFill>
                  <a:srgbClr val="0000FF"/>
                </a:solidFill>
              </a:rPr>
              <a:t>            </a:t>
            </a:r>
            <a:r>
              <a:rPr lang="en-US" sz="1400" dirty="0" err="1">
                <a:solidFill>
                  <a:srgbClr val="0000FF"/>
                </a:solidFill>
              </a:rPr>
              <a:t>var</a:t>
            </a:r>
            <a:r>
              <a:rPr lang="en-US" sz="1400" dirty="0">
                <a:solidFill>
                  <a:srgbClr val="0000FF"/>
                </a:solidFill>
              </a:rPr>
              <a:t> </a:t>
            </a:r>
            <a:r>
              <a:rPr lang="en-US" sz="1400" dirty="0" err="1">
                <a:solidFill>
                  <a:srgbClr val="0000FF"/>
                </a:solidFill>
              </a:rPr>
              <a:t>userIdentity</a:t>
            </a:r>
            <a:r>
              <a:rPr lang="en-US" sz="1400" dirty="0">
                <a:solidFill>
                  <a:srgbClr val="0000FF"/>
                </a:solidFill>
              </a:rPr>
              <a:t> = </a:t>
            </a:r>
            <a:r>
              <a:rPr lang="en-US" sz="1400" dirty="0" err="1">
                <a:solidFill>
                  <a:srgbClr val="0000FF"/>
                </a:solidFill>
              </a:rPr>
              <a:t>manager.CreateIdentity</a:t>
            </a:r>
            <a:r>
              <a:rPr lang="en-US" sz="1400" dirty="0">
                <a:solidFill>
                  <a:srgbClr val="0000FF"/>
                </a:solidFill>
              </a:rPr>
              <a:t>(this, </a:t>
            </a:r>
            <a:r>
              <a:rPr lang="en-US" sz="1400" dirty="0" err="1">
                <a:solidFill>
                  <a:srgbClr val="0000FF"/>
                </a:solidFill>
              </a:rPr>
              <a:t>DefaultAuthenticationTypes.ApplicationCookie</a:t>
            </a:r>
            <a:r>
              <a:rPr lang="en-US" sz="1400" dirty="0">
                <a:solidFill>
                  <a:srgbClr val="0000FF"/>
                </a:solidFill>
              </a:rPr>
              <a:t>);</a:t>
            </a:r>
          </a:p>
          <a:p>
            <a:pPr marL="0" indent="0">
              <a:buNone/>
            </a:pPr>
            <a:r>
              <a:rPr lang="en-US" sz="1400" dirty="0">
                <a:solidFill>
                  <a:srgbClr val="0000FF"/>
                </a:solidFill>
              </a:rPr>
              <a:t>            // Add custom user claims here</a:t>
            </a:r>
          </a:p>
          <a:p>
            <a:pPr marL="0" indent="0">
              <a:buNone/>
            </a:pPr>
            <a:r>
              <a:rPr lang="en-US" sz="1400" dirty="0">
                <a:solidFill>
                  <a:srgbClr val="0000FF"/>
                </a:solidFill>
              </a:rPr>
              <a:t>            return </a:t>
            </a:r>
            <a:r>
              <a:rPr lang="en-US" sz="1400" dirty="0" err="1">
                <a:solidFill>
                  <a:srgbClr val="0000FF"/>
                </a:solidFill>
              </a:rPr>
              <a:t>userIdentity</a:t>
            </a:r>
            <a:r>
              <a:rPr lang="en-US" sz="1400" dirty="0">
                <a:solidFill>
                  <a:srgbClr val="0000FF"/>
                </a:solidFill>
              </a:rPr>
              <a:t>;</a:t>
            </a:r>
          </a:p>
          <a:p>
            <a:pPr marL="0" indent="0">
              <a:buNone/>
            </a:pPr>
            <a:r>
              <a:rPr lang="en-US" sz="1400" dirty="0">
                <a:solidFill>
                  <a:srgbClr val="0000FF"/>
                </a:solidFill>
              </a:rPr>
              <a:t>        }</a:t>
            </a:r>
          </a:p>
          <a:p>
            <a:pPr marL="0" indent="0">
              <a:buNone/>
            </a:pPr>
            <a:endParaRPr lang="en-US" sz="1400" dirty="0">
              <a:solidFill>
                <a:srgbClr val="0000FF"/>
              </a:solidFill>
            </a:endParaRPr>
          </a:p>
          <a:p>
            <a:pPr marL="0" indent="0">
              <a:buNone/>
            </a:pPr>
            <a:r>
              <a:rPr lang="en-US" sz="1400" dirty="0">
                <a:solidFill>
                  <a:srgbClr val="0000FF"/>
                </a:solidFill>
              </a:rPr>
              <a:t>        public Task&lt;</a:t>
            </a:r>
            <a:r>
              <a:rPr lang="en-US" sz="1400" dirty="0" err="1">
                <a:solidFill>
                  <a:srgbClr val="0000FF"/>
                </a:solidFill>
              </a:rPr>
              <a:t>ClaimsIdentity</a:t>
            </a:r>
            <a:r>
              <a:rPr lang="en-US" sz="1400" dirty="0">
                <a:solidFill>
                  <a:srgbClr val="0000FF"/>
                </a:solidFill>
              </a:rPr>
              <a:t>&gt; </a:t>
            </a:r>
            <a:r>
              <a:rPr lang="en-US" sz="1400" dirty="0" err="1">
                <a:solidFill>
                  <a:srgbClr val="0000FF"/>
                </a:solidFill>
              </a:rPr>
              <a:t>GenerateUserIdentityAsync</a:t>
            </a:r>
            <a:r>
              <a:rPr lang="en-US" sz="1400" dirty="0">
                <a:solidFill>
                  <a:srgbClr val="0000FF"/>
                </a:solidFill>
              </a:rPr>
              <a:t>(</a:t>
            </a:r>
            <a:r>
              <a:rPr lang="en-US" sz="1400" dirty="0" err="1">
                <a:solidFill>
                  <a:srgbClr val="0000FF"/>
                </a:solidFill>
              </a:rPr>
              <a:t>ApplicationUserManager</a:t>
            </a:r>
            <a:r>
              <a:rPr lang="en-US" sz="1400" dirty="0">
                <a:solidFill>
                  <a:srgbClr val="0000FF"/>
                </a:solidFill>
              </a:rPr>
              <a:t> manager</a:t>
            </a:r>
            <a:r>
              <a:rPr lang="en-US" sz="1400" dirty="0" smtClean="0">
                <a:solidFill>
                  <a:srgbClr val="0000FF"/>
                </a:solidFill>
              </a:rPr>
              <a:t>)</a:t>
            </a:r>
            <a:endParaRPr lang="ru-RU" sz="1400" dirty="0" smtClean="0">
              <a:solidFill>
                <a:srgbClr val="0000FF"/>
              </a:solidFill>
            </a:endParaRPr>
          </a:p>
          <a:p>
            <a:pPr marL="0" indent="0">
              <a:buNone/>
            </a:pPr>
            <a:r>
              <a:rPr lang="ru-RU" sz="1400" dirty="0">
                <a:solidFill>
                  <a:srgbClr val="0000FF"/>
                </a:solidFill>
              </a:rPr>
              <a:t> </a:t>
            </a:r>
            <a:r>
              <a:rPr lang="ru-RU" sz="1400" dirty="0" smtClean="0">
                <a:solidFill>
                  <a:srgbClr val="0000FF"/>
                </a:solidFill>
              </a:rPr>
              <a:t> </a:t>
            </a:r>
            <a:r>
              <a:rPr lang="en-US" sz="1400" dirty="0" smtClean="0">
                <a:solidFill>
                  <a:srgbClr val="0000FF"/>
                </a:solidFill>
              </a:rPr>
              <a:t>      {    </a:t>
            </a:r>
            <a:r>
              <a:rPr lang="en-US" sz="1400" dirty="0">
                <a:solidFill>
                  <a:srgbClr val="0000FF"/>
                </a:solidFill>
              </a:rPr>
              <a:t>return </a:t>
            </a:r>
            <a:r>
              <a:rPr lang="en-US" sz="1400" dirty="0" err="1">
                <a:solidFill>
                  <a:srgbClr val="0000FF"/>
                </a:solidFill>
              </a:rPr>
              <a:t>Task.FromResult</a:t>
            </a:r>
            <a:r>
              <a:rPr lang="en-US" sz="1400" dirty="0">
                <a:solidFill>
                  <a:srgbClr val="0000FF"/>
                </a:solidFill>
              </a:rPr>
              <a:t>(</a:t>
            </a:r>
            <a:r>
              <a:rPr lang="en-US" sz="1400" dirty="0" err="1">
                <a:solidFill>
                  <a:srgbClr val="0000FF"/>
                </a:solidFill>
              </a:rPr>
              <a:t>GenerateUserIdentity</a:t>
            </a:r>
            <a:r>
              <a:rPr lang="en-US" sz="1400" dirty="0">
                <a:solidFill>
                  <a:srgbClr val="0000FF"/>
                </a:solidFill>
              </a:rPr>
              <a:t>(manager</a:t>
            </a:r>
            <a:r>
              <a:rPr lang="en-US" sz="1400" dirty="0" smtClean="0">
                <a:solidFill>
                  <a:srgbClr val="0000FF"/>
                </a:solidFill>
              </a:rPr>
              <a:t>));    </a:t>
            </a:r>
            <a:r>
              <a:rPr lang="en-US" sz="1400" dirty="0">
                <a:solidFill>
                  <a:srgbClr val="0000FF"/>
                </a:solidFill>
              </a:rPr>
              <a:t>}</a:t>
            </a:r>
          </a:p>
          <a:p>
            <a:pPr marL="0" indent="0">
              <a:buNone/>
            </a:pPr>
            <a:r>
              <a:rPr lang="en-US" sz="1400" dirty="0">
                <a:solidFill>
                  <a:srgbClr val="0000FF"/>
                </a:solidFill>
              </a:rPr>
              <a:t>        public </a:t>
            </a:r>
            <a:r>
              <a:rPr lang="en-US" sz="1400" dirty="0" err="1">
                <a:solidFill>
                  <a:srgbClr val="0000FF"/>
                </a:solidFill>
              </a:rPr>
              <a:t>DateTime</a:t>
            </a:r>
            <a:r>
              <a:rPr lang="en-US" sz="1400" dirty="0">
                <a:solidFill>
                  <a:srgbClr val="0000FF"/>
                </a:solidFill>
              </a:rPr>
              <a:t>? </a:t>
            </a:r>
            <a:r>
              <a:rPr lang="en-US" sz="1400" dirty="0" err="1">
                <a:solidFill>
                  <a:srgbClr val="0000FF"/>
                </a:solidFill>
              </a:rPr>
              <a:t>BirthDate</a:t>
            </a:r>
            <a:r>
              <a:rPr lang="en-US" sz="1400" dirty="0">
                <a:solidFill>
                  <a:srgbClr val="0000FF"/>
                </a:solidFill>
              </a:rPr>
              <a:t> { get; set; </a:t>
            </a:r>
            <a:r>
              <a:rPr lang="en-US" sz="1400" dirty="0" smtClean="0">
                <a:solidFill>
                  <a:srgbClr val="0000FF"/>
                </a:solidFill>
              </a:rPr>
              <a:t>}</a:t>
            </a:r>
            <a:endParaRPr lang="en-US" sz="1400" dirty="0">
              <a:solidFill>
                <a:srgbClr val="0000FF"/>
              </a:solidFill>
            </a:endParaRPr>
          </a:p>
          <a:p>
            <a:pPr marL="0" indent="0">
              <a:buNone/>
            </a:pPr>
            <a:r>
              <a:rPr lang="en-US" sz="1400" dirty="0">
                <a:solidFill>
                  <a:srgbClr val="0000FF"/>
                </a:solidFill>
              </a:rPr>
              <a:t>    </a:t>
            </a:r>
            <a:r>
              <a:rPr lang="en-US" sz="1400" dirty="0" smtClean="0">
                <a:solidFill>
                  <a:srgbClr val="0000FF"/>
                </a:solidFill>
              </a:rPr>
              <a:t>}</a:t>
            </a:r>
            <a:endParaRPr lang="en-US" sz="1400" dirty="0">
              <a:solidFill>
                <a:srgbClr val="0000FF"/>
              </a:solidFill>
            </a:endParaRPr>
          </a:p>
          <a:p>
            <a:pPr marL="0" indent="0">
              <a:buNone/>
            </a:pPr>
            <a:r>
              <a:rPr lang="en-US" sz="1400" dirty="0">
                <a:solidFill>
                  <a:srgbClr val="0000FF"/>
                </a:solidFill>
              </a:rPr>
              <a:t>    public class </a:t>
            </a:r>
            <a:r>
              <a:rPr lang="en-US" sz="1400" dirty="0" err="1">
                <a:solidFill>
                  <a:srgbClr val="0000FF"/>
                </a:solidFill>
              </a:rPr>
              <a:t>ApplicationDbContext</a:t>
            </a:r>
            <a:r>
              <a:rPr lang="en-US" sz="1400" dirty="0">
                <a:solidFill>
                  <a:srgbClr val="0000FF"/>
                </a:solidFill>
              </a:rPr>
              <a:t> : </a:t>
            </a:r>
            <a:r>
              <a:rPr lang="en-US" sz="1400" dirty="0" err="1">
                <a:solidFill>
                  <a:srgbClr val="0000FF"/>
                </a:solidFill>
              </a:rPr>
              <a:t>IdentityDbContext</a:t>
            </a:r>
            <a:r>
              <a:rPr lang="en-US" sz="1400" dirty="0">
                <a:solidFill>
                  <a:srgbClr val="0000FF"/>
                </a:solidFill>
              </a:rPr>
              <a:t>&lt;</a:t>
            </a:r>
            <a:r>
              <a:rPr lang="en-US" sz="1400" dirty="0" err="1">
                <a:solidFill>
                  <a:srgbClr val="0000FF"/>
                </a:solidFill>
              </a:rPr>
              <a:t>ApplicationUser</a:t>
            </a:r>
            <a:r>
              <a:rPr lang="en-US" sz="1400" dirty="0" smtClean="0">
                <a:solidFill>
                  <a:srgbClr val="0000FF"/>
                </a:solidFill>
              </a:rPr>
              <a:t>&gt;  </a:t>
            </a:r>
            <a:r>
              <a:rPr lang="en-US" sz="1400" dirty="0">
                <a:solidFill>
                  <a:srgbClr val="0000FF"/>
                </a:solidFill>
              </a:rPr>
              <a:t>{</a:t>
            </a:r>
          </a:p>
          <a:p>
            <a:pPr marL="0" indent="0">
              <a:buNone/>
            </a:pPr>
            <a:r>
              <a:rPr lang="en-US" sz="1400" dirty="0">
                <a:solidFill>
                  <a:srgbClr val="0000FF"/>
                </a:solidFill>
              </a:rPr>
              <a:t>        public </a:t>
            </a:r>
            <a:r>
              <a:rPr lang="en-US" sz="1400" dirty="0" err="1">
                <a:solidFill>
                  <a:srgbClr val="0000FF"/>
                </a:solidFill>
              </a:rPr>
              <a:t>ApplicationDbContext</a:t>
            </a:r>
            <a:r>
              <a:rPr lang="en-US" sz="1400" dirty="0" smtClean="0">
                <a:solidFill>
                  <a:srgbClr val="0000FF"/>
                </a:solidFill>
              </a:rPr>
              <a:t>()  </a:t>
            </a:r>
            <a:r>
              <a:rPr lang="en-US" sz="1400" dirty="0">
                <a:solidFill>
                  <a:srgbClr val="0000FF"/>
                </a:solidFill>
              </a:rPr>
              <a:t>: base("</a:t>
            </a:r>
            <a:r>
              <a:rPr lang="en-US" sz="1400" b="1" dirty="0" err="1">
                <a:solidFill>
                  <a:srgbClr val="0000FF"/>
                </a:solidFill>
              </a:rPr>
              <a:t>DefaultConnection</a:t>
            </a:r>
            <a:r>
              <a:rPr lang="en-US" sz="1400" dirty="0">
                <a:solidFill>
                  <a:srgbClr val="0000FF"/>
                </a:solidFill>
              </a:rPr>
              <a:t>", throwIfV1Schema: false)</a:t>
            </a:r>
          </a:p>
          <a:p>
            <a:pPr marL="0" indent="0">
              <a:buNone/>
            </a:pPr>
            <a:r>
              <a:rPr lang="en-US" sz="1400" dirty="0">
                <a:solidFill>
                  <a:srgbClr val="0000FF"/>
                </a:solidFill>
              </a:rPr>
              <a:t>        </a:t>
            </a:r>
            <a:r>
              <a:rPr lang="en-US" sz="1400" dirty="0" smtClean="0">
                <a:solidFill>
                  <a:srgbClr val="0000FF"/>
                </a:solidFill>
              </a:rPr>
              <a:t>{    </a:t>
            </a:r>
            <a:r>
              <a:rPr lang="en-US" sz="1400" dirty="0">
                <a:solidFill>
                  <a:srgbClr val="0000FF"/>
                </a:solidFill>
              </a:rPr>
              <a:t>}</a:t>
            </a:r>
          </a:p>
          <a:p>
            <a:pPr marL="0" indent="0">
              <a:buNone/>
            </a:pPr>
            <a:endParaRPr lang="en-US" sz="1400" dirty="0">
              <a:solidFill>
                <a:srgbClr val="0000FF"/>
              </a:solidFill>
            </a:endParaRPr>
          </a:p>
          <a:p>
            <a:pPr marL="0" indent="0">
              <a:buNone/>
            </a:pPr>
            <a:r>
              <a:rPr lang="en-US" sz="1400" dirty="0">
                <a:solidFill>
                  <a:srgbClr val="0000FF"/>
                </a:solidFill>
              </a:rPr>
              <a:t>        public static </a:t>
            </a:r>
            <a:r>
              <a:rPr lang="en-US" sz="1400" dirty="0" err="1">
                <a:solidFill>
                  <a:srgbClr val="0000FF"/>
                </a:solidFill>
              </a:rPr>
              <a:t>ApplicationDbContext</a:t>
            </a:r>
            <a:r>
              <a:rPr lang="en-US" sz="1400" dirty="0">
                <a:solidFill>
                  <a:srgbClr val="0000FF"/>
                </a:solidFill>
              </a:rPr>
              <a:t> Create()</a:t>
            </a:r>
          </a:p>
          <a:p>
            <a:pPr marL="0" indent="0">
              <a:buNone/>
            </a:pPr>
            <a:r>
              <a:rPr lang="en-US" sz="1400" dirty="0">
                <a:solidFill>
                  <a:srgbClr val="0000FF"/>
                </a:solidFill>
              </a:rPr>
              <a:t>        </a:t>
            </a:r>
            <a:r>
              <a:rPr lang="en-US" sz="1400" dirty="0" smtClean="0">
                <a:solidFill>
                  <a:srgbClr val="0000FF"/>
                </a:solidFill>
              </a:rPr>
              <a:t>{   </a:t>
            </a:r>
            <a:r>
              <a:rPr lang="en-US" sz="1400" dirty="0">
                <a:solidFill>
                  <a:srgbClr val="0000FF"/>
                </a:solidFill>
              </a:rPr>
              <a:t>return new </a:t>
            </a:r>
            <a:r>
              <a:rPr lang="en-US" sz="1400" dirty="0" err="1">
                <a:solidFill>
                  <a:srgbClr val="0000FF"/>
                </a:solidFill>
              </a:rPr>
              <a:t>ApplicationDbContext</a:t>
            </a:r>
            <a:r>
              <a:rPr lang="en-US" sz="1400" dirty="0" smtClean="0">
                <a:solidFill>
                  <a:srgbClr val="0000FF"/>
                </a:solidFill>
              </a:rPr>
              <a:t>();   </a:t>
            </a:r>
            <a:r>
              <a:rPr lang="en-US" sz="1400" dirty="0">
                <a:solidFill>
                  <a:srgbClr val="0000FF"/>
                </a:solidFill>
              </a:rPr>
              <a:t>}</a:t>
            </a:r>
          </a:p>
          <a:p>
            <a:pPr marL="0" indent="0">
              <a:buNone/>
            </a:pPr>
            <a:r>
              <a:rPr lang="en-US" sz="1400" dirty="0">
                <a:solidFill>
                  <a:srgbClr val="0000FF"/>
                </a:solidFill>
              </a:rPr>
              <a:t>    }</a:t>
            </a:r>
          </a:p>
          <a:p>
            <a:pPr marL="0" indent="0">
              <a:buNone/>
            </a:pPr>
            <a:r>
              <a:rPr lang="en-US" sz="1400" dirty="0">
                <a:solidFill>
                  <a:srgbClr val="0000FF"/>
                </a:solidFill>
              </a:rPr>
              <a:t>}</a:t>
            </a:r>
            <a:endParaRPr lang="ru-RU" sz="1400" dirty="0">
              <a:solidFill>
                <a:srgbClr val="0000FF"/>
              </a:solidFill>
            </a:endParaRPr>
          </a:p>
        </p:txBody>
      </p:sp>
    </p:spTree>
    <p:extLst>
      <p:ext uri="{BB962C8B-B14F-4D97-AF65-F5344CB8AC3E}">
        <p14:creationId xmlns:p14="http://schemas.microsoft.com/office/powerpoint/2010/main" val="2371173353"/>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65127"/>
            <a:ext cx="9144000" cy="860170"/>
          </a:xfrm>
        </p:spPr>
        <p:txBody>
          <a:bodyPr/>
          <a:lstStyle/>
          <a:p>
            <a:pPr algn="ctr"/>
            <a:r>
              <a:rPr lang="ru-RU" dirty="0" smtClean="0"/>
              <a:t>Изменение ролей пользователей</a:t>
            </a:r>
            <a:endParaRPr lang="ru-RU" dirty="0"/>
          </a:p>
        </p:txBody>
      </p:sp>
      <p:sp>
        <p:nvSpPr>
          <p:cNvPr id="3" name="Объект 2"/>
          <p:cNvSpPr>
            <a:spLocks noGrp="1"/>
          </p:cNvSpPr>
          <p:nvPr>
            <p:ph idx="1"/>
          </p:nvPr>
        </p:nvSpPr>
        <p:spPr>
          <a:xfrm>
            <a:off x="256032" y="1408176"/>
            <a:ext cx="8887968" cy="5449824"/>
          </a:xfrm>
        </p:spPr>
        <p:txBody>
          <a:bodyPr>
            <a:normAutofit fontScale="85000" lnSpcReduction="20000"/>
          </a:bodyPr>
          <a:lstStyle/>
          <a:p>
            <a:pPr marL="177800" indent="-165100"/>
            <a:r>
              <a:rPr lang="ru-RU" sz="1800" dirty="0" smtClean="0"/>
              <a:t>Шаблон </a:t>
            </a:r>
            <a:r>
              <a:rPr lang="en-US" sz="1800" dirty="0" smtClean="0"/>
              <a:t>Web </a:t>
            </a:r>
            <a:r>
              <a:rPr lang="en-US" sz="1800" dirty="0"/>
              <a:t>Forms </a:t>
            </a:r>
            <a:r>
              <a:rPr lang="ru-RU" sz="1800" dirty="0" smtClean="0"/>
              <a:t>создает по умолчанию</a:t>
            </a:r>
            <a:r>
              <a:rPr lang="en-US" sz="1800" dirty="0" smtClean="0"/>
              <a:t> </a:t>
            </a:r>
            <a:r>
              <a:rPr lang="en-US" sz="1800" dirty="0" err="1"/>
              <a:t>ApplicationDbContext</a:t>
            </a:r>
            <a:r>
              <a:rPr lang="en-US" sz="1800" dirty="0"/>
              <a:t>, </a:t>
            </a:r>
            <a:r>
              <a:rPr lang="en-US" sz="1800" dirty="0" err="1"/>
              <a:t>ApplicationUserManager</a:t>
            </a:r>
            <a:r>
              <a:rPr lang="en-US" sz="1800" dirty="0"/>
              <a:t>, </a:t>
            </a:r>
            <a:r>
              <a:rPr lang="en-US" sz="1800" dirty="0" err="1" smtClean="0"/>
              <a:t>ApplicationSignlnManager</a:t>
            </a:r>
            <a:r>
              <a:rPr lang="en-US" sz="1800" dirty="0" smtClean="0"/>
              <a:t> </a:t>
            </a:r>
            <a:endParaRPr lang="ru-RU" sz="1800" dirty="0" smtClean="0"/>
          </a:p>
          <a:p>
            <a:pPr marL="177800" indent="-165100"/>
            <a:r>
              <a:rPr lang="ru-RU" sz="1800" dirty="0" smtClean="0"/>
              <a:t>Добавляет по одному экземпляру в объект </a:t>
            </a:r>
            <a:r>
              <a:rPr lang="en-US" sz="1800" dirty="0" err="1" smtClean="0"/>
              <a:t>OwinContext</a:t>
            </a:r>
            <a:r>
              <a:rPr lang="ru-RU" sz="1800" dirty="0" smtClean="0"/>
              <a:t> текущего запроса</a:t>
            </a:r>
            <a:r>
              <a:rPr lang="en-US" sz="1800" dirty="0" smtClean="0"/>
              <a:t>. </a:t>
            </a:r>
            <a:endParaRPr lang="en-US" sz="1800" dirty="0"/>
          </a:p>
          <a:p>
            <a:pPr marL="177800" indent="-165100"/>
            <a:r>
              <a:rPr lang="ru-RU" sz="1800" dirty="0" smtClean="0"/>
              <a:t>Для использования шаблона </a:t>
            </a:r>
            <a:r>
              <a:rPr lang="en-US" sz="1800" dirty="0" smtClean="0"/>
              <a:t>Web Forms</a:t>
            </a:r>
            <a:r>
              <a:rPr lang="ru-RU" sz="1800" dirty="0" smtClean="0"/>
              <a:t> нужно создать класс </a:t>
            </a:r>
            <a:r>
              <a:rPr lang="en-US" sz="1800" dirty="0" err="1" smtClean="0"/>
              <a:t>ApplicationRoleManager</a:t>
            </a:r>
            <a:r>
              <a:rPr lang="en-US" sz="1800" dirty="0" smtClean="0"/>
              <a:t> </a:t>
            </a:r>
            <a:r>
              <a:rPr lang="ru-RU" sz="1800" dirty="0" smtClean="0"/>
              <a:t>(файл</a:t>
            </a:r>
            <a:r>
              <a:rPr lang="en-US" sz="1800" dirty="0" smtClean="0"/>
              <a:t> </a:t>
            </a:r>
            <a:r>
              <a:rPr lang="en-US" sz="1800" dirty="0" err="1" smtClean="0"/>
              <a:t>IdentityConfig</a:t>
            </a:r>
            <a:r>
              <a:rPr lang="en-US" sz="1800" dirty="0" smtClean="0"/>
              <a:t>.</a:t>
            </a:r>
            <a:r>
              <a:rPr lang="ru-RU" sz="1800" dirty="0" smtClean="0"/>
              <a:t>с</a:t>
            </a:r>
            <a:r>
              <a:rPr lang="en-US" sz="1800" dirty="0" smtClean="0"/>
              <a:t>s</a:t>
            </a:r>
            <a:r>
              <a:rPr lang="ru-RU" sz="1800" dirty="0" smtClean="0"/>
              <a:t>), производный от класса </a:t>
            </a:r>
            <a:r>
              <a:rPr lang="en-US" sz="1800" dirty="0" err="1" smtClean="0"/>
              <a:t>RoleManager</a:t>
            </a:r>
            <a:r>
              <a:rPr lang="en-US" sz="1800" dirty="0" smtClean="0"/>
              <a:t>. </a:t>
            </a:r>
            <a:endParaRPr lang="ru-RU" sz="1800" dirty="0" smtClean="0"/>
          </a:p>
          <a:p>
            <a:pPr marL="177800" indent="-165100"/>
            <a:r>
              <a:rPr lang="ru-RU" sz="1800" dirty="0" smtClean="0"/>
              <a:t>Затем добавить оператор в метод </a:t>
            </a:r>
            <a:r>
              <a:rPr lang="en-US" sz="1800" dirty="0" err="1" smtClean="0"/>
              <a:t>ConfigureAuth</a:t>
            </a:r>
            <a:r>
              <a:rPr lang="en-US" sz="1800" dirty="0" smtClean="0"/>
              <a:t> </a:t>
            </a:r>
            <a:r>
              <a:rPr lang="ru-RU" sz="1800" dirty="0" smtClean="0"/>
              <a:t>(файл</a:t>
            </a:r>
            <a:r>
              <a:rPr lang="en-US" sz="1800" dirty="0" smtClean="0"/>
              <a:t> </a:t>
            </a:r>
            <a:r>
              <a:rPr lang="en-US" sz="1800" dirty="0" err="1" smtClean="0"/>
              <a:t>Startup.Auth</a:t>
            </a:r>
            <a:r>
              <a:rPr lang="en-US" sz="1800" dirty="0" smtClean="0"/>
              <a:t>.</a:t>
            </a:r>
            <a:r>
              <a:rPr lang="ru-RU" sz="1800" dirty="0" smtClean="0"/>
              <a:t>с</a:t>
            </a:r>
            <a:r>
              <a:rPr lang="en-US" sz="1800" dirty="0" smtClean="0"/>
              <a:t>s</a:t>
            </a:r>
            <a:r>
              <a:rPr lang="ru-RU" sz="1800" dirty="0" smtClean="0"/>
              <a:t>), который добавляет экземпляр класса</a:t>
            </a:r>
            <a:r>
              <a:rPr lang="en-US" sz="1800" dirty="0" smtClean="0"/>
              <a:t> </a:t>
            </a:r>
            <a:r>
              <a:rPr lang="en-US" sz="1800" dirty="0" err="1"/>
              <a:t>ApplicationRoleManager</a:t>
            </a:r>
            <a:r>
              <a:rPr lang="en-US" sz="1800" dirty="0"/>
              <a:t> </a:t>
            </a:r>
            <a:r>
              <a:rPr lang="ru-RU" sz="1800" dirty="0" smtClean="0"/>
              <a:t>к объекту </a:t>
            </a:r>
            <a:r>
              <a:rPr lang="en-US" sz="1800" dirty="0" err="1" smtClean="0"/>
              <a:t>OwinContext</a:t>
            </a:r>
            <a:r>
              <a:rPr lang="en-US" sz="1800" dirty="0" smtClean="0"/>
              <a:t>.</a:t>
            </a:r>
            <a:endParaRPr lang="en-US" sz="1800" dirty="0"/>
          </a:p>
          <a:p>
            <a:pPr marL="177800" indent="-165100"/>
            <a:r>
              <a:rPr lang="ru-RU" sz="1800" dirty="0" smtClean="0"/>
              <a:t>Этот класс включает конструктор, который принимает объект </a:t>
            </a:r>
            <a:r>
              <a:rPr lang="en-US" sz="1800" dirty="0" err="1" smtClean="0"/>
              <a:t>RoleStore</a:t>
            </a:r>
            <a:r>
              <a:rPr lang="ru-RU" sz="1800" dirty="0" smtClean="0"/>
              <a:t>, </a:t>
            </a:r>
            <a:r>
              <a:rPr lang="en-US" sz="1800" dirty="0" smtClean="0"/>
              <a:t> </a:t>
            </a:r>
            <a:r>
              <a:rPr lang="ru-RU" sz="1800" dirty="0" smtClean="0"/>
              <a:t>и передает его конструктору базового класса</a:t>
            </a:r>
            <a:r>
              <a:rPr lang="en-US" sz="1800" dirty="0" smtClean="0"/>
              <a:t>. </a:t>
            </a:r>
            <a:endParaRPr lang="ru-RU" sz="1800" dirty="0"/>
          </a:p>
          <a:p>
            <a:pPr marL="177800" indent="-165100"/>
            <a:r>
              <a:rPr lang="en-US" sz="1800" dirty="0"/>
              <a:t>It also includes a static Create method that accepts an </a:t>
            </a:r>
            <a:r>
              <a:rPr lang="en-US" sz="1800" dirty="0" err="1"/>
              <a:t>IdentityFactoryOption</a:t>
            </a:r>
            <a:r>
              <a:rPr lang="en-US" sz="1800" dirty="0"/>
              <a:t> object and an </a:t>
            </a:r>
            <a:r>
              <a:rPr lang="en-US" sz="1800" dirty="0" err="1"/>
              <a:t>OwinContext</a:t>
            </a:r>
            <a:r>
              <a:rPr lang="en-US" sz="1800" dirty="0"/>
              <a:t> object. </a:t>
            </a:r>
            <a:endParaRPr lang="ru-RU" sz="1800" dirty="0"/>
          </a:p>
          <a:p>
            <a:pPr marL="0" indent="0">
              <a:buNone/>
            </a:pPr>
            <a:endParaRPr lang="ru-RU" sz="1800" dirty="0" smtClean="0">
              <a:solidFill>
                <a:srgbClr val="0000FF"/>
              </a:solidFill>
            </a:endParaRPr>
          </a:p>
          <a:p>
            <a:pPr marL="0" indent="0">
              <a:buNone/>
            </a:pPr>
            <a:r>
              <a:rPr lang="en-US" sz="1800" dirty="0" smtClean="0">
                <a:solidFill>
                  <a:srgbClr val="0000FF"/>
                </a:solidFill>
              </a:rPr>
              <a:t>public </a:t>
            </a:r>
            <a:r>
              <a:rPr lang="en-US" sz="1800" dirty="0">
                <a:solidFill>
                  <a:srgbClr val="0000FF"/>
                </a:solidFill>
              </a:rPr>
              <a:t>class </a:t>
            </a:r>
            <a:r>
              <a:rPr lang="en-US" sz="1800" dirty="0" err="1">
                <a:solidFill>
                  <a:srgbClr val="0000FF"/>
                </a:solidFill>
              </a:rPr>
              <a:t>ApplicationRoleManager</a:t>
            </a:r>
            <a:r>
              <a:rPr lang="en-US" sz="1800" dirty="0">
                <a:solidFill>
                  <a:srgbClr val="0000FF"/>
                </a:solidFill>
              </a:rPr>
              <a:t> : </a:t>
            </a:r>
            <a:r>
              <a:rPr lang="en-US" sz="1800" dirty="0" err="1">
                <a:solidFill>
                  <a:srgbClr val="0000FF"/>
                </a:solidFill>
              </a:rPr>
              <a:t>RoleManager</a:t>
            </a:r>
            <a:r>
              <a:rPr lang="en-US" sz="1800" dirty="0">
                <a:solidFill>
                  <a:srgbClr val="0000FF"/>
                </a:solidFill>
              </a:rPr>
              <a:t>&lt;</a:t>
            </a:r>
            <a:r>
              <a:rPr lang="en-US" sz="1800" b="1" dirty="0" err="1">
                <a:solidFill>
                  <a:srgbClr val="0000FF"/>
                </a:solidFill>
              </a:rPr>
              <a:t>IdentityRole</a:t>
            </a:r>
            <a:r>
              <a:rPr lang="en-US" sz="1800" dirty="0">
                <a:solidFill>
                  <a:srgbClr val="0000FF"/>
                </a:solidFill>
              </a:rPr>
              <a:t>&gt;</a:t>
            </a:r>
          </a:p>
          <a:p>
            <a:pPr marL="0" indent="0">
              <a:buNone/>
            </a:pPr>
            <a:r>
              <a:rPr lang="en-US" sz="1800" dirty="0">
                <a:solidFill>
                  <a:srgbClr val="0000FF"/>
                </a:solidFill>
              </a:rPr>
              <a:t>{</a:t>
            </a:r>
          </a:p>
          <a:p>
            <a:pPr marL="0" indent="0">
              <a:buNone/>
            </a:pPr>
            <a:r>
              <a:rPr lang="en-US" sz="1800" dirty="0">
                <a:solidFill>
                  <a:srgbClr val="0000FF"/>
                </a:solidFill>
              </a:rPr>
              <a:t>  public </a:t>
            </a:r>
            <a:r>
              <a:rPr lang="en-US" sz="1800" dirty="0" err="1">
                <a:solidFill>
                  <a:srgbClr val="0000FF"/>
                </a:solidFill>
              </a:rPr>
              <a:t>ApplicationRoleManager</a:t>
            </a:r>
            <a:r>
              <a:rPr lang="en-US" sz="1800" dirty="0">
                <a:solidFill>
                  <a:srgbClr val="0000FF"/>
                </a:solidFill>
              </a:rPr>
              <a:t>(</a:t>
            </a:r>
            <a:r>
              <a:rPr lang="en-US" sz="1800" dirty="0" err="1">
                <a:solidFill>
                  <a:srgbClr val="0000FF"/>
                </a:solidFill>
              </a:rPr>
              <a:t>IRoleStore</a:t>
            </a:r>
            <a:r>
              <a:rPr lang="en-US" sz="1800" dirty="0">
                <a:solidFill>
                  <a:srgbClr val="0000FF"/>
                </a:solidFill>
              </a:rPr>
              <a:t> &lt;</a:t>
            </a:r>
            <a:r>
              <a:rPr lang="en-US" sz="1800" dirty="0" err="1">
                <a:solidFill>
                  <a:srgbClr val="0000FF"/>
                </a:solidFill>
              </a:rPr>
              <a:t>IdentityRole</a:t>
            </a:r>
            <a:r>
              <a:rPr lang="en-US" sz="1800" dirty="0">
                <a:solidFill>
                  <a:srgbClr val="0000FF"/>
                </a:solidFill>
              </a:rPr>
              <a:t>, string&gt; store) : base(store) {}</a:t>
            </a:r>
          </a:p>
          <a:p>
            <a:pPr marL="0" indent="0">
              <a:buNone/>
            </a:pPr>
            <a:r>
              <a:rPr lang="en-US" sz="1800" dirty="0">
                <a:solidFill>
                  <a:srgbClr val="0000FF"/>
                </a:solidFill>
              </a:rPr>
              <a:t>  </a:t>
            </a:r>
          </a:p>
          <a:p>
            <a:pPr marL="0" indent="0">
              <a:buNone/>
            </a:pPr>
            <a:r>
              <a:rPr lang="en-US" sz="1800" dirty="0">
                <a:solidFill>
                  <a:srgbClr val="0000FF"/>
                </a:solidFill>
              </a:rPr>
              <a:t>  public static </a:t>
            </a:r>
            <a:r>
              <a:rPr lang="en-US" sz="1800" dirty="0" err="1">
                <a:solidFill>
                  <a:srgbClr val="0000FF"/>
                </a:solidFill>
              </a:rPr>
              <a:t>ApplicationRoleManager</a:t>
            </a:r>
            <a:r>
              <a:rPr lang="en-US" sz="1800" dirty="0">
                <a:solidFill>
                  <a:srgbClr val="0000FF"/>
                </a:solidFill>
              </a:rPr>
              <a:t> Create(</a:t>
            </a:r>
          </a:p>
          <a:p>
            <a:pPr marL="0" indent="0">
              <a:buNone/>
            </a:pPr>
            <a:r>
              <a:rPr lang="en-US" sz="1800" dirty="0">
                <a:solidFill>
                  <a:srgbClr val="0000FF"/>
                </a:solidFill>
              </a:rPr>
              <a:t>                 </a:t>
            </a:r>
            <a:r>
              <a:rPr lang="en-US" sz="1800" dirty="0" err="1">
                <a:solidFill>
                  <a:srgbClr val="0000FF"/>
                </a:solidFill>
              </a:rPr>
              <a:t>IdentityFactoryOptions</a:t>
            </a:r>
            <a:r>
              <a:rPr lang="en-US" sz="1800" dirty="0">
                <a:solidFill>
                  <a:srgbClr val="0000FF"/>
                </a:solidFill>
              </a:rPr>
              <a:t>&lt;</a:t>
            </a:r>
            <a:r>
              <a:rPr lang="en-US" sz="1800" dirty="0" err="1">
                <a:solidFill>
                  <a:srgbClr val="0000FF"/>
                </a:solidFill>
              </a:rPr>
              <a:t>ApplicationRoleManager</a:t>
            </a:r>
            <a:r>
              <a:rPr lang="en-US" sz="1800" dirty="0">
                <a:solidFill>
                  <a:srgbClr val="0000FF"/>
                </a:solidFill>
              </a:rPr>
              <a:t>&gt; options, </a:t>
            </a:r>
            <a:r>
              <a:rPr lang="en-US" sz="1800" dirty="0" err="1">
                <a:solidFill>
                  <a:srgbClr val="0000FF"/>
                </a:solidFill>
              </a:rPr>
              <a:t>IOwinContext</a:t>
            </a:r>
            <a:r>
              <a:rPr lang="en-US" sz="1800" dirty="0">
                <a:solidFill>
                  <a:srgbClr val="0000FF"/>
                </a:solidFill>
              </a:rPr>
              <a:t> context)</a:t>
            </a:r>
          </a:p>
          <a:p>
            <a:pPr marL="0" indent="0">
              <a:buNone/>
            </a:pPr>
            <a:r>
              <a:rPr lang="en-US" sz="1800" dirty="0">
                <a:solidFill>
                  <a:srgbClr val="0000FF"/>
                </a:solidFill>
              </a:rPr>
              <a:t>  {  </a:t>
            </a:r>
          </a:p>
          <a:p>
            <a:pPr marL="0" indent="0">
              <a:buNone/>
            </a:pPr>
            <a:r>
              <a:rPr lang="en-US" sz="1800" dirty="0">
                <a:solidFill>
                  <a:srgbClr val="0000FF"/>
                </a:solidFill>
              </a:rPr>
              <a:t>     </a:t>
            </a:r>
            <a:r>
              <a:rPr lang="en-US" sz="1800" dirty="0" err="1">
                <a:solidFill>
                  <a:srgbClr val="0000FF"/>
                </a:solidFill>
              </a:rPr>
              <a:t>var</a:t>
            </a:r>
            <a:r>
              <a:rPr lang="en-US" sz="1800" dirty="0">
                <a:solidFill>
                  <a:srgbClr val="0000FF"/>
                </a:solidFill>
              </a:rPr>
              <a:t> </a:t>
            </a:r>
            <a:r>
              <a:rPr lang="en-US" sz="1800" dirty="0" err="1">
                <a:solidFill>
                  <a:srgbClr val="0000FF"/>
                </a:solidFill>
              </a:rPr>
              <a:t>roleStore</a:t>
            </a:r>
            <a:r>
              <a:rPr lang="en-US" sz="1800" dirty="0">
                <a:solidFill>
                  <a:srgbClr val="0000FF"/>
                </a:solidFill>
              </a:rPr>
              <a:t> = new </a:t>
            </a:r>
            <a:r>
              <a:rPr lang="en-US" sz="1800" dirty="0" err="1">
                <a:solidFill>
                  <a:srgbClr val="0000FF"/>
                </a:solidFill>
              </a:rPr>
              <a:t>RoleStore</a:t>
            </a:r>
            <a:r>
              <a:rPr lang="en-US" sz="1800" dirty="0">
                <a:solidFill>
                  <a:srgbClr val="0000FF"/>
                </a:solidFill>
              </a:rPr>
              <a:t>&lt;</a:t>
            </a:r>
            <a:r>
              <a:rPr lang="en-US" sz="1800" dirty="0" err="1">
                <a:solidFill>
                  <a:srgbClr val="0000FF"/>
                </a:solidFill>
              </a:rPr>
              <a:t>IdentityRole</a:t>
            </a:r>
            <a:r>
              <a:rPr lang="en-US" sz="1800" dirty="0">
                <a:solidFill>
                  <a:srgbClr val="0000FF"/>
                </a:solidFill>
              </a:rPr>
              <a:t>&gt;( </a:t>
            </a:r>
            <a:r>
              <a:rPr lang="en-US" sz="1800" dirty="0" err="1">
                <a:solidFill>
                  <a:srgbClr val="0000FF"/>
                </a:solidFill>
              </a:rPr>
              <a:t>context.Get</a:t>
            </a:r>
            <a:r>
              <a:rPr lang="en-US" sz="1800" dirty="0">
                <a:solidFill>
                  <a:srgbClr val="0000FF"/>
                </a:solidFill>
              </a:rPr>
              <a:t>&lt;</a:t>
            </a:r>
            <a:r>
              <a:rPr lang="en-US" sz="1800" dirty="0" err="1">
                <a:solidFill>
                  <a:srgbClr val="0000FF"/>
                </a:solidFill>
              </a:rPr>
              <a:t>ApplicationDbContext</a:t>
            </a:r>
            <a:r>
              <a:rPr lang="en-US" sz="1800" dirty="0">
                <a:solidFill>
                  <a:srgbClr val="0000FF"/>
                </a:solidFill>
              </a:rPr>
              <a:t>&gt;()); </a:t>
            </a:r>
          </a:p>
          <a:p>
            <a:pPr marL="0" indent="0">
              <a:buNone/>
            </a:pPr>
            <a:r>
              <a:rPr lang="en-US" sz="1800" dirty="0">
                <a:solidFill>
                  <a:srgbClr val="0000FF"/>
                </a:solidFill>
              </a:rPr>
              <a:t>     return new </a:t>
            </a:r>
            <a:r>
              <a:rPr lang="en-US" sz="1800" dirty="0" err="1">
                <a:solidFill>
                  <a:srgbClr val="0000FF"/>
                </a:solidFill>
              </a:rPr>
              <a:t>ApplicationRoleManager</a:t>
            </a:r>
            <a:r>
              <a:rPr lang="en-US" sz="1800" dirty="0">
                <a:solidFill>
                  <a:srgbClr val="0000FF"/>
                </a:solidFill>
              </a:rPr>
              <a:t>(</a:t>
            </a:r>
            <a:r>
              <a:rPr lang="en-US" sz="1800" dirty="0" err="1">
                <a:solidFill>
                  <a:srgbClr val="0000FF"/>
                </a:solidFill>
              </a:rPr>
              <a:t>roleStore</a:t>
            </a:r>
            <a:r>
              <a:rPr lang="en-US" sz="1800" dirty="0">
                <a:solidFill>
                  <a:srgbClr val="0000FF"/>
                </a:solidFill>
              </a:rPr>
              <a:t>);</a:t>
            </a:r>
          </a:p>
          <a:p>
            <a:pPr marL="0" indent="0">
              <a:buNone/>
            </a:pPr>
            <a:r>
              <a:rPr lang="en-US" sz="1800" dirty="0">
                <a:solidFill>
                  <a:srgbClr val="0000FF"/>
                </a:solidFill>
              </a:rPr>
              <a:t>  }</a:t>
            </a:r>
          </a:p>
          <a:p>
            <a:pPr marL="0" indent="0">
              <a:buNone/>
            </a:pPr>
            <a:r>
              <a:rPr lang="en-US" sz="1800" dirty="0">
                <a:solidFill>
                  <a:srgbClr val="0000FF"/>
                </a:solidFill>
              </a:rPr>
              <a:t>}</a:t>
            </a:r>
            <a:endParaRPr lang="ru-RU" sz="1800" dirty="0">
              <a:solidFill>
                <a:srgbClr val="0000FF"/>
              </a:solidFill>
            </a:endParaRPr>
          </a:p>
        </p:txBody>
      </p:sp>
    </p:spTree>
    <p:extLst>
      <p:ext uri="{BB962C8B-B14F-4D97-AF65-F5344CB8AC3E}">
        <p14:creationId xmlns:p14="http://schemas.microsoft.com/office/powerpoint/2010/main" val="336048633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65127"/>
            <a:ext cx="9144000" cy="860170"/>
          </a:xfrm>
        </p:spPr>
        <p:txBody>
          <a:bodyPr/>
          <a:lstStyle/>
          <a:p>
            <a:pPr algn="ctr"/>
            <a:r>
              <a:rPr lang="ru-RU" dirty="0" smtClean="0"/>
              <a:t>Изменение ролей пользователей</a:t>
            </a:r>
            <a:endParaRPr lang="ru-RU" dirty="0"/>
          </a:p>
        </p:txBody>
      </p:sp>
      <p:sp>
        <p:nvSpPr>
          <p:cNvPr id="3" name="Объект 2"/>
          <p:cNvSpPr>
            <a:spLocks noGrp="1"/>
          </p:cNvSpPr>
          <p:nvPr>
            <p:ph idx="1"/>
          </p:nvPr>
        </p:nvSpPr>
        <p:spPr>
          <a:xfrm>
            <a:off x="256032" y="1408176"/>
            <a:ext cx="8887968" cy="5449824"/>
          </a:xfrm>
        </p:spPr>
        <p:txBody>
          <a:bodyPr>
            <a:normAutofit fontScale="92500" lnSpcReduction="10000"/>
          </a:bodyPr>
          <a:lstStyle/>
          <a:p>
            <a:r>
              <a:rPr lang="en-US" sz="1800" dirty="0"/>
              <a:t>After you code the </a:t>
            </a:r>
            <a:r>
              <a:rPr lang="en-US" sz="1800" dirty="0" err="1"/>
              <a:t>ApplicationRoleManager</a:t>
            </a:r>
            <a:r>
              <a:rPr lang="en-US" sz="1800" dirty="0"/>
              <a:t> class, you need to add a statement to the </a:t>
            </a:r>
            <a:r>
              <a:rPr lang="en-US" sz="1800" dirty="0" err="1"/>
              <a:t>ConfigureAuth</a:t>
            </a:r>
            <a:r>
              <a:rPr lang="en-US" sz="1800" dirty="0"/>
              <a:t> method of the Startup class </a:t>
            </a:r>
          </a:p>
          <a:p>
            <a:r>
              <a:rPr lang="en-US" sz="1800" dirty="0"/>
              <a:t>that passes the Create method of the </a:t>
            </a:r>
            <a:r>
              <a:rPr lang="en-US" sz="1800" dirty="0" err="1"/>
              <a:t>ApplicationRoleManager</a:t>
            </a:r>
            <a:r>
              <a:rPr lang="en-US" sz="1800" dirty="0"/>
              <a:t> class. </a:t>
            </a:r>
            <a:endParaRPr lang="ru-RU" sz="1800" dirty="0"/>
          </a:p>
          <a:p>
            <a:endParaRPr lang="ru-RU" sz="1800" dirty="0"/>
          </a:p>
          <a:p>
            <a:pPr marL="0" indent="0">
              <a:buNone/>
            </a:pPr>
            <a:r>
              <a:rPr lang="en-US" sz="1800" dirty="0"/>
              <a:t>public partial class Startup {</a:t>
            </a:r>
            <a:endParaRPr lang="ru-RU" sz="1800" dirty="0"/>
          </a:p>
          <a:p>
            <a:pPr marL="0" indent="0">
              <a:buNone/>
            </a:pPr>
            <a:r>
              <a:rPr lang="ru-RU" sz="1800" dirty="0"/>
              <a:t>        // Дополнительные сведения о настройке проверки подлинности см. по адресу: http://go.microsoft.com/fwlink/?LinkId=301883</a:t>
            </a:r>
          </a:p>
          <a:p>
            <a:pPr marL="0" indent="0">
              <a:buNone/>
            </a:pPr>
            <a:r>
              <a:rPr lang="en-US" sz="1800" dirty="0"/>
              <a:t>        public </a:t>
            </a:r>
            <a:r>
              <a:rPr lang="en-US" sz="1800" b="1" dirty="0"/>
              <a:t>void </a:t>
            </a:r>
            <a:r>
              <a:rPr lang="en-US" sz="1800" b="1" dirty="0" err="1"/>
              <a:t>ConfigureAuth</a:t>
            </a:r>
            <a:r>
              <a:rPr lang="en-US" sz="1800" dirty="0"/>
              <a:t>(</a:t>
            </a:r>
            <a:r>
              <a:rPr lang="en-US" sz="1800" dirty="0" err="1"/>
              <a:t>IAppBuilder</a:t>
            </a:r>
            <a:r>
              <a:rPr lang="en-US" sz="1800" dirty="0"/>
              <a:t> app)</a:t>
            </a:r>
          </a:p>
          <a:p>
            <a:pPr marL="0" indent="0">
              <a:buNone/>
            </a:pPr>
            <a:r>
              <a:rPr lang="ru-RU" sz="1800" dirty="0"/>
              <a:t>        {</a:t>
            </a:r>
          </a:p>
          <a:p>
            <a:pPr marL="0" indent="0">
              <a:buNone/>
            </a:pPr>
            <a:r>
              <a:rPr lang="ru-RU" sz="1800" dirty="0"/>
              <a:t>            // Настройка контекста базы данных, диспетчера пользователей и диспетчера входа для использования одного экземпляра на запрос</a:t>
            </a:r>
          </a:p>
          <a:p>
            <a:pPr marL="0" indent="0">
              <a:buNone/>
            </a:pPr>
            <a:r>
              <a:rPr lang="en-US" sz="1800" dirty="0"/>
              <a:t>            </a:t>
            </a:r>
            <a:r>
              <a:rPr lang="en-US" sz="1800" dirty="0" err="1"/>
              <a:t>app.CreatePerOwinContext</a:t>
            </a:r>
            <a:r>
              <a:rPr lang="en-US" sz="1800" dirty="0"/>
              <a:t>(</a:t>
            </a:r>
            <a:r>
              <a:rPr lang="en-US" sz="1800" dirty="0" err="1"/>
              <a:t>ApplicationDbContext.Create</a:t>
            </a:r>
            <a:r>
              <a:rPr lang="en-US" sz="1800" dirty="0"/>
              <a:t>);</a:t>
            </a:r>
          </a:p>
          <a:p>
            <a:pPr marL="0" indent="0">
              <a:buNone/>
            </a:pPr>
            <a:r>
              <a:rPr lang="en-US" sz="1800" dirty="0"/>
              <a:t>            </a:t>
            </a:r>
            <a:r>
              <a:rPr lang="en-US" sz="1800" dirty="0" err="1"/>
              <a:t>app.CreatePerOwinContext</a:t>
            </a:r>
            <a:r>
              <a:rPr lang="en-US" sz="1800" dirty="0"/>
              <a:t>&lt;</a:t>
            </a:r>
            <a:r>
              <a:rPr lang="en-US" sz="1800" dirty="0" err="1"/>
              <a:t>ApplicationUserManager</a:t>
            </a:r>
            <a:r>
              <a:rPr lang="en-US" sz="1800" dirty="0"/>
              <a:t>&gt;(</a:t>
            </a:r>
            <a:r>
              <a:rPr lang="en-US" sz="1800" dirty="0" err="1"/>
              <a:t>ApplicationUserManager.Create</a:t>
            </a:r>
            <a:r>
              <a:rPr lang="en-US" sz="1800" dirty="0"/>
              <a:t>);</a:t>
            </a:r>
          </a:p>
          <a:p>
            <a:pPr marL="0" indent="0">
              <a:buNone/>
            </a:pPr>
            <a:r>
              <a:rPr lang="en-US" sz="1800" dirty="0"/>
              <a:t>            </a:t>
            </a:r>
            <a:r>
              <a:rPr lang="en-US" sz="1800" dirty="0" err="1"/>
              <a:t>app.CreatePerOwinContext</a:t>
            </a:r>
            <a:r>
              <a:rPr lang="en-US" sz="1800" dirty="0"/>
              <a:t>&lt;</a:t>
            </a:r>
            <a:r>
              <a:rPr lang="en-US" sz="1800" dirty="0" err="1"/>
              <a:t>ApplicationSignInManager</a:t>
            </a:r>
            <a:r>
              <a:rPr lang="en-US" sz="1800" dirty="0"/>
              <a:t>&gt;(</a:t>
            </a:r>
            <a:r>
              <a:rPr lang="en-US" sz="1800" dirty="0" err="1"/>
              <a:t>ApplicationSignInManager.Create</a:t>
            </a:r>
            <a:r>
              <a:rPr lang="en-US" sz="1800" dirty="0"/>
              <a:t>);</a:t>
            </a:r>
            <a:endParaRPr lang="ru-RU" sz="1800" dirty="0"/>
          </a:p>
          <a:p>
            <a:pPr marL="0" indent="0">
              <a:buNone/>
            </a:pPr>
            <a:r>
              <a:rPr lang="ru-RU" sz="1800" dirty="0"/>
              <a:t>            </a:t>
            </a:r>
          </a:p>
          <a:p>
            <a:pPr marL="0" indent="0">
              <a:buNone/>
            </a:pPr>
            <a:r>
              <a:rPr lang="ru-RU" sz="1800" dirty="0"/>
              <a:t>           </a:t>
            </a:r>
            <a:r>
              <a:rPr lang="ru-RU" sz="1800" b="1" dirty="0"/>
              <a:t> </a:t>
            </a:r>
            <a:r>
              <a:rPr lang="en-US" sz="1800" b="1" dirty="0"/>
              <a:t>// Configure the role manager to use a single instance per request </a:t>
            </a:r>
            <a:endParaRPr lang="ru-RU" sz="1800" b="1" dirty="0"/>
          </a:p>
          <a:p>
            <a:pPr marL="0" indent="0">
              <a:buNone/>
            </a:pPr>
            <a:r>
              <a:rPr lang="ru-RU" sz="1800" b="1" dirty="0"/>
              <a:t>           </a:t>
            </a:r>
            <a:r>
              <a:rPr lang="en-US" sz="1800" b="1" dirty="0" err="1"/>
              <a:t>app.CreatePerOwinContext</a:t>
            </a:r>
            <a:r>
              <a:rPr lang="en-US" sz="1800" b="1" dirty="0"/>
              <a:t>&lt;</a:t>
            </a:r>
            <a:r>
              <a:rPr lang="en-US" sz="1800" b="1" dirty="0" err="1"/>
              <a:t>ApplicationRoleManager</a:t>
            </a:r>
            <a:r>
              <a:rPr lang="en-US" sz="1800" b="1" dirty="0"/>
              <a:t>&gt;(</a:t>
            </a:r>
            <a:r>
              <a:rPr lang="en-US" sz="1800" b="1" dirty="0" err="1"/>
              <a:t>ApplicationRoleManager.Create</a:t>
            </a:r>
            <a:r>
              <a:rPr lang="en-US" sz="1800" b="1" dirty="0"/>
              <a:t>);</a:t>
            </a:r>
            <a:endParaRPr lang="ru-RU" sz="1800" b="1" dirty="0"/>
          </a:p>
          <a:p>
            <a:pPr marL="0" indent="0">
              <a:buNone/>
            </a:pPr>
            <a:r>
              <a:rPr lang="ru-RU" sz="1800" dirty="0"/>
              <a:t>….</a:t>
            </a:r>
          </a:p>
          <a:p>
            <a:pPr marL="177800" indent="-165100"/>
            <a:endParaRPr lang="ru-RU" sz="1800" dirty="0">
              <a:solidFill>
                <a:srgbClr val="0000FF"/>
              </a:solidFill>
            </a:endParaRPr>
          </a:p>
        </p:txBody>
      </p:sp>
    </p:spTree>
    <p:extLst>
      <p:ext uri="{BB962C8B-B14F-4D97-AF65-F5344CB8AC3E}">
        <p14:creationId xmlns:p14="http://schemas.microsoft.com/office/powerpoint/2010/main" val="1415609752"/>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65127"/>
            <a:ext cx="9144000" cy="860170"/>
          </a:xfrm>
        </p:spPr>
        <p:txBody>
          <a:bodyPr>
            <a:normAutofit fontScale="90000"/>
          </a:bodyPr>
          <a:lstStyle/>
          <a:p>
            <a:r>
              <a:rPr lang="ru-RU" sz="3600" dirty="0" smtClean="0">
                <a:latin typeface="Arial" panose="020B0604020202020204" pitchFamily="34" charset="0"/>
                <a:cs typeface="Arial" panose="020B0604020202020204" pitchFamily="34" charset="0"/>
              </a:rPr>
              <a:t>Основные свойства и методы классов </a:t>
            </a:r>
            <a:r>
              <a:rPr lang="en-US" sz="3600" dirty="0" err="1" smtClean="0">
                <a:solidFill>
                  <a:srgbClr val="0000FF"/>
                </a:solidFill>
              </a:rPr>
              <a:t>RoleManager</a:t>
            </a:r>
            <a:endParaRPr lang="ru-RU" sz="3600" dirty="0">
              <a:solidFill>
                <a:srgbClr val="0000FF"/>
              </a:solidFill>
              <a:latin typeface="Arial" panose="020B0604020202020204" pitchFamily="34" charset="0"/>
              <a:cs typeface="Arial" panose="020B0604020202020204" pitchFamily="34" charset="0"/>
            </a:endParaRPr>
          </a:p>
        </p:txBody>
      </p:sp>
      <p:sp>
        <p:nvSpPr>
          <p:cNvPr id="3" name="Объект 2"/>
          <p:cNvSpPr>
            <a:spLocks noGrp="1"/>
          </p:cNvSpPr>
          <p:nvPr>
            <p:ph idx="1"/>
          </p:nvPr>
        </p:nvSpPr>
        <p:spPr>
          <a:xfrm>
            <a:off x="256032" y="1556792"/>
            <a:ext cx="8887968" cy="5301208"/>
          </a:xfrm>
        </p:spPr>
        <p:txBody>
          <a:bodyPr>
            <a:normAutofit lnSpcReduction="10000"/>
          </a:bodyPr>
          <a:lstStyle/>
          <a:p>
            <a:r>
              <a:rPr lang="ru-RU" sz="2400" dirty="0" smtClean="0"/>
              <a:t>Класс </a:t>
            </a:r>
            <a:r>
              <a:rPr lang="en-US" sz="2400" dirty="0" err="1" smtClean="0">
                <a:solidFill>
                  <a:srgbClr val="0000FF"/>
                </a:solidFill>
              </a:rPr>
              <a:t>RoleManager</a:t>
            </a:r>
            <a:endParaRPr lang="ru-RU" sz="2400" dirty="0" smtClean="0">
              <a:solidFill>
                <a:srgbClr val="0000FF"/>
              </a:solidFill>
            </a:endParaRPr>
          </a:p>
          <a:p>
            <a:endParaRPr lang="en-US" sz="2400" dirty="0" smtClean="0"/>
          </a:p>
          <a:p>
            <a:endParaRPr lang="en-US" sz="2400" dirty="0"/>
          </a:p>
          <a:p>
            <a:endParaRPr lang="en-US" sz="2400" dirty="0" smtClean="0"/>
          </a:p>
          <a:p>
            <a:endParaRPr lang="ru-RU" sz="2400" dirty="0"/>
          </a:p>
          <a:p>
            <a:endParaRPr lang="ru-RU" sz="2400" dirty="0" smtClean="0"/>
          </a:p>
          <a:p>
            <a:r>
              <a:rPr lang="ru-RU" sz="2400" dirty="0" smtClean="0"/>
              <a:t>Все методы возвращают объект</a:t>
            </a:r>
            <a:r>
              <a:rPr lang="en-US" sz="2400" b="1" i="1" dirty="0" err="1" smtClean="0"/>
              <a:t>IdentityResult</a:t>
            </a:r>
            <a:r>
              <a:rPr lang="en-US" sz="2400" dirty="0" smtClean="0"/>
              <a:t> </a:t>
            </a:r>
            <a:r>
              <a:rPr lang="ru-RU" sz="2400" dirty="0" smtClean="0"/>
              <a:t>, который имеет два свойства:</a:t>
            </a:r>
            <a:r>
              <a:rPr lang="en-US" sz="2400" dirty="0" smtClean="0"/>
              <a:t> </a:t>
            </a:r>
            <a:endParaRPr lang="en-US" sz="2400" dirty="0"/>
          </a:p>
          <a:p>
            <a:r>
              <a:rPr lang="en-US" sz="2400" dirty="0" smtClean="0"/>
              <a:t>Two </a:t>
            </a:r>
            <a:r>
              <a:rPr lang="en-US" sz="2400" dirty="0"/>
              <a:t>properties of the </a:t>
            </a:r>
            <a:r>
              <a:rPr lang="en-US" sz="2400" dirty="0" err="1"/>
              <a:t>IdentityResult</a:t>
            </a:r>
            <a:r>
              <a:rPr lang="en-US" sz="2400" dirty="0"/>
              <a:t> class</a:t>
            </a:r>
          </a:p>
          <a:p>
            <a:pPr lvl="1"/>
            <a:r>
              <a:rPr lang="en-US" sz="2200" b="1" i="1" dirty="0" smtClean="0"/>
              <a:t>Succeeded – </a:t>
            </a:r>
            <a:r>
              <a:rPr lang="ru-RU" sz="2200" b="1" i="1" dirty="0" smtClean="0"/>
              <a:t>булево значение, по </a:t>
            </a:r>
            <a:r>
              <a:rPr lang="en-US" sz="2200" dirty="0" smtClean="0"/>
              <a:t>Boolean </a:t>
            </a:r>
            <a:r>
              <a:rPr lang="en-US" sz="2200" dirty="0"/>
              <a:t>value that indicates whether the operation was </a:t>
            </a:r>
            <a:r>
              <a:rPr lang="en-US" sz="2200" dirty="0" smtClean="0"/>
              <a:t>successful</a:t>
            </a:r>
          </a:p>
          <a:p>
            <a:pPr lvl="1"/>
            <a:r>
              <a:rPr lang="en-US" sz="2200" b="1" i="1" dirty="0" smtClean="0"/>
              <a:t>Errors – </a:t>
            </a:r>
            <a:r>
              <a:rPr lang="en-US" sz="2200" dirty="0" smtClean="0"/>
              <a:t>An </a:t>
            </a:r>
            <a:r>
              <a:rPr lang="en-US" sz="2200" dirty="0" err="1"/>
              <a:t>IEnumerable</a:t>
            </a:r>
            <a:r>
              <a:rPr lang="en-US" sz="2200" dirty="0"/>
              <a:t> collection of strings that contains error messages.</a:t>
            </a:r>
            <a:endParaRPr lang="ru-RU" sz="2200" dirty="0"/>
          </a:p>
        </p:txBody>
      </p:sp>
      <p:graphicFrame>
        <p:nvGraphicFramePr>
          <p:cNvPr id="4" name="Таблица 3"/>
          <p:cNvGraphicFramePr>
            <a:graphicFrameLocks noGrp="1"/>
          </p:cNvGraphicFramePr>
          <p:nvPr>
            <p:extLst>
              <p:ext uri="{D42A27DB-BD31-4B8C-83A1-F6EECF244321}">
                <p14:modId xmlns:p14="http://schemas.microsoft.com/office/powerpoint/2010/main" val="2126448220"/>
              </p:ext>
            </p:extLst>
          </p:nvPr>
        </p:nvGraphicFramePr>
        <p:xfrm>
          <a:off x="217772" y="2078856"/>
          <a:ext cx="8708456" cy="1854200"/>
        </p:xfrm>
        <a:graphic>
          <a:graphicData uri="http://schemas.openxmlformats.org/drawingml/2006/table">
            <a:tbl>
              <a:tblPr firstRow="1" bandRow="1">
                <a:tableStyleId>{5C22544A-7EE6-4342-B048-85BDC9FD1C3A}</a:tableStyleId>
              </a:tblPr>
              <a:tblGrid>
                <a:gridCol w="2155728">
                  <a:extLst>
                    <a:ext uri="{9D8B030D-6E8A-4147-A177-3AD203B41FA5}">
                      <a16:colId xmlns:a16="http://schemas.microsoft.com/office/drawing/2014/main" val="1320451035"/>
                    </a:ext>
                  </a:extLst>
                </a:gridCol>
                <a:gridCol w="6552728">
                  <a:extLst>
                    <a:ext uri="{9D8B030D-6E8A-4147-A177-3AD203B41FA5}">
                      <a16:colId xmlns:a16="http://schemas.microsoft.com/office/drawing/2014/main" val="3624379697"/>
                    </a:ext>
                  </a:extLst>
                </a:gridCol>
              </a:tblGrid>
              <a:tr h="370840">
                <a:tc>
                  <a:txBody>
                    <a:bodyPr/>
                    <a:lstStyle/>
                    <a:p>
                      <a:r>
                        <a:rPr lang="ru-RU" dirty="0" smtClean="0"/>
                        <a:t>Свойство/метод</a:t>
                      </a:r>
                      <a:endParaRPr lang="ru-RU" dirty="0"/>
                    </a:p>
                  </a:txBody>
                  <a:tcPr/>
                </a:tc>
                <a:tc>
                  <a:txBody>
                    <a:bodyPr/>
                    <a:lstStyle/>
                    <a:p>
                      <a:r>
                        <a:rPr lang="ru-RU" dirty="0" smtClean="0"/>
                        <a:t>Описание</a:t>
                      </a:r>
                      <a:endParaRPr lang="ru-RU" dirty="0"/>
                    </a:p>
                  </a:txBody>
                  <a:tcPr/>
                </a:tc>
                <a:extLst>
                  <a:ext uri="{0D108BD9-81ED-4DB2-BD59-A6C34878D82A}">
                    <a16:rowId xmlns:a16="http://schemas.microsoft.com/office/drawing/2014/main" val="3500390952"/>
                  </a:ext>
                </a:extLst>
              </a:tr>
              <a:tr h="370840">
                <a:tc>
                  <a:txBody>
                    <a:bodyPr/>
                    <a:lstStyle/>
                    <a:p>
                      <a:r>
                        <a:rPr lang="en-US" sz="1800" b="1" i="0" u="none" strike="noStrike" kern="1200" baseline="0" dirty="0" smtClean="0">
                          <a:solidFill>
                            <a:schemeClr val="tx1"/>
                          </a:solidFill>
                          <a:latin typeface="+mn-lt"/>
                          <a:ea typeface="+mn-ea"/>
                          <a:cs typeface="+mn-cs"/>
                        </a:rPr>
                        <a:t>Roles</a:t>
                      </a:r>
                      <a:endParaRPr lang="ru-RU"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tx1"/>
                          </a:solidFill>
                          <a:latin typeface="+mn-lt"/>
                          <a:ea typeface="+mn-ea"/>
                          <a:cs typeface="+mn-cs"/>
                        </a:rPr>
                        <a:t>Returns an </a:t>
                      </a:r>
                      <a:r>
                        <a:rPr lang="en-US" sz="1800" b="0" i="0" u="none" strike="noStrike" kern="1200" baseline="0" dirty="0" err="1" smtClean="0">
                          <a:solidFill>
                            <a:schemeClr val="tx1"/>
                          </a:solidFill>
                          <a:latin typeface="+mn-lt"/>
                          <a:ea typeface="+mn-ea"/>
                          <a:cs typeface="+mn-cs"/>
                        </a:rPr>
                        <a:t>IQueryable</a:t>
                      </a:r>
                      <a:r>
                        <a:rPr lang="en-US" sz="1800" b="0" i="0" u="none" strike="noStrike" kern="1200" baseline="0" dirty="0" smtClean="0">
                          <a:solidFill>
                            <a:schemeClr val="tx1"/>
                          </a:solidFill>
                          <a:latin typeface="+mn-lt"/>
                          <a:ea typeface="+mn-ea"/>
                          <a:cs typeface="+mn-cs"/>
                        </a:rPr>
                        <a:t> of application roles.</a:t>
                      </a:r>
                    </a:p>
                  </a:txBody>
                  <a:tcPr/>
                </a:tc>
                <a:extLst>
                  <a:ext uri="{0D108BD9-81ED-4DB2-BD59-A6C34878D82A}">
                    <a16:rowId xmlns:a16="http://schemas.microsoft.com/office/drawing/2014/main" val="321551878"/>
                  </a:ext>
                </a:extLst>
              </a:tr>
              <a:tr h="370840">
                <a:tc>
                  <a:txBody>
                    <a:bodyPr/>
                    <a:lstStyle/>
                    <a:p>
                      <a:r>
                        <a:rPr lang="en-US" sz="1800" b="1" i="0" u="none" strike="noStrike" kern="1200" baseline="0" dirty="0" smtClean="0">
                          <a:solidFill>
                            <a:schemeClr val="tx1"/>
                          </a:solidFill>
                          <a:latin typeface="+mn-lt"/>
                          <a:ea typeface="+mn-ea"/>
                          <a:cs typeface="+mn-cs"/>
                        </a:rPr>
                        <a:t>Create</a:t>
                      </a:r>
                      <a:r>
                        <a:rPr lang="en-US" sz="1800" b="0" i="0" u="none" strike="noStrike" kern="1200" baseline="0" dirty="0" smtClean="0">
                          <a:solidFill>
                            <a:schemeClr val="tx1"/>
                          </a:solidFill>
                          <a:latin typeface="+mn-lt"/>
                          <a:ea typeface="+mn-ea"/>
                          <a:cs typeface="+mn-cs"/>
                        </a:rPr>
                        <a:t>(role) </a:t>
                      </a:r>
                      <a:endParaRPr lang="ru-RU" dirty="0"/>
                    </a:p>
                  </a:txBody>
                  <a:tcPr/>
                </a:tc>
                <a:tc>
                  <a:txBody>
                    <a:bodyPr/>
                    <a:lstStyle/>
                    <a:p>
                      <a:r>
                        <a:rPr lang="en-US" sz="1800" b="0" i="0" u="none" strike="noStrike" kern="1200" baseline="0" dirty="0" smtClean="0">
                          <a:solidFill>
                            <a:schemeClr val="tx1"/>
                          </a:solidFill>
                          <a:latin typeface="+mn-lt"/>
                          <a:ea typeface="+mn-ea"/>
                          <a:cs typeface="+mn-cs"/>
                        </a:rPr>
                        <a:t>Creates a role and returns an Identity Result object.</a:t>
                      </a:r>
                      <a:endParaRPr lang="ru-RU" dirty="0"/>
                    </a:p>
                  </a:txBody>
                  <a:tcPr/>
                </a:tc>
                <a:extLst>
                  <a:ext uri="{0D108BD9-81ED-4DB2-BD59-A6C34878D82A}">
                    <a16:rowId xmlns:a16="http://schemas.microsoft.com/office/drawing/2014/main" val="972374618"/>
                  </a:ext>
                </a:extLst>
              </a:tr>
              <a:tr h="370840">
                <a:tc>
                  <a:txBody>
                    <a:bodyPr/>
                    <a:lstStyle/>
                    <a:p>
                      <a:r>
                        <a:rPr lang="en-US" sz="1800" b="1" i="0" u="none" strike="noStrike" kern="1200" baseline="0" dirty="0" smtClean="0">
                          <a:solidFill>
                            <a:schemeClr val="tx1"/>
                          </a:solidFill>
                          <a:latin typeface="+mn-lt"/>
                          <a:ea typeface="+mn-ea"/>
                          <a:cs typeface="+mn-cs"/>
                        </a:rPr>
                        <a:t>Update</a:t>
                      </a:r>
                      <a:r>
                        <a:rPr lang="en-US" sz="1800" b="0" i="0" u="none" strike="noStrike" kern="1200" baseline="0" dirty="0" smtClean="0">
                          <a:solidFill>
                            <a:schemeClr val="tx1"/>
                          </a:solidFill>
                          <a:latin typeface="+mn-lt"/>
                          <a:ea typeface="+mn-ea"/>
                          <a:cs typeface="+mn-cs"/>
                        </a:rPr>
                        <a:t>(role) </a:t>
                      </a:r>
                      <a:endParaRPr lang="ru-RU" dirty="0"/>
                    </a:p>
                  </a:txBody>
                  <a:tcPr/>
                </a:tc>
                <a:tc>
                  <a:txBody>
                    <a:bodyPr/>
                    <a:lstStyle/>
                    <a:p>
                      <a:r>
                        <a:rPr lang="en-US" sz="1800" b="0" i="0" u="none" strike="noStrike" kern="1200" baseline="0" dirty="0" smtClean="0">
                          <a:solidFill>
                            <a:schemeClr val="tx1"/>
                          </a:solidFill>
                          <a:latin typeface="+mn-lt"/>
                          <a:ea typeface="+mn-ea"/>
                          <a:cs typeface="+mn-cs"/>
                        </a:rPr>
                        <a:t>Updates a role and returns an </a:t>
                      </a:r>
                      <a:r>
                        <a:rPr lang="en-US" sz="1800" b="0" i="0" u="none" strike="noStrike" kern="1200" baseline="0" dirty="0" err="1" smtClean="0">
                          <a:solidFill>
                            <a:schemeClr val="tx1"/>
                          </a:solidFill>
                          <a:latin typeface="+mn-lt"/>
                          <a:ea typeface="+mn-ea"/>
                          <a:cs typeface="+mn-cs"/>
                        </a:rPr>
                        <a:t>IdentityResult</a:t>
                      </a:r>
                      <a:r>
                        <a:rPr lang="en-US" sz="1800" b="0" i="0" u="none" strike="noStrike" kern="1200" baseline="0" dirty="0" smtClean="0">
                          <a:solidFill>
                            <a:schemeClr val="tx1"/>
                          </a:solidFill>
                          <a:latin typeface="+mn-lt"/>
                          <a:ea typeface="+mn-ea"/>
                          <a:cs typeface="+mn-cs"/>
                        </a:rPr>
                        <a:t> object.</a:t>
                      </a:r>
                      <a:endParaRPr lang="ru-RU" dirty="0"/>
                    </a:p>
                  </a:txBody>
                  <a:tcPr/>
                </a:tc>
                <a:extLst>
                  <a:ext uri="{0D108BD9-81ED-4DB2-BD59-A6C34878D82A}">
                    <a16:rowId xmlns:a16="http://schemas.microsoft.com/office/drawing/2014/main" val="2089117756"/>
                  </a:ext>
                </a:extLst>
              </a:tr>
              <a:tr h="370840">
                <a:tc>
                  <a:txBody>
                    <a:bodyPr/>
                    <a:lstStyle/>
                    <a:p>
                      <a:r>
                        <a:rPr lang="en-US" sz="1800" b="1" i="0" u="none" strike="noStrike" kern="1200" baseline="0" dirty="0" smtClean="0">
                          <a:solidFill>
                            <a:schemeClr val="tx1"/>
                          </a:solidFill>
                          <a:latin typeface="+mn-lt"/>
                          <a:ea typeface="+mn-ea"/>
                          <a:cs typeface="+mn-cs"/>
                        </a:rPr>
                        <a:t>Delete</a:t>
                      </a:r>
                      <a:r>
                        <a:rPr lang="en-US" sz="1800" b="0" i="0" u="none" strike="noStrike" kern="1200" baseline="0" dirty="0" smtClean="0">
                          <a:solidFill>
                            <a:schemeClr val="tx1"/>
                          </a:solidFill>
                          <a:latin typeface="+mn-lt"/>
                          <a:ea typeface="+mn-ea"/>
                          <a:cs typeface="+mn-cs"/>
                        </a:rPr>
                        <a:t>(role)	</a:t>
                      </a:r>
                      <a:endParaRPr lang="ru-RU" dirty="0"/>
                    </a:p>
                  </a:txBody>
                  <a:tcPr/>
                </a:tc>
                <a:tc>
                  <a:txBody>
                    <a:bodyPr/>
                    <a:lstStyle/>
                    <a:p>
                      <a:r>
                        <a:rPr lang="en-US" sz="1800" b="0" i="0" u="none" strike="noStrike" kern="1200" baseline="0" dirty="0" smtClean="0">
                          <a:solidFill>
                            <a:schemeClr val="tx1"/>
                          </a:solidFill>
                          <a:latin typeface="+mn-lt"/>
                          <a:ea typeface="+mn-ea"/>
                          <a:cs typeface="+mn-cs"/>
                        </a:rPr>
                        <a:t>Deletes a role and returns an </a:t>
                      </a:r>
                      <a:r>
                        <a:rPr lang="en-US" sz="1800" b="0" i="0" u="none" strike="noStrike" kern="1200" baseline="0" dirty="0" err="1" smtClean="0">
                          <a:solidFill>
                            <a:schemeClr val="tx1"/>
                          </a:solidFill>
                          <a:latin typeface="+mn-lt"/>
                          <a:ea typeface="+mn-ea"/>
                          <a:cs typeface="+mn-cs"/>
                        </a:rPr>
                        <a:t>IdentityResult</a:t>
                      </a:r>
                      <a:r>
                        <a:rPr lang="en-US" sz="1800" b="0" i="0" u="none" strike="noStrike" kern="1200" baseline="0" dirty="0" smtClean="0">
                          <a:solidFill>
                            <a:schemeClr val="tx1"/>
                          </a:solidFill>
                          <a:latin typeface="+mn-lt"/>
                          <a:ea typeface="+mn-ea"/>
                          <a:cs typeface="+mn-cs"/>
                        </a:rPr>
                        <a:t> object.</a:t>
                      </a:r>
                      <a:endParaRPr lang="ru-RU" dirty="0"/>
                    </a:p>
                  </a:txBody>
                  <a:tcPr/>
                </a:tc>
                <a:extLst>
                  <a:ext uri="{0D108BD9-81ED-4DB2-BD59-A6C34878D82A}">
                    <a16:rowId xmlns:a16="http://schemas.microsoft.com/office/drawing/2014/main" val="1834043314"/>
                  </a:ext>
                </a:extLst>
              </a:tr>
            </a:tbl>
          </a:graphicData>
        </a:graphic>
      </p:graphicFrame>
    </p:spTree>
    <p:extLst>
      <p:ext uri="{BB962C8B-B14F-4D97-AF65-F5344CB8AC3E}">
        <p14:creationId xmlns:p14="http://schemas.microsoft.com/office/powerpoint/2010/main" val="2667323948"/>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65127"/>
            <a:ext cx="9144000" cy="860170"/>
          </a:xfrm>
        </p:spPr>
        <p:txBody>
          <a:bodyPr>
            <a:normAutofit fontScale="90000"/>
          </a:bodyPr>
          <a:lstStyle/>
          <a:p>
            <a:r>
              <a:rPr lang="ru-RU" sz="3600" dirty="0" smtClean="0">
                <a:latin typeface="Arial" panose="020B0604020202020204" pitchFamily="34" charset="0"/>
                <a:cs typeface="Arial" panose="020B0604020202020204" pitchFamily="34" charset="0"/>
              </a:rPr>
              <a:t>Основные свойства и методы классов </a:t>
            </a:r>
            <a:r>
              <a:rPr lang="en-US" sz="3600" dirty="0" err="1" smtClean="0">
                <a:solidFill>
                  <a:srgbClr val="0000FF"/>
                </a:solidFill>
              </a:rPr>
              <a:t>UserManager</a:t>
            </a:r>
            <a:endParaRPr lang="ru-RU" sz="3600" dirty="0">
              <a:solidFill>
                <a:srgbClr val="0000FF"/>
              </a:solidFill>
              <a:latin typeface="Arial" panose="020B0604020202020204" pitchFamily="34" charset="0"/>
              <a:cs typeface="Arial" panose="020B0604020202020204" pitchFamily="34" charset="0"/>
            </a:endParaRPr>
          </a:p>
        </p:txBody>
      </p:sp>
      <p:sp>
        <p:nvSpPr>
          <p:cNvPr id="3" name="Объект 2"/>
          <p:cNvSpPr>
            <a:spLocks noGrp="1"/>
          </p:cNvSpPr>
          <p:nvPr>
            <p:ph idx="1"/>
          </p:nvPr>
        </p:nvSpPr>
        <p:spPr>
          <a:xfrm>
            <a:off x="256032" y="1408176"/>
            <a:ext cx="8887968" cy="5449824"/>
          </a:xfrm>
        </p:spPr>
        <p:txBody>
          <a:bodyPr>
            <a:normAutofit/>
          </a:bodyPr>
          <a:lstStyle/>
          <a:p>
            <a:r>
              <a:rPr lang="ru-RU" sz="2400" dirty="0" smtClean="0"/>
              <a:t>Класс </a:t>
            </a:r>
            <a:r>
              <a:rPr lang="en-US" sz="2400" dirty="0" err="1">
                <a:solidFill>
                  <a:srgbClr val="0000FF"/>
                </a:solidFill>
              </a:rPr>
              <a:t>UserManager</a:t>
            </a:r>
            <a:endParaRPr lang="ru-RU" sz="2400" dirty="0" smtClean="0">
              <a:solidFill>
                <a:srgbClr val="0000FF"/>
              </a:solidFill>
            </a:endParaRPr>
          </a:p>
          <a:p>
            <a:endParaRPr lang="ru-RU" sz="2400" dirty="0"/>
          </a:p>
        </p:txBody>
      </p:sp>
      <p:graphicFrame>
        <p:nvGraphicFramePr>
          <p:cNvPr id="5" name="Таблица 4"/>
          <p:cNvGraphicFramePr>
            <a:graphicFrameLocks noGrp="1"/>
          </p:cNvGraphicFramePr>
          <p:nvPr>
            <p:extLst>
              <p:ext uri="{D42A27DB-BD31-4B8C-83A1-F6EECF244321}">
                <p14:modId xmlns:p14="http://schemas.microsoft.com/office/powerpoint/2010/main" val="1971225570"/>
              </p:ext>
            </p:extLst>
          </p:nvPr>
        </p:nvGraphicFramePr>
        <p:xfrm>
          <a:off x="184466" y="2060848"/>
          <a:ext cx="8775068" cy="3774440"/>
        </p:xfrm>
        <a:graphic>
          <a:graphicData uri="http://schemas.openxmlformats.org/drawingml/2006/table">
            <a:tbl>
              <a:tblPr firstRow="1" bandRow="1">
                <a:tableStyleId>{5C22544A-7EE6-4342-B048-85BDC9FD1C3A}</a:tableStyleId>
              </a:tblPr>
              <a:tblGrid>
                <a:gridCol w="2121980">
                  <a:extLst>
                    <a:ext uri="{9D8B030D-6E8A-4147-A177-3AD203B41FA5}">
                      <a16:colId xmlns:a16="http://schemas.microsoft.com/office/drawing/2014/main" val="1320451035"/>
                    </a:ext>
                  </a:extLst>
                </a:gridCol>
                <a:gridCol w="6653088">
                  <a:extLst>
                    <a:ext uri="{9D8B030D-6E8A-4147-A177-3AD203B41FA5}">
                      <a16:colId xmlns:a16="http://schemas.microsoft.com/office/drawing/2014/main" val="3624379697"/>
                    </a:ext>
                  </a:extLst>
                </a:gridCol>
              </a:tblGrid>
              <a:tr h="370840">
                <a:tc>
                  <a:txBody>
                    <a:bodyPr/>
                    <a:lstStyle/>
                    <a:p>
                      <a:r>
                        <a:rPr lang="ru-RU" dirty="0" smtClean="0"/>
                        <a:t>Свойство/метод</a:t>
                      </a:r>
                      <a:endParaRPr lang="ru-RU" dirty="0"/>
                    </a:p>
                  </a:txBody>
                  <a:tcPr/>
                </a:tc>
                <a:tc>
                  <a:txBody>
                    <a:bodyPr/>
                    <a:lstStyle/>
                    <a:p>
                      <a:r>
                        <a:rPr lang="ru-RU" dirty="0" smtClean="0"/>
                        <a:t>Описание</a:t>
                      </a:r>
                      <a:endParaRPr lang="ru-RU" dirty="0"/>
                    </a:p>
                  </a:txBody>
                  <a:tcPr/>
                </a:tc>
                <a:extLst>
                  <a:ext uri="{0D108BD9-81ED-4DB2-BD59-A6C34878D82A}">
                    <a16:rowId xmlns:a16="http://schemas.microsoft.com/office/drawing/2014/main" val="3500390952"/>
                  </a:ext>
                </a:extLst>
              </a:tr>
              <a:tr h="370840">
                <a:tc>
                  <a:txBody>
                    <a:bodyPr/>
                    <a:lstStyle/>
                    <a:p>
                      <a:r>
                        <a:rPr lang="en-US" sz="1800" b="1" i="0" u="none" strike="noStrike" kern="1200" baseline="0" dirty="0" smtClean="0">
                          <a:solidFill>
                            <a:schemeClr val="tx1"/>
                          </a:solidFill>
                          <a:latin typeface="+mn-lt"/>
                          <a:ea typeface="+mn-ea"/>
                          <a:cs typeface="+mn-cs"/>
                        </a:rPr>
                        <a:t>Users</a:t>
                      </a:r>
                      <a:endParaRPr lang="ru-RU" dirty="0"/>
                    </a:p>
                  </a:txBody>
                  <a:tcPr/>
                </a:tc>
                <a:tc>
                  <a:txBody>
                    <a:bodyPr/>
                    <a:lstStyle/>
                    <a:p>
                      <a:r>
                        <a:rPr lang="en-US" sz="1800" b="0" i="0" u="none" strike="noStrike" kern="1200" baseline="0" dirty="0" smtClean="0">
                          <a:solidFill>
                            <a:schemeClr val="tx1"/>
                          </a:solidFill>
                          <a:latin typeface="+mn-lt"/>
                          <a:ea typeface="+mn-ea"/>
                          <a:cs typeface="+mn-cs"/>
                        </a:rPr>
                        <a:t>Returns an </a:t>
                      </a:r>
                      <a:r>
                        <a:rPr lang="en-US" sz="1800" b="0" i="0" u="none" strike="noStrike" kern="1200" baseline="0" dirty="0" err="1" smtClean="0">
                          <a:solidFill>
                            <a:schemeClr val="tx1"/>
                          </a:solidFill>
                          <a:latin typeface="+mn-lt"/>
                          <a:ea typeface="+mn-ea"/>
                          <a:cs typeface="+mn-cs"/>
                        </a:rPr>
                        <a:t>IQueryable</a:t>
                      </a:r>
                      <a:r>
                        <a:rPr lang="en-US" sz="1800" b="0" i="0" u="none" strike="noStrike" kern="1200" baseline="0" dirty="0" smtClean="0">
                          <a:solidFill>
                            <a:schemeClr val="tx1"/>
                          </a:solidFill>
                          <a:latin typeface="+mn-lt"/>
                          <a:ea typeface="+mn-ea"/>
                          <a:cs typeface="+mn-cs"/>
                        </a:rPr>
                        <a:t> of application users.	</a:t>
                      </a:r>
                    </a:p>
                  </a:txBody>
                  <a:tcPr/>
                </a:tc>
                <a:extLst>
                  <a:ext uri="{0D108BD9-81ED-4DB2-BD59-A6C34878D82A}">
                    <a16:rowId xmlns:a16="http://schemas.microsoft.com/office/drawing/2014/main" val="321551878"/>
                  </a:ext>
                </a:extLst>
              </a:tr>
              <a:tr h="370840">
                <a:tc>
                  <a:txBody>
                    <a:bodyPr/>
                    <a:lstStyle/>
                    <a:p>
                      <a:r>
                        <a:rPr lang="en-US" sz="1800" b="1" i="0" u="none" strike="noStrike" kern="1200" baseline="0" dirty="0" smtClean="0">
                          <a:solidFill>
                            <a:schemeClr val="tx1"/>
                          </a:solidFill>
                          <a:latin typeface="+mn-lt"/>
                          <a:ea typeface="+mn-ea"/>
                          <a:cs typeface="+mn-cs"/>
                        </a:rPr>
                        <a:t>Create</a:t>
                      </a:r>
                      <a:r>
                        <a:rPr lang="en-US" sz="1800" b="0" i="0" u="none" strike="noStrike" kern="1200" baseline="0" dirty="0" smtClean="0">
                          <a:solidFill>
                            <a:schemeClr val="tx1"/>
                          </a:solidFill>
                          <a:latin typeface="+mn-lt"/>
                          <a:ea typeface="+mn-ea"/>
                          <a:cs typeface="+mn-cs"/>
                        </a:rPr>
                        <a:t>(user) </a:t>
                      </a:r>
                      <a:endParaRPr lang="ru-RU" dirty="0"/>
                    </a:p>
                  </a:txBody>
                  <a:tcPr/>
                </a:tc>
                <a:tc>
                  <a:txBody>
                    <a:bodyPr/>
                    <a:lstStyle/>
                    <a:p>
                      <a:r>
                        <a:rPr lang="en-US" sz="1800" b="0" i="0" u="none" strike="noStrike" kern="1200" baseline="0" dirty="0" smtClean="0">
                          <a:solidFill>
                            <a:schemeClr val="tx1"/>
                          </a:solidFill>
                          <a:latin typeface="+mn-lt"/>
                          <a:ea typeface="+mn-ea"/>
                          <a:cs typeface="+mn-cs"/>
                        </a:rPr>
                        <a:t>Creates a user and returns an Identity Result object.</a:t>
                      </a:r>
                      <a:endParaRPr lang="ru-RU" dirty="0"/>
                    </a:p>
                  </a:txBody>
                  <a:tcPr/>
                </a:tc>
                <a:extLst>
                  <a:ext uri="{0D108BD9-81ED-4DB2-BD59-A6C34878D82A}">
                    <a16:rowId xmlns:a16="http://schemas.microsoft.com/office/drawing/2014/main" val="972374618"/>
                  </a:ext>
                </a:extLst>
              </a:tr>
              <a:tr h="370840">
                <a:tc>
                  <a:txBody>
                    <a:bodyPr/>
                    <a:lstStyle/>
                    <a:p>
                      <a:r>
                        <a:rPr lang="en-US" sz="1800" b="1" i="0" u="none" strike="noStrike" kern="1200" baseline="0" dirty="0" smtClean="0">
                          <a:solidFill>
                            <a:schemeClr val="tx1"/>
                          </a:solidFill>
                          <a:latin typeface="+mn-lt"/>
                          <a:ea typeface="+mn-ea"/>
                          <a:cs typeface="+mn-cs"/>
                        </a:rPr>
                        <a:t>Update</a:t>
                      </a:r>
                      <a:r>
                        <a:rPr lang="en-US" sz="1800" b="0" i="0" u="none" strike="noStrike" kern="1200" baseline="0" dirty="0" smtClean="0">
                          <a:solidFill>
                            <a:schemeClr val="tx1"/>
                          </a:solidFill>
                          <a:latin typeface="+mn-lt"/>
                          <a:ea typeface="+mn-ea"/>
                          <a:cs typeface="+mn-cs"/>
                        </a:rPr>
                        <a:t>(user) </a:t>
                      </a:r>
                      <a:endParaRPr lang="ru-RU" dirty="0"/>
                    </a:p>
                  </a:txBody>
                  <a:tcPr/>
                </a:tc>
                <a:tc>
                  <a:txBody>
                    <a:bodyPr/>
                    <a:lstStyle/>
                    <a:p>
                      <a:r>
                        <a:rPr lang="en-US" sz="1800" b="0" i="0" u="none" strike="noStrike" kern="1200" baseline="0" dirty="0" smtClean="0">
                          <a:solidFill>
                            <a:schemeClr val="tx1"/>
                          </a:solidFill>
                          <a:latin typeface="+mn-lt"/>
                          <a:ea typeface="+mn-ea"/>
                          <a:cs typeface="+mn-cs"/>
                        </a:rPr>
                        <a:t>Updates a user and returns an </a:t>
                      </a:r>
                      <a:r>
                        <a:rPr lang="en-US" sz="1800" b="0" i="0" u="none" strike="noStrike" kern="1200" baseline="0" dirty="0" err="1" smtClean="0">
                          <a:solidFill>
                            <a:schemeClr val="tx1"/>
                          </a:solidFill>
                          <a:latin typeface="+mn-lt"/>
                          <a:ea typeface="+mn-ea"/>
                          <a:cs typeface="+mn-cs"/>
                        </a:rPr>
                        <a:t>IdentityResult</a:t>
                      </a:r>
                      <a:r>
                        <a:rPr lang="en-US" sz="1800" b="0" i="0" u="none" strike="noStrike" kern="1200" baseline="0" dirty="0" smtClean="0">
                          <a:solidFill>
                            <a:schemeClr val="tx1"/>
                          </a:solidFill>
                          <a:latin typeface="+mn-lt"/>
                          <a:ea typeface="+mn-ea"/>
                          <a:cs typeface="+mn-cs"/>
                        </a:rPr>
                        <a:t> object.</a:t>
                      </a:r>
                      <a:endParaRPr lang="ru-RU" dirty="0"/>
                    </a:p>
                  </a:txBody>
                  <a:tcPr/>
                </a:tc>
                <a:extLst>
                  <a:ext uri="{0D108BD9-81ED-4DB2-BD59-A6C34878D82A}">
                    <a16:rowId xmlns:a16="http://schemas.microsoft.com/office/drawing/2014/main" val="2089117756"/>
                  </a:ext>
                </a:extLst>
              </a:tr>
              <a:tr h="370840">
                <a:tc>
                  <a:txBody>
                    <a:bodyPr/>
                    <a:lstStyle/>
                    <a:p>
                      <a:r>
                        <a:rPr lang="en-US" sz="1800" b="1" i="0" u="none" strike="noStrike" kern="1200" baseline="0" dirty="0" smtClean="0">
                          <a:solidFill>
                            <a:schemeClr val="tx1"/>
                          </a:solidFill>
                          <a:latin typeface="+mn-lt"/>
                          <a:ea typeface="+mn-ea"/>
                          <a:cs typeface="+mn-cs"/>
                        </a:rPr>
                        <a:t>Delete</a:t>
                      </a:r>
                      <a:r>
                        <a:rPr lang="en-US" sz="1800" b="0" i="0" u="none" strike="noStrike" kern="1200" baseline="0" dirty="0" smtClean="0">
                          <a:solidFill>
                            <a:schemeClr val="tx1"/>
                          </a:solidFill>
                          <a:latin typeface="+mn-lt"/>
                          <a:ea typeface="+mn-ea"/>
                          <a:cs typeface="+mn-cs"/>
                        </a:rPr>
                        <a:t>(user)	</a:t>
                      </a:r>
                      <a:endParaRPr lang="ru-RU" dirty="0"/>
                    </a:p>
                  </a:txBody>
                  <a:tcPr/>
                </a:tc>
                <a:tc>
                  <a:txBody>
                    <a:bodyPr/>
                    <a:lstStyle/>
                    <a:p>
                      <a:r>
                        <a:rPr lang="en-US" sz="1800" b="0" i="0" u="none" strike="noStrike" kern="1200" baseline="0" dirty="0" smtClean="0">
                          <a:solidFill>
                            <a:schemeClr val="tx1"/>
                          </a:solidFill>
                          <a:latin typeface="+mn-lt"/>
                          <a:ea typeface="+mn-ea"/>
                          <a:cs typeface="+mn-cs"/>
                        </a:rPr>
                        <a:t>Deletes a user and returns an </a:t>
                      </a:r>
                      <a:r>
                        <a:rPr lang="en-US" sz="1800" b="0" i="0" u="none" strike="noStrike" kern="1200" baseline="0" dirty="0" err="1" smtClean="0">
                          <a:solidFill>
                            <a:schemeClr val="tx1"/>
                          </a:solidFill>
                          <a:latin typeface="+mn-lt"/>
                          <a:ea typeface="+mn-ea"/>
                          <a:cs typeface="+mn-cs"/>
                        </a:rPr>
                        <a:t>IdentityResult</a:t>
                      </a:r>
                      <a:r>
                        <a:rPr lang="en-US" sz="1800" b="0" i="0" u="none" strike="noStrike" kern="1200" baseline="0" dirty="0" smtClean="0">
                          <a:solidFill>
                            <a:schemeClr val="tx1"/>
                          </a:solidFill>
                          <a:latin typeface="+mn-lt"/>
                          <a:ea typeface="+mn-ea"/>
                          <a:cs typeface="+mn-cs"/>
                        </a:rPr>
                        <a:t> object.</a:t>
                      </a:r>
                      <a:endParaRPr lang="ru-RU" dirty="0"/>
                    </a:p>
                  </a:txBody>
                  <a:tcPr/>
                </a:tc>
                <a:extLst>
                  <a:ext uri="{0D108BD9-81ED-4DB2-BD59-A6C34878D82A}">
                    <a16:rowId xmlns:a16="http://schemas.microsoft.com/office/drawing/2014/main" val="1834043314"/>
                  </a:ext>
                </a:extLst>
              </a:tr>
              <a:tr h="370840">
                <a:tc>
                  <a:txBody>
                    <a:bodyPr/>
                    <a:lstStyle/>
                    <a:p>
                      <a:r>
                        <a:rPr lang="en-US" sz="1800" b="1" i="0" u="none" strike="noStrike" kern="1200" baseline="0" dirty="0" err="1" smtClean="0">
                          <a:solidFill>
                            <a:schemeClr val="tx1"/>
                          </a:solidFill>
                          <a:latin typeface="+mn-lt"/>
                          <a:ea typeface="+mn-ea"/>
                          <a:cs typeface="+mn-cs"/>
                        </a:rPr>
                        <a:t>islnRole</a:t>
                      </a:r>
                      <a:r>
                        <a:rPr lang="en-US" sz="1800" b="0" i="0" u="none" strike="noStrike" kern="1200" baseline="0" dirty="0" smtClean="0">
                          <a:solidFill>
                            <a:schemeClr val="tx1"/>
                          </a:solidFill>
                          <a:latin typeface="+mn-lt"/>
                          <a:ea typeface="+mn-ea"/>
                          <a:cs typeface="+mn-cs"/>
                        </a:rPr>
                        <a:t>(</a:t>
                      </a:r>
                      <a:r>
                        <a:rPr lang="en-US" sz="1800" b="0" i="0" u="none" strike="noStrike" kern="1200" baseline="0" dirty="0" err="1" smtClean="0">
                          <a:solidFill>
                            <a:schemeClr val="tx1"/>
                          </a:solidFill>
                          <a:latin typeface="+mn-lt"/>
                          <a:ea typeface="+mn-ea"/>
                          <a:cs typeface="+mn-cs"/>
                        </a:rPr>
                        <a:t>userlD</a:t>
                      </a:r>
                      <a:r>
                        <a:rPr lang="en-US" sz="1800" b="0" i="0" u="none" strike="noStrike" kern="1200" baseline="0" dirty="0" smtClean="0">
                          <a:solidFill>
                            <a:schemeClr val="tx1"/>
                          </a:solidFill>
                          <a:latin typeface="+mn-lt"/>
                          <a:ea typeface="+mn-ea"/>
                          <a:cs typeface="+mn-cs"/>
                        </a:rPr>
                        <a:t>, role)</a:t>
                      </a:r>
                      <a:endParaRPr lang="ru-RU" dirty="0"/>
                    </a:p>
                  </a:txBody>
                  <a:tcPr/>
                </a:tc>
                <a:tc>
                  <a:txBody>
                    <a:bodyPr/>
                    <a:lstStyle/>
                    <a:p>
                      <a:r>
                        <a:rPr lang="en-US" sz="1800" b="0" i="0" u="none" strike="noStrike" kern="1200" baseline="0" dirty="0" smtClean="0">
                          <a:solidFill>
                            <a:schemeClr val="tx1"/>
                          </a:solidFill>
                          <a:latin typeface="+mn-lt"/>
                          <a:ea typeface="+mn-ea"/>
                          <a:cs typeface="+mn-cs"/>
                        </a:rPr>
                        <a:t>Returns a Boolean value that indicates if the user is in the specified role.	</a:t>
                      </a:r>
                      <a:endParaRPr lang="ru-RU" dirty="0"/>
                    </a:p>
                  </a:txBody>
                  <a:tcPr/>
                </a:tc>
                <a:extLst>
                  <a:ext uri="{0D108BD9-81ED-4DB2-BD59-A6C34878D82A}">
                    <a16:rowId xmlns:a16="http://schemas.microsoft.com/office/drawing/2014/main" val="1010015805"/>
                  </a:ext>
                </a:extLst>
              </a:tr>
              <a:tr h="370840">
                <a:tc>
                  <a:txBody>
                    <a:bodyPr/>
                    <a:lstStyle/>
                    <a:p>
                      <a:r>
                        <a:rPr lang="en-US" sz="1800" b="1" i="0" u="none" strike="noStrike" kern="1200" baseline="0" dirty="0" err="1" smtClean="0">
                          <a:solidFill>
                            <a:schemeClr val="tx1"/>
                          </a:solidFill>
                          <a:latin typeface="+mn-lt"/>
                          <a:ea typeface="+mn-ea"/>
                          <a:cs typeface="+mn-cs"/>
                        </a:rPr>
                        <a:t>AddToRole</a:t>
                      </a:r>
                      <a:r>
                        <a:rPr lang="en-US" sz="1800" b="0" i="0" u="none" strike="noStrike" kern="1200" baseline="0" dirty="0" smtClean="0">
                          <a:solidFill>
                            <a:schemeClr val="tx1"/>
                          </a:solidFill>
                          <a:latin typeface="+mn-lt"/>
                          <a:ea typeface="+mn-ea"/>
                          <a:cs typeface="+mn-cs"/>
                        </a:rPr>
                        <a:t>(</a:t>
                      </a:r>
                      <a:r>
                        <a:rPr lang="en-US" sz="1800" b="0" i="0" u="none" strike="noStrike" kern="1200" baseline="0" dirty="0" err="1" smtClean="0">
                          <a:solidFill>
                            <a:schemeClr val="tx1"/>
                          </a:solidFill>
                          <a:latin typeface="+mn-lt"/>
                          <a:ea typeface="+mn-ea"/>
                          <a:cs typeface="+mn-cs"/>
                        </a:rPr>
                        <a:t>userID</a:t>
                      </a:r>
                      <a:r>
                        <a:rPr lang="en-US" sz="1800" b="0" i="0" u="none" strike="noStrike" kern="1200" baseline="0" dirty="0" smtClean="0">
                          <a:solidFill>
                            <a:schemeClr val="tx1"/>
                          </a:solidFill>
                          <a:latin typeface="+mn-lt"/>
                          <a:ea typeface="+mn-ea"/>
                          <a:cs typeface="+mn-cs"/>
                        </a:rPr>
                        <a:t>, role)</a:t>
                      </a:r>
                      <a:endParaRPr lang="ru-RU" dirty="0"/>
                    </a:p>
                  </a:txBody>
                  <a:tcPr/>
                </a:tc>
                <a:tc>
                  <a:txBody>
                    <a:bodyPr/>
                    <a:lstStyle/>
                    <a:p>
                      <a:r>
                        <a:rPr lang="en-US" sz="1800" b="0" i="0" u="none" strike="noStrike" kern="1200" baseline="0" dirty="0" smtClean="0">
                          <a:solidFill>
                            <a:schemeClr val="tx1"/>
                          </a:solidFill>
                          <a:latin typeface="+mn-lt"/>
                          <a:ea typeface="+mn-ea"/>
                          <a:cs typeface="+mn-cs"/>
                        </a:rPr>
                        <a:t>Adds the user to the specified role and returns an </a:t>
                      </a:r>
                      <a:r>
                        <a:rPr lang="en-US" sz="1800" b="0" i="0" u="none" strike="noStrike" kern="1200" baseline="0" dirty="0" err="1" smtClean="0">
                          <a:solidFill>
                            <a:schemeClr val="tx1"/>
                          </a:solidFill>
                          <a:latin typeface="+mn-lt"/>
                          <a:ea typeface="+mn-ea"/>
                          <a:cs typeface="+mn-cs"/>
                        </a:rPr>
                        <a:t>IdentityResult</a:t>
                      </a:r>
                      <a:r>
                        <a:rPr lang="en-US" sz="1800" b="0" i="0" u="none" strike="noStrike" kern="1200" baseline="0" dirty="0" smtClean="0">
                          <a:solidFill>
                            <a:schemeClr val="tx1"/>
                          </a:solidFill>
                          <a:latin typeface="+mn-lt"/>
                          <a:ea typeface="+mn-ea"/>
                          <a:cs typeface="+mn-cs"/>
                        </a:rPr>
                        <a:t> object.	</a:t>
                      </a:r>
                      <a:endParaRPr lang="ru-RU" dirty="0"/>
                    </a:p>
                  </a:txBody>
                  <a:tcPr/>
                </a:tc>
                <a:extLst>
                  <a:ext uri="{0D108BD9-81ED-4DB2-BD59-A6C34878D82A}">
                    <a16:rowId xmlns:a16="http://schemas.microsoft.com/office/drawing/2014/main" val="207832099"/>
                  </a:ext>
                </a:extLst>
              </a:tr>
              <a:tr h="370840">
                <a:tc>
                  <a:txBody>
                    <a:bodyPr/>
                    <a:lstStyle/>
                    <a:p>
                      <a:r>
                        <a:rPr lang="en-US" sz="1800" b="1" i="0" u="none" strike="noStrike" kern="1200" baseline="0" dirty="0" err="1" smtClean="0">
                          <a:solidFill>
                            <a:schemeClr val="tx1"/>
                          </a:solidFill>
                          <a:latin typeface="+mn-lt"/>
                          <a:ea typeface="+mn-ea"/>
                          <a:cs typeface="+mn-cs"/>
                        </a:rPr>
                        <a:t>RemoveFromRole</a:t>
                      </a:r>
                      <a:endParaRPr lang="en-US" sz="1800" b="1" i="0" u="none" strike="noStrike" kern="1200" baseline="0" dirty="0" smtClean="0">
                        <a:solidFill>
                          <a:schemeClr val="tx1"/>
                        </a:solidFill>
                        <a:latin typeface="+mn-lt"/>
                        <a:ea typeface="+mn-ea"/>
                        <a:cs typeface="+mn-cs"/>
                      </a:endParaRPr>
                    </a:p>
                    <a:p>
                      <a:r>
                        <a:rPr lang="en-US" sz="1800" b="0" i="0" u="none" strike="noStrike" kern="1200" baseline="0" dirty="0" smtClean="0">
                          <a:solidFill>
                            <a:schemeClr val="tx1"/>
                          </a:solidFill>
                          <a:latin typeface="+mn-lt"/>
                          <a:ea typeface="+mn-ea"/>
                          <a:cs typeface="+mn-cs"/>
                        </a:rPr>
                        <a:t>(</a:t>
                      </a:r>
                      <a:r>
                        <a:rPr lang="en-US" sz="1800" b="0" i="0" u="none" strike="noStrike" kern="1200" baseline="0" dirty="0" err="1" smtClean="0">
                          <a:solidFill>
                            <a:schemeClr val="tx1"/>
                          </a:solidFill>
                          <a:latin typeface="+mn-lt"/>
                          <a:ea typeface="+mn-ea"/>
                          <a:cs typeface="+mn-cs"/>
                        </a:rPr>
                        <a:t>userlD</a:t>
                      </a:r>
                      <a:r>
                        <a:rPr lang="en-US" sz="1800" b="0" i="0" u="none" strike="noStrike" kern="1200" baseline="0" dirty="0" smtClean="0">
                          <a:solidFill>
                            <a:schemeClr val="tx1"/>
                          </a:solidFill>
                          <a:latin typeface="+mn-lt"/>
                          <a:ea typeface="+mn-ea"/>
                          <a:cs typeface="+mn-cs"/>
                        </a:rPr>
                        <a:t>, role) </a:t>
                      </a:r>
                      <a:endParaRPr lang="ru-RU" dirty="0"/>
                    </a:p>
                  </a:txBody>
                  <a:tcPr/>
                </a:tc>
                <a:tc>
                  <a:txBody>
                    <a:bodyPr/>
                    <a:lstStyle/>
                    <a:p>
                      <a:r>
                        <a:rPr lang="en-US" sz="1800" b="0" i="0" u="none" strike="noStrike" kern="1200" baseline="0" dirty="0" smtClean="0">
                          <a:solidFill>
                            <a:schemeClr val="tx1"/>
                          </a:solidFill>
                          <a:latin typeface="+mn-lt"/>
                          <a:ea typeface="+mn-ea"/>
                          <a:cs typeface="+mn-cs"/>
                        </a:rPr>
                        <a:t> Removes the user from the specified role and returns an </a:t>
                      </a:r>
                      <a:r>
                        <a:rPr lang="en-US" sz="1800" b="0" i="0" u="none" strike="noStrike" kern="1200" baseline="0" dirty="0" err="1" smtClean="0">
                          <a:solidFill>
                            <a:schemeClr val="tx1"/>
                          </a:solidFill>
                          <a:latin typeface="+mn-lt"/>
                          <a:ea typeface="+mn-ea"/>
                          <a:cs typeface="+mn-cs"/>
                        </a:rPr>
                        <a:t>IdentityResult</a:t>
                      </a:r>
                      <a:r>
                        <a:rPr lang="en-US" sz="1800" b="0" i="0" u="none" strike="noStrike" kern="1200" baseline="0" dirty="0" smtClean="0">
                          <a:solidFill>
                            <a:schemeClr val="tx1"/>
                          </a:solidFill>
                          <a:latin typeface="+mn-lt"/>
                          <a:ea typeface="+mn-ea"/>
                          <a:cs typeface="+mn-cs"/>
                        </a:rPr>
                        <a:t> object.</a:t>
                      </a:r>
                      <a:endParaRPr lang="ru-RU" dirty="0"/>
                    </a:p>
                  </a:txBody>
                  <a:tcPr/>
                </a:tc>
                <a:extLst>
                  <a:ext uri="{0D108BD9-81ED-4DB2-BD59-A6C34878D82A}">
                    <a16:rowId xmlns:a16="http://schemas.microsoft.com/office/drawing/2014/main" val="1558214870"/>
                  </a:ext>
                </a:extLst>
              </a:tr>
            </a:tbl>
          </a:graphicData>
        </a:graphic>
      </p:graphicFrame>
    </p:spTree>
    <p:extLst>
      <p:ext uri="{BB962C8B-B14F-4D97-AF65-F5344CB8AC3E}">
        <p14:creationId xmlns:p14="http://schemas.microsoft.com/office/powerpoint/2010/main" val="3703144933"/>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65127"/>
            <a:ext cx="9144000" cy="860170"/>
          </a:xfrm>
        </p:spPr>
        <p:txBody>
          <a:bodyPr/>
          <a:lstStyle/>
          <a:p>
            <a:pPr algn="ctr"/>
            <a:r>
              <a:rPr lang="ru-RU" dirty="0" smtClean="0"/>
              <a:t>Создание новой роли</a:t>
            </a:r>
            <a:endParaRPr lang="ru-RU" dirty="0"/>
          </a:p>
        </p:txBody>
      </p:sp>
      <p:sp>
        <p:nvSpPr>
          <p:cNvPr id="3" name="Объект 2"/>
          <p:cNvSpPr>
            <a:spLocks noGrp="1"/>
          </p:cNvSpPr>
          <p:nvPr>
            <p:ph idx="1"/>
          </p:nvPr>
        </p:nvSpPr>
        <p:spPr>
          <a:xfrm>
            <a:off x="256032" y="1408176"/>
            <a:ext cx="8887968" cy="5449824"/>
          </a:xfrm>
        </p:spPr>
        <p:txBody>
          <a:bodyPr/>
          <a:lstStyle/>
          <a:p>
            <a:pPr marL="0" indent="0">
              <a:buNone/>
            </a:pPr>
            <a:r>
              <a:rPr lang="ru-RU" sz="2400" dirty="0" smtClean="0">
                <a:solidFill>
                  <a:srgbClr val="00B050"/>
                </a:solidFill>
              </a:rPr>
              <a:t>// получение ссылки на объект </a:t>
            </a:r>
            <a:r>
              <a:rPr lang="en-US" sz="2400" dirty="0" err="1">
                <a:solidFill>
                  <a:srgbClr val="00B050"/>
                </a:solidFill>
              </a:rPr>
              <a:t>ApplicationRoleManager</a:t>
            </a:r>
            <a:endParaRPr lang="ru-RU" sz="2400" dirty="0" smtClean="0">
              <a:solidFill>
                <a:srgbClr val="00B050"/>
              </a:solidFill>
            </a:endParaRPr>
          </a:p>
          <a:p>
            <a:pPr marL="0" indent="0">
              <a:buNone/>
            </a:pPr>
            <a:r>
              <a:rPr lang="en-US" sz="2400" dirty="0" err="1" smtClean="0">
                <a:solidFill>
                  <a:srgbClr val="0000FF"/>
                </a:solidFill>
              </a:rPr>
              <a:t>ApplicationRoleManager</a:t>
            </a:r>
            <a:r>
              <a:rPr lang="en-US" sz="2400" dirty="0" smtClean="0">
                <a:solidFill>
                  <a:srgbClr val="0000FF"/>
                </a:solidFill>
              </a:rPr>
              <a:t> </a:t>
            </a:r>
            <a:r>
              <a:rPr lang="en-US" sz="2400" dirty="0" err="1">
                <a:solidFill>
                  <a:srgbClr val="0000FF"/>
                </a:solidFill>
              </a:rPr>
              <a:t>roleMgr</a:t>
            </a:r>
            <a:r>
              <a:rPr lang="en-US" sz="2400" dirty="0">
                <a:solidFill>
                  <a:srgbClr val="0000FF"/>
                </a:solidFill>
              </a:rPr>
              <a:t> = </a:t>
            </a:r>
            <a:r>
              <a:rPr lang="ru-RU" sz="2400" dirty="0" smtClean="0">
                <a:solidFill>
                  <a:srgbClr val="0000FF"/>
                </a:solidFill>
              </a:rPr>
              <a:t>         </a:t>
            </a:r>
          </a:p>
          <a:p>
            <a:pPr marL="0" indent="0">
              <a:buNone/>
            </a:pPr>
            <a:r>
              <a:rPr lang="ru-RU" sz="2400" dirty="0">
                <a:solidFill>
                  <a:srgbClr val="0000FF"/>
                </a:solidFill>
              </a:rPr>
              <a:t> </a:t>
            </a:r>
            <a:r>
              <a:rPr lang="ru-RU" sz="2400" dirty="0" smtClean="0">
                <a:solidFill>
                  <a:srgbClr val="0000FF"/>
                </a:solidFill>
              </a:rPr>
              <a:t>              </a:t>
            </a:r>
            <a:r>
              <a:rPr lang="en-US" sz="2400" dirty="0" err="1" smtClean="0">
                <a:solidFill>
                  <a:srgbClr val="0000FF"/>
                </a:solidFill>
              </a:rPr>
              <a:t>Context.GetOwinContext</a:t>
            </a:r>
            <a:r>
              <a:rPr lang="en-US" sz="2400" dirty="0">
                <a:solidFill>
                  <a:srgbClr val="0000FF"/>
                </a:solidFill>
              </a:rPr>
              <a:t>().Get&lt;</a:t>
            </a:r>
            <a:r>
              <a:rPr lang="en-US" sz="2400" dirty="0" err="1">
                <a:solidFill>
                  <a:srgbClr val="0000FF"/>
                </a:solidFill>
              </a:rPr>
              <a:t>ApplicationRoleManager</a:t>
            </a:r>
            <a:r>
              <a:rPr lang="en-US" sz="2400" dirty="0">
                <a:solidFill>
                  <a:srgbClr val="0000FF"/>
                </a:solidFill>
              </a:rPr>
              <a:t>&gt;(); </a:t>
            </a:r>
          </a:p>
          <a:p>
            <a:pPr marL="0" indent="0">
              <a:buNone/>
            </a:pPr>
            <a:r>
              <a:rPr lang="ru-RU" sz="2400" dirty="0" smtClean="0">
                <a:solidFill>
                  <a:srgbClr val="00B050"/>
                </a:solidFill>
              </a:rPr>
              <a:t>// создание объекта </a:t>
            </a:r>
            <a:r>
              <a:rPr lang="en-US" sz="2400" dirty="0" err="1">
                <a:solidFill>
                  <a:srgbClr val="00B050"/>
                </a:solidFill>
              </a:rPr>
              <a:t>IdentityRole</a:t>
            </a:r>
            <a:endParaRPr lang="ru-RU" sz="2400" dirty="0" smtClean="0">
              <a:solidFill>
                <a:srgbClr val="00B050"/>
              </a:solidFill>
            </a:endParaRPr>
          </a:p>
          <a:p>
            <a:pPr marL="0" indent="0">
              <a:buNone/>
            </a:pPr>
            <a:r>
              <a:rPr lang="en-US" sz="2400" dirty="0" err="1" smtClean="0">
                <a:solidFill>
                  <a:srgbClr val="0000FF"/>
                </a:solidFill>
              </a:rPr>
              <a:t>IdentityRole</a:t>
            </a:r>
            <a:r>
              <a:rPr lang="en-US" sz="2400" dirty="0" smtClean="0">
                <a:solidFill>
                  <a:srgbClr val="0000FF"/>
                </a:solidFill>
              </a:rPr>
              <a:t> </a:t>
            </a:r>
            <a:r>
              <a:rPr lang="en-US" sz="2400" dirty="0">
                <a:solidFill>
                  <a:srgbClr val="0000FF"/>
                </a:solidFill>
              </a:rPr>
              <a:t>role = new </a:t>
            </a:r>
            <a:r>
              <a:rPr lang="en-US" sz="2400" dirty="0" err="1">
                <a:solidFill>
                  <a:srgbClr val="0000FF"/>
                </a:solidFill>
              </a:rPr>
              <a:t>identityRole</a:t>
            </a:r>
            <a:r>
              <a:rPr lang="en-US" sz="2400" dirty="0">
                <a:solidFill>
                  <a:srgbClr val="0000FF"/>
                </a:solidFill>
              </a:rPr>
              <a:t>(); </a:t>
            </a:r>
          </a:p>
          <a:p>
            <a:pPr marL="0" indent="0">
              <a:buNone/>
            </a:pPr>
            <a:r>
              <a:rPr lang="en-US" sz="2400" dirty="0" err="1">
                <a:solidFill>
                  <a:srgbClr val="0000FF"/>
                </a:solidFill>
              </a:rPr>
              <a:t>role.Name</a:t>
            </a:r>
            <a:r>
              <a:rPr lang="en-US" sz="2400" dirty="0">
                <a:solidFill>
                  <a:srgbClr val="0000FF"/>
                </a:solidFill>
              </a:rPr>
              <a:t> = "Admin";</a:t>
            </a:r>
          </a:p>
          <a:p>
            <a:pPr marL="0" indent="0">
              <a:buNone/>
            </a:pPr>
            <a:r>
              <a:rPr lang="en-US" sz="2400" dirty="0" err="1">
                <a:solidFill>
                  <a:srgbClr val="0000FF"/>
                </a:solidFill>
              </a:rPr>
              <a:t>IdentityResult</a:t>
            </a:r>
            <a:r>
              <a:rPr lang="en-US" sz="2400" dirty="0">
                <a:solidFill>
                  <a:srgbClr val="0000FF"/>
                </a:solidFill>
              </a:rPr>
              <a:t> result = </a:t>
            </a:r>
            <a:r>
              <a:rPr lang="en-US" sz="2400" dirty="0" err="1">
                <a:solidFill>
                  <a:srgbClr val="0000FF"/>
                </a:solidFill>
              </a:rPr>
              <a:t>roleMgr.Create</a:t>
            </a:r>
            <a:r>
              <a:rPr lang="en-US" sz="2400" dirty="0">
                <a:solidFill>
                  <a:srgbClr val="0000FF"/>
                </a:solidFill>
              </a:rPr>
              <a:t>(role); </a:t>
            </a:r>
          </a:p>
          <a:p>
            <a:pPr marL="0" indent="0">
              <a:buNone/>
            </a:pPr>
            <a:r>
              <a:rPr lang="en-US" sz="2400" dirty="0">
                <a:solidFill>
                  <a:srgbClr val="0000FF"/>
                </a:solidFill>
              </a:rPr>
              <a:t>if (</a:t>
            </a:r>
            <a:r>
              <a:rPr lang="en-US" sz="2400" dirty="0" err="1">
                <a:solidFill>
                  <a:srgbClr val="0000FF"/>
                </a:solidFill>
              </a:rPr>
              <a:t>result.Succeeded</a:t>
            </a:r>
            <a:r>
              <a:rPr lang="en-US" sz="2400" dirty="0">
                <a:solidFill>
                  <a:srgbClr val="0000FF"/>
                </a:solidFill>
              </a:rPr>
              <a:t>) { ... }</a:t>
            </a:r>
          </a:p>
          <a:p>
            <a:endParaRPr lang="ru-RU" dirty="0"/>
          </a:p>
        </p:txBody>
      </p:sp>
    </p:spTree>
    <p:extLst>
      <p:ext uri="{BB962C8B-B14F-4D97-AF65-F5344CB8AC3E}">
        <p14:creationId xmlns:p14="http://schemas.microsoft.com/office/powerpoint/2010/main" val="1946696429"/>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65127"/>
            <a:ext cx="9144000" cy="860170"/>
          </a:xfrm>
        </p:spPr>
        <p:txBody>
          <a:bodyPr>
            <a:normAutofit/>
          </a:bodyPr>
          <a:lstStyle/>
          <a:p>
            <a:r>
              <a:rPr lang="en-US" b="1" dirty="0" smtClean="0"/>
              <a:t>Web-</a:t>
            </a:r>
            <a:r>
              <a:rPr lang="ru-RU" b="1" dirty="0" smtClean="0"/>
              <a:t>приложение </a:t>
            </a:r>
            <a:r>
              <a:rPr lang="en-US" b="1" dirty="0" smtClean="0"/>
              <a:t>Maintenance</a:t>
            </a:r>
            <a:endParaRPr lang="ru-RU" b="1" dirty="0"/>
          </a:p>
        </p:txBody>
      </p:sp>
      <p:sp>
        <p:nvSpPr>
          <p:cNvPr id="3" name="Объект 2"/>
          <p:cNvSpPr>
            <a:spLocks noGrp="1"/>
          </p:cNvSpPr>
          <p:nvPr>
            <p:ph idx="1"/>
          </p:nvPr>
        </p:nvSpPr>
        <p:spPr>
          <a:xfrm>
            <a:off x="256032" y="1408176"/>
            <a:ext cx="8887968" cy="5449824"/>
          </a:xfrm>
        </p:spPr>
        <p:txBody>
          <a:bodyPr/>
          <a:lstStyle/>
          <a:p>
            <a:r>
              <a:rPr lang="ru-RU" dirty="0" smtClean="0"/>
              <a:t>Пример </a:t>
            </a:r>
            <a:r>
              <a:rPr lang="en-US" dirty="0" smtClean="0"/>
              <a:t>Web-app </a:t>
            </a:r>
            <a:r>
              <a:rPr lang="ru-RU" dirty="0" smtClean="0"/>
              <a:t>с использованием системы </a:t>
            </a:r>
            <a:r>
              <a:rPr lang="en-US" dirty="0" smtClean="0"/>
              <a:t>Identity</a:t>
            </a:r>
            <a:endParaRPr lang="ru-RU" dirty="0"/>
          </a:p>
        </p:txBody>
      </p:sp>
    </p:spTree>
    <p:extLst>
      <p:ext uri="{BB962C8B-B14F-4D97-AF65-F5344CB8AC3E}">
        <p14:creationId xmlns:p14="http://schemas.microsoft.com/office/powerpoint/2010/main" val="1225117690"/>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65127"/>
            <a:ext cx="9144000" cy="860170"/>
          </a:xfrm>
        </p:spPr>
        <p:txBody>
          <a:bodyPr/>
          <a:lstStyle/>
          <a:p>
            <a:pPr algn="ctr"/>
            <a:r>
              <a:rPr lang="en-US" dirty="0" err="1" smtClean="0">
                <a:solidFill>
                  <a:srgbClr val="0000FF"/>
                </a:solidFill>
              </a:rPr>
              <a:t>web.config</a:t>
            </a:r>
            <a:r>
              <a:rPr lang="en-US" dirty="0" smtClean="0"/>
              <a:t> </a:t>
            </a:r>
            <a:r>
              <a:rPr lang="ru-RU" dirty="0" smtClean="0"/>
              <a:t>в папке </a:t>
            </a:r>
            <a:r>
              <a:rPr lang="en-US" dirty="0" smtClean="0">
                <a:solidFill>
                  <a:srgbClr val="0000FF"/>
                </a:solidFill>
              </a:rPr>
              <a:t>~/Maintenance</a:t>
            </a:r>
            <a:endParaRPr lang="ru-RU" dirty="0">
              <a:solidFill>
                <a:srgbClr val="0000FF"/>
              </a:solidFill>
            </a:endParaRPr>
          </a:p>
        </p:txBody>
      </p:sp>
      <p:sp>
        <p:nvSpPr>
          <p:cNvPr id="3" name="Объект 2"/>
          <p:cNvSpPr>
            <a:spLocks noGrp="1"/>
          </p:cNvSpPr>
          <p:nvPr>
            <p:ph idx="1"/>
          </p:nvPr>
        </p:nvSpPr>
        <p:spPr>
          <a:xfrm>
            <a:off x="256032" y="1408176"/>
            <a:ext cx="8887968" cy="5449824"/>
          </a:xfrm>
        </p:spPr>
        <p:txBody>
          <a:bodyPr>
            <a:normAutofit/>
          </a:bodyPr>
          <a:lstStyle/>
          <a:p>
            <a:pPr marL="0" indent="0">
              <a:buNone/>
            </a:pPr>
            <a:r>
              <a:rPr lang="en-US" sz="2400" dirty="0">
                <a:solidFill>
                  <a:srgbClr val="0000FF"/>
                </a:solidFill>
              </a:rPr>
              <a:t>&lt;?xml version="1.0"?&gt;</a:t>
            </a:r>
          </a:p>
          <a:p>
            <a:pPr marL="0" indent="0">
              <a:buNone/>
            </a:pPr>
            <a:r>
              <a:rPr lang="en-US" sz="2400" dirty="0">
                <a:solidFill>
                  <a:srgbClr val="0000FF"/>
                </a:solidFill>
              </a:rPr>
              <a:t>&lt;configuration&gt;</a:t>
            </a:r>
          </a:p>
          <a:p>
            <a:pPr marL="0" indent="0">
              <a:buNone/>
            </a:pPr>
            <a:r>
              <a:rPr lang="en-US" sz="2400" dirty="0">
                <a:solidFill>
                  <a:srgbClr val="0000FF"/>
                </a:solidFill>
              </a:rPr>
              <a:t>  &lt;</a:t>
            </a:r>
            <a:r>
              <a:rPr lang="en-US" sz="2400" dirty="0" err="1">
                <a:solidFill>
                  <a:srgbClr val="0000FF"/>
                </a:solidFill>
              </a:rPr>
              <a:t>system.web</a:t>
            </a:r>
            <a:r>
              <a:rPr lang="en-US" sz="2400" dirty="0">
                <a:solidFill>
                  <a:srgbClr val="0000FF"/>
                </a:solidFill>
              </a:rPr>
              <a:t>&gt;</a:t>
            </a:r>
          </a:p>
          <a:p>
            <a:pPr marL="0" indent="0">
              <a:buNone/>
            </a:pPr>
            <a:r>
              <a:rPr lang="en-US" sz="2400" dirty="0">
                <a:solidFill>
                  <a:srgbClr val="0000FF"/>
                </a:solidFill>
              </a:rPr>
              <a:t>    &lt;authorization&gt;</a:t>
            </a:r>
          </a:p>
          <a:p>
            <a:pPr marL="0" indent="0">
              <a:buNone/>
            </a:pPr>
            <a:r>
              <a:rPr lang="en-US" sz="2400" dirty="0">
                <a:solidFill>
                  <a:srgbClr val="0000FF"/>
                </a:solidFill>
              </a:rPr>
              <a:t>      &lt;allow roles="admin" /&gt;</a:t>
            </a:r>
          </a:p>
          <a:p>
            <a:pPr marL="0" indent="0">
              <a:buNone/>
            </a:pPr>
            <a:r>
              <a:rPr lang="en-US" sz="2400" dirty="0">
                <a:solidFill>
                  <a:srgbClr val="0000FF"/>
                </a:solidFill>
              </a:rPr>
              <a:t>      &lt;deny users="*" /&gt;</a:t>
            </a:r>
          </a:p>
          <a:p>
            <a:pPr marL="0" indent="0">
              <a:buNone/>
            </a:pPr>
            <a:r>
              <a:rPr lang="en-US" sz="2400" dirty="0">
                <a:solidFill>
                  <a:srgbClr val="0000FF"/>
                </a:solidFill>
              </a:rPr>
              <a:t>    &lt;/authorization&gt;</a:t>
            </a:r>
          </a:p>
          <a:p>
            <a:pPr marL="0" indent="0">
              <a:buNone/>
            </a:pPr>
            <a:r>
              <a:rPr lang="en-US" sz="2400" dirty="0">
                <a:solidFill>
                  <a:srgbClr val="0000FF"/>
                </a:solidFill>
              </a:rPr>
              <a:t>  &lt;/</a:t>
            </a:r>
            <a:r>
              <a:rPr lang="en-US" sz="2400" dirty="0" err="1">
                <a:solidFill>
                  <a:srgbClr val="0000FF"/>
                </a:solidFill>
              </a:rPr>
              <a:t>system.web</a:t>
            </a:r>
            <a:r>
              <a:rPr lang="en-US" sz="2400" dirty="0">
                <a:solidFill>
                  <a:srgbClr val="0000FF"/>
                </a:solidFill>
              </a:rPr>
              <a:t>&gt;</a:t>
            </a:r>
          </a:p>
          <a:p>
            <a:pPr marL="0" indent="0">
              <a:buNone/>
            </a:pPr>
            <a:r>
              <a:rPr lang="en-US" sz="2400" dirty="0">
                <a:solidFill>
                  <a:srgbClr val="0000FF"/>
                </a:solidFill>
              </a:rPr>
              <a:t>&lt;/configuration&gt;</a:t>
            </a:r>
            <a:endParaRPr lang="ru-RU" sz="2400" dirty="0">
              <a:solidFill>
                <a:srgbClr val="0000FF"/>
              </a:solidFill>
            </a:endParaRPr>
          </a:p>
        </p:txBody>
      </p:sp>
    </p:spTree>
    <p:extLst>
      <p:ext uri="{BB962C8B-B14F-4D97-AF65-F5344CB8AC3E}">
        <p14:creationId xmlns:p14="http://schemas.microsoft.com/office/powerpoint/2010/main" val="4238519680"/>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65127"/>
            <a:ext cx="9144000" cy="860170"/>
          </a:xfrm>
        </p:spPr>
        <p:txBody>
          <a:bodyPr/>
          <a:lstStyle/>
          <a:p>
            <a:r>
              <a:rPr lang="en-US" dirty="0" smtClean="0"/>
              <a:t>Web-</a:t>
            </a:r>
            <a:r>
              <a:rPr lang="ru-RU" dirty="0" smtClean="0"/>
              <a:t>форма </a:t>
            </a:r>
            <a:r>
              <a:rPr lang="en-US" dirty="0" smtClean="0"/>
              <a:t>Maintenance</a:t>
            </a:r>
            <a:endParaRPr lang="ru-RU" dirty="0"/>
          </a:p>
        </p:txBody>
      </p:sp>
      <p:sp>
        <p:nvSpPr>
          <p:cNvPr id="3" name="Объект 2"/>
          <p:cNvSpPr>
            <a:spLocks noGrp="1"/>
          </p:cNvSpPr>
          <p:nvPr>
            <p:ph idx="1"/>
          </p:nvPr>
        </p:nvSpPr>
        <p:spPr>
          <a:xfrm>
            <a:off x="256032" y="1408176"/>
            <a:ext cx="8887968" cy="5449824"/>
          </a:xfrm>
        </p:spPr>
        <p:txBody>
          <a:bodyPr/>
          <a:lstStyle/>
          <a:p>
            <a:endParaRPr lang="ru-RU" dirty="0"/>
          </a:p>
        </p:txBody>
      </p:sp>
      <p:pic>
        <p:nvPicPr>
          <p:cNvPr id="4" name="Рисунок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36002" y="1453310"/>
            <a:ext cx="5407998" cy="5359555"/>
          </a:xfrm>
          <a:prstGeom prst="rect">
            <a:avLst/>
          </a:prstGeom>
        </p:spPr>
      </p:pic>
    </p:spTree>
    <p:extLst>
      <p:ext uri="{BB962C8B-B14F-4D97-AF65-F5344CB8AC3E}">
        <p14:creationId xmlns:p14="http://schemas.microsoft.com/office/powerpoint/2010/main" val="2341660442"/>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65127"/>
            <a:ext cx="9144000" cy="860170"/>
          </a:xfrm>
        </p:spPr>
        <p:txBody>
          <a:bodyPr/>
          <a:lstStyle/>
          <a:p>
            <a:pPr algn="ctr"/>
            <a:r>
              <a:rPr lang="ru-RU" dirty="0" smtClean="0"/>
              <a:t>Файлы </a:t>
            </a:r>
            <a:r>
              <a:rPr lang="en-US" dirty="0" err="1" smtClean="0">
                <a:solidFill>
                  <a:srgbClr val="0000FF"/>
                </a:solidFill>
              </a:rPr>
              <a:t>web.config</a:t>
            </a:r>
            <a:endParaRPr lang="ru-RU" dirty="0">
              <a:solidFill>
                <a:srgbClr val="0000FF"/>
              </a:solidFill>
            </a:endParaRPr>
          </a:p>
        </p:txBody>
      </p:sp>
      <p:sp>
        <p:nvSpPr>
          <p:cNvPr id="3" name="Объект 2"/>
          <p:cNvSpPr>
            <a:spLocks noGrp="1"/>
          </p:cNvSpPr>
          <p:nvPr>
            <p:ph idx="1"/>
          </p:nvPr>
        </p:nvSpPr>
        <p:spPr>
          <a:xfrm>
            <a:off x="256032" y="1408176"/>
            <a:ext cx="8887968" cy="5449824"/>
          </a:xfrm>
        </p:spPr>
        <p:txBody>
          <a:bodyPr/>
          <a:lstStyle/>
          <a:p>
            <a:endParaRPr lang="ru-RU" dirty="0"/>
          </a:p>
        </p:txBody>
      </p:sp>
      <p:pic>
        <p:nvPicPr>
          <p:cNvPr id="4" name="Рисунок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538948"/>
            <a:ext cx="2453706" cy="5319051"/>
          </a:xfrm>
          <a:prstGeom prst="rect">
            <a:avLst/>
          </a:prstGeom>
        </p:spPr>
      </p:pic>
      <p:pic>
        <p:nvPicPr>
          <p:cNvPr id="5" name="Рисунок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08104" y="1912792"/>
            <a:ext cx="2879050" cy="4571364"/>
          </a:xfrm>
          <a:prstGeom prst="rect">
            <a:avLst/>
          </a:prstGeom>
        </p:spPr>
      </p:pic>
    </p:spTree>
    <p:extLst>
      <p:ext uri="{BB962C8B-B14F-4D97-AF65-F5344CB8AC3E}">
        <p14:creationId xmlns:p14="http://schemas.microsoft.com/office/powerpoint/2010/main" val="3650004495"/>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65127"/>
            <a:ext cx="9144000" cy="860170"/>
          </a:xfrm>
        </p:spPr>
        <p:txBody>
          <a:bodyPr>
            <a:normAutofit/>
          </a:bodyPr>
          <a:lstStyle/>
          <a:p>
            <a:pPr algn="ctr"/>
            <a:r>
              <a:rPr lang="ru-RU" dirty="0" smtClean="0"/>
              <a:t>Настройка модели пользователей</a:t>
            </a:r>
            <a:endParaRPr lang="ru-RU" dirty="0"/>
          </a:p>
        </p:txBody>
      </p:sp>
      <p:sp>
        <p:nvSpPr>
          <p:cNvPr id="3" name="Объект 2"/>
          <p:cNvSpPr>
            <a:spLocks noGrp="1"/>
          </p:cNvSpPr>
          <p:nvPr>
            <p:ph idx="1"/>
          </p:nvPr>
        </p:nvSpPr>
        <p:spPr>
          <a:xfrm>
            <a:off x="256032" y="1408176"/>
            <a:ext cx="8887968" cy="5449824"/>
          </a:xfrm>
        </p:spPr>
        <p:txBody>
          <a:bodyPr/>
          <a:lstStyle/>
          <a:p>
            <a:r>
              <a:rPr lang="ru-RU" dirty="0" smtClean="0"/>
              <a:t>При запуске на выполнение </a:t>
            </a:r>
            <a:r>
              <a:rPr lang="en-US" dirty="0" smtClean="0"/>
              <a:t>web-app</a:t>
            </a:r>
            <a:r>
              <a:rPr lang="ru-RU" dirty="0" smtClean="0"/>
              <a:t>,</a:t>
            </a:r>
            <a:r>
              <a:rPr lang="en-US" dirty="0" smtClean="0"/>
              <a:t> </a:t>
            </a:r>
            <a:r>
              <a:rPr lang="ru-RU" dirty="0" smtClean="0"/>
              <a:t>созданного с использованием шаблона </a:t>
            </a:r>
            <a:r>
              <a:rPr lang="en-US" dirty="0" smtClean="0"/>
              <a:t>Web Forms</a:t>
            </a:r>
          </a:p>
          <a:p>
            <a:pPr lvl="1"/>
            <a:r>
              <a:rPr lang="ru-RU" dirty="0" smtClean="0"/>
              <a:t>можно сразу начать регистрировать пользователей;</a:t>
            </a:r>
          </a:p>
          <a:p>
            <a:pPr lvl="1"/>
            <a:r>
              <a:rPr lang="en-US" dirty="0" smtClean="0"/>
              <a:t>web-app </a:t>
            </a:r>
            <a:r>
              <a:rPr lang="ru-RU" dirty="0" smtClean="0"/>
              <a:t>бут запоминать этих пользователей, что они могли выполнять вход (</a:t>
            </a:r>
            <a:r>
              <a:rPr lang="en-US" dirty="0" smtClean="0"/>
              <a:t>log in</a:t>
            </a:r>
            <a:r>
              <a:rPr lang="ru-RU" dirty="0" smtClean="0"/>
              <a:t>) и выход (</a:t>
            </a:r>
            <a:r>
              <a:rPr lang="en-US" dirty="0" smtClean="0"/>
              <a:t>log out). </a:t>
            </a:r>
            <a:endParaRPr lang="ru-RU" dirty="0" smtClean="0"/>
          </a:p>
          <a:p>
            <a:r>
              <a:rPr lang="ru-RU" dirty="0" smtClean="0"/>
              <a:t>БД учетных записей создается автоматически</a:t>
            </a:r>
          </a:p>
          <a:p>
            <a:pPr lvl="1"/>
            <a:r>
              <a:rPr lang="ru-RU" dirty="0" smtClean="0"/>
              <a:t>используется режим </a:t>
            </a:r>
            <a:r>
              <a:rPr lang="en-US" dirty="0" smtClean="0"/>
              <a:t>Code </a:t>
            </a:r>
            <a:r>
              <a:rPr lang="en-US" dirty="0"/>
              <a:t>First </a:t>
            </a:r>
            <a:r>
              <a:rPr lang="ru-RU" dirty="0" smtClean="0"/>
              <a:t>технологии</a:t>
            </a:r>
            <a:r>
              <a:rPr lang="en-US" dirty="0" smtClean="0"/>
              <a:t> </a:t>
            </a:r>
            <a:r>
              <a:rPr lang="en-US" dirty="0"/>
              <a:t>Entity </a:t>
            </a:r>
            <a:r>
              <a:rPr lang="en-US" dirty="0" smtClean="0"/>
              <a:t>Framework</a:t>
            </a:r>
            <a:r>
              <a:rPr lang="ru-RU" dirty="0"/>
              <a:t>.</a:t>
            </a:r>
          </a:p>
          <a:p>
            <a:endParaRPr lang="ru-RU" dirty="0"/>
          </a:p>
        </p:txBody>
      </p:sp>
    </p:spTree>
    <p:extLst>
      <p:ext uri="{BB962C8B-B14F-4D97-AF65-F5344CB8AC3E}">
        <p14:creationId xmlns:p14="http://schemas.microsoft.com/office/powerpoint/2010/main" val="3377421402"/>
      </p:ext>
    </p:extLst>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65127"/>
            <a:ext cx="9144000" cy="860170"/>
          </a:xfrm>
        </p:spPr>
        <p:txBody>
          <a:bodyPr>
            <a:normAutofit fontScale="90000"/>
          </a:bodyPr>
          <a:lstStyle/>
          <a:p>
            <a:r>
              <a:rPr lang="ru-RU" sz="4000" dirty="0" smtClean="0">
                <a:latin typeface="Arial" panose="020B0604020202020204" pitchFamily="34" charset="0"/>
                <a:cs typeface="Arial" panose="020B0604020202020204" pitchFamily="34" charset="0"/>
              </a:rPr>
              <a:t>Создание и </a:t>
            </a:r>
            <a:r>
              <a:rPr lang="ru-RU" sz="4000" dirty="0">
                <a:latin typeface="Arial" panose="020B0604020202020204" pitchFamily="34" charset="0"/>
                <a:cs typeface="Arial" panose="020B0604020202020204" pitchFamily="34" charset="0"/>
              </a:rPr>
              <a:t>выполнение </a:t>
            </a:r>
            <a:r>
              <a:rPr lang="ru-RU" sz="4000" dirty="0" smtClean="0">
                <a:latin typeface="Arial" panose="020B0604020202020204" pitchFamily="34" charset="0"/>
                <a:cs typeface="Arial" panose="020B0604020202020204" pitchFamily="34" charset="0"/>
              </a:rPr>
              <a:t>файлов миграции</a:t>
            </a:r>
            <a:endParaRPr lang="ru-RU" dirty="0">
              <a:latin typeface="Arial" panose="020B0604020202020204" pitchFamily="34" charset="0"/>
              <a:cs typeface="Arial" panose="020B0604020202020204" pitchFamily="34" charset="0"/>
            </a:endParaRPr>
          </a:p>
        </p:txBody>
      </p:sp>
      <p:sp>
        <p:nvSpPr>
          <p:cNvPr id="3" name="Объект 2"/>
          <p:cNvSpPr>
            <a:spLocks noGrp="1"/>
          </p:cNvSpPr>
          <p:nvPr>
            <p:ph idx="1"/>
          </p:nvPr>
        </p:nvSpPr>
        <p:spPr>
          <a:xfrm>
            <a:off x="226068" y="1441320"/>
            <a:ext cx="8887968" cy="3787096"/>
          </a:xfrm>
        </p:spPr>
        <p:txBody>
          <a:bodyPr>
            <a:normAutofit fontScale="62500" lnSpcReduction="20000"/>
          </a:bodyPr>
          <a:lstStyle/>
          <a:p>
            <a:r>
              <a:rPr lang="ru-RU" dirty="0" smtClean="0"/>
              <a:t>Для настройки модели пользователей (и БД) используется утилита «Консоль Диспетчера Пакетов» (</a:t>
            </a:r>
            <a:r>
              <a:rPr lang="en-US" dirty="0" smtClean="0"/>
              <a:t>Package Manager Console</a:t>
            </a:r>
            <a:r>
              <a:rPr lang="ru-RU" dirty="0" smtClean="0"/>
              <a:t>, </a:t>
            </a:r>
            <a:r>
              <a:rPr lang="en-US" dirty="0" smtClean="0"/>
              <a:t>PMC</a:t>
            </a:r>
            <a:r>
              <a:rPr lang="ru-RU" dirty="0" smtClean="0"/>
              <a:t>).</a:t>
            </a:r>
          </a:p>
          <a:p>
            <a:pPr lvl="1"/>
            <a:r>
              <a:rPr lang="en-US" dirty="0" smtClean="0"/>
              <a:t>PMC</a:t>
            </a:r>
            <a:r>
              <a:rPr lang="ru-RU" dirty="0" smtClean="0"/>
              <a:t> позволяет создавать и выполнять файлы миграции (</a:t>
            </a:r>
            <a:r>
              <a:rPr lang="en-US" i="1" dirty="0" smtClean="0"/>
              <a:t>migration files</a:t>
            </a:r>
            <a:r>
              <a:rPr lang="ru-RU" dirty="0" smtClean="0"/>
              <a:t>).</a:t>
            </a:r>
          </a:p>
          <a:p>
            <a:pPr lvl="1"/>
            <a:r>
              <a:rPr lang="ru-RU" dirty="0"/>
              <a:t>Запуск Сервис-&gt; Диспетчер пакетов </a:t>
            </a:r>
            <a:r>
              <a:rPr lang="ru-RU" dirty="0" err="1"/>
              <a:t>NuGet</a:t>
            </a:r>
            <a:r>
              <a:rPr lang="ru-RU" dirty="0"/>
              <a:t> -&gt; Консоль диспетчера </a:t>
            </a:r>
            <a:r>
              <a:rPr lang="ru-RU" dirty="0" smtClean="0"/>
              <a:t>пакетов</a:t>
            </a:r>
            <a:endParaRPr lang="ru-RU" dirty="0"/>
          </a:p>
          <a:p>
            <a:pPr lvl="1"/>
            <a:endParaRPr lang="ru-RU" dirty="0"/>
          </a:p>
          <a:p>
            <a:pPr lvl="1"/>
            <a:endParaRPr lang="ru-RU" dirty="0" smtClean="0"/>
          </a:p>
          <a:p>
            <a:pPr lvl="1"/>
            <a:endParaRPr lang="ru-RU" dirty="0"/>
          </a:p>
          <a:p>
            <a:pPr lvl="1"/>
            <a:endParaRPr lang="ru-RU" dirty="0" smtClean="0"/>
          </a:p>
          <a:p>
            <a:endParaRPr lang="ru-RU" dirty="0" smtClean="0"/>
          </a:p>
          <a:p>
            <a:endParaRPr lang="ru-RU" dirty="0"/>
          </a:p>
          <a:p>
            <a:endParaRPr lang="ru-RU" dirty="0" smtClean="0"/>
          </a:p>
          <a:p>
            <a:r>
              <a:rPr lang="ru-RU" dirty="0" smtClean="0"/>
              <a:t>Основные команды по выполнению изменения БД учетных записей</a:t>
            </a:r>
          </a:p>
          <a:p>
            <a:endParaRPr lang="ru-RU" dirty="0"/>
          </a:p>
        </p:txBody>
      </p:sp>
      <p:pic>
        <p:nvPicPr>
          <p:cNvPr id="4" name="Рисунок 3"/>
          <p:cNvPicPr>
            <a:picLocks noChangeAspect="1"/>
          </p:cNvPicPr>
          <p:nvPr/>
        </p:nvPicPr>
        <p:blipFill>
          <a:blip r:embed="rId3"/>
          <a:stretch>
            <a:fillRect/>
          </a:stretch>
        </p:blipFill>
        <p:spPr>
          <a:xfrm>
            <a:off x="9324528" y="2852936"/>
            <a:ext cx="7199190" cy="2287914"/>
          </a:xfrm>
          <a:prstGeom prst="rect">
            <a:avLst/>
          </a:prstGeom>
        </p:spPr>
      </p:pic>
      <p:pic>
        <p:nvPicPr>
          <p:cNvPr id="5" name="Рисунок 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091250" y="2636912"/>
            <a:ext cx="4424966" cy="1825396"/>
          </a:xfrm>
          <a:prstGeom prst="rect">
            <a:avLst/>
          </a:prstGeom>
        </p:spPr>
      </p:pic>
      <p:graphicFrame>
        <p:nvGraphicFramePr>
          <p:cNvPr id="6" name="Таблица 5"/>
          <p:cNvGraphicFramePr>
            <a:graphicFrameLocks noGrp="1"/>
          </p:cNvGraphicFramePr>
          <p:nvPr>
            <p:extLst/>
          </p:nvPr>
        </p:nvGraphicFramePr>
        <p:xfrm>
          <a:off x="269776" y="5228416"/>
          <a:ext cx="8604448" cy="1584960"/>
        </p:xfrm>
        <a:graphic>
          <a:graphicData uri="http://schemas.openxmlformats.org/drawingml/2006/table">
            <a:tbl>
              <a:tblPr firstRow="1" bandRow="1">
                <a:tableStyleId>{5C22544A-7EE6-4342-B048-85BDC9FD1C3A}</a:tableStyleId>
              </a:tblPr>
              <a:tblGrid>
                <a:gridCol w="2312443">
                  <a:extLst>
                    <a:ext uri="{9D8B030D-6E8A-4147-A177-3AD203B41FA5}">
                      <a16:colId xmlns:a16="http://schemas.microsoft.com/office/drawing/2014/main" val="3346944989"/>
                    </a:ext>
                  </a:extLst>
                </a:gridCol>
                <a:gridCol w="6292005">
                  <a:extLst>
                    <a:ext uri="{9D8B030D-6E8A-4147-A177-3AD203B41FA5}">
                      <a16:colId xmlns:a16="http://schemas.microsoft.com/office/drawing/2014/main" val="76998727"/>
                    </a:ext>
                  </a:extLst>
                </a:gridCol>
              </a:tblGrid>
              <a:tr h="323484">
                <a:tc>
                  <a:txBody>
                    <a:bodyPr/>
                    <a:lstStyle/>
                    <a:p>
                      <a:pPr algn="ctr"/>
                      <a:r>
                        <a:rPr lang="ru-RU" sz="1600" dirty="0" smtClean="0"/>
                        <a:t>Команда</a:t>
                      </a:r>
                      <a:endParaRPr lang="ru-RU" sz="1600" dirty="0"/>
                    </a:p>
                  </a:txBody>
                  <a:tcPr/>
                </a:tc>
                <a:tc>
                  <a:txBody>
                    <a:bodyPr/>
                    <a:lstStyle/>
                    <a:p>
                      <a:pPr algn="ctr"/>
                      <a:r>
                        <a:rPr lang="ru-RU" sz="1600" dirty="0" smtClean="0"/>
                        <a:t>Описание</a:t>
                      </a:r>
                      <a:endParaRPr lang="ru-RU" sz="1600" dirty="0"/>
                    </a:p>
                  </a:txBody>
                  <a:tcPr/>
                </a:tc>
                <a:extLst>
                  <a:ext uri="{0D108BD9-81ED-4DB2-BD59-A6C34878D82A}">
                    <a16:rowId xmlns:a16="http://schemas.microsoft.com/office/drawing/2014/main" val="306470610"/>
                  </a:ext>
                </a:extLst>
              </a:tr>
              <a:tr h="505166">
                <a:tc>
                  <a:txBody>
                    <a:bodyPr/>
                    <a:lstStyle/>
                    <a:p>
                      <a:r>
                        <a:rPr lang="en-US" sz="1600" b="0" dirty="0" smtClean="0"/>
                        <a:t>Enable-Migrations</a:t>
                      </a:r>
                      <a:endParaRPr lang="ru-RU" sz="1600" b="0" dirty="0"/>
                    </a:p>
                  </a:txBody>
                  <a:tcPr/>
                </a:tc>
                <a:tc>
                  <a:txBody>
                    <a:bodyPr/>
                    <a:lstStyle/>
                    <a:p>
                      <a:r>
                        <a:rPr lang="ru-RU" sz="1600" dirty="0" smtClean="0"/>
                        <a:t>Создает папку </a:t>
                      </a:r>
                      <a:r>
                        <a:rPr lang="en-US" sz="1600" dirty="0" smtClean="0">
                          <a:solidFill>
                            <a:srgbClr val="0000FF"/>
                          </a:solidFill>
                        </a:rPr>
                        <a:t>Migrations</a:t>
                      </a:r>
                      <a:r>
                        <a:rPr lang="ru-RU" sz="1600" dirty="0" smtClean="0"/>
                        <a:t> и добавляет файл </a:t>
                      </a:r>
                      <a:r>
                        <a:rPr lang="en-US" sz="1600" dirty="0" err="1" smtClean="0">
                          <a:solidFill>
                            <a:srgbClr val="0000FF"/>
                          </a:solidFill>
                        </a:rPr>
                        <a:t>Configuration.cs</a:t>
                      </a:r>
                      <a:r>
                        <a:rPr lang="en-US" sz="1600" dirty="0" smtClean="0"/>
                        <a:t> </a:t>
                      </a:r>
                      <a:endParaRPr lang="ru-RU" sz="1600" dirty="0" smtClean="0"/>
                    </a:p>
                    <a:p>
                      <a:r>
                        <a:rPr lang="ru-RU" sz="1600" dirty="0" smtClean="0"/>
                        <a:t>Если БД уже есть, то создает для нее файл </a:t>
                      </a:r>
                      <a:r>
                        <a:rPr lang="en-US" sz="1600" dirty="0" err="1" smtClean="0">
                          <a:solidFill>
                            <a:srgbClr val="0000FF"/>
                          </a:solidFill>
                        </a:rPr>
                        <a:t>InitialCreate</a:t>
                      </a:r>
                      <a:r>
                        <a:rPr lang="ru-RU" sz="1600" dirty="0" smtClean="0"/>
                        <a:t>.</a:t>
                      </a:r>
                      <a:r>
                        <a:rPr lang="en-US" sz="1600" dirty="0" smtClean="0"/>
                        <a:t> </a:t>
                      </a:r>
                      <a:endParaRPr lang="ru-RU" sz="1600" dirty="0"/>
                    </a:p>
                  </a:txBody>
                  <a:tcPr/>
                </a:tc>
                <a:extLst>
                  <a:ext uri="{0D108BD9-81ED-4DB2-BD59-A6C34878D82A}">
                    <a16:rowId xmlns:a16="http://schemas.microsoft.com/office/drawing/2014/main" val="3876007308"/>
                  </a:ext>
                </a:extLst>
              </a:tr>
              <a:tr h="323484">
                <a:tc>
                  <a:txBody>
                    <a:bodyPr/>
                    <a:lstStyle/>
                    <a:p>
                      <a:r>
                        <a:rPr lang="en-US" sz="1600" dirty="0" smtClean="0"/>
                        <a:t>Add-Migration</a:t>
                      </a:r>
                      <a:r>
                        <a:rPr lang="ru-RU" sz="1600" dirty="0" smtClean="0"/>
                        <a:t> </a:t>
                      </a:r>
                      <a:r>
                        <a:rPr lang="en-US" sz="1600" dirty="0" smtClean="0"/>
                        <a:t> "Name"</a:t>
                      </a:r>
                      <a:endParaRPr lang="ru-RU" sz="1600" dirty="0"/>
                    </a:p>
                  </a:txBody>
                  <a:tcPr/>
                </a:tc>
                <a:tc>
                  <a:txBody>
                    <a:bodyPr/>
                    <a:lstStyle/>
                    <a:p>
                      <a:r>
                        <a:rPr lang="ru-RU" sz="1600" dirty="0" smtClean="0"/>
                        <a:t>Добавляет в папку </a:t>
                      </a:r>
                      <a:r>
                        <a:rPr lang="en-US" sz="1600" dirty="0" smtClean="0">
                          <a:solidFill>
                            <a:srgbClr val="0000FF"/>
                          </a:solidFill>
                        </a:rPr>
                        <a:t>Migrations</a:t>
                      </a:r>
                      <a:r>
                        <a:rPr lang="ru-RU" sz="1600" dirty="0" smtClean="0"/>
                        <a:t> файл миграции с изменениями в БД</a:t>
                      </a:r>
                      <a:r>
                        <a:rPr lang="en-US" sz="1600" dirty="0" smtClean="0"/>
                        <a:t>.</a:t>
                      </a:r>
                      <a:endParaRPr lang="ru-RU" sz="1600" dirty="0"/>
                    </a:p>
                  </a:txBody>
                  <a:tcPr/>
                </a:tc>
                <a:extLst>
                  <a:ext uri="{0D108BD9-81ED-4DB2-BD59-A6C34878D82A}">
                    <a16:rowId xmlns:a16="http://schemas.microsoft.com/office/drawing/2014/main" val="2789381152"/>
                  </a:ext>
                </a:extLst>
              </a:tr>
              <a:tr h="323484">
                <a:tc>
                  <a:txBody>
                    <a:bodyPr/>
                    <a:lstStyle/>
                    <a:p>
                      <a:r>
                        <a:rPr lang="en-US" sz="1600" dirty="0" smtClean="0"/>
                        <a:t>Update-Database</a:t>
                      </a:r>
                      <a:endParaRPr lang="ru-RU" sz="1600" dirty="0"/>
                    </a:p>
                  </a:txBody>
                  <a:tcPr/>
                </a:tc>
                <a:tc>
                  <a:txBody>
                    <a:bodyPr/>
                    <a:lstStyle/>
                    <a:p>
                      <a:r>
                        <a:rPr lang="ru-RU" sz="1600" dirty="0" smtClean="0"/>
                        <a:t>Запускает</a:t>
                      </a:r>
                      <a:r>
                        <a:rPr lang="ru-RU" sz="1600" baseline="0" dirty="0" smtClean="0"/>
                        <a:t> на выполнение файлы миграции и изменяет схему БД</a:t>
                      </a:r>
                      <a:r>
                        <a:rPr lang="en-US" sz="1600" dirty="0" smtClean="0"/>
                        <a:t>.</a:t>
                      </a:r>
                      <a:endParaRPr lang="ru-RU" sz="1600" dirty="0"/>
                    </a:p>
                  </a:txBody>
                  <a:tcPr/>
                </a:tc>
                <a:extLst>
                  <a:ext uri="{0D108BD9-81ED-4DB2-BD59-A6C34878D82A}">
                    <a16:rowId xmlns:a16="http://schemas.microsoft.com/office/drawing/2014/main" val="3633897779"/>
                  </a:ext>
                </a:extLst>
              </a:tr>
            </a:tbl>
          </a:graphicData>
        </a:graphic>
      </p:graphicFrame>
    </p:spTree>
    <p:extLst>
      <p:ext uri="{BB962C8B-B14F-4D97-AF65-F5344CB8AC3E}">
        <p14:creationId xmlns:p14="http://schemas.microsoft.com/office/powerpoint/2010/main" val="1327117915"/>
      </p:ext>
    </p:extLst>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60648"/>
            <a:ext cx="9144000" cy="860170"/>
          </a:xfrm>
        </p:spPr>
        <p:txBody>
          <a:bodyPr>
            <a:noAutofit/>
          </a:bodyPr>
          <a:lstStyle/>
          <a:p>
            <a:r>
              <a:rPr lang="ru-RU" sz="3200" dirty="0" smtClean="0">
                <a:latin typeface="Arial" panose="020B0604020202020204" pitchFamily="34" charset="0"/>
                <a:cs typeface="Arial" panose="020B0604020202020204" pitchFamily="34" charset="0"/>
              </a:rPr>
              <a:t>Пример: добавление к модели пользователя свойства </a:t>
            </a:r>
            <a:r>
              <a:rPr lang="en-US" sz="3200" dirty="0" err="1">
                <a:solidFill>
                  <a:srgbClr val="0000FF"/>
                </a:solidFill>
                <a:latin typeface="Arial" panose="020B0604020202020204" pitchFamily="34" charset="0"/>
                <a:cs typeface="Arial" panose="020B0604020202020204" pitchFamily="34" charset="0"/>
              </a:rPr>
              <a:t>BirthDate</a:t>
            </a:r>
            <a:r>
              <a:rPr lang="ru-RU" sz="3200" dirty="0" smtClean="0">
                <a:latin typeface="Arial" panose="020B0604020202020204" pitchFamily="34" charset="0"/>
                <a:cs typeface="Arial" panose="020B0604020202020204" pitchFamily="34" charset="0"/>
              </a:rPr>
              <a:t>  </a:t>
            </a:r>
            <a:endParaRPr lang="ru-RU" sz="3200" dirty="0">
              <a:latin typeface="Arial" panose="020B0604020202020204" pitchFamily="34" charset="0"/>
              <a:cs typeface="Arial" panose="020B0604020202020204" pitchFamily="34" charset="0"/>
            </a:endParaRPr>
          </a:p>
        </p:txBody>
      </p:sp>
      <p:sp>
        <p:nvSpPr>
          <p:cNvPr id="3" name="Объект 2"/>
          <p:cNvSpPr>
            <a:spLocks noGrp="1"/>
          </p:cNvSpPr>
          <p:nvPr>
            <p:ph idx="1"/>
          </p:nvPr>
        </p:nvSpPr>
        <p:spPr>
          <a:xfrm>
            <a:off x="256032" y="1556792"/>
            <a:ext cx="8887968" cy="5301208"/>
          </a:xfrm>
        </p:spPr>
        <p:txBody>
          <a:bodyPr>
            <a:normAutofit fontScale="70000" lnSpcReduction="20000"/>
          </a:bodyPr>
          <a:lstStyle/>
          <a:p>
            <a:pPr marL="514350" indent="-514350">
              <a:buAutoNum type="arabicParenR"/>
            </a:pPr>
            <a:r>
              <a:rPr lang="ru-RU" sz="3400" dirty="0" smtClean="0"/>
              <a:t>Запускаем приложение и регистрируем хотя бы одного пользователя (не обязательный шаг)</a:t>
            </a:r>
            <a:r>
              <a:rPr lang="en-US" sz="3400" dirty="0" smtClean="0"/>
              <a:t>.</a:t>
            </a:r>
            <a:endParaRPr lang="ru-RU" sz="3400" dirty="0"/>
          </a:p>
          <a:p>
            <a:pPr marL="514350" indent="-514350">
              <a:buAutoNum type="arabicParenR"/>
            </a:pPr>
            <a:r>
              <a:rPr lang="ru-RU" sz="3400" dirty="0" smtClean="0"/>
              <a:t>Открываем </a:t>
            </a:r>
            <a:r>
              <a:rPr lang="en-US" sz="3400" dirty="0" smtClean="0"/>
              <a:t>PMC</a:t>
            </a:r>
            <a:r>
              <a:rPr lang="ru-RU" sz="3400" dirty="0" smtClean="0"/>
              <a:t> и вводим команду</a:t>
            </a:r>
            <a:r>
              <a:rPr lang="en-US" sz="3400" dirty="0" smtClean="0"/>
              <a:t> </a:t>
            </a:r>
            <a:r>
              <a:rPr lang="en-US" sz="3400" dirty="0" smtClean="0">
                <a:solidFill>
                  <a:srgbClr val="0000FF"/>
                </a:solidFill>
              </a:rPr>
              <a:t>Enable-Migrations</a:t>
            </a:r>
            <a:r>
              <a:rPr lang="en-US" sz="3400" dirty="0" smtClean="0"/>
              <a:t> </a:t>
            </a:r>
            <a:r>
              <a:rPr lang="ru-RU" sz="3400" dirty="0" smtClean="0"/>
              <a:t>(жмем </a:t>
            </a:r>
            <a:r>
              <a:rPr lang="en-US" sz="3400" dirty="0" smtClean="0"/>
              <a:t>Enter</a:t>
            </a:r>
            <a:r>
              <a:rPr lang="ru-RU" sz="3400" dirty="0" smtClean="0"/>
              <a:t>)</a:t>
            </a:r>
            <a:r>
              <a:rPr lang="en-US" sz="3400" dirty="0" smtClean="0"/>
              <a:t> </a:t>
            </a:r>
            <a:endParaRPr lang="ru-RU" sz="3400" dirty="0" smtClean="0"/>
          </a:p>
          <a:p>
            <a:pPr lvl="1"/>
            <a:r>
              <a:rPr lang="ru-RU" sz="3400" dirty="0" smtClean="0"/>
              <a:t>делается только один раз в </a:t>
            </a:r>
            <a:r>
              <a:rPr lang="en-US" sz="3400" dirty="0" smtClean="0"/>
              <a:t>web-app.</a:t>
            </a:r>
            <a:endParaRPr lang="ru-RU" sz="3400" dirty="0" smtClean="0"/>
          </a:p>
          <a:p>
            <a:pPr marL="514350" indent="-514350">
              <a:buAutoNum type="arabicParenR"/>
            </a:pPr>
            <a:r>
              <a:rPr lang="ru-RU" sz="3400" dirty="0" smtClean="0"/>
              <a:t>Открываем файл </a:t>
            </a:r>
            <a:r>
              <a:rPr lang="en-US" sz="3400" dirty="0" err="1" smtClean="0">
                <a:solidFill>
                  <a:srgbClr val="0000FF"/>
                </a:solidFill>
              </a:rPr>
              <a:t>IdentityModels.cs</a:t>
            </a:r>
            <a:r>
              <a:rPr lang="en-US" sz="3400" dirty="0" smtClean="0"/>
              <a:t> </a:t>
            </a:r>
            <a:r>
              <a:rPr lang="ru-RU" sz="3400" dirty="0" smtClean="0"/>
              <a:t>(из папки</a:t>
            </a:r>
            <a:r>
              <a:rPr lang="en-US" sz="3400" dirty="0" smtClean="0"/>
              <a:t> Models</a:t>
            </a:r>
            <a:r>
              <a:rPr lang="ru-RU" sz="3400" dirty="0" smtClean="0"/>
              <a:t>) и находим код для класса</a:t>
            </a:r>
            <a:r>
              <a:rPr lang="en-US" sz="3400" dirty="0" smtClean="0"/>
              <a:t> </a:t>
            </a:r>
            <a:r>
              <a:rPr lang="en-US" sz="3400" dirty="0" err="1" smtClean="0">
                <a:solidFill>
                  <a:srgbClr val="0000FF"/>
                </a:solidFill>
              </a:rPr>
              <a:t>ApplicationUser</a:t>
            </a:r>
            <a:r>
              <a:rPr lang="en-US" sz="3400" dirty="0" smtClean="0"/>
              <a:t>.</a:t>
            </a:r>
            <a:endParaRPr lang="ru-RU" sz="3400" dirty="0" smtClean="0"/>
          </a:p>
          <a:p>
            <a:pPr marL="514350" indent="-514350">
              <a:buAutoNum type="arabicParenR"/>
            </a:pPr>
            <a:r>
              <a:rPr lang="ru-RU" sz="3400" dirty="0" smtClean="0"/>
              <a:t>Вводим код нового свойства </a:t>
            </a:r>
            <a:r>
              <a:rPr lang="en-US" sz="3400" dirty="0" err="1" smtClean="0"/>
              <a:t>DateTime</a:t>
            </a:r>
            <a:r>
              <a:rPr lang="en-US" sz="3400" dirty="0" smtClean="0"/>
              <a:t> </a:t>
            </a:r>
            <a:r>
              <a:rPr lang="en-US" sz="3400" dirty="0" err="1" smtClean="0"/>
              <a:t>BirthDate</a:t>
            </a:r>
            <a:r>
              <a:rPr lang="en-US" sz="3400" dirty="0" smtClean="0"/>
              <a:t> </a:t>
            </a:r>
            <a:r>
              <a:rPr lang="ru-RU" sz="3400" dirty="0" smtClean="0"/>
              <a:t>и сохраняем файл</a:t>
            </a:r>
            <a:r>
              <a:rPr lang="en-US" sz="3400" dirty="0" smtClean="0"/>
              <a:t>a</a:t>
            </a:r>
            <a:endParaRPr lang="ru-RU" sz="3400" dirty="0" smtClean="0"/>
          </a:p>
          <a:p>
            <a:pPr marL="0" indent="0" algn="ctr">
              <a:buNone/>
            </a:pPr>
            <a:r>
              <a:rPr lang="en-US" sz="3400" dirty="0">
                <a:solidFill>
                  <a:srgbClr val="0000FF"/>
                </a:solidFill>
              </a:rPr>
              <a:t>public </a:t>
            </a:r>
            <a:r>
              <a:rPr lang="en-US" sz="3400" dirty="0" err="1">
                <a:solidFill>
                  <a:srgbClr val="0000FF"/>
                </a:solidFill>
              </a:rPr>
              <a:t>DateTime</a:t>
            </a:r>
            <a:r>
              <a:rPr lang="en-US" sz="3400" dirty="0">
                <a:solidFill>
                  <a:srgbClr val="0000FF"/>
                </a:solidFill>
              </a:rPr>
              <a:t>? </a:t>
            </a:r>
            <a:r>
              <a:rPr lang="en-US" sz="3400" dirty="0" err="1">
                <a:solidFill>
                  <a:srgbClr val="0000FF"/>
                </a:solidFill>
              </a:rPr>
              <a:t>BirthDate</a:t>
            </a:r>
            <a:r>
              <a:rPr lang="en-US" sz="3400" dirty="0">
                <a:solidFill>
                  <a:srgbClr val="0000FF"/>
                </a:solidFill>
              </a:rPr>
              <a:t> { get; set; }</a:t>
            </a:r>
          </a:p>
          <a:p>
            <a:pPr marL="514350" indent="-514350">
              <a:buFont typeface="+mj-lt"/>
              <a:buAutoNum type="arabicParenR" startAt="5"/>
            </a:pPr>
            <a:r>
              <a:rPr lang="ru-RU" sz="3400" dirty="0" smtClean="0"/>
              <a:t>В утилите </a:t>
            </a:r>
            <a:r>
              <a:rPr lang="en-US" sz="3400" dirty="0" smtClean="0"/>
              <a:t>PMC</a:t>
            </a:r>
            <a:r>
              <a:rPr lang="ru-RU" sz="3400" dirty="0" smtClean="0"/>
              <a:t> вводим команду </a:t>
            </a:r>
            <a:r>
              <a:rPr lang="en-US" sz="3400" dirty="0" smtClean="0">
                <a:solidFill>
                  <a:srgbClr val="0000FF"/>
                </a:solidFill>
              </a:rPr>
              <a:t>Add-Migration </a:t>
            </a:r>
            <a:r>
              <a:rPr lang="en-US" sz="3400" dirty="0">
                <a:solidFill>
                  <a:srgbClr val="0000FF"/>
                </a:solidFill>
              </a:rPr>
              <a:t>“</a:t>
            </a:r>
            <a:r>
              <a:rPr lang="en-US" sz="3400" dirty="0" err="1">
                <a:solidFill>
                  <a:srgbClr val="0000FF"/>
                </a:solidFill>
              </a:rPr>
              <a:t>BirthDate</a:t>
            </a:r>
            <a:r>
              <a:rPr lang="en-US" sz="3400" dirty="0">
                <a:solidFill>
                  <a:srgbClr val="0000FF"/>
                </a:solidFill>
              </a:rPr>
              <a:t>”</a:t>
            </a:r>
            <a:r>
              <a:rPr lang="en-US" sz="3400" dirty="0"/>
              <a:t> </a:t>
            </a:r>
            <a:r>
              <a:rPr lang="ru-RU" sz="3400" dirty="0" smtClean="0"/>
              <a:t>(жмем </a:t>
            </a:r>
            <a:r>
              <a:rPr lang="en-US" sz="3400" dirty="0" smtClean="0"/>
              <a:t>Enter</a:t>
            </a:r>
            <a:r>
              <a:rPr lang="ru-RU" sz="3400" dirty="0" smtClean="0"/>
              <a:t>)</a:t>
            </a:r>
            <a:r>
              <a:rPr lang="en-US" sz="3400" dirty="0" smtClean="0"/>
              <a:t>.</a:t>
            </a:r>
            <a:endParaRPr lang="ru-RU" sz="3400" dirty="0"/>
          </a:p>
          <a:p>
            <a:pPr marL="514350" indent="-514350">
              <a:buAutoNum type="arabicParenR" startAt="5"/>
            </a:pPr>
            <a:r>
              <a:rPr lang="ru-RU" sz="3400" dirty="0"/>
              <a:t>В утилите </a:t>
            </a:r>
            <a:r>
              <a:rPr lang="en-US" sz="3400" dirty="0"/>
              <a:t>PMC</a:t>
            </a:r>
            <a:r>
              <a:rPr lang="ru-RU" sz="3400" dirty="0"/>
              <a:t> вводим команду</a:t>
            </a:r>
            <a:r>
              <a:rPr lang="en-US" sz="3400" dirty="0" smtClean="0"/>
              <a:t> </a:t>
            </a:r>
            <a:r>
              <a:rPr lang="en-US" sz="3400" dirty="0">
                <a:solidFill>
                  <a:srgbClr val="0000FF"/>
                </a:solidFill>
              </a:rPr>
              <a:t>Update-Database</a:t>
            </a:r>
            <a:r>
              <a:rPr lang="en-US" sz="3400" dirty="0"/>
              <a:t> </a:t>
            </a:r>
            <a:r>
              <a:rPr lang="ru-RU" sz="3400" dirty="0"/>
              <a:t>(жмем </a:t>
            </a:r>
            <a:r>
              <a:rPr lang="en-US" sz="3400" dirty="0"/>
              <a:t>Enter</a:t>
            </a:r>
            <a:r>
              <a:rPr lang="ru-RU" sz="3400" dirty="0"/>
              <a:t>)</a:t>
            </a:r>
            <a:r>
              <a:rPr lang="en-US" sz="3400" dirty="0" smtClean="0"/>
              <a:t>.</a:t>
            </a:r>
            <a:endParaRPr lang="en-US" sz="3400" dirty="0"/>
          </a:p>
          <a:p>
            <a:r>
              <a:rPr lang="ru-RU" sz="3400" dirty="0" smtClean="0"/>
              <a:t>В результате, в класс </a:t>
            </a:r>
            <a:r>
              <a:rPr lang="en-US" sz="3400" dirty="0" err="1" smtClean="0">
                <a:solidFill>
                  <a:srgbClr val="0000FF"/>
                </a:solidFill>
              </a:rPr>
              <a:t>Application</a:t>
            </a:r>
            <a:r>
              <a:rPr lang="en-US" sz="3400" dirty="0" err="1">
                <a:solidFill>
                  <a:srgbClr val="0000FF"/>
                </a:solidFill>
              </a:rPr>
              <a:t>U</a:t>
            </a:r>
            <a:r>
              <a:rPr lang="en-US" sz="3400" dirty="0" err="1" smtClean="0">
                <a:solidFill>
                  <a:srgbClr val="0000FF"/>
                </a:solidFill>
              </a:rPr>
              <a:t>ser</a:t>
            </a:r>
            <a:r>
              <a:rPr lang="en-US" sz="3400" dirty="0" smtClean="0"/>
              <a:t> </a:t>
            </a:r>
            <a:r>
              <a:rPr lang="ru-RU" sz="3400" dirty="0" smtClean="0"/>
              <a:t>будет добавлено новое свойство.</a:t>
            </a:r>
            <a:endParaRPr lang="en-US" sz="3400" dirty="0"/>
          </a:p>
          <a:p>
            <a:endParaRPr lang="ru-RU" dirty="0"/>
          </a:p>
        </p:txBody>
      </p:sp>
    </p:spTree>
    <p:extLst>
      <p:ext uri="{BB962C8B-B14F-4D97-AF65-F5344CB8AC3E}">
        <p14:creationId xmlns:p14="http://schemas.microsoft.com/office/powerpoint/2010/main" val="2111375198"/>
      </p:ext>
    </p:extLst>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65127"/>
            <a:ext cx="9144000" cy="860170"/>
          </a:xfrm>
        </p:spPr>
        <p:txBody>
          <a:bodyPr>
            <a:normAutofit fontScale="90000"/>
          </a:bodyPr>
          <a:lstStyle/>
          <a:p>
            <a:pPr algn="ctr"/>
            <a:r>
              <a:rPr lang="ru-RU" dirty="0" smtClean="0"/>
              <a:t>Инициализация БД с помощью метода </a:t>
            </a:r>
            <a:r>
              <a:rPr lang="en-US" dirty="0" smtClean="0">
                <a:solidFill>
                  <a:srgbClr val="0000FF"/>
                </a:solidFill>
              </a:rPr>
              <a:t>Seed()</a:t>
            </a:r>
            <a:endParaRPr lang="ru-RU" dirty="0">
              <a:solidFill>
                <a:srgbClr val="0000FF"/>
              </a:solidFill>
            </a:endParaRPr>
          </a:p>
        </p:txBody>
      </p:sp>
      <p:sp>
        <p:nvSpPr>
          <p:cNvPr id="3" name="Объект 2"/>
          <p:cNvSpPr>
            <a:spLocks noGrp="1"/>
          </p:cNvSpPr>
          <p:nvPr>
            <p:ph idx="1"/>
          </p:nvPr>
        </p:nvSpPr>
        <p:spPr>
          <a:xfrm>
            <a:off x="256032" y="1408176"/>
            <a:ext cx="8887968" cy="5449824"/>
          </a:xfrm>
        </p:spPr>
        <p:txBody>
          <a:bodyPr>
            <a:normAutofit lnSpcReduction="10000"/>
          </a:bodyPr>
          <a:lstStyle/>
          <a:p>
            <a:pPr marL="0" indent="0">
              <a:buNone/>
            </a:pPr>
            <a:r>
              <a:rPr lang="en-US" sz="1800" dirty="0" smtClean="0">
                <a:solidFill>
                  <a:srgbClr val="0000FF"/>
                </a:solidFill>
              </a:rPr>
              <a:t>using </a:t>
            </a:r>
            <a:r>
              <a:rPr lang="en-US" sz="1800" dirty="0" err="1">
                <a:solidFill>
                  <a:srgbClr val="0000FF"/>
                </a:solidFill>
              </a:rPr>
              <a:t>System.Data.Entity</a:t>
            </a:r>
            <a:r>
              <a:rPr lang="en-US" sz="1800" dirty="0">
                <a:solidFill>
                  <a:srgbClr val="0000FF"/>
                </a:solidFill>
              </a:rPr>
              <a:t>;</a:t>
            </a:r>
          </a:p>
          <a:p>
            <a:pPr marL="0" indent="0">
              <a:buNone/>
            </a:pPr>
            <a:r>
              <a:rPr lang="en-US" sz="1800" dirty="0" smtClean="0">
                <a:solidFill>
                  <a:srgbClr val="0000FF"/>
                </a:solidFill>
              </a:rPr>
              <a:t>using </a:t>
            </a:r>
            <a:r>
              <a:rPr lang="en-US" sz="1800" dirty="0" err="1">
                <a:solidFill>
                  <a:srgbClr val="0000FF"/>
                </a:solidFill>
              </a:rPr>
              <a:t>System.Data.Entity.Migrations</a:t>
            </a:r>
            <a:r>
              <a:rPr lang="en-US" sz="1800" dirty="0">
                <a:solidFill>
                  <a:srgbClr val="0000FF"/>
                </a:solidFill>
              </a:rPr>
              <a:t>; </a:t>
            </a:r>
            <a:endParaRPr lang="en-US" sz="1800" dirty="0" smtClean="0">
              <a:solidFill>
                <a:srgbClr val="0000FF"/>
              </a:solidFill>
            </a:endParaRPr>
          </a:p>
          <a:p>
            <a:pPr marL="0" indent="0">
              <a:buNone/>
            </a:pPr>
            <a:r>
              <a:rPr lang="ru-RU" sz="1800" dirty="0" smtClean="0">
                <a:solidFill>
                  <a:srgbClr val="0000FF"/>
                </a:solidFill>
              </a:rPr>
              <a:t>…</a:t>
            </a:r>
            <a:endParaRPr lang="en-US" sz="1800" dirty="0">
              <a:solidFill>
                <a:srgbClr val="0000FF"/>
              </a:solidFill>
            </a:endParaRPr>
          </a:p>
          <a:p>
            <a:pPr marL="0" indent="0">
              <a:buNone/>
            </a:pPr>
            <a:r>
              <a:rPr lang="en-US" sz="1800" dirty="0" smtClean="0">
                <a:solidFill>
                  <a:srgbClr val="0000FF"/>
                </a:solidFill>
              </a:rPr>
              <a:t>protected </a:t>
            </a:r>
            <a:r>
              <a:rPr lang="en-US" sz="1800" dirty="0">
                <a:solidFill>
                  <a:srgbClr val="0000FF"/>
                </a:solidFill>
              </a:rPr>
              <a:t>override void Seed(Ch20UserMaintenance.Models.ApplicationDbContext context)</a:t>
            </a:r>
          </a:p>
          <a:p>
            <a:pPr marL="0" indent="0">
              <a:buNone/>
            </a:pPr>
            <a:r>
              <a:rPr lang="ru-RU" sz="1800" dirty="0">
                <a:solidFill>
                  <a:srgbClr val="0000FF"/>
                </a:solidFill>
              </a:rPr>
              <a:t>        {</a:t>
            </a:r>
          </a:p>
          <a:p>
            <a:pPr marL="0" indent="0">
              <a:buNone/>
            </a:pPr>
            <a:r>
              <a:rPr lang="en-US" sz="1800" dirty="0">
                <a:solidFill>
                  <a:srgbClr val="0000FF"/>
                </a:solidFill>
              </a:rPr>
              <a:t>            //  This method will be called after migrating to the latest version.</a:t>
            </a:r>
          </a:p>
          <a:p>
            <a:pPr marL="0" indent="0">
              <a:buNone/>
            </a:pPr>
            <a:r>
              <a:rPr lang="en-US" sz="1800" dirty="0" smtClean="0">
                <a:solidFill>
                  <a:srgbClr val="0000FF"/>
                </a:solidFill>
              </a:rPr>
              <a:t>            </a:t>
            </a:r>
            <a:r>
              <a:rPr lang="en-US" sz="1800" dirty="0">
                <a:solidFill>
                  <a:srgbClr val="0000FF"/>
                </a:solidFill>
              </a:rPr>
              <a:t>//  You can use the </a:t>
            </a:r>
            <a:r>
              <a:rPr lang="en-US" sz="1800" dirty="0" err="1">
                <a:solidFill>
                  <a:srgbClr val="0000FF"/>
                </a:solidFill>
              </a:rPr>
              <a:t>DbSet</a:t>
            </a:r>
            <a:r>
              <a:rPr lang="en-US" sz="1800" dirty="0">
                <a:solidFill>
                  <a:srgbClr val="0000FF"/>
                </a:solidFill>
              </a:rPr>
              <a:t>&lt;T&gt;.</a:t>
            </a:r>
            <a:r>
              <a:rPr lang="en-US" sz="1800" dirty="0" err="1">
                <a:solidFill>
                  <a:srgbClr val="0000FF"/>
                </a:solidFill>
              </a:rPr>
              <a:t>AddOrUpdate</a:t>
            </a:r>
            <a:r>
              <a:rPr lang="en-US" sz="1800" dirty="0">
                <a:solidFill>
                  <a:srgbClr val="0000FF"/>
                </a:solidFill>
              </a:rPr>
              <a:t>() helper extension method </a:t>
            </a:r>
          </a:p>
          <a:p>
            <a:pPr marL="0" indent="0">
              <a:buNone/>
            </a:pPr>
            <a:r>
              <a:rPr lang="en-US" sz="1800" dirty="0">
                <a:solidFill>
                  <a:srgbClr val="0000FF"/>
                </a:solidFill>
              </a:rPr>
              <a:t>            //  to avoid creating duplicate seed data. E.g.</a:t>
            </a:r>
          </a:p>
          <a:p>
            <a:pPr marL="0" indent="0">
              <a:buNone/>
            </a:pPr>
            <a:r>
              <a:rPr lang="ru-RU" sz="1800" dirty="0">
                <a:solidFill>
                  <a:srgbClr val="0000FF"/>
                </a:solidFill>
              </a:rPr>
              <a:t>            //</a:t>
            </a:r>
          </a:p>
          <a:p>
            <a:pPr marL="0" indent="0">
              <a:buNone/>
            </a:pPr>
            <a:r>
              <a:rPr lang="en-US" sz="1800" dirty="0">
                <a:solidFill>
                  <a:srgbClr val="0000FF"/>
                </a:solidFill>
              </a:rPr>
              <a:t>            //    </a:t>
            </a:r>
            <a:r>
              <a:rPr lang="en-US" sz="1800" dirty="0" err="1">
                <a:solidFill>
                  <a:srgbClr val="0000FF"/>
                </a:solidFill>
              </a:rPr>
              <a:t>context.People.AddOrUpdate</a:t>
            </a:r>
            <a:r>
              <a:rPr lang="en-US" sz="1800" dirty="0">
                <a:solidFill>
                  <a:srgbClr val="0000FF"/>
                </a:solidFill>
              </a:rPr>
              <a:t>(</a:t>
            </a:r>
          </a:p>
          <a:p>
            <a:pPr marL="0" indent="0">
              <a:buNone/>
            </a:pPr>
            <a:r>
              <a:rPr lang="en-US" sz="1800" dirty="0">
                <a:solidFill>
                  <a:srgbClr val="0000FF"/>
                </a:solidFill>
              </a:rPr>
              <a:t>            //      p =&gt; </a:t>
            </a:r>
            <a:r>
              <a:rPr lang="en-US" sz="1800" dirty="0" err="1">
                <a:solidFill>
                  <a:srgbClr val="0000FF"/>
                </a:solidFill>
              </a:rPr>
              <a:t>p.FullName</a:t>
            </a:r>
            <a:r>
              <a:rPr lang="en-US" sz="1800" dirty="0">
                <a:solidFill>
                  <a:srgbClr val="0000FF"/>
                </a:solidFill>
              </a:rPr>
              <a:t>,</a:t>
            </a:r>
          </a:p>
          <a:p>
            <a:pPr marL="0" indent="0">
              <a:buNone/>
            </a:pPr>
            <a:r>
              <a:rPr lang="en-US" sz="1800" dirty="0">
                <a:solidFill>
                  <a:srgbClr val="0000FF"/>
                </a:solidFill>
              </a:rPr>
              <a:t>            //      new Person { </a:t>
            </a:r>
            <a:r>
              <a:rPr lang="en-US" sz="1800" dirty="0" err="1">
                <a:solidFill>
                  <a:srgbClr val="0000FF"/>
                </a:solidFill>
              </a:rPr>
              <a:t>FullName</a:t>
            </a:r>
            <a:r>
              <a:rPr lang="en-US" sz="1800" dirty="0">
                <a:solidFill>
                  <a:srgbClr val="0000FF"/>
                </a:solidFill>
              </a:rPr>
              <a:t> = "Andrew Peters" },</a:t>
            </a:r>
          </a:p>
          <a:p>
            <a:pPr marL="0" indent="0">
              <a:buNone/>
            </a:pPr>
            <a:r>
              <a:rPr lang="en-US" sz="1800" dirty="0">
                <a:solidFill>
                  <a:srgbClr val="0000FF"/>
                </a:solidFill>
              </a:rPr>
              <a:t>            //      new Person { </a:t>
            </a:r>
            <a:r>
              <a:rPr lang="en-US" sz="1800" dirty="0" err="1">
                <a:solidFill>
                  <a:srgbClr val="0000FF"/>
                </a:solidFill>
              </a:rPr>
              <a:t>FullName</a:t>
            </a:r>
            <a:r>
              <a:rPr lang="en-US" sz="1800" dirty="0">
                <a:solidFill>
                  <a:srgbClr val="0000FF"/>
                </a:solidFill>
              </a:rPr>
              <a:t> = "Brice </a:t>
            </a:r>
            <a:r>
              <a:rPr lang="en-US" sz="1800" dirty="0" err="1">
                <a:solidFill>
                  <a:srgbClr val="0000FF"/>
                </a:solidFill>
              </a:rPr>
              <a:t>Lambson</a:t>
            </a:r>
            <a:r>
              <a:rPr lang="en-US" sz="1800" dirty="0">
                <a:solidFill>
                  <a:srgbClr val="0000FF"/>
                </a:solidFill>
              </a:rPr>
              <a:t>" },</a:t>
            </a:r>
          </a:p>
          <a:p>
            <a:pPr marL="0" indent="0">
              <a:buNone/>
            </a:pPr>
            <a:r>
              <a:rPr lang="en-US" sz="1800" dirty="0">
                <a:solidFill>
                  <a:srgbClr val="0000FF"/>
                </a:solidFill>
              </a:rPr>
              <a:t>            //      new Person { </a:t>
            </a:r>
            <a:r>
              <a:rPr lang="en-US" sz="1800" dirty="0" err="1">
                <a:solidFill>
                  <a:srgbClr val="0000FF"/>
                </a:solidFill>
              </a:rPr>
              <a:t>FullName</a:t>
            </a:r>
            <a:r>
              <a:rPr lang="en-US" sz="1800" dirty="0">
                <a:solidFill>
                  <a:srgbClr val="0000FF"/>
                </a:solidFill>
              </a:rPr>
              <a:t> = "Rowan Miller" }</a:t>
            </a:r>
          </a:p>
          <a:p>
            <a:pPr marL="0" indent="0">
              <a:buNone/>
            </a:pPr>
            <a:r>
              <a:rPr lang="ru-RU" sz="1800" dirty="0">
                <a:solidFill>
                  <a:srgbClr val="0000FF"/>
                </a:solidFill>
              </a:rPr>
              <a:t>            //    );</a:t>
            </a:r>
          </a:p>
          <a:p>
            <a:pPr marL="0" indent="0">
              <a:buNone/>
            </a:pPr>
            <a:r>
              <a:rPr lang="ru-RU" sz="1800" dirty="0">
                <a:solidFill>
                  <a:srgbClr val="0000FF"/>
                </a:solidFill>
              </a:rPr>
              <a:t>            //</a:t>
            </a:r>
          </a:p>
          <a:p>
            <a:pPr marL="0" indent="0">
              <a:buNone/>
            </a:pPr>
            <a:r>
              <a:rPr lang="ru-RU" sz="1800" dirty="0">
                <a:solidFill>
                  <a:srgbClr val="0000FF"/>
                </a:solidFill>
              </a:rPr>
              <a:t>        }</a:t>
            </a:r>
          </a:p>
        </p:txBody>
      </p:sp>
    </p:spTree>
    <p:extLst>
      <p:ext uri="{BB962C8B-B14F-4D97-AF65-F5344CB8AC3E}">
        <p14:creationId xmlns:p14="http://schemas.microsoft.com/office/powerpoint/2010/main" val="2639296432"/>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65127"/>
            <a:ext cx="9144000" cy="860170"/>
          </a:xfrm>
        </p:spPr>
        <p:txBody>
          <a:bodyPr>
            <a:normAutofit fontScale="90000"/>
          </a:bodyPr>
          <a:lstStyle/>
          <a:p>
            <a:r>
              <a:rPr lang="ru-RU" dirty="0" smtClean="0"/>
              <a:t>Метод</a:t>
            </a:r>
            <a:r>
              <a:rPr lang="en-US" dirty="0" smtClean="0"/>
              <a:t> </a:t>
            </a:r>
            <a:r>
              <a:rPr lang="en-US" dirty="0" smtClean="0">
                <a:solidFill>
                  <a:srgbClr val="0000FF"/>
                </a:solidFill>
              </a:rPr>
              <a:t>Seed</a:t>
            </a:r>
            <a:r>
              <a:rPr lang="ru-RU" dirty="0" smtClean="0">
                <a:solidFill>
                  <a:srgbClr val="0000FF"/>
                </a:solidFill>
              </a:rPr>
              <a:t>()</a:t>
            </a:r>
            <a:r>
              <a:rPr lang="ru-RU" dirty="0" smtClean="0"/>
              <a:t>, который добавляет пользователя с ролью </a:t>
            </a:r>
            <a:r>
              <a:rPr lang="en-US" dirty="0" smtClean="0">
                <a:solidFill>
                  <a:srgbClr val="0000FF"/>
                </a:solidFill>
              </a:rPr>
              <a:t>admin</a:t>
            </a:r>
            <a:endParaRPr lang="ru-RU" dirty="0">
              <a:solidFill>
                <a:srgbClr val="0000FF"/>
              </a:solidFill>
            </a:endParaRPr>
          </a:p>
        </p:txBody>
      </p:sp>
      <p:sp>
        <p:nvSpPr>
          <p:cNvPr id="3" name="Объект 2"/>
          <p:cNvSpPr>
            <a:spLocks noGrp="1"/>
          </p:cNvSpPr>
          <p:nvPr>
            <p:ph idx="1"/>
          </p:nvPr>
        </p:nvSpPr>
        <p:spPr>
          <a:xfrm>
            <a:off x="256032" y="1700808"/>
            <a:ext cx="8887968" cy="5157192"/>
          </a:xfrm>
        </p:spPr>
        <p:txBody>
          <a:bodyPr>
            <a:normAutofit fontScale="55000" lnSpcReduction="20000"/>
          </a:bodyPr>
          <a:lstStyle/>
          <a:p>
            <a:pPr marL="0" indent="0">
              <a:buNone/>
            </a:pPr>
            <a:r>
              <a:rPr lang="en-US" dirty="0">
                <a:solidFill>
                  <a:srgbClr val="0000FF"/>
                </a:solidFill>
              </a:rPr>
              <a:t>using </a:t>
            </a:r>
            <a:r>
              <a:rPr lang="en-US" dirty="0" err="1">
                <a:solidFill>
                  <a:srgbClr val="0000FF"/>
                </a:solidFill>
              </a:rPr>
              <a:t>Microsoft.AspNet.Identity</a:t>
            </a:r>
            <a:r>
              <a:rPr lang="en-US" dirty="0">
                <a:solidFill>
                  <a:srgbClr val="0000FF"/>
                </a:solidFill>
              </a:rPr>
              <a:t>;</a:t>
            </a:r>
          </a:p>
          <a:p>
            <a:pPr marL="0" indent="0">
              <a:buNone/>
            </a:pPr>
            <a:r>
              <a:rPr lang="en-US" dirty="0">
                <a:solidFill>
                  <a:srgbClr val="0000FF"/>
                </a:solidFill>
              </a:rPr>
              <a:t>using </a:t>
            </a:r>
            <a:r>
              <a:rPr lang="en-US" dirty="0" err="1">
                <a:solidFill>
                  <a:srgbClr val="0000FF"/>
                </a:solidFill>
              </a:rPr>
              <a:t>Microsoft.AspNet.Identity.EntityFramework</a:t>
            </a:r>
            <a:r>
              <a:rPr lang="en-US" dirty="0">
                <a:solidFill>
                  <a:srgbClr val="0000FF"/>
                </a:solidFill>
              </a:rPr>
              <a:t>; using Ch20UserMaintenance.Models;</a:t>
            </a:r>
          </a:p>
          <a:p>
            <a:pPr marL="0" indent="0">
              <a:buNone/>
            </a:pPr>
            <a:endParaRPr lang="en-US" dirty="0">
              <a:solidFill>
                <a:srgbClr val="0000FF"/>
              </a:solidFill>
            </a:endParaRPr>
          </a:p>
          <a:p>
            <a:pPr marL="0" indent="0">
              <a:buNone/>
            </a:pPr>
            <a:r>
              <a:rPr lang="en-US" dirty="0">
                <a:solidFill>
                  <a:srgbClr val="0000FF"/>
                </a:solidFill>
              </a:rPr>
              <a:t>protected override void Seed(</a:t>
            </a:r>
            <a:r>
              <a:rPr lang="en-US" dirty="0" err="1">
                <a:solidFill>
                  <a:srgbClr val="0000FF"/>
                </a:solidFill>
              </a:rPr>
              <a:t>ApplicationDbContext</a:t>
            </a:r>
            <a:r>
              <a:rPr lang="en-US" dirty="0">
                <a:solidFill>
                  <a:srgbClr val="0000FF"/>
                </a:solidFill>
              </a:rPr>
              <a:t> </a:t>
            </a:r>
            <a:r>
              <a:rPr lang="en-US" dirty="0" err="1">
                <a:solidFill>
                  <a:srgbClr val="0000FF"/>
                </a:solidFill>
              </a:rPr>
              <a:t>dbcontext</a:t>
            </a:r>
            <a:r>
              <a:rPr lang="en-US" dirty="0">
                <a:solidFill>
                  <a:srgbClr val="0000FF"/>
                </a:solidFill>
              </a:rPr>
              <a:t>)</a:t>
            </a:r>
          </a:p>
          <a:p>
            <a:pPr marL="0" indent="0">
              <a:buNone/>
            </a:pPr>
            <a:r>
              <a:rPr lang="en-US" dirty="0">
                <a:solidFill>
                  <a:srgbClr val="0000FF"/>
                </a:solidFill>
              </a:rPr>
              <a:t>{</a:t>
            </a:r>
          </a:p>
          <a:p>
            <a:pPr marL="0" indent="0">
              <a:buNone/>
            </a:pPr>
            <a:r>
              <a:rPr lang="en-US" dirty="0">
                <a:solidFill>
                  <a:srgbClr val="0000FF"/>
                </a:solidFill>
              </a:rPr>
              <a:t>  // add the admin role</a:t>
            </a:r>
          </a:p>
          <a:p>
            <a:pPr marL="0" indent="0">
              <a:buNone/>
            </a:pPr>
            <a:r>
              <a:rPr lang="en-US" dirty="0">
                <a:solidFill>
                  <a:srgbClr val="0000FF"/>
                </a:solidFill>
              </a:rPr>
              <a:t>   </a:t>
            </a:r>
            <a:r>
              <a:rPr lang="en-US" dirty="0" err="1">
                <a:solidFill>
                  <a:srgbClr val="0000FF"/>
                </a:solidFill>
              </a:rPr>
              <a:t>dbcontext.Roles.AddOrUpdate</a:t>
            </a:r>
            <a:r>
              <a:rPr lang="en-US" dirty="0">
                <a:solidFill>
                  <a:srgbClr val="0000FF"/>
                </a:solidFill>
              </a:rPr>
              <a:t>(r =&gt; </a:t>
            </a:r>
            <a:r>
              <a:rPr lang="en-US" dirty="0" err="1">
                <a:solidFill>
                  <a:srgbClr val="0000FF"/>
                </a:solidFill>
              </a:rPr>
              <a:t>r.Name</a:t>
            </a:r>
            <a:r>
              <a:rPr lang="en-US" dirty="0">
                <a:solidFill>
                  <a:srgbClr val="0000FF"/>
                </a:solidFill>
              </a:rPr>
              <a:t>, new </a:t>
            </a:r>
            <a:r>
              <a:rPr lang="en-US" dirty="0" err="1">
                <a:solidFill>
                  <a:srgbClr val="0000FF"/>
                </a:solidFill>
              </a:rPr>
              <a:t>IdentityRole</a:t>
            </a:r>
            <a:r>
              <a:rPr lang="en-US" dirty="0">
                <a:solidFill>
                  <a:srgbClr val="0000FF"/>
                </a:solidFill>
              </a:rPr>
              <a:t> { Name = "admin" } ) ;</a:t>
            </a:r>
          </a:p>
          <a:p>
            <a:pPr marL="0" indent="0">
              <a:buNone/>
            </a:pPr>
            <a:endParaRPr lang="en-US" dirty="0">
              <a:solidFill>
                <a:srgbClr val="0000FF"/>
              </a:solidFill>
            </a:endParaRPr>
          </a:p>
          <a:p>
            <a:pPr marL="0" indent="0">
              <a:buNone/>
            </a:pPr>
            <a:r>
              <a:rPr lang="en-US" dirty="0">
                <a:solidFill>
                  <a:srgbClr val="0000FF"/>
                </a:solidFill>
              </a:rPr>
              <a:t>  // </a:t>
            </a:r>
            <a:r>
              <a:rPr lang="ru-RU" dirty="0" smtClean="0">
                <a:solidFill>
                  <a:srgbClr val="0000FF"/>
                </a:solidFill>
              </a:rPr>
              <a:t>…..</a:t>
            </a:r>
          </a:p>
          <a:p>
            <a:pPr marL="0" indent="0">
              <a:buNone/>
            </a:pPr>
            <a:r>
              <a:rPr lang="ru-RU" dirty="0">
                <a:solidFill>
                  <a:srgbClr val="0000FF"/>
                </a:solidFill>
              </a:rPr>
              <a:t> </a:t>
            </a:r>
            <a:r>
              <a:rPr lang="ru-RU" dirty="0" smtClean="0">
                <a:solidFill>
                  <a:srgbClr val="0000FF"/>
                </a:solidFill>
              </a:rPr>
              <a:t> </a:t>
            </a:r>
            <a:r>
              <a:rPr lang="en-US" dirty="0" smtClean="0">
                <a:solidFill>
                  <a:srgbClr val="0000FF"/>
                </a:solidFill>
              </a:rPr>
              <a:t>if </a:t>
            </a:r>
            <a:r>
              <a:rPr lang="en-US" dirty="0">
                <a:solidFill>
                  <a:srgbClr val="0000FF"/>
                </a:solidFill>
              </a:rPr>
              <a:t>(!</a:t>
            </a:r>
            <a:r>
              <a:rPr lang="en-US" dirty="0" err="1">
                <a:solidFill>
                  <a:srgbClr val="0000FF"/>
                </a:solidFill>
              </a:rPr>
              <a:t>dbcontext.Users.Any</a:t>
            </a:r>
            <a:r>
              <a:rPr lang="en-US" dirty="0">
                <a:solidFill>
                  <a:srgbClr val="0000FF"/>
                </a:solidFill>
              </a:rPr>
              <a:t>(u =&gt; </a:t>
            </a:r>
            <a:r>
              <a:rPr lang="en-US" dirty="0" err="1">
                <a:solidFill>
                  <a:srgbClr val="0000FF"/>
                </a:solidFill>
              </a:rPr>
              <a:t>u.UserName</a:t>
            </a:r>
            <a:r>
              <a:rPr lang="en-US" dirty="0">
                <a:solidFill>
                  <a:srgbClr val="0000FF"/>
                </a:solidFill>
              </a:rPr>
              <a:t> == "anne@murach.com")) { </a:t>
            </a:r>
          </a:p>
          <a:p>
            <a:pPr marL="0" indent="0">
              <a:buNone/>
            </a:pPr>
            <a:r>
              <a:rPr lang="en-US" dirty="0">
                <a:solidFill>
                  <a:srgbClr val="0000FF"/>
                </a:solidFill>
              </a:rPr>
              <a:t>    </a:t>
            </a:r>
            <a:r>
              <a:rPr lang="en-US" dirty="0" err="1">
                <a:solidFill>
                  <a:srgbClr val="0000FF"/>
                </a:solidFill>
              </a:rPr>
              <a:t>var</a:t>
            </a:r>
            <a:r>
              <a:rPr lang="en-US" dirty="0">
                <a:solidFill>
                  <a:srgbClr val="0000FF"/>
                </a:solidFill>
              </a:rPr>
              <a:t> manager = new </a:t>
            </a:r>
            <a:r>
              <a:rPr lang="en-US" dirty="0" err="1">
                <a:solidFill>
                  <a:srgbClr val="0000FF"/>
                </a:solidFill>
              </a:rPr>
              <a:t>ApplicationUserManager</a:t>
            </a:r>
            <a:r>
              <a:rPr lang="en-US" dirty="0">
                <a:solidFill>
                  <a:srgbClr val="0000FF"/>
                </a:solidFill>
              </a:rPr>
              <a:t>(new </a:t>
            </a:r>
            <a:r>
              <a:rPr lang="ru-RU" dirty="0" smtClean="0">
                <a:solidFill>
                  <a:srgbClr val="0000FF"/>
                </a:solidFill>
              </a:rPr>
              <a:t>                 </a:t>
            </a:r>
          </a:p>
          <a:p>
            <a:pPr marL="0" indent="0">
              <a:buNone/>
            </a:pPr>
            <a:r>
              <a:rPr lang="ru-RU" dirty="0">
                <a:solidFill>
                  <a:srgbClr val="0000FF"/>
                </a:solidFill>
              </a:rPr>
              <a:t> </a:t>
            </a:r>
            <a:r>
              <a:rPr lang="ru-RU" dirty="0" smtClean="0">
                <a:solidFill>
                  <a:srgbClr val="0000FF"/>
                </a:solidFill>
              </a:rPr>
              <a:t>                </a:t>
            </a:r>
            <a:r>
              <a:rPr lang="en-US" dirty="0" err="1" smtClean="0">
                <a:solidFill>
                  <a:srgbClr val="0000FF"/>
                </a:solidFill>
              </a:rPr>
              <a:t>UserStore</a:t>
            </a:r>
            <a:r>
              <a:rPr lang="en-US" dirty="0" smtClean="0">
                <a:solidFill>
                  <a:srgbClr val="0000FF"/>
                </a:solidFill>
              </a:rPr>
              <a:t>&lt;</a:t>
            </a:r>
            <a:r>
              <a:rPr lang="en-US" dirty="0" err="1" smtClean="0">
                <a:solidFill>
                  <a:srgbClr val="0000FF"/>
                </a:solidFill>
              </a:rPr>
              <a:t>ApplicationUser</a:t>
            </a:r>
            <a:r>
              <a:rPr lang="en-US" dirty="0">
                <a:solidFill>
                  <a:srgbClr val="0000FF"/>
                </a:solidFill>
              </a:rPr>
              <a:t>&gt;(</a:t>
            </a:r>
            <a:r>
              <a:rPr lang="en-US" dirty="0" err="1">
                <a:solidFill>
                  <a:srgbClr val="0000FF"/>
                </a:solidFill>
              </a:rPr>
              <a:t>dbcontext</a:t>
            </a:r>
            <a:r>
              <a:rPr lang="en-US" dirty="0">
                <a:solidFill>
                  <a:srgbClr val="0000FF"/>
                </a:solidFill>
              </a:rPr>
              <a:t>)); </a:t>
            </a:r>
          </a:p>
          <a:p>
            <a:pPr marL="0" indent="0">
              <a:buNone/>
            </a:pPr>
            <a:r>
              <a:rPr lang="en-US" dirty="0">
                <a:solidFill>
                  <a:srgbClr val="0000FF"/>
                </a:solidFill>
              </a:rPr>
              <a:t>    </a:t>
            </a:r>
            <a:r>
              <a:rPr lang="en-US" dirty="0" err="1">
                <a:solidFill>
                  <a:srgbClr val="0000FF"/>
                </a:solidFill>
              </a:rPr>
              <a:t>var</a:t>
            </a:r>
            <a:r>
              <a:rPr lang="en-US" dirty="0">
                <a:solidFill>
                  <a:srgbClr val="0000FF"/>
                </a:solidFill>
              </a:rPr>
              <a:t> user = new </a:t>
            </a:r>
            <a:r>
              <a:rPr lang="en-US" dirty="0" err="1">
                <a:solidFill>
                  <a:srgbClr val="0000FF"/>
                </a:solidFill>
              </a:rPr>
              <a:t>ApplicationUser</a:t>
            </a:r>
            <a:r>
              <a:rPr lang="en-US" dirty="0">
                <a:solidFill>
                  <a:srgbClr val="0000FF"/>
                </a:solidFill>
              </a:rPr>
              <a:t> { </a:t>
            </a:r>
            <a:r>
              <a:rPr lang="en-US" dirty="0" err="1">
                <a:solidFill>
                  <a:srgbClr val="0000FF"/>
                </a:solidFill>
              </a:rPr>
              <a:t>UserName</a:t>
            </a:r>
            <a:r>
              <a:rPr lang="en-US" dirty="0">
                <a:solidFill>
                  <a:srgbClr val="0000FF"/>
                </a:solidFill>
              </a:rPr>
              <a:t> = "anne@murach.com", </a:t>
            </a:r>
            <a:endParaRPr lang="ru-RU" dirty="0" smtClean="0">
              <a:solidFill>
                <a:srgbClr val="0000FF"/>
              </a:solidFill>
            </a:endParaRPr>
          </a:p>
          <a:p>
            <a:pPr marL="0" indent="0">
              <a:buNone/>
            </a:pPr>
            <a:r>
              <a:rPr lang="ru-RU" dirty="0">
                <a:solidFill>
                  <a:srgbClr val="0000FF"/>
                </a:solidFill>
              </a:rPr>
              <a:t> </a:t>
            </a:r>
            <a:r>
              <a:rPr lang="ru-RU" dirty="0" smtClean="0">
                <a:solidFill>
                  <a:srgbClr val="0000FF"/>
                </a:solidFill>
              </a:rPr>
              <a:t>                </a:t>
            </a:r>
            <a:r>
              <a:rPr lang="en-US" dirty="0" smtClean="0">
                <a:solidFill>
                  <a:srgbClr val="0000FF"/>
                </a:solidFill>
              </a:rPr>
              <a:t>Email </a:t>
            </a:r>
            <a:r>
              <a:rPr lang="en-US" dirty="0">
                <a:solidFill>
                  <a:srgbClr val="0000FF"/>
                </a:solidFill>
              </a:rPr>
              <a:t>= "anne@murach.com" };</a:t>
            </a:r>
          </a:p>
          <a:p>
            <a:pPr marL="0" indent="0">
              <a:buNone/>
            </a:pPr>
            <a:r>
              <a:rPr lang="en-US" dirty="0">
                <a:solidFill>
                  <a:srgbClr val="0000FF"/>
                </a:solidFill>
              </a:rPr>
              <a:t>    </a:t>
            </a:r>
            <a:r>
              <a:rPr lang="en-US" dirty="0" err="1">
                <a:solidFill>
                  <a:srgbClr val="0000FF"/>
                </a:solidFill>
              </a:rPr>
              <a:t>manager.Create</a:t>
            </a:r>
            <a:r>
              <a:rPr lang="en-US" dirty="0">
                <a:solidFill>
                  <a:srgbClr val="0000FF"/>
                </a:solidFill>
              </a:rPr>
              <a:t>(user, "</a:t>
            </a:r>
            <a:r>
              <a:rPr lang="en-US" dirty="0" err="1">
                <a:solidFill>
                  <a:srgbClr val="0000FF"/>
                </a:solidFill>
              </a:rPr>
              <a:t>P@sswOrd</a:t>
            </a:r>
            <a:r>
              <a:rPr lang="en-US" dirty="0">
                <a:solidFill>
                  <a:srgbClr val="0000FF"/>
                </a:solidFill>
              </a:rPr>
              <a:t>"); </a:t>
            </a:r>
          </a:p>
          <a:p>
            <a:pPr marL="0" indent="0">
              <a:buNone/>
            </a:pPr>
            <a:r>
              <a:rPr lang="en-US" dirty="0">
                <a:solidFill>
                  <a:srgbClr val="0000FF"/>
                </a:solidFill>
              </a:rPr>
              <a:t>    </a:t>
            </a:r>
            <a:r>
              <a:rPr lang="en-US" dirty="0" err="1">
                <a:solidFill>
                  <a:srgbClr val="0000FF"/>
                </a:solidFill>
              </a:rPr>
              <a:t>manager.AddToRole</a:t>
            </a:r>
            <a:r>
              <a:rPr lang="en-US" dirty="0">
                <a:solidFill>
                  <a:srgbClr val="0000FF"/>
                </a:solidFill>
              </a:rPr>
              <a:t>(</a:t>
            </a:r>
            <a:r>
              <a:rPr lang="en-US" dirty="0" err="1">
                <a:solidFill>
                  <a:srgbClr val="0000FF"/>
                </a:solidFill>
              </a:rPr>
              <a:t>user.Id</a:t>
            </a:r>
            <a:r>
              <a:rPr lang="en-US" dirty="0">
                <a:solidFill>
                  <a:srgbClr val="0000FF"/>
                </a:solidFill>
              </a:rPr>
              <a:t>, "admin");</a:t>
            </a:r>
          </a:p>
          <a:p>
            <a:pPr marL="0" indent="0">
              <a:buNone/>
            </a:pPr>
            <a:r>
              <a:rPr lang="en-US" dirty="0">
                <a:solidFill>
                  <a:srgbClr val="0000FF"/>
                </a:solidFill>
              </a:rPr>
              <a:t>  }</a:t>
            </a:r>
          </a:p>
          <a:p>
            <a:pPr marL="0" indent="0">
              <a:buNone/>
            </a:pPr>
            <a:r>
              <a:rPr lang="en-US" dirty="0">
                <a:solidFill>
                  <a:srgbClr val="0000FF"/>
                </a:solidFill>
              </a:rPr>
              <a:t>}</a:t>
            </a:r>
          </a:p>
          <a:p>
            <a:pPr marL="0" indent="0">
              <a:buNone/>
            </a:pPr>
            <a:endParaRPr lang="en-US" dirty="0">
              <a:solidFill>
                <a:srgbClr val="0000FF"/>
              </a:solidFill>
            </a:endParaRPr>
          </a:p>
          <a:p>
            <a:endParaRPr lang="ru-RU" dirty="0"/>
          </a:p>
        </p:txBody>
      </p:sp>
    </p:spTree>
    <p:extLst>
      <p:ext uri="{BB962C8B-B14F-4D97-AF65-F5344CB8AC3E}">
        <p14:creationId xmlns:p14="http://schemas.microsoft.com/office/powerpoint/2010/main" val="261237614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11178</TotalTime>
  <Words>25479</Words>
  <Application>Microsoft Office PowerPoint</Application>
  <PresentationFormat>Экран (4:3)</PresentationFormat>
  <Paragraphs>3803</Paragraphs>
  <Slides>187</Slides>
  <Notes>118</Notes>
  <HiddenSlides>15</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187</vt:i4>
      </vt:variant>
    </vt:vector>
  </HeadingPairs>
  <TitlesOfParts>
    <vt:vector size="194" baseType="lpstr">
      <vt:lpstr>Arial</vt:lpstr>
      <vt:lpstr>Calibri</vt:lpstr>
      <vt:lpstr>Consolas</vt:lpstr>
      <vt:lpstr>Courier New</vt:lpstr>
      <vt:lpstr>Times New Roman</vt:lpstr>
      <vt:lpstr>Wingdings 2</vt:lpstr>
      <vt:lpstr>Тема Office</vt:lpstr>
      <vt:lpstr>Проектирование и разработка Web-приложений</vt:lpstr>
      <vt:lpstr>Процесс работы ASP.Net  web-приложения</vt:lpstr>
      <vt:lpstr>Основные задачи поддержки безопасности</vt:lpstr>
      <vt:lpstr>Аутентификация (authentication) </vt:lpstr>
      <vt:lpstr>Авторизация (authorization)</vt:lpstr>
      <vt:lpstr>Конфиденциальность и целостность</vt:lpstr>
      <vt:lpstr>Основные понятия поддержки безопасности</vt:lpstr>
      <vt:lpstr>Аутентификация пользователей web-app</vt:lpstr>
      <vt:lpstr>Запрос web-страницы, требующей аутентификации</vt:lpstr>
      <vt:lpstr>Порядок аутентификации пользователей ASP.Net Web Forms</vt:lpstr>
      <vt:lpstr>Авторизация (authorization)</vt:lpstr>
      <vt:lpstr>Запрос web-страницы, требующей авторизации</vt:lpstr>
      <vt:lpstr>Процесс авторизации</vt:lpstr>
      <vt:lpstr>Способы аутентификации в ASP.NET</vt:lpstr>
      <vt:lpstr>Типы аутентификация пользователей в платформе .Net 4.6</vt:lpstr>
      <vt:lpstr>Аутентификации на основе Windows </vt:lpstr>
      <vt:lpstr>Встроенная Windows аутентификация</vt:lpstr>
      <vt:lpstr>Windows-аутентификация (2)</vt:lpstr>
      <vt:lpstr>Windows Authentication (4)</vt:lpstr>
      <vt:lpstr>Использование  Windows-аутентификации</vt:lpstr>
      <vt:lpstr>Аутентификация на основе учетных записей пользователей </vt:lpstr>
      <vt:lpstr>Аутентификация на основе сервисов сторонних компаний</vt:lpstr>
      <vt:lpstr>Настройка Window-аутентификации в файле web.config</vt:lpstr>
      <vt:lpstr>Аутентификация на основе форм (Forms Authentication)</vt:lpstr>
      <vt:lpstr>Аутентификация на основе форм</vt:lpstr>
      <vt:lpstr>Аутентификация на основе форм (Forms Authentication)</vt:lpstr>
      <vt:lpstr>Аутентификация на основе форм</vt:lpstr>
      <vt:lpstr>Достоинства использования  Form Authentication</vt:lpstr>
      <vt:lpstr>Пояснение Forms Authentication</vt:lpstr>
      <vt:lpstr>Пояснение Forms Authentication (2)</vt:lpstr>
      <vt:lpstr>Системы (фреймворки) для  аутентификация на основе форм</vt:lpstr>
      <vt:lpstr>Система ASP.Net Membership</vt:lpstr>
      <vt:lpstr>Система ASP.Net Identity</vt:lpstr>
      <vt:lpstr>Аутентификация с использованием системы Membership</vt:lpstr>
      <vt:lpstr>Membership API</vt:lpstr>
      <vt:lpstr>Архитектура системы безопасности  ASP.Net Membership</vt:lpstr>
      <vt:lpstr>Использование Membership API</vt:lpstr>
      <vt:lpstr>Методы класса Membership</vt:lpstr>
      <vt:lpstr>Класс Membership</vt:lpstr>
      <vt:lpstr>Класс MembershipUser</vt:lpstr>
      <vt:lpstr>Создание пользователей</vt:lpstr>
      <vt:lpstr>Удаление учетных записей пользователей</vt:lpstr>
      <vt:lpstr>Проверка пользователей</vt:lpstr>
      <vt:lpstr>Данные о пользователях  web-приложения могут храниться</vt:lpstr>
      <vt:lpstr>Реализация аутентификации с использование системы Membership</vt:lpstr>
      <vt:lpstr>Создание базы данных учетных записей пользователей в локальном файле web-сайта</vt:lpstr>
      <vt:lpstr>Выполнение аутентификации на основе форм</vt:lpstr>
      <vt:lpstr>Конфигурирование аутентификации на основе форм</vt:lpstr>
      <vt:lpstr>Конфигурирование Forms Authentification</vt:lpstr>
      <vt:lpstr>Настройка Forms аутентификации в файле web.config по умолчанию</vt:lpstr>
      <vt:lpstr>Хранение паролей в web.config </vt:lpstr>
      <vt:lpstr>Хеширование паролей в web.config </vt:lpstr>
      <vt:lpstr>Выполнение Login / Logout</vt:lpstr>
      <vt:lpstr>Задание параметров авторизации доступа к ресурсам web-приложения</vt:lpstr>
      <vt:lpstr>Правила авторизации пользователей</vt:lpstr>
      <vt:lpstr>Управление доступом к конкретной папке web-приложения</vt:lpstr>
      <vt:lpstr>Управление доступом к конкретному файлу</vt:lpstr>
      <vt:lpstr>Конфигурирование авторизации в Web.config</vt:lpstr>
      <vt:lpstr>Специальные символы для задания пользователей</vt:lpstr>
      <vt:lpstr>Порядок выполнения правил</vt:lpstr>
      <vt:lpstr>Управление доступом конкретных пользователей</vt:lpstr>
      <vt:lpstr>Конфигурирование авторизации в файле Web.config</vt:lpstr>
      <vt:lpstr>Пример задания правил</vt:lpstr>
      <vt:lpstr>Примеры задания правил авторизации</vt:lpstr>
      <vt:lpstr>Задание аутентификации и авторизации в web.config</vt:lpstr>
      <vt:lpstr>Аутентификация на основе форм (Forms Authentication)</vt:lpstr>
      <vt:lpstr>Пользователи и Роли в ASP.NET</vt:lpstr>
      <vt:lpstr>Пользователи, Роли и Аутентификация</vt:lpstr>
      <vt:lpstr>Презентация PowerPoint</vt:lpstr>
      <vt:lpstr>Объект User</vt:lpstr>
      <vt:lpstr>Контекст безопасности</vt:lpstr>
      <vt:lpstr>Интерфейс IPrincipal</vt:lpstr>
      <vt:lpstr>Интерфейс IIdentity</vt:lpstr>
      <vt:lpstr>Тип объекта идентичности</vt:lpstr>
      <vt:lpstr>API-интерфейс Membership</vt:lpstr>
      <vt:lpstr>API-интерфейс Roles</vt:lpstr>
      <vt:lpstr>API-интерфейс Profiles</vt:lpstr>
      <vt:lpstr>Почему бы ни реализовать cookie-аутентификацию самостоятельно?</vt:lpstr>
      <vt:lpstr>Классы аутентификации форм</vt:lpstr>
      <vt:lpstr>Реализация аутентификации форм</vt:lpstr>
      <vt:lpstr>Хранение учетных записей в web.config</vt:lpstr>
      <vt:lpstr>Методы класса FormsAuthentication</vt:lpstr>
      <vt:lpstr>Завершение подключения к web-app  (выход из приложения)</vt:lpstr>
      <vt:lpstr>Роли в ASP.NET</vt:lpstr>
      <vt:lpstr>Провайдеры ролей в ASP.NET</vt:lpstr>
      <vt:lpstr>Регистрация Провайдера Membership  (Membership Provider)</vt:lpstr>
      <vt:lpstr>Регистрация Провайдера Роли  (Role Provider)</vt:lpstr>
      <vt:lpstr>ASP.NET Membership API</vt:lpstr>
      <vt:lpstr>ASP.NET Membership API (2)</vt:lpstr>
      <vt:lpstr>Инструменты управления безопасностью web-приложений</vt:lpstr>
      <vt:lpstr>Создание базы данных учетных записей пользователей в серверной СУБД</vt:lpstr>
      <vt:lpstr>Утилита SQL Registration: aspnet_regsql</vt:lpstr>
      <vt:lpstr>Стандартная схема БД для  ASP.NET приложений</vt:lpstr>
      <vt:lpstr>Wizard интерфейс утилиты aspnet_regsql.exe</vt:lpstr>
      <vt:lpstr>Параметры утилиты aspnet_regsql.exe</vt:lpstr>
      <vt:lpstr>Структура БД поддержки безопасности</vt:lpstr>
      <vt:lpstr>Конфигурирование параметров безопасности web-приложения</vt:lpstr>
      <vt:lpstr>Пример описания строки соединения и провайдеров</vt:lpstr>
      <vt:lpstr>Презентация PowerPoint</vt:lpstr>
      <vt:lpstr>Презентация PowerPoint</vt:lpstr>
      <vt:lpstr>Презентация PowerPoint</vt:lpstr>
      <vt:lpstr>Презентация PowerPoint</vt:lpstr>
      <vt:lpstr>Создание web-сайта с управлением пользователями</vt:lpstr>
      <vt:lpstr>Запуск администрирования веб-узлом WAT</vt:lpstr>
      <vt:lpstr>Запуск Web Site Admin Tool с помощью окна команд:</vt:lpstr>
      <vt:lpstr>Презентация PowerPoint</vt:lpstr>
      <vt:lpstr>Выбор типа проверки подлинности</vt:lpstr>
      <vt:lpstr>Подключение ролей</vt:lpstr>
      <vt:lpstr>Презентация PowerPoint</vt:lpstr>
      <vt:lpstr>Презентация PowerPoint</vt:lpstr>
      <vt:lpstr>Серверные элементы управления для поддержки безопасности web-приложения</vt:lpstr>
      <vt:lpstr>Серверные ЭУ для работы с учетными записями пользователей</vt:lpstr>
      <vt:lpstr>Встроенный ЭУ группы Login</vt:lpstr>
      <vt:lpstr>Серверные ЭУ для работы с учетными записями пользователей</vt:lpstr>
      <vt:lpstr>Элемент управления Login</vt:lpstr>
      <vt:lpstr>Элемент управления Login(2)</vt:lpstr>
      <vt:lpstr>Элементы управления  LoginName и LoginStatus</vt:lpstr>
      <vt:lpstr>Элементы управления LoginName и LoginStatus</vt:lpstr>
      <vt:lpstr>Элемент управления LoginView</vt:lpstr>
      <vt:lpstr>Серверные ЭУ для работы с учетными записями пользователей</vt:lpstr>
      <vt:lpstr>Серверные ЭУ для работы с учетными записями пользователей</vt:lpstr>
      <vt:lpstr>Элемент управления Login</vt:lpstr>
      <vt:lpstr>События ЭУ Login</vt:lpstr>
      <vt:lpstr>ЭУ подключения пользователя</vt:lpstr>
      <vt:lpstr>Пример описания ЭУ Login</vt:lpstr>
      <vt:lpstr>Пример настройки описания ЭУ Login</vt:lpstr>
      <vt:lpstr>Отображение настроенного ранее ЭУ Login</vt:lpstr>
      <vt:lpstr>Обработка ошибок ЭУ Login</vt:lpstr>
      <vt:lpstr>Пример обработчика события для ЭУ Login</vt:lpstr>
      <vt:lpstr>Элемент управления LoginView</vt:lpstr>
      <vt:lpstr>Пример описания ЭУ LoginView</vt:lpstr>
      <vt:lpstr>Получение данных о пользователе</vt:lpstr>
      <vt:lpstr>Регистрации новых пользователей</vt:lpstr>
      <vt:lpstr>Форма регистрации пользователя</vt:lpstr>
      <vt:lpstr>Презентация PowerPoint</vt:lpstr>
      <vt:lpstr>Изменение пароля пользователя</vt:lpstr>
      <vt:lpstr>Элемент управления CreateUserWizard</vt:lpstr>
      <vt:lpstr>Элемент управления CreateUserWizard (2)</vt:lpstr>
      <vt:lpstr>Элемент управления PasswordRecovery</vt:lpstr>
      <vt:lpstr>Элемент управления ChangePassword</vt:lpstr>
      <vt:lpstr>Элемент управления ChangePassword (2)</vt:lpstr>
      <vt:lpstr>Презентация PowerPoint</vt:lpstr>
      <vt:lpstr>Система ASP.Net Membership</vt:lpstr>
      <vt:lpstr>Система ASP.Net Identity</vt:lpstr>
      <vt:lpstr>Преимущества использования  ASP.NET Identity system </vt:lpstr>
      <vt:lpstr>OWIN</vt:lpstr>
      <vt:lpstr>Основные объекты ASP.NET Identity </vt:lpstr>
      <vt:lpstr>Получение ссылки на объект OwinContext </vt:lpstr>
      <vt:lpstr>Создание web-app  с аутентификацией пользователей</vt:lpstr>
      <vt:lpstr>Обозреватель объектов (Ctrl+Alt+J)</vt:lpstr>
      <vt:lpstr>Объект контекста User</vt:lpstr>
      <vt:lpstr>Интерфейс Iidentity</vt:lpstr>
      <vt:lpstr>Класс ApplicationUserManager</vt:lpstr>
      <vt:lpstr>Класс ApplicationSignInManager</vt:lpstr>
      <vt:lpstr>Класс ApplicationRoleManager</vt:lpstr>
      <vt:lpstr>Проверка данных пользователя</vt:lpstr>
      <vt:lpstr>Изменение пароля пользователя</vt:lpstr>
      <vt:lpstr>Создание проекта с аутентификацией</vt:lpstr>
      <vt:lpstr>Основные папки проекта</vt:lpstr>
      <vt:lpstr>Элемент authentication в Web.config</vt:lpstr>
      <vt:lpstr>Строка навигации web-app</vt:lpstr>
      <vt:lpstr>СЭУ LoginStatus </vt:lpstr>
      <vt:lpstr>Описание СЭУ asp:LoginView</vt:lpstr>
      <vt:lpstr>Web-форма Register.aspx</vt:lpstr>
      <vt:lpstr>Код web-формы Register.aspx.cs</vt:lpstr>
      <vt:lpstr>Подключение пользователя</vt:lpstr>
      <vt:lpstr>Код для события Click кнопки LogIn</vt:lpstr>
      <vt:lpstr>Изменение параметров базовой конфигурации</vt:lpstr>
      <vt:lpstr>Метод ApplicationUserManager.Create()</vt:lpstr>
      <vt:lpstr>Правила авторизации</vt:lpstr>
      <vt:lpstr>Задание правил доступа</vt:lpstr>
      <vt:lpstr>Добавление объектов в объект OwinContext</vt:lpstr>
      <vt:lpstr>Класс ApplicationUser </vt:lpstr>
      <vt:lpstr>Изменение ролей пользователей</vt:lpstr>
      <vt:lpstr>Изменение ролей пользователей</vt:lpstr>
      <vt:lpstr>Основные свойства и методы классов RoleManager</vt:lpstr>
      <vt:lpstr>Основные свойства и методы классов UserManager</vt:lpstr>
      <vt:lpstr>Создание новой роли</vt:lpstr>
      <vt:lpstr>Web-приложение Maintenance</vt:lpstr>
      <vt:lpstr>web.config в папке ~/Maintenance</vt:lpstr>
      <vt:lpstr>Web-форма Maintenance</vt:lpstr>
      <vt:lpstr>Файлы web.config</vt:lpstr>
      <vt:lpstr>Настройка модели пользователей</vt:lpstr>
      <vt:lpstr>Создание и выполнение файлов миграции</vt:lpstr>
      <vt:lpstr>Пример: добавление к модели пользователя свойства BirthDate  </vt:lpstr>
      <vt:lpstr>Инициализация БД с помощью метода Seed()</vt:lpstr>
      <vt:lpstr>Метод Seed(), который добавляет пользователя с ролью admin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Тузовский</dc:creator>
  <cp:lastModifiedBy>Anatoly Tuzovsky</cp:lastModifiedBy>
  <cp:revision>220</cp:revision>
  <dcterms:created xsi:type="dcterms:W3CDTF">2012-03-13T07:07:41Z</dcterms:created>
  <dcterms:modified xsi:type="dcterms:W3CDTF">2017-05-12T10:14:58Z</dcterms:modified>
</cp:coreProperties>
</file>