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373" r:id="rId2"/>
    <p:sldId id="267" r:id="rId3"/>
    <p:sldId id="258" r:id="rId4"/>
    <p:sldId id="333" r:id="rId5"/>
    <p:sldId id="350" r:id="rId6"/>
    <p:sldId id="259" r:id="rId7"/>
    <p:sldId id="260" r:id="rId8"/>
    <p:sldId id="261" r:id="rId9"/>
    <p:sldId id="334" r:id="rId10"/>
    <p:sldId id="351" r:id="rId11"/>
    <p:sldId id="262" r:id="rId12"/>
    <p:sldId id="271" r:id="rId13"/>
    <p:sldId id="272" r:id="rId14"/>
    <p:sldId id="337" r:id="rId15"/>
    <p:sldId id="331" r:id="rId16"/>
    <p:sldId id="273" r:id="rId17"/>
    <p:sldId id="274" r:id="rId18"/>
    <p:sldId id="275" r:id="rId19"/>
    <p:sldId id="339" r:id="rId20"/>
    <p:sldId id="276" r:id="rId21"/>
    <p:sldId id="340" r:id="rId22"/>
    <p:sldId id="277" r:id="rId23"/>
    <p:sldId id="278" r:id="rId24"/>
    <p:sldId id="279" r:id="rId25"/>
    <p:sldId id="280" r:id="rId26"/>
    <p:sldId id="342" r:id="rId27"/>
    <p:sldId id="281" r:id="rId28"/>
    <p:sldId id="282" r:id="rId29"/>
    <p:sldId id="352" r:id="rId30"/>
    <p:sldId id="353" r:id="rId31"/>
    <p:sldId id="354" r:id="rId32"/>
    <p:sldId id="355" r:id="rId33"/>
    <p:sldId id="356" r:id="rId34"/>
    <p:sldId id="357" r:id="rId35"/>
    <p:sldId id="358" r:id="rId36"/>
    <p:sldId id="359" r:id="rId37"/>
    <p:sldId id="360" r:id="rId38"/>
    <p:sldId id="283" r:id="rId39"/>
    <p:sldId id="284" r:id="rId40"/>
    <p:sldId id="370" r:id="rId41"/>
    <p:sldId id="285" r:id="rId42"/>
    <p:sldId id="367" r:id="rId43"/>
    <p:sldId id="286" r:id="rId44"/>
    <p:sldId id="343" r:id="rId45"/>
    <p:sldId id="368" r:id="rId46"/>
    <p:sldId id="369" r:id="rId47"/>
    <p:sldId id="363" r:id="rId48"/>
    <p:sldId id="287" r:id="rId49"/>
    <p:sldId id="364" r:id="rId50"/>
    <p:sldId id="344" r:id="rId51"/>
    <p:sldId id="365" r:id="rId52"/>
    <p:sldId id="366" r:id="rId53"/>
    <p:sldId id="289" r:id="rId54"/>
    <p:sldId id="346" r:id="rId55"/>
    <p:sldId id="288" r:id="rId56"/>
    <p:sldId id="372" r:id="rId57"/>
    <p:sldId id="345" r:id="rId58"/>
    <p:sldId id="290" r:id="rId59"/>
    <p:sldId id="295" r:id="rId60"/>
    <p:sldId id="291" r:id="rId61"/>
    <p:sldId id="347" r:id="rId62"/>
    <p:sldId id="292" r:id="rId63"/>
    <p:sldId id="293" r:id="rId64"/>
    <p:sldId id="294" r:id="rId65"/>
    <p:sldId id="296" r:id="rId66"/>
    <p:sldId id="297" r:id="rId67"/>
    <p:sldId id="298" r:id="rId68"/>
    <p:sldId id="299" r:id="rId69"/>
    <p:sldId id="300" r:id="rId70"/>
    <p:sldId id="304" r:id="rId71"/>
    <p:sldId id="301" r:id="rId72"/>
    <p:sldId id="302" r:id="rId73"/>
    <p:sldId id="349" r:id="rId74"/>
    <p:sldId id="303" r:id="rId75"/>
    <p:sldId id="307" r:id="rId76"/>
    <p:sldId id="317" r:id="rId77"/>
    <p:sldId id="308" r:id="rId78"/>
    <p:sldId id="313" r:id="rId79"/>
    <p:sldId id="314" r:id="rId80"/>
    <p:sldId id="315" r:id="rId81"/>
    <p:sldId id="316" r:id="rId82"/>
    <p:sldId id="321" r:id="rId83"/>
    <p:sldId id="322" r:id="rId84"/>
    <p:sldId id="361" r:id="rId85"/>
    <p:sldId id="318" r:id="rId86"/>
    <p:sldId id="362" r:id="rId87"/>
    <p:sldId id="319" r:id="rId88"/>
    <p:sldId id="320" r:id="rId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762" autoAdjust="0"/>
  </p:normalViewPr>
  <p:slideViewPr>
    <p:cSldViewPr>
      <p:cViewPr varScale="1">
        <p:scale>
          <a:sx n="88" d="100"/>
          <a:sy n="88" d="100"/>
        </p:scale>
        <p:origin x="21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CECB3-F25F-4B00-A297-742364B5640C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13077-21F9-46B9-AEFA-79CBE1B41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79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78135.aspx" TargetMode="External"/><Relationship Id="rId13" Type="http://schemas.openxmlformats.org/officeDocument/2006/relationships/hyperlink" Target="http://msdn.microsoft.com/en-us/library/d5bd1tad.aspx" TargetMode="External"/><Relationship Id="rId3" Type="http://schemas.openxmlformats.org/officeDocument/2006/relationships/hyperlink" Target="http://technet.microsoft.com/en-us/library/cc961121.aspx" TargetMode="External"/><Relationship Id="rId7" Type="http://schemas.openxmlformats.org/officeDocument/2006/relationships/hyperlink" Target="http://msdn.microsoft.com/en-us/library/k6xeyd4z(v=vs.100).aspx" TargetMode="External"/><Relationship Id="rId12" Type="http://schemas.openxmlformats.org/officeDocument/2006/relationships/hyperlink" Target="http://www.asp.net/aspnet/overview/aspnet-and-visual-studio-2012/whats-new#_Toc318097391" TargetMode="External"/><Relationship Id="rId17" Type="http://schemas.openxmlformats.org/officeDocument/2006/relationships/hyperlink" Target="http://msdn.microsoft.com/en-us/library/2cy7sxha(v=vs.100).aspx" TargetMode="External"/><Relationship Id="rId2" Type="http://schemas.openxmlformats.org/officeDocument/2006/relationships/slide" Target="../slides/slide12.xml"/><Relationship Id="rId16" Type="http://schemas.openxmlformats.org/officeDocument/2006/relationships/hyperlink" Target="http://msdn.microsoft.com/en-us/library/3207d0e3(v=vs.100).aspx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msdn.microsoft.com/en-us/library/s42bzt8x(v=vs.100).aspx" TargetMode="External"/><Relationship Id="rId11" Type="http://schemas.openxmlformats.org/officeDocument/2006/relationships/hyperlink" Target="http://msdn.microsoft.com/en-us/library/bda9bbfx(v=vs.100).aspx" TargetMode="External"/><Relationship Id="rId5" Type="http://schemas.openxmlformats.org/officeDocument/2006/relationships/hyperlink" Target="http://msdn.microsoft.com/en-us/library/t8syafc7(v=vs.100).aspx" TargetMode="External"/><Relationship Id="rId15" Type="http://schemas.openxmlformats.org/officeDocument/2006/relationships/hyperlink" Target="http://msdn.microsoft.com/en-us/library/4acf8afk(v=vs.100).aspx" TargetMode="External"/><Relationship Id="rId10" Type="http://schemas.openxmlformats.org/officeDocument/2006/relationships/hyperlink" Target="http://haacked.com/archive/2009/09/25/html-encoding-code-nuggets.aspx/" TargetMode="External"/><Relationship Id="rId4" Type="http://schemas.openxmlformats.org/officeDocument/2006/relationships/hyperlink" Target="http://support.microsoft.com/kb/976112" TargetMode="External"/><Relationship Id="rId9" Type="http://schemas.openxmlformats.org/officeDocument/2006/relationships/hyperlink" Target="http://msdn.microsoft.com/en-us/library/system.web.ui.control.render.aspx" TargetMode="External"/><Relationship Id="rId14" Type="http://schemas.openxmlformats.org/officeDocument/2006/relationships/hyperlink" Target="http://msdn.microsoft.com/en-us/library/system.web.compilation.expressionbuilder(v=vs.110).aspx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8BC994-D095-4605-99B5-CED1A6B40C9E}" type="slidenum">
              <a:rPr lang="ru-RU" altLang="ru-RU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</a:t>
            </a:fld>
            <a:endParaRPr lang="ru-RU" altLang="ru-RU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1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043D39-80DB-4E5E-A108-5D5A5FEDF4BB}" type="slidenum">
              <a:rPr lang="ru-RU" smtClean="0">
                <a:latin typeface="Arial" pitchFamily="34" charset="0"/>
              </a:rPr>
              <a:pPr/>
              <a:t>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53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IEnumerator</a:t>
            </a:r>
            <a:r>
              <a:rPr lang="en-US" dirty="0" smtClean="0"/>
              <a:t> </a:t>
            </a:r>
            <a:r>
              <a:rPr lang="en-US" dirty="0" err="1" smtClean="0"/>
              <a:t>GetEnumerator</a:t>
            </a:r>
            <a:r>
              <a:rPr lang="en-US" dirty="0" smtClean="0"/>
              <a:t>()</a:t>
            </a:r>
          </a:p>
          <a:p>
            <a:endParaRPr lang="en-US" dirty="0" smtClean="0"/>
          </a:p>
          <a:p>
            <a:r>
              <a:rPr lang="ru-RU" dirty="0" smtClean="0"/>
              <a:t>Интерфейс</a:t>
            </a:r>
            <a:r>
              <a:rPr lang="ru-RU" baseline="0" dirty="0" smtClean="0"/>
              <a:t> </a:t>
            </a:r>
            <a:r>
              <a:rPr lang="en-US" dirty="0" err="1" smtClean="0"/>
              <a:t>IEnumerator</a:t>
            </a:r>
            <a:endParaRPr lang="en-US" dirty="0" smtClean="0"/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Методы:</a:t>
            </a:r>
          </a:p>
          <a:p>
            <a:r>
              <a:rPr lang="ru-RU" dirty="0" err="1" smtClean="0"/>
              <a:t>MoveNext</a:t>
            </a:r>
            <a:r>
              <a:rPr lang="ru-RU" dirty="0" smtClean="0"/>
              <a:t>()	Перемещает </a:t>
            </a:r>
            <a:r>
              <a:rPr lang="ru-RU" dirty="0" err="1" smtClean="0"/>
              <a:t>перечислитель</a:t>
            </a:r>
            <a:r>
              <a:rPr lang="ru-RU" dirty="0" smtClean="0"/>
              <a:t> к следующему элементу коллекции.</a:t>
            </a:r>
          </a:p>
          <a:p>
            <a:r>
              <a:rPr lang="ru-RU" dirty="0" err="1" smtClean="0"/>
              <a:t>Reset</a:t>
            </a:r>
            <a:r>
              <a:rPr lang="ru-RU" dirty="0" smtClean="0"/>
              <a:t>()	Устанавливает </a:t>
            </a:r>
            <a:r>
              <a:rPr lang="ru-RU" dirty="0" err="1" smtClean="0"/>
              <a:t>перечислитель</a:t>
            </a:r>
            <a:r>
              <a:rPr lang="ru-RU" dirty="0" smtClean="0"/>
              <a:t> в его начальное положение, т. е. перед первым элементом коллекции.</a:t>
            </a:r>
          </a:p>
          <a:p>
            <a:endParaRPr lang="ru-RU" dirty="0" smtClean="0"/>
          </a:p>
          <a:p>
            <a:r>
              <a:rPr lang="ru-RU" dirty="0" smtClean="0"/>
              <a:t>Свойство:</a:t>
            </a:r>
          </a:p>
          <a:p>
            <a:r>
              <a:rPr lang="ru-RU" dirty="0" err="1" smtClean="0"/>
              <a:t>Current</a:t>
            </a:r>
            <a:r>
              <a:rPr lang="ru-RU" dirty="0" smtClean="0"/>
              <a:t>	Получает текущий элемент в коллекции.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8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official name is "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server-side scripting delimiters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or "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ASP.NET inline expressions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 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 Studio 2008 syntax highlighting settings dialog calls these "HTML Server-Side Script".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guys call them "code nuggets" (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самородки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in their blogs.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&lt;%@ %&gt;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Directive for ASP.NET Web Pages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for pages and controls to configure page/control compiler settings (&lt;%@ Control Inherits="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MyParentControl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%&gt;).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&lt;%@ %&gt; is also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Application Directive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Used to specify application-specific settings for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global.asax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Distinct from the page directives as it only uses a different tag set.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 %&gt;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Code Render Block (for inline code)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4 forms of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Embedded Code Blocks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for inclusion of server-side code to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Render() method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(&lt;% x = x + 1; %&gt;) of the generated class.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Format: single/multiline or multiple-linked (e.g. if/then/else interspersed with html) but cannot be used to declare functions.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&lt;%= %&gt;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Code Render Block (for inline expressions)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as a shorthand for &lt;%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Response.Write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(value)%&gt;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&lt;%: %&gt; (unofficially an "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Html Encoding Code Block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") is the same as previous, but the output is HTML encoded.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&lt;%# %&gt;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Data-binding Expression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for one-way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readonly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or two-way (updateable) binding through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Xpath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Bind, or expressions (e.g. the selected value of a drop-down control).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Binds expressions to data-bound control properties through the control's attribute markup, or as a separate tag which generates a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DataBoundLiteralControl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instance with the value on its Text property.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Expressions are evaluated by a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DataBinding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event handler for the control.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&lt;%#: %&gt; is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HTML Encoded Data-Binding Expression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(new in ASP.NET 4.5).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combines the functionality of &lt;%# %&gt; and &lt;%: %&gt;.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&lt;%$ %&gt; is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ASP.NET Expression Builder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for runtime expression binding for control properties through the server tag attributes.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with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AppSettings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ConnectionStrings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 Resources (or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your own custom extension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for example to use code-behind properties).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assignments are added to the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OnInit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method of the generated class.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&lt;%-- --%&gt;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Server-Side Comment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to exclude the contents from compilation (and so will generate errors if a commented-out control is referred to in code-behind).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Unlike html comments the contents will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be included in the output.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&lt;!-- #Include ... --&gt;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Server-Side Include Directive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 to insert the contents of a file into the page, control or global file.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 where a user control is overkill, and a master page cannot be used.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also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/>
              </a:rPr>
              <a:t>Code Declaration Block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final Embedded Code Block form.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&lt;script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="server"&gt; bool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IsTrue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{ return false; } &lt;/script&gt;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used to include additional members (methods etc.) to the class generated from the ASP.NET markup.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have only ever been provided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"primarily to preserve backward compatibility with older ASP technology"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are not recommended for use.</a:t>
            </a:r>
          </a:p>
          <a:p>
            <a:endParaRPr lang="ru-RU" dirty="0" smtClean="0"/>
          </a:p>
          <a:p>
            <a:r>
              <a:rPr lang="en-US" dirty="0" smtClean="0"/>
              <a:t>https://quickstarts.asp.net/QuickStartv20/aspnet/doc/pages/syntax.aspx</a:t>
            </a:r>
            <a:endParaRPr lang="ru-RU" dirty="0" smtClean="0"/>
          </a:p>
          <a:p>
            <a:endParaRPr lang="ru-RU" dirty="0" smtClean="0"/>
          </a:p>
          <a:p>
            <a:endParaRPr lang="ru-RU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60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результате выполнения данного кода будет получен выпадающий список со всеми странами, где есть клиенты (</a:t>
            </a:r>
            <a:r>
              <a:rPr lang="en-US" dirty="0" smtClean="0"/>
              <a:t>Customers</a:t>
            </a:r>
            <a:r>
              <a:rPr lang="ru-RU" dirty="0" smtClean="0"/>
              <a:t>) компании из базы данных </a:t>
            </a:r>
            <a:r>
              <a:rPr lang="en-US" dirty="0" err="1" smtClean="0"/>
              <a:t>Northwind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28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Основными ЭУ, связанными с данными, являются </a:t>
            </a:r>
            <a:r>
              <a:rPr lang="en-US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DetailsView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FormView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FormView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en-US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ListView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60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32B7B-79B4-4E27-BBB0-C6756F72FD3A}" type="slidenum">
              <a:rPr lang="ru-RU"/>
              <a:pPr/>
              <a:t>42</a:t>
            </a:fld>
            <a:endParaRPr lang="ru-RU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83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048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682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A272D-197A-4C8D-8A59-7D167623E10B}" type="slidenum">
              <a:rPr lang="ru-RU"/>
              <a:pPr/>
              <a:t>45</a:t>
            </a:fld>
            <a:endParaRPr lang="ru-RU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1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A541B-8C0F-4F93-A824-FCF049513FF5}" type="slidenum">
              <a:rPr lang="ru-RU"/>
              <a:pPr/>
              <a:t>46</a:t>
            </a:fld>
            <a:endParaRPr lang="ru-RU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04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0C5D1-A64D-460F-8E36-BE6A20B2B780}" type="slidenum">
              <a:rPr lang="ru-RU"/>
              <a:pPr/>
              <a:t>47</a:t>
            </a:fld>
            <a:endParaRPr lang="ru-RU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39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B407C3-9580-491D-91F8-29A27D18DC30}" type="slidenum">
              <a:rPr lang="ru-RU"/>
              <a:pPr/>
              <a:t>49</a:t>
            </a:fld>
            <a:endParaRPr lang="ru-RU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011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5857AB-5B08-47DD-884B-4D322C029E5E}" type="slidenum">
              <a:rPr lang="ru-RU"/>
              <a:pPr/>
              <a:t>51</a:t>
            </a:fld>
            <a:endParaRPr lang="ru-RU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102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8359E-9073-4D51-8593-28C4326376BA}" type="slidenum">
              <a:rPr lang="ru-RU"/>
              <a:pPr/>
              <a:t>52</a:t>
            </a:fld>
            <a:endParaRPr lang="ru-RU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67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BB2BA-D512-44F3-85CF-4D33E28C6689}" type="slidenum">
              <a:rPr lang="ru-RU"/>
              <a:pPr/>
              <a:t>56</a:t>
            </a:fld>
            <a:endParaRPr lang="ru-RU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634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363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59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Характеристики разделения страницы можно в значительной степени описывать с помощью тегов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PagerSettings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PagerStyle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можно задавать переходы между страницами с помощью номеров страниц или с помощью кнопок выполняющих переходы между страницами.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4523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связанной с ЭУ </a:t>
            </a:r>
            <a:r>
              <a:rPr lang="en-US" dirty="0" err="1" smtClean="0"/>
              <a:t>GridView</a:t>
            </a:r>
            <a:r>
              <a:rPr lang="en-US" dirty="0" smtClean="0"/>
              <a:t> </a:t>
            </a:r>
            <a:r>
              <a:rPr lang="ru-RU" dirty="0" smtClean="0"/>
              <a:t>ИД поддерживает обновление, то данный ЭУ может автоматически выполнять редактирование данных.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13077-21F9-46B9-AEFA-79CBE1B41210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13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404A9-943E-441C-B990-16A7E87FD0D5}" type="slidenum">
              <a:rPr lang="ru-RU"/>
              <a:pPr/>
              <a:t>78</a:t>
            </a:fld>
            <a:endParaRPr lang="ru-RU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600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6396D-AB8E-4553-8A1B-829BE9882CB4}" type="slidenum">
              <a:rPr lang="ru-RU"/>
              <a:pPr/>
              <a:t>79</a:t>
            </a:fld>
            <a:endParaRPr lang="ru-RU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141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318AB-DCF8-4F12-BBAB-11E91F7F9B6D}" type="slidenum">
              <a:rPr lang="ru-RU"/>
              <a:pPr/>
              <a:t>80</a:t>
            </a:fld>
            <a:endParaRPr lang="ru-RU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8747B-614B-43D4-9381-4452754A0422}" type="slidenum">
              <a:rPr lang="ru-RU"/>
              <a:pPr/>
              <a:t>81</a:t>
            </a:fld>
            <a:endParaRPr lang="ru-RU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029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BB2BA-D512-44F3-85CF-4D33E28C6689}" type="slidenum">
              <a:rPr lang="ru-RU"/>
              <a:pPr/>
              <a:t>82</a:t>
            </a:fld>
            <a:endParaRPr lang="ru-RU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183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13D24-87C9-4269-8FAA-963FC4B157FA}" type="slidenum">
              <a:rPr lang="ru-RU"/>
              <a:pPr/>
              <a:t>85</a:t>
            </a:fld>
            <a:endParaRPr lang="ru-RU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79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13D24-87C9-4269-8FAA-963FC4B157FA}" type="slidenum">
              <a:rPr lang="ru-RU"/>
              <a:pPr/>
              <a:t>86</a:t>
            </a:fld>
            <a:endParaRPr lang="ru-RU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808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82B0A-9316-4D16-B3D7-1786E9B53ECF}" type="slidenum">
              <a:rPr lang="ru-RU"/>
              <a:pPr/>
              <a:t>87</a:t>
            </a:fld>
            <a:endParaRPr lang="ru-RU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&lt;LayoutTemplate&gt;</a:t>
            </a:r>
          </a:p>
          <a:p>
            <a:r>
              <a:rPr lang="ru-RU"/>
              <a:t>&lt;table border="1"&gt;</a:t>
            </a:r>
          </a:p>
          <a:p>
            <a:r>
              <a:rPr lang="ru-RU"/>
              <a:t>&lt;tr id="itemPlaceholder" runat="server" /&gt;</a:t>
            </a:r>
          </a:p>
          <a:p>
            <a:r>
              <a:rPr lang="ru-RU"/>
              <a:t>&lt;/table&gt;</a:t>
            </a:r>
          </a:p>
          <a:p>
            <a:endParaRPr lang="ru-RU"/>
          </a:p>
          <a:p>
            <a:r>
              <a:rPr lang="ru-RU"/>
              <a:t> &lt;LayoutTemplate&gt;</a:t>
            </a:r>
          </a:p>
          <a:p>
            <a:r>
              <a:rPr lang="ru-RU"/>
              <a:t>      &lt;span id="itemPlaceholder" runat="server"&gt;&lt;/span&gt;</a:t>
            </a:r>
          </a:p>
          <a:p>
            <a:r>
              <a:rPr lang="ru-RU"/>
              <a:t>&lt;/LayoutTemplate&gt;</a:t>
            </a:r>
          </a:p>
          <a:p>
            <a:endParaRPr lang="ru-RU"/>
          </a:p>
          <a:p>
            <a:r>
              <a:rPr lang="ru-RU"/>
              <a:t>&lt;/LayoutTemplate&gt;</a:t>
            </a:r>
          </a:p>
        </p:txBody>
      </p:sp>
    </p:spTree>
    <p:extLst>
      <p:ext uri="{BB962C8B-B14F-4D97-AF65-F5344CB8AC3E}">
        <p14:creationId xmlns:p14="http://schemas.microsoft.com/office/powerpoint/2010/main" val="1199265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D32F9B-94C5-4BE6-9F61-6C2FFEC0C3E4}" type="slidenum">
              <a:rPr lang="ru-RU"/>
              <a:pPr/>
              <a:t>88</a:t>
            </a:fld>
            <a:endParaRPr lang="ru-RU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17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8537B-09DF-4145-A088-01DEBA14BE6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D9F2-7B20-4CAF-A9FE-FF436C5AE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0" y="741363"/>
            <a:ext cx="9144000" cy="2185987"/>
          </a:xfrm>
        </p:spPr>
        <p:txBody>
          <a:bodyPr/>
          <a:lstStyle/>
          <a:p>
            <a:r>
              <a:rPr lang="ru-RU" altLang="ru-RU" sz="4800" smtClean="0"/>
              <a:t>Проектирование и разработка </a:t>
            </a:r>
            <a:r>
              <a:rPr lang="en-US" altLang="ru-RU" sz="4800" smtClean="0"/>
              <a:t>Web</a:t>
            </a:r>
            <a:r>
              <a:rPr lang="ru-RU" altLang="ru-RU" sz="4800" smtClean="0"/>
              <a:t>-приложений</a:t>
            </a:r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950"/>
            <a:ext cx="9144000" cy="503238"/>
          </a:xfrm>
        </p:spPr>
        <p:txBody>
          <a:bodyPr/>
          <a:lstStyle/>
          <a:p>
            <a:r>
              <a:rPr lang="ru-RU" altLang="ru-RU" sz="240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3571875"/>
            <a:ext cx="9144000" cy="1800225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dirty="0">
                <a:solidFill>
                  <a:srgbClr val="898989"/>
                </a:solidFill>
                <a:latin typeface="Calibri" panose="020F0502020204030204" pitchFamily="34" charset="0"/>
              </a:rPr>
              <a:t>Лекция </a:t>
            </a:r>
            <a:r>
              <a:rPr lang="ru-RU" altLang="ru-RU" dirty="0" smtClean="0">
                <a:solidFill>
                  <a:srgbClr val="898989"/>
                </a:solidFill>
                <a:latin typeface="Calibri" panose="020F0502020204030204" pitchFamily="34" charset="0"/>
              </a:rPr>
              <a:t>13 </a:t>
            </a:r>
            <a:endParaRPr lang="ru-RU" altLang="ru-RU" dirty="0">
              <a:solidFill>
                <a:srgbClr val="898989"/>
              </a:solidFill>
              <a:latin typeface="Calibri" panose="020F0502020204030204" pitchFamily="34" charset="0"/>
            </a:endParaRPr>
          </a:p>
          <a:p>
            <a:pPr algn="ctr">
              <a:buNone/>
            </a:pPr>
            <a:r>
              <a:rPr lang="ru-RU" sz="3600" dirty="0"/>
              <a:t>Работа </a:t>
            </a:r>
            <a:r>
              <a:rPr lang="ru-RU" sz="3600" dirty="0" err="1"/>
              <a:t>web</a:t>
            </a:r>
            <a:r>
              <a:rPr lang="ru-RU" sz="3600" dirty="0"/>
              <a:t>-приложения с базами данных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521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Типовая архитектура web-приложения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96752"/>
            <a:ext cx="4824536" cy="56612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Типовая архитектура web-приложения с набором наиболее часто применяемых компонент, сгруппированных по функциональным областям.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b="1" i="1" dirty="0" smtClean="0"/>
              <a:t>Слой представления </a:t>
            </a:r>
            <a:r>
              <a:rPr lang="ru-RU" dirty="0" smtClean="0"/>
              <a:t>обычно включает компоненты пользовательского интерфейса (UI) и логику представления. 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b="1" i="1" dirty="0" smtClean="0"/>
              <a:t>Слой бизнес-логики</a:t>
            </a:r>
            <a:r>
              <a:rPr lang="ru-RU" dirty="0" smtClean="0"/>
              <a:t> включает компоненты бизнес-логики, бизнес-процесса и бизнес-сущностей. 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b="1" i="1" dirty="0" smtClean="0"/>
              <a:t>Слой доступа</a:t>
            </a:r>
            <a:r>
              <a:rPr lang="ru-RU" dirty="0" smtClean="0"/>
              <a:t> к данным включает компоненты, реализующие доступ к требуемым данным и </a:t>
            </a:r>
            <a:r>
              <a:rPr lang="en-US" dirty="0" smtClean="0"/>
              <a:t>web</a:t>
            </a:r>
            <a:r>
              <a:rPr lang="ru-RU" dirty="0" smtClean="0"/>
              <a:t>-сервисам.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263" t="25137" r="21005" b="23486"/>
          <a:stretch>
            <a:fillRect/>
          </a:stretch>
        </p:blipFill>
        <p:spPr bwMode="auto">
          <a:xfrm>
            <a:off x="4860032" y="1988839"/>
            <a:ext cx="4283968" cy="315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ADO.Net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взаимодействия с  базами данных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12776"/>
            <a:ext cx="8938320" cy="544522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Web</a:t>
            </a:r>
            <a:r>
              <a:rPr lang="ru-RU" dirty="0"/>
              <a:t>-приложения </a:t>
            </a:r>
            <a:r>
              <a:rPr lang="ru-RU" dirty="0" smtClean="0"/>
              <a:t>основываются </a:t>
            </a:r>
            <a:r>
              <a:rPr lang="ru-RU" dirty="0"/>
              <a:t>на активной работе с данными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Данные могут располагаться:</a:t>
            </a:r>
          </a:p>
          <a:p>
            <a:pPr lvl="1"/>
            <a:r>
              <a:rPr lang="ru-RU" dirty="0" smtClean="0"/>
              <a:t>файлах;</a:t>
            </a:r>
          </a:p>
          <a:p>
            <a:pPr lvl="1"/>
            <a:r>
              <a:rPr lang="ru-RU" b="1" dirty="0" smtClean="0"/>
              <a:t>реляционных базах данных (БД)</a:t>
            </a:r>
            <a:r>
              <a:rPr lang="en-US" b="1" dirty="0" smtClean="0"/>
              <a:t>;</a:t>
            </a:r>
            <a:endParaRPr lang="ru-RU" b="1" dirty="0" smtClean="0"/>
          </a:p>
          <a:p>
            <a:pPr lvl="1"/>
            <a:r>
              <a:rPr lang="en-US" dirty="0"/>
              <a:t>w</a:t>
            </a:r>
            <a:r>
              <a:rPr lang="en-US" dirty="0" smtClean="0"/>
              <a:t>eb-</a:t>
            </a:r>
            <a:r>
              <a:rPr lang="ru-RU" dirty="0" smtClean="0"/>
              <a:t>сервисы.</a:t>
            </a:r>
          </a:p>
          <a:p>
            <a:r>
              <a:rPr lang="ru-RU" dirty="0" smtClean="0"/>
              <a:t>Взаимодействие </a:t>
            </a:r>
            <a:r>
              <a:rPr lang="en-US" dirty="0"/>
              <a:t>web</a:t>
            </a:r>
            <a:r>
              <a:rPr lang="ru-RU" dirty="0"/>
              <a:t>-приложений с </a:t>
            </a:r>
            <a:r>
              <a:rPr lang="ru-RU" dirty="0" smtClean="0"/>
              <a:t>БД </a:t>
            </a:r>
            <a:r>
              <a:rPr lang="ru-RU" dirty="0"/>
              <a:t>выполняется, также как </a:t>
            </a:r>
            <a:r>
              <a:rPr lang="ru-RU" dirty="0" smtClean="0"/>
              <a:t>и в </a:t>
            </a:r>
            <a:r>
              <a:rPr lang="en-US" dirty="0"/>
              <a:t>Windows </a:t>
            </a:r>
            <a:r>
              <a:rPr lang="ru-RU" dirty="0" smtClean="0"/>
              <a:t>приложениях: </a:t>
            </a:r>
          </a:p>
          <a:p>
            <a:pPr lvl="1"/>
            <a:r>
              <a:rPr lang="ru-RU" dirty="0" smtClean="0"/>
              <a:t>с </a:t>
            </a:r>
            <a:r>
              <a:rPr lang="ru-RU" dirty="0"/>
              <a:t>помощью </a:t>
            </a:r>
            <a:r>
              <a:rPr lang="ru-RU" dirty="0" smtClean="0"/>
              <a:t>провайдеров </a:t>
            </a:r>
            <a:r>
              <a:rPr lang="ru-RU" dirty="0"/>
              <a:t>ADO.</a:t>
            </a:r>
            <a:r>
              <a:rPr lang="en-US" dirty="0" smtClean="0"/>
              <a:t>Net;</a:t>
            </a:r>
            <a:endParaRPr lang="ru-RU" dirty="0" smtClean="0"/>
          </a:p>
          <a:p>
            <a:pPr lvl="1"/>
            <a:r>
              <a:rPr lang="ru-RU" dirty="0" smtClean="0"/>
              <a:t>технологии </a:t>
            </a:r>
            <a:r>
              <a:rPr lang="en-US" dirty="0" err="1" smtClean="0"/>
              <a:t>Linq</a:t>
            </a:r>
            <a:r>
              <a:rPr lang="ru-RU" dirty="0"/>
              <a:t>-</a:t>
            </a:r>
            <a:r>
              <a:rPr lang="en-US" dirty="0"/>
              <a:t>to</a:t>
            </a:r>
            <a:r>
              <a:rPr lang="ru-RU" dirty="0"/>
              <a:t>-</a:t>
            </a:r>
            <a:r>
              <a:rPr lang="en-US" dirty="0" smtClean="0"/>
              <a:t>SQL;</a:t>
            </a:r>
            <a:endParaRPr lang="ru-RU" dirty="0" smtClean="0"/>
          </a:p>
          <a:p>
            <a:pPr lvl="1"/>
            <a:r>
              <a:rPr lang="ru-RU" b="1" i="1" dirty="0" smtClean="0"/>
              <a:t>технологии </a:t>
            </a:r>
            <a:r>
              <a:rPr lang="en-US" b="1" i="1" dirty="0" smtClean="0"/>
              <a:t>Entity Framework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Режимы взаимодействия с БД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658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режим с поддержкой соединения (работа с провайдерами данных)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smtClean="0">
                <a:solidFill>
                  <a:srgbClr val="0000FF"/>
                </a:solidFill>
              </a:rPr>
              <a:t>Connection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smtClean="0">
                <a:solidFill>
                  <a:srgbClr val="0000FF"/>
                </a:solidFill>
              </a:rPr>
              <a:t>Command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</a:p>
          <a:p>
            <a:pPr lvl="1"/>
            <a:r>
              <a:rPr lang="ru-RU" dirty="0" smtClean="0"/>
              <a:t>класс  </a:t>
            </a:r>
            <a:r>
              <a:rPr lang="en-US" dirty="0" err="1" smtClean="0">
                <a:solidFill>
                  <a:srgbClr val="0000FF"/>
                </a:solidFill>
              </a:rPr>
              <a:t>DataReader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отсоединенный режим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err="1" smtClean="0">
                <a:solidFill>
                  <a:srgbClr val="0000FF"/>
                </a:solidFill>
              </a:rPr>
              <a:t>DataAdapter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err="1" smtClean="0">
                <a:solidFill>
                  <a:srgbClr val="0000FF"/>
                </a:solidFill>
              </a:rPr>
              <a:t>DataSet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err="1" smtClean="0">
                <a:solidFill>
                  <a:srgbClr val="0000FF"/>
                </a:solidFill>
              </a:rPr>
              <a:t>DataTable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класс </a:t>
            </a:r>
            <a:r>
              <a:rPr lang="en-US" dirty="0" err="1" smtClean="0">
                <a:solidFill>
                  <a:srgbClr val="0000FF"/>
                </a:solidFill>
              </a:rPr>
              <a:t>DataView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и т.п..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187450" y="4581525"/>
            <a:ext cx="1440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solidFill>
                  <a:srgbClr val="0000FF"/>
                </a:solidFill>
              </a:rPr>
              <a:t>ExecuteXxx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dirty="0" smtClean="0"/>
              <a:t>Основные классы </a:t>
            </a:r>
            <a:r>
              <a:rPr lang="en-US" sz="4000" dirty="0" smtClean="0"/>
              <a:t>ADO.NET</a:t>
            </a:r>
            <a:endParaRPr lang="ru-RU" sz="4000" dirty="0" smtClean="0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7092950" y="1916113"/>
            <a:ext cx="1223963" cy="1944687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Base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443663" y="1557338"/>
            <a:ext cx="2520950" cy="251936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443663" y="4292600"/>
            <a:ext cx="25209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/>
              <a:t>Сервер базы данных организации</a:t>
            </a:r>
            <a:endParaRPr lang="ru-RU" sz="2000" dirty="0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356100" y="2298700"/>
            <a:ext cx="1223963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Connection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539750" y="2133600"/>
            <a:ext cx="1296988" cy="6461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DataReader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2784475" y="3716338"/>
            <a:ext cx="1439863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DataAdapter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987675" y="5013325"/>
            <a:ext cx="1295400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DataSet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771775" y="2492375"/>
            <a:ext cx="1223963" cy="6492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2555875" y="2276475"/>
            <a:ext cx="1295400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2293938" y="2070100"/>
            <a:ext cx="1368425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Command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835150" y="2420938"/>
            <a:ext cx="433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3995738" y="26368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5580063" y="2636838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3276600" y="3141663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3348038" y="436562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 flipH="1" flipV="1">
            <a:off x="3708400" y="436562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2771775" y="4581525"/>
            <a:ext cx="71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Fill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3779838" y="458152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Update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 flipV="1">
            <a:off x="3635375" y="3141663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3708400" y="3284538"/>
            <a:ext cx="2519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Update, Insert, Delete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755650" y="5013325"/>
            <a:ext cx="1295400" cy="819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/>
              <a:t>Программа</a:t>
            </a:r>
            <a:endParaRPr lang="ru-RU" dirty="0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V="1">
            <a:off x="900113" y="2781300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2051050" y="537368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9" name="Rectangle 27"/>
          <p:cNvSpPr>
            <a:spLocks noChangeArrowheads="1"/>
          </p:cNvSpPr>
          <p:nvPr/>
        </p:nvSpPr>
        <p:spPr bwMode="auto">
          <a:xfrm>
            <a:off x="323850" y="1557338"/>
            <a:ext cx="5616575" cy="45354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0" name="Text Box 28"/>
          <p:cNvSpPr txBox="1">
            <a:spLocks noChangeArrowheads="1"/>
          </p:cNvSpPr>
          <p:nvPr/>
        </p:nvSpPr>
        <p:spPr bwMode="auto">
          <a:xfrm>
            <a:off x="1476375" y="6165850"/>
            <a:ext cx="295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Компьютер пользователя</a:t>
            </a:r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1169194" y="1628775"/>
            <a:ext cx="1763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>
                <a:solidFill>
                  <a:srgbClr val="0000FF"/>
                </a:solidFill>
              </a:rPr>
              <a:t>ExecuteReader</a:t>
            </a:r>
            <a:r>
              <a:rPr lang="ru-RU" dirty="0" smtClean="0">
                <a:solidFill>
                  <a:srgbClr val="0000FF"/>
                </a:solidFill>
              </a:rPr>
              <a:t> ()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702" name="Text Box 30"/>
          <p:cNvSpPr txBox="1">
            <a:spLocks noChangeArrowheads="1"/>
          </p:cNvSpPr>
          <p:nvPr/>
        </p:nvSpPr>
        <p:spPr bwMode="auto">
          <a:xfrm>
            <a:off x="827088" y="2997200"/>
            <a:ext cx="1008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Read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 flipV="1">
            <a:off x="1042988" y="2852738"/>
            <a:ext cx="1296987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468313" y="1628775"/>
            <a:ext cx="5256212" cy="295275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4643438" y="422116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Provider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8707" name="Text Box 35"/>
          <p:cNvSpPr txBox="1">
            <a:spLocks noChangeArrowheads="1"/>
          </p:cNvSpPr>
          <p:nvPr/>
        </p:nvSpPr>
        <p:spPr bwMode="auto">
          <a:xfrm>
            <a:off x="2482850" y="327818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Select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5508105" y="2140461"/>
            <a:ext cx="1584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Open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en-US" dirty="0" smtClean="0">
                <a:solidFill>
                  <a:srgbClr val="0000FF"/>
                </a:solidFill>
              </a:rPr>
              <a:t>/Close()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 помощью классов провайдера можно выполнять </a:t>
            </a:r>
          </a:p>
          <a:p>
            <a:pPr lvl="1"/>
            <a:r>
              <a:rPr lang="ru-RU" dirty="0" smtClean="0"/>
              <a:t>запросы к БД и </a:t>
            </a:r>
          </a:p>
          <a:p>
            <a:pPr lvl="1"/>
            <a:r>
              <a:rPr lang="ru-RU" dirty="0" smtClean="0"/>
              <a:t>получать выборки данных </a:t>
            </a:r>
          </a:p>
          <a:p>
            <a:r>
              <a:rPr lang="ru-RU" dirty="0" smtClean="0"/>
              <a:t>Например, объекты классов </a:t>
            </a:r>
            <a:r>
              <a:rPr lang="en-US" dirty="0" err="1" smtClean="0">
                <a:solidFill>
                  <a:srgbClr val="0000FF"/>
                </a:solidFill>
              </a:rPr>
              <a:t>DataReader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err="1" smtClean="0">
                <a:solidFill>
                  <a:srgbClr val="0000FF"/>
                </a:solidFill>
              </a:rPr>
              <a:t>DataTable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Полученные данные можно использоваться в программном коде для вывода в </a:t>
            </a:r>
            <a:r>
              <a:rPr lang="en-US" dirty="0" smtClean="0"/>
              <a:t>web-</a:t>
            </a:r>
            <a:r>
              <a:rPr lang="ru-RU" dirty="0" smtClean="0"/>
              <a:t>формах.</a:t>
            </a:r>
          </a:p>
          <a:p>
            <a:r>
              <a:rPr lang="ru-RU" dirty="0"/>
              <a:t>С помощью классов провайдера </a:t>
            </a:r>
            <a:r>
              <a:rPr lang="ru-RU" dirty="0" smtClean="0"/>
              <a:t>корректировать БД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добавлять записи</a:t>
            </a:r>
          </a:p>
          <a:p>
            <a:pPr lvl="1"/>
            <a:r>
              <a:rPr lang="ru-RU" dirty="0" smtClean="0"/>
              <a:t>корректировать записи</a:t>
            </a:r>
          </a:p>
          <a:p>
            <a:pPr lvl="1"/>
            <a:r>
              <a:rPr lang="ru-RU" dirty="0" smtClean="0"/>
              <a:t>удалять записи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Средства взаимодействия </a:t>
            </a:r>
            <a:r>
              <a:rPr lang="en-US" dirty="0" smtClean="0"/>
              <a:t>web</a:t>
            </a:r>
            <a:r>
              <a:rPr lang="ru-RU" dirty="0" smtClean="0"/>
              <a:t>-приложений с данными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004" y="1628800"/>
            <a:ext cx="8900996" cy="5229200"/>
          </a:xfrm>
        </p:spPr>
        <p:txBody>
          <a:bodyPr>
            <a:normAutofit/>
          </a:bodyPr>
          <a:lstStyle/>
          <a:p>
            <a:r>
              <a:rPr lang="ru-RU" dirty="0"/>
              <a:t>Основными средствами взаимодействия </a:t>
            </a:r>
            <a:r>
              <a:rPr lang="en-US" dirty="0" smtClean="0"/>
              <a:t>web</a:t>
            </a:r>
            <a:r>
              <a:rPr lang="ru-RU" dirty="0" smtClean="0"/>
              <a:t>-форм с </a:t>
            </a:r>
            <a:r>
              <a:rPr lang="ru-RU" dirty="0"/>
              <a:t>данными являются следующие:</a:t>
            </a:r>
          </a:p>
          <a:p>
            <a:pPr marL="571500" indent="-514350">
              <a:buFont typeface="+mj-lt"/>
              <a:buAutoNum type="arabicPeriod"/>
            </a:pPr>
            <a:r>
              <a:rPr lang="ru-RU" sz="2600" dirty="0"/>
              <a:t>источники </a:t>
            </a:r>
            <a:r>
              <a:rPr lang="ru-RU" sz="2600" dirty="0" smtClean="0"/>
              <a:t>данных</a:t>
            </a:r>
            <a:r>
              <a:rPr lang="en-US" sz="2600" dirty="0" smtClean="0"/>
              <a:t>;</a:t>
            </a:r>
            <a:endParaRPr lang="ru-RU" sz="2600" dirty="0" smtClean="0"/>
          </a:p>
          <a:p>
            <a:pPr marL="571500" indent="-514350">
              <a:buFont typeface="+mj-lt"/>
              <a:buAutoNum type="arabicPeriod"/>
            </a:pPr>
            <a:r>
              <a:rPr lang="ru-RU" sz="2600" dirty="0" smtClean="0"/>
              <a:t>компоненты </a:t>
            </a:r>
            <a:r>
              <a:rPr lang="ru-RU" sz="2600" dirty="0"/>
              <a:t>связывания с источниками данных;</a:t>
            </a:r>
          </a:p>
          <a:p>
            <a:pPr marL="571500" indent="-514350">
              <a:buFont typeface="+mj-lt"/>
              <a:buAutoNum type="arabicPeriod"/>
            </a:pPr>
            <a:r>
              <a:rPr lang="ru-RU" sz="2600" dirty="0"/>
              <a:t>связывание серверных ЭУ с источниками данными;</a:t>
            </a:r>
          </a:p>
          <a:p>
            <a:pPr marL="571500" indent="-514350">
              <a:buFont typeface="+mj-lt"/>
              <a:buAutoNum type="arabicPeriod"/>
            </a:pPr>
            <a:r>
              <a:rPr lang="ru-RU" sz="2600" dirty="0"/>
              <a:t>выполняемые </a:t>
            </a:r>
            <a:r>
              <a:rPr lang="ru-RU" sz="2600" dirty="0" smtClean="0"/>
              <a:t>выражения</a:t>
            </a:r>
          </a:p>
          <a:p>
            <a:pPr marL="971550" lvl="1" indent="-514350"/>
            <a:r>
              <a:rPr lang="en-US" sz="2200" dirty="0" smtClean="0">
                <a:solidFill>
                  <a:srgbClr val="0000FF"/>
                </a:solidFill>
              </a:rPr>
              <a:t>&lt;%# </a:t>
            </a:r>
            <a:r>
              <a:rPr lang="en-US" sz="2200" dirty="0">
                <a:solidFill>
                  <a:srgbClr val="0000FF"/>
                </a:solidFill>
              </a:rPr>
              <a:t>[</a:t>
            </a:r>
            <a:r>
              <a:rPr lang="en-US" sz="2200" dirty="0" err="1">
                <a:solidFill>
                  <a:srgbClr val="0000FF"/>
                </a:solidFill>
              </a:rPr>
              <a:t>выражение</a:t>
            </a:r>
            <a:r>
              <a:rPr lang="en-US" sz="2200" dirty="0">
                <a:solidFill>
                  <a:srgbClr val="0000FF"/>
                </a:solidFill>
              </a:rPr>
              <a:t>] %&gt;</a:t>
            </a:r>
            <a:r>
              <a:rPr lang="ru-RU" sz="2200" dirty="0"/>
              <a:t> и </a:t>
            </a:r>
            <a:endParaRPr lang="ru-RU" sz="2200" dirty="0" smtClean="0"/>
          </a:p>
          <a:p>
            <a:pPr marL="971550" lvl="1" indent="-514350"/>
            <a:r>
              <a:rPr lang="en-US" sz="2200" dirty="0" smtClean="0">
                <a:solidFill>
                  <a:srgbClr val="0000FF"/>
                </a:solidFill>
              </a:rPr>
              <a:t>&lt;%$ </a:t>
            </a:r>
            <a:r>
              <a:rPr lang="en-US" sz="2200" dirty="0">
                <a:solidFill>
                  <a:srgbClr val="0000FF"/>
                </a:solidFill>
              </a:rPr>
              <a:t>[</a:t>
            </a:r>
            <a:r>
              <a:rPr lang="en-US" sz="2200" dirty="0" err="1">
                <a:solidFill>
                  <a:srgbClr val="0000FF"/>
                </a:solidFill>
              </a:rPr>
              <a:t>выражение</a:t>
            </a:r>
            <a:r>
              <a:rPr lang="en-US" sz="2200" dirty="0">
                <a:solidFill>
                  <a:srgbClr val="0000FF"/>
                </a:solidFill>
              </a:rPr>
              <a:t>] </a:t>
            </a:r>
            <a:r>
              <a:rPr lang="en-US" sz="2200" dirty="0" smtClean="0">
                <a:solidFill>
                  <a:srgbClr val="0000FF"/>
                </a:solidFill>
              </a:rPr>
              <a:t>%&gt;</a:t>
            </a:r>
            <a:endParaRPr lang="ru-RU" sz="2200" dirty="0"/>
          </a:p>
          <a:p>
            <a:pPr marL="571500" indent="-514350">
              <a:buFont typeface="+mj-lt"/>
              <a:buAutoNum type="arabicPeriod"/>
            </a:pPr>
            <a:r>
              <a:rPr lang="ru-RU" sz="2600" dirty="0"/>
              <a:t>шаблоны описания серверных ЭУ с использованием выполняемых выражений </a:t>
            </a:r>
            <a:endParaRPr lang="ru-RU" sz="2600" dirty="0" smtClean="0"/>
          </a:p>
          <a:p>
            <a:pPr marL="571500" indent="-514350">
              <a:buNone/>
            </a:pPr>
            <a:r>
              <a:rPr lang="ru-RU" sz="2600" dirty="0" smtClean="0"/>
              <a:t>	</a:t>
            </a:r>
            <a:r>
              <a:rPr lang="en-US" sz="2600" dirty="0" smtClean="0">
                <a:solidFill>
                  <a:srgbClr val="0000FF"/>
                </a:solidFill>
              </a:rPr>
              <a:t>&lt;%# </a:t>
            </a:r>
            <a:r>
              <a:rPr lang="en-US" sz="2600" dirty="0" err="1">
                <a:solidFill>
                  <a:srgbClr val="0000FF"/>
                </a:solidFill>
              </a:rPr>
              <a:t>Eval</a:t>
            </a:r>
            <a:r>
              <a:rPr lang="en-US" sz="2600" dirty="0">
                <a:solidFill>
                  <a:srgbClr val="0000FF"/>
                </a:solidFill>
              </a:rPr>
              <a:t>(…) %&gt;</a:t>
            </a:r>
            <a:r>
              <a:rPr lang="ru-RU" sz="26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Источники данных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en-US" dirty="0"/>
              <a:t>web</a:t>
            </a:r>
            <a:r>
              <a:rPr lang="ru-RU" dirty="0"/>
              <a:t>-приложении в качестве источников данных могут использоваться разные .</a:t>
            </a:r>
            <a:r>
              <a:rPr lang="en-US" dirty="0"/>
              <a:t>NET </a:t>
            </a:r>
            <a:r>
              <a:rPr lang="ru-RU" dirty="0"/>
              <a:t>классы, </a:t>
            </a:r>
            <a:r>
              <a:rPr lang="ru-RU" dirty="0" smtClean="0"/>
              <a:t>а </a:t>
            </a:r>
            <a:r>
              <a:rPr lang="ru-RU" dirty="0"/>
              <a:t>не только те, которые организуют взаимодействие с БД.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en-US" dirty="0"/>
              <a:t>ASP</a:t>
            </a:r>
            <a:r>
              <a:rPr lang="ru-RU" dirty="0"/>
              <a:t>.</a:t>
            </a:r>
            <a:r>
              <a:rPr lang="en-US" dirty="0"/>
              <a:t>NET</a:t>
            </a:r>
            <a:r>
              <a:rPr lang="ru-RU" dirty="0"/>
              <a:t>, любой объект, который поддерживает интерфейс </a:t>
            </a:r>
            <a:r>
              <a:rPr lang="en-US" dirty="0" err="1">
                <a:solidFill>
                  <a:srgbClr val="0000FF"/>
                </a:solidFill>
              </a:rPr>
              <a:t>IEnumerable</a:t>
            </a:r>
            <a:r>
              <a:rPr lang="en-US" dirty="0"/>
              <a:t> </a:t>
            </a:r>
            <a:r>
              <a:rPr lang="ru-RU" dirty="0"/>
              <a:t>может быть связан </a:t>
            </a:r>
            <a:r>
              <a:rPr lang="en-US" dirty="0"/>
              <a:t>c </a:t>
            </a:r>
            <a:r>
              <a:rPr lang="ru-RU" dirty="0"/>
              <a:t>серверными ЭУ. </a:t>
            </a: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Интерфейс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IEnumerable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Интерфейс </a:t>
            </a:r>
            <a:r>
              <a:rPr lang="en-US" dirty="0" err="1">
                <a:solidFill>
                  <a:srgbClr val="0000FF"/>
                </a:solidFill>
              </a:rPr>
              <a:t>IEnumerable</a:t>
            </a:r>
            <a:r>
              <a:rPr lang="en-US" dirty="0"/>
              <a:t> </a:t>
            </a:r>
            <a:r>
              <a:rPr lang="ru-RU" dirty="0"/>
              <a:t>определяет </a:t>
            </a:r>
            <a:r>
              <a:rPr lang="ru-RU" b="1" i="1" dirty="0"/>
              <a:t>минимальный </a:t>
            </a:r>
            <a:r>
              <a:rPr lang="en-US" b="1" i="1" dirty="0"/>
              <a:t>API</a:t>
            </a:r>
            <a:r>
              <a:rPr lang="ru-RU" dirty="0"/>
              <a:t>, который необходим для перебора содержания источника данных.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Многие </a:t>
            </a:r>
            <a:r>
              <a:rPr lang="ru-RU" dirty="0"/>
              <a:t>связываемые объекты </a:t>
            </a:r>
            <a:r>
              <a:rPr lang="ru-RU" dirty="0" smtClean="0"/>
              <a:t>используют и более </a:t>
            </a:r>
            <a:r>
              <a:rPr lang="ru-RU" dirty="0"/>
              <a:t>совершенные версии </a:t>
            </a:r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err="1">
                <a:solidFill>
                  <a:srgbClr val="0000FF"/>
                </a:solidFill>
              </a:rPr>
              <a:t>E</a:t>
            </a:r>
            <a:r>
              <a:rPr lang="en-US" dirty="0" err="1" smtClean="0">
                <a:solidFill>
                  <a:srgbClr val="0000FF"/>
                </a:solidFill>
              </a:rPr>
              <a:t>numerable</a:t>
            </a:r>
            <a:r>
              <a:rPr lang="ru-RU" dirty="0" smtClean="0"/>
              <a:t>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</a:t>
            </a:r>
            <a:r>
              <a:rPr lang="ru-RU" dirty="0" smtClean="0">
                <a:solidFill>
                  <a:srgbClr val="0000FF"/>
                </a:solidFill>
              </a:rPr>
              <a:t>С</a:t>
            </a:r>
            <a:r>
              <a:rPr lang="en-US" dirty="0" err="1" smtClean="0">
                <a:solidFill>
                  <a:srgbClr val="0000FF"/>
                </a:solidFill>
              </a:rPr>
              <a:t>ollection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err="1">
                <a:solidFill>
                  <a:srgbClr val="0000FF"/>
                </a:solidFill>
              </a:rPr>
              <a:t>L</a:t>
            </a:r>
            <a:r>
              <a:rPr lang="en-US" dirty="0" err="1" smtClean="0">
                <a:solidFill>
                  <a:srgbClr val="0000FF"/>
                </a:solidFill>
              </a:rPr>
              <a:t>ist</a:t>
            </a:r>
            <a:endParaRPr lang="ru-RU" dirty="0"/>
          </a:p>
          <a:p>
            <a:pPr lvl="1"/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Интерфейс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IEnumerable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57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public interface </a:t>
            </a:r>
            <a:r>
              <a:rPr lang="en-US" dirty="0" err="1" smtClean="0">
                <a:solidFill>
                  <a:srgbClr val="0000FF"/>
                </a:solidFill>
              </a:rPr>
              <a:t>IEnumerable</a:t>
            </a:r>
            <a:r>
              <a:rPr lang="en-US" dirty="0" smtClean="0">
                <a:solidFill>
                  <a:srgbClr val="0000FF"/>
                </a:solidFill>
              </a:rPr>
              <a:t> {</a:t>
            </a:r>
            <a:endParaRPr lang="ru-RU" dirty="0" smtClean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IEnumerator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GetEnumerator</a:t>
            </a:r>
            <a:r>
              <a:rPr lang="en-US" dirty="0" smtClean="0">
                <a:solidFill>
                  <a:srgbClr val="0000FF"/>
                </a:solidFill>
              </a:rPr>
              <a:t>();</a:t>
            </a:r>
          </a:p>
          <a:p>
            <a:pPr marL="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>
                <a:solidFill>
                  <a:srgbClr val="0000FF"/>
                </a:solidFill>
              </a:rPr>
              <a:t>interface </a:t>
            </a:r>
            <a:r>
              <a:rPr lang="en-US" dirty="0" err="1" smtClean="0">
                <a:solidFill>
                  <a:srgbClr val="0000FF"/>
                </a:solidFill>
              </a:rPr>
              <a:t>IEnumerator</a:t>
            </a:r>
            <a:r>
              <a:rPr lang="en-US" dirty="0" smtClean="0">
                <a:solidFill>
                  <a:srgbClr val="0000FF"/>
                </a:solidFill>
              </a:rPr>
              <a:t> {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 smtClean="0">
                <a:solidFill>
                  <a:srgbClr val="00B050"/>
                </a:solidFill>
              </a:rPr>
              <a:t>Перемещение указателя к </a:t>
            </a:r>
            <a:r>
              <a:rPr lang="ru-RU" sz="2800" dirty="0">
                <a:solidFill>
                  <a:srgbClr val="00B050"/>
                </a:solidFill>
              </a:rPr>
              <a:t>следующему элементу </a:t>
            </a:r>
            <a:r>
              <a:rPr lang="ru-RU" sz="2800" dirty="0" smtClean="0">
                <a:solidFill>
                  <a:srgbClr val="00B050"/>
                </a:solidFill>
              </a:rPr>
              <a:t>коллекции</a:t>
            </a:r>
            <a:endParaRPr lang="ru-RU" sz="2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</a:t>
            </a:r>
            <a:r>
              <a:rPr lang="en-US" dirty="0" err="1" smtClean="0">
                <a:solidFill>
                  <a:srgbClr val="0000FF"/>
                </a:solidFill>
              </a:rPr>
              <a:t>bool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MoveNext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// Установка указателя </a:t>
            </a:r>
            <a:r>
              <a:rPr lang="ru-RU" sz="2800" dirty="0">
                <a:solidFill>
                  <a:srgbClr val="00B050"/>
                </a:solidFill>
              </a:rPr>
              <a:t>перед первым элементом </a:t>
            </a:r>
            <a:r>
              <a:rPr lang="ru-RU" sz="2800" dirty="0" smtClean="0">
                <a:solidFill>
                  <a:srgbClr val="00B050"/>
                </a:solidFill>
              </a:rPr>
              <a:t>коллекции</a:t>
            </a:r>
            <a:endParaRPr lang="en-US" sz="28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void </a:t>
            </a:r>
            <a:r>
              <a:rPr lang="ru-RU" dirty="0" err="1" smtClean="0">
                <a:solidFill>
                  <a:srgbClr val="0000FF"/>
                </a:solidFill>
              </a:rPr>
              <a:t>Reset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 smtClean="0">
                <a:solidFill>
                  <a:srgbClr val="00B050"/>
                </a:solidFill>
              </a:rPr>
              <a:t>Получение текущего элемента коллекции</a:t>
            </a:r>
            <a:endParaRPr lang="ru-RU" sz="2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Object </a:t>
            </a:r>
            <a:r>
              <a:rPr lang="en-US" dirty="0">
                <a:solidFill>
                  <a:srgbClr val="0000FF"/>
                </a:solidFill>
              </a:rPr>
              <a:t>Current { get;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}</a:t>
            </a:r>
            <a:endParaRPr lang="ru-RU" dirty="0">
              <a:solidFill>
                <a:srgbClr val="0000FF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73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Перечисляемые стандартные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3568"/>
            <a:ext cx="8938320" cy="53744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коллекции </a:t>
            </a:r>
          </a:p>
          <a:p>
            <a:pPr lvl="1"/>
            <a:r>
              <a:rPr lang="ru-RU" dirty="0" smtClean="0"/>
              <a:t>массивы (</a:t>
            </a:r>
            <a:r>
              <a:rPr lang="en-US" dirty="0" smtClean="0">
                <a:solidFill>
                  <a:srgbClr val="0000FF"/>
                </a:solidFill>
              </a:rPr>
              <a:t>Array</a:t>
            </a:r>
            <a:r>
              <a:rPr lang="ru-RU" dirty="0" smtClean="0"/>
              <a:t>), </a:t>
            </a:r>
          </a:p>
          <a:p>
            <a:pPr lvl="1"/>
            <a:r>
              <a:rPr lang="ru-RU" dirty="0" smtClean="0"/>
              <a:t>словари </a:t>
            </a:r>
            <a:r>
              <a:rPr lang="ru-RU" dirty="0"/>
              <a:t>(</a:t>
            </a:r>
            <a:r>
              <a:rPr lang="en-US" dirty="0">
                <a:solidFill>
                  <a:srgbClr val="0000FF"/>
                </a:solidFill>
              </a:rPr>
              <a:t>Dictionary</a:t>
            </a:r>
            <a:r>
              <a:rPr lang="ru-RU" dirty="0"/>
              <a:t>), </a:t>
            </a:r>
            <a:endParaRPr lang="ru-RU" dirty="0" smtClean="0"/>
          </a:p>
          <a:p>
            <a:pPr lvl="1"/>
            <a:r>
              <a:rPr lang="ru-RU" dirty="0" smtClean="0"/>
              <a:t>хэш-таблицы </a:t>
            </a:r>
            <a:r>
              <a:rPr lang="ru-RU" dirty="0"/>
              <a:t>(</a:t>
            </a:r>
            <a:r>
              <a:rPr lang="en-US" dirty="0" err="1">
                <a:solidFill>
                  <a:srgbClr val="0000FF"/>
                </a:solidFill>
              </a:rPr>
              <a:t>Hashtable</a:t>
            </a:r>
            <a:r>
              <a:rPr lang="ru-RU" dirty="0" smtClean="0"/>
              <a:t>) </a:t>
            </a:r>
          </a:p>
          <a:p>
            <a:pPr lvl="1"/>
            <a:r>
              <a:rPr lang="ru-RU" dirty="0" smtClean="0"/>
              <a:t>и т.п.;</a:t>
            </a:r>
            <a:endParaRPr lang="ru-RU" dirty="0"/>
          </a:p>
          <a:p>
            <a:r>
              <a:rPr lang="ru-RU" dirty="0" smtClean="0"/>
              <a:t>класс </a:t>
            </a:r>
            <a:r>
              <a:rPr lang="en-US" dirty="0" err="1">
                <a:solidFill>
                  <a:srgbClr val="0000FF"/>
                </a:solidFill>
              </a:rPr>
              <a:t>DataReader</a:t>
            </a:r>
            <a:r>
              <a:rPr lang="ru-RU" dirty="0"/>
              <a:t> провайдеров ADO.NET;</a:t>
            </a:r>
          </a:p>
          <a:p>
            <a:r>
              <a:rPr lang="ru-RU" dirty="0" smtClean="0"/>
              <a:t>контейнерные </a:t>
            </a:r>
            <a:r>
              <a:rPr lang="ru-RU" dirty="0"/>
              <a:t>классов </a:t>
            </a:r>
            <a:r>
              <a:rPr lang="en-US" dirty="0"/>
              <a:t>ADO</a:t>
            </a:r>
            <a:r>
              <a:rPr lang="ru-RU" dirty="0"/>
              <a:t>.</a:t>
            </a:r>
            <a:r>
              <a:rPr lang="en-US" dirty="0" smtClean="0"/>
              <a:t>NET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DataSet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DataTable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DataView</a:t>
            </a:r>
            <a:r>
              <a:rPr lang="ru-RU" dirty="0"/>
              <a:t>;</a:t>
            </a:r>
          </a:p>
          <a:p>
            <a:r>
              <a:rPr lang="ru-RU" dirty="0"/>
              <a:t>любые объекты, которые получается в результате обработки запроса </a:t>
            </a:r>
            <a:r>
              <a:rPr lang="en-US" dirty="0"/>
              <a:t>LINQ</a:t>
            </a:r>
            <a:r>
              <a:rPr lang="ru-RU" dirty="0"/>
              <a:t>, поддерживающие интерфейс </a:t>
            </a:r>
            <a:r>
              <a:rPr lang="en-US" dirty="0" err="1">
                <a:solidFill>
                  <a:srgbClr val="0000FF"/>
                </a:solidFill>
              </a:rPr>
              <a:t>IQueryable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Выполняемые выражения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-формы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web</a:t>
            </a:r>
            <a:r>
              <a:rPr lang="ru-RU" dirty="0" smtClean="0"/>
              <a:t>-форме </a:t>
            </a:r>
            <a:r>
              <a:rPr lang="en-US" dirty="0">
                <a:solidFill>
                  <a:srgbClr val="0000FF"/>
                </a:solidFill>
              </a:rPr>
              <a:t>.</a:t>
            </a:r>
            <a:r>
              <a:rPr lang="en-US" dirty="0" err="1">
                <a:solidFill>
                  <a:srgbClr val="0000FF"/>
                </a:solidFill>
              </a:rPr>
              <a:t>aspx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может записываться</a:t>
            </a:r>
          </a:p>
          <a:p>
            <a:pPr lvl="1"/>
            <a:r>
              <a:rPr lang="ru-RU" dirty="0" smtClean="0"/>
              <a:t>статический текст </a:t>
            </a:r>
          </a:p>
          <a:p>
            <a:pPr lvl="1"/>
            <a:r>
              <a:rPr lang="ru-RU" dirty="0" smtClean="0"/>
              <a:t>серверные ЭУ</a:t>
            </a:r>
            <a:endParaRPr lang="ru-RU" b="1" i="1" dirty="0" smtClean="0"/>
          </a:p>
          <a:p>
            <a:pPr lvl="1"/>
            <a:r>
              <a:rPr lang="ru-RU" b="1" i="1" dirty="0" smtClean="0"/>
              <a:t>выполняемые </a:t>
            </a:r>
            <a:r>
              <a:rPr lang="ru-RU" b="1" i="1" dirty="0"/>
              <a:t>выражения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Выполняемые выражения после выполнения включают вместо себя в </a:t>
            </a:r>
            <a:r>
              <a:rPr lang="en-US" dirty="0"/>
              <a:t>web</a:t>
            </a:r>
            <a:r>
              <a:rPr lang="ru-RU" dirty="0"/>
              <a:t>-формы некоторые значения. </a:t>
            </a:r>
            <a:endParaRPr lang="ru-RU" dirty="0" smtClean="0"/>
          </a:p>
          <a:p>
            <a:r>
              <a:rPr lang="ru-RU" dirty="0" smtClean="0"/>
              <a:t>Типы </a:t>
            </a:r>
            <a:r>
              <a:rPr lang="ru-RU" dirty="0"/>
              <a:t>выполняемых </a:t>
            </a:r>
            <a:r>
              <a:rPr lang="ru-RU" dirty="0" smtClean="0"/>
              <a:t>выражений</a:t>
            </a:r>
            <a:r>
              <a:rPr lang="ru-RU" dirty="0"/>
              <a:t>: </a:t>
            </a:r>
          </a:p>
          <a:p>
            <a:pPr lvl="1"/>
            <a:r>
              <a:rPr lang="ru-RU" b="1" i="1" dirty="0"/>
              <a:t>$-выражения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&lt;%$ </a:t>
            </a: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выражение</a:t>
            </a:r>
            <a:r>
              <a:rPr lang="en-US" dirty="0">
                <a:solidFill>
                  <a:srgbClr val="0000FF"/>
                </a:solidFill>
              </a:rPr>
              <a:t>] %&gt;</a:t>
            </a:r>
            <a:r>
              <a:rPr lang="ru-RU" dirty="0"/>
              <a:t>);</a:t>
            </a:r>
          </a:p>
          <a:p>
            <a:pPr lvl="1"/>
            <a:r>
              <a:rPr lang="ru-RU" b="1" i="1" dirty="0"/>
              <a:t>#-выражения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&lt;%# </a:t>
            </a: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выражение</a:t>
            </a:r>
            <a:r>
              <a:rPr lang="en-US" dirty="0">
                <a:solidFill>
                  <a:srgbClr val="0000FF"/>
                </a:solidFill>
              </a:rPr>
              <a:t>] %&gt;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4000" dirty="0" smtClean="0"/>
              <a:t>Выполняемые $-выражения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b="1" i="1" dirty="0"/>
              <a:t>М</a:t>
            </a:r>
            <a:r>
              <a:rPr lang="ru-RU" b="1" i="1" dirty="0" smtClean="0"/>
              <a:t>огут </a:t>
            </a:r>
            <a:r>
              <a:rPr lang="ru-RU" b="1" i="1" dirty="0"/>
              <a:t>включаться только в тэги серверных ЭУ </a:t>
            </a:r>
            <a:r>
              <a:rPr lang="ru-RU" dirty="0"/>
              <a:t>для задания их свойств. </a:t>
            </a:r>
            <a:endParaRPr lang="ru-RU" dirty="0" smtClean="0"/>
          </a:p>
          <a:p>
            <a:pPr lvl="1"/>
            <a:r>
              <a:rPr lang="ru-RU" dirty="0" smtClean="0"/>
              <a:t>выполняются </a:t>
            </a:r>
            <a:r>
              <a:rPr lang="ru-RU" dirty="0"/>
              <a:t>в момент обращения к странице. </a:t>
            </a:r>
            <a:endParaRPr lang="ru-RU" dirty="0" smtClean="0"/>
          </a:p>
          <a:p>
            <a:r>
              <a:rPr lang="ru-RU" dirty="0" smtClean="0"/>
              <a:t>Записываются в тэги типа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&lt;%$ </a:t>
            </a:r>
            <a:r>
              <a:rPr lang="en-US" dirty="0">
                <a:solidFill>
                  <a:srgbClr val="0000FF"/>
                </a:solidFill>
              </a:rPr>
              <a:t>… </a:t>
            </a:r>
            <a:r>
              <a:rPr lang="en-US" dirty="0" smtClean="0">
                <a:solidFill>
                  <a:srgbClr val="0000FF"/>
                </a:solidFill>
              </a:rPr>
              <a:t>%&gt;</a:t>
            </a:r>
            <a:endParaRPr lang="ru-RU" dirty="0" smtClean="0"/>
          </a:p>
          <a:p>
            <a:r>
              <a:rPr lang="ru-RU" dirty="0" smtClean="0"/>
              <a:t>Используются для следующих целей</a:t>
            </a:r>
            <a:r>
              <a:rPr lang="en-US" dirty="0" smtClean="0"/>
              <a:t>:</a:t>
            </a:r>
            <a:endParaRPr lang="ru-RU" dirty="0"/>
          </a:p>
          <a:p>
            <a:pPr lvl="1"/>
            <a:r>
              <a:rPr lang="ru-RU" dirty="0"/>
              <a:t>для получения </a:t>
            </a:r>
            <a:r>
              <a:rPr lang="ru-RU" b="1" i="1" dirty="0"/>
              <a:t>строки соединения</a:t>
            </a:r>
            <a:r>
              <a:rPr lang="ru-RU" dirty="0"/>
              <a:t> из раздела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ru-RU" dirty="0" err="1" smtClean="0">
                <a:solidFill>
                  <a:srgbClr val="0000FF"/>
                </a:solidFill>
              </a:rPr>
              <a:t>onnection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ru-RU" dirty="0" err="1" smtClean="0">
                <a:solidFill>
                  <a:srgbClr val="0000FF"/>
                </a:solidFill>
              </a:rPr>
              <a:t>trings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файла </a:t>
            </a:r>
            <a:r>
              <a:rPr lang="en-US" dirty="0">
                <a:solidFill>
                  <a:srgbClr val="0000FF"/>
                </a:solidFill>
              </a:rPr>
              <a:t>web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 err="1" smtClean="0">
                <a:solidFill>
                  <a:srgbClr val="0000FF"/>
                </a:solidFill>
              </a:rPr>
              <a:t>config</a:t>
            </a:r>
            <a:endParaRPr lang="ru-RU" dirty="0"/>
          </a:p>
          <a:p>
            <a:pPr lvl="1"/>
            <a:r>
              <a:rPr lang="ru-RU" dirty="0" smtClean="0"/>
              <a:t>получения </a:t>
            </a:r>
            <a:r>
              <a:rPr lang="ru-RU" b="1" i="1" dirty="0"/>
              <a:t>значения </a:t>
            </a:r>
            <a:r>
              <a:rPr lang="ru-RU" b="1" i="1" dirty="0" smtClean="0"/>
              <a:t>параметра </a:t>
            </a:r>
            <a:r>
              <a:rPr lang="ru-RU" dirty="0" smtClean="0"/>
              <a:t>из раздела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appSettings</a:t>
            </a:r>
            <a:r>
              <a:rPr lang="en-US" dirty="0">
                <a:solidFill>
                  <a:srgbClr val="0000FF"/>
                </a:solidFill>
              </a:rPr>
              <a:t>&gt;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файла </a:t>
            </a:r>
            <a:r>
              <a:rPr lang="en-US" dirty="0">
                <a:solidFill>
                  <a:srgbClr val="0000FF"/>
                </a:solidFill>
              </a:rPr>
              <a:t>web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 err="1" smtClean="0">
                <a:solidFill>
                  <a:srgbClr val="0000FF"/>
                </a:solidFill>
              </a:rPr>
              <a:t>config</a:t>
            </a:r>
            <a:endParaRPr lang="ru-RU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Получение текстовой строки соединения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Получения текстовой строки соединения </a:t>
            </a:r>
            <a:r>
              <a:rPr lang="ru-RU" dirty="0" smtClean="0"/>
              <a:t>из </a:t>
            </a:r>
            <a:r>
              <a:rPr lang="ru-RU" dirty="0"/>
              <a:t>раздела 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connectionStrings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файла </a:t>
            </a:r>
            <a:r>
              <a:rPr lang="en-US" dirty="0">
                <a:solidFill>
                  <a:srgbClr val="0000FF"/>
                </a:solidFill>
              </a:rPr>
              <a:t>web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config</a:t>
            </a:r>
            <a:r>
              <a:rPr lang="ru-RU" dirty="0">
                <a:solidFill>
                  <a:srgbClr val="0000FF"/>
                </a:solidFill>
              </a:rPr>
              <a:t> </a:t>
            </a:r>
            <a:endParaRPr lang="ru-RU" dirty="0"/>
          </a:p>
          <a:p>
            <a:pPr marL="457200" lvl="1" indent="0">
              <a:buNone/>
            </a:pPr>
            <a:r>
              <a:rPr lang="ru-RU" dirty="0">
                <a:solidFill>
                  <a:srgbClr val="0000FF"/>
                </a:solidFill>
              </a:rPr>
              <a:t>&lt;%$ </a:t>
            </a:r>
            <a:r>
              <a:rPr lang="ru-RU" dirty="0" err="1" smtClean="0">
                <a:solidFill>
                  <a:srgbClr val="0000FF"/>
                </a:solidFill>
              </a:rPr>
              <a:t>ConnectionStrings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ru-RU" dirty="0" smtClean="0">
                <a:solidFill>
                  <a:srgbClr val="0000FF"/>
                </a:solidFill>
              </a:rPr>
              <a:t>строка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%&gt;</a:t>
            </a:r>
            <a:r>
              <a:rPr lang="ru-RU" dirty="0"/>
              <a:t> </a:t>
            </a:r>
            <a:endParaRPr lang="ru-RU" dirty="0" smtClean="0"/>
          </a:p>
          <a:p>
            <a:pPr marL="457200" lvl="1" indent="0">
              <a:buNone/>
            </a:pPr>
            <a:endParaRPr lang="ru-RU" dirty="0"/>
          </a:p>
          <a:p>
            <a:r>
              <a:rPr lang="ru-RU" dirty="0" smtClean="0"/>
              <a:t>Например, выражение 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0000FF"/>
                </a:solidFill>
              </a:rPr>
              <a:t>&lt;%$ </a:t>
            </a:r>
            <a:r>
              <a:rPr lang="ru-RU" dirty="0" err="1" smtClean="0">
                <a:solidFill>
                  <a:srgbClr val="0000FF"/>
                </a:solidFill>
              </a:rPr>
              <a:t>ConnectionStrings:Northwind</a:t>
            </a:r>
            <a:r>
              <a:rPr lang="ru-RU" dirty="0" smtClean="0">
                <a:solidFill>
                  <a:srgbClr val="0000FF"/>
                </a:solidFill>
              </a:rPr>
              <a:t> %&gt;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	используется </a:t>
            </a:r>
            <a:r>
              <a:rPr lang="ru-RU" dirty="0" smtClean="0"/>
              <a:t> </a:t>
            </a:r>
            <a:r>
              <a:rPr lang="ru-RU" dirty="0"/>
              <a:t>для получения текстовой строки соединения с именем </a:t>
            </a:r>
            <a:r>
              <a:rPr lang="ru-RU" dirty="0" err="1">
                <a:solidFill>
                  <a:srgbClr val="0000FF"/>
                </a:solidFill>
              </a:rPr>
              <a:t>Northwind</a:t>
            </a:r>
            <a:r>
              <a:rPr lang="ru-RU" dirty="0"/>
              <a:t> из файла </a:t>
            </a:r>
            <a:r>
              <a:rPr lang="ru-RU" dirty="0" err="1">
                <a:solidFill>
                  <a:srgbClr val="0000FF"/>
                </a:solidFill>
              </a:rPr>
              <a:t>web</a:t>
            </a:r>
            <a:r>
              <a:rPr lang="en-US" dirty="0">
                <a:solidFill>
                  <a:srgbClr val="0000FF"/>
                </a:solidFill>
              </a:rPr>
              <a:t>.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config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Хранение строк соединения в </a:t>
            </a:r>
            <a:r>
              <a:rPr lang="en-US" dirty="0" smtClean="0"/>
              <a:t>web-config</a:t>
            </a:r>
            <a:r>
              <a:rPr lang="ru-RU" dirty="0" smtClean="0"/>
              <a:t>:</a:t>
            </a:r>
          </a:p>
          <a:p>
            <a:pPr marL="352425" indent="11113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connectionStrings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  <a:endParaRPr lang="ru-RU" sz="2600" dirty="0">
              <a:solidFill>
                <a:srgbClr val="0000FF"/>
              </a:solidFill>
            </a:endParaRPr>
          </a:p>
          <a:p>
            <a:pPr marL="352425" indent="11113">
              <a:buNone/>
            </a:pPr>
            <a:r>
              <a:rPr lang="en-US" sz="2600" dirty="0">
                <a:solidFill>
                  <a:srgbClr val="0000FF"/>
                </a:solidFill>
              </a:rPr>
              <a:t>&lt;add name="</a:t>
            </a:r>
            <a:r>
              <a:rPr lang="en-US" sz="2600" dirty="0" err="1">
                <a:solidFill>
                  <a:srgbClr val="0000FF"/>
                </a:solidFill>
              </a:rPr>
              <a:t>Northwind</a:t>
            </a:r>
            <a:r>
              <a:rPr lang="en-US" sz="2600" dirty="0">
                <a:solidFill>
                  <a:srgbClr val="0000FF"/>
                </a:solidFill>
              </a:rPr>
              <a:t>" </a:t>
            </a:r>
            <a:r>
              <a:rPr lang="en-US" sz="2600" dirty="0" err="1">
                <a:solidFill>
                  <a:srgbClr val="0000FF"/>
                </a:solidFill>
              </a:rPr>
              <a:t>connectionString</a:t>
            </a:r>
            <a:r>
              <a:rPr lang="en-US" sz="2600" dirty="0" smtClean="0">
                <a:solidFill>
                  <a:srgbClr val="0000FF"/>
                </a:solidFill>
              </a:rPr>
              <a:t>=</a:t>
            </a:r>
            <a:endParaRPr lang="ru-RU" sz="2600" dirty="0" smtClean="0">
              <a:solidFill>
                <a:srgbClr val="0000FF"/>
              </a:solidFill>
            </a:endParaRPr>
          </a:p>
          <a:p>
            <a:pPr marL="107315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"</a:t>
            </a:r>
            <a:r>
              <a:rPr lang="en-US" sz="2600" dirty="0">
                <a:solidFill>
                  <a:srgbClr val="0000FF"/>
                </a:solidFill>
              </a:rPr>
              <a:t>Data Source= </a:t>
            </a:r>
            <a:r>
              <a:rPr lang="en-US" sz="2600" dirty="0" err="1" smtClean="0">
                <a:solidFill>
                  <a:srgbClr val="0000FF"/>
                </a:solidFill>
              </a:rPr>
              <a:t>localhost</a:t>
            </a:r>
            <a:r>
              <a:rPr lang="en-US" sz="2600" dirty="0" smtClean="0">
                <a:solidFill>
                  <a:srgbClr val="0000FF"/>
                </a:solidFill>
              </a:rPr>
              <a:t>\</a:t>
            </a:r>
            <a:r>
              <a:rPr lang="en-US" sz="2600" dirty="0" err="1" smtClean="0">
                <a:solidFill>
                  <a:srgbClr val="0000FF"/>
                </a:solidFill>
              </a:rPr>
              <a:t>sqlexpress</a:t>
            </a:r>
            <a:r>
              <a:rPr lang="en-US" sz="2600" dirty="0">
                <a:solidFill>
                  <a:srgbClr val="0000FF"/>
                </a:solidFill>
              </a:rPr>
              <a:t>; Initial Catalog=</a:t>
            </a:r>
            <a:r>
              <a:rPr lang="en-US" sz="2600" dirty="0" err="1">
                <a:solidFill>
                  <a:srgbClr val="0000FF"/>
                </a:solidFill>
              </a:rPr>
              <a:t>Northwind</a:t>
            </a:r>
            <a:r>
              <a:rPr lang="en-US" sz="2600" dirty="0">
                <a:solidFill>
                  <a:srgbClr val="0000FF"/>
                </a:solidFill>
              </a:rPr>
              <a:t>; Integrated Security = True" </a:t>
            </a:r>
            <a:endParaRPr lang="ru-RU" sz="2600" dirty="0" smtClean="0">
              <a:solidFill>
                <a:srgbClr val="0000FF"/>
              </a:solidFill>
            </a:endParaRPr>
          </a:p>
          <a:p>
            <a:pPr marL="1436688" indent="0">
              <a:buNone/>
            </a:pPr>
            <a:r>
              <a:rPr lang="en-US" sz="2600" dirty="0" err="1" smtClean="0">
                <a:solidFill>
                  <a:srgbClr val="0000FF"/>
                </a:solidFill>
              </a:rPr>
              <a:t>providerName</a:t>
            </a:r>
            <a:r>
              <a:rPr lang="en-US" sz="2600" dirty="0">
                <a:solidFill>
                  <a:srgbClr val="0000FF"/>
                </a:solidFill>
              </a:rPr>
              <a:t>="</a:t>
            </a:r>
            <a:r>
              <a:rPr lang="en-US" sz="2600" dirty="0" err="1">
                <a:solidFill>
                  <a:srgbClr val="0000FF"/>
                </a:solidFill>
              </a:rPr>
              <a:t>System.Data.SqlClient</a:t>
            </a:r>
            <a:r>
              <a:rPr lang="en-US" sz="2600" dirty="0">
                <a:solidFill>
                  <a:srgbClr val="0000FF"/>
                </a:solidFill>
              </a:rPr>
              <a:t>" /&gt;</a:t>
            </a:r>
            <a:endParaRPr lang="ru-RU" sz="2600" dirty="0">
              <a:solidFill>
                <a:srgbClr val="0000FF"/>
              </a:solidFill>
            </a:endParaRPr>
          </a:p>
          <a:p>
            <a:pPr marL="352425" indent="11113">
              <a:buNone/>
            </a:pPr>
            <a:r>
              <a:rPr lang="en-US" sz="2600" dirty="0">
                <a:solidFill>
                  <a:srgbClr val="0000FF"/>
                </a:solidFill>
              </a:rPr>
              <a:t>. . .</a:t>
            </a:r>
            <a:endParaRPr lang="ru-RU" sz="2600" dirty="0">
              <a:solidFill>
                <a:srgbClr val="0000FF"/>
              </a:solidFill>
            </a:endParaRPr>
          </a:p>
          <a:p>
            <a:pPr marL="352425" indent="11113">
              <a:buNone/>
            </a:pPr>
            <a:r>
              <a:rPr lang="ru-RU" sz="2600" dirty="0">
                <a:solidFill>
                  <a:srgbClr val="0000FF"/>
                </a:solidFill>
              </a:rPr>
              <a:t>&lt;/</a:t>
            </a:r>
            <a:r>
              <a:rPr lang="en-US" sz="2600" dirty="0" err="1">
                <a:solidFill>
                  <a:srgbClr val="0000FF"/>
                </a:solidFill>
              </a:rPr>
              <a:t>connectionStrings</a:t>
            </a:r>
            <a:r>
              <a:rPr lang="ru-RU" sz="2600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/>
              <a:t>Получение </a:t>
            </a:r>
            <a:r>
              <a:rPr lang="ru-RU" sz="3600" dirty="0" smtClean="0"/>
              <a:t>параметра из файл</a:t>
            </a:r>
            <a:r>
              <a:rPr lang="ru-RU" sz="3600" dirty="0"/>
              <a:t>а</a:t>
            </a:r>
            <a:r>
              <a:rPr lang="ru-RU" sz="3600" dirty="0" smtClean="0"/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web.config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Получения </a:t>
            </a:r>
            <a:r>
              <a:rPr lang="ru-RU" dirty="0"/>
              <a:t>значения </a:t>
            </a:r>
            <a:r>
              <a:rPr lang="ru-RU" dirty="0" smtClean="0"/>
              <a:t>параметра из </a:t>
            </a:r>
            <a:r>
              <a:rPr lang="ru-RU" dirty="0"/>
              <a:t>раздела 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appSettings</a:t>
            </a:r>
            <a:r>
              <a:rPr lang="en-US" dirty="0">
                <a:solidFill>
                  <a:srgbClr val="0000FF"/>
                </a:solidFill>
              </a:rPr>
              <a:t>&gt;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файла </a:t>
            </a:r>
            <a:r>
              <a:rPr lang="en-US" dirty="0">
                <a:solidFill>
                  <a:srgbClr val="0000FF"/>
                </a:solidFill>
              </a:rPr>
              <a:t>web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 smtClean="0">
                <a:solidFill>
                  <a:srgbClr val="0000FF"/>
                </a:solidFill>
              </a:rPr>
              <a:t>config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&lt;%$ </a:t>
            </a:r>
            <a:r>
              <a:rPr lang="en-US" dirty="0" err="1">
                <a:solidFill>
                  <a:srgbClr val="0000FF"/>
                </a:solidFill>
              </a:rPr>
              <a:t>AppSettings</a:t>
            </a:r>
            <a:r>
              <a:rPr lang="en-US" dirty="0">
                <a:solidFill>
                  <a:srgbClr val="0000FF"/>
                </a:solidFill>
              </a:rPr>
              <a:t>:[</a:t>
            </a:r>
            <a:r>
              <a:rPr lang="en-US" dirty="0" err="1">
                <a:solidFill>
                  <a:srgbClr val="0000FF"/>
                </a:solidFill>
              </a:rPr>
              <a:t>имя</a:t>
            </a:r>
            <a:r>
              <a:rPr lang="en-US" dirty="0">
                <a:solidFill>
                  <a:srgbClr val="0000FF"/>
                </a:solidFill>
              </a:rPr>
              <a:t>] </a:t>
            </a:r>
            <a:r>
              <a:rPr lang="en-US" dirty="0" smtClean="0">
                <a:solidFill>
                  <a:srgbClr val="0000FF"/>
                </a:solidFill>
              </a:rPr>
              <a:t>%&gt;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выражение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&lt;%$ </a:t>
            </a:r>
            <a:r>
              <a:rPr lang="en-US" dirty="0" err="1">
                <a:solidFill>
                  <a:srgbClr val="0000FF"/>
                </a:solidFill>
              </a:rPr>
              <a:t>AppSettings:appName</a:t>
            </a:r>
            <a:r>
              <a:rPr lang="en-US" dirty="0">
                <a:solidFill>
                  <a:srgbClr val="0000FF"/>
                </a:solidFill>
              </a:rPr>
              <a:t> %&gt; 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ru-RU" dirty="0" smtClean="0"/>
              <a:t>используется </a:t>
            </a:r>
            <a:r>
              <a:rPr lang="ru-RU" dirty="0"/>
              <a:t>для получения значения переменной </a:t>
            </a:r>
            <a:r>
              <a:rPr lang="en-US" dirty="0" err="1">
                <a:solidFill>
                  <a:srgbClr val="0000FF"/>
                </a:solidFill>
              </a:rPr>
              <a:t>appName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/>
              <a:t>из файла </a:t>
            </a:r>
            <a:r>
              <a:rPr lang="ru-RU" dirty="0" err="1" smtClean="0">
                <a:solidFill>
                  <a:srgbClr val="0000FF"/>
                </a:solidFill>
              </a:rPr>
              <a:t>web.config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Хранение </a:t>
            </a:r>
            <a:r>
              <a:rPr lang="ru-RU" dirty="0"/>
              <a:t>данных в </a:t>
            </a:r>
            <a:r>
              <a:rPr lang="en-US" dirty="0"/>
              <a:t>web-config</a:t>
            </a:r>
            <a:r>
              <a:rPr lang="ru-RU" dirty="0"/>
              <a:t>:</a:t>
            </a:r>
          </a:p>
          <a:p>
            <a:pPr marL="1071563" indent="11113">
              <a:buNone/>
            </a:pPr>
            <a:r>
              <a:rPr lang="en-US" sz="2500" dirty="0" smtClean="0">
                <a:solidFill>
                  <a:srgbClr val="0000FF"/>
                </a:solidFill>
              </a:rPr>
              <a:t>&lt;</a:t>
            </a:r>
            <a:r>
              <a:rPr lang="en-US" sz="2500" dirty="0" err="1">
                <a:solidFill>
                  <a:srgbClr val="0000FF"/>
                </a:solidFill>
              </a:rPr>
              <a:t>appSettings</a:t>
            </a:r>
            <a:r>
              <a:rPr lang="en-US" sz="2500" dirty="0">
                <a:solidFill>
                  <a:srgbClr val="0000FF"/>
                </a:solidFill>
              </a:rPr>
              <a:t>&gt;</a:t>
            </a:r>
            <a:endParaRPr lang="ru-RU" sz="2500" dirty="0">
              <a:solidFill>
                <a:srgbClr val="0000FF"/>
              </a:solidFill>
            </a:endParaRPr>
          </a:p>
          <a:p>
            <a:pPr marL="1435100" indent="11113">
              <a:buNone/>
            </a:pPr>
            <a:r>
              <a:rPr lang="en-US" sz="2500" dirty="0">
                <a:solidFill>
                  <a:srgbClr val="0000FF"/>
                </a:solidFill>
              </a:rPr>
              <a:t>&lt;add key="</a:t>
            </a:r>
            <a:r>
              <a:rPr lang="en-US" sz="2500" dirty="0" err="1">
                <a:solidFill>
                  <a:srgbClr val="0000FF"/>
                </a:solidFill>
              </a:rPr>
              <a:t>appName</a:t>
            </a:r>
            <a:r>
              <a:rPr lang="en-US" sz="2500" dirty="0">
                <a:solidFill>
                  <a:srgbClr val="0000FF"/>
                </a:solidFill>
              </a:rPr>
              <a:t>" value= </a:t>
            </a:r>
            <a:r>
              <a:rPr lang="en-US" sz="2500" dirty="0" smtClean="0">
                <a:solidFill>
                  <a:srgbClr val="0000FF"/>
                </a:solidFill>
              </a:rPr>
              <a:t>"</a:t>
            </a:r>
            <a:r>
              <a:rPr lang="ru-RU" sz="2500" dirty="0" smtClean="0">
                <a:solidFill>
                  <a:srgbClr val="0000FF"/>
                </a:solidFill>
              </a:rPr>
              <a:t>1234</a:t>
            </a:r>
            <a:r>
              <a:rPr lang="en-US" sz="2500" dirty="0" smtClean="0">
                <a:solidFill>
                  <a:srgbClr val="0000FF"/>
                </a:solidFill>
              </a:rPr>
              <a:t>" </a:t>
            </a:r>
            <a:r>
              <a:rPr lang="en-US" sz="2500" dirty="0">
                <a:solidFill>
                  <a:srgbClr val="0000FF"/>
                </a:solidFill>
              </a:rPr>
              <a:t>/&gt;</a:t>
            </a:r>
            <a:endParaRPr lang="ru-RU" sz="2500" dirty="0">
              <a:solidFill>
                <a:srgbClr val="0000FF"/>
              </a:solidFill>
            </a:endParaRPr>
          </a:p>
          <a:p>
            <a:pPr marL="1071563" indent="11113">
              <a:buNone/>
            </a:pPr>
            <a:r>
              <a:rPr lang="en-US" sz="2500" dirty="0">
                <a:solidFill>
                  <a:srgbClr val="0000FF"/>
                </a:solidFill>
              </a:rPr>
              <a:t>&lt;/</a:t>
            </a:r>
            <a:r>
              <a:rPr lang="en-US" sz="2500" dirty="0" err="1">
                <a:solidFill>
                  <a:srgbClr val="0000FF"/>
                </a:solidFill>
              </a:rPr>
              <a:t>appSettings</a:t>
            </a:r>
            <a:r>
              <a:rPr lang="en-US" sz="2500" dirty="0" smtClean="0">
                <a:solidFill>
                  <a:srgbClr val="0000FF"/>
                </a:solidFill>
              </a:rPr>
              <a:t>&gt;</a:t>
            </a:r>
            <a:endParaRPr lang="ru-RU" sz="25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4000" dirty="0" smtClean="0"/>
              <a:t>Выполняемые </a:t>
            </a:r>
            <a:r>
              <a:rPr lang="ru-RU" sz="4000" dirty="0"/>
              <a:t>#-</a:t>
            </a:r>
            <a:r>
              <a:rPr lang="ru-RU" sz="4000" dirty="0" smtClean="0"/>
              <a:t>выражения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7638"/>
            <a:ext cx="9036496" cy="544036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Могут включаться в любое место шаблона </a:t>
            </a:r>
            <a:r>
              <a:rPr lang="en-US" b="1" i="1" dirty="0"/>
              <a:t>web</a:t>
            </a:r>
            <a:r>
              <a:rPr lang="ru-RU" b="1" i="1" dirty="0"/>
              <a:t>-формы 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 err="1">
                <a:solidFill>
                  <a:srgbClr val="0000FF"/>
                </a:solidFill>
              </a:rPr>
              <a:t>aspx</a:t>
            </a:r>
            <a:r>
              <a:rPr lang="ru-RU" dirty="0"/>
              <a:t>. </a:t>
            </a:r>
          </a:p>
          <a:p>
            <a:r>
              <a:rPr lang="ru-RU" dirty="0" smtClean="0"/>
              <a:t>Записываются с помощь тэгов </a:t>
            </a:r>
            <a:r>
              <a:rPr lang="en-US" sz="3600" dirty="0"/>
              <a:t> </a:t>
            </a:r>
            <a:r>
              <a:rPr lang="ru-RU" dirty="0">
                <a:solidFill>
                  <a:srgbClr val="0000FF"/>
                </a:solidFill>
              </a:rPr>
              <a:t>&lt;%# … %&gt;</a:t>
            </a:r>
            <a:endParaRPr lang="ru-RU" dirty="0" smtClean="0"/>
          </a:p>
          <a:p>
            <a:r>
              <a:rPr lang="ru-RU" dirty="0" smtClean="0"/>
              <a:t>В выражении могут использоваться </a:t>
            </a:r>
          </a:p>
          <a:p>
            <a:pPr lvl="1"/>
            <a:r>
              <a:rPr lang="ru-RU" dirty="0"/>
              <a:t>п</a:t>
            </a:r>
            <a:r>
              <a:rPr lang="ru-RU" dirty="0" smtClean="0"/>
              <a:t>еременные и константы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вызовы </a:t>
            </a:r>
            <a:r>
              <a:rPr lang="ru-RU" dirty="0"/>
              <a:t>открытых (</a:t>
            </a:r>
            <a:r>
              <a:rPr lang="en-US" dirty="0">
                <a:solidFill>
                  <a:srgbClr val="0000FF"/>
                </a:solidFill>
              </a:rPr>
              <a:t>public</a:t>
            </a:r>
            <a:r>
              <a:rPr lang="ru-RU" dirty="0"/>
              <a:t>) </a:t>
            </a:r>
            <a:r>
              <a:rPr lang="ru-RU" dirty="0" smtClean="0"/>
              <a:t>и защищенных </a:t>
            </a:r>
            <a:r>
              <a:rPr lang="ru-RU" dirty="0"/>
              <a:t>(</a:t>
            </a:r>
            <a:r>
              <a:rPr lang="en-US" dirty="0">
                <a:solidFill>
                  <a:srgbClr val="0000FF"/>
                </a:solidFill>
              </a:rPr>
              <a:t>protected</a:t>
            </a:r>
            <a:r>
              <a:rPr lang="ru-RU" dirty="0"/>
              <a:t>) методов программного кода. </a:t>
            </a:r>
            <a:endParaRPr lang="ru-RU" dirty="0" smtClean="0"/>
          </a:p>
          <a:p>
            <a:r>
              <a:rPr lang="ru-RU" dirty="0" smtClean="0"/>
              <a:t>Обычно </a:t>
            </a:r>
            <a:r>
              <a:rPr lang="ru-RU" dirty="0"/>
              <a:t>используется для задания </a:t>
            </a:r>
            <a:r>
              <a:rPr lang="ru-RU" dirty="0" smtClean="0"/>
              <a:t>свойств (атрибутов) </a:t>
            </a:r>
            <a:r>
              <a:rPr lang="ru-RU" dirty="0"/>
              <a:t>элементов управления </a:t>
            </a:r>
            <a:endParaRPr lang="en-US" dirty="0"/>
          </a:p>
          <a:p>
            <a:pPr lvl="1"/>
            <a:r>
              <a:rPr lang="ru-RU" dirty="0"/>
              <a:t>текстовых, </a:t>
            </a:r>
            <a:endParaRPr lang="en-US" dirty="0"/>
          </a:p>
          <a:p>
            <a:pPr lvl="1"/>
            <a:r>
              <a:rPr lang="ru-RU" dirty="0"/>
              <a:t>любых</a:t>
            </a:r>
            <a:r>
              <a:rPr lang="en-US" dirty="0"/>
              <a:t> </a:t>
            </a:r>
            <a:r>
              <a:rPr lang="ru-RU" dirty="0"/>
              <a:t>других, например, </a:t>
            </a:r>
            <a:r>
              <a:rPr lang="ru-RU" dirty="0" err="1">
                <a:solidFill>
                  <a:srgbClr val="0000FF"/>
                </a:solidFill>
              </a:rPr>
              <a:t>Color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NavigateUrl</a:t>
            </a:r>
            <a:r>
              <a:rPr lang="ru-RU" dirty="0">
                <a:solidFill>
                  <a:srgbClr val="0000FF"/>
                </a:solidFill>
              </a:rPr>
              <a:t>.</a:t>
            </a:r>
            <a:endParaRPr lang="ru-RU" dirty="0" smtClean="0"/>
          </a:p>
          <a:p>
            <a:r>
              <a:rPr lang="ru-RU" dirty="0" smtClean="0"/>
              <a:t>Выполняется только после вызова метода </a:t>
            </a:r>
            <a:r>
              <a:rPr lang="en-US" dirty="0" err="1" smtClean="0">
                <a:solidFill>
                  <a:srgbClr val="0000FF"/>
                </a:solidFill>
              </a:rPr>
              <a:t>DataBind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ru-RU" dirty="0"/>
              <a:t>:</a:t>
            </a:r>
            <a:endParaRPr lang="ru-RU" dirty="0" smtClean="0"/>
          </a:p>
          <a:p>
            <a:pPr lvl="1"/>
            <a:r>
              <a:rPr lang="ru-RU" dirty="0" smtClean="0"/>
              <a:t>для страницы </a:t>
            </a:r>
            <a:r>
              <a:rPr lang="en-US" dirty="0" smtClean="0">
                <a:solidFill>
                  <a:srgbClr val="0000FF"/>
                </a:solidFill>
              </a:rPr>
              <a:t>Page</a:t>
            </a:r>
            <a:r>
              <a:rPr lang="ru-RU" dirty="0" smtClean="0"/>
              <a:t>, которая содержит ЭУ, </a:t>
            </a:r>
          </a:p>
          <a:p>
            <a:pPr lvl="1"/>
            <a:r>
              <a:rPr lang="ru-RU" dirty="0" smtClean="0"/>
              <a:t>для самого ЭУ. 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Пример использования #-</a:t>
            </a:r>
            <a:r>
              <a:rPr lang="ru-RU" sz="4000" dirty="0"/>
              <a:t>выражений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pPr marL="0" indent="11113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&lt;</a:t>
            </a:r>
            <a:r>
              <a:rPr lang="en-US" sz="2600" dirty="0" smtClean="0">
                <a:solidFill>
                  <a:srgbClr val="0000FF"/>
                </a:solidFill>
              </a:rPr>
              <a:t>asp</a:t>
            </a:r>
            <a:r>
              <a:rPr lang="ru-RU" sz="2600" dirty="0" smtClean="0">
                <a:solidFill>
                  <a:srgbClr val="0000FF"/>
                </a:solidFill>
              </a:rPr>
              <a:t>:</a:t>
            </a:r>
            <a:r>
              <a:rPr lang="en-US" sz="2600" dirty="0" smtClean="0">
                <a:solidFill>
                  <a:srgbClr val="0000FF"/>
                </a:solidFill>
              </a:rPr>
              <a:t>Label id</a:t>
            </a:r>
            <a:r>
              <a:rPr lang="ru-RU" sz="2600" dirty="0" smtClean="0">
                <a:solidFill>
                  <a:srgbClr val="0000FF"/>
                </a:solidFill>
              </a:rPr>
              <a:t>=“</a:t>
            </a:r>
            <a:r>
              <a:rPr lang="en-US" sz="2600" dirty="0" smtClean="0">
                <a:solidFill>
                  <a:srgbClr val="0000FF"/>
                </a:solidFill>
              </a:rPr>
              <a:t>label</a:t>
            </a:r>
            <a:r>
              <a:rPr lang="ru-RU" sz="2600" dirty="0" smtClean="0">
                <a:solidFill>
                  <a:srgbClr val="0000FF"/>
                </a:solidFill>
              </a:rPr>
              <a:t>1” </a:t>
            </a:r>
            <a:r>
              <a:rPr lang="en-US" sz="2600" dirty="0" smtClean="0">
                <a:solidFill>
                  <a:srgbClr val="0000FF"/>
                </a:solidFill>
              </a:rPr>
              <a:t>Text</a:t>
            </a:r>
            <a:r>
              <a:rPr lang="ru-RU" sz="2600" dirty="0" smtClean="0">
                <a:solidFill>
                  <a:srgbClr val="0000FF"/>
                </a:solidFill>
              </a:rPr>
              <a:t>=</a:t>
            </a:r>
            <a:r>
              <a:rPr lang="ru-RU" sz="2600" b="1" dirty="0" smtClean="0">
                <a:solidFill>
                  <a:srgbClr val="0000FF"/>
                </a:solidFill>
              </a:rPr>
              <a:t>&lt;%# “Результат равен ” + (1 + 2) +  “, текущее время ” + </a:t>
            </a:r>
            <a:r>
              <a:rPr lang="ru-RU" sz="2600" b="1" dirty="0" err="1" smtClean="0">
                <a:solidFill>
                  <a:srgbClr val="0000FF"/>
                </a:solidFill>
              </a:rPr>
              <a:t>DateTime.Now.ToLongTimeString</a:t>
            </a:r>
            <a:r>
              <a:rPr lang="ru-RU" sz="2600" b="1" dirty="0" smtClean="0">
                <a:solidFill>
                  <a:srgbClr val="0000FF"/>
                </a:solidFill>
              </a:rPr>
              <a:t>() %&gt;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</a:rPr>
              <a:t>runat=</a:t>
            </a:r>
            <a:r>
              <a:rPr lang="ru-RU" sz="2600" dirty="0" smtClean="0">
                <a:solidFill>
                  <a:srgbClr val="0000FF"/>
                </a:solidFill>
              </a:rPr>
              <a:t>"</a:t>
            </a:r>
            <a:r>
              <a:rPr lang="ru-RU" sz="2600" dirty="0" err="1" smtClean="0">
                <a:solidFill>
                  <a:srgbClr val="0000FF"/>
                </a:solidFill>
              </a:rPr>
              <a:t>server</a:t>
            </a:r>
            <a:r>
              <a:rPr lang="ru-RU" sz="2600" dirty="0" smtClean="0">
                <a:solidFill>
                  <a:srgbClr val="0000FF"/>
                </a:solidFill>
              </a:rPr>
              <a:t>" /&gt;</a:t>
            </a:r>
            <a:endParaRPr lang="ru-RU" sz="3000" dirty="0" smtClean="0">
              <a:solidFill>
                <a:srgbClr val="0000FF"/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результате выполнения метода </a:t>
            </a:r>
            <a:r>
              <a:rPr lang="en-US" dirty="0" err="1">
                <a:solidFill>
                  <a:srgbClr val="0000FF"/>
                </a:solidFill>
              </a:rPr>
              <a:t>DataBind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ru-RU" dirty="0"/>
              <a:t>:</a:t>
            </a:r>
          </a:p>
          <a:p>
            <a:pPr>
              <a:buNone/>
            </a:pPr>
            <a:r>
              <a:rPr lang="en-US" sz="2400" dirty="0">
                <a:solidFill>
                  <a:srgbClr val="0000FF"/>
                </a:solidFill>
              </a:rPr>
              <a:t>public void Page_Load(object s, </a:t>
            </a:r>
            <a:r>
              <a:rPr lang="en-US" sz="2400" dirty="0" err="1">
                <a:solidFill>
                  <a:srgbClr val="0000FF"/>
                </a:solidFill>
              </a:rPr>
              <a:t>EventArgs</a:t>
            </a:r>
            <a:r>
              <a:rPr lang="en-US" sz="2400" dirty="0">
                <a:solidFill>
                  <a:srgbClr val="0000FF"/>
                </a:solidFill>
              </a:rPr>
              <a:t> e) {</a:t>
            </a:r>
            <a:endParaRPr lang="ru-RU" sz="2400" dirty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en-US" sz="2400" dirty="0">
                <a:solidFill>
                  <a:srgbClr val="0000FF"/>
                </a:solidFill>
              </a:rPr>
              <a:t>if (! </a:t>
            </a:r>
            <a:r>
              <a:rPr lang="en-US" sz="2400" dirty="0" err="1">
                <a:solidFill>
                  <a:srgbClr val="0000FF"/>
                </a:solidFill>
              </a:rPr>
              <a:t>Page.IsPostBack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  <a:endParaRPr lang="ru-RU" sz="24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2400" b="1" dirty="0" err="1">
                <a:solidFill>
                  <a:srgbClr val="0000FF"/>
                </a:solidFill>
              </a:rPr>
              <a:t>Page.DataBind</a:t>
            </a:r>
            <a:r>
              <a:rPr lang="en-US" sz="2400" b="1" dirty="0" smtClean="0">
                <a:solidFill>
                  <a:srgbClr val="0000FF"/>
                </a:solidFill>
              </a:rPr>
              <a:t>();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  <a:p>
            <a:pPr marL="3175" indent="11113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странице будет показано текстовое сообщение, вида: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ru-RU" dirty="0" smtClean="0">
                <a:solidFill>
                  <a:srgbClr val="0000FF"/>
                </a:solidFill>
              </a:rPr>
              <a:t>Результат </a:t>
            </a:r>
            <a:r>
              <a:rPr lang="ru-RU" dirty="0">
                <a:solidFill>
                  <a:srgbClr val="0000FF"/>
                </a:solidFill>
              </a:rPr>
              <a:t>равен 3, текущее время </a:t>
            </a:r>
            <a:r>
              <a:rPr lang="ru-RU" dirty="0" smtClean="0">
                <a:solidFill>
                  <a:srgbClr val="0000FF"/>
                </a:solidFill>
              </a:rPr>
              <a:t>14:05:27</a:t>
            </a:r>
            <a:r>
              <a:rPr lang="en-US" dirty="0" smtClean="0"/>
              <a:t>”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Специальный вид #-выражений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&lt;%# </a:t>
            </a:r>
            <a:r>
              <a:rPr lang="en-US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</a:t>
            </a:r>
            <a:r>
              <a:rPr lang="en-US" sz="3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en-US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%&gt;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Задается с помощью обращения к функции </a:t>
            </a:r>
            <a:r>
              <a:rPr lang="en-US" dirty="0" err="1">
                <a:solidFill>
                  <a:srgbClr val="0000FF"/>
                </a:solidFill>
              </a:rPr>
              <a:t>Eval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0000FF"/>
                </a:solidFill>
              </a:rPr>
              <a:t>&lt;%# </a:t>
            </a:r>
            <a:r>
              <a:rPr lang="en-US" dirty="0" err="1">
                <a:solidFill>
                  <a:srgbClr val="0000FF"/>
                </a:solidFill>
              </a:rPr>
              <a:t>Eval</a:t>
            </a:r>
            <a:r>
              <a:rPr lang="en-US" dirty="0">
                <a:solidFill>
                  <a:srgbClr val="0000FF"/>
                </a:solidFill>
              </a:rPr>
              <a:t>() %&gt;</a:t>
            </a:r>
            <a:endParaRPr lang="ru-RU" dirty="0" smtClean="0"/>
          </a:p>
          <a:p>
            <a:r>
              <a:rPr lang="ru-RU" dirty="0" smtClean="0"/>
              <a:t>Позволяют </a:t>
            </a:r>
            <a:r>
              <a:rPr lang="ru-RU" dirty="0"/>
              <a:t>включать в </a:t>
            </a:r>
            <a:r>
              <a:rPr lang="ru-RU" b="1" i="1" dirty="0"/>
              <a:t>шаблоны составных ЭУ </a:t>
            </a:r>
            <a:r>
              <a:rPr lang="ru-RU" dirty="0"/>
              <a:t>данные из связанной с ним </a:t>
            </a:r>
            <a:r>
              <a:rPr lang="ru-RU" dirty="0" smtClean="0"/>
              <a:t>выборки данных. </a:t>
            </a:r>
          </a:p>
          <a:p>
            <a:r>
              <a:rPr lang="ru-RU" dirty="0"/>
              <a:t>На выполнение вызывается статический метод </a:t>
            </a:r>
            <a:r>
              <a:rPr lang="en-US" dirty="0" err="1">
                <a:solidFill>
                  <a:srgbClr val="0000FF"/>
                </a:solidFill>
              </a:rPr>
              <a:t>Eval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класса </a:t>
            </a:r>
            <a:r>
              <a:rPr lang="en-US" dirty="0" err="1">
                <a:solidFill>
                  <a:srgbClr val="0000FF"/>
                </a:solidFill>
              </a:rPr>
              <a:t>DataBinder</a:t>
            </a:r>
            <a:r>
              <a:rPr lang="ru-RU" dirty="0"/>
              <a:t>. </a:t>
            </a:r>
          </a:p>
          <a:p>
            <a:r>
              <a:rPr lang="ru-RU" dirty="0" smtClean="0"/>
              <a:t>Полный синтаксис выражения:</a:t>
            </a:r>
            <a:endParaRPr lang="ru-RU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&lt;%# </a:t>
            </a:r>
            <a:r>
              <a:rPr lang="en-US" sz="2800" dirty="0" err="1">
                <a:solidFill>
                  <a:srgbClr val="0000FF"/>
                </a:solidFill>
              </a:rPr>
              <a:t>DataBinder.Eval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Container.DataItem</a:t>
            </a:r>
            <a:r>
              <a:rPr lang="en-US" sz="2800" dirty="0">
                <a:solidFill>
                  <a:srgbClr val="0000FF"/>
                </a:solidFill>
              </a:rPr>
              <a:t>, expression) </a:t>
            </a:r>
            <a:r>
              <a:rPr lang="en-US" sz="2800" dirty="0" smtClean="0">
                <a:solidFill>
                  <a:srgbClr val="0000FF"/>
                </a:solidFill>
              </a:rPr>
              <a:t>%&gt;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4000" dirty="0" smtClean="0"/>
              <a:t>Специальный вид #-выражений 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5257800"/>
          </a:xfrm>
        </p:spPr>
        <p:txBody>
          <a:bodyPr>
            <a:normAutofit/>
          </a:bodyPr>
          <a:lstStyle/>
          <a:p>
            <a:r>
              <a:rPr lang="ru-RU" dirty="0"/>
              <a:t>Полный синтаксис выражения:</a:t>
            </a:r>
          </a:p>
          <a:p>
            <a:pPr>
              <a:buNone/>
            </a:pPr>
            <a:r>
              <a:rPr lang="en-US" sz="2800" dirty="0">
                <a:solidFill>
                  <a:srgbClr val="0000FF"/>
                </a:solidFill>
              </a:rPr>
              <a:t>&lt;%# </a:t>
            </a:r>
            <a:r>
              <a:rPr lang="en-US" sz="2800" dirty="0" err="1">
                <a:solidFill>
                  <a:srgbClr val="0000FF"/>
                </a:solidFill>
              </a:rPr>
              <a:t>DataBinder.Eval</a:t>
            </a:r>
            <a:r>
              <a:rPr lang="en-US" sz="2800" dirty="0" smtClean="0">
                <a:solidFill>
                  <a:srgbClr val="0000FF"/>
                </a:solidFill>
              </a:rPr>
              <a:t>( </a:t>
            </a:r>
            <a:r>
              <a:rPr lang="en-US" sz="2800" dirty="0" err="1" smtClean="0">
                <a:solidFill>
                  <a:srgbClr val="0000FF"/>
                </a:solidFill>
              </a:rPr>
              <a:t>Container.DataItem</a:t>
            </a:r>
            <a:r>
              <a:rPr lang="en-US" sz="2800" dirty="0">
                <a:solidFill>
                  <a:srgbClr val="0000FF"/>
                </a:solidFill>
              </a:rPr>
              <a:t>, expression) %&gt;</a:t>
            </a:r>
            <a:endParaRPr lang="ru-RU" sz="2800" dirty="0">
              <a:solidFill>
                <a:srgbClr val="0000FF"/>
              </a:solidFill>
            </a:endParaRPr>
          </a:p>
          <a:p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/>
              <a:t>Здесь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Container.DataItem</a:t>
            </a:r>
            <a:r>
              <a:rPr lang="ru-RU" dirty="0" smtClean="0"/>
              <a:t> – это текущая запись, которая </a:t>
            </a:r>
            <a:r>
              <a:rPr lang="ru-RU" dirty="0"/>
              <a:t>используется в шаблоне составного </a:t>
            </a:r>
            <a:r>
              <a:rPr lang="ru-RU" dirty="0" smtClean="0"/>
              <a:t>ЭУ.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expression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– это имя поля текущей записи из выборки данных.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Первый параметр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Container.DataItem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Ссылается </a:t>
            </a:r>
            <a:r>
              <a:rPr lang="ru-RU" dirty="0"/>
              <a:t>на объект, для которого оценивается второй параметр </a:t>
            </a:r>
            <a:r>
              <a:rPr lang="en-US" dirty="0">
                <a:solidFill>
                  <a:srgbClr val="0000FF"/>
                </a:solidFill>
              </a:rPr>
              <a:t>expression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Свойство </a:t>
            </a:r>
            <a:r>
              <a:rPr lang="en-US" dirty="0" err="1">
                <a:solidFill>
                  <a:srgbClr val="0000FF"/>
                </a:solidFill>
              </a:rPr>
              <a:t>DataItem</a:t>
            </a:r>
            <a:r>
              <a:rPr lang="ru-RU" dirty="0"/>
              <a:t> представляет собой объект в контейнере текущего контекста. </a:t>
            </a:r>
            <a:endParaRPr lang="ru-RU" dirty="0" smtClean="0"/>
          </a:p>
          <a:p>
            <a:r>
              <a:rPr lang="ru-RU" dirty="0" smtClean="0"/>
              <a:t>Обычно </a:t>
            </a:r>
            <a:r>
              <a:rPr lang="ru-RU" dirty="0"/>
              <a:t>контейнер является </a:t>
            </a:r>
            <a:r>
              <a:rPr lang="ru-RU" dirty="0" smtClean="0"/>
              <a:t>текущей записью (экземпляром </a:t>
            </a:r>
            <a:r>
              <a:rPr lang="ru-RU" dirty="0"/>
              <a:t>элемента </a:t>
            </a:r>
            <a:r>
              <a:rPr lang="ru-RU" dirty="0" smtClean="0"/>
              <a:t>данных)</a:t>
            </a:r>
          </a:p>
          <a:p>
            <a:pPr lvl="1"/>
            <a:r>
              <a:rPr lang="ru-RU" dirty="0" smtClean="0"/>
              <a:t>например</a:t>
            </a:r>
            <a:r>
              <a:rPr lang="ru-RU" dirty="0"/>
              <a:t>, объект </a:t>
            </a:r>
            <a:r>
              <a:rPr lang="en-US" dirty="0" err="1">
                <a:solidFill>
                  <a:srgbClr val="0000FF"/>
                </a:solidFill>
              </a:rPr>
              <a:t>DataGridItem</a:t>
            </a:r>
            <a:r>
              <a:rPr lang="ru-RU" dirty="0"/>
              <a:t>, который готов к использованию для формирования </a:t>
            </a:r>
            <a:r>
              <a:rPr lang="en-US" dirty="0"/>
              <a:t>HTML </a:t>
            </a:r>
            <a:r>
              <a:rPr lang="ru-RU" dirty="0"/>
              <a:t>кода. 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Второй параметр: </a:t>
            </a:r>
            <a:r>
              <a:rPr lang="en-US" dirty="0">
                <a:solidFill>
                  <a:srgbClr val="0000FF"/>
                </a:solidFill>
              </a:rPr>
              <a:t>expression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964488" cy="5301208"/>
          </a:xfrm>
        </p:spPr>
        <p:txBody>
          <a:bodyPr>
            <a:normAutofit/>
          </a:bodyPr>
          <a:lstStyle/>
          <a:p>
            <a:r>
              <a:rPr lang="ru-RU" dirty="0" smtClean="0"/>
              <a:t>Обычно </a:t>
            </a:r>
            <a:r>
              <a:rPr lang="ru-RU" dirty="0"/>
              <a:t>является строкой с именем поля, значение которого нужно получить у объекта элемента данных. </a:t>
            </a:r>
            <a:endParaRPr lang="ru-RU" dirty="0" smtClean="0"/>
          </a:p>
          <a:p>
            <a:pPr lvl="1"/>
            <a:r>
              <a:rPr lang="ru-RU" dirty="0" smtClean="0"/>
              <a:t>Это </a:t>
            </a:r>
            <a:r>
              <a:rPr lang="ru-RU" dirty="0"/>
              <a:t>может быть выражением, которое включает индексы и имена свойств.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Выражение: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&lt;%# </a:t>
            </a:r>
            <a:r>
              <a:rPr lang="en-US" sz="2800" dirty="0" err="1" smtClean="0">
                <a:solidFill>
                  <a:srgbClr val="0000FF"/>
                </a:solidFill>
              </a:rPr>
              <a:t>DataBinder.Eval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dirty="0" err="1" smtClean="0">
                <a:solidFill>
                  <a:srgbClr val="0000FF"/>
                </a:solidFill>
              </a:rPr>
              <a:t>Container.DataItem</a:t>
            </a:r>
            <a:r>
              <a:rPr lang="en-US" sz="2800" dirty="0" smtClean="0">
                <a:solidFill>
                  <a:srgbClr val="0000FF"/>
                </a:solidFill>
              </a:rPr>
              <a:t>, expression) %&gt;</a:t>
            </a:r>
            <a:endParaRPr lang="ru-RU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/>
              <a:t>обычно </a:t>
            </a:r>
            <a:r>
              <a:rPr lang="ru-RU" dirty="0"/>
              <a:t>повторяется, всегда в одной и той же форме.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разных страницах меняются только второй параметр </a:t>
            </a:r>
            <a:r>
              <a:rPr lang="en-US" dirty="0" smtClean="0">
                <a:solidFill>
                  <a:srgbClr val="0000FF"/>
                </a:solidFill>
              </a:rPr>
              <a:t>expression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 smtClean="0"/>
          </a:p>
          <a:p>
            <a:r>
              <a:rPr lang="ru-RU" dirty="0"/>
              <a:t>К</a:t>
            </a:r>
            <a:r>
              <a:rPr lang="ru-RU" dirty="0" smtClean="0"/>
              <a:t>омпактная </a:t>
            </a:r>
            <a:r>
              <a:rPr lang="ru-RU" dirty="0"/>
              <a:t>форма записи </a:t>
            </a:r>
            <a:r>
              <a:rPr lang="ru-RU" dirty="0" smtClean="0"/>
              <a:t>метода </a:t>
            </a:r>
            <a:r>
              <a:rPr lang="en-US" dirty="0" err="1" smtClean="0">
                <a:solidFill>
                  <a:srgbClr val="0000FF"/>
                </a:solidFill>
              </a:rPr>
              <a:t>DataBinder.Eval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ru-RU" dirty="0">
                <a:solidFill>
                  <a:srgbClr val="0000FF"/>
                </a:solidFill>
              </a:rPr>
              <a:t>: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&lt;%# </a:t>
            </a:r>
            <a:r>
              <a:rPr lang="en-US" dirty="0" err="1">
                <a:solidFill>
                  <a:srgbClr val="0000FF"/>
                </a:solidFill>
              </a:rPr>
              <a:t>Eval</a:t>
            </a:r>
            <a:r>
              <a:rPr lang="en-US" dirty="0">
                <a:solidFill>
                  <a:srgbClr val="0000FF"/>
                </a:solidFill>
              </a:rPr>
              <a:t>(expression) </a:t>
            </a:r>
            <a:r>
              <a:rPr lang="en-US" dirty="0" smtClean="0">
                <a:solidFill>
                  <a:srgbClr val="0000FF"/>
                </a:solidFill>
              </a:rPr>
              <a:t>%&gt;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4000" b="1" dirty="0"/>
              <a:t>Серверные  </a:t>
            </a:r>
            <a:r>
              <a:rPr lang="ru-RU" sz="4000" b="1" dirty="0" smtClean="0"/>
              <a:t>ЭУ, связываемые </a:t>
            </a:r>
            <a:r>
              <a:rPr lang="ru-RU" sz="4000" b="1" dirty="0"/>
              <a:t>с </a:t>
            </a:r>
            <a:r>
              <a:rPr lang="ru-RU" sz="4000" b="1" dirty="0" smtClean="0"/>
              <a:t>данными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Наиболее эффективный способ </a:t>
            </a:r>
            <a:r>
              <a:rPr lang="ru-RU" dirty="0"/>
              <a:t>использования </a:t>
            </a:r>
            <a:r>
              <a:rPr lang="ru-RU" dirty="0" smtClean="0"/>
              <a:t> данных </a:t>
            </a:r>
            <a:r>
              <a:rPr lang="ru-RU" dirty="0"/>
              <a:t>из разных источников </a:t>
            </a:r>
            <a:r>
              <a:rPr lang="ru-RU" dirty="0" smtClean="0"/>
              <a:t>– это их связывание </a:t>
            </a:r>
            <a:r>
              <a:rPr lang="ru-RU" dirty="0"/>
              <a:t>с элементами управления.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b="1" i="1" dirty="0" smtClean="0"/>
              <a:t>Связанные с данными ЭУ</a:t>
            </a:r>
            <a:r>
              <a:rPr lang="ru-RU" dirty="0" smtClean="0"/>
              <a:t>» это просто серверные </a:t>
            </a:r>
            <a:r>
              <a:rPr lang="en-US" dirty="0" smtClean="0"/>
              <a:t>web</a:t>
            </a:r>
            <a:r>
              <a:rPr lang="ru-RU" dirty="0" smtClean="0"/>
              <a:t>-ЭУ, имеющие специальные свойства, с помощью которых эти ЭУ можно заполнить набором данных. </a:t>
            </a:r>
          </a:p>
          <a:p>
            <a:r>
              <a:rPr lang="ru-RU" dirty="0"/>
              <a:t>В </a:t>
            </a:r>
            <a:r>
              <a:rPr lang="en-US" dirty="0"/>
              <a:t>ASP</a:t>
            </a:r>
            <a:r>
              <a:rPr lang="ru-RU" dirty="0"/>
              <a:t>.</a:t>
            </a:r>
            <a:r>
              <a:rPr lang="en-US" dirty="0"/>
              <a:t>Net </a:t>
            </a:r>
            <a:r>
              <a:rPr lang="ru-RU" dirty="0"/>
              <a:t>имеется большая группа серверных элементов управления, которые можно связывать с источниками данных. </a:t>
            </a:r>
          </a:p>
          <a:p>
            <a:pPr lvl="1"/>
            <a:r>
              <a:rPr lang="ru-RU" b="1" i="1" dirty="0"/>
              <a:t>связанные с данными элементы управления.</a:t>
            </a:r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Основные свойства связывания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ЭУ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данными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334764"/>
              </p:ext>
            </p:extLst>
          </p:nvPr>
        </p:nvGraphicFramePr>
        <p:xfrm>
          <a:off x="72008" y="1596169"/>
          <a:ext cx="8964488" cy="5261831"/>
        </p:xfrm>
        <a:graphic>
          <a:graphicData uri="http://schemas.openxmlformats.org/drawingml/2006/table">
            <a:tbl>
              <a:tblPr/>
              <a:tblGrid>
                <a:gridCol w="143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Свойство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00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DataSource</a:t>
                      </a:r>
                      <a:r>
                        <a:rPr lang="ru-RU" sz="16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Ссылка на объект, который содержит коллекцию элементов.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86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DataSourceID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Идентификатор КСИД.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 этом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случае данный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компонент будет создавать требуемый объект данных автоматически. Для одного ЭУ нельзя одновременно использовать оба свойства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DataSource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DataSourceID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9683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DataMember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Если источник данных содержит несколько коллекций данных (например, объект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Arial"/>
                        </a:rPr>
                        <a:t>DataSet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может содержать несколько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Arial"/>
                        </a:rPr>
                        <a:t>DataTable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), свойству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DataMember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задается имя коллекции данных из которой будут извлекаться данные.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9683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DataTextField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Некоторые ЭУ могут показать только одно значение элемента данных (например, списочные ЭУ). Свойство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Arial"/>
                        </a:rPr>
                        <a:t>DataTextField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задает поле (при работе с записями) или свойство (при работе с объектами) элемента данных, которое содержит значение для отображения на странице.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706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DataValueField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Это свойство аналогично свойству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Arial"/>
                        </a:rPr>
                        <a:t>DataTextField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но заданное значение элемента данных, которое не отображается на странице, а сохраняется в атрибуте </a:t>
                      </a:r>
                      <a:r>
                        <a:rPr lang="en-US" sz="1800" dirty="0">
                          <a:latin typeface="Arial"/>
                          <a:ea typeface="+mn-ea"/>
                          <a:cs typeface="Arial"/>
                        </a:rPr>
                        <a:t>value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используемого HTML тэга.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001" marR="8001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Связывание ЭУ с данными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 fontScale="92500"/>
          </a:bodyPr>
          <a:lstStyle/>
          <a:p>
            <a:r>
              <a:rPr lang="ru-RU" b="1" i="1" dirty="0" smtClean="0"/>
              <a:t>Связывание с данными </a:t>
            </a:r>
            <a:r>
              <a:rPr lang="ru-RU" dirty="0" smtClean="0"/>
              <a:t>(</a:t>
            </a:r>
            <a:r>
              <a:rPr lang="en-US" dirty="0" smtClean="0"/>
              <a:t>data binding</a:t>
            </a:r>
            <a:r>
              <a:rPr lang="ru-RU" dirty="0" smtClean="0"/>
              <a:t>) является процессом получения данных из некоторого источника и присвоения их свойствам элементов управления. </a:t>
            </a:r>
          </a:p>
          <a:p>
            <a:r>
              <a:rPr lang="ru-RU" dirty="0" smtClean="0"/>
              <a:t>При формировании такими ЭУ кода разметки (при </a:t>
            </a:r>
            <a:r>
              <a:rPr lang="ru-RU" dirty="0" err="1" smtClean="0"/>
              <a:t>рендеринге</a:t>
            </a:r>
            <a:r>
              <a:rPr lang="ru-RU" dirty="0" smtClean="0"/>
              <a:t>), в нее будут включаться связанные данные.</a:t>
            </a:r>
          </a:p>
          <a:p>
            <a:r>
              <a:rPr lang="ru-RU" dirty="0" smtClean="0"/>
              <a:t>Для </a:t>
            </a:r>
            <a:r>
              <a:rPr lang="ru-RU" dirty="0"/>
              <a:t>изменения внешнего вида (представления) ЭУ </a:t>
            </a:r>
            <a:r>
              <a:rPr lang="ru-RU" dirty="0" smtClean="0"/>
              <a:t>нужно </a:t>
            </a:r>
          </a:p>
          <a:p>
            <a:pPr lvl="1"/>
            <a:r>
              <a:rPr lang="ru-RU" dirty="0" smtClean="0"/>
              <a:t>задать значения свойствам </a:t>
            </a:r>
            <a:r>
              <a:rPr lang="en-US" dirty="0" err="1" smtClean="0">
                <a:solidFill>
                  <a:srgbClr val="0000FF"/>
                </a:solidFill>
              </a:rPr>
              <a:t>DataSource</a:t>
            </a:r>
            <a:r>
              <a:rPr lang="ru-RU" dirty="0" smtClean="0">
                <a:solidFill>
                  <a:srgbClr val="0000FF"/>
                </a:solidFill>
              </a:rPr>
              <a:t>,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DataMember</a:t>
            </a:r>
            <a:r>
              <a:rPr lang="ru-RU" dirty="0" smtClean="0">
                <a:solidFill>
                  <a:srgbClr val="0000FF"/>
                </a:solidFill>
              </a:rPr>
              <a:t>, …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вызвать метод </a:t>
            </a:r>
            <a:r>
              <a:rPr lang="en-US" dirty="0" err="1">
                <a:solidFill>
                  <a:srgbClr val="0000FF"/>
                </a:solidFill>
              </a:rPr>
              <a:t>DataBind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ru-RU" dirty="0"/>
              <a:t> </a:t>
            </a:r>
            <a:r>
              <a:rPr lang="ru-RU" dirty="0" smtClean="0"/>
              <a:t>(у </a:t>
            </a:r>
            <a:r>
              <a:rPr lang="ru-RU" dirty="0"/>
              <a:t>ЭУ или у объекта </a:t>
            </a:r>
            <a:r>
              <a:rPr lang="en-US" dirty="0" smtClean="0">
                <a:solidFill>
                  <a:srgbClr val="0000FF"/>
                </a:solidFill>
              </a:rPr>
              <a:t>Page</a:t>
            </a:r>
            <a:r>
              <a:rPr lang="ru-RU" dirty="0" smtClean="0">
                <a:solidFill>
                  <a:srgbClr val="0000FF"/>
                </a:solidFill>
              </a:rPr>
              <a:t>)</a:t>
            </a:r>
            <a:r>
              <a:rPr lang="ru-RU" dirty="0" smtClean="0"/>
              <a:t>. 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Связывание ЭУ с данными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ЭУ выполнение операции связывания с данными означает обновление его внутреннего состояния, чтобы отражать коллекцию значений, присвоенную его свойствам.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формировании ЭУ соответствующей ему разметки </a:t>
            </a:r>
            <a:r>
              <a:rPr lang="ru-RU" dirty="0" smtClean="0"/>
              <a:t>в нее </a:t>
            </a:r>
            <a:r>
              <a:rPr lang="ru-RU" dirty="0"/>
              <a:t>будут включаться данные, связанные с ЭУ</a:t>
            </a:r>
            <a:r>
              <a:rPr lang="ru-RU" dirty="0" smtClean="0"/>
              <a:t>.</a:t>
            </a:r>
          </a:p>
          <a:p>
            <a:pPr lvl="1"/>
            <a:r>
              <a:rPr lang="ru-RU" dirty="0" smtClean="0"/>
              <a:t>в </a:t>
            </a:r>
            <a:r>
              <a:rPr lang="ru-RU" dirty="0"/>
              <a:t>результате вызова </a:t>
            </a:r>
            <a:r>
              <a:rPr lang="ru-RU" dirty="0" smtClean="0"/>
              <a:t>метода </a:t>
            </a:r>
            <a:r>
              <a:rPr lang="en-US" dirty="0" err="1">
                <a:solidFill>
                  <a:srgbClr val="0000FF"/>
                </a:solidFill>
              </a:rPr>
              <a:t>RenderControl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связывания с данными списочного серверный ЭУ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en-US" sz="4500" dirty="0" smtClean="0">
                <a:solidFill>
                  <a:srgbClr val="0000FF"/>
                </a:solidFill>
              </a:rPr>
              <a:t>&lt;</a:t>
            </a:r>
            <a:r>
              <a:rPr lang="en-US" sz="4500" dirty="0" err="1">
                <a:solidFill>
                  <a:srgbClr val="0000FF"/>
                </a:solidFill>
              </a:rPr>
              <a:t>asp:DropDownList</a:t>
            </a:r>
            <a:r>
              <a:rPr lang="en-US" sz="4500" dirty="0">
                <a:solidFill>
                  <a:srgbClr val="0000FF"/>
                </a:solidFill>
              </a:rPr>
              <a:t> </a:t>
            </a:r>
            <a:r>
              <a:rPr lang="en-US" sz="4500" b="1" dirty="0">
                <a:solidFill>
                  <a:srgbClr val="0000FF"/>
                </a:solidFill>
              </a:rPr>
              <a:t>id="ddList1" </a:t>
            </a:r>
            <a:r>
              <a:rPr lang="en-US" sz="4500" dirty="0">
                <a:solidFill>
                  <a:srgbClr val="0000FF"/>
                </a:solidFill>
              </a:rPr>
              <a:t>runat="server"&gt;</a:t>
            </a:r>
            <a:endParaRPr lang="ru-RU" sz="4500" dirty="0">
              <a:solidFill>
                <a:srgbClr val="0000FF"/>
              </a:solidFill>
            </a:endParaRPr>
          </a:p>
          <a:p>
            <a:endParaRPr lang="ru-RU" sz="4500" dirty="0" smtClean="0"/>
          </a:p>
          <a:p>
            <a:r>
              <a:rPr lang="ru-RU" sz="4000" dirty="0" smtClean="0"/>
              <a:t>Для связывания данного ЭУ с данными можно </a:t>
            </a:r>
            <a:r>
              <a:rPr lang="ru-RU" sz="4000" dirty="0"/>
              <a:t>задать источник данных в виде объекта класса </a:t>
            </a:r>
            <a:r>
              <a:rPr lang="en-US" sz="4000" dirty="0" err="1">
                <a:solidFill>
                  <a:srgbClr val="0000FF"/>
                </a:solidFill>
              </a:rPr>
              <a:t>SqlDataReader</a:t>
            </a:r>
            <a:r>
              <a:rPr lang="ru-RU" sz="4000" dirty="0"/>
              <a:t>:</a:t>
            </a:r>
          </a:p>
          <a:p>
            <a:pPr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protected void Page_Load(object sender, </a:t>
            </a:r>
            <a:r>
              <a:rPr lang="en-US" sz="4000" dirty="0" err="1">
                <a:solidFill>
                  <a:srgbClr val="0000FF"/>
                </a:solidFill>
              </a:rPr>
              <a:t>EventArgs</a:t>
            </a:r>
            <a:r>
              <a:rPr lang="en-US" sz="4000" dirty="0">
                <a:solidFill>
                  <a:srgbClr val="0000FF"/>
                </a:solidFill>
              </a:rPr>
              <a:t> e){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if (!</a:t>
            </a:r>
            <a:r>
              <a:rPr lang="en-US" sz="4000" dirty="0" err="1">
                <a:solidFill>
                  <a:srgbClr val="0000FF"/>
                </a:solidFill>
              </a:rPr>
              <a:t>IsPostBack</a:t>
            </a:r>
            <a:r>
              <a:rPr lang="en-US" sz="4000" dirty="0">
                <a:solidFill>
                  <a:srgbClr val="0000FF"/>
                </a:solidFill>
              </a:rPr>
              <a:t>) {</a:t>
            </a:r>
            <a:endParaRPr lang="ru-RU" sz="4000" dirty="0">
              <a:solidFill>
                <a:srgbClr val="0000FF"/>
              </a:solidFill>
            </a:endParaRPr>
          </a:p>
          <a:p>
            <a:pPr marL="1071563" indent="11113">
              <a:buNone/>
            </a:pPr>
            <a:r>
              <a:rPr lang="en-US" sz="4000" b="1" dirty="0">
                <a:solidFill>
                  <a:srgbClr val="0000FF"/>
                </a:solidFill>
              </a:rPr>
              <a:t>ddList1.DataSource = </a:t>
            </a:r>
            <a:r>
              <a:rPr lang="en-US" sz="4000" b="1" dirty="0" err="1">
                <a:solidFill>
                  <a:srgbClr val="0000FF"/>
                </a:solidFill>
              </a:rPr>
              <a:t>GetData</a:t>
            </a:r>
            <a:r>
              <a:rPr lang="en-US" sz="4000" b="1" dirty="0">
                <a:solidFill>
                  <a:srgbClr val="0000FF"/>
                </a:solidFill>
              </a:rPr>
              <a:t>();</a:t>
            </a:r>
            <a:endParaRPr lang="ru-RU" sz="4000" b="1" dirty="0">
              <a:solidFill>
                <a:srgbClr val="0000FF"/>
              </a:solidFill>
            </a:endParaRPr>
          </a:p>
          <a:p>
            <a:pPr marL="1071563" indent="11113">
              <a:buNone/>
            </a:pPr>
            <a:r>
              <a:rPr lang="en-US" sz="4000" b="1" dirty="0">
                <a:solidFill>
                  <a:srgbClr val="0000FF"/>
                </a:solidFill>
              </a:rPr>
              <a:t>ddList1.DataTextField = "country";</a:t>
            </a:r>
            <a:endParaRPr lang="ru-RU" sz="4000" b="1" dirty="0">
              <a:solidFill>
                <a:srgbClr val="0000FF"/>
              </a:solidFill>
            </a:endParaRPr>
          </a:p>
          <a:p>
            <a:pPr marL="1071563" indent="11113">
              <a:buNone/>
            </a:pPr>
            <a:r>
              <a:rPr lang="en-US" sz="4000" b="1" dirty="0">
                <a:solidFill>
                  <a:srgbClr val="0000FF"/>
                </a:solidFill>
              </a:rPr>
              <a:t>ddList1.DataValueField = "country";</a:t>
            </a:r>
            <a:endParaRPr lang="ru-RU" sz="4000" b="1" dirty="0">
              <a:solidFill>
                <a:srgbClr val="0000FF"/>
              </a:solidFill>
            </a:endParaRPr>
          </a:p>
          <a:p>
            <a:pPr marL="1071563" indent="11113">
              <a:buNone/>
            </a:pPr>
            <a:r>
              <a:rPr lang="en-US" sz="4000" b="1" dirty="0">
                <a:solidFill>
                  <a:srgbClr val="0000FF"/>
                </a:solidFill>
              </a:rPr>
              <a:t>ddList1.DataBind();</a:t>
            </a:r>
            <a:endParaRPr lang="ru-RU" sz="4000" b="1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}</a:t>
            </a:r>
            <a:endParaRPr lang="ru-RU" sz="4000" dirty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en-US" sz="4000" dirty="0" smtClean="0">
                <a:solidFill>
                  <a:srgbClr val="0000FF"/>
                </a:solidFill>
              </a:rPr>
              <a:t>}</a:t>
            </a:r>
            <a:endParaRPr lang="ru-RU" sz="4000" dirty="0" smtClean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ru-RU" sz="4000" dirty="0">
                <a:solidFill>
                  <a:srgbClr val="0000FF"/>
                </a:solidFill>
              </a:rPr>
              <a:t>// Метод выборки данных из базы данных с помощью объекта </a:t>
            </a:r>
            <a:r>
              <a:rPr lang="en-US" sz="4000" b="1" dirty="0" err="1">
                <a:solidFill>
                  <a:srgbClr val="0000FF"/>
                </a:solidFill>
              </a:rPr>
              <a:t>DataReader</a:t>
            </a:r>
            <a:endParaRPr lang="ru-RU" sz="4000" b="1" dirty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en-US" sz="4000" dirty="0" err="1">
                <a:solidFill>
                  <a:srgbClr val="0000FF"/>
                </a:solidFill>
              </a:rPr>
              <a:t>SqlDataReader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GetCityData</a:t>
            </a:r>
            <a:r>
              <a:rPr lang="en-US" sz="4000" dirty="0">
                <a:solidFill>
                  <a:srgbClr val="0000FF"/>
                </a:solidFill>
              </a:rPr>
              <a:t>() {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string </a:t>
            </a:r>
            <a:r>
              <a:rPr lang="en-US" sz="4000" dirty="0" err="1">
                <a:solidFill>
                  <a:srgbClr val="0000FF"/>
                </a:solidFill>
              </a:rPr>
              <a:t>connectionString</a:t>
            </a:r>
            <a:r>
              <a:rPr lang="en-US" sz="4000" dirty="0">
                <a:solidFill>
                  <a:srgbClr val="0000FF"/>
                </a:solidFill>
              </a:rPr>
              <a:t> = "Data </a:t>
            </a:r>
            <a:r>
              <a:rPr lang="en-US" sz="4000" dirty="0" err="1">
                <a:solidFill>
                  <a:srgbClr val="0000FF"/>
                </a:solidFill>
              </a:rPr>
              <a:t>Souce</a:t>
            </a:r>
            <a:r>
              <a:rPr lang="en-US" sz="4000" dirty="0">
                <a:solidFill>
                  <a:srgbClr val="0000FF"/>
                </a:solidFill>
              </a:rPr>
              <a:t>=localhost/</a:t>
            </a:r>
            <a:r>
              <a:rPr lang="en-US" sz="4000" dirty="0" err="1">
                <a:solidFill>
                  <a:srgbClr val="0000FF"/>
                </a:solidFill>
              </a:rPr>
              <a:t>sqlexpress</a:t>
            </a:r>
            <a:r>
              <a:rPr lang="en-US" sz="4000" dirty="0">
                <a:solidFill>
                  <a:srgbClr val="0000FF"/>
                </a:solidFill>
              </a:rPr>
              <a:t>; </a:t>
            </a:r>
            <a:r>
              <a:rPr lang="en-US" sz="4000" dirty="0" smtClean="0">
                <a:solidFill>
                  <a:srgbClr val="0000FF"/>
                </a:solidFill>
              </a:rPr>
              <a:t>Initial Catalog=</a:t>
            </a:r>
            <a:r>
              <a:rPr lang="en-US" sz="4000" dirty="0" err="1" smtClean="0">
                <a:solidFill>
                  <a:srgbClr val="0000FF"/>
                </a:solidFill>
              </a:rPr>
              <a:t>Northwind</a:t>
            </a:r>
            <a:r>
              <a:rPr lang="en-US" sz="4000" dirty="0" smtClean="0">
                <a:solidFill>
                  <a:srgbClr val="0000FF"/>
                </a:solidFill>
              </a:rPr>
              <a:t>; Integrated Security = True";</a:t>
            </a:r>
            <a:endParaRPr lang="ru-RU" sz="4000" dirty="0" smtClean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 err="1" smtClean="0">
                <a:solidFill>
                  <a:srgbClr val="0000FF"/>
                </a:solidFill>
              </a:rPr>
              <a:t>SqlConnection</a:t>
            </a:r>
            <a:r>
              <a:rPr lang="en-US" sz="4000" dirty="0" smtClean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0000FF"/>
                </a:solidFill>
              </a:rPr>
              <a:t>connection = new </a:t>
            </a:r>
            <a:r>
              <a:rPr lang="en-US" sz="4000" dirty="0" err="1">
                <a:solidFill>
                  <a:srgbClr val="0000FF"/>
                </a:solidFill>
              </a:rPr>
              <a:t>SqlConnection</a:t>
            </a:r>
            <a:r>
              <a:rPr lang="en-US" sz="4000" dirty="0">
                <a:solidFill>
                  <a:srgbClr val="0000FF"/>
                </a:solidFill>
              </a:rPr>
              <a:t> (</a:t>
            </a:r>
            <a:r>
              <a:rPr lang="en-US" sz="4000" dirty="0" err="1">
                <a:solidFill>
                  <a:srgbClr val="0000FF"/>
                </a:solidFill>
              </a:rPr>
              <a:t>connectionString</a:t>
            </a:r>
            <a:r>
              <a:rPr lang="en-US" sz="4000" dirty="0" smtClean="0">
                <a:solidFill>
                  <a:srgbClr val="0000FF"/>
                </a:solidFill>
              </a:rPr>
              <a:t>);</a:t>
            </a:r>
            <a:r>
              <a:rPr lang="ru-RU" sz="4000" dirty="0" smtClean="0">
                <a:solidFill>
                  <a:srgbClr val="0000FF"/>
                </a:solidFill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</a:rPr>
              <a:t>connection.Open</a:t>
            </a:r>
            <a:r>
              <a:rPr lang="en-US" sz="4000" dirty="0">
                <a:solidFill>
                  <a:srgbClr val="0000FF"/>
                </a:solidFill>
              </a:rPr>
              <a:t>();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string </a:t>
            </a:r>
            <a:r>
              <a:rPr lang="en-US" sz="4000" dirty="0" err="1">
                <a:solidFill>
                  <a:srgbClr val="0000FF"/>
                </a:solidFill>
              </a:rPr>
              <a:t>commandText</a:t>
            </a:r>
            <a:r>
              <a:rPr lang="en-US" sz="4000" dirty="0">
                <a:solidFill>
                  <a:srgbClr val="0000FF"/>
                </a:solidFill>
              </a:rPr>
              <a:t> = "select distinct country from Customers";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 err="1">
                <a:solidFill>
                  <a:srgbClr val="0000FF"/>
                </a:solidFill>
              </a:rPr>
              <a:t>SqlCommand</a:t>
            </a:r>
            <a:r>
              <a:rPr lang="en-US" sz="4000" dirty="0">
                <a:solidFill>
                  <a:srgbClr val="0000FF"/>
                </a:solidFill>
              </a:rPr>
              <a:t> command = new </a:t>
            </a:r>
            <a:r>
              <a:rPr lang="en-US" sz="4000" dirty="0" err="1">
                <a:solidFill>
                  <a:srgbClr val="0000FF"/>
                </a:solidFill>
              </a:rPr>
              <a:t>SqlCommand</a:t>
            </a:r>
            <a:r>
              <a:rPr lang="en-US" sz="4000" dirty="0">
                <a:solidFill>
                  <a:srgbClr val="0000FF"/>
                </a:solidFill>
              </a:rPr>
              <a:t>(</a:t>
            </a:r>
            <a:r>
              <a:rPr lang="en-US" sz="4000" dirty="0" err="1">
                <a:solidFill>
                  <a:srgbClr val="0000FF"/>
                </a:solidFill>
              </a:rPr>
              <a:t>commandText</a:t>
            </a:r>
            <a:r>
              <a:rPr lang="en-US" sz="4000" dirty="0">
                <a:solidFill>
                  <a:srgbClr val="0000FF"/>
                </a:solidFill>
              </a:rPr>
              <a:t>, connection);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 err="1">
                <a:solidFill>
                  <a:srgbClr val="0000FF"/>
                </a:solidFill>
              </a:rPr>
              <a:t>SqlDataReader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dr</a:t>
            </a:r>
            <a:r>
              <a:rPr lang="en-US" sz="4000" dirty="0">
                <a:solidFill>
                  <a:srgbClr val="0000FF"/>
                </a:solidFill>
              </a:rPr>
              <a:t> = </a:t>
            </a:r>
            <a:r>
              <a:rPr lang="en-US" sz="4000" dirty="0" err="1">
                <a:solidFill>
                  <a:srgbClr val="0000FF"/>
                </a:solidFill>
              </a:rPr>
              <a:t>command.ExecuteReader</a:t>
            </a:r>
            <a:r>
              <a:rPr lang="en-US" sz="4000" dirty="0">
                <a:solidFill>
                  <a:srgbClr val="0000FF"/>
                </a:solidFill>
              </a:rPr>
              <a:t>();</a:t>
            </a:r>
            <a:endParaRPr lang="ru-RU" sz="4000" dirty="0">
              <a:solidFill>
                <a:srgbClr val="0000FF"/>
              </a:solidFill>
            </a:endParaRPr>
          </a:p>
          <a:p>
            <a:pPr marL="717550" indent="11113">
              <a:buNone/>
            </a:pPr>
            <a:r>
              <a:rPr lang="en-US" sz="4000" dirty="0">
                <a:solidFill>
                  <a:srgbClr val="0000FF"/>
                </a:solidFill>
              </a:rPr>
              <a:t>return </a:t>
            </a:r>
            <a:r>
              <a:rPr lang="en-US" sz="4000" dirty="0" err="1">
                <a:solidFill>
                  <a:srgbClr val="0000FF"/>
                </a:solidFill>
              </a:rPr>
              <a:t>dr</a:t>
            </a:r>
            <a:r>
              <a:rPr lang="en-US" sz="4000" dirty="0">
                <a:solidFill>
                  <a:srgbClr val="0000FF"/>
                </a:solidFill>
              </a:rPr>
              <a:t>;</a:t>
            </a:r>
            <a:endParaRPr lang="ru-RU" sz="4000" dirty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ru-RU" sz="4000" dirty="0">
                <a:solidFill>
                  <a:srgbClr val="0000FF"/>
                </a:solidFill>
              </a:rPr>
              <a:t>}</a:t>
            </a:r>
          </a:p>
          <a:p>
            <a:endParaRPr lang="ru-RU" dirty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Недостаток предыдущего кода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62500" lnSpcReduction="20000"/>
          </a:bodyPr>
          <a:lstStyle/>
          <a:p>
            <a:r>
              <a:rPr lang="ru-RU" sz="3400" dirty="0" smtClean="0"/>
              <a:t>Строка </a:t>
            </a:r>
            <a:r>
              <a:rPr lang="ru-RU" sz="3400" dirty="0"/>
              <a:t>соединения </a:t>
            </a:r>
            <a:r>
              <a:rPr lang="ru-RU" sz="3400" dirty="0" smtClean="0"/>
              <a:t>включена </a:t>
            </a:r>
            <a:r>
              <a:rPr lang="ru-RU" sz="3400" dirty="0"/>
              <a:t>в </a:t>
            </a:r>
            <a:r>
              <a:rPr lang="ru-RU" sz="3400" dirty="0" smtClean="0"/>
              <a:t>программный код. </a:t>
            </a:r>
          </a:p>
          <a:p>
            <a:pPr lvl="1"/>
            <a:r>
              <a:rPr lang="ru-RU" sz="3400" dirty="0" smtClean="0"/>
              <a:t>Если </a:t>
            </a:r>
            <a:r>
              <a:rPr lang="ru-RU" sz="3400" dirty="0"/>
              <a:t>потребуется изменить расположение БД или используемый провайдер, то такой код надо будет корректировать. </a:t>
            </a:r>
            <a:endParaRPr lang="ru-RU" sz="3400" dirty="0" smtClean="0"/>
          </a:p>
          <a:p>
            <a:r>
              <a:rPr lang="ru-RU" sz="3400" dirty="0" smtClean="0"/>
              <a:t>Решение:</a:t>
            </a:r>
          </a:p>
          <a:p>
            <a:pPr lvl="1"/>
            <a:r>
              <a:rPr lang="ru-RU" sz="3400" dirty="0" smtClean="0"/>
              <a:t>строку </a:t>
            </a:r>
            <a:r>
              <a:rPr lang="ru-RU" sz="3400" dirty="0"/>
              <a:t>соединения хранить в файле конфигурации (которую может корректировать администратор </a:t>
            </a:r>
            <a:r>
              <a:rPr lang="en-US" sz="3400" dirty="0"/>
              <a:t>web</a:t>
            </a:r>
            <a:r>
              <a:rPr lang="ru-RU" sz="3400" dirty="0"/>
              <a:t>-приложения), а </a:t>
            </a:r>
            <a:endParaRPr lang="ru-RU" sz="3400" dirty="0" smtClean="0"/>
          </a:p>
          <a:p>
            <a:pPr lvl="1"/>
            <a:r>
              <a:rPr lang="ru-RU" sz="3400" dirty="0" smtClean="0"/>
              <a:t>в коде формы считывать данную строку из </a:t>
            </a:r>
            <a:r>
              <a:rPr lang="ru-RU" sz="3400" dirty="0"/>
              <a:t>файла конфигурации. </a:t>
            </a:r>
            <a:endParaRPr lang="ru-RU" sz="3400" dirty="0" smtClean="0"/>
          </a:p>
          <a:p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можно сделать с помощью объекта </a:t>
            </a:r>
            <a:r>
              <a:rPr lang="en-US" dirty="0" err="1">
                <a:solidFill>
                  <a:srgbClr val="0000FF"/>
                </a:solidFill>
              </a:rPr>
              <a:t>WebConfigurationManager</a:t>
            </a:r>
            <a:r>
              <a:rPr lang="ru-RU" dirty="0"/>
              <a:t>, который определен в пространстве имен </a:t>
            </a:r>
            <a:r>
              <a:rPr lang="en-US" dirty="0" err="1">
                <a:solidFill>
                  <a:srgbClr val="0000FF"/>
                </a:solidFill>
              </a:rPr>
              <a:t>System.Web.Configuration</a:t>
            </a:r>
            <a:r>
              <a:rPr lang="ru-RU" dirty="0"/>
              <a:t> следующим образом:</a:t>
            </a: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using </a:t>
            </a:r>
            <a:r>
              <a:rPr lang="en-US" dirty="0" err="1">
                <a:solidFill>
                  <a:srgbClr val="0000FF"/>
                </a:solidFill>
              </a:rPr>
              <a:t>System.Web.Configuration</a:t>
            </a:r>
            <a:r>
              <a:rPr lang="en-US" dirty="0">
                <a:solidFill>
                  <a:srgbClr val="0000FF"/>
                </a:solidFill>
              </a:rPr>
              <a:t>;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…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string </a:t>
            </a:r>
            <a:r>
              <a:rPr lang="en-US" dirty="0" err="1">
                <a:solidFill>
                  <a:srgbClr val="0000FF"/>
                </a:solidFill>
              </a:rPr>
              <a:t>connectionString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-US" dirty="0" err="1" smtClean="0">
                <a:solidFill>
                  <a:srgbClr val="0000FF"/>
                </a:solidFill>
              </a:rPr>
              <a:t>WebConfigurationManager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  <a:endParaRPr lang="ru-RU" dirty="0" smtClean="0">
              <a:solidFill>
                <a:srgbClr val="0000FF"/>
              </a:solidFill>
            </a:endParaRPr>
          </a:p>
          <a:p>
            <a:pPr marL="1077913" indent="14288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ConnectionStrings</a:t>
            </a:r>
            <a:r>
              <a:rPr lang="en-US" dirty="0" smtClean="0">
                <a:solidFill>
                  <a:srgbClr val="0000FF"/>
                </a:solidFill>
              </a:rPr>
              <a:t> ["</a:t>
            </a:r>
            <a:r>
              <a:rPr lang="en-US" dirty="0" err="1" smtClean="0">
                <a:solidFill>
                  <a:srgbClr val="0000FF"/>
                </a:solidFill>
              </a:rPr>
              <a:t>Northwind</a:t>
            </a:r>
            <a:r>
              <a:rPr lang="en-US" dirty="0" smtClean="0">
                <a:solidFill>
                  <a:srgbClr val="0000FF"/>
                </a:solidFill>
              </a:rPr>
              <a:t>"].</a:t>
            </a:r>
            <a:r>
              <a:rPr lang="en-US" dirty="0" err="1" smtClean="0">
                <a:solidFill>
                  <a:srgbClr val="0000FF"/>
                </a:solidFill>
              </a:rPr>
              <a:t>ConnectionString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омпоненты связывания с источниками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данных (КСИД)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700808"/>
            <a:ext cx="8938320" cy="5157192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Компоненты </a:t>
            </a:r>
            <a:r>
              <a:rPr lang="ru-RU" b="1" i="1" dirty="0"/>
              <a:t>связывания с источниками данных </a:t>
            </a:r>
            <a:r>
              <a:rPr lang="ru-RU" dirty="0" smtClean="0"/>
              <a:t>(КСИД) - это </a:t>
            </a:r>
            <a:r>
              <a:rPr lang="ru-RU" dirty="0"/>
              <a:t>серверный элемент управления, который предназначен </a:t>
            </a:r>
            <a:endParaRPr lang="ru-RU" dirty="0" smtClean="0"/>
          </a:p>
          <a:p>
            <a:pPr lvl="1"/>
            <a:r>
              <a:rPr lang="ru-RU" dirty="0" smtClean="0"/>
              <a:t>для </a:t>
            </a:r>
            <a:r>
              <a:rPr lang="ru-RU" dirty="0"/>
              <a:t>взаимодействия со связанными с данными элементами </a:t>
            </a:r>
            <a:r>
              <a:rPr lang="ru-RU" dirty="0" smtClean="0"/>
              <a:t>управления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для </a:t>
            </a:r>
            <a:r>
              <a:rPr lang="ru-RU" dirty="0"/>
              <a:t>скрытия сложности программного связывания ЭУ с источником данных.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310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/>
              <a:t>К</a:t>
            </a:r>
            <a:r>
              <a:rPr lang="ru-RU" sz="3600" dirty="0" smtClean="0"/>
              <a:t>омпоненты связывания с источниками данных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КСИД предоставляют </a:t>
            </a:r>
            <a:r>
              <a:rPr lang="ru-RU" dirty="0"/>
              <a:t>данные для серверных </a:t>
            </a:r>
            <a:r>
              <a:rPr lang="ru-RU" dirty="0" smtClean="0"/>
              <a:t>ЭУ.</a:t>
            </a:r>
          </a:p>
          <a:p>
            <a:r>
              <a:rPr lang="ru-RU" dirty="0" smtClean="0"/>
              <a:t>КСИД также </a:t>
            </a:r>
            <a:r>
              <a:rPr lang="ru-RU" dirty="0"/>
              <a:t>поддерживают выполнения </a:t>
            </a:r>
            <a:r>
              <a:rPr lang="ru-RU" dirty="0" smtClean="0"/>
              <a:t>серверными ЭУ </a:t>
            </a:r>
            <a:r>
              <a:rPr lang="ru-RU" dirty="0"/>
              <a:t>других общих операций с </a:t>
            </a:r>
            <a:r>
              <a:rPr lang="ru-RU" dirty="0" smtClean="0"/>
              <a:t>данными, например: </a:t>
            </a:r>
          </a:p>
          <a:p>
            <a:pPr lvl="1"/>
            <a:r>
              <a:rPr lang="ru-RU" dirty="0" smtClean="0"/>
              <a:t>добавление </a:t>
            </a:r>
            <a:r>
              <a:rPr lang="ru-RU" dirty="0"/>
              <a:t>новых </a:t>
            </a:r>
            <a:r>
              <a:rPr lang="ru-RU" dirty="0" smtClean="0"/>
              <a:t>данных</a:t>
            </a:r>
            <a:r>
              <a:rPr lang="ru-RU" dirty="0"/>
              <a:t>, </a:t>
            </a:r>
            <a:endParaRPr lang="ru-RU" dirty="0" smtClean="0"/>
          </a:p>
          <a:p>
            <a:pPr lvl="1"/>
            <a:r>
              <a:rPr lang="ru-RU" dirty="0" smtClean="0"/>
              <a:t>удаление</a:t>
            </a:r>
            <a:r>
              <a:rPr lang="ru-RU" dirty="0"/>
              <a:t>, </a:t>
            </a:r>
            <a:endParaRPr lang="ru-RU" dirty="0" smtClean="0"/>
          </a:p>
          <a:p>
            <a:pPr lvl="1"/>
            <a:r>
              <a:rPr lang="ru-RU" dirty="0" smtClean="0"/>
              <a:t>сортировка или </a:t>
            </a:r>
          </a:p>
          <a:p>
            <a:pPr lvl="1"/>
            <a:r>
              <a:rPr lang="ru-RU" dirty="0" smtClean="0"/>
              <a:t>обновление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420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2858" y="1484784"/>
            <a:ext cx="8911142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КСИД </a:t>
            </a:r>
            <a:r>
              <a:rPr lang="en-US" dirty="0" smtClean="0"/>
              <a:t>– </a:t>
            </a:r>
            <a:r>
              <a:rPr lang="ru-RU" dirty="0" smtClean="0"/>
              <a:t>это обертка для некоторого провайдера данных – </a:t>
            </a:r>
          </a:p>
          <a:p>
            <a:pPr lvl="1"/>
            <a:r>
              <a:rPr lang="ru-RU" dirty="0" smtClean="0"/>
              <a:t>реляционных БД, </a:t>
            </a:r>
          </a:p>
          <a:p>
            <a:pPr lvl="1"/>
            <a:r>
              <a:rPr lang="en-US" dirty="0" smtClean="0"/>
              <a:t>XML </a:t>
            </a:r>
            <a:r>
              <a:rPr lang="ru-RU" dirty="0" smtClean="0"/>
              <a:t>документов, </a:t>
            </a:r>
          </a:p>
          <a:p>
            <a:pPr lvl="1"/>
            <a:r>
              <a:rPr lang="ru-RU" dirty="0" smtClean="0"/>
              <a:t>специальных объектных моделей или </a:t>
            </a:r>
          </a:p>
          <a:p>
            <a:pPr lvl="1"/>
            <a:r>
              <a:rPr lang="ru-RU" dirty="0" smtClean="0"/>
              <a:t>созданных разработчиком классов. </a:t>
            </a:r>
          </a:p>
          <a:p>
            <a:r>
              <a:rPr lang="ru-RU" dirty="0" smtClean="0"/>
              <a:t>КСИД поддерживают выборку данных с помощью метода </a:t>
            </a:r>
            <a:r>
              <a:rPr lang="en-US" dirty="0" smtClean="0">
                <a:solidFill>
                  <a:srgbClr val="0000FF"/>
                </a:solidFill>
              </a:rPr>
              <a:t>Select</a:t>
            </a:r>
            <a:endParaRPr lang="ru-RU" dirty="0" smtClean="0"/>
          </a:p>
          <a:p>
            <a:pPr lvl="1"/>
            <a:r>
              <a:rPr lang="ru-RU" dirty="0" smtClean="0"/>
              <a:t>возвращается объект, реализующий интерфейс </a:t>
            </a:r>
            <a:r>
              <a:rPr lang="en-US" dirty="0" err="1" smtClean="0">
                <a:solidFill>
                  <a:srgbClr val="0000FF"/>
                </a:solidFill>
              </a:rPr>
              <a:t>IEnumerable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823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/>
              <a:t>Основные компоненты связывания с источниками </a:t>
            </a:r>
            <a:r>
              <a:rPr lang="ru-RU" sz="3600" dirty="0" smtClean="0"/>
              <a:t>данных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694394"/>
              </p:ext>
            </p:extLst>
          </p:nvPr>
        </p:nvGraphicFramePr>
        <p:xfrm>
          <a:off x="0" y="1916832"/>
          <a:ext cx="9144000" cy="4801327"/>
        </p:xfrm>
        <a:graphic>
          <a:graphicData uri="http://schemas.openxmlformats.org/drawingml/2006/table">
            <a:tbl>
              <a:tblPr/>
              <a:tblGrid>
                <a:gridCol w="2195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8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2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SqlDataSource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Предоставляет соединение с провайдером данных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ADO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NET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, который возвращает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SQL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данные, включая источники данных доступные с помощью технологий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OLE DB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ODBC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. Имя провайдера и строка соединения задается с помощью свойств компонента. </a:t>
                      </a: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00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AccessDataSource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Предоставляет соединение с базой данных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Microsoft Access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. Наследуется от компонента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SqlDataSource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, но работает с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MDB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файлами и использует провайдер данных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Jet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4.0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OLE DB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для соединения с базой данных.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00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SiteMapDataSource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Позволяет связываться с любым провайдером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который предоставляет информацию о карте сайта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По умолчанию провайдер предоставляет данные по карте сайта, которые содержатся в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XML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файле хранящемся в корневой папке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-приложения.</a:t>
                      </a: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1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XmlDataSource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Позволяет связываться с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XML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файлами и строками 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files and strings with or without schema information</a:t>
                      </a:r>
                      <a:r>
                        <a:rPr lang="en-US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718" marR="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071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Конфигурирования элемента </a:t>
            </a:r>
            <a:r>
              <a:rPr lang="ru-RU" sz="32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SqlDataSource</a:t>
            </a:r>
            <a:endParaRPr lang="ru-RU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Autofit/>
          </a:bodyPr>
          <a:lstStyle/>
          <a:p>
            <a:pPr marL="269875" indent="-269875">
              <a:buFont typeface="+mj-lt"/>
              <a:buAutoNum type="arabicPeriod"/>
            </a:pPr>
            <a:r>
              <a:rPr lang="ru-RU" sz="2400" dirty="0" smtClean="0"/>
              <a:t>Задание соединения </a:t>
            </a:r>
            <a:r>
              <a:rPr lang="ru-RU" sz="2400" dirty="0"/>
              <a:t>с базой данных. </a:t>
            </a:r>
            <a:endParaRPr lang="ru-RU" sz="2400" dirty="0" smtClean="0"/>
          </a:p>
          <a:p>
            <a:pPr marL="669925" lvl="1" indent="-269875"/>
            <a:r>
              <a:rPr lang="ru-RU" sz="2400" dirty="0" smtClean="0"/>
              <a:t>если </a:t>
            </a:r>
            <a:r>
              <a:rPr lang="ru-RU" sz="2400" dirty="0"/>
              <a:t>существует уже созданное соединение с источником данных, то его просто можно выбрать из списка, </a:t>
            </a:r>
            <a:endParaRPr lang="ru-RU" sz="2400" dirty="0" smtClean="0"/>
          </a:p>
          <a:p>
            <a:pPr marL="669925" lvl="1" indent="-269875"/>
            <a:r>
              <a:rPr lang="ru-RU" sz="2400" dirty="0" smtClean="0"/>
              <a:t>в </a:t>
            </a:r>
            <a:r>
              <a:rPr lang="ru-RU" sz="2400" dirty="0"/>
              <a:t>противном случае, можно создать и настроить новое подключение к БД, нажав на кнопку «</a:t>
            </a:r>
            <a:r>
              <a:rPr lang="ru-RU" sz="2400" dirty="0" err="1">
                <a:solidFill>
                  <a:srgbClr val="0000FF"/>
                </a:solidFill>
              </a:rPr>
              <a:t>New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err="1">
                <a:solidFill>
                  <a:srgbClr val="0000FF"/>
                </a:solidFill>
              </a:rPr>
              <a:t>Connection</a:t>
            </a:r>
            <a:r>
              <a:rPr lang="ru-RU" sz="2400" dirty="0" smtClean="0"/>
              <a:t>».</a:t>
            </a:r>
          </a:p>
          <a:p>
            <a:pPr marL="269875" indent="-269875">
              <a:buFont typeface="+mj-lt"/>
              <a:buAutoNum type="arabicPeriod"/>
            </a:pPr>
            <a:r>
              <a:rPr lang="ru-RU" sz="2400" dirty="0" smtClean="0"/>
              <a:t>Сохранение сгенерированной строки </a:t>
            </a:r>
            <a:r>
              <a:rPr lang="ru-RU" sz="2400" dirty="0"/>
              <a:t>подключения к БД в файле </a:t>
            </a:r>
            <a:r>
              <a:rPr lang="en-US" sz="2400" dirty="0" err="1">
                <a:solidFill>
                  <a:srgbClr val="0000FF"/>
                </a:solidFill>
              </a:rPr>
              <a:t>web.config</a:t>
            </a:r>
            <a:r>
              <a:rPr lang="ru-RU" sz="2400" dirty="0"/>
              <a:t>.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3466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Конфигурирования элемента </a:t>
            </a:r>
            <a:br>
              <a:rPr lang="ru-RU" sz="3600" dirty="0" smtClean="0"/>
            </a:br>
            <a:r>
              <a:rPr lang="ru-RU" sz="3600" dirty="0" err="1" smtClean="0">
                <a:solidFill>
                  <a:srgbClr val="0000FF"/>
                </a:solidFill>
              </a:rPr>
              <a:t>SqlDataSource</a:t>
            </a:r>
            <a:r>
              <a:rPr lang="ru-RU" sz="3600" dirty="0" smtClean="0">
                <a:solidFill>
                  <a:srgbClr val="0000FF"/>
                </a:solidFill>
              </a:rPr>
              <a:t> </a:t>
            </a:r>
            <a:r>
              <a:rPr lang="ru-RU" sz="3600" dirty="0" smtClean="0"/>
              <a:t>(2)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18579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ru-RU" sz="2000" dirty="0" smtClean="0"/>
              <a:t>Формирование запроса </a:t>
            </a:r>
            <a:r>
              <a:rPr lang="ru-RU" sz="2000" dirty="0"/>
              <a:t>к БД, используемые </a:t>
            </a:r>
            <a:r>
              <a:rPr lang="ru-RU" sz="2000" dirty="0" smtClean="0"/>
              <a:t>для </a:t>
            </a:r>
            <a:r>
              <a:rPr lang="ru-RU" sz="2000" dirty="0"/>
              <a:t>выполнения операций над данными. </a:t>
            </a:r>
            <a:endParaRPr lang="ru-RU" sz="2000" dirty="0" smtClean="0"/>
          </a:p>
          <a:p>
            <a:pPr marL="669925" lvl="1" indent="-269875"/>
            <a:r>
              <a:rPr lang="ru-RU" sz="2000" dirty="0" smtClean="0"/>
              <a:t>выбрать </a:t>
            </a:r>
            <a:r>
              <a:rPr lang="ru-RU" sz="2000" dirty="0"/>
              <a:t>таблицу и сгенерировать запрос на выборку из нее данных. </a:t>
            </a:r>
            <a:endParaRPr lang="ru-RU" sz="2000" dirty="0" smtClean="0"/>
          </a:p>
          <a:p>
            <a:pPr marL="669925" lvl="1" indent="-269875"/>
            <a:r>
              <a:rPr lang="ru-RU" sz="2000" dirty="0" smtClean="0"/>
              <a:t>можно создать и </a:t>
            </a:r>
            <a:r>
              <a:rPr lang="ru-RU" sz="2000" dirty="0"/>
              <a:t>свои собственные запросы на выборку, добавление, удаление и обновление данных или указать используемую хранимую </a:t>
            </a:r>
            <a:r>
              <a:rPr lang="ru-RU" sz="2000" dirty="0" smtClean="0"/>
              <a:t>процедуру.</a:t>
            </a:r>
          </a:p>
          <a:p>
            <a:pPr marL="669925" lvl="1" indent="-269875"/>
            <a:r>
              <a:rPr lang="ru-RU" sz="2000" dirty="0" smtClean="0"/>
              <a:t>можно автоматически сформировать </a:t>
            </a:r>
            <a:r>
              <a:rPr lang="ru-RU" sz="2000" dirty="0"/>
              <a:t>стандартные запросы, используемые для добавления, удаления и обновления значений в связанном источнике данных, если выбраны поля, </a:t>
            </a:r>
            <a:r>
              <a:rPr lang="ru-RU" sz="2000" dirty="0" smtClean="0"/>
              <a:t>являющиеся </a:t>
            </a:r>
            <a:r>
              <a:rPr lang="ru-RU" sz="2000" dirty="0"/>
              <a:t>первичными ключами таблицы. </a:t>
            </a:r>
          </a:p>
          <a:p>
            <a:pPr marL="669925" lvl="1" indent="-269875"/>
            <a:r>
              <a:rPr lang="ru-RU" sz="2000" dirty="0" smtClean="0"/>
              <a:t>для </a:t>
            </a:r>
            <a:r>
              <a:rPr lang="ru-RU" sz="2000" dirty="0"/>
              <a:t>построения этих запросов можно воспользоваться кнопкой </a:t>
            </a:r>
            <a:r>
              <a:rPr lang="ru-RU" sz="2000" dirty="0" err="1"/>
              <a:t>Advanced</a:t>
            </a:r>
            <a:r>
              <a:rPr lang="ru-RU" sz="2000" dirty="0"/>
              <a:t>. </a:t>
            </a:r>
            <a:endParaRPr lang="ru-RU" sz="2000" dirty="0" smtClean="0"/>
          </a:p>
          <a:p>
            <a:pPr marL="1069975" lvl="2" indent="-269875"/>
            <a:r>
              <a:rPr lang="ru-RU" sz="1600" dirty="0" smtClean="0"/>
              <a:t>будет </a:t>
            </a:r>
            <a:r>
              <a:rPr lang="ru-RU" sz="1600" dirty="0"/>
              <a:t>открыто окно, в котором можно установить два свойства. </a:t>
            </a:r>
            <a:endParaRPr lang="ru-RU" sz="1600" dirty="0" smtClean="0"/>
          </a:p>
          <a:p>
            <a:pPr marL="1069975" lvl="2" indent="-269875"/>
            <a:r>
              <a:rPr lang="ru-RU" sz="1600" dirty="0" smtClean="0"/>
              <a:t>Ссылка </a:t>
            </a:r>
            <a:r>
              <a:rPr lang="ru-RU" sz="1600" dirty="0"/>
              <a:t>«</a:t>
            </a:r>
            <a:r>
              <a:rPr lang="en-US" sz="1600" dirty="0"/>
              <a:t>Generate INSERT</a:t>
            </a:r>
            <a:r>
              <a:rPr lang="ru-RU" sz="1600" dirty="0"/>
              <a:t>, </a:t>
            </a:r>
            <a:r>
              <a:rPr lang="en-US" sz="1600" dirty="0"/>
              <a:t>UPDATE</a:t>
            </a:r>
            <a:r>
              <a:rPr lang="ru-RU" sz="1600" dirty="0"/>
              <a:t>, </a:t>
            </a:r>
            <a:r>
              <a:rPr lang="en-US" sz="1600" dirty="0"/>
              <a:t>and DELETE statements</a:t>
            </a:r>
            <a:r>
              <a:rPr lang="ru-RU" sz="1600" dirty="0"/>
              <a:t>» задает режим создания соответствующих запросов. </a:t>
            </a:r>
            <a:endParaRPr lang="ru-RU" sz="1000" dirty="0"/>
          </a:p>
          <a:p>
            <a:pPr marL="271463" indent="-244475">
              <a:buFont typeface="+mj-lt"/>
              <a:buAutoNum type="arabicPeriod" startAt="4"/>
            </a:pPr>
            <a:r>
              <a:rPr lang="ru-RU" sz="2000" dirty="0" smtClean="0"/>
              <a:t>Тестирование созданного запроса.</a:t>
            </a:r>
            <a:endParaRPr lang="ru-RU" sz="2000" dirty="0"/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312698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Описание КСИД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описании шаблона формы будет добавлено описание компонента связывания с источником </a:t>
            </a:r>
            <a:r>
              <a:rPr lang="ru-RU" dirty="0" smtClean="0"/>
              <a:t>данных.</a:t>
            </a:r>
          </a:p>
          <a:p>
            <a:r>
              <a:rPr lang="ru-RU" dirty="0" smtClean="0"/>
              <a:t>Например</a:t>
            </a:r>
            <a:r>
              <a:rPr lang="ru-RU" dirty="0"/>
              <a:t>:</a:t>
            </a:r>
          </a:p>
          <a:p>
            <a:pPr>
              <a:buNone/>
            </a:pPr>
            <a:r>
              <a:rPr lang="en-US" sz="2600" dirty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asp:SqlDataSource</a:t>
            </a:r>
            <a:r>
              <a:rPr lang="en-US" sz="2600" dirty="0">
                <a:solidFill>
                  <a:srgbClr val="0000FF"/>
                </a:solidFill>
              </a:rPr>
              <a:t> ID="SqlDataSource1" runat="server"</a:t>
            </a:r>
            <a:endParaRPr lang="ru-RU" sz="2600" dirty="0">
              <a:solidFill>
                <a:srgbClr val="0000FF"/>
              </a:solidFill>
            </a:endParaRPr>
          </a:p>
          <a:p>
            <a:pPr indent="11113">
              <a:buNone/>
            </a:pPr>
            <a:r>
              <a:rPr lang="en-US" sz="2600" dirty="0" err="1">
                <a:solidFill>
                  <a:srgbClr val="0000FF"/>
                </a:solidFill>
              </a:rPr>
              <a:t>ConnectionString</a:t>
            </a:r>
            <a:r>
              <a:rPr lang="en-US" sz="2600" dirty="0">
                <a:solidFill>
                  <a:srgbClr val="0000FF"/>
                </a:solidFill>
              </a:rPr>
              <a:t>="&lt;%$ </a:t>
            </a:r>
            <a:r>
              <a:rPr lang="en-US" sz="2600" dirty="0" err="1">
                <a:solidFill>
                  <a:srgbClr val="0000FF"/>
                </a:solidFill>
              </a:rPr>
              <a:t>ConnectionStrings:Northwind</a:t>
            </a:r>
            <a:r>
              <a:rPr lang="en-US" sz="2600" dirty="0">
                <a:solidFill>
                  <a:srgbClr val="0000FF"/>
                </a:solidFill>
              </a:rPr>
              <a:t> %&gt;" </a:t>
            </a:r>
            <a:endParaRPr lang="ru-RU" sz="2600" dirty="0">
              <a:solidFill>
                <a:srgbClr val="0000FF"/>
              </a:solidFill>
            </a:endParaRPr>
          </a:p>
          <a:p>
            <a:pPr marL="352425" indent="11113">
              <a:buNone/>
            </a:pPr>
            <a:r>
              <a:rPr lang="en-US" sz="2600" dirty="0" err="1" smtClean="0">
                <a:solidFill>
                  <a:srgbClr val="0000FF"/>
                </a:solidFill>
              </a:rPr>
              <a:t>SelectCommand</a:t>
            </a:r>
            <a:r>
              <a:rPr lang="en-US" sz="2600" dirty="0">
                <a:solidFill>
                  <a:srgbClr val="0000FF"/>
                </a:solidFill>
              </a:rPr>
              <a:t>="SELECT [</a:t>
            </a:r>
            <a:r>
              <a:rPr lang="en-US" sz="2600" dirty="0" err="1">
                <a:solidFill>
                  <a:srgbClr val="0000FF"/>
                </a:solidFill>
              </a:rPr>
              <a:t>EmployeeID</a:t>
            </a:r>
            <a:r>
              <a:rPr lang="en-US" sz="2600" dirty="0">
                <a:solidFill>
                  <a:srgbClr val="0000FF"/>
                </a:solidFill>
              </a:rPr>
              <a:t>], [</a:t>
            </a:r>
            <a:r>
              <a:rPr lang="en-US" sz="2600" dirty="0" err="1">
                <a:solidFill>
                  <a:srgbClr val="0000FF"/>
                </a:solidFill>
              </a:rPr>
              <a:t>LastName</a:t>
            </a:r>
            <a:r>
              <a:rPr lang="en-US" sz="2600" dirty="0">
                <a:solidFill>
                  <a:srgbClr val="0000FF"/>
                </a:solidFill>
              </a:rPr>
              <a:t>], [</a:t>
            </a:r>
            <a:r>
              <a:rPr lang="en-US" sz="2600" dirty="0" err="1">
                <a:solidFill>
                  <a:srgbClr val="0000FF"/>
                </a:solidFill>
              </a:rPr>
              <a:t>FirstName</a:t>
            </a:r>
            <a:r>
              <a:rPr lang="en-US" sz="2600" dirty="0">
                <a:solidFill>
                  <a:srgbClr val="0000FF"/>
                </a:solidFill>
              </a:rPr>
              <a:t>], </a:t>
            </a:r>
            <a:r>
              <a:rPr lang="en-US" sz="2600" dirty="0" smtClean="0">
                <a:solidFill>
                  <a:srgbClr val="0000FF"/>
                </a:solidFill>
              </a:rPr>
              <a:t>[</a:t>
            </a:r>
            <a:r>
              <a:rPr lang="en-US" sz="2600" dirty="0">
                <a:solidFill>
                  <a:srgbClr val="0000FF"/>
                </a:solidFill>
              </a:rPr>
              <a:t>Address], [City], [</a:t>
            </a:r>
            <a:r>
              <a:rPr lang="en-US" sz="2600" dirty="0" err="1">
                <a:solidFill>
                  <a:srgbClr val="0000FF"/>
                </a:solidFill>
              </a:rPr>
              <a:t>PostalCode</a:t>
            </a:r>
            <a:r>
              <a:rPr lang="en-US" sz="2600" dirty="0">
                <a:solidFill>
                  <a:srgbClr val="0000FF"/>
                </a:solidFill>
              </a:rPr>
              <a:t>] </a:t>
            </a:r>
            <a:endParaRPr lang="ru-RU" sz="2600" dirty="0" smtClean="0">
              <a:solidFill>
                <a:srgbClr val="0000FF"/>
              </a:solidFill>
            </a:endParaRPr>
          </a:p>
          <a:p>
            <a:pPr marL="352425" indent="11113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FROM </a:t>
            </a:r>
            <a:r>
              <a:rPr lang="en-US" sz="2600" dirty="0">
                <a:solidFill>
                  <a:srgbClr val="0000FF"/>
                </a:solidFill>
              </a:rPr>
              <a:t>[Employees]"&gt;</a:t>
            </a:r>
            <a:endParaRPr lang="ru-RU" sz="2600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2600" dirty="0">
                <a:solidFill>
                  <a:srgbClr val="0000FF"/>
                </a:solidFill>
              </a:rPr>
              <a:t>&lt;/</a:t>
            </a:r>
            <a:r>
              <a:rPr lang="en-US" sz="2600" dirty="0">
                <a:solidFill>
                  <a:srgbClr val="0000FF"/>
                </a:solidFill>
              </a:rPr>
              <a:t>asp</a:t>
            </a:r>
            <a:r>
              <a:rPr lang="ru-RU" sz="2600" dirty="0">
                <a:solidFill>
                  <a:srgbClr val="0000FF"/>
                </a:solidFill>
              </a:rPr>
              <a:t>:</a:t>
            </a:r>
            <a:r>
              <a:rPr lang="en-US" sz="2600" dirty="0" err="1">
                <a:solidFill>
                  <a:srgbClr val="0000FF"/>
                </a:solidFill>
              </a:rPr>
              <a:t>SqlDataSource</a:t>
            </a:r>
            <a:r>
              <a:rPr lang="ru-RU" sz="2600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57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Связывание элементов управления с КСИД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Свойству </a:t>
            </a:r>
            <a:r>
              <a:rPr lang="ru-RU" dirty="0" err="1">
                <a:solidFill>
                  <a:srgbClr val="0000FF"/>
                </a:solidFill>
              </a:rPr>
              <a:t>DataSourceID</a:t>
            </a:r>
            <a:r>
              <a:rPr lang="ru-RU" dirty="0"/>
              <a:t> необходимо задать имя объекта </a:t>
            </a:r>
            <a:r>
              <a:rPr lang="ru-RU" dirty="0" err="1">
                <a:solidFill>
                  <a:srgbClr val="0000FF"/>
                </a:solidFill>
              </a:rPr>
              <a:t>SqlDataSource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Каждый </a:t>
            </a:r>
            <a:r>
              <a:rPr lang="ru-RU" dirty="0"/>
              <a:t>компонент связывания с источником данных может использоваться для соединения только с одной таблицей базы данных. </a:t>
            </a:r>
            <a:endParaRPr lang="ru-RU" dirty="0" smtClean="0"/>
          </a:p>
          <a:p>
            <a:r>
              <a:rPr lang="ru-RU" dirty="0" smtClean="0"/>
              <a:t>Если требуется извлекать </a:t>
            </a:r>
            <a:r>
              <a:rPr lang="ru-RU" dirty="0"/>
              <a:t>или обновлять информацию из нескольких таблиц, необходимо использовать несколько таких компонент.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595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Связывание с КСИД с помощью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смарт-тега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64703"/>
          </a:xfrm>
        </p:spPr>
        <p:txBody>
          <a:bodyPr>
            <a:normAutofit fontScale="85000" lnSpcReduction="20000"/>
          </a:bodyPr>
          <a:lstStyle/>
          <a:p>
            <a:r>
              <a:rPr lang="ru-RU" sz="4000" dirty="0" smtClean="0"/>
              <a:t>Задание в </a:t>
            </a:r>
            <a:r>
              <a:rPr lang="en-US" sz="4000" dirty="0" smtClean="0"/>
              <a:t>web-</a:t>
            </a:r>
            <a:r>
              <a:rPr lang="ru-RU" sz="4000" dirty="0" smtClean="0"/>
              <a:t>ЭУ </a:t>
            </a:r>
            <a:r>
              <a:rPr lang="ru-RU" sz="4000" dirty="0"/>
              <a:t>компонента управления источником данных</a:t>
            </a:r>
            <a:endParaRPr lang="ru-RU" dirty="0"/>
          </a:p>
        </p:txBody>
      </p:sp>
      <p:pic>
        <p:nvPicPr>
          <p:cNvPr id="26626" name="Рисунок 1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140968"/>
            <a:ext cx="5468113" cy="3273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273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Связывание ЭУ с источником данных с помощью КСИД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688" y="1700808"/>
            <a:ext cx="8686800" cy="5113784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 smtClean="0"/>
              <a:t>Аналогичный результат можно получить без программирования.</a:t>
            </a:r>
          </a:p>
          <a:p>
            <a:r>
              <a:rPr lang="ru-RU" sz="3000" dirty="0" smtClean="0"/>
              <a:t>Для этого нужно создать компонент связывания с источником данных (разместить его на форме) и выполнить настройку: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 smtClean="0">
                <a:solidFill>
                  <a:srgbClr val="0000FF"/>
                </a:solidFill>
              </a:rPr>
              <a:t>asp:SqlDataSource</a:t>
            </a:r>
            <a:r>
              <a:rPr lang="en-US" sz="2400" dirty="0" smtClean="0">
                <a:solidFill>
                  <a:srgbClr val="0000FF"/>
                </a:solidFill>
              </a:rPr>
              <a:t> ID="SqlDS1" runat="server" </a:t>
            </a:r>
            <a:endParaRPr lang="ru-RU" sz="2400" dirty="0" smtClean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sz="2400" dirty="0" err="1" smtClean="0">
                <a:solidFill>
                  <a:srgbClr val="0000FF"/>
                </a:solidFill>
              </a:rPr>
              <a:t>ConnectionString</a:t>
            </a:r>
            <a:r>
              <a:rPr lang="en-US" sz="2400" dirty="0" smtClean="0">
                <a:solidFill>
                  <a:srgbClr val="0000FF"/>
                </a:solidFill>
              </a:rPr>
              <a:t>="&lt;%$ </a:t>
            </a:r>
            <a:r>
              <a:rPr lang="en-US" sz="2400" dirty="0" err="1" smtClean="0">
                <a:solidFill>
                  <a:srgbClr val="0000FF"/>
                </a:solidFill>
              </a:rPr>
              <a:t>ConnectionStrings:Northwind</a:t>
            </a:r>
            <a:r>
              <a:rPr lang="en-US" sz="2400" dirty="0" smtClean="0">
                <a:solidFill>
                  <a:srgbClr val="0000FF"/>
                </a:solidFill>
              </a:rPr>
              <a:t> %&gt;" </a:t>
            </a:r>
            <a:endParaRPr lang="ru-RU" sz="2400" dirty="0" smtClean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sz="2400" dirty="0" err="1" smtClean="0">
                <a:solidFill>
                  <a:srgbClr val="0000FF"/>
                </a:solidFill>
              </a:rPr>
              <a:t>SelectCommand</a:t>
            </a:r>
            <a:r>
              <a:rPr lang="en-US" sz="2400" dirty="0" smtClean="0">
                <a:solidFill>
                  <a:srgbClr val="0000FF"/>
                </a:solidFill>
              </a:rPr>
              <a:t>="SELECT </a:t>
            </a:r>
            <a:r>
              <a:rPr lang="en-US" sz="2400" dirty="0" err="1" smtClean="0">
                <a:solidFill>
                  <a:srgbClr val="0000FF"/>
                </a:solidFill>
              </a:rPr>
              <a:t>select</a:t>
            </a:r>
            <a:r>
              <a:rPr lang="en-US" sz="2400" dirty="0" smtClean="0">
                <a:solidFill>
                  <a:srgbClr val="0000FF"/>
                </a:solidFill>
              </a:rPr>
              <a:t> distinct country from Customers "&gt;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14288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&lt;/</a:t>
            </a:r>
            <a:r>
              <a:rPr lang="en-US" sz="2400" dirty="0" err="1" smtClean="0">
                <a:solidFill>
                  <a:srgbClr val="0000FF"/>
                </a:solidFill>
              </a:rPr>
              <a:t>asp:SqlDataSource</a:t>
            </a:r>
            <a:r>
              <a:rPr lang="en-US" sz="2400" dirty="0" smtClean="0">
                <a:solidFill>
                  <a:srgbClr val="0000FF"/>
                </a:solidFill>
              </a:rPr>
              <a:t>&gt;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14288">
              <a:buNone/>
            </a:pPr>
            <a:endParaRPr lang="ru-RU" sz="2400" dirty="0" smtClean="0">
              <a:solidFill>
                <a:srgbClr val="0000FF"/>
              </a:solidFill>
            </a:endParaRPr>
          </a:p>
          <a:p>
            <a:r>
              <a:rPr lang="ru-RU" sz="3000" dirty="0" smtClean="0"/>
              <a:t>У </a:t>
            </a:r>
            <a:r>
              <a:rPr lang="ru-RU" sz="3000" dirty="0"/>
              <a:t>ЭУ </a:t>
            </a:r>
            <a:r>
              <a:rPr lang="en-US" sz="3000" dirty="0">
                <a:solidFill>
                  <a:srgbClr val="0000FF"/>
                </a:solidFill>
              </a:rPr>
              <a:t>DropDownList</a:t>
            </a:r>
            <a:r>
              <a:rPr lang="ru-RU" sz="3000" dirty="0"/>
              <a:t> в качестве источника указать созданный компонент:</a:t>
            </a:r>
          </a:p>
          <a:p>
            <a:pPr>
              <a:buNone/>
            </a:pPr>
            <a:r>
              <a:rPr lang="en-US" sz="2600" dirty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asp:DropDownList</a:t>
            </a:r>
            <a:r>
              <a:rPr lang="en-US" sz="2600" dirty="0">
                <a:solidFill>
                  <a:srgbClr val="0000FF"/>
                </a:solidFill>
              </a:rPr>
              <a:t> id="ddList1" </a:t>
            </a:r>
            <a:r>
              <a:rPr lang="en-US" sz="2600" dirty="0" err="1">
                <a:solidFill>
                  <a:srgbClr val="0000FF"/>
                </a:solidFill>
              </a:rPr>
              <a:t>DataSourceID</a:t>
            </a:r>
            <a:r>
              <a:rPr lang="en-US" sz="2600" dirty="0">
                <a:solidFill>
                  <a:srgbClr val="0000FF"/>
                </a:solidFill>
              </a:rPr>
              <a:t>="SqlDS1" runat="server</a:t>
            </a:r>
            <a:r>
              <a:rPr lang="en-US" sz="2600" dirty="0" smtClean="0">
                <a:solidFill>
                  <a:srgbClr val="0000FF"/>
                </a:solidFill>
              </a:rPr>
              <a:t>"&gt;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4000" dirty="0" smtClean="0"/>
              <a:t>Виды </a:t>
            </a:r>
            <a:r>
              <a:rPr lang="ru-RU" sz="4000" dirty="0"/>
              <a:t>серверных ЭУ связанных </a:t>
            </a:r>
            <a:r>
              <a:rPr lang="ru-RU" sz="4000" dirty="0" smtClean="0"/>
              <a:t>с данными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Кроме </a:t>
            </a:r>
            <a:r>
              <a:rPr lang="ru-RU" dirty="0"/>
              <a:t>списочных ЭУ, в </a:t>
            </a:r>
            <a:r>
              <a:rPr lang="en-US" dirty="0"/>
              <a:t>ASP</a:t>
            </a:r>
            <a:r>
              <a:rPr lang="ru-RU" dirty="0"/>
              <a:t>.</a:t>
            </a:r>
            <a:r>
              <a:rPr lang="en-US" dirty="0"/>
              <a:t>NET </a:t>
            </a:r>
            <a:r>
              <a:rPr lang="ru-RU" dirty="0"/>
              <a:t>имеется два основных вида связанных с данными ЭУ:</a:t>
            </a:r>
          </a:p>
          <a:p>
            <a:pPr lvl="1"/>
            <a:r>
              <a:rPr lang="ru-RU" b="1" i="1" dirty="0"/>
              <a:t>повторяющие ЭУ</a:t>
            </a:r>
            <a:r>
              <a:rPr lang="ru-RU" dirty="0"/>
              <a:t> (</a:t>
            </a:r>
            <a:r>
              <a:rPr lang="en-US" dirty="0"/>
              <a:t>iterative controls</a:t>
            </a:r>
            <a:r>
              <a:rPr lang="ru-RU" dirty="0"/>
              <a:t>) – позволяют показать поля элементов источника данных (записей) с помощью специально заданных шаблонов </a:t>
            </a:r>
            <a:endParaRPr lang="ru-RU" dirty="0" smtClean="0"/>
          </a:p>
          <a:p>
            <a:pPr lvl="2"/>
            <a:r>
              <a:rPr lang="ru-RU" dirty="0" smtClean="0"/>
              <a:t>Например: </a:t>
            </a:r>
            <a:r>
              <a:rPr lang="en-US" dirty="0" smtClean="0">
                <a:solidFill>
                  <a:srgbClr val="0000FF"/>
                </a:solidFill>
              </a:rPr>
              <a:t>Repeater</a:t>
            </a:r>
            <a:r>
              <a:rPr lang="en-US" dirty="0"/>
              <a:t>, </a:t>
            </a:r>
            <a:r>
              <a:rPr lang="en-US" dirty="0" err="1">
                <a:solidFill>
                  <a:srgbClr val="0000FF"/>
                </a:solidFill>
              </a:rPr>
              <a:t>DataList</a:t>
            </a:r>
            <a:r>
              <a:rPr lang="en-US" dirty="0"/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DataGrid</a:t>
            </a:r>
            <a:r>
              <a:rPr lang="ru-RU" dirty="0" smtClean="0"/>
              <a:t>;</a:t>
            </a:r>
            <a:endParaRPr lang="ru-RU" dirty="0"/>
          </a:p>
          <a:p>
            <a:pPr lvl="1"/>
            <a:r>
              <a:rPr lang="ru-RU" b="1" i="1" dirty="0"/>
              <a:t>представляющие ЭУ</a:t>
            </a:r>
            <a:r>
              <a:rPr lang="ru-RU" dirty="0"/>
              <a:t> (</a:t>
            </a:r>
            <a:r>
              <a:rPr lang="en-US" dirty="0"/>
              <a:t>view controls</a:t>
            </a:r>
            <a:r>
              <a:rPr lang="ru-RU" dirty="0"/>
              <a:t>) – более совершенные </a:t>
            </a:r>
            <a:r>
              <a:rPr lang="ru-RU" dirty="0" smtClean="0"/>
              <a:t>ЭУ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4000" dirty="0" smtClean="0"/>
              <a:t>Представляющие </a:t>
            </a:r>
            <a:r>
              <a:rPr lang="ru-RU" sz="4000" dirty="0"/>
              <a:t>ЭУ (</a:t>
            </a:r>
            <a:r>
              <a:rPr lang="en-US" sz="4000" dirty="0"/>
              <a:t>view controls</a:t>
            </a:r>
            <a:r>
              <a:rPr lang="ru-RU" sz="4000" dirty="0"/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Дают </a:t>
            </a:r>
            <a:r>
              <a:rPr lang="ru-RU" dirty="0"/>
              <a:t>большие возможности по различным способам отображения данных из разных </a:t>
            </a:r>
            <a:r>
              <a:rPr lang="ru-RU" dirty="0" smtClean="0"/>
              <a:t>источников</a:t>
            </a:r>
          </a:p>
          <a:p>
            <a:r>
              <a:rPr lang="ru-RU" dirty="0" smtClean="0"/>
              <a:t>Также позволяют выполнять </a:t>
            </a:r>
            <a:r>
              <a:rPr lang="ru-RU" dirty="0"/>
              <a:t>с данными стандартные </a:t>
            </a:r>
            <a:r>
              <a:rPr lang="ru-RU" dirty="0" smtClean="0"/>
              <a:t>операции</a:t>
            </a:r>
          </a:p>
          <a:p>
            <a:pPr lvl="1"/>
            <a:r>
              <a:rPr lang="ru-RU" dirty="0" smtClean="0"/>
              <a:t>удаление </a:t>
            </a:r>
          </a:p>
          <a:p>
            <a:pPr lvl="1"/>
            <a:r>
              <a:rPr lang="ru-RU" dirty="0" smtClean="0"/>
              <a:t>корректировка </a:t>
            </a:r>
          </a:p>
          <a:p>
            <a:r>
              <a:rPr lang="ru-RU" dirty="0" smtClean="0"/>
              <a:t>примеры:</a:t>
            </a:r>
            <a:endParaRPr lang="ru-RU" dirty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DetailsView</a:t>
            </a:r>
            <a:r>
              <a:rPr lang="en-US" dirty="0"/>
              <a:t>,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en-US" dirty="0"/>
              <a:t>,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en-US" dirty="0"/>
              <a:t>,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0136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Общая структура связанных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данными ЭУ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Все </a:t>
            </a:r>
            <a:r>
              <a:rPr lang="ru-RU" dirty="0"/>
              <a:t>связанные с данными ЭУ имеют общую структуру:</a:t>
            </a:r>
          </a:p>
          <a:p>
            <a:pPr marL="0" indent="3175">
              <a:buNone/>
            </a:pPr>
            <a:r>
              <a:rPr lang="en-US" dirty="0">
                <a:solidFill>
                  <a:srgbClr val="0000FF"/>
                </a:solidFill>
              </a:rPr>
              <a:t>&lt;asp</a:t>
            </a:r>
            <a:r>
              <a:rPr lang="ru-RU" dirty="0">
                <a:solidFill>
                  <a:srgbClr val="0000FF"/>
                </a:solidFill>
              </a:rPr>
              <a:t>:[</a:t>
            </a:r>
            <a:r>
              <a:rPr lang="en-US" dirty="0" err="1">
                <a:solidFill>
                  <a:srgbClr val="0000FF"/>
                </a:solidFill>
              </a:rPr>
              <a:t>связанный</a:t>
            </a:r>
            <a:r>
              <a:rPr lang="en-US" dirty="0">
                <a:solidFill>
                  <a:srgbClr val="0000FF"/>
                </a:solidFill>
              </a:rPr>
              <a:t>-с-</a:t>
            </a:r>
            <a:r>
              <a:rPr lang="en-US" dirty="0" err="1">
                <a:solidFill>
                  <a:srgbClr val="0000FF"/>
                </a:solidFill>
              </a:rPr>
              <a:t>данными</a:t>
            </a:r>
            <a:r>
              <a:rPr lang="en-US" dirty="0">
                <a:solidFill>
                  <a:srgbClr val="0000FF"/>
                </a:solidFill>
              </a:rPr>
              <a:t>-ЭУ</a:t>
            </a:r>
            <a:r>
              <a:rPr lang="ru-RU" dirty="0">
                <a:solidFill>
                  <a:srgbClr val="0000FF"/>
                </a:solidFill>
              </a:rPr>
              <a:t>]</a:t>
            </a:r>
            <a:r>
              <a:rPr lang="en-US" dirty="0">
                <a:solidFill>
                  <a:srgbClr val="0000FF"/>
                </a:solidFill>
              </a:rPr>
              <a:t> </a:t>
            </a:r>
            <a:endParaRPr lang="ru-RU" dirty="0" smtClean="0">
              <a:solidFill>
                <a:srgbClr val="0000FF"/>
              </a:solidFill>
            </a:endParaRPr>
          </a:p>
          <a:p>
            <a:pPr marL="357188" indent="3175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DataSourceID</a:t>
            </a:r>
            <a:r>
              <a:rPr lang="ru-RU" dirty="0">
                <a:solidFill>
                  <a:srgbClr val="0000FF"/>
                </a:solidFill>
              </a:rPr>
              <a:t>=</a:t>
            </a: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компонент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связывания</a:t>
            </a:r>
            <a:r>
              <a:rPr lang="en-US" dirty="0">
                <a:solidFill>
                  <a:srgbClr val="0000FF"/>
                </a:solidFill>
              </a:rPr>
              <a:t> с </a:t>
            </a:r>
            <a:r>
              <a:rPr lang="en-US" dirty="0" err="1">
                <a:solidFill>
                  <a:srgbClr val="0000FF"/>
                </a:solidFill>
              </a:rPr>
              <a:t>данными</a:t>
            </a:r>
            <a:r>
              <a:rPr lang="en-US" dirty="0">
                <a:solidFill>
                  <a:srgbClr val="0000FF"/>
                </a:solidFill>
              </a:rPr>
              <a:t>] …&gt;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ru-RU" dirty="0">
                <a:solidFill>
                  <a:srgbClr val="0000FF"/>
                </a:solidFill>
              </a:rPr>
              <a:t>[свойства элемента управления]</a:t>
            </a:r>
          </a:p>
          <a:p>
            <a:pPr indent="14288">
              <a:buNone/>
            </a:pPr>
            <a:r>
              <a:rPr lang="ru-RU" dirty="0">
                <a:solidFill>
                  <a:srgbClr val="0000FF"/>
                </a:solidFill>
              </a:rPr>
              <a:t>[шаблоны описания отображения записей из источника данных]</a:t>
            </a:r>
          </a:p>
          <a:p>
            <a:pPr marL="0" indent="14288"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en-US" dirty="0">
                <a:solidFill>
                  <a:srgbClr val="0000FF"/>
                </a:solidFill>
              </a:rPr>
              <a:t>asp</a:t>
            </a:r>
            <a:r>
              <a:rPr lang="ru-RU" dirty="0">
                <a:solidFill>
                  <a:srgbClr val="0000FF"/>
                </a:solidFill>
              </a:rPr>
              <a:t>:[</a:t>
            </a:r>
            <a:r>
              <a:rPr lang="en-US" dirty="0" err="1">
                <a:solidFill>
                  <a:srgbClr val="0000FF"/>
                </a:solidFill>
              </a:rPr>
              <a:t>связанный</a:t>
            </a:r>
            <a:r>
              <a:rPr lang="en-US" dirty="0">
                <a:solidFill>
                  <a:srgbClr val="0000FF"/>
                </a:solidFill>
              </a:rPr>
              <a:t>-с-</a:t>
            </a:r>
            <a:r>
              <a:rPr lang="en-US" dirty="0" err="1">
                <a:solidFill>
                  <a:srgbClr val="0000FF"/>
                </a:solidFill>
              </a:rPr>
              <a:t>данными</a:t>
            </a:r>
            <a:r>
              <a:rPr lang="en-US" dirty="0">
                <a:solidFill>
                  <a:srgbClr val="0000FF"/>
                </a:solidFill>
              </a:rPr>
              <a:t>-ЭУ</a:t>
            </a:r>
            <a:r>
              <a:rPr lang="ru-RU" dirty="0">
                <a:solidFill>
                  <a:srgbClr val="0000FF"/>
                </a:solidFill>
              </a:rPr>
              <a:t>]</a:t>
            </a:r>
            <a:r>
              <a:rPr lang="en-US" dirty="0">
                <a:solidFill>
                  <a:srgbClr val="0000FF"/>
                </a:solidFill>
              </a:rPr>
              <a:t>&gt;</a:t>
            </a:r>
            <a:endParaRPr lang="ru-RU" dirty="0">
              <a:solidFill>
                <a:srgbClr val="0000FF"/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Они </a:t>
            </a:r>
            <a:r>
              <a:rPr lang="ru-RU" dirty="0"/>
              <a:t>имеют </a:t>
            </a:r>
            <a:endParaRPr lang="ru-RU" dirty="0" smtClean="0"/>
          </a:p>
          <a:p>
            <a:pPr lvl="1"/>
            <a:r>
              <a:rPr lang="ru-RU" dirty="0" smtClean="0"/>
              <a:t>ссылку </a:t>
            </a:r>
            <a:r>
              <a:rPr lang="ru-RU" dirty="0"/>
              <a:t>(свойство </a:t>
            </a:r>
            <a:r>
              <a:rPr lang="en-US" dirty="0" err="1">
                <a:solidFill>
                  <a:srgbClr val="0000FF"/>
                </a:solidFill>
              </a:rPr>
              <a:t>DataSource</a:t>
            </a:r>
            <a:r>
              <a:rPr lang="ru-RU" dirty="0"/>
              <a:t> или </a:t>
            </a:r>
            <a:r>
              <a:rPr lang="en-US" dirty="0" err="1">
                <a:solidFill>
                  <a:srgbClr val="0000FF"/>
                </a:solidFill>
              </a:rPr>
              <a:t>DataSourceID</a:t>
            </a:r>
            <a:r>
              <a:rPr lang="ru-RU" dirty="0"/>
              <a:t>) на источник данных и </a:t>
            </a:r>
            <a:endParaRPr lang="ru-RU" dirty="0" smtClean="0"/>
          </a:p>
          <a:p>
            <a:pPr lvl="1"/>
            <a:r>
              <a:rPr lang="ru-RU" dirty="0" smtClean="0"/>
              <a:t>в </a:t>
            </a:r>
            <a:r>
              <a:rPr lang="ru-RU" dirty="0"/>
              <a:t>них описываются </a:t>
            </a:r>
            <a:r>
              <a:rPr lang="ru-RU" b="1" i="1" dirty="0"/>
              <a:t>шаблоны отображения записи источника данных</a:t>
            </a:r>
            <a:r>
              <a:rPr lang="ru-RU" dirty="0"/>
              <a:t> в формируемой </a:t>
            </a:r>
            <a:r>
              <a:rPr lang="ru-RU" dirty="0" smtClean="0"/>
              <a:t>странице с помощью </a:t>
            </a:r>
            <a:r>
              <a:rPr lang="ru-RU" dirty="0"/>
              <a:t>специальных шаблонов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Таким образом, все </a:t>
            </a:r>
            <a:r>
              <a:rPr lang="en-US" dirty="0" smtClean="0"/>
              <a:t>web</a:t>
            </a:r>
            <a:r>
              <a:rPr lang="ru-RU" dirty="0" smtClean="0"/>
              <a:t>-приложение, разработанное по технологии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Web Forms </a:t>
            </a:r>
            <a:r>
              <a:rPr lang="ru-RU" dirty="0" smtClean="0"/>
              <a:t>состоит из множества шаблонов: </a:t>
            </a:r>
          </a:p>
          <a:p>
            <a:pPr lvl="1"/>
            <a:r>
              <a:rPr lang="ru-RU" dirty="0" smtClean="0"/>
              <a:t>шаблонов форм и </a:t>
            </a:r>
          </a:p>
          <a:p>
            <a:pPr lvl="1"/>
            <a:r>
              <a:rPr lang="ru-RU" dirty="0" smtClean="0"/>
              <a:t>шаблонов отображения различных серверных ЭУ.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7993063" cy="2016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dirty="0"/>
              <a:t>Элемент управления </a:t>
            </a:r>
            <a:r>
              <a:rPr lang="ru-RU" sz="4400" dirty="0" err="1">
                <a:solidFill>
                  <a:srgbClr val="0000FF"/>
                </a:solidFill>
              </a:rPr>
              <a:t>DetailsView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7788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DetailsView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DetailsView</a:t>
            </a:r>
            <a:r>
              <a:rPr lang="ru-RU" dirty="0" smtClean="0"/>
              <a:t> позволяет </a:t>
            </a:r>
          </a:p>
          <a:p>
            <a:pPr lvl="1"/>
            <a:r>
              <a:rPr lang="ru-RU" dirty="0" smtClean="0"/>
              <a:t>связывать с </a:t>
            </a:r>
            <a:r>
              <a:rPr lang="ru-RU" dirty="0"/>
              <a:t>КСИД</a:t>
            </a:r>
            <a:r>
              <a:rPr lang="en-US" dirty="0"/>
              <a:t>;</a:t>
            </a:r>
          </a:p>
          <a:p>
            <a:pPr lvl="1"/>
            <a:r>
              <a:rPr lang="ru-RU" dirty="0" smtClean="0"/>
              <a:t>показывать содержание </a:t>
            </a:r>
            <a:r>
              <a:rPr lang="ru-RU" dirty="0"/>
              <a:t>одной записи из </a:t>
            </a:r>
            <a:r>
              <a:rPr lang="ru-RU" dirty="0" smtClean="0"/>
              <a:t>КСИД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включать </a:t>
            </a:r>
            <a:r>
              <a:rPr lang="ru-RU" dirty="0"/>
              <a:t>в это отображение </a:t>
            </a:r>
            <a:r>
              <a:rPr lang="ru-RU" dirty="0" smtClean="0"/>
              <a:t>кнопок </a:t>
            </a:r>
            <a:r>
              <a:rPr lang="ru-RU" dirty="0"/>
              <a:t>перехода между </a:t>
            </a:r>
            <a:r>
              <a:rPr lang="ru-RU" dirty="0" smtClean="0"/>
              <a:t>записями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может </a:t>
            </a:r>
            <a:r>
              <a:rPr lang="ru-RU" dirty="0"/>
              <a:t>выполнять набор операций по работе с </a:t>
            </a:r>
            <a:r>
              <a:rPr lang="ru-RU" dirty="0" smtClean="0"/>
              <a:t>данными</a:t>
            </a:r>
            <a:r>
              <a:rPr lang="en-US" dirty="0"/>
              <a:t>;</a:t>
            </a:r>
            <a:endParaRPr lang="ru-RU" dirty="0"/>
          </a:p>
          <a:p>
            <a:pPr lvl="1"/>
            <a:r>
              <a:rPr lang="ru-RU" dirty="0" smtClean="0"/>
              <a:t>позволяет </a:t>
            </a:r>
            <a:r>
              <a:rPr lang="ru-RU" dirty="0"/>
              <a:t>добавлять новые данные, изменять и удалять данные из используемого ИД.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DetailsView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выполнения любой из этих операций не требуется выполнять программирование. </a:t>
            </a:r>
            <a:endParaRPr lang="ru-RU" dirty="0" smtClean="0"/>
          </a:p>
          <a:p>
            <a:r>
              <a:rPr lang="ru-RU" dirty="0" smtClean="0"/>
              <a:t>Разработчик </a:t>
            </a:r>
            <a:r>
              <a:rPr lang="ru-RU" dirty="0"/>
              <a:t>может настраивать пользовательский интерфейс ЭУ </a:t>
            </a:r>
            <a:r>
              <a:rPr lang="en-US" dirty="0" err="1">
                <a:solidFill>
                  <a:srgbClr val="0000FF"/>
                </a:solidFill>
              </a:rPr>
              <a:t>DetailsView</a:t>
            </a:r>
            <a:r>
              <a:rPr lang="ru-RU" dirty="0"/>
              <a:t>, путем выбора наиболее подходящей комбинации полей данных и стилей с помощью </a:t>
            </a:r>
            <a:r>
              <a:rPr lang="en-US" dirty="0"/>
              <a:t>Visual Studio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разработчик не имеет больших возможностей управлять кодом разметки.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ЭУ </a:t>
            </a:r>
            <a:r>
              <a:rPr lang="ru-RU" dirty="0" err="1">
                <a:solidFill>
                  <a:srgbClr val="0000FF"/>
                </a:solidFill>
              </a:rPr>
              <a:t>DetailsView</a:t>
            </a:r>
            <a:r>
              <a:rPr lang="ru-RU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8529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&lt;</a:t>
            </a:r>
            <a:r>
              <a:rPr lang="ru-RU" sz="2000" dirty="0" err="1">
                <a:solidFill>
                  <a:srgbClr val="0000FF"/>
                </a:solidFill>
              </a:rPr>
              <a:t>asp:DetailsView</a:t>
            </a:r>
            <a:r>
              <a:rPr lang="ru-RU" sz="2000" dirty="0">
                <a:solidFill>
                  <a:srgbClr val="0000FF"/>
                </a:solidFill>
              </a:rPr>
              <a:t> ID="DetailsView1" </a:t>
            </a:r>
            <a:r>
              <a:rPr lang="ru-RU" sz="2000" dirty="0" err="1">
                <a:solidFill>
                  <a:srgbClr val="0000FF"/>
                </a:solidFill>
              </a:rPr>
              <a:t>runat=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server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DataSourceID=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sourceEmployees</a:t>
            </a:r>
            <a:r>
              <a:rPr lang="ru-RU" sz="2000" dirty="0">
                <a:solidFill>
                  <a:srgbClr val="0000FF"/>
                </a:solidFill>
              </a:rPr>
              <a:t>« </a:t>
            </a:r>
            <a:r>
              <a:rPr lang="ru-RU" sz="2000" dirty="0" err="1">
                <a:solidFill>
                  <a:srgbClr val="0000FF"/>
                </a:solidFill>
              </a:rPr>
              <a:t>AutoGenerateRows=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False</a:t>
            </a:r>
            <a:r>
              <a:rPr lang="ru-RU" sz="2000" dirty="0">
                <a:solidFill>
                  <a:srgbClr val="0000FF"/>
                </a:solidFill>
              </a:rPr>
              <a:t>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&lt;</a:t>
            </a:r>
            <a:r>
              <a:rPr lang="ru-RU" sz="2000" dirty="0" err="1">
                <a:solidFill>
                  <a:srgbClr val="0000FF"/>
                </a:solidFill>
              </a:rPr>
              <a:t>Fields</a:t>
            </a:r>
            <a:r>
              <a:rPr lang="ru-RU" sz="20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EmployeeID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EmployeeID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FirstName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FirstName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LastName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LastName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Title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Title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TitleOfCourtesy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TitleOfCourtesy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  &lt;</a:t>
            </a:r>
            <a:r>
              <a:rPr lang="ru-RU" sz="2000" dirty="0" err="1">
                <a:solidFill>
                  <a:srgbClr val="0000FF"/>
                </a:solidFill>
              </a:rPr>
              <a:t>asp:BoundField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err="1">
                <a:solidFill>
                  <a:srgbClr val="0000FF"/>
                </a:solidFill>
              </a:rPr>
              <a:t>DataField=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BirthDate</a:t>
            </a:r>
            <a:r>
              <a:rPr lang="ru-RU" sz="2000" dirty="0">
                <a:solidFill>
                  <a:srgbClr val="0000FF"/>
                </a:solidFill>
              </a:rPr>
              <a:t>" </a:t>
            </a:r>
            <a:r>
              <a:rPr lang="ru-RU" sz="2000" dirty="0" err="1">
                <a:solidFill>
                  <a:srgbClr val="0000FF"/>
                </a:solidFill>
              </a:rPr>
              <a:t>HeaderText=</a:t>
            </a:r>
            <a:r>
              <a:rPr lang="ru-RU" sz="2000" dirty="0">
                <a:solidFill>
                  <a:srgbClr val="0000FF"/>
                </a:solidFill>
              </a:rPr>
              <a:t>"</a:t>
            </a:r>
            <a:r>
              <a:rPr lang="ru-RU" sz="2000" dirty="0" err="1">
                <a:solidFill>
                  <a:srgbClr val="0000FF"/>
                </a:solidFill>
              </a:rPr>
              <a:t>BirthDate</a:t>
            </a:r>
            <a:r>
              <a:rPr lang="ru-RU" sz="20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&lt;/</a:t>
            </a:r>
            <a:r>
              <a:rPr lang="ru-RU" sz="2000" dirty="0" err="1">
                <a:solidFill>
                  <a:srgbClr val="0000FF"/>
                </a:solidFill>
              </a:rPr>
              <a:t>Fields</a:t>
            </a:r>
            <a:r>
              <a:rPr lang="ru-RU" sz="20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</a:rPr>
              <a:t>&lt;/</a:t>
            </a:r>
            <a:r>
              <a:rPr lang="ru-RU" sz="2000" dirty="0" err="1">
                <a:solidFill>
                  <a:srgbClr val="0000FF"/>
                </a:solidFill>
              </a:rPr>
              <a:t>asp:DetailsView</a:t>
            </a:r>
            <a:r>
              <a:rPr lang="ru-RU" sz="2000" dirty="0">
                <a:solidFill>
                  <a:srgbClr val="0000FF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750663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Редактирование записей с помощью </a:t>
            </a:r>
            <a:r>
              <a:rPr lang="ru-RU" sz="4000" dirty="0" err="1">
                <a:solidFill>
                  <a:srgbClr val="0000FF"/>
                </a:solidFill>
              </a:rPr>
              <a:t>DetailsView</a:t>
            </a:r>
            <a:r>
              <a:rPr lang="ru-RU" sz="4000" dirty="0"/>
              <a:t> </a:t>
            </a:r>
          </a:p>
        </p:txBody>
      </p:sp>
      <p:pic>
        <p:nvPicPr>
          <p:cNvPr id="297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068638"/>
            <a:ext cx="4176713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3094038"/>
            <a:ext cx="4140200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989" name="Rectangle 5"/>
          <p:cNvSpPr>
            <a:spLocks noChangeArrowheads="1"/>
          </p:cNvSpPr>
          <p:nvPr/>
        </p:nvSpPr>
        <p:spPr bwMode="auto">
          <a:xfrm>
            <a:off x="250825" y="1700808"/>
            <a:ext cx="8893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/>
              <a:t>Свойства </a:t>
            </a:r>
            <a:r>
              <a:rPr lang="en-US" dirty="0" err="1">
                <a:solidFill>
                  <a:srgbClr val="0000FF"/>
                </a:solidFill>
              </a:rPr>
              <a:t>AutoGenerateDeleteButton</a:t>
            </a:r>
            <a:r>
              <a:rPr lang="en-US" dirty="0"/>
              <a:t>, </a:t>
            </a:r>
            <a:r>
              <a:rPr lang="en-US" dirty="0" err="1">
                <a:solidFill>
                  <a:srgbClr val="0000FF"/>
                </a:solidFill>
              </a:rPr>
              <a:t>AutoGenerateEditButton</a:t>
            </a:r>
            <a:r>
              <a:rPr lang="ru-RU" dirty="0"/>
              <a:t> и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AutoGenerateInsertButton</a:t>
            </a:r>
            <a:r>
              <a:rPr lang="en-US" dirty="0"/>
              <a:t> </a:t>
            </a:r>
            <a:r>
              <a:rPr lang="ru-RU" dirty="0"/>
              <a:t>ЭУ</a:t>
            </a:r>
            <a:r>
              <a:rPr lang="en-US" dirty="0"/>
              <a:t> </a:t>
            </a:r>
            <a:r>
              <a:rPr lang="en-US" dirty="0" err="1"/>
              <a:t>DetailsView</a:t>
            </a:r>
            <a:r>
              <a:rPr lang="ru-RU" dirty="0"/>
              <a:t> добавляют </a:t>
            </a:r>
            <a:r>
              <a:rPr lang="en-US" dirty="0" err="1">
                <a:solidFill>
                  <a:srgbClr val="0000FF"/>
                </a:solidFill>
              </a:rPr>
              <a:t>CommandField</a:t>
            </a:r>
            <a:r>
              <a:rPr lang="en-US" dirty="0"/>
              <a:t> </a:t>
            </a:r>
            <a:r>
              <a:rPr lang="ru-RU" dirty="0"/>
              <a:t>в нижней части </a:t>
            </a:r>
            <a:r>
              <a:rPr lang="en-US" dirty="0" err="1">
                <a:solidFill>
                  <a:srgbClr val="0000FF"/>
                </a:solidFill>
              </a:rPr>
              <a:t>DetailsView</a:t>
            </a:r>
            <a:r>
              <a:rPr lang="en-US" dirty="0"/>
              <a:t> </a:t>
            </a:r>
            <a:r>
              <a:rPr lang="ru-RU" dirty="0"/>
              <a:t>с ссылками на эти задачи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4810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7993063" cy="2016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dirty="0"/>
              <a:t>Элемент управления </a:t>
            </a:r>
            <a:r>
              <a:rPr lang="en-US" sz="4400" dirty="0">
                <a:solidFill>
                  <a:srgbClr val="0000FF"/>
                </a:solidFill>
              </a:rPr>
              <a:t>Form</a:t>
            </a:r>
            <a:r>
              <a:rPr lang="ru-RU" sz="4400" dirty="0" err="1">
                <a:solidFill>
                  <a:srgbClr val="0000FF"/>
                </a:solidFill>
              </a:rPr>
              <a:t>View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22214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en-US" dirty="0" smtClean="0"/>
              <a:t> </a:t>
            </a:r>
            <a:r>
              <a:rPr lang="ru-RU" dirty="0"/>
              <a:t>может рассматриваться в качестве варианта ЭУ </a:t>
            </a:r>
            <a:r>
              <a:rPr lang="en-US" dirty="0" err="1">
                <a:solidFill>
                  <a:srgbClr val="0000FF"/>
                </a:solidFill>
              </a:rPr>
              <a:t>DetailsView</a:t>
            </a:r>
            <a:r>
              <a:rPr lang="ru-RU" dirty="0"/>
              <a:t>, который поддерживает шаблоны. </a:t>
            </a:r>
            <a:endParaRPr lang="ru-RU" dirty="0" smtClean="0"/>
          </a:p>
          <a:p>
            <a:pPr lvl="1"/>
            <a:r>
              <a:rPr lang="ru-RU" dirty="0" smtClean="0"/>
              <a:t>показывает </a:t>
            </a:r>
            <a:r>
              <a:rPr lang="ru-RU" dirty="0"/>
              <a:t>одновременно одну запись, выбранную из связанного с ЭУ ИД, и </a:t>
            </a:r>
            <a:endParaRPr lang="ru-RU" dirty="0" smtClean="0"/>
          </a:p>
          <a:p>
            <a:pPr lvl="1"/>
            <a:r>
              <a:rPr lang="ru-RU" dirty="0" smtClean="0"/>
              <a:t>может </a:t>
            </a:r>
            <a:r>
              <a:rPr lang="ru-RU" dirty="0"/>
              <a:t>показывать кнопки для выполнения переходов между записями. 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ru-RU" dirty="0" smtClean="0"/>
              <a:t> </a:t>
            </a:r>
            <a:r>
              <a:rPr lang="ru-RU" dirty="0"/>
              <a:t>не выполняет никакого автоматического формирования разметки </a:t>
            </a:r>
            <a:endParaRPr lang="ru-RU" dirty="0" smtClean="0"/>
          </a:p>
          <a:p>
            <a:pPr lvl="1"/>
            <a:r>
              <a:rPr lang="ru-RU" dirty="0" smtClean="0"/>
              <a:t>требует </a:t>
            </a:r>
            <a:r>
              <a:rPr lang="ru-RU" dirty="0"/>
              <a:t>от разработчика описания шаблонов формирования разметки для каждого показываемого элемента.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14352" y="332656"/>
            <a:ext cx="9158352" cy="850106"/>
          </a:xfrm>
        </p:spPr>
        <p:txBody>
          <a:bodyPr/>
          <a:lstStyle/>
          <a:p>
            <a:r>
              <a:rPr lang="ru-RU" dirty="0" err="1">
                <a:solidFill>
                  <a:srgbClr val="0000FF"/>
                </a:solidFill>
              </a:rPr>
              <a:t>FormView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>
                <a:solidFill>
                  <a:srgbClr val="0000FF"/>
                </a:solidFill>
              </a:rPr>
              <a:t>FormView</a:t>
            </a:r>
            <a:r>
              <a:rPr lang="en-US" sz="2800" dirty="0"/>
              <a:t> </a:t>
            </a:r>
            <a:r>
              <a:rPr lang="ru-RU" sz="2800" dirty="0"/>
              <a:t>является ЭУ, использующим шаблоны для отображения и редактирования отдельной записи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Этот ЭУ использует модель шаблонов, которая соответствует модели </a:t>
            </a:r>
            <a:r>
              <a:rPr lang="en-US" sz="2800" dirty="0" err="1">
                <a:solidFill>
                  <a:srgbClr val="0000FF"/>
                </a:solidFill>
              </a:rPr>
              <a:t>TemplateField</a:t>
            </a:r>
            <a:r>
              <a:rPr lang="ru-RU" sz="2800" dirty="0"/>
              <a:t> в </a:t>
            </a:r>
            <a:r>
              <a:rPr lang="en-US" sz="2800" dirty="0" err="1">
                <a:solidFill>
                  <a:srgbClr val="0000FF"/>
                </a:solidFill>
              </a:rPr>
              <a:t>GridView</a:t>
            </a:r>
            <a:r>
              <a:rPr lang="en-US" sz="2800" dirty="0"/>
              <a:t>. </a:t>
            </a:r>
            <a:endParaRPr lang="ru-RU" sz="2800" dirty="0"/>
          </a:p>
          <a:p>
            <a:pPr>
              <a:lnSpc>
                <a:spcPct val="90000"/>
              </a:lnSpc>
            </a:pPr>
            <a:r>
              <a:rPr lang="ru-RU" sz="2800" dirty="0"/>
              <a:t>Имеются следующие шаблоны</a:t>
            </a:r>
            <a:r>
              <a:rPr lang="en-US" sz="28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ItemTemplate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EditItemTemplate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InsertItemTemplate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FooterTemplate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HeaderTemplate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EmptyDataTemplate</a:t>
            </a:r>
            <a:endParaRPr lang="en-US" sz="24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rgbClr val="0000FF"/>
                </a:solidFill>
              </a:rPr>
              <a:t>PagerTemplate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3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ru-RU" dirty="0" smtClean="0"/>
              <a:t> </a:t>
            </a:r>
            <a:r>
              <a:rPr lang="ru-RU" dirty="0"/>
              <a:t>может поддерживать любые базовые операции, которые предоставляет </a:t>
            </a:r>
            <a:r>
              <a:rPr lang="ru-RU" dirty="0" smtClean="0"/>
              <a:t>Источник Данных. </a:t>
            </a:r>
          </a:p>
          <a:p>
            <a:r>
              <a:rPr lang="en-US" dirty="0" err="1" smtClean="0">
                <a:solidFill>
                  <a:srgbClr val="0000FF"/>
                </a:solidFill>
              </a:rPr>
              <a:t>FormView</a:t>
            </a:r>
            <a:r>
              <a:rPr lang="ru-RU" dirty="0" smtClean="0"/>
              <a:t> </a:t>
            </a:r>
            <a:r>
              <a:rPr lang="ru-RU" dirty="0"/>
              <a:t>требует, чтобы разработчика описал с помощью шаблонов все элементы разметки, а не только то, что он хочет изменить. </a:t>
            </a:r>
            <a:endParaRPr lang="ru-RU" dirty="0" smtClean="0"/>
          </a:p>
          <a:p>
            <a:r>
              <a:rPr lang="ru-RU" dirty="0" smtClean="0"/>
              <a:t>Данный </a:t>
            </a:r>
            <a:r>
              <a:rPr lang="ru-RU" dirty="0"/>
              <a:t>ЭУ не имеет встроенных возможностей </a:t>
            </a:r>
            <a:r>
              <a:rPr lang="ru-RU" dirty="0" err="1"/>
              <a:t>рендеринга</a:t>
            </a:r>
            <a:r>
              <a:rPr lang="ru-RU" dirty="0"/>
              <a:t>, а может только выводить заданный пользователем шаблон.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4000" dirty="0"/>
              <a:t>Пример использования шаблонов с </a:t>
            </a:r>
            <a:r>
              <a:rPr lang="ru-RU" sz="4000" dirty="0" err="1">
                <a:solidFill>
                  <a:srgbClr val="0000FF"/>
                </a:solidFill>
              </a:rPr>
              <a:t>FormView</a:t>
            </a:r>
            <a:endParaRPr lang="ru-RU" sz="4000" dirty="0">
              <a:solidFill>
                <a:srgbClr val="0000FF"/>
              </a:solidFill>
            </a:endParaRP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5257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</a:t>
            </a:r>
            <a:r>
              <a:rPr lang="ru-RU" sz="1600" dirty="0" err="1">
                <a:solidFill>
                  <a:srgbClr val="0000FF"/>
                </a:solidFill>
              </a:rPr>
              <a:t>asp:FormView</a:t>
            </a:r>
            <a:r>
              <a:rPr lang="ru-RU" sz="1600" dirty="0">
                <a:solidFill>
                  <a:srgbClr val="0000FF"/>
                </a:solidFill>
              </a:rPr>
              <a:t> ID="FormView1" </a:t>
            </a:r>
            <a:r>
              <a:rPr lang="ru-RU" sz="1600" dirty="0" err="1">
                <a:solidFill>
                  <a:srgbClr val="0000FF"/>
                </a:solidFill>
              </a:rPr>
              <a:t>runat=</a:t>
            </a:r>
            <a:r>
              <a:rPr lang="ru-RU" sz="1600" dirty="0">
                <a:solidFill>
                  <a:srgbClr val="0000FF"/>
                </a:solidFill>
              </a:rPr>
              <a:t>"</a:t>
            </a:r>
            <a:r>
              <a:rPr lang="ru-RU" sz="1600" dirty="0" err="1">
                <a:solidFill>
                  <a:srgbClr val="0000FF"/>
                </a:solidFill>
              </a:rPr>
              <a:t>server</a:t>
            </a:r>
            <a:r>
              <a:rPr lang="ru-RU" sz="1600" dirty="0">
                <a:solidFill>
                  <a:srgbClr val="0000FF"/>
                </a:solidFill>
              </a:rPr>
              <a:t>" </a:t>
            </a:r>
            <a:r>
              <a:rPr lang="ru-RU" sz="1600" dirty="0" err="1">
                <a:solidFill>
                  <a:srgbClr val="0000FF"/>
                </a:solidFill>
              </a:rPr>
              <a:t>DataSourceID=</a:t>
            </a:r>
            <a:r>
              <a:rPr lang="ru-RU" sz="1600" dirty="0">
                <a:solidFill>
                  <a:srgbClr val="0000FF"/>
                </a:solidFill>
              </a:rPr>
              <a:t>"</a:t>
            </a:r>
            <a:r>
              <a:rPr lang="ru-RU" sz="1600" dirty="0" err="1">
                <a:solidFill>
                  <a:srgbClr val="0000FF"/>
                </a:solidFill>
              </a:rPr>
              <a:t>sourceEmployees</a:t>
            </a:r>
            <a:r>
              <a:rPr lang="ru-RU" sz="1600" dirty="0">
                <a:solidFill>
                  <a:srgbClr val="0000FF"/>
                </a:solidFill>
              </a:rPr>
              <a:t>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ItemTemplate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</a:t>
            </a:r>
            <a:r>
              <a:rPr lang="ru-RU" sz="1600" b="1" dirty="0" err="1">
                <a:solidFill>
                  <a:srgbClr val="0000FF"/>
                </a:solidFill>
              </a:rPr>
              <a:t>b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EmployeeID</a:t>
            </a:r>
            <a:r>
              <a:rPr lang="ru-RU" sz="1600" b="1" dirty="0">
                <a:solidFill>
                  <a:srgbClr val="0000FF"/>
                </a:solidFill>
              </a:rPr>
              <a:t>") %&gt; 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TitleOfCourtesy</a:t>
            </a:r>
            <a:r>
              <a:rPr lang="ru-RU" sz="1600" b="1" dirty="0">
                <a:solidFill>
                  <a:srgbClr val="0000FF"/>
                </a:solidFill>
              </a:rPr>
              <a:t>") %&gt;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FirstName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LastName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&lt;/</a:t>
            </a:r>
            <a:r>
              <a:rPr lang="ru-RU" sz="1600" b="1" dirty="0" err="1">
                <a:solidFill>
                  <a:srgbClr val="0000FF"/>
                </a:solidFill>
              </a:rPr>
              <a:t>b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</a:t>
            </a:r>
            <a:r>
              <a:rPr lang="ru-RU" sz="1600" b="1" dirty="0" err="1">
                <a:solidFill>
                  <a:srgbClr val="0000FF"/>
                </a:solidFill>
              </a:rPr>
              <a:t>hr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</a:t>
            </a:r>
            <a:r>
              <a:rPr lang="ru-RU" sz="1600" b="1" dirty="0" err="1">
                <a:solidFill>
                  <a:srgbClr val="0000FF"/>
                </a:solidFill>
              </a:rPr>
              <a:t>small</a:t>
            </a:r>
            <a:r>
              <a:rPr lang="ru-RU" sz="1600" b="1" dirty="0">
                <a:solidFill>
                  <a:srgbClr val="0000FF"/>
                </a:solidFill>
              </a:rPr>
              <a:t>&gt;&lt;</a:t>
            </a:r>
            <a:r>
              <a:rPr lang="ru-RU" sz="1600" b="1" dirty="0" err="1">
                <a:solidFill>
                  <a:srgbClr val="0000FF"/>
                </a:solidFill>
              </a:rPr>
              <a:t>i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Address</a:t>
            </a:r>
            <a:r>
              <a:rPr lang="ru-RU" sz="1600" b="1" dirty="0">
                <a:solidFill>
                  <a:srgbClr val="0000FF"/>
                </a:solidFill>
              </a:rPr>
              <a:t>") %&gt;&lt;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City</a:t>
            </a:r>
            <a:r>
              <a:rPr lang="ru-RU" sz="1600" b="1" dirty="0">
                <a:solidFill>
                  <a:srgbClr val="0000FF"/>
                </a:solidFill>
              </a:rPr>
              <a:t>") %&gt;,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Country</a:t>
            </a:r>
            <a:r>
              <a:rPr lang="ru-RU" sz="1600" b="1" dirty="0">
                <a:solidFill>
                  <a:srgbClr val="0000FF"/>
                </a:solidFill>
              </a:rPr>
              <a:t>") %&gt;,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PostalCode</a:t>
            </a:r>
            <a:r>
              <a:rPr lang="ru-RU" sz="1600" b="1" dirty="0">
                <a:solidFill>
                  <a:srgbClr val="0000FF"/>
                </a:solidFill>
              </a:rPr>
              <a:t>") %&gt;&lt;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HomePhone</a:t>
            </a:r>
            <a:r>
              <a:rPr lang="ru-RU" sz="1600" b="1" dirty="0">
                <a:solidFill>
                  <a:srgbClr val="0000FF"/>
                </a:solidFill>
              </a:rPr>
              <a:t>") %&gt;&lt;/</a:t>
            </a:r>
            <a:r>
              <a:rPr lang="ru-RU" sz="1600" b="1" dirty="0" err="1">
                <a:solidFill>
                  <a:srgbClr val="0000FF"/>
                </a:solidFill>
              </a:rPr>
              <a:t>i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 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Notes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  &lt;/</a:t>
            </a:r>
            <a:r>
              <a:rPr lang="ru-RU" sz="1600" b="1" dirty="0" err="1">
                <a:solidFill>
                  <a:srgbClr val="0000FF"/>
                </a:solidFill>
              </a:rPr>
              <a:t>small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rgbClr val="0000FF"/>
                </a:solidFill>
              </a:rPr>
              <a:t>  &lt;/</a:t>
            </a:r>
            <a:r>
              <a:rPr lang="ru-RU" sz="1600" b="1" dirty="0" err="1">
                <a:solidFill>
                  <a:srgbClr val="0000FF"/>
                </a:solidFill>
              </a:rPr>
              <a:t>ItemTemplate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&lt;/</a:t>
            </a:r>
            <a:r>
              <a:rPr lang="ru-RU" sz="1600" dirty="0" err="1">
                <a:solidFill>
                  <a:srgbClr val="0000FF"/>
                </a:solidFill>
              </a:rPr>
              <a:t>asp:FormView</a:t>
            </a:r>
            <a:r>
              <a:rPr lang="ru-RU" sz="1600" dirty="0">
                <a:solidFill>
                  <a:srgbClr val="0000FF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886144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sz="4000" dirty="0"/>
              <a:t>Результат использования шаблонов</a:t>
            </a:r>
          </a:p>
        </p:txBody>
      </p:sp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557338"/>
            <a:ext cx="5300663" cy="507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0325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ListView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/>
              <a:t> </a:t>
            </a:r>
            <a:r>
              <a:rPr lang="ru-RU" dirty="0"/>
              <a:t>полностью основывается на шаблонах и позволяет управлять всеми деталями пользовательского интерфейса, с помощью шаблонов и свойств. </a:t>
            </a:r>
            <a:endParaRPr lang="ru-RU" dirty="0" smtClean="0"/>
          </a:p>
          <a:p>
            <a:r>
              <a:rPr lang="ru-RU" dirty="0" smtClean="0"/>
              <a:t>Работа </a:t>
            </a:r>
            <a:r>
              <a:rPr lang="ru-RU" dirty="0"/>
              <a:t>ЭУ </a:t>
            </a:r>
            <a:r>
              <a:rPr lang="en-US" dirty="0" err="1">
                <a:solidFill>
                  <a:srgbClr val="0000FF"/>
                </a:solidFill>
              </a:rPr>
              <a:t>ListView</a:t>
            </a:r>
            <a:r>
              <a:rPr lang="ru-RU" dirty="0"/>
              <a:t> очень сходна по поведению с такими связанными с данными ЭУ, как </a:t>
            </a:r>
            <a:r>
              <a:rPr lang="en-US" dirty="0" err="1">
                <a:solidFill>
                  <a:srgbClr val="0000FF"/>
                </a:solidFill>
              </a:rPr>
              <a:t>FormView</a:t>
            </a:r>
            <a:r>
              <a:rPr lang="ru-RU" dirty="0"/>
              <a:t> или </a:t>
            </a:r>
            <a:r>
              <a:rPr lang="en-US" dirty="0" err="1">
                <a:solidFill>
                  <a:srgbClr val="0000FF"/>
                </a:solidFill>
              </a:rPr>
              <a:t>DataList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отличие от них, ЭУ </a:t>
            </a:r>
            <a:r>
              <a:rPr lang="en-US" dirty="0" err="1">
                <a:solidFill>
                  <a:srgbClr val="0000FF"/>
                </a:solidFill>
              </a:rPr>
              <a:t>ListView</a:t>
            </a:r>
            <a:r>
              <a:rPr lang="ru-RU" dirty="0"/>
              <a:t> никогда автоматически не создает разметку пользовательского интерфейса. </a:t>
            </a:r>
            <a:endParaRPr lang="ru-RU" dirty="0" smtClean="0"/>
          </a:p>
          <a:p>
            <a:r>
              <a:rPr lang="ru-RU" dirty="0" smtClean="0"/>
              <a:t>Каждый </a:t>
            </a:r>
            <a:r>
              <a:rPr lang="ru-RU" dirty="0"/>
              <a:t>тэг разметки, который данный ЭУ формирует полностью находится под управлением разработчика.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ЭУ </a:t>
            </a:r>
            <a:r>
              <a:rPr lang="en-US" dirty="0" err="1">
                <a:solidFill>
                  <a:srgbClr val="0000FF"/>
                </a:solidFill>
              </a:rPr>
              <a:t>ListView</a:t>
            </a:r>
            <a:r>
              <a:rPr lang="ru-RU" dirty="0"/>
              <a:t> может быть связан с любым компонентом связывания с ИД и может выполнять имеющийся у него набор операций с данными. </a:t>
            </a:r>
            <a:endParaRPr lang="ru-RU" dirty="0" smtClean="0"/>
          </a:p>
          <a:p>
            <a:r>
              <a:rPr lang="ru-RU" dirty="0" smtClean="0"/>
              <a:t>Он позволяет </a:t>
            </a:r>
            <a:r>
              <a:rPr lang="ru-RU" dirty="0"/>
              <a:t>автоматически выполнять разбивку данных на страницы, корректировку данных, добавление новых данных и удаление.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Элемент управления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DataGrid</a:t>
            </a:r>
            <a:endParaRPr lang="ru-RU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/>
              <a:t>Элемент управления </a:t>
            </a:r>
            <a:r>
              <a:rPr lang="en-US" dirty="0" err="1" smtClean="0">
                <a:solidFill>
                  <a:srgbClr val="0000FF"/>
                </a:solidFill>
              </a:rPr>
              <a:t>DataGrid</a:t>
            </a:r>
            <a:r>
              <a:rPr lang="en-US" b="1" i="1" dirty="0" smtClean="0"/>
              <a:t> </a:t>
            </a:r>
            <a:r>
              <a:rPr lang="ru-RU" dirty="0" smtClean="0"/>
              <a:t>– позволяет </a:t>
            </a:r>
            <a:r>
              <a:rPr lang="ru-RU" dirty="0"/>
              <a:t>показывать данные в виде </a:t>
            </a:r>
            <a:r>
              <a:rPr lang="ru-RU" dirty="0" smtClean="0"/>
              <a:t>таблицы</a:t>
            </a:r>
            <a:endParaRPr lang="ru-RU" dirty="0"/>
          </a:p>
          <a:p>
            <a:r>
              <a:rPr lang="ru-RU" dirty="0" smtClean="0"/>
              <a:t>Недостаток </a:t>
            </a:r>
            <a:r>
              <a:rPr lang="en-US" dirty="0" err="1" smtClean="0">
                <a:solidFill>
                  <a:srgbClr val="0000FF"/>
                </a:solidFill>
              </a:rPr>
              <a:t>DataGrid</a:t>
            </a:r>
            <a:r>
              <a:rPr lang="ru-RU" dirty="0" smtClean="0"/>
              <a:t>: требует</a:t>
            </a:r>
            <a:r>
              <a:rPr lang="ru-RU" dirty="0"/>
              <a:t>, чтобы разработчик писал большой объем кода, даже для выполнения простых </a:t>
            </a:r>
            <a:r>
              <a:rPr lang="ru-RU" dirty="0" smtClean="0"/>
              <a:t>операций </a:t>
            </a:r>
          </a:p>
          <a:p>
            <a:pPr lvl="1"/>
            <a:r>
              <a:rPr lang="ru-RU" dirty="0" smtClean="0"/>
              <a:t>разделение </a:t>
            </a:r>
            <a:r>
              <a:rPr lang="ru-RU" dirty="0"/>
              <a:t>на страницы, сортировка, корректировка или удаления </a:t>
            </a:r>
            <a:r>
              <a:rPr lang="ru-RU" dirty="0" smtClean="0"/>
              <a:t>данных).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20938"/>
            <a:ext cx="9144000" cy="2016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dirty="0"/>
              <a:t>Элемент управления </a:t>
            </a:r>
            <a:endParaRPr lang="en-US" sz="4400" dirty="0"/>
          </a:p>
          <a:p>
            <a:pPr algn="ctr">
              <a:buFontTx/>
              <a:buNone/>
            </a:pPr>
            <a:r>
              <a:rPr lang="en-US" sz="4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GridView</a:t>
            </a:r>
            <a:endParaRPr lang="ru-RU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3718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Элемент управления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GridView</a:t>
            </a:r>
            <a:endParaRPr lang="ru-RU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ЭУ </a:t>
            </a:r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ru-RU" dirty="0" smtClean="0"/>
              <a:t> </a:t>
            </a:r>
            <a:r>
              <a:rPr lang="ru-RU" dirty="0"/>
              <a:t>был разработан </a:t>
            </a:r>
            <a:endParaRPr lang="ru-RU" dirty="0" smtClean="0"/>
          </a:p>
          <a:p>
            <a:pPr lvl="1"/>
            <a:r>
              <a:rPr lang="ru-RU" dirty="0" smtClean="0"/>
              <a:t>для </a:t>
            </a:r>
            <a:r>
              <a:rPr lang="ru-RU" dirty="0"/>
              <a:t>преодоления этого недостатка и </a:t>
            </a:r>
            <a:endParaRPr lang="ru-RU" dirty="0" smtClean="0"/>
          </a:p>
          <a:p>
            <a:pPr lvl="1"/>
            <a:r>
              <a:rPr lang="ru-RU" dirty="0" smtClean="0"/>
              <a:t>для </a:t>
            </a:r>
            <a:r>
              <a:rPr lang="ru-RU" dirty="0"/>
              <a:t>реализации </a:t>
            </a:r>
            <a:r>
              <a:rPr lang="ru-RU" dirty="0" err="1"/>
              <a:t>двух-стороннего</a:t>
            </a:r>
            <a:r>
              <a:rPr lang="ru-RU" dirty="0"/>
              <a:t> связывания данных, без необходимости написания большого количества программного кода. </a:t>
            </a:r>
            <a:endParaRPr lang="ru-RU" dirty="0" smtClean="0"/>
          </a:p>
          <a:p>
            <a:r>
              <a:rPr lang="ru-RU" dirty="0" smtClean="0"/>
              <a:t>Данный </a:t>
            </a:r>
            <a:r>
              <a:rPr lang="ru-RU" dirty="0"/>
              <a:t>ЭУ может выполнять напрямую обновление ИД.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ЭУ </a:t>
            </a:r>
            <a:r>
              <a:rPr lang="en-US" dirty="0" err="1" smtClean="0">
                <a:solidFill>
                  <a:srgbClr val="0000FF"/>
                </a:solidFill>
              </a:rPr>
              <a:t>DataGrid</a:t>
            </a:r>
            <a:r>
              <a:rPr lang="ru-RU" dirty="0"/>
              <a:t>, который все еще поддерживается в </a:t>
            </a:r>
            <a:r>
              <a:rPr lang="en-US" dirty="0"/>
              <a:t>ASP</a:t>
            </a:r>
            <a:r>
              <a:rPr lang="ru-RU" dirty="0"/>
              <a:t>.</a:t>
            </a:r>
            <a:r>
              <a:rPr lang="en-US" dirty="0"/>
              <a:t>NET</a:t>
            </a:r>
            <a:r>
              <a:rPr lang="ru-RU" dirty="0"/>
              <a:t>, является очень мощным и универсальным ЭУ.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Серверный ЭУ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GridView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ru-RU" dirty="0" smtClean="0"/>
              <a:t> </a:t>
            </a:r>
            <a:r>
              <a:rPr lang="ru-RU" dirty="0"/>
              <a:t>позволяет показывать содержания ИД в табличном формате. </a:t>
            </a:r>
            <a:endParaRPr lang="ru-RU" dirty="0" smtClean="0"/>
          </a:p>
          <a:p>
            <a:r>
              <a:rPr lang="ru-RU" dirty="0" smtClean="0"/>
              <a:t>Каждое </a:t>
            </a:r>
            <a:r>
              <a:rPr lang="ru-RU" dirty="0"/>
              <a:t>поле данных ИД показывается в виде </a:t>
            </a:r>
            <a:r>
              <a:rPr lang="ru-RU" dirty="0" smtClean="0"/>
              <a:t>столбца таблицы</a:t>
            </a:r>
            <a:r>
              <a:rPr lang="ru-RU" dirty="0"/>
              <a:t>, а каждая запись в отдельной строке. </a:t>
            </a:r>
            <a:endParaRPr lang="ru-RU" dirty="0" smtClean="0"/>
          </a:p>
          <a:p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ru-RU" dirty="0" smtClean="0"/>
              <a:t> </a:t>
            </a:r>
            <a:r>
              <a:rPr lang="ru-RU" dirty="0"/>
              <a:t>поддерживает большой набор свойств, которые описывают поведение, параметры визуализации, стиль, состояние и шаблоны разметки.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08504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Пример связывания ЭУ </a:t>
            </a:r>
            <a:r>
              <a:rPr lang="en-US" sz="3600" dirty="0" err="1" smtClean="0">
                <a:solidFill>
                  <a:srgbClr val="0000FF"/>
                </a:solidFill>
              </a:rPr>
              <a:t>GridView</a:t>
            </a:r>
            <a:r>
              <a:rPr lang="en-US" sz="3600" dirty="0" smtClean="0"/>
              <a:t> </a:t>
            </a:r>
            <a:r>
              <a:rPr lang="ru-RU" sz="3600" dirty="0" smtClean="0"/>
              <a:t>с компонентом связывания с ИД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84" y="1484784"/>
            <a:ext cx="8938320" cy="33123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Создан </a:t>
            </a:r>
            <a:r>
              <a:rPr lang="ru-RU" dirty="0"/>
              <a:t>и настроен следующий компонент связывания с источником данных:</a:t>
            </a:r>
          </a:p>
          <a:p>
            <a:pPr marL="0" indent="14288"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asp:SqlDataSource</a:t>
            </a:r>
            <a:r>
              <a:rPr lang="en-US" dirty="0">
                <a:solidFill>
                  <a:srgbClr val="0000FF"/>
                </a:solidFill>
              </a:rPr>
              <a:t> ID="SqlDS1" runat="server" </a:t>
            </a:r>
            <a:endParaRPr lang="ru-RU" dirty="0">
              <a:solidFill>
                <a:srgbClr val="0000FF"/>
              </a:solidFill>
            </a:endParaRPr>
          </a:p>
          <a:p>
            <a:pPr marL="357188" indent="14288">
              <a:buNone/>
            </a:pPr>
            <a:r>
              <a:rPr lang="en-US" dirty="0" err="1">
                <a:solidFill>
                  <a:srgbClr val="0000FF"/>
                </a:solidFill>
              </a:rPr>
              <a:t>ConnectionString</a:t>
            </a:r>
            <a:r>
              <a:rPr lang="en-US" dirty="0">
                <a:solidFill>
                  <a:srgbClr val="0000FF"/>
                </a:solidFill>
              </a:rPr>
              <a:t>="&lt;%$ </a:t>
            </a:r>
            <a:r>
              <a:rPr lang="en-US" dirty="0" err="1" smtClean="0">
                <a:solidFill>
                  <a:srgbClr val="0000FF"/>
                </a:solidFill>
              </a:rPr>
              <a:t>ConnectionStrings:Northwind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%&gt;" </a:t>
            </a:r>
            <a:endParaRPr lang="ru-RU" dirty="0">
              <a:solidFill>
                <a:srgbClr val="0000FF"/>
              </a:solidFill>
            </a:endParaRPr>
          </a:p>
          <a:p>
            <a:pPr marL="357188" indent="14288">
              <a:buNone/>
            </a:pPr>
            <a:r>
              <a:rPr lang="en-US" dirty="0" err="1">
                <a:solidFill>
                  <a:srgbClr val="0000FF"/>
                </a:solidFill>
              </a:rPr>
              <a:t>SelectCommand</a:t>
            </a:r>
            <a:r>
              <a:rPr lang="en-US" dirty="0">
                <a:solidFill>
                  <a:srgbClr val="0000FF"/>
                </a:solidFill>
              </a:rPr>
              <a:t>="SELECT [</a:t>
            </a:r>
            <a:r>
              <a:rPr lang="en-US" dirty="0" err="1">
                <a:solidFill>
                  <a:srgbClr val="0000FF"/>
                </a:solidFill>
              </a:rPr>
              <a:t>ProductID</a:t>
            </a:r>
            <a:r>
              <a:rPr lang="en-US" dirty="0">
                <a:solidFill>
                  <a:srgbClr val="0000FF"/>
                </a:solidFill>
              </a:rPr>
              <a:t>], [</a:t>
            </a:r>
            <a:r>
              <a:rPr lang="en-US" dirty="0" err="1">
                <a:solidFill>
                  <a:srgbClr val="0000FF"/>
                </a:solidFill>
              </a:rPr>
              <a:t>ProductName</a:t>
            </a:r>
            <a:r>
              <a:rPr lang="en-US" dirty="0">
                <a:solidFill>
                  <a:srgbClr val="0000FF"/>
                </a:solidFill>
              </a:rPr>
              <a:t>], [</a:t>
            </a:r>
            <a:r>
              <a:rPr lang="en-US" dirty="0" err="1">
                <a:solidFill>
                  <a:srgbClr val="0000FF"/>
                </a:solidFill>
              </a:rPr>
              <a:t>UnitPrice</a:t>
            </a:r>
            <a:r>
              <a:rPr lang="en-US" dirty="0">
                <a:solidFill>
                  <a:srgbClr val="0000FF"/>
                </a:solidFill>
              </a:rPr>
              <a:t>], </a:t>
            </a: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QuantityPerUnit</a:t>
            </a:r>
            <a:r>
              <a:rPr lang="en-US" dirty="0">
                <a:solidFill>
                  <a:srgbClr val="0000FF"/>
                </a:solidFill>
              </a:rPr>
              <a:t>] FROM [Products]" &gt;</a:t>
            </a:r>
            <a:endParaRPr lang="ru-RU" dirty="0">
              <a:solidFill>
                <a:srgbClr val="0000FF"/>
              </a:solidFill>
            </a:endParaRPr>
          </a:p>
          <a:p>
            <a:pPr marL="0" indent="14288">
              <a:buNone/>
            </a:pPr>
            <a:r>
              <a:rPr lang="en-US" dirty="0">
                <a:solidFill>
                  <a:srgbClr val="0000FF"/>
                </a:solidFill>
              </a:rPr>
              <a:t>&lt;/</a:t>
            </a:r>
            <a:r>
              <a:rPr lang="en-US" dirty="0" err="1">
                <a:solidFill>
                  <a:srgbClr val="0000FF"/>
                </a:solidFill>
              </a:rPr>
              <a:t>asp:SqlDataSource</a:t>
            </a:r>
            <a:r>
              <a:rPr lang="en-US" dirty="0">
                <a:solidFill>
                  <a:srgbClr val="0000FF"/>
                </a:solidFill>
              </a:rPr>
              <a:t>&gt;</a:t>
            </a:r>
            <a:endParaRPr lang="ru-RU" dirty="0">
              <a:solidFill>
                <a:srgbClr val="0000FF"/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Его </a:t>
            </a:r>
            <a:r>
              <a:rPr lang="ru-RU" dirty="0"/>
              <a:t>можно связать с ЭУ </a:t>
            </a:r>
            <a:r>
              <a:rPr lang="en-US" dirty="0" err="1"/>
              <a:t>GridView</a:t>
            </a:r>
            <a:r>
              <a:rPr lang="en-US" dirty="0"/>
              <a:t> </a:t>
            </a:r>
            <a:r>
              <a:rPr lang="ru-RU" dirty="0"/>
              <a:t>следующим образом:</a:t>
            </a:r>
          </a:p>
          <a:p>
            <a:pPr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asp:GridView</a:t>
            </a:r>
            <a:r>
              <a:rPr lang="en-US" dirty="0">
                <a:solidFill>
                  <a:srgbClr val="0000FF"/>
                </a:solidFill>
              </a:rPr>
              <a:t> ID="GridView1" runat="server" </a:t>
            </a:r>
            <a:r>
              <a:rPr lang="en-US" dirty="0" err="1">
                <a:solidFill>
                  <a:srgbClr val="0000FF"/>
                </a:solidFill>
              </a:rPr>
              <a:t>DataSourceID</a:t>
            </a:r>
            <a:r>
              <a:rPr lang="en-US" dirty="0">
                <a:solidFill>
                  <a:srgbClr val="0000FF"/>
                </a:solidFill>
              </a:rPr>
              <a:t>="</a:t>
            </a:r>
            <a:r>
              <a:rPr lang="en-US" dirty="0" smtClean="0">
                <a:solidFill>
                  <a:srgbClr val="0000FF"/>
                </a:solidFill>
              </a:rPr>
              <a:t>SqlDS1</a:t>
            </a:r>
            <a:r>
              <a:rPr lang="en-US" dirty="0">
                <a:solidFill>
                  <a:srgbClr val="0000FF"/>
                </a:solidFill>
              </a:rPr>
              <a:t>"&gt;</a:t>
            </a:r>
            <a:endParaRPr lang="ru-RU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</a:rPr>
              <a:t>&lt;/</a:t>
            </a:r>
            <a:r>
              <a:rPr lang="en-US" dirty="0">
                <a:solidFill>
                  <a:srgbClr val="0000FF"/>
                </a:solidFill>
              </a:rPr>
              <a:t>asp</a:t>
            </a:r>
            <a:r>
              <a:rPr lang="ru-RU" dirty="0">
                <a:solidFill>
                  <a:srgbClr val="0000FF"/>
                </a:solidFill>
              </a:rPr>
              <a:t>:</a:t>
            </a:r>
            <a:r>
              <a:rPr lang="en-US" dirty="0" err="1">
                <a:solidFill>
                  <a:srgbClr val="0000FF"/>
                </a:solidFill>
              </a:rPr>
              <a:t>GridView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 l="8945" t="23119" r="52867" b="50826"/>
          <a:stretch>
            <a:fillRect/>
          </a:stretch>
        </p:blipFill>
        <p:spPr bwMode="auto">
          <a:xfrm>
            <a:off x="1979712" y="4653136"/>
            <a:ext cx="492465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/>
              <a:t>Основные свойства, задающие поведение ЭУ </a:t>
            </a:r>
            <a:r>
              <a:rPr lang="en-US" sz="3600" dirty="0" err="1">
                <a:solidFill>
                  <a:srgbClr val="0000FF"/>
                </a:solidFill>
              </a:rPr>
              <a:t>GridView</a:t>
            </a:r>
            <a:r>
              <a:rPr lang="en-US" sz="3600" dirty="0">
                <a:solidFill>
                  <a:srgbClr val="0000FF"/>
                </a:solidFill>
              </a:rPr>
              <a:t> </a:t>
            </a:r>
            <a:endParaRPr lang="ru-RU" sz="3600" dirty="0">
              <a:solidFill>
                <a:srgbClr val="0000F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178217"/>
              </p:ext>
            </p:extLst>
          </p:nvPr>
        </p:nvGraphicFramePr>
        <p:xfrm>
          <a:off x="0" y="1433398"/>
          <a:ext cx="9144000" cy="5424602"/>
        </p:xfrm>
        <a:graphic>
          <a:graphicData uri="http://schemas.openxmlformats.org/drawingml/2006/table">
            <a:tbl>
              <a:tblPr/>
              <a:tblGrid>
                <a:gridCol w="226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6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Свойство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AllowPaging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включает или выключает поддержку разбивки данных по страницам (</a:t>
                      </a:r>
                      <a:r>
                        <a:rPr lang="en-US" sz="1700" dirty="0">
                          <a:latin typeface="Times New Roman"/>
                          <a:ea typeface="Times New Roman"/>
                          <a:cs typeface="Times New Roman"/>
                        </a:rPr>
                        <a:t>paging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AllowSorting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включает или выключает выполнение сортировки строк таблицы по </a:t>
                      </a:r>
                      <a:r>
                        <a:rPr lang="ru-RU" sz="1700" dirty="0" err="1">
                          <a:latin typeface="Times New Roman"/>
                          <a:ea typeface="Times New Roman"/>
                          <a:cs typeface="Times New Roman"/>
                        </a:rPr>
                        <a:t>кзначениям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 полей.</a:t>
                      </a: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AutoGenerateColumns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указывает, выполнять или нет автоматическое создание колонок таблицы для каждого поля в ИД. По умолчанию </a:t>
                      </a:r>
                      <a:r>
                        <a:rPr lang="en-US" sz="1700" dirty="0">
                          <a:latin typeface="Arial"/>
                          <a:ea typeface="Times New Roman"/>
                          <a:cs typeface="Arial"/>
                        </a:rPr>
                        <a:t>true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17707" marR="17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AutoGenerateDeleteButton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включает или выключает вставку в каждую строку колонки с кнопкой, позволяющей удалять текущую строку из ИД.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AutoGenerateEditButton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включает или выключает вставку в каждую строку колонки с кнопкой, позволяющей выполнять корректировку значений текущей строки в ИД.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AutoGenerateSelectButton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Логическое значение, которое включает или выключает вставку в каждую строку колонки с кнопкой </a:t>
                      </a:r>
                      <a:r>
                        <a:rPr lang="en-US" sz="1700" dirty="0">
                          <a:latin typeface="Arial"/>
                          <a:ea typeface="Times New Roman"/>
                          <a:cs typeface="Arial"/>
                        </a:rPr>
                        <a:t>Select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, позволяющей пользователям выполнять выбор строк (возникает событие </a:t>
                      </a:r>
                      <a:r>
                        <a:rPr lang="en-US" sz="1700" dirty="0">
                          <a:latin typeface="Arial"/>
                          <a:ea typeface="Times New Roman"/>
                          <a:cs typeface="Arial"/>
                        </a:rPr>
                        <a:t>SelectedIndexChanged</a:t>
                      </a: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0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SortDirection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Задание направления сортировки</a:t>
                      </a:r>
                      <a:r>
                        <a:rPr lang="en-US" sz="17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SortExpression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latin typeface="Times New Roman"/>
                          <a:ea typeface="Times New Roman"/>
                          <a:cs typeface="Times New Roman"/>
                        </a:rPr>
                        <a:t>Задает текущее выражение сортировки, которое используется упорядочения записей.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Конфигурирование колонок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3568"/>
            <a:ext cx="9036496" cy="5374432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Основное содержание </a:t>
            </a:r>
            <a:r>
              <a:rPr lang="ru-RU" dirty="0"/>
              <a:t>ЭУ </a:t>
            </a:r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ru-RU" dirty="0" smtClean="0"/>
              <a:t> – набор </a:t>
            </a:r>
            <a:r>
              <a:rPr lang="ru-RU" dirty="0"/>
              <a:t>специальных </a:t>
            </a:r>
            <a:r>
              <a:rPr lang="ru-RU" dirty="0" err="1" smtClean="0"/>
              <a:t>подэлементов</a:t>
            </a:r>
            <a:r>
              <a:rPr lang="ru-RU" dirty="0" smtClean="0"/>
              <a:t> управления, </a:t>
            </a:r>
            <a:r>
              <a:rPr lang="ru-RU" dirty="0"/>
              <a:t>которые описывают колонки показываемой </a:t>
            </a:r>
            <a:r>
              <a:rPr lang="ru-RU" dirty="0" smtClean="0"/>
              <a:t>таблицы</a:t>
            </a:r>
          </a:p>
          <a:p>
            <a:pPr lvl="1"/>
            <a:r>
              <a:rPr lang="ru-RU" dirty="0" smtClean="0"/>
              <a:t>т.е</a:t>
            </a:r>
            <a:r>
              <a:rPr lang="ru-RU" dirty="0"/>
              <a:t>. элементов, которые включаются в другие серверные элементы управления).</a:t>
            </a:r>
          </a:p>
          <a:p>
            <a:r>
              <a:rPr lang="ru-RU" dirty="0"/>
              <a:t>Свойство </a:t>
            </a:r>
            <a:r>
              <a:rPr lang="en-US" dirty="0">
                <a:solidFill>
                  <a:srgbClr val="0000FF"/>
                </a:solidFill>
              </a:rPr>
              <a:t>Columns</a:t>
            </a:r>
            <a:r>
              <a:rPr lang="ru-RU" dirty="0"/>
              <a:t> является коллекцией (набором) объектов </a:t>
            </a:r>
            <a:r>
              <a:rPr lang="en-US" dirty="0" err="1">
                <a:solidFill>
                  <a:srgbClr val="0000FF"/>
                </a:solidFill>
              </a:rPr>
              <a:t>DataControlField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Колонки </a:t>
            </a:r>
            <a:r>
              <a:rPr lang="ru-RU" dirty="0"/>
              <a:t>таблицы задаются в виде связанных с данными полей. </a:t>
            </a:r>
            <a:endParaRPr lang="ru-RU" dirty="0" smtClean="0"/>
          </a:p>
          <a:p>
            <a:endParaRPr lang="ru-RU" dirty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Конфигурирование колонок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3568"/>
            <a:ext cx="9036496" cy="537443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Колонки </a:t>
            </a:r>
            <a:r>
              <a:rPr lang="ru-RU" dirty="0"/>
              <a:t>может </a:t>
            </a:r>
            <a:r>
              <a:rPr lang="ru-RU" dirty="0" smtClean="0"/>
              <a:t>определить:</a:t>
            </a:r>
          </a:p>
          <a:p>
            <a:pPr lvl="1"/>
            <a:r>
              <a:rPr lang="ru-RU" dirty="0" smtClean="0"/>
              <a:t>декларативно </a:t>
            </a:r>
            <a:r>
              <a:rPr lang="ru-RU" dirty="0"/>
              <a:t>(в шаблоне) </a:t>
            </a:r>
            <a:endParaRPr lang="ru-RU" dirty="0" smtClean="0"/>
          </a:p>
          <a:p>
            <a:pPr lvl="1"/>
            <a:r>
              <a:rPr lang="ru-RU" dirty="0" smtClean="0"/>
              <a:t>программно </a:t>
            </a:r>
            <a:r>
              <a:rPr lang="ru-RU" dirty="0"/>
              <a:t>(в программном коде). </a:t>
            </a:r>
            <a:endParaRPr lang="ru-RU" dirty="0" smtClean="0"/>
          </a:p>
          <a:p>
            <a:r>
              <a:rPr lang="ru-RU" dirty="0" smtClean="0"/>
              <a:t>Колонки </a:t>
            </a:r>
            <a:r>
              <a:rPr lang="ru-RU" dirty="0"/>
              <a:t>данных показываются </a:t>
            </a:r>
            <a:r>
              <a:rPr lang="ru-RU" dirty="0" smtClean="0"/>
              <a:t>в </a:t>
            </a:r>
            <a:r>
              <a:rPr lang="ru-RU" dirty="0"/>
              <a:t>том порядке, в котором они появляются в коллекции.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декларативного определения колонок в файле </a:t>
            </a:r>
            <a:r>
              <a:rPr lang="en-US" dirty="0">
                <a:solidFill>
                  <a:srgbClr val="0000FF"/>
                </a:solidFill>
              </a:rPr>
              <a:t>.aspx</a:t>
            </a:r>
            <a:r>
              <a:rPr lang="ru-RU" dirty="0"/>
              <a:t>, нужно использовать тэг 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Columns&gt;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Например :</a:t>
            </a:r>
            <a:endParaRPr lang="ru-RU" dirty="0"/>
          </a:p>
          <a:p>
            <a:pPr marL="0" indent="14288">
              <a:buNone/>
            </a:pPr>
            <a:r>
              <a:rPr lang="en-US" sz="2800" dirty="0">
                <a:solidFill>
                  <a:srgbClr val="0000FF"/>
                </a:solidFill>
              </a:rPr>
              <a:t>&lt;columns&gt;</a:t>
            </a:r>
            <a:endParaRPr lang="ru-RU" sz="2800" dirty="0">
              <a:solidFill>
                <a:srgbClr val="0000FF"/>
              </a:solidFill>
            </a:endParaRPr>
          </a:p>
          <a:p>
            <a:pPr marL="271463" indent="14288">
              <a:buNone/>
            </a:pPr>
            <a:r>
              <a:rPr lang="en-US" sz="2800" dirty="0">
                <a:solidFill>
                  <a:srgbClr val="0000FF"/>
                </a:solidFill>
              </a:rPr>
              <a:t>&lt;</a:t>
            </a:r>
            <a:r>
              <a:rPr lang="en-US" sz="2800" dirty="0" err="1">
                <a:solidFill>
                  <a:srgbClr val="0000FF"/>
                </a:solidFill>
              </a:rPr>
              <a:t>asp:boundfield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datafield</a:t>
            </a:r>
            <a:r>
              <a:rPr lang="en-US" sz="2800" dirty="0">
                <a:solidFill>
                  <a:srgbClr val="0000FF"/>
                </a:solidFill>
              </a:rPr>
              <a:t>="</a:t>
            </a:r>
            <a:r>
              <a:rPr lang="en-US" sz="2800" dirty="0" err="1">
                <a:solidFill>
                  <a:srgbClr val="0000FF"/>
                </a:solidFill>
              </a:rPr>
              <a:t>customerid</a:t>
            </a:r>
            <a:r>
              <a:rPr lang="en-US" sz="2800" dirty="0">
                <a:solidFill>
                  <a:srgbClr val="0000FF"/>
                </a:solidFill>
              </a:rPr>
              <a:t>" </a:t>
            </a:r>
            <a:r>
              <a:rPr lang="en-US" sz="2800" dirty="0" err="1">
                <a:solidFill>
                  <a:srgbClr val="0000FF"/>
                </a:solidFill>
              </a:rPr>
              <a:t>headertext</a:t>
            </a:r>
            <a:r>
              <a:rPr lang="en-US" sz="2800" dirty="0">
                <a:solidFill>
                  <a:srgbClr val="0000FF"/>
                </a:solidFill>
              </a:rPr>
              <a:t>="ID" /&gt;</a:t>
            </a:r>
            <a:endParaRPr lang="ru-RU" sz="2800" dirty="0">
              <a:solidFill>
                <a:srgbClr val="0000FF"/>
              </a:solidFill>
            </a:endParaRPr>
          </a:p>
          <a:p>
            <a:pPr marL="271463" indent="14288">
              <a:buNone/>
            </a:pPr>
            <a:r>
              <a:rPr lang="en-US" sz="2800" dirty="0">
                <a:solidFill>
                  <a:srgbClr val="0000FF"/>
                </a:solidFill>
              </a:rPr>
              <a:t>&lt;</a:t>
            </a:r>
            <a:r>
              <a:rPr lang="en-US" sz="2800" dirty="0" err="1">
                <a:solidFill>
                  <a:srgbClr val="0000FF"/>
                </a:solidFill>
              </a:rPr>
              <a:t>asp:boundfield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datafield</a:t>
            </a:r>
            <a:r>
              <a:rPr lang="en-US" sz="2800" dirty="0">
                <a:solidFill>
                  <a:srgbClr val="0000FF"/>
                </a:solidFill>
              </a:rPr>
              <a:t>="</a:t>
            </a:r>
            <a:r>
              <a:rPr lang="en-US" sz="2800" dirty="0" err="1">
                <a:solidFill>
                  <a:srgbClr val="0000FF"/>
                </a:solidFill>
              </a:rPr>
              <a:t>companyname</a:t>
            </a:r>
            <a:r>
              <a:rPr lang="en-US" sz="2800" dirty="0">
                <a:solidFill>
                  <a:srgbClr val="0000FF"/>
                </a:solidFill>
              </a:rPr>
              <a:t>" 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1611313" indent="14288">
              <a:buNone/>
            </a:pPr>
            <a:r>
              <a:rPr lang="en-US" sz="2800" dirty="0" err="1" smtClean="0">
                <a:solidFill>
                  <a:srgbClr val="0000FF"/>
                </a:solidFill>
              </a:rPr>
              <a:t>headertext</a:t>
            </a:r>
            <a:r>
              <a:rPr lang="en-US" sz="2800" dirty="0">
                <a:solidFill>
                  <a:srgbClr val="0000FF"/>
                </a:solidFill>
              </a:rPr>
              <a:t>="Company Name" /&gt;</a:t>
            </a:r>
            <a:endParaRPr lang="ru-RU" sz="2800" dirty="0">
              <a:solidFill>
                <a:srgbClr val="0000FF"/>
              </a:solidFill>
            </a:endParaRPr>
          </a:p>
          <a:p>
            <a:pPr marL="0" indent="14288">
              <a:buNone/>
            </a:pPr>
            <a:r>
              <a:rPr lang="ru-RU" sz="2800" dirty="0">
                <a:solidFill>
                  <a:srgbClr val="0000FF"/>
                </a:solidFill>
              </a:rPr>
              <a:t>&lt;/</a:t>
            </a:r>
            <a:r>
              <a:rPr lang="en-US" sz="2800" dirty="0">
                <a:solidFill>
                  <a:srgbClr val="0000FF"/>
                </a:solidFill>
              </a:rPr>
              <a:t>columns</a:t>
            </a:r>
            <a:r>
              <a:rPr lang="ru-RU" sz="2800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Задание типа колонок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804145"/>
              </p:ext>
            </p:extLst>
          </p:nvPr>
        </p:nvGraphicFramePr>
        <p:xfrm>
          <a:off x="0" y="1700808"/>
          <a:ext cx="9108504" cy="4998199"/>
        </p:xfrm>
        <a:graphic>
          <a:graphicData uri="http://schemas.openxmlformats.org/drawingml/2006/table">
            <a:tbl>
              <a:tblPr/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819"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Тип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2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BoundField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заданного поля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показывается в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виде простого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текста (по умолчанию)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2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ButtonField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заданного поля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показывается в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виде командной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кнопки (можно задать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стиль отображения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кнопки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обычная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push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), гиперссылка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link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изображение (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image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CheckBoxField</a:t>
                      </a:r>
                      <a:endParaRPr lang="ru-RU" sz="16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Значение поля показывается в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виде флажка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check box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 (для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отображения полей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типа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Boolean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5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HyperLinkField</a:t>
                      </a:r>
                      <a:endParaRPr lang="ru-RU" sz="16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Значение поля показывается в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виде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гиперссылки.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82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ImageField</a:t>
                      </a:r>
                      <a:endParaRPr lang="ru-RU" sz="16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Значение поля показывается в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виде свойства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Arial"/>
                        </a:rPr>
                        <a:t>Src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HTML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-тэга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&lt;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Arial"/>
                        </a:rPr>
                        <a:t>img</a:t>
                      </a:r>
                      <a:r>
                        <a:rPr lang="en-US" sz="1800" dirty="0" smtClean="0">
                          <a:latin typeface="Arial"/>
                          <a:ea typeface="Times New Roman"/>
                          <a:cs typeface="Arial"/>
                        </a:rPr>
                        <a:t>&gt;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URL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адрес файла, содержащего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изображение).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36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TemplateField</a:t>
                      </a:r>
                      <a:endParaRPr lang="ru-RU" sz="16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Показывает заданный разработчиком шаблон отображения связанного с колонкой поля источника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данных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(для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создания колонки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специального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вида). Можно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включать любое количество полей данных вместе с текстом, изображениями и другими ЭУ.</a:t>
                      </a:r>
                    </a:p>
                  </a:txBody>
                  <a:tcPr marL="6640" marR="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Создание простых текстовых колонок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Для вывода значения поля в виде простого текста используется ЭУ </a:t>
            </a:r>
            <a:r>
              <a:rPr lang="en-US" dirty="0" err="1" smtClean="0">
                <a:solidFill>
                  <a:srgbClr val="0000FF"/>
                </a:solidFill>
              </a:rPr>
              <a:t>BoundField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ЭУ </a:t>
            </a:r>
            <a:r>
              <a:rPr lang="en-US" dirty="0" err="1">
                <a:solidFill>
                  <a:srgbClr val="0000FF"/>
                </a:solidFill>
              </a:rPr>
              <a:t>BoundField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имеет много свойств (атрибутов):</a:t>
            </a:r>
          </a:p>
          <a:p>
            <a:pPr lvl="1"/>
            <a:r>
              <a:rPr lang="ru-RU" dirty="0" smtClean="0"/>
              <a:t>свойство </a:t>
            </a:r>
            <a:r>
              <a:rPr lang="en-US" dirty="0" err="1" smtClean="0">
                <a:solidFill>
                  <a:srgbClr val="0000FF"/>
                </a:solidFill>
              </a:rPr>
              <a:t>DataField</a:t>
            </a:r>
            <a:r>
              <a:rPr lang="ru-RU" dirty="0" smtClean="0"/>
              <a:t> для </a:t>
            </a:r>
            <a:r>
              <a:rPr lang="ru-RU" dirty="0"/>
              <a:t>задания отображаемого </a:t>
            </a:r>
            <a:r>
              <a:rPr lang="ru-RU" dirty="0" smtClean="0"/>
              <a:t>поля; </a:t>
            </a:r>
          </a:p>
          <a:p>
            <a:pPr lvl="1"/>
            <a:r>
              <a:rPr lang="ru-RU" dirty="0" smtClean="0"/>
              <a:t>свойство </a:t>
            </a:r>
            <a:r>
              <a:rPr lang="en-US" dirty="0" err="1">
                <a:solidFill>
                  <a:srgbClr val="0000FF"/>
                </a:solidFill>
              </a:rPr>
              <a:t>DataFormatString</a:t>
            </a:r>
            <a:r>
              <a:rPr lang="ru-RU" dirty="0"/>
              <a:t>  </a:t>
            </a:r>
            <a:r>
              <a:rPr lang="ru-RU" dirty="0" smtClean="0"/>
              <a:t>позволяет описать </a:t>
            </a:r>
            <a:r>
              <a:rPr lang="ru-RU" dirty="0"/>
              <a:t>строку форматирования для отображения значений </a:t>
            </a:r>
            <a:r>
              <a:rPr lang="ru-RU" dirty="0" smtClean="0"/>
              <a:t>поля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свойство </a:t>
            </a:r>
            <a:r>
              <a:rPr lang="en-US" dirty="0" err="1">
                <a:solidFill>
                  <a:srgbClr val="0000FF"/>
                </a:solidFill>
              </a:rPr>
              <a:t>NullDisplayText</a:t>
            </a:r>
            <a:r>
              <a:rPr lang="ru-RU" dirty="0"/>
              <a:t> позволяет указать текст, </a:t>
            </a:r>
            <a:r>
              <a:rPr lang="ru-RU" dirty="0" smtClean="0"/>
              <a:t>для поля со значением </a:t>
            </a:r>
            <a:r>
              <a:rPr lang="en-US" dirty="0">
                <a:solidFill>
                  <a:srgbClr val="0000FF"/>
                </a:solidFill>
              </a:rPr>
              <a:t>null</a:t>
            </a:r>
            <a:r>
              <a:rPr lang="ru-RU" dirty="0"/>
              <a:t>. </a:t>
            </a:r>
            <a:endParaRPr lang="ru-RU" dirty="0" smtClean="0"/>
          </a:p>
          <a:p>
            <a:pPr lvl="1"/>
            <a:r>
              <a:rPr lang="ru-RU" dirty="0"/>
              <a:t>свойства </a:t>
            </a:r>
            <a:r>
              <a:rPr lang="en-US" dirty="0">
                <a:solidFill>
                  <a:srgbClr val="0000FF"/>
                </a:solidFill>
              </a:rPr>
              <a:t>Visible</a:t>
            </a:r>
            <a:r>
              <a:rPr lang="ru-RU" dirty="0"/>
              <a:t> позволяет указать, что объект класса </a:t>
            </a:r>
            <a:r>
              <a:rPr lang="en-US" dirty="0" err="1">
                <a:solidFill>
                  <a:srgbClr val="0000FF"/>
                </a:solidFill>
              </a:rPr>
              <a:t>BoundField</a:t>
            </a:r>
            <a:r>
              <a:rPr lang="ru-RU" dirty="0"/>
              <a:t> не будет выводиться на странице; </a:t>
            </a:r>
          </a:p>
          <a:p>
            <a:pPr lvl="1"/>
            <a:r>
              <a:rPr lang="ru-RU" dirty="0"/>
              <a:t>свойство </a:t>
            </a:r>
            <a:r>
              <a:rPr lang="en-US" dirty="0" err="1">
                <a:solidFill>
                  <a:srgbClr val="0000FF"/>
                </a:solidFill>
              </a:rPr>
              <a:t>ReadOnly</a:t>
            </a:r>
            <a:r>
              <a:rPr lang="ru-RU" dirty="0"/>
              <a:t> позволяет запретить возможность редактирования данного поля;</a:t>
            </a:r>
          </a:p>
          <a:p>
            <a:pPr lvl="1"/>
            <a:r>
              <a:rPr lang="ru-RU" dirty="0"/>
              <a:t>свойства </a:t>
            </a:r>
            <a:r>
              <a:rPr lang="en-US" dirty="0" err="1">
                <a:solidFill>
                  <a:srgbClr val="0000FF"/>
                </a:solidFill>
              </a:rPr>
              <a:t>HeaderText</a:t>
            </a:r>
            <a:r>
              <a:rPr lang="ru-RU" dirty="0"/>
              <a:t> – для вывода названия колонки в заголовке таблицы</a:t>
            </a:r>
          </a:p>
          <a:p>
            <a:pPr lvl="1"/>
            <a:r>
              <a:rPr lang="ru-RU" dirty="0"/>
              <a:t>свойства </a:t>
            </a:r>
            <a:r>
              <a:rPr lang="en-US" dirty="0" err="1">
                <a:solidFill>
                  <a:srgbClr val="0000FF"/>
                </a:solidFill>
              </a:rPr>
              <a:t>FooterText</a:t>
            </a:r>
            <a:r>
              <a:rPr lang="ru-RU" dirty="0"/>
              <a:t> – для вывода текста нижней части колонки (в подвале, </a:t>
            </a:r>
            <a:r>
              <a:rPr lang="en-US" dirty="0"/>
              <a:t>footer sections</a:t>
            </a:r>
            <a:r>
              <a:rPr lang="ru-RU" dirty="0"/>
              <a:t>), </a:t>
            </a:r>
          </a:p>
          <a:p>
            <a:pPr lvl="1"/>
            <a:r>
              <a:rPr lang="ru-RU" dirty="0" smtClean="0"/>
              <a:t>если </a:t>
            </a:r>
            <a:r>
              <a:rPr lang="ru-RU" dirty="0"/>
              <a:t>вместо </a:t>
            </a:r>
            <a:r>
              <a:rPr lang="ru-RU" b="1" i="1" dirty="0"/>
              <a:t>текстового названия колонки</a:t>
            </a:r>
            <a:r>
              <a:rPr lang="ru-RU" dirty="0"/>
              <a:t> требуется показывать изображение, то в этом случае нужно задать значение свойству </a:t>
            </a:r>
            <a:r>
              <a:rPr lang="en-US" dirty="0" err="1">
                <a:solidFill>
                  <a:srgbClr val="0000FF"/>
                </a:solidFill>
              </a:rPr>
              <a:t>HeaderImageUrl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новых заголовков колонок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33843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Можно задать новые заголовки колонок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AutoGenerateColumns</a:t>
            </a:r>
            <a:r>
              <a:rPr lang="en-US" dirty="0">
                <a:solidFill>
                  <a:srgbClr val="0000FF"/>
                </a:solidFill>
              </a:rPr>
              <a:t>=“</a:t>
            </a:r>
            <a:r>
              <a:rPr lang="en-US" dirty="0" smtClean="0">
                <a:solidFill>
                  <a:srgbClr val="0000FF"/>
                </a:solidFill>
              </a:rPr>
              <a:t>false”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включить новый текст заголовка </a:t>
            </a:r>
            <a:r>
              <a:rPr lang="en-US" dirty="0" err="1">
                <a:solidFill>
                  <a:srgbClr val="0000FF"/>
                </a:solidFill>
              </a:rPr>
              <a:t>HeaderText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ru-RU" dirty="0" smtClean="0">
                <a:solidFill>
                  <a:srgbClr val="0000FF"/>
                </a:solidFill>
              </a:rPr>
              <a:t>…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Пример</a:t>
            </a:r>
            <a:r>
              <a:rPr lang="ru-RU" dirty="0"/>
              <a:t>:</a:t>
            </a:r>
          </a:p>
          <a:p>
            <a:pPr marL="0" indent="14288">
              <a:buNone/>
            </a:pPr>
            <a:r>
              <a:rPr lang="en-US" sz="2900" dirty="0">
                <a:solidFill>
                  <a:srgbClr val="0000FF"/>
                </a:solidFill>
              </a:rPr>
              <a:t>&lt;Columns&gt;</a:t>
            </a:r>
            <a:endParaRPr lang="ru-RU" sz="2900" dirty="0">
              <a:solidFill>
                <a:srgbClr val="0000FF"/>
              </a:solidFill>
            </a:endParaRPr>
          </a:p>
          <a:p>
            <a:pPr marL="357188" indent="14288">
              <a:buNone/>
            </a:pPr>
            <a:r>
              <a:rPr lang="en-US" sz="2900" dirty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asp:BoundField</a:t>
            </a:r>
            <a:r>
              <a:rPr lang="en-US" sz="2900" dirty="0">
                <a:solidFill>
                  <a:srgbClr val="0000FF"/>
                </a:solidFill>
              </a:rPr>
              <a:t> </a:t>
            </a:r>
            <a:r>
              <a:rPr lang="en-US" sz="2900" dirty="0" err="1">
                <a:solidFill>
                  <a:srgbClr val="0000FF"/>
                </a:solidFill>
              </a:rPr>
              <a:t>DataField</a:t>
            </a:r>
            <a:r>
              <a:rPr lang="en-US" sz="2900" dirty="0">
                <a:solidFill>
                  <a:srgbClr val="0000FF"/>
                </a:solidFill>
              </a:rPr>
              <a:t>="</a:t>
            </a:r>
            <a:r>
              <a:rPr lang="en-US" sz="2900" dirty="0" err="1">
                <a:solidFill>
                  <a:srgbClr val="0000FF"/>
                </a:solidFill>
              </a:rPr>
              <a:t>ProductName</a:t>
            </a:r>
            <a:r>
              <a:rPr lang="en-US" sz="2900" dirty="0">
                <a:solidFill>
                  <a:srgbClr val="0000FF"/>
                </a:solidFill>
              </a:rPr>
              <a:t>" HeaderText="</a:t>
            </a:r>
            <a:r>
              <a:rPr lang="en-US" sz="2900" dirty="0" err="1">
                <a:solidFill>
                  <a:srgbClr val="0000FF"/>
                </a:solidFill>
              </a:rPr>
              <a:t>Товары</a:t>
            </a:r>
            <a:r>
              <a:rPr lang="en-US" sz="2900" dirty="0">
                <a:solidFill>
                  <a:srgbClr val="0000FF"/>
                </a:solidFill>
              </a:rPr>
              <a:t>" /&gt;</a:t>
            </a:r>
            <a:endParaRPr lang="ru-RU" sz="2900" dirty="0">
              <a:solidFill>
                <a:srgbClr val="0000FF"/>
              </a:solidFill>
            </a:endParaRPr>
          </a:p>
          <a:p>
            <a:pPr marL="357188" indent="14288">
              <a:buNone/>
            </a:pPr>
            <a:r>
              <a:rPr lang="en-US" sz="2900" dirty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asp:BoundField</a:t>
            </a:r>
            <a:r>
              <a:rPr lang="en-US" sz="2900" dirty="0">
                <a:solidFill>
                  <a:srgbClr val="0000FF"/>
                </a:solidFill>
              </a:rPr>
              <a:t> </a:t>
            </a:r>
            <a:r>
              <a:rPr lang="en-US" sz="2900" dirty="0" err="1">
                <a:solidFill>
                  <a:srgbClr val="0000FF"/>
                </a:solidFill>
              </a:rPr>
              <a:t>DataField</a:t>
            </a:r>
            <a:r>
              <a:rPr lang="en-US" sz="2900" dirty="0">
                <a:solidFill>
                  <a:srgbClr val="0000FF"/>
                </a:solidFill>
              </a:rPr>
              <a:t>="</a:t>
            </a:r>
            <a:r>
              <a:rPr lang="en-US" sz="2900" dirty="0" err="1">
                <a:solidFill>
                  <a:srgbClr val="0000FF"/>
                </a:solidFill>
              </a:rPr>
              <a:t>UnitPrice</a:t>
            </a:r>
            <a:r>
              <a:rPr lang="en-US" sz="2900" dirty="0">
                <a:solidFill>
                  <a:srgbClr val="0000FF"/>
                </a:solidFill>
              </a:rPr>
              <a:t>" HeaderText="</a:t>
            </a:r>
            <a:r>
              <a:rPr lang="en-US" sz="2900" dirty="0" err="1">
                <a:solidFill>
                  <a:srgbClr val="0000FF"/>
                </a:solidFill>
              </a:rPr>
              <a:t>Цена</a:t>
            </a:r>
            <a:r>
              <a:rPr lang="en-US" sz="2900" dirty="0">
                <a:solidFill>
                  <a:srgbClr val="0000FF"/>
                </a:solidFill>
              </a:rPr>
              <a:t>" /&gt;</a:t>
            </a:r>
            <a:endParaRPr lang="ru-RU" sz="2900" dirty="0">
              <a:solidFill>
                <a:srgbClr val="0000FF"/>
              </a:solidFill>
            </a:endParaRPr>
          </a:p>
          <a:p>
            <a:pPr marL="357188" indent="14288">
              <a:buNone/>
            </a:pPr>
            <a:r>
              <a:rPr lang="en-US" sz="2900" dirty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asp:BoundField</a:t>
            </a:r>
            <a:r>
              <a:rPr lang="en-US" sz="2900" dirty="0">
                <a:solidFill>
                  <a:srgbClr val="0000FF"/>
                </a:solidFill>
              </a:rPr>
              <a:t> </a:t>
            </a:r>
            <a:r>
              <a:rPr lang="en-US" sz="2900" dirty="0" err="1">
                <a:solidFill>
                  <a:srgbClr val="0000FF"/>
                </a:solidFill>
              </a:rPr>
              <a:t>DataField</a:t>
            </a:r>
            <a:r>
              <a:rPr lang="en-US" sz="2900" dirty="0">
                <a:solidFill>
                  <a:srgbClr val="0000FF"/>
                </a:solidFill>
              </a:rPr>
              <a:t>="</a:t>
            </a:r>
            <a:r>
              <a:rPr lang="en-US" sz="2900" dirty="0" err="1">
                <a:solidFill>
                  <a:srgbClr val="0000FF"/>
                </a:solidFill>
              </a:rPr>
              <a:t>QuantityPerUnit</a:t>
            </a:r>
            <a:r>
              <a:rPr lang="en-US" sz="2900" dirty="0">
                <a:solidFill>
                  <a:srgbClr val="0000FF"/>
                </a:solidFill>
              </a:rPr>
              <a:t>" HeaderText="</a:t>
            </a:r>
            <a:r>
              <a:rPr lang="en-US" sz="2900" dirty="0" err="1">
                <a:solidFill>
                  <a:srgbClr val="0000FF"/>
                </a:solidFill>
              </a:rPr>
              <a:t>Упаковка</a:t>
            </a:r>
            <a:r>
              <a:rPr lang="en-US" sz="2900" dirty="0">
                <a:solidFill>
                  <a:srgbClr val="0000FF"/>
                </a:solidFill>
              </a:rPr>
              <a:t>" /&gt;</a:t>
            </a:r>
            <a:endParaRPr lang="ru-RU" sz="2900" dirty="0">
              <a:solidFill>
                <a:srgbClr val="0000FF"/>
              </a:solidFill>
            </a:endParaRPr>
          </a:p>
          <a:p>
            <a:pPr marL="0" indent="14288">
              <a:buNone/>
            </a:pPr>
            <a:r>
              <a:rPr lang="ru-RU" sz="2900" dirty="0">
                <a:solidFill>
                  <a:srgbClr val="0000FF"/>
                </a:solidFill>
              </a:rPr>
              <a:t>&lt;/</a:t>
            </a:r>
            <a:r>
              <a:rPr lang="en-US" sz="2900" dirty="0">
                <a:solidFill>
                  <a:srgbClr val="0000FF"/>
                </a:solidFill>
              </a:rPr>
              <a:t>Columns</a:t>
            </a:r>
            <a:r>
              <a:rPr lang="ru-RU" sz="2900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 l="9290" t="22935" r="58028" b="53268"/>
          <a:stretch>
            <a:fillRect/>
          </a:stretch>
        </p:blipFill>
        <p:spPr bwMode="auto">
          <a:xfrm>
            <a:off x="2267744" y="4725144"/>
            <a:ext cx="4440006" cy="204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Создание колонки в виде кнопок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создания колонки, которая содержит для каждой строки ЭУ </a:t>
            </a:r>
            <a:r>
              <a:rPr lang="en-US" dirty="0">
                <a:solidFill>
                  <a:srgbClr val="0000FF"/>
                </a:solidFill>
              </a:rPr>
              <a:t>Button</a:t>
            </a:r>
            <a:r>
              <a:rPr lang="ru-RU" dirty="0"/>
              <a:t> (кнопку), инициирующий событие </a:t>
            </a:r>
            <a:r>
              <a:rPr lang="ru-RU" dirty="0" smtClean="0"/>
              <a:t>“щелчок</a:t>
            </a:r>
            <a:r>
              <a:rPr lang="ru-RU" dirty="0"/>
              <a:t>” используется </a:t>
            </a:r>
            <a:r>
              <a:rPr lang="ru-RU" dirty="0" smtClean="0"/>
              <a:t>ЭУ </a:t>
            </a:r>
            <a:r>
              <a:rPr lang="en-US" dirty="0" err="1" smtClean="0">
                <a:solidFill>
                  <a:srgbClr val="0000FF"/>
                </a:solidFill>
              </a:rPr>
              <a:t>ButtonField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 </a:t>
            </a:r>
            <a:r>
              <a:rPr lang="ru-RU" dirty="0"/>
              <a:t>помощью такой кнопки можно инициировать на стороне сервера некоторое действие, которое нужно выполнить для заданной строки.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нажатии кнопки, выполняется обратная отправка на сервер и инициирование в </a:t>
            </a:r>
            <a:r>
              <a:rPr lang="en-US" dirty="0"/>
              <a:t>web</a:t>
            </a:r>
            <a:r>
              <a:rPr lang="ru-RU" dirty="0"/>
              <a:t>-приложении события </a:t>
            </a:r>
            <a:r>
              <a:rPr lang="en-US" dirty="0" err="1">
                <a:solidFill>
                  <a:srgbClr val="0000FF"/>
                </a:solidFill>
              </a:rPr>
              <a:t>RowCommand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этого события можно создать обработчик, который будет выполнять некоторые действия связанные с данной строкой.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колонки в виде кнопок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124744"/>
            <a:ext cx="8938320" cy="41764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>
                <a:solidFill>
                  <a:srgbClr val="0000FF"/>
                </a:solidFill>
              </a:rPr>
              <a:t>&lt;Columns&gt;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asp:BoundField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DataField</a:t>
            </a:r>
            <a:r>
              <a:rPr lang="en-US" dirty="0">
                <a:solidFill>
                  <a:srgbClr val="0000FF"/>
                </a:solidFill>
              </a:rPr>
              <a:t>="</a:t>
            </a:r>
            <a:r>
              <a:rPr lang="en-US" dirty="0" err="1">
                <a:solidFill>
                  <a:srgbClr val="0000FF"/>
                </a:solidFill>
              </a:rPr>
              <a:t>ProductName</a:t>
            </a:r>
            <a:r>
              <a:rPr lang="en-US" dirty="0">
                <a:solidFill>
                  <a:srgbClr val="0000FF"/>
                </a:solidFill>
              </a:rPr>
              <a:t>" HeaderText="</a:t>
            </a:r>
            <a:r>
              <a:rPr lang="en-US" dirty="0" err="1">
                <a:solidFill>
                  <a:srgbClr val="0000FF"/>
                </a:solidFill>
              </a:rPr>
              <a:t>Товары</a:t>
            </a:r>
            <a:r>
              <a:rPr lang="en-US" dirty="0">
                <a:solidFill>
                  <a:srgbClr val="0000FF"/>
                </a:solidFill>
              </a:rPr>
              <a:t>" /&gt;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asp:BoundField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DataField</a:t>
            </a:r>
            <a:r>
              <a:rPr lang="en-US" dirty="0">
                <a:solidFill>
                  <a:srgbClr val="0000FF"/>
                </a:solidFill>
              </a:rPr>
              <a:t>="</a:t>
            </a:r>
            <a:r>
              <a:rPr lang="en-US" dirty="0" err="1">
                <a:solidFill>
                  <a:srgbClr val="0000FF"/>
                </a:solidFill>
              </a:rPr>
              <a:t>UnitPrice</a:t>
            </a:r>
            <a:r>
              <a:rPr lang="en-US" dirty="0">
                <a:solidFill>
                  <a:srgbClr val="0000FF"/>
                </a:solidFill>
              </a:rPr>
              <a:t>" HeaderText="</a:t>
            </a:r>
            <a:r>
              <a:rPr lang="en-US" dirty="0" err="1">
                <a:solidFill>
                  <a:srgbClr val="0000FF"/>
                </a:solidFill>
              </a:rPr>
              <a:t>Цена</a:t>
            </a:r>
            <a:r>
              <a:rPr lang="en-US" dirty="0">
                <a:solidFill>
                  <a:srgbClr val="0000FF"/>
                </a:solidFill>
              </a:rPr>
              <a:t>" /&gt;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asp:ButtonField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ButtonType</a:t>
            </a:r>
            <a:r>
              <a:rPr lang="en-US" dirty="0">
                <a:solidFill>
                  <a:srgbClr val="0000FF"/>
                </a:solidFill>
              </a:rPr>
              <a:t>="Button" </a:t>
            </a:r>
            <a:endParaRPr lang="ru-RU" dirty="0" smtClean="0">
              <a:solidFill>
                <a:srgbClr val="0000FF"/>
              </a:solidFill>
            </a:endParaRPr>
          </a:p>
          <a:p>
            <a:pPr marL="1081088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Text</a:t>
            </a:r>
            <a:r>
              <a:rPr lang="en-US" dirty="0">
                <a:solidFill>
                  <a:srgbClr val="0000FF"/>
                </a:solidFill>
              </a:rPr>
              <a:t>="</a:t>
            </a:r>
            <a:r>
              <a:rPr lang="en-US" dirty="0" err="1" smtClean="0">
                <a:solidFill>
                  <a:srgbClr val="0000FF"/>
                </a:solidFill>
              </a:rPr>
              <a:t>Купить</a:t>
            </a:r>
            <a:r>
              <a:rPr lang="en-US" dirty="0" smtClean="0">
                <a:solidFill>
                  <a:srgbClr val="0000FF"/>
                </a:solidFill>
              </a:rPr>
              <a:t>"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CommandName</a:t>
            </a:r>
            <a:r>
              <a:rPr lang="en-US" dirty="0">
                <a:solidFill>
                  <a:srgbClr val="0000FF"/>
                </a:solidFill>
              </a:rPr>
              <a:t>="Add"/&gt;</a:t>
            </a:r>
            <a:endParaRPr lang="ru-RU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</a:rPr>
              <a:t>&lt;/</a:t>
            </a:r>
            <a:r>
              <a:rPr lang="en-US" dirty="0">
                <a:solidFill>
                  <a:srgbClr val="0000FF"/>
                </a:solidFill>
              </a:rPr>
              <a:t>Columns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>
              <a:buNone/>
            </a:pPr>
            <a:r>
              <a:rPr lang="ru-RU" dirty="0" smtClean="0"/>
              <a:t>….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protected </a:t>
            </a:r>
            <a:r>
              <a:rPr lang="en-US" dirty="0">
                <a:solidFill>
                  <a:srgbClr val="0000FF"/>
                </a:solidFill>
              </a:rPr>
              <a:t>void GridView1_RowCommand1(object sender,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GridViewCommandEventArgs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e) {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dirty="0">
                <a:solidFill>
                  <a:srgbClr val="0000FF"/>
                </a:solidFill>
              </a:rPr>
              <a:t>if (</a:t>
            </a:r>
            <a:r>
              <a:rPr lang="en-US" dirty="0" err="1">
                <a:solidFill>
                  <a:srgbClr val="0000FF"/>
                </a:solidFill>
              </a:rPr>
              <a:t>e.CommandName.Equals</a:t>
            </a:r>
            <a:r>
              <a:rPr lang="en-US" dirty="0">
                <a:solidFill>
                  <a:srgbClr val="0000FF"/>
                </a:solidFill>
              </a:rPr>
              <a:t>("Add")) {</a:t>
            </a:r>
            <a:endParaRPr lang="ru-RU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ru-RU" dirty="0">
                <a:solidFill>
                  <a:srgbClr val="0000FF"/>
                </a:solidFill>
              </a:rPr>
              <a:t>// получить индекс строки, в которой нажата кнопка (первая строка 0)</a:t>
            </a:r>
          </a:p>
          <a:p>
            <a:pPr indent="14288">
              <a:buNone/>
            </a:pPr>
            <a:r>
              <a:rPr lang="en-US" b="1" dirty="0">
                <a:solidFill>
                  <a:srgbClr val="0000FF"/>
                </a:solidFill>
              </a:rPr>
              <a:t>int index = Convert.ToInt32(</a:t>
            </a:r>
            <a:r>
              <a:rPr lang="en-US" b="1" dirty="0" err="1">
                <a:solidFill>
                  <a:srgbClr val="0000FF"/>
                </a:solidFill>
              </a:rPr>
              <a:t>e.CommandArgument</a:t>
            </a:r>
            <a:r>
              <a:rPr lang="en-US" b="1" dirty="0">
                <a:solidFill>
                  <a:srgbClr val="0000FF"/>
                </a:solidFill>
              </a:rPr>
              <a:t>);</a:t>
            </a:r>
            <a:endParaRPr lang="ru-RU" b="1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ru-RU" dirty="0">
                <a:solidFill>
                  <a:srgbClr val="0000FF"/>
                </a:solidFill>
              </a:rPr>
              <a:t>// например, добавляем данный товара в корзину покупателя</a:t>
            </a:r>
          </a:p>
          <a:p>
            <a:pPr indent="14288">
              <a:buNone/>
            </a:pPr>
            <a:r>
              <a:rPr lang="ru-RU" dirty="0">
                <a:solidFill>
                  <a:srgbClr val="0000FF"/>
                </a:solidFill>
              </a:rPr>
              <a:t>// </a:t>
            </a:r>
            <a:r>
              <a:rPr lang="en-US" dirty="0" err="1">
                <a:solidFill>
                  <a:srgbClr val="0000FF"/>
                </a:solidFill>
              </a:rPr>
              <a:t>AddToShoppingCart</a:t>
            </a:r>
            <a:r>
              <a:rPr lang="ru-RU" dirty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index</a:t>
            </a:r>
            <a:r>
              <a:rPr lang="ru-RU" dirty="0">
                <a:solidFill>
                  <a:srgbClr val="0000FF"/>
                </a:solidFill>
              </a:rPr>
              <a:t>);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</a:rPr>
              <a:t>} }</a:t>
            </a:r>
          </a:p>
          <a:p>
            <a:endParaRPr lang="ru-RU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 l="9518" t="23303" r="63647" b="56097"/>
          <a:stretch>
            <a:fillRect/>
          </a:stretch>
        </p:blipFill>
        <p:spPr bwMode="auto">
          <a:xfrm>
            <a:off x="2116169" y="4941168"/>
            <a:ext cx="4020367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Пояснение примера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данном примере, информация о каждом товаре показывается с помощью колонки </a:t>
            </a:r>
            <a:r>
              <a:rPr lang="en-US" dirty="0" err="1">
                <a:solidFill>
                  <a:srgbClr val="0000FF"/>
                </a:solidFill>
              </a:rPr>
              <a:t>BoundField</a:t>
            </a:r>
            <a:r>
              <a:rPr lang="ru-RU" dirty="0"/>
              <a:t>. </a:t>
            </a:r>
          </a:p>
          <a:p>
            <a:r>
              <a:rPr lang="ru-RU" dirty="0"/>
              <a:t>Для кнопки можно задать разные стили отображения (</a:t>
            </a:r>
            <a:r>
              <a:rPr lang="en-US" dirty="0" err="1"/>
              <a:t>ButtonType</a:t>
            </a:r>
            <a:r>
              <a:rPr lang="ru-RU" dirty="0"/>
              <a:t>) –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Button</a:t>
            </a:r>
            <a:r>
              <a:rPr lang="ru-RU" dirty="0"/>
              <a:t> (обычная кнопка),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Link</a:t>
            </a:r>
            <a:r>
              <a:rPr lang="ru-RU" dirty="0"/>
              <a:t> (ссылка) или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Image</a:t>
            </a:r>
            <a:r>
              <a:rPr lang="ru-RU" dirty="0"/>
              <a:t> (изображение). </a:t>
            </a:r>
          </a:p>
          <a:p>
            <a:r>
              <a:rPr lang="ru-RU" dirty="0"/>
              <a:t>Когда пользователь щелкает по кнопке в одной из строк с описанием товаров, выполняется инициирование события </a:t>
            </a:r>
            <a:r>
              <a:rPr lang="en-US" dirty="0" err="1">
                <a:solidFill>
                  <a:srgbClr val="0000FF"/>
                </a:solidFill>
              </a:rPr>
              <a:t>RowCommand</a:t>
            </a:r>
            <a:r>
              <a:rPr lang="ru-RU" dirty="0"/>
              <a:t>. </a:t>
            </a:r>
          </a:p>
          <a:p>
            <a:r>
              <a:rPr lang="ru-RU" dirty="0"/>
              <a:t>Связывания события с обработчиком выполняется обычным способом с помощью свойства </a:t>
            </a:r>
            <a:r>
              <a:rPr lang="en-US" dirty="0" err="1">
                <a:solidFill>
                  <a:srgbClr val="0000FF"/>
                </a:solidFill>
              </a:rPr>
              <a:t>onRowCommand</a:t>
            </a:r>
            <a:r>
              <a:rPr lang="ru-RU" dirty="0"/>
              <a:t>, </a:t>
            </a:r>
          </a:p>
          <a:p>
            <a:pPr lvl="1"/>
            <a:r>
              <a:rPr lang="ru-RU" dirty="0"/>
              <a:t>Например: </a:t>
            </a:r>
            <a:r>
              <a:rPr lang="en-US" dirty="0" err="1">
                <a:solidFill>
                  <a:srgbClr val="0000FF"/>
                </a:solidFill>
              </a:rPr>
              <a:t>onRowCommand</a:t>
            </a:r>
            <a:r>
              <a:rPr lang="en-US" dirty="0">
                <a:solidFill>
                  <a:srgbClr val="0000FF"/>
                </a:solidFill>
              </a:rPr>
              <a:t>="GridView1_RowCommand1"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Если в строке будет несколько кнопок, то свойство </a:t>
            </a:r>
            <a:r>
              <a:rPr lang="en-US" dirty="0" err="1" smtClean="0">
                <a:solidFill>
                  <a:srgbClr val="0000FF"/>
                </a:solidFill>
              </a:rPr>
              <a:t>CommandName</a:t>
            </a:r>
            <a:r>
              <a:rPr lang="en-US" dirty="0" smtClean="0"/>
              <a:t> </a:t>
            </a:r>
            <a:r>
              <a:rPr lang="ru-RU" dirty="0" smtClean="0"/>
              <a:t>позволит определить, какая из кнопок была нажата. </a:t>
            </a:r>
          </a:p>
          <a:p>
            <a:r>
              <a:rPr lang="ru-RU" dirty="0" smtClean="0"/>
              <a:t>Свойству </a:t>
            </a:r>
            <a:r>
              <a:rPr lang="en-US" dirty="0" err="1" smtClean="0">
                <a:solidFill>
                  <a:srgbClr val="0000FF"/>
                </a:solidFill>
              </a:rPr>
              <a:t>CommandName</a:t>
            </a:r>
            <a:r>
              <a:rPr lang="en-US" dirty="0" smtClean="0"/>
              <a:t> </a:t>
            </a:r>
            <a:r>
              <a:rPr lang="ru-RU" dirty="0" smtClean="0"/>
              <a:t>должно быть задано любая уникальная строка символов, которую знает программный код, чтобы определить действия связанные именно с данной кнопкой. </a:t>
            </a:r>
          </a:p>
          <a:p>
            <a:r>
              <a:rPr lang="ru-RU" dirty="0" smtClean="0"/>
              <a:t>При этом в свойстве </a:t>
            </a:r>
            <a:r>
              <a:rPr lang="en-US" dirty="0" err="1" smtClean="0">
                <a:solidFill>
                  <a:srgbClr val="0000FF"/>
                </a:solidFill>
              </a:rPr>
              <a:t>CommandArgument</a:t>
            </a:r>
            <a:r>
              <a:rPr lang="ru-RU" dirty="0" smtClean="0"/>
              <a:t> параметра события (тип </a:t>
            </a:r>
            <a:r>
              <a:rPr lang="en-US" dirty="0" err="1" smtClean="0">
                <a:solidFill>
                  <a:srgbClr val="0000FF"/>
                </a:solidFill>
              </a:rPr>
              <a:t>GridViewCommandEventArgs</a:t>
            </a:r>
            <a:r>
              <a:rPr lang="ru-RU" dirty="0" smtClean="0"/>
              <a:t>) будет передаваться номер строки, в которой выполнился щелчок кнопкой.</a:t>
            </a:r>
          </a:p>
          <a:p>
            <a:pPr lvl="1"/>
            <a:r>
              <a:rPr lang="ru-RU" dirty="0" smtClean="0"/>
              <a:t>Например: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int index = Convert.ToInt32(</a:t>
            </a:r>
            <a:r>
              <a:rPr lang="en-US" dirty="0" err="1" smtClean="0">
                <a:solidFill>
                  <a:srgbClr val="0000FF"/>
                </a:solidFill>
              </a:rPr>
              <a:t>e.CommandArgument</a:t>
            </a:r>
            <a:r>
              <a:rPr lang="en-US" dirty="0" smtClean="0">
                <a:solidFill>
                  <a:srgbClr val="0000FF"/>
                </a:solidFill>
              </a:rPr>
              <a:t>);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колонки, описываемой шаблоном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412775"/>
            <a:ext cx="8915400" cy="223224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 помощью </a:t>
            </a:r>
            <a:r>
              <a:rPr lang="en-US" dirty="0" err="1">
                <a:solidFill>
                  <a:srgbClr val="0000FF"/>
                </a:solidFill>
              </a:rPr>
              <a:t>TemplateField</a:t>
            </a:r>
            <a:r>
              <a:rPr lang="en-US" dirty="0"/>
              <a:t> </a:t>
            </a:r>
            <a:r>
              <a:rPr lang="ru-RU" dirty="0" smtClean="0"/>
              <a:t>можно добавить в </a:t>
            </a:r>
            <a:r>
              <a:rPr lang="ru-RU" dirty="0"/>
              <a:t>таблицу колонку, содержание ячеек которой описывается с помощью заданного разработчиком шаблона разметки.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описании такого шаблона могут использоваться специальные тэги.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" cstate="print"/>
          <a:srcRect l="9404" t="23119" r="66942" b="47890"/>
          <a:stretch>
            <a:fillRect/>
          </a:stretch>
        </p:blipFill>
        <p:spPr bwMode="auto">
          <a:xfrm>
            <a:off x="2771800" y="3944872"/>
            <a:ext cx="3816424" cy="291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Описание колонки с использованием шаблона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781236"/>
              </p:ext>
            </p:extLst>
          </p:nvPr>
        </p:nvGraphicFramePr>
        <p:xfrm>
          <a:off x="-33402" y="2856419"/>
          <a:ext cx="9147381" cy="4001581"/>
        </p:xfrm>
        <a:graphic>
          <a:graphicData uri="http://schemas.openxmlformats.org/drawingml/2006/table">
            <a:tbl>
              <a:tblPr/>
              <a:tblGrid>
                <a:gridCol w="2589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8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Тэги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ItemTemplate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описание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содержания и отображения ячеек колонки в нечетных строках таблицы.</a:t>
                      </a: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AlternatingItemTemplate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описание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содержания и отображения ячеек колонки в четных строк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таблицы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(е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сли не задан,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то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используется </a:t>
                      </a:r>
                      <a:r>
                        <a:rPr lang="en-US" sz="1800" dirty="0" err="1" smtClean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ItemTemplate</a:t>
                      </a:r>
                      <a:r>
                        <a:rPr lang="ru-RU" sz="1800" dirty="0" smtClean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HeaderTemplate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описание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содержания и отображения заголовка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header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 колонки.</a:t>
                      </a: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FooterTemplate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описание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содержания и отображения нижней части колонки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footer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EditItemTemplate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описание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содержания и отображения ячейки в режиме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редактирования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должен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включать ЭУ для ввода данных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input fields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 и, возможно,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валидаторы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308" marR="36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Содержимое 2"/>
          <p:cNvSpPr txBox="1">
            <a:spLocks/>
          </p:cNvSpPr>
          <p:nvPr/>
        </p:nvSpPr>
        <p:spPr>
          <a:xfrm>
            <a:off x="205680" y="1340768"/>
            <a:ext cx="893832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 колонки с использованием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шаблона используется элемент </a:t>
            </a:r>
            <a:r>
              <a:rPr lang="ru-RU" dirty="0" smtClean="0">
                <a:solidFill>
                  <a:srgbClr val="0000FF"/>
                </a:solidFill>
              </a:rPr>
              <a:t>T</a:t>
            </a:r>
            <a:r>
              <a:rPr lang="en-US" dirty="0" err="1" smtClean="0">
                <a:solidFill>
                  <a:srgbClr val="0000FF"/>
                </a:solidFill>
              </a:rPr>
              <a:t>emplateField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Данный тэг может включать следующие вложенные элементы 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/>
              <a:t>Описание шаблона может включать серверные ЭУ, строки текста, выражения связывания с данными. </a:t>
            </a:r>
            <a:endParaRPr lang="ru-RU" dirty="0" smtClean="0"/>
          </a:p>
          <a:p>
            <a:r>
              <a:rPr lang="ru-RU" dirty="0" smtClean="0"/>
              <a:t>Выражения </a:t>
            </a:r>
            <a:r>
              <a:rPr lang="ru-RU" dirty="0"/>
              <a:t>связывания с данными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rgbClr val="0000FF"/>
                </a:solidFill>
              </a:rPr>
              <a:t>	&lt;%# </a:t>
            </a:r>
            <a:r>
              <a:rPr lang="en-US" dirty="0" err="1">
                <a:solidFill>
                  <a:srgbClr val="0000FF"/>
                </a:solidFill>
              </a:rPr>
              <a:t>Eval</a:t>
            </a:r>
            <a:r>
              <a:rPr lang="ru-RU" dirty="0">
                <a:solidFill>
                  <a:srgbClr val="0000FF"/>
                </a:solidFill>
              </a:rPr>
              <a:t>()%&gt;</a:t>
            </a:r>
            <a:r>
              <a:rPr lang="ru-RU" dirty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позволяют </a:t>
            </a:r>
            <a:r>
              <a:rPr lang="ru-RU" dirty="0"/>
              <a:t>вставлять значения полей текущей строки данных.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шаблоне можно использовать любое количество полей данных.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sz="4000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колонки </a:t>
            </a:r>
            <a:r>
              <a:rPr lang="en-US" dirty="0"/>
              <a:t>“</a:t>
            </a:r>
            <a:r>
              <a:rPr lang="en-US" dirty="0" err="1"/>
              <a:t>Товары</a:t>
            </a:r>
            <a:r>
              <a:rPr lang="en-US" dirty="0"/>
              <a:t>” </a:t>
            </a:r>
            <a:r>
              <a:rPr lang="ru-RU" dirty="0"/>
              <a:t>можно описывать следующий специальный шаблон отображения:</a:t>
            </a:r>
          </a:p>
          <a:p>
            <a:pPr>
              <a:buNone/>
            </a:pPr>
            <a:r>
              <a:rPr lang="ru-RU" sz="2600" dirty="0">
                <a:solidFill>
                  <a:srgbClr val="0000FF"/>
                </a:solidFill>
              </a:rPr>
              <a:t>&lt;</a:t>
            </a:r>
            <a:r>
              <a:rPr lang="en-US" sz="2600" dirty="0">
                <a:solidFill>
                  <a:srgbClr val="0000FF"/>
                </a:solidFill>
              </a:rPr>
              <a:t>Columns</a:t>
            </a:r>
            <a:r>
              <a:rPr lang="ru-RU" sz="2600" dirty="0">
                <a:solidFill>
                  <a:srgbClr val="0000FF"/>
                </a:solidFill>
              </a:rPr>
              <a:t>&gt;</a:t>
            </a:r>
          </a:p>
          <a:p>
            <a:pPr indent="14288">
              <a:buNone/>
            </a:pPr>
            <a:r>
              <a:rPr lang="en-US" sz="2600" dirty="0">
                <a:solidFill>
                  <a:srgbClr val="0000FF"/>
                </a:solidFill>
              </a:rPr>
              <a:t>&lt;asp:</a:t>
            </a:r>
            <a:r>
              <a:rPr lang="ru-RU" sz="2600" dirty="0">
                <a:solidFill>
                  <a:srgbClr val="0000FF"/>
                </a:solidFill>
              </a:rPr>
              <a:t>T</a:t>
            </a:r>
            <a:r>
              <a:rPr lang="en-US" sz="2600" dirty="0" err="1">
                <a:solidFill>
                  <a:srgbClr val="0000FF"/>
                </a:solidFill>
              </a:rPr>
              <a:t>emplateField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headertext</a:t>
            </a:r>
            <a:r>
              <a:rPr lang="en-US" sz="2600" dirty="0">
                <a:solidFill>
                  <a:srgbClr val="0000FF"/>
                </a:solidFill>
              </a:rPr>
              <a:t>="</a:t>
            </a:r>
            <a:r>
              <a:rPr lang="en-US" sz="2600" dirty="0" err="1">
                <a:solidFill>
                  <a:srgbClr val="0000FF"/>
                </a:solidFill>
              </a:rPr>
              <a:t>Товары</a:t>
            </a:r>
            <a:r>
              <a:rPr lang="en-US" sz="2600" dirty="0">
                <a:solidFill>
                  <a:srgbClr val="0000FF"/>
                </a:solidFill>
              </a:rPr>
              <a:t>"&gt;</a:t>
            </a:r>
            <a:endParaRPr lang="ru-RU" sz="2600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sz="2600" dirty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ItemTemplate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  <a:endParaRPr lang="ru-RU" sz="2600" dirty="0">
              <a:solidFill>
                <a:srgbClr val="0000FF"/>
              </a:solidFill>
            </a:endParaRPr>
          </a:p>
          <a:p>
            <a:pPr marL="714375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&lt;b&gt;&lt;%# </a:t>
            </a:r>
            <a:r>
              <a:rPr lang="en-US" sz="2600" dirty="0" err="1">
                <a:solidFill>
                  <a:srgbClr val="0000FF"/>
                </a:solidFill>
              </a:rPr>
              <a:t>Eval</a:t>
            </a:r>
            <a:r>
              <a:rPr lang="en-US" sz="2600" dirty="0">
                <a:solidFill>
                  <a:srgbClr val="0000FF"/>
                </a:solidFill>
              </a:rPr>
              <a:t>("</a:t>
            </a:r>
            <a:r>
              <a:rPr lang="en-US" sz="2600" dirty="0" err="1">
                <a:solidFill>
                  <a:srgbClr val="0000FF"/>
                </a:solidFill>
              </a:rPr>
              <a:t>ProductName</a:t>
            </a:r>
            <a:r>
              <a:rPr lang="en-US" sz="2600" dirty="0">
                <a:solidFill>
                  <a:srgbClr val="0000FF"/>
                </a:solidFill>
              </a:rPr>
              <a:t>")%&gt;&lt;/b&gt; &lt;br /&gt;</a:t>
            </a:r>
            <a:endParaRPr lang="ru-RU" sz="2600" dirty="0">
              <a:solidFill>
                <a:srgbClr val="0000FF"/>
              </a:solidFill>
            </a:endParaRPr>
          </a:p>
          <a:p>
            <a:pPr marL="714375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в </a:t>
            </a:r>
            <a:r>
              <a:rPr lang="en-US" sz="2600" dirty="0" err="1">
                <a:solidFill>
                  <a:srgbClr val="0000FF"/>
                </a:solidFill>
              </a:rPr>
              <a:t>упаковке</a:t>
            </a:r>
            <a:r>
              <a:rPr lang="en-US" sz="2600" dirty="0">
                <a:solidFill>
                  <a:srgbClr val="0000FF"/>
                </a:solidFill>
              </a:rPr>
              <a:t> &lt;%# </a:t>
            </a:r>
            <a:r>
              <a:rPr lang="en-US" sz="2600" dirty="0" err="1">
                <a:solidFill>
                  <a:srgbClr val="0000FF"/>
                </a:solidFill>
              </a:rPr>
              <a:t>Eval</a:t>
            </a:r>
            <a:r>
              <a:rPr lang="en-US" sz="2600" dirty="0">
                <a:solidFill>
                  <a:srgbClr val="0000FF"/>
                </a:solidFill>
              </a:rPr>
              <a:t>("</a:t>
            </a:r>
            <a:r>
              <a:rPr lang="en-US" sz="2600" dirty="0" err="1">
                <a:solidFill>
                  <a:srgbClr val="0000FF"/>
                </a:solidFill>
              </a:rPr>
              <a:t>QuantityPerUnit</a:t>
            </a:r>
            <a:r>
              <a:rPr lang="en-US" sz="2600" dirty="0">
                <a:solidFill>
                  <a:srgbClr val="0000FF"/>
                </a:solidFill>
              </a:rPr>
              <a:t>")%&gt;</a:t>
            </a:r>
            <a:endParaRPr lang="ru-RU" sz="2600" dirty="0">
              <a:solidFill>
                <a:srgbClr val="0000FF"/>
              </a:solidFill>
            </a:endParaRPr>
          </a:p>
          <a:p>
            <a:pPr marL="714375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&lt;/</a:t>
            </a:r>
            <a:r>
              <a:rPr lang="en-US" sz="2600" dirty="0" err="1">
                <a:solidFill>
                  <a:srgbClr val="0000FF"/>
                </a:solidFill>
              </a:rPr>
              <a:t>ItemTemplate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  <a:endParaRPr lang="ru-RU" sz="2600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sz="2600" dirty="0">
                <a:solidFill>
                  <a:srgbClr val="0000FF"/>
                </a:solidFill>
              </a:rPr>
              <a:t>&lt;/asp:</a:t>
            </a:r>
            <a:r>
              <a:rPr lang="ru-RU" sz="2600" dirty="0">
                <a:solidFill>
                  <a:srgbClr val="0000FF"/>
                </a:solidFill>
              </a:rPr>
              <a:t>T</a:t>
            </a:r>
            <a:r>
              <a:rPr lang="en-US" sz="2600" dirty="0" err="1">
                <a:solidFill>
                  <a:srgbClr val="0000FF"/>
                </a:solidFill>
              </a:rPr>
              <a:t>emplateField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  <a:endParaRPr lang="ru-RU" sz="2600" dirty="0">
              <a:solidFill>
                <a:srgbClr val="0000FF"/>
              </a:solidFill>
            </a:endParaRPr>
          </a:p>
          <a:p>
            <a:pPr indent="14288">
              <a:buNone/>
            </a:pPr>
            <a:r>
              <a:rPr lang="en-US" sz="2600" dirty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asp:BoundField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DataField</a:t>
            </a:r>
            <a:r>
              <a:rPr lang="en-US" sz="2600" dirty="0">
                <a:solidFill>
                  <a:srgbClr val="0000FF"/>
                </a:solidFill>
              </a:rPr>
              <a:t>="</a:t>
            </a:r>
            <a:r>
              <a:rPr lang="en-US" sz="2600" dirty="0" err="1">
                <a:solidFill>
                  <a:srgbClr val="0000FF"/>
                </a:solidFill>
              </a:rPr>
              <a:t>UnitPrice</a:t>
            </a:r>
            <a:r>
              <a:rPr lang="en-US" sz="2600" dirty="0">
                <a:solidFill>
                  <a:srgbClr val="0000FF"/>
                </a:solidFill>
              </a:rPr>
              <a:t>" HeaderText="</a:t>
            </a:r>
            <a:r>
              <a:rPr lang="en-US" sz="2600" dirty="0" err="1">
                <a:solidFill>
                  <a:srgbClr val="0000FF"/>
                </a:solidFill>
              </a:rPr>
              <a:t>Цена</a:t>
            </a:r>
            <a:r>
              <a:rPr lang="en-US" sz="2600" dirty="0">
                <a:solidFill>
                  <a:srgbClr val="0000FF"/>
                </a:solidFill>
              </a:rPr>
              <a:t>" /&gt;</a:t>
            </a:r>
            <a:endParaRPr lang="ru-RU" sz="2600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2600" dirty="0">
                <a:solidFill>
                  <a:srgbClr val="0000FF"/>
                </a:solidFill>
              </a:rPr>
              <a:t>&lt;/</a:t>
            </a:r>
            <a:r>
              <a:rPr lang="en-US" sz="2600" dirty="0">
                <a:solidFill>
                  <a:srgbClr val="0000FF"/>
                </a:solidFill>
              </a:rPr>
              <a:t>Columns</a:t>
            </a:r>
            <a:r>
              <a:rPr lang="ru-RU" sz="2600" dirty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Разделение данных на страницы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309634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Для разделения </a:t>
            </a:r>
            <a:r>
              <a:rPr lang="ru-RU" dirty="0"/>
              <a:t>данных на страницы </a:t>
            </a:r>
            <a:r>
              <a:rPr lang="ru-RU" dirty="0" smtClean="0"/>
              <a:t>нужно </a:t>
            </a:r>
            <a:r>
              <a:rPr lang="ru-RU" dirty="0"/>
              <a:t>задать </a:t>
            </a:r>
            <a:r>
              <a:rPr lang="en-US" dirty="0" err="1" smtClean="0">
                <a:solidFill>
                  <a:srgbClr val="0000FF"/>
                </a:solidFill>
              </a:rPr>
              <a:t>AllowPaging</a:t>
            </a:r>
            <a:r>
              <a:rPr lang="ru-RU" dirty="0"/>
              <a:t>=</a:t>
            </a:r>
            <a:r>
              <a:rPr lang="en-US" dirty="0" smtClean="0">
                <a:solidFill>
                  <a:srgbClr val="0000FF"/>
                </a:solidFill>
              </a:rPr>
              <a:t>true</a:t>
            </a:r>
            <a:r>
              <a:rPr lang="ru-RU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Можно </a:t>
            </a:r>
            <a:r>
              <a:rPr lang="ru-RU" dirty="0"/>
              <a:t>задать 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либо </a:t>
            </a:r>
            <a:r>
              <a:rPr lang="ru-RU" dirty="0"/>
              <a:t>количество строк на странице (свойство </a:t>
            </a:r>
            <a:r>
              <a:rPr lang="en-US" dirty="0" err="1">
                <a:solidFill>
                  <a:srgbClr val="0000FF"/>
                </a:solidFill>
              </a:rPr>
              <a:t>PageSize</a:t>
            </a:r>
            <a:r>
              <a:rPr lang="ru-RU" dirty="0"/>
              <a:t>) 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либо количество </a:t>
            </a:r>
            <a:r>
              <a:rPr lang="ru-RU" dirty="0"/>
              <a:t>страниц (свойство </a:t>
            </a:r>
            <a:r>
              <a:rPr lang="en-US" dirty="0" err="1">
                <a:solidFill>
                  <a:srgbClr val="0000FF"/>
                </a:solidFill>
              </a:rPr>
              <a:t>PageCount</a:t>
            </a:r>
            <a:r>
              <a:rPr lang="ru-RU" dirty="0"/>
              <a:t>). 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В </a:t>
            </a:r>
            <a:r>
              <a:rPr lang="ru-RU" dirty="0"/>
              <a:t>этом случае 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в </a:t>
            </a:r>
            <a:r>
              <a:rPr lang="ru-RU" dirty="0"/>
              <a:t>таблице </a:t>
            </a:r>
            <a:r>
              <a:rPr lang="ru-RU" dirty="0" smtClean="0"/>
              <a:t>будет показываться </a:t>
            </a:r>
            <a:r>
              <a:rPr lang="ru-RU" dirty="0"/>
              <a:t>только набор записей из ИД 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внизу </a:t>
            </a:r>
            <a:r>
              <a:rPr lang="ru-RU" dirty="0"/>
              <a:t>показывается строка перехода к другим страницам (наборам) данных. </a:t>
            </a:r>
          </a:p>
          <a:p>
            <a:pPr>
              <a:lnSpc>
                <a:spcPct val="120000"/>
              </a:lnSpc>
              <a:buNone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asp:GridView</a:t>
            </a:r>
            <a:r>
              <a:rPr lang="en-US" dirty="0">
                <a:solidFill>
                  <a:srgbClr val="0000FF"/>
                </a:solidFill>
              </a:rPr>
              <a:t> ID="GridView1" runat="server" </a:t>
            </a:r>
            <a:r>
              <a:rPr lang="en-US" dirty="0" err="1">
                <a:solidFill>
                  <a:srgbClr val="0000FF"/>
                </a:solidFill>
              </a:rPr>
              <a:t>DataSourceID</a:t>
            </a:r>
            <a:r>
              <a:rPr lang="en-US" dirty="0">
                <a:solidFill>
                  <a:srgbClr val="0000FF"/>
                </a:solidFill>
              </a:rPr>
              <a:t>="</a:t>
            </a:r>
            <a:r>
              <a:rPr lang="en-US" dirty="0" smtClean="0">
                <a:solidFill>
                  <a:srgbClr val="0000FF"/>
                </a:solidFill>
              </a:rPr>
              <a:t>SqlDataSource1"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AllowPaging</a:t>
            </a:r>
            <a:r>
              <a:rPr lang="en-US" dirty="0">
                <a:solidFill>
                  <a:srgbClr val="0000FF"/>
                </a:solidFill>
              </a:rPr>
              <a:t>="True" </a:t>
            </a:r>
            <a:r>
              <a:rPr lang="en-US" dirty="0" err="1">
                <a:solidFill>
                  <a:srgbClr val="0000FF"/>
                </a:solidFill>
              </a:rPr>
              <a:t>PageSize</a:t>
            </a:r>
            <a:r>
              <a:rPr lang="en-US" dirty="0">
                <a:solidFill>
                  <a:srgbClr val="0000FF"/>
                </a:solidFill>
              </a:rPr>
              <a:t>="5"&gt;</a:t>
            </a:r>
            <a:endParaRPr lang="ru-RU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 cstate="print"/>
          <a:srcRect l="9978" t="22935" r="65169" b="52353"/>
          <a:stretch>
            <a:fillRect/>
          </a:stretch>
        </p:blipFill>
        <p:spPr bwMode="auto">
          <a:xfrm>
            <a:off x="5075243" y="4307430"/>
            <a:ext cx="406875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Сортировка данных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54344" cy="33843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Для сортировки </a:t>
            </a:r>
            <a:r>
              <a:rPr lang="ru-RU" dirty="0"/>
              <a:t>строк таблицы по значениям в колонках, нужно </a:t>
            </a:r>
            <a:endParaRPr lang="ru-RU" dirty="0" smtClean="0"/>
          </a:p>
          <a:p>
            <a:pPr lvl="1"/>
            <a:r>
              <a:rPr lang="ru-RU" dirty="0" smtClean="0"/>
              <a:t>в </a:t>
            </a:r>
            <a:r>
              <a:rPr lang="ru-RU" dirty="0"/>
              <a:t>описании данного элемента добавить свойство </a:t>
            </a:r>
            <a:r>
              <a:rPr lang="en-US" dirty="0" err="1">
                <a:solidFill>
                  <a:srgbClr val="0000FF"/>
                </a:solidFill>
              </a:rPr>
              <a:t>AllowSorting</a:t>
            </a:r>
            <a:r>
              <a:rPr lang="ru-RU" dirty="0">
                <a:solidFill>
                  <a:srgbClr val="0000FF"/>
                </a:solidFill>
              </a:rPr>
              <a:t>="</a:t>
            </a:r>
            <a:r>
              <a:rPr lang="en-US" dirty="0">
                <a:solidFill>
                  <a:srgbClr val="0000FF"/>
                </a:solidFill>
              </a:rPr>
              <a:t>true</a:t>
            </a:r>
            <a:r>
              <a:rPr lang="ru-RU" dirty="0" smtClean="0">
                <a:solidFill>
                  <a:srgbClr val="0000FF"/>
                </a:solidFill>
              </a:rPr>
              <a:t>"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в </a:t>
            </a:r>
            <a:r>
              <a:rPr lang="ru-RU" dirty="0"/>
              <a:t>описание колонок добавить свойство </a:t>
            </a:r>
            <a:r>
              <a:rPr lang="en-US" dirty="0" err="1">
                <a:solidFill>
                  <a:srgbClr val="0000FF"/>
                </a:solidFill>
              </a:rPr>
              <a:t>SortExpression</a:t>
            </a:r>
            <a:r>
              <a:rPr lang="ru-RU" dirty="0"/>
              <a:t>, которому обычно задается название поля данных, с которым связана колонка. </a:t>
            </a:r>
            <a:endParaRPr lang="ru-RU" dirty="0" smtClean="0"/>
          </a:p>
          <a:p>
            <a:r>
              <a:rPr lang="ru-RU" dirty="0" smtClean="0"/>
              <a:t>Заголовки </a:t>
            </a:r>
            <a:r>
              <a:rPr lang="ru-RU" dirty="0"/>
              <a:t>столбцов становятся кнопками (типа </a:t>
            </a:r>
            <a:r>
              <a:rPr lang="en-US" dirty="0">
                <a:solidFill>
                  <a:srgbClr val="0000FF"/>
                </a:solidFill>
              </a:rPr>
              <a:t>Link</a:t>
            </a:r>
            <a:r>
              <a:rPr lang="ru-RU" dirty="0"/>
              <a:t>) </a:t>
            </a:r>
            <a:endParaRPr lang="ru-RU" dirty="0" smtClean="0"/>
          </a:p>
          <a:p>
            <a:r>
              <a:rPr lang="ru-RU" dirty="0" smtClean="0"/>
              <a:t>При их нажатии соответствующие им строки </a:t>
            </a:r>
            <a:r>
              <a:rPr lang="ru-RU" dirty="0"/>
              <a:t>таблицы будут сортироваться в соответствии со значения полей данной колонки </a:t>
            </a:r>
            <a:endParaRPr lang="ru-RU" dirty="0" smtClean="0"/>
          </a:p>
          <a:p>
            <a:pPr lvl="1"/>
            <a:r>
              <a:rPr lang="ru-RU" dirty="0" smtClean="0"/>
              <a:t>при </a:t>
            </a:r>
            <a:r>
              <a:rPr lang="ru-RU" dirty="0"/>
              <a:t>одном нажатии по возрастанию, </a:t>
            </a:r>
            <a:endParaRPr lang="ru-RU" dirty="0" smtClean="0"/>
          </a:p>
          <a:p>
            <a:pPr lvl="1"/>
            <a:r>
              <a:rPr lang="ru-RU" dirty="0" smtClean="0"/>
              <a:t>при </a:t>
            </a:r>
            <a:r>
              <a:rPr lang="ru-RU" dirty="0"/>
              <a:t>следующем нажатии по </a:t>
            </a:r>
            <a:r>
              <a:rPr lang="ru-RU" dirty="0" smtClean="0"/>
              <a:t>убыванию</a:t>
            </a:r>
            <a:endParaRPr lang="ru-RU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 l="10092" t="23119" r="67661" b="52478"/>
          <a:stretch>
            <a:fillRect/>
          </a:stretch>
        </p:blipFill>
        <p:spPr bwMode="auto">
          <a:xfrm>
            <a:off x="5220072" y="4365104"/>
            <a:ext cx="3451262" cy="235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686800" cy="348498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 этом случае ЭУ </a:t>
            </a:r>
            <a:r>
              <a:rPr lang="en-US" dirty="0" err="1">
                <a:solidFill>
                  <a:srgbClr val="0000FF"/>
                </a:solidFill>
              </a:rPr>
              <a:t>GridView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/>
              <a:t>выводит дополнительную колонку,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выполнении пользователем щелчок по кнопки </a:t>
            </a:r>
            <a:r>
              <a:rPr lang="en-US" dirty="0"/>
              <a:t>Edit</a:t>
            </a:r>
            <a:r>
              <a:rPr lang="ru-RU" dirty="0"/>
              <a:t>, соответствующая ей строка переходит в режим редактирования и пользователь может менять данные в полях текущей записи.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10092" t="23119" r="60321" b="52478"/>
          <a:stretch>
            <a:fillRect/>
          </a:stretch>
        </p:blipFill>
        <p:spPr bwMode="auto">
          <a:xfrm>
            <a:off x="2771800" y="1844824"/>
            <a:ext cx="3731291" cy="190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 l="9862" t="23303" r="49886" b="52419"/>
          <a:stretch>
            <a:fillRect/>
          </a:stretch>
        </p:blipFill>
        <p:spPr bwMode="auto">
          <a:xfrm>
            <a:off x="2339752" y="4927228"/>
            <a:ext cx="5132795" cy="193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Редактирование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Для редактирования данных нужно в </a:t>
            </a:r>
            <a:r>
              <a:rPr lang="ru-RU" dirty="0"/>
              <a:t>описании компонента, </a:t>
            </a:r>
            <a:r>
              <a:rPr lang="ru-RU" dirty="0" smtClean="0"/>
              <a:t>связывающего </a:t>
            </a:r>
            <a:r>
              <a:rPr lang="ru-RU" dirty="0"/>
              <a:t>с источником данных </a:t>
            </a:r>
            <a:r>
              <a:rPr lang="ru-RU" dirty="0" smtClean="0"/>
              <a:t>задать </a:t>
            </a:r>
            <a:r>
              <a:rPr lang="ru-RU" dirty="0"/>
              <a:t>команды </a:t>
            </a:r>
            <a:r>
              <a:rPr lang="en-US" dirty="0">
                <a:solidFill>
                  <a:srgbClr val="0000FF"/>
                </a:solidFill>
              </a:rPr>
              <a:t>Insert</a:t>
            </a:r>
            <a:r>
              <a:rPr lang="ru-RU" dirty="0"/>
              <a:t>, </a:t>
            </a:r>
            <a:r>
              <a:rPr lang="en-US" dirty="0">
                <a:solidFill>
                  <a:srgbClr val="0000FF"/>
                </a:solidFill>
              </a:rPr>
              <a:t>Update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>
                <a:solidFill>
                  <a:srgbClr val="0000FF"/>
                </a:solidFill>
              </a:rPr>
              <a:t>Delete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Это делается с </a:t>
            </a:r>
            <a:r>
              <a:rPr lang="ru-RU" dirty="0"/>
              <a:t>помощью мастера настройки компонента </a:t>
            </a:r>
            <a:endParaRPr lang="ru-RU" dirty="0" smtClean="0"/>
          </a:p>
          <a:p>
            <a:pPr lvl="1"/>
            <a:r>
              <a:rPr lang="ru-RU" dirty="0" smtClean="0"/>
              <a:t>нажать кнопку </a:t>
            </a:r>
            <a:r>
              <a:rPr lang="ru-RU" dirty="0"/>
              <a:t>«</a:t>
            </a:r>
            <a:r>
              <a:rPr lang="ru-RU" dirty="0" err="1">
                <a:solidFill>
                  <a:srgbClr val="0000FF"/>
                </a:solidFill>
              </a:rPr>
              <a:t>Advanced</a:t>
            </a:r>
            <a:r>
              <a:rPr lang="ru-RU" dirty="0"/>
              <a:t>» </a:t>
            </a:r>
            <a:endParaRPr lang="ru-RU" dirty="0" smtClean="0"/>
          </a:p>
          <a:p>
            <a:pPr lvl="1"/>
            <a:r>
              <a:rPr lang="ru-RU" dirty="0" smtClean="0"/>
              <a:t>задав </a:t>
            </a:r>
            <a:r>
              <a:rPr lang="ru-RU" dirty="0"/>
              <a:t>опцию «</a:t>
            </a:r>
            <a:r>
              <a:rPr lang="en-US" dirty="0">
                <a:solidFill>
                  <a:srgbClr val="0000FF"/>
                </a:solidFill>
              </a:rPr>
              <a:t>Generate Insert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Update</a:t>
            </a:r>
            <a:r>
              <a:rPr lang="ru-RU" dirty="0">
                <a:solidFill>
                  <a:srgbClr val="0000FF"/>
                </a:solidFill>
              </a:rPr>
              <a:t>, и </a:t>
            </a:r>
            <a:r>
              <a:rPr lang="en-US" dirty="0">
                <a:solidFill>
                  <a:srgbClr val="0000FF"/>
                </a:solidFill>
              </a:rPr>
              <a:t>Delete statements</a:t>
            </a:r>
            <a:r>
              <a:rPr lang="ru-RU" dirty="0"/>
              <a:t>», при этом должно быть выбрано ключевое поле </a:t>
            </a:r>
            <a:r>
              <a:rPr lang="ru-RU" dirty="0" smtClean="0"/>
              <a:t>таблицы.</a:t>
            </a:r>
            <a:endParaRPr lang="ru-RU" dirty="0"/>
          </a:p>
          <a:p>
            <a:r>
              <a:rPr lang="ru-RU" dirty="0"/>
              <a:t>ЭУ </a:t>
            </a:r>
            <a:r>
              <a:rPr lang="en-US" dirty="0" err="1">
                <a:solidFill>
                  <a:srgbClr val="0000FF"/>
                </a:solidFill>
              </a:rPr>
              <a:t>GridView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/>
              <a:t>может показывать колонку с соответствующими кнопками для каждой строки таблицы.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реализации возможности редактирования данных нужно в описании ЭУ </a:t>
            </a:r>
            <a:r>
              <a:rPr lang="en-US" dirty="0" err="1"/>
              <a:t>GridView</a:t>
            </a:r>
            <a:r>
              <a:rPr lang="en-US" dirty="0"/>
              <a:t> </a:t>
            </a:r>
            <a:r>
              <a:rPr lang="ru-RU" dirty="0"/>
              <a:t>задать свойство </a:t>
            </a:r>
            <a:r>
              <a:rPr lang="en-US" dirty="0" err="1">
                <a:solidFill>
                  <a:srgbClr val="0000FF"/>
                </a:solidFill>
              </a:rPr>
              <a:t>AutoGenerateEditButton</a:t>
            </a:r>
            <a:r>
              <a:rPr lang="ru-RU" dirty="0">
                <a:solidFill>
                  <a:srgbClr val="0000FF"/>
                </a:solidFill>
              </a:rPr>
              <a:t>="</a:t>
            </a:r>
            <a:r>
              <a:rPr lang="en-US" dirty="0">
                <a:solidFill>
                  <a:srgbClr val="0000FF"/>
                </a:solidFill>
              </a:rPr>
              <a:t>true</a:t>
            </a:r>
            <a:r>
              <a:rPr lang="ru-RU" dirty="0">
                <a:solidFill>
                  <a:srgbClr val="0000FF"/>
                </a:solidFill>
              </a:rPr>
              <a:t>"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00" y="188640"/>
            <a:ext cx="9131899" cy="777875"/>
          </a:xfrm>
        </p:spPr>
        <p:txBody>
          <a:bodyPr/>
          <a:lstStyle/>
          <a:p>
            <a:r>
              <a:rPr lang="ru-RU" dirty="0"/>
              <a:t>Пример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66515"/>
            <a:ext cx="8892480" cy="589148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</a:t>
            </a:r>
            <a:r>
              <a:rPr lang="ru-RU" sz="1600" dirty="0" err="1">
                <a:solidFill>
                  <a:srgbClr val="0000FF"/>
                </a:solidFill>
              </a:rPr>
              <a:t>asp:GridView</a:t>
            </a:r>
            <a:r>
              <a:rPr lang="ru-RU" sz="1600" dirty="0">
                <a:solidFill>
                  <a:srgbClr val="0000FF"/>
                </a:solidFill>
              </a:rPr>
              <a:t> ID="</a:t>
            </a:r>
            <a:r>
              <a:rPr lang="ru-RU" sz="1600" dirty="0" err="1">
                <a:solidFill>
                  <a:srgbClr val="0000FF"/>
                </a:solidFill>
              </a:rPr>
              <a:t>gridEmployees</a:t>
            </a:r>
            <a:r>
              <a:rPr lang="ru-RU" sz="1600" dirty="0">
                <a:solidFill>
                  <a:srgbClr val="0000FF"/>
                </a:solidFill>
              </a:rPr>
              <a:t>" </a:t>
            </a:r>
            <a:r>
              <a:rPr lang="ru-RU" sz="1600" dirty="0" err="1">
                <a:solidFill>
                  <a:srgbClr val="0000FF"/>
                </a:solidFill>
              </a:rPr>
              <a:t>runat=</a:t>
            </a:r>
            <a:r>
              <a:rPr lang="ru-RU" sz="1600" dirty="0">
                <a:solidFill>
                  <a:srgbClr val="0000FF"/>
                </a:solidFill>
              </a:rPr>
              <a:t>"</a:t>
            </a:r>
            <a:r>
              <a:rPr lang="ru-RU" sz="1600" dirty="0" err="1">
                <a:solidFill>
                  <a:srgbClr val="0000FF"/>
                </a:solidFill>
              </a:rPr>
              <a:t>server</a:t>
            </a:r>
            <a:r>
              <a:rPr lang="ru-RU" sz="1600" dirty="0">
                <a:solidFill>
                  <a:srgbClr val="0000FF"/>
                </a:solidFill>
              </a:rPr>
              <a:t>" </a:t>
            </a:r>
            <a:r>
              <a:rPr lang="ru-RU" sz="1600" dirty="0" err="1">
                <a:solidFill>
                  <a:srgbClr val="0000FF"/>
                </a:solidFill>
              </a:rPr>
              <a:t>DataSourceID=</a:t>
            </a:r>
            <a:r>
              <a:rPr lang="ru-RU" sz="1600" dirty="0">
                <a:solidFill>
                  <a:srgbClr val="0000FF"/>
                </a:solidFill>
              </a:rPr>
              <a:t>"</a:t>
            </a:r>
            <a:r>
              <a:rPr lang="ru-RU" sz="1600" dirty="0" err="1">
                <a:solidFill>
                  <a:srgbClr val="0000FF"/>
                </a:solidFill>
              </a:rPr>
              <a:t>sourceEmployees</a:t>
            </a:r>
            <a:r>
              <a:rPr lang="en-US" sz="1600" dirty="0">
                <a:solidFill>
                  <a:srgbClr val="0000FF"/>
                </a:solidFill>
              </a:rPr>
              <a:t>”</a:t>
            </a:r>
            <a:r>
              <a:rPr lang="ru-RU" sz="1600" dirty="0">
                <a:solidFill>
                  <a:srgbClr val="0000FF"/>
                </a:solidFill>
              </a:rPr>
              <a:t> </a:t>
            </a:r>
            <a:endParaRPr lang="en-US" sz="16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>
                <a:solidFill>
                  <a:srgbClr val="0000FF"/>
                </a:solidFill>
              </a:rPr>
              <a:t>   </a:t>
            </a:r>
            <a:r>
              <a:rPr lang="ru-RU" sz="1600" dirty="0" err="1">
                <a:solidFill>
                  <a:srgbClr val="0000FF"/>
                </a:solidFill>
              </a:rPr>
              <a:t>AutoGenerateColumns=</a:t>
            </a:r>
            <a:r>
              <a:rPr lang="ru-RU" sz="1600" dirty="0">
                <a:solidFill>
                  <a:srgbClr val="0000FF"/>
                </a:solidFill>
              </a:rPr>
              <a:t>"</a:t>
            </a:r>
            <a:r>
              <a:rPr lang="ru-RU" sz="1600" dirty="0" err="1">
                <a:solidFill>
                  <a:srgbClr val="0000FF"/>
                </a:solidFill>
              </a:rPr>
              <a:t>False</a:t>
            </a:r>
            <a:r>
              <a:rPr lang="ru-RU" sz="1600" dirty="0">
                <a:solidFill>
                  <a:srgbClr val="0000FF"/>
                </a:solidFill>
              </a:rPr>
              <a:t>" ...&gt;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 smtClean="0">
                <a:solidFill>
                  <a:srgbClr val="0000FF"/>
                </a:solidFill>
              </a:rPr>
              <a:t>&lt;!– стили опущены </a:t>
            </a:r>
            <a:r>
              <a:rPr lang="ru-RU" sz="1600" dirty="0">
                <a:solidFill>
                  <a:srgbClr val="0000FF"/>
                </a:solidFill>
              </a:rPr>
              <a:t>--&gt;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</a:t>
            </a:r>
            <a:r>
              <a:rPr lang="ru-RU" sz="1600" dirty="0" err="1">
                <a:solidFill>
                  <a:srgbClr val="0000FF"/>
                </a:solidFill>
              </a:rPr>
              <a:t>Columns</a:t>
            </a:r>
            <a:r>
              <a:rPr lang="ru-RU" sz="16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>
                <a:solidFill>
                  <a:srgbClr val="0000FF"/>
                </a:solidFill>
              </a:rPr>
              <a:t>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asp:TemplateField</a:t>
            </a:r>
            <a:r>
              <a:rPr lang="ru-RU" sz="1600" b="1" dirty="0">
                <a:solidFill>
                  <a:srgbClr val="0000FF"/>
                </a:solidFill>
              </a:rPr>
              <a:t> </a:t>
            </a:r>
            <a:r>
              <a:rPr lang="ru-RU" sz="1600" b="1" dirty="0" err="1">
                <a:solidFill>
                  <a:srgbClr val="0000FF"/>
                </a:solidFill>
              </a:rPr>
              <a:t>HeaderText=</a:t>
            </a:r>
            <a:r>
              <a:rPr lang="ru-RU" sz="1600" b="1" dirty="0">
                <a:solidFill>
                  <a:srgbClr val="0000FF"/>
                </a:solidFill>
              </a:rPr>
              <a:t>"</a:t>
            </a:r>
            <a:r>
              <a:rPr lang="ru-RU" sz="1600" b="1" dirty="0" err="1">
                <a:solidFill>
                  <a:srgbClr val="0000FF"/>
                </a:solidFill>
              </a:rPr>
              <a:t>Employees</a:t>
            </a:r>
            <a:r>
              <a:rPr lang="ru-RU" sz="1600" b="1" dirty="0">
                <a:solidFill>
                  <a:srgbClr val="0000FF"/>
                </a:solidFill>
              </a:rPr>
              <a:t>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ItemTemplate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b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EmployeeID</a:t>
            </a:r>
            <a:r>
              <a:rPr lang="ru-RU" sz="1600" b="1" dirty="0">
                <a:solidFill>
                  <a:srgbClr val="0000FF"/>
                </a:solidFill>
              </a:rPr>
              <a:t>") %&gt; 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TitleOfCourtesy</a:t>
            </a:r>
            <a:r>
              <a:rPr lang="ru-RU" sz="1600" b="1" dirty="0">
                <a:solidFill>
                  <a:srgbClr val="0000FF"/>
                </a:solidFill>
              </a:rPr>
              <a:t>") %&gt;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FirstName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LastName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&lt;/</a:t>
            </a:r>
            <a:r>
              <a:rPr lang="ru-RU" sz="1600" b="1" dirty="0" err="1">
                <a:solidFill>
                  <a:srgbClr val="0000FF"/>
                </a:solidFill>
              </a:rPr>
              <a:t>b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hr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small</a:t>
            </a:r>
            <a:r>
              <a:rPr lang="ru-RU" sz="1600" b="1" dirty="0">
                <a:solidFill>
                  <a:srgbClr val="0000FF"/>
                </a:solidFill>
              </a:rPr>
              <a:t>&gt;&lt;</a:t>
            </a:r>
            <a:r>
              <a:rPr lang="ru-RU" sz="1600" b="1" dirty="0" err="1">
                <a:solidFill>
                  <a:srgbClr val="0000FF"/>
                </a:solidFill>
              </a:rPr>
              <a:t>i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Address</a:t>
            </a:r>
            <a:r>
              <a:rPr lang="ru-RU" sz="1600" b="1" dirty="0">
                <a:solidFill>
                  <a:srgbClr val="0000FF"/>
                </a:solidFill>
              </a:rPr>
              <a:t>") %&gt;&lt;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City</a:t>
            </a:r>
            <a:r>
              <a:rPr lang="ru-RU" sz="1600" b="1" dirty="0">
                <a:solidFill>
                  <a:srgbClr val="0000FF"/>
                </a:solidFill>
              </a:rPr>
              <a:t>") %&gt;, 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Country</a:t>
            </a:r>
            <a:r>
              <a:rPr lang="ru-RU" sz="1600" b="1" dirty="0">
                <a:solidFill>
                  <a:srgbClr val="0000FF"/>
                </a:solidFill>
              </a:rPr>
              <a:t>") %&gt;,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PostalCode</a:t>
            </a:r>
            <a:r>
              <a:rPr lang="ru-RU" sz="1600" b="1" dirty="0">
                <a:solidFill>
                  <a:srgbClr val="0000FF"/>
                </a:solidFill>
              </a:rPr>
              <a:t>") %&gt;&lt;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HomePhone</a:t>
            </a:r>
            <a:r>
              <a:rPr lang="ru-RU" sz="1600" b="1" dirty="0">
                <a:solidFill>
                  <a:srgbClr val="0000FF"/>
                </a:solidFill>
              </a:rPr>
              <a:t>") %&gt;&lt;/</a:t>
            </a:r>
            <a:r>
              <a:rPr lang="ru-RU" sz="1600" b="1" dirty="0" err="1">
                <a:solidFill>
                  <a:srgbClr val="0000FF"/>
                </a:solidFill>
              </a:rPr>
              <a:t>i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/&gt;&lt;</a:t>
            </a:r>
            <a:r>
              <a:rPr lang="ru-RU" sz="1600" b="1" dirty="0" err="1">
                <a:solidFill>
                  <a:srgbClr val="0000FF"/>
                </a:solidFill>
              </a:rPr>
              <a:t>br</a:t>
            </a:r>
            <a:r>
              <a:rPr lang="ru-RU" sz="16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&lt;%# </a:t>
            </a:r>
            <a:r>
              <a:rPr lang="ru-RU" sz="1600" b="1" dirty="0" err="1">
                <a:solidFill>
                  <a:srgbClr val="0000FF"/>
                </a:solidFill>
              </a:rPr>
              <a:t>Eval</a:t>
            </a:r>
            <a:r>
              <a:rPr lang="ru-RU" sz="1600" b="1" dirty="0">
                <a:solidFill>
                  <a:srgbClr val="0000FF"/>
                </a:solidFill>
              </a:rPr>
              <a:t>("</a:t>
            </a:r>
            <a:r>
              <a:rPr lang="ru-RU" sz="1600" b="1" dirty="0" err="1">
                <a:solidFill>
                  <a:srgbClr val="0000FF"/>
                </a:solidFill>
              </a:rPr>
              <a:t>Notes</a:t>
            </a:r>
            <a:r>
              <a:rPr lang="ru-RU" sz="16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 </a:t>
            </a:r>
            <a:r>
              <a:rPr lang="ru-RU" sz="1600" b="1" dirty="0">
                <a:solidFill>
                  <a:srgbClr val="0000FF"/>
                </a:solidFill>
              </a:rPr>
              <a:t>&lt;/</a:t>
            </a:r>
            <a:r>
              <a:rPr lang="ru-RU" sz="1600" b="1" dirty="0" err="1">
                <a:solidFill>
                  <a:srgbClr val="0000FF"/>
                </a:solidFill>
              </a:rPr>
              <a:t>small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</a:t>
            </a:r>
            <a:r>
              <a:rPr lang="ru-RU" sz="1600" b="1" dirty="0">
                <a:solidFill>
                  <a:srgbClr val="0000FF"/>
                </a:solidFill>
              </a:rPr>
              <a:t>&lt;/</a:t>
            </a:r>
            <a:r>
              <a:rPr lang="ru-RU" sz="1600" b="1" dirty="0" err="1">
                <a:solidFill>
                  <a:srgbClr val="0000FF"/>
                </a:solidFill>
              </a:rPr>
              <a:t>ItemTemplate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0000FF"/>
                </a:solidFill>
              </a:rPr>
              <a:t>   </a:t>
            </a:r>
            <a:r>
              <a:rPr lang="ru-RU" sz="1600" b="1" dirty="0">
                <a:solidFill>
                  <a:srgbClr val="0000FF"/>
                </a:solidFill>
              </a:rPr>
              <a:t>&lt;/</a:t>
            </a:r>
            <a:r>
              <a:rPr lang="ru-RU" sz="1600" b="1" dirty="0" err="1">
                <a:solidFill>
                  <a:srgbClr val="0000FF"/>
                </a:solidFill>
              </a:rPr>
              <a:t>asp:TemplateField</a:t>
            </a:r>
            <a:r>
              <a:rPr lang="ru-RU" sz="16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&lt;/</a:t>
            </a:r>
            <a:r>
              <a:rPr lang="ru-RU" sz="1600" dirty="0" err="1">
                <a:solidFill>
                  <a:srgbClr val="0000FF"/>
                </a:solidFill>
              </a:rPr>
              <a:t>Columns</a:t>
            </a:r>
            <a:r>
              <a:rPr lang="ru-RU" sz="16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dirty="0">
                <a:solidFill>
                  <a:srgbClr val="0000FF"/>
                </a:solidFill>
              </a:rPr>
              <a:t>&lt;/</a:t>
            </a:r>
            <a:r>
              <a:rPr lang="ru-RU" sz="1600" dirty="0" err="1">
                <a:solidFill>
                  <a:srgbClr val="0000FF"/>
                </a:solidFill>
              </a:rPr>
              <a:t>asp:GridView</a:t>
            </a:r>
            <a:r>
              <a:rPr lang="ru-RU" sz="1600" dirty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3375"/>
            <a:ext cx="6332537" cy="628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>
                <a:solidFill>
                  <a:srgbClr val="0000FF"/>
                </a:solidFill>
              </a:rPr>
              <a:t>&lt;</a:t>
            </a:r>
            <a:r>
              <a:rPr lang="ru-RU" sz="1800" dirty="0" err="1">
                <a:solidFill>
                  <a:srgbClr val="0000FF"/>
                </a:solidFill>
              </a:rPr>
              <a:t>asp:GridView</a:t>
            </a:r>
            <a:r>
              <a:rPr lang="ru-RU" sz="1800" dirty="0">
                <a:solidFill>
                  <a:srgbClr val="0000FF"/>
                </a:solidFill>
              </a:rPr>
              <a:t> </a:t>
            </a:r>
            <a:r>
              <a:rPr lang="ru-RU" sz="1800" dirty="0" err="1">
                <a:solidFill>
                  <a:srgbClr val="0000FF"/>
                </a:solidFill>
              </a:rPr>
              <a:t>id=</a:t>
            </a:r>
            <a:r>
              <a:rPr lang="ru-RU" sz="1800" dirty="0">
                <a:solidFill>
                  <a:srgbClr val="0000FF"/>
                </a:solidFill>
              </a:rPr>
              <a:t>"GridView1" </a:t>
            </a:r>
            <a:r>
              <a:rPr lang="ru-RU" sz="1800" dirty="0" err="1">
                <a:solidFill>
                  <a:srgbClr val="0000FF"/>
                </a:solidFill>
              </a:rPr>
              <a:t>runat=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server</a:t>
            </a:r>
            <a:r>
              <a:rPr lang="ru-RU" sz="1800" dirty="0">
                <a:solidFill>
                  <a:srgbClr val="0000FF"/>
                </a:solidFill>
              </a:rPr>
              <a:t>" </a:t>
            </a:r>
            <a:r>
              <a:rPr lang="ru-RU" sz="1800" dirty="0" err="1">
                <a:solidFill>
                  <a:srgbClr val="0000FF"/>
                </a:solidFill>
              </a:rPr>
              <a:t>AutoGenerateColumns=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False</a:t>
            </a:r>
            <a:r>
              <a:rPr lang="ru-RU" sz="1800" dirty="0">
                <a:solidFill>
                  <a:srgbClr val="0000FF"/>
                </a:solidFill>
              </a:rPr>
              <a:t>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0000FF"/>
                </a:solidFill>
              </a:rPr>
              <a:t>  &lt;</a:t>
            </a:r>
            <a:r>
              <a:rPr lang="ru-RU" sz="1800" dirty="0" err="1">
                <a:solidFill>
                  <a:srgbClr val="0000FF"/>
                </a:solidFill>
              </a:rPr>
              <a:t>Columns</a:t>
            </a:r>
            <a:r>
              <a:rPr lang="ru-RU" sz="18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0000FF"/>
                </a:solidFill>
              </a:rPr>
              <a:t>  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>
                <a:solidFill>
                  <a:srgbClr val="0000FF"/>
                </a:solidFill>
              </a:rPr>
              <a:t>&lt;</a:t>
            </a:r>
            <a:r>
              <a:rPr lang="ru-RU" sz="1800" dirty="0" err="1">
                <a:solidFill>
                  <a:srgbClr val="0000FF"/>
                </a:solidFill>
              </a:rPr>
              <a:t>asp:BoundField</a:t>
            </a:r>
            <a:r>
              <a:rPr lang="ru-RU" sz="1800" dirty="0">
                <a:solidFill>
                  <a:srgbClr val="0000FF"/>
                </a:solidFill>
              </a:rPr>
              <a:t> </a:t>
            </a:r>
            <a:r>
              <a:rPr lang="ru-RU" sz="1800" dirty="0" err="1">
                <a:solidFill>
                  <a:srgbClr val="0000FF"/>
                </a:solidFill>
              </a:rPr>
              <a:t>DataField=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Title</a:t>
            </a:r>
            <a:r>
              <a:rPr lang="ru-RU" sz="1800" dirty="0">
                <a:solidFill>
                  <a:srgbClr val="0000FF"/>
                </a:solidFill>
              </a:rPr>
              <a:t>" </a:t>
            </a:r>
            <a:r>
              <a:rPr lang="ru-RU" sz="1800" dirty="0" err="1">
                <a:solidFill>
                  <a:srgbClr val="0000FF"/>
                </a:solidFill>
              </a:rPr>
              <a:t>HeaderText=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Title</a:t>
            </a:r>
            <a:r>
              <a:rPr lang="ru-RU" sz="1800" dirty="0">
                <a:solidFill>
                  <a:srgbClr val="0000FF"/>
                </a:solidFill>
              </a:rPr>
              <a:t>"/&gt;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0000FF"/>
                </a:solidFill>
              </a:rPr>
              <a:t>   </a:t>
            </a:r>
            <a:r>
              <a:rPr lang="ru-RU" sz="1800" dirty="0" smtClean="0">
                <a:solidFill>
                  <a:srgbClr val="0000FF"/>
                </a:solidFill>
              </a:rPr>
              <a:t> &lt;</a:t>
            </a:r>
            <a:r>
              <a:rPr lang="ru-RU" sz="1800" dirty="0" err="1">
                <a:solidFill>
                  <a:srgbClr val="0000FF"/>
                </a:solidFill>
              </a:rPr>
              <a:t>asp:BoundField</a:t>
            </a:r>
            <a:r>
              <a:rPr lang="ru-RU" sz="1800" dirty="0">
                <a:solidFill>
                  <a:srgbClr val="0000FF"/>
                </a:solidFill>
              </a:rPr>
              <a:t> </a:t>
            </a:r>
            <a:r>
              <a:rPr lang="ru-RU" sz="1800" dirty="0" err="1">
                <a:solidFill>
                  <a:srgbClr val="0000FF"/>
                </a:solidFill>
              </a:rPr>
              <a:t>DataField=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isbn</a:t>
            </a:r>
            <a:r>
              <a:rPr lang="ru-RU" sz="1800" dirty="0">
                <a:solidFill>
                  <a:srgbClr val="0000FF"/>
                </a:solidFill>
              </a:rPr>
              <a:t>" </a:t>
            </a:r>
            <a:r>
              <a:rPr lang="ru-RU" sz="1800" dirty="0" err="1">
                <a:solidFill>
                  <a:srgbClr val="0000FF"/>
                </a:solidFill>
              </a:rPr>
              <a:t>HeaderText=</a:t>
            </a:r>
            <a:r>
              <a:rPr lang="ru-RU" sz="1800" dirty="0">
                <a:solidFill>
                  <a:srgbClr val="0000FF"/>
                </a:solidFill>
              </a:rPr>
              <a:t>"ISBN"/&gt;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0000FF"/>
                </a:solidFill>
              </a:rPr>
              <a:t>  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>
                <a:solidFill>
                  <a:srgbClr val="0000FF"/>
                </a:solidFill>
              </a:rPr>
              <a:t>&lt;</a:t>
            </a:r>
            <a:r>
              <a:rPr lang="ru-RU" sz="1800" dirty="0" err="1">
                <a:solidFill>
                  <a:srgbClr val="0000FF"/>
                </a:solidFill>
              </a:rPr>
              <a:t>asp:BoundField</a:t>
            </a:r>
            <a:r>
              <a:rPr lang="ru-RU" sz="1800" dirty="0">
                <a:solidFill>
                  <a:srgbClr val="0000FF"/>
                </a:solidFill>
              </a:rPr>
              <a:t> </a:t>
            </a:r>
            <a:r>
              <a:rPr lang="ru-RU" sz="1800" dirty="0" err="1">
                <a:solidFill>
                  <a:srgbClr val="0000FF"/>
                </a:solidFill>
              </a:rPr>
              <a:t>DataField=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Publisher</a:t>
            </a:r>
            <a:r>
              <a:rPr lang="ru-RU" sz="1800" dirty="0">
                <a:solidFill>
                  <a:srgbClr val="0000FF"/>
                </a:solidFill>
              </a:rPr>
              <a:t>" </a:t>
            </a:r>
            <a:r>
              <a:rPr lang="ru-RU" sz="1800" dirty="0" err="1">
                <a:solidFill>
                  <a:srgbClr val="0000FF"/>
                </a:solidFill>
              </a:rPr>
              <a:t>HeaderText=</a:t>
            </a:r>
            <a:r>
              <a:rPr lang="ru-RU" sz="1800" dirty="0">
                <a:solidFill>
                  <a:srgbClr val="0000FF"/>
                </a:solidFill>
              </a:rPr>
              <a:t>"</a:t>
            </a:r>
            <a:r>
              <a:rPr lang="ru-RU" sz="1800" dirty="0" err="1">
                <a:solidFill>
                  <a:srgbClr val="0000FF"/>
                </a:solidFill>
              </a:rPr>
              <a:t>Publisher</a:t>
            </a:r>
            <a:r>
              <a:rPr lang="ru-RU" sz="1800" dirty="0">
                <a:solidFill>
                  <a:srgbClr val="0000FF"/>
                </a:solidFill>
              </a:rPr>
              <a:t>"/&gt;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0000FF"/>
                </a:solidFill>
              </a:rPr>
              <a:t>   </a:t>
            </a:r>
            <a:r>
              <a:rPr lang="ru-RU" sz="1800" b="1" dirty="0" smtClean="0">
                <a:solidFill>
                  <a:srgbClr val="0000FF"/>
                </a:solidFill>
              </a:rPr>
              <a:t> &lt;</a:t>
            </a:r>
            <a:r>
              <a:rPr lang="ru-RU" sz="1800" b="1" dirty="0" err="1">
                <a:solidFill>
                  <a:srgbClr val="0000FF"/>
                </a:solidFill>
              </a:rPr>
              <a:t>asp:TemplateField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0000FF"/>
                </a:solidFill>
              </a:rPr>
              <a:t>    </a:t>
            </a:r>
            <a:r>
              <a:rPr lang="ru-RU" sz="1800" b="1" dirty="0" smtClean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 </a:t>
            </a:r>
            <a:r>
              <a:rPr lang="ru-RU" sz="1800" b="1" dirty="0">
                <a:solidFill>
                  <a:srgbClr val="0000FF"/>
                </a:solidFill>
              </a:rPr>
              <a:t>&lt;</a:t>
            </a:r>
            <a:r>
              <a:rPr lang="ru-RU" sz="1800" b="1" dirty="0" err="1">
                <a:solidFill>
                  <a:srgbClr val="0000FF"/>
                </a:solidFill>
              </a:rPr>
              <a:t>HeaderTemplate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ru-RU" sz="1800" b="1" dirty="0" err="1">
                <a:solidFill>
                  <a:srgbClr val="0000FF"/>
                </a:solidFill>
              </a:rPr>
              <a:t>Book</a:t>
            </a:r>
            <a:r>
              <a:rPr lang="ru-RU" sz="1800" b="1" dirty="0">
                <a:solidFill>
                  <a:srgbClr val="0000FF"/>
                </a:solidFill>
              </a:rPr>
              <a:t> </a:t>
            </a:r>
            <a:r>
              <a:rPr lang="ru-RU" sz="1800" b="1" dirty="0" err="1">
                <a:solidFill>
                  <a:srgbClr val="0000FF"/>
                </a:solidFill>
              </a:rPr>
              <a:t>Cover</a:t>
            </a: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ru-RU" sz="1800" b="1" dirty="0">
                <a:solidFill>
                  <a:srgbClr val="0000FF"/>
                </a:solidFill>
              </a:rPr>
              <a:t>&lt;/</a:t>
            </a:r>
            <a:r>
              <a:rPr lang="ru-RU" sz="1800" b="1" dirty="0" err="1">
                <a:solidFill>
                  <a:srgbClr val="0000FF"/>
                </a:solidFill>
              </a:rPr>
              <a:t>HeaderTemplate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0000FF"/>
                </a:solidFill>
              </a:rPr>
              <a:t>     </a:t>
            </a:r>
            <a:r>
              <a:rPr lang="ru-RU" sz="1800" b="1" dirty="0" smtClean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</a:t>
            </a:r>
            <a:r>
              <a:rPr lang="ru-RU" sz="1800" b="1" dirty="0">
                <a:solidFill>
                  <a:srgbClr val="0000FF"/>
                </a:solidFill>
              </a:rPr>
              <a:t>&lt;</a:t>
            </a:r>
            <a:r>
              <a:rPr lang="ru-RU" sz="1800" b="1" dirty="0" err="1">
                <a:solidFill>
                  <a:srgbClr val="0000FF"/>
                </a:solidFill>
              </a:rPr>
              <a:t>ItemTemplate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     </a:t>
            </a:r>
            <a:r>
              <a:rPr lang="ru-RU" sz="1800" b="1" dirty="0" smtClean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  </a:t>
            </a:r>
            <a:r>
              <a:rPr lang="ru-RU" sz="1800" b="1" dirty="0">
                <a:solidFill>
                  <a:srgbClr val="0000FF"/>
                </a:solidFill>
              </a:rPr>
              <a:t>&lt;</a:t>
            </a:r>
            <a:r>
              <a:rPr lang="ru-RU" sz="1800" b="1" dirty="0" err="1">
                <a:solidFill>
                  <a:srgbClr val="0000FF"/>
                </a:solidFill>
              </a:rPr>
              <a:t>img</a:t>
            </a:r>
            <a:r>
              <a:rPr lang="ru-RU" sz="1800" b="1" dirty="0">
                <a:solidFill>
                  <a:srgbClr val="0000FF"/>
                </a:solidFill>
              </a:rPr>
              <a:t> </a:t>
            </a:r>
            <a:r>
              <a:rPr lang="ru-RU" sz="1800" b="1" dirty="0" err="1">
                <a:solidFill>
                  <a:srgbClr val="0000FF"/>
                </a:solidFill>
              </a:rPr>
              <a:t>src=</a:t>
            </a:r>
            <a:r>
              <a:rPr lang="ru-RU" sz="1800" b="1" dirty="0">
                <a:solidFill>
                  <a:srgbClr val="0000FF"/>
                </a:solidFill>
              </a:rPr>
              <a:t>"</a:t>
            </a:r>
            <a:r>
              <a:rPr lang="ru-RU" sz="1800" b="1" dirty="0" err="1">
                <a:solidFill>
                  <a:srgbClr val="0000FF"/>
                </a:solidFill>
              </a:rPr>
              <a:t>UnknownBook.gif</a:t>
            </a:r>
            <a:r>
              <a:rPr lang="ru-RU" sz="1800" b="1" dirty="0">
                <a:solidFill>
                  <a:srgbClr val="0000FF"/>
                </a:solidFill>
              </a:rPr>
              <a:t>“</a:t>
            </a: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ru-RU" sz="1800" b="1" dirty="0" err="1">
                <a:solidFill>
                  <a:srgbClr val="0000FF"/>
                </a:solidFill>
              </a:rPr>
              <a:t>onerror=</a:t>
            </a:r>
            <a:r>
              <a:rPr lang="ru-RU" sz="1800" b="1" dirty="0">
                <a:solidFill>
                  <a:srgbClr val="0000FF"/>
                </a:solidFill>
              </a:rPr>
              <a:t>"</a:t>
            </a:r>
            <a:r>
              <a:rPr lang="ru-RU" sz="1800" b="1" dirty="0" err="1">
                <a:solidFill>
                  <a:srgbClr val="0000FF"/>
                </a:solidFill>
              </a:rPr>
              <a:t>this.src='Unknownbook.gif</a:t>
            </a:r>
            <a:r>
              <a:rPr lang="ru-RU" sz="1800" b="1" dirty="0" smtClean="0">
                <a:solidFill>
                  <a:srgbClr val="0000FF"/>
                </a:solidFill>
              </a:rPr>
              <a:t>';"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 smtClean="0">
                <a:solidFill>
                  <a:srgbClr val="0000FF"/>
                </a:solidFill>
              </a:rPr>
              <a:t>            </a:t>
            </a:r>
            <a:r>
              <a:rPr lang="ru-RU" sz="1800" b="1" dirty="0" err="1" smtClean="0">
                <a:solidFill>
                  <a:srgbClr val="0000FF"/>
                </a:solidFill>
              </a:rPr>
              <a:t>onload</a:t>
            </a:r>
            <a:r>
              <a:rPr lang="ru-RU" sz="1800" b="1" dirty="0" smtClean="0">
                <a:solidFill>
                  <a:srgbClr val="0000FF"/>
                </a:solidFill>
              </a:rPr>
              <a:t>="</a:t>
            </a:r>
            <a:r>
              <a:rPr lang="ru-RU" sz="1800" b="1" dirty="0" err="1">
                <a:solidFill>
                  <a:srgbClr val="0000FF"/>
                </a:solidFill>
              </a:rPr>
              <a:t>GetBookImage</a:t>
            </a:r>
            <a:r>
              <a:rPr lang="ru-RU" sz="1800" b="1" dirty="0">
                <a:solidFill>
                  <a:srgbClr val="0000FF"/>
                </a:solidFill>
              </a:rPr>
              <a:t>(</a:t>
            </a:r>
            <a:r>
              <a:rPr lang="ru-RU" sz="1800" b="1" dirty="0" err="1">
                <a:solidFill>
                  <a:srgbClr val="0000FF"/>
                </a:solidFill>
              </a:rPr>
              <a:t>this</a:t>
            </a:r>
            <a:r>
              <a:rPr lang="ru-RU" sz="1800" b="1" dirty="0">
                <a:solidFill>
                  <a:srgbClr val="0000FF"/>
                </a:solidFill>
              </a:rPr>
              <a:t>, '&lt;%# </a:t>
            </a:r>
            <a:r>
              <a:rPr lang="ru-RU" sz="1800" b="1" dirty="0" err="1">
                <a:solidFill>
                  <a:srgbClr val="0000FF"/>
                </a:solidFill>
              </a:rPr>
              <a:t>DataBinder.Eval</a:t>
            </a:r>
            <a:r>
              <a:rPr lang="ru-RU" sz="1800" b="1" dirty="0">
                <a:solidFill>
                  <a:srgbClr val="0000FF"/>
                </a:solidFill>
              </a:rPr>
              <a:t>(</a:t>
            </a:r>
            <a:r>
              <a:rPr lang="ru-RU" sz="1800" b="1" dirty="0" err="1">
                <a:solidFill>
                  <a:srgbClr val="0000FF"/>
                </a:solidFill>
              </a:rPr>
              <a:t>Container.DataItem</a:t>
            </a:r>
            <a:r>
              <a:rPr lang="ru-RU" sz="1800" b="1" dirty="0">
                <a:solidFill>
                  <a:srgbClr val="0000FF"/>
                </a:solidFill>
              </a:rPr>
              <a:t>, "</a:t>
            </a:r>
            <a:r>
              <a:rPr lang="ru-RU" sz="1800" b="1" dirty="0" err="1">
                <a:solidFill>
                  <a:srgbClr val="0000FF"/>
                </a:solidFill>
              </a:rPr>
              <a:t>isbn</a:t>
            </a:r>
            <a:r>
              <a:rPr lang="ru-RU" sz="1800" b="1" dirty="0">
                <a:solidFill>
                  <a:srgbClr val="0000FF"/>
                </a:solidFill>
              </a:rPr>
              <a:t>") %&gt;');"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 smtClean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     </a:t>
            </a:r>
            <a:r>
              <a:rPr lang="ru-RU" sz="1800" b="1" dirty="0">
                <a:solidFill>
                  <a:srgbClr val="0000FF"/>
                </a:solidFill>
              </a:rPr>
              <a:t>&lt;/</a:t>
            </a:r>
            <a:r>
              <a:rPr lang="ru-RU" sz="1800" b="1" dirty="0" err="1">
                <a:solidFill>
                  <a:srgbClr val="0000FF"/>
                </a:solidFill>
              </a:rPr>
              <a:t>ItemTemplate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0000FF"/>
                </a:solidFill>
              </a:rPr>
              <a:t>    </a:t>
            </a:r>
            <a:endParaRPr lang="ru-RU" sz="18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 smtClean="0">
                <a:solidFill>
                  <a:srgbClr val="0000FF"/>
                </a:solidFill>
              </a:rPr>
              <a:t>     &lt;/</a:t>
            </a:r>
            <a:r>
              <a:rPr lang="ru-RU" sz="1800" b="1" dirty="0" err="1">
                <a:solidFill>
                  <a:srgbClr val="0000FF"/>
                </a:solidFill>
              </a:rPr>
              <a:t>asp:TemplateField</a:t>
            </a:r>
            <a:r>
              <a:rPr lang="ru-RU" sz="18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0000FF"/>
                </a:solidFill>
              </a:rPr>
              <a:t>  &lt;/</a:t>
            </a:r>
            <a:r>
              <a:rPr lang="ru-RU" sz="1800" dirty="0" err="1">
                <a:solidFill>
                  <a:srgbClr val="0000FF"/>
                </a:solidFill>
              </a:rPr>
              <a:t>Columns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0000FF"/>
                </a:solidFill>
              </a:rPr>
              <a:t>&lt;/</a:t>
            </a:r>
            <a:r>
              <a:rPr lang="ru-RU" sz="1800" dirty="0" err="1">
                <a:solidFill>
                  <a:srgbClr val="0000FF"/>
                </a:solidFill>
              </a:rPr>
              <a:t>asp:GridView</a:t>
            </a:r>
            <a:r>
              <a:rPr lang="ru-RU" sz="1800" dirty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09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557338"/>
            <a:ext cx="6424612" cy="523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7993063" cy="2016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dirty="0"/>
              <a:t>Элемент управления </a:t>
            </a:r>
            <a:endParaRPr lang="en-US" sz="4400" dirty="0"/>
          </a:p>
          <a:p>
            <a:pPr algn="ctr">
              <a:buFontTx/>
              <a:buNone/>
            </a:pPr>
            <a:r>
              <a:rPr lang="en-US" sz="4400" dirty="0">
                <a:solidFill>
                  <a:srgbClr val="0000FF"/>
                </a:solidFill>
              </a:rPr>
              <a:t>List</a:t>
            </a:r>
            <a:r>
              <a:rPr lang="ru-RU" sz="4400" dirty="0" err="1">
                <a:solidFill>
                  <a:srgbClr val="0000FF"/>
                </a:solidFill>
              </a:rPr>
              <a:t>View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/>
              <a:t>Элемент управления </a:t>
            </a:r>
            <a:r>
              <a:rPr lang="en-US" dirty="0" smtClean="0">
                <a:solidFill>
                  <a:srgbClr val="0000FF"/>
                </a:solidFill>
              </a:rPr>
              <a:t>List</a:t>
            </a:r>
            <a:r>
              <a:rPr lang="ru-RU" dirty="0" err="1" smtClean="0">
                <a:solidFill>
                  <a:srgbClr val="0000FF"/>
                </a:solidFill>
              </a:rPr>
              <a:t>View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ListView</a:t>
            </a:r>
            <a:r>
              <a:rPr lang="en-US" dirty="0" smtClean="0"/>
              <a:t> </a:t>
            </a:r>
            <a:r>
              <a:rPr lang="ru-RU" dirty="0" smtClean="0"/>
              <a:t>– очень гибкий, связанный с данными ЭУ</a:t>
            </a:r>
          </a:p>
          <a:p>
            <a:pPr lvl="1"/>
            <a:r>
              <a:rPr lang="ru-RU" dirty="0" smtClean="0"/>
              <a:t>записывает в результаты обработки запроса (рендеринг) содержание, которое основывается на заданных шаблонах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В отличие от </a:t>
            </a:r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r>
              <a:rPr lang="ru-RU" dirty="0" smtClean="0"/>
              <a:t> не поддерживает табличную модель отображения данных с минимальной разметкой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0000FF"/>
                </a:solidFill>
              </a:rPr>
              <a:t>ListView</a:t>
            </a:r>
            <a:r>
              <a:rPr lang="en-US" dirty="0" smtClean="0"/>
              <a:t> </a:t>
            </a:r>
            <a:r>
              <a:rPr lang="ru-RU" dirty="0" smtClean="0"/>
              <a:t>является более гибкой версией ЭУ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0000FF"/>
                </a:solidFill>
              </a:rPr>
              <a:t>GridView</a:t>
            </a:r>
            <a:endParaRPr lang="ru-RU" dirty="0" smtClean="0"/>
          </a:p>
          <a:p>
            <a:pPr lvl="1"/>
            <a:r>
              <a:rPr lang="ru-RU" dirty="0" smtClean="0"/>
              <a:t>требует больше работы</a:t>
            </a:r>
            <a:r>
              <a:rPr lang="ru-RU" dirty="0"/>
              <a:t>;</a:t>
            </a:r>
            <a:endParaRPr lang="en-US" dirty="0" smtClean="0"/>
          </a:p>
          <a:p>
            <a:pPr lvl="1"/>
            <a:r>
              <a:rPr lang="ru-RU" dirty="0" smtClean="0"/>
              <a:t>включает более расширенный набор шаблонов</a:t>
            </a:r>
            <a:r>
              <a:rPr lang="ru-RU" dirty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/>
              <a:t>Элемент управления </a:t>
            </a:r>
            <a:r>
              <a:rPr lang="en-US" dirty="0">
                <a:solidFill>
                  <a:srgbClr val="0000FF"/>
                </a:solidFill>
              </a:rPr>
              <a:t>List</a:t>
            </a:r>
            <a:r>
              <a:rPr lang="ru-RU" dirty="0" err="1" smtClean="0">
                <a:solidFill>
                  <a:srgbClr val="0000FF"/>
                </a:solidFill>
              </a:rPr>
              <a:t>View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Для показа данных с помощью </a:t>
            </a:r>
            <a:r>
              <a:rPr lang="ru-RU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/>
              <a:t> нужно описать шаблоны для колонок </a:t>
            </a:r>
            <a:r>
              <a:rPr lang="ru-RU" dirty="0" err="1" smtClean="0">
                <a:solidFill>
                  <a:srgbClr val="0000FF"/>
                </a:solidFill>
              </a:rPr>
              <a:t>TemplateField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Вначале создается разметка для шаблонов, которые будут использоваться. </a:t>
            </a:r>
          </a:p>
          <a:p>
            <a:pPr lvl="1"/>
            <a:r>
              <a:rPr lang="ru-RU" dirty="0" smtClean="0"/>
              <a:t>по крайней мере нужен </a:t>
            </a:r>
            <a:r>
              <a:rPr lang="ru-RU" dirty="0" err="1" smtClean="0">
                <a:solidFill>
                  <a:srgbClr val="0000FF"/>
                </a:solidFill>
              </a:rPr>
              <a:t>LayoutTemplate</a:t>
            </a:r>
            <a:r>
              <a:rPr lang="ru-RU" dirty="0" smtClean="0"/>
              <a:t>, который записывает общую структуру </a:t>
            </a:r>
            <a:r>
              <a:rPr lang="ru-RU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/>
              <a:t>, и </a:t>
            </a:r>
            <a:r>
              <a:rPr lang="ru-RU" dirty="0" err="1" smtClean="0">
                <a:solidFill>
                  <a:srgbClr val="0000FF"/>
                </a:solidFill>
              </a:rPr>
              <a:t>ItemTemplate</a:t>
            </a:r>
            <a:r>
              <a:rPr lang="ru-RU" dirty="0" smtClean="0"/>
              <a:t>, который показывает содержание каждого поля данных. </a:t>
            </a:r>
          </a:p>
          <a:p>
            <a:r>
              <a:rPr lang="ru-RU" dirty="0" smtClean="0"/>
              <a:t>При рендеринге </a:t>
            </a:r>
            <a:r>
              <a:rPr lang="ru-RU" dirty="0" err="1" smtClean="0">
                <a:solidFill>
                  <a:srgbClr val="0000FF"/>
                </a:solidFill>
              </a:rPr>
              <a:t>ListView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выполняет цикл по всем связанным данным и выполняет запись для каждого элемента с использованием шаблона </a:t>
            </a:r>
            <a:r>
              <a:rPr lang="ru-RU" dirty="0" err="1" smtClean="0">
                <a:solidFill>
                  <a:srgbClr val="0000FF"/>
                </a:solidFill>
              </a:rPr>
              <a:t>ItemTemplate</a:t>
            </a:r>
            <a:r>
              <a:rPr lang="ru-RU" dirty="0" smtClean="0"/>
              <a:t>. </a:t>
            </a:r>
          </a:p>
          <a:p>
            <a:pPr lvl="1"/>
            <a:r>
              <a:rPr lang="ru-RU" dirty="0" smtClean="0"/>
              <a:t>затем помещает все это содержание в шаблон </a:t>
            </a:r>
            <a:r>
              <a:rPr lang="ru-RU" dirty="0" err="1" smtClean="0">
                <a:solidFill>
                  <a:srgbClr val="0000FF"/>
                </a:solidFill>
              </a:rPr>
              <a:t>LayoutTemplate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819837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Шаблоны </a:t>
            </a:r>
            <a:r>
              <a:rPr lang="en-US" dirty="0">
                <a:solidFill>
                  <a:srgbClr val="0000FF"/>
                </a:solidFill>
              </a:rPr>
              <a:t>List</a:t>
            </a:r>
            <a:r>
              <a:rPr lang="ru-RU" dirty="0" err="1">
                <a:solidFill>
                  <a:srgbClr val="0000FF"/>
                </a:solidFill>
              </a:rPr>
              <a:t>View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16" y="1268760"/>
            <a:ext cx="8999984" cy="561662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2400" dirty="0" err="1">
                <a:solidFill>
                  <a:srgbClr val="0000FF"/>
                </a:solidFill>
              </a:rPr>
              <a:t>ItemTemplate</a:t>
            </a:r>
            <a:r>
              <a:rPr lang="ru-RU" sz="2400" dirty="0"/>
              <a:t> </a:t>
            </a:r>
            <a:r>
              <a:rPr lang="en-US" sz="2400" dirty="0" smtClean="0"/>
              <a:t>– </a:t>
            </a:r>
            <a:r>
              <a:rPr lang="ru-RU" sz="2400" dirty="0" smtClean="0"/>
              <a:t>задает шаблон содержания каждого элемента данных (записи) (если не используется </a:t>
            </a:r>
            <a:r>
              <a:rPr lang="ru-RU" sz="2400" dirty="0" err="1" smtClean="0">
                <a:solidFill>
                  <a:srgbClr val="0000FF"/>
                </a:solidFill>
              </a:rPr>
              <a:t>AlternatingItemTemplate</a:t>
            </a:r>
            <a:r>
              <a:rPr lang="ru-RU" sz="2400" dirty="0" smtClean="0">
                <a:solidFill>
                  <a:srgbClr val="0000FF"/>
                </a:solidFill>
              </a:rPr>
              <a:t>)</a:t>
            </a:r>
            <a:r>
              <a:rPr lang="ru-RU" sz="2400" dirty="0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ru-RU" sz="2000" dirty="0" smtClean="0"/>
              <a:t>или каждый четный элемент данных.</a:t>
            </a:r>
            <a:endParaRPr lang="ru-RU" sz="2000" dirty="0"/>
          </a:p>
          <a:p>
            <a:pPr>
              <a:lnSpc>
                <a:spcPct val="120000"/>
              </a:lnSpc>
            </a:pPr>
            <a:r>
              <a:rPr lang="ru-RU" sz="2400" dirty="0" err="1">
                <a:solidFill>
                  <a:srgbClr val="0000FF"/>
                </a:solidFill>
              </a:rPr>
              <a:t>AlternatingItemTemplate</a:t>
            </a:r>
            <a:r>
              <a:rPr lang="ru-RU" sz="2400" dirty="0"/>
              <a:t> </a:t>
            </a:r>
            <a:r>
              <a:rPr lang="ru-RU" sz="2400" dirty="0" smtClean="0"/>
              <a:t>– используется вмесите с </a:t>
            </a:r>
            <a:r>
              <a:rPr lang="ru-RU" sz="2400" dirty="0" err="1" smtClean="0">
                <a:solidFill>
                  <a:srgbClr val="0000FF"/>
                </a:solidFill>
              </a:rPr>
              <a:t>ItemTemplate</a:t>
            </a:r>
            <a:r>
              <a:rPr lang="ru-RU" sz="2400" dirty="0" smtClean="0"/>
              <a:t> для формирования нечетных и четных строк по разному.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 err="1">
                <a:solidFill>
                  <a:srgbClr val="0000FF"/>
                </a:solidFill>
              </a:rPr>
              <a:t>ItemSeparatorTemplate</a:t>
            </a:r>
            <a:r>
              <a:rPr lang="ru-RU" sz="2400" dirty="0"/>
              <a:t> </a:t>
            </a:r>
            <a:r>
              <a:rPr lang="en-US" sz="2400" dirty="0" smtClean="0"/>
              <a:t>– </a:t>
            </a:r>
            <a:r>
              <a:rPr lang="ru-RU" sz="2400" dirty="0" smtClean="0"/>
              <a:t>задает содержание разделителя (</a:t>
            </a:r>
            <a:r>
              <a:rPr lang="ru-RU" sz="2400" dirty="0" err="1" smtClean="0"/>
              <a:t>separator</a:t>
            </a:r>
            <a:r>
              <a:rPr lang="ru-RU" sz="2400" dirty="0" smtClean="0"/>
              <a:t>), который рисуется между элементами.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 err="1">
                <a:solidFill>
                  <a:srgbClr val="0000FF"/>
                </a:solidFill>
              </a:rPr>
              <a:t>SelectedItemTemplate</a:t>
            </a:r>
            <a:r>
              <a:rPr lang="ru-RU" sz="2400" dirty="0"/>
              <a:t> </a:t>
            </a:r>
            <a:r>
              <a:rPr lang="ru-RU" sz="2400" dirty="0" smtClean="0"/>
              <a:t>– задает шаблон отображения текущего выбранного элемента </a:t>
            </a:r>
          </a:p>
          <a:p>
            <a:pPr lvl="1">
              <a:lnSpc>
                <a:spcPct val="120000"/>
              </a:lnSpc>
            </a:pPr>
            <a:r>
              <a:rPr lang="ru-RU" sz="2000" dirty="0" err="1" smtClean="0"/>
              <a:t>You</a:t>
            </a:r>
            <a:r>
              <a:rPr lang="ru-RU" sz="2000" dirty="0" smtClean="0"/>
              <a:t> </a:t>
            </a:r>
            <a:r>
              <a:rPr lang="ru-RU" sz="2000" dirty="0" err="1"/>
              <a:t>can</a:t>
            </a:r>
            <a:r>
              <a:rPr lang="ru-RU" sz="2000" dirty="0"/>
              <a:t> </a:t>
            </a:r>
            <a:r>
              <a:rPr lang="ru-RU" sz="2000" dirty="0" err="1"/>
              <a:t>use</a:t>
            </a:r>
            <a:r>
              <a:rPr lang="ru-RU" sz="2000" dirty="0"/>
              <a:t> </a:t>
            </a:r>
            <a:r>
              <a:rPr lang="ru-RU" sz="2000" dirty="0" err="1"/>
              <a:t>the</a:t>
            </a:r>
            <a:r>
              <a:rPr lang="ru-RU" sz="2000" dirty="0"/>
              <a:t> </a:t>
            </a:r>
            <a:r>
              <a:rPr lang="ru-RU" sz="2000" dirty="0" err="1"/>
              <a:t>same</a:t>
            </a:r>
            <a:r>
              <a:rPr lang="ru-RU" sz="2000" dirty="0"/>
              <a:t> </a:t>
            </a:r>
            <a:r>
              <a:rPr lang="ru-RU" sz="2000" dirty="0" err="1"/>
              <a:t>content</a:t>
            </a:r>
            <a:r>
              <a:rPr lang="ru-RU" sz="2000" dirty="0"/>
              <a:t> </a:t>
            </a:r>
            <a:r>
              <a:rPr lang="ru-RU" sz="2000" dirty="0" err="1"/>
              <a:t>as</a:t>
            </a:r>
            <a:r>
              <a:rPr lang="ru-RU" sz="2000" dirty="0"/>
              <a:t> </a:t>
            </a:r>
            <a:r>
              <a:rPr lang="ru-RU" sz="2000" dirty="0" err="1"/>
              <a:t>the</a:t>
            </a:r>
            <a:r>
              <a:rPr lang="ru-RU" sz="2000" dirty="0"/>
              <a:t> </a:t>
            </a:r>
            <a:r>
              <a:rPr lang="ru-RU" sz="2000" dirty="0" err="1"/>
              <a:t>ItemSeparatorTemplate</a:t>
            </a:r>
            <a:r>
              <a:rPr lang="ru-RU" sz="2000" dirty="0"/>
              <a:t>, </a:t>
            </a:r>
            <a:r>
              <a:rPr lang="ru-RU" sz="2000" dirty="0" err="1"/>
              <a:t>but</a:t>
            </a:r>
            <a:r>
              <a:rPr lang="ru-RU" sz="2000" dirty="0"/>
              <a:t> </a:t>
            </a:r>
            <a:r>
              <a:rPr lang="ru-RU" sz="2000" dirty="0" err="1"/>
              <a:t>with</a:t>
            </a:r>
            <a:r>
              <a:rPr lang="ru-RU" sz="2000" dirty="0"/>
              <a:t> </a:t>
            </a:r>
            <a:r>
              <a:rPr lang="ru-RU" sz="2000" dirty="0" err="1"/>
              <a:t>different</a:t>
            </a:r>
            <a:r>
              <a:rPr lang="ru-RU" sz="2000" dirty="0"/>
              <a:t> </a:t>
            </a:r>
            <a:r>
              <a:rPr lang="ru-RU" sz="2000" dirty="0" err="1"/>
              <a:t>formatting</a:t>
            </a:r>
            <a:r>
              <a:rPr lang="ru-RU" sz="2000" dirty="0"/>
              <a:t> </a:t>
            </a:r>
            <a:r>
              <a:rPr lang="ru-RU" sz="2000" dirty="0" err="1"/>
              <a:t>to</a:t>
            </a:r>
            <a:r>
              <a:rPr lang="ru-RU" sz="2000" dirty="0"/>
              <a:t> </a:t>
            </a:r>
            <a:r>
              <a:rPr lang="ru-RU" sz="2000" dirty="0" err="1"/>
              <a:t>make</a:t>
            </a:r>
            <a:r>
              <a:rPr lang="ru-RU" sz="2000" dirty="0"/>
              <a:t> </a:t>
            </a:r>
            <a:r>
              <a:rPr lang="ru-RU" sz="2000" dirty="0" err="1"/>
              <a:t>it</a:t>
            </a:r>
            <a:r>
              <a:rPr lang="ru-RU" sz="2000" dirty="0"/>
              <a:t> </a:t>
            </a:r>
            <a:r>
              <a:rPr lang="ru-RU" sz="2000" dirty="0" err="1"/>
              <a:t>stand</a:t>
            </a:r>
            <a:r>
              <a:rPr lang="ru-RU" sz="2000" dirty="0"/>
              <a:t> </a:t>
            </a:r>
            <a:r>
              <a:rPr lang="ru-RU" sz="2000" dirty="0" err="1"/>
              <a:t>out</a:t>
            </a:r>
            <a:r>
              <a:rPr lang="ru-RU" sz="2000" dirty="0"/>
              <a:t>, </a:t>
            </a:r>
            <a:r>
              <a:rPr lang="ru-RU" sz="2000" dirty="0" err="1"/>
              <a:t>or</a:t>
            </a:r>
            <a:r>
              <a:rPr lang="ru-RU" sz="2000" dirty="0"/>
              <a:t> </a:t>
            </a:r>
            <a:r>
              <a:rPr lang="ru-RU" sz="2000" dirty="0" err="1"/>
              <a:t>you</a:t>
            </a:r>
            <a:r>
              <a:rPr lang="ru-RU" sz="2000" dirty="0"/>
              <a:t> </a:t>
            </a:r>
            <a:r>
              <a:rPr lang="ru-RU" sz="2000" dirty="0" err="1"/>
              <a:t>can</a:t>
            </a:r>
            <a:r>
              <a:rPr lang="ru-RU" sz="2000" dirty="0"/>
              <a:t> </a:t>
            </a:r>
            <a:r>
              <a:rPr lang="ru-RU" sz="2000" dirty="0" err="1"/>
              <a:t>choose</a:t>
            </a:r>
            <a:r>
              <a:rPr lang="ru-RU" sz="2000" dirty="0"/>
              <a:t> </a:t>
            </a:r>
            <a:r>
              <a:rPr lang="ru-RU" sz="2000" dirty="0" err="1"/>
              <a:t>to</a:t>
            </a:r>
            <a:r>
              <a:rPr lang="ru-RU" sz="2000" dirty="0"/>
              <a:t> </a:t>
            </a:r>
            <a:r>
              <a:rPr lang="ru-RU" sz="2000" dirty="0" err="1"/>
              <a:t>show</a:t>
            </a:r>
            <a:r>
              <a:rPr lang="ru-RU" sz="2000" dirty="0"/>
              <a:t> </a:t>
            </a:r>
            <a:r>
              <a:rPr lang="ru-RU" sz="2000" dirty="0" err="1"/>
              <a:t>an</a:t>
            </a:r>
            <a:r>
              <a:rPr lang="ru-RU" sz="2000" dirty="0"/>
              <a:t> </a:t>
            </a:r>
            <a:r>
              <a:rPr lang="ru-RU" sz="2000" dirty="0" err="1"/>
              <a:t>expanded</a:t>
            </a:r>
            <a:r>
              <a:rPr lang="ru-RU" sz="2000" dirty="0"/>
              <a:t> </a:t>
            </a:r>
            <a:r>
              <a:rPr lang="ru-RU" sz="2000" dirty="0" err="1"/>
              <a:t>display</a:t>
            </a:r>
            <a:r>
              <a:rPr lang="ru-RU" sz="2000" dirty="0"/>
              <a:t> </a:t>
            </a:r>
            <a:r>
              <a:rPr lang="ru-RU" sz="2000" dirty="0" err="1"/>
              <a:t>with</a:t>
            </a:r>
            <a:r>
              <a:rPr lang="ru-RU" sz="2000" dirty="0"/>
              <a:t> </a:t>
            </a:r>
            <a:r>
              <a:rPr lang="ru-RU" sz="2000" dirty="0" err="1"/>
              <a:t>additional</a:t>
            </a:r>
            <a:r>
              <a:rPr lang="ru-RU" sz="2000" dirty="0"/>
              <a:t> </a:t>
            </a:r>
            <a:r>
              <a:rPr lang="ru-RU" sz="2000" dirty="0" err="1"/>
              <a:t>details</a:t>
            </a:r>
            <a:r>
              <a:rPr lang="ru-RU" sz="2000" dirty="0"/>
              <a:t> </a:t>
            </a:r>
            <a:r>
              <a:rPr lang="ru-RU" sz="2000" dirty="0" err="1"/>
              <a:t>for</a:t>
            </a:r>
            <a:r>
              <a:rPr lang="ru-RU" sz="2000" dirty="0"/>
              <a:t> </a:t>
            </a:r>
            <a:r>
              <a:rPr lang="ru-RU" sz="2000" dirty="0" err="1"/>
              <a:t>the</a:t>
            </a:r>
            <a:r>
              <a:rPr lang="ru-RU" sz="2000" dirty="0"/>
              <a:t> </a:t>
            </a:r>
            <a:r>
              <a:rPr lang="ru-RU" sz="2000" dirty="0" err="1"/>
              <a:t>selected</a:t>
            </a:r>
            <a:r>
              <a:rPr lang="ru-RU" sz="2000" dirty="0"/>
              <a:t> </a:t>
            </a:r>
            <a:r>
              <a:rPr lang="ru-RU" sz="2000" dirty="0" err="1"/>
              <a:t>item</a:t>
            </a:r>
            <a:r>
              <a:rPr lang="ru-RU" sz="2000" dirty="0"/>
              <a:t>.</a:t>
            </a:r>
          </a:p>
          <a:p>
            <a:pPr>
              <a:lnSpc>
                <a:spcPct val="120000"/>
              </a:lnSpc>
            </a:pPr>
            <a:r>
              <a:rPr lang="ru-RU" sz="2400" dirty="0" err="1">
                <a:solidFill>
                  <a:srgbClr val="0000FF"/>
                </a:solidFill>
              </a:rPr>
              <a:t>EditItemTemplate</a:t>
            </a:r>
            <a:r>
              <a:rPr lang="ru-RU" sz="2400" dirty="0"/>
              <a:t> </a:t>
            </a:r>
            <a:r>
              <a:rPr lang="ru-RU" sz="2400" dirty="0" smtClean="0"/>
              <a:t>– задает элементы управления для элементов данных в режиме редактирования.</a:t>
            </a:r>
            <a:endParaRPr lang="ru-RU" sz="2400" dirty="0"/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/>
              <a:t>Шаблоны </a:t>
            </a:r>
            <a:r>
              <a:rPr lang="en-US" dirty="0">
                <a:solidFill>
                  <a:srgbClr val="0000FF"/>
                </a:solidFill>
              </a:rPr>
              <a:t>List</a:t>
            </a:r>
            <a:r>
              <a:rPr lang="ru-RU" dirty="0" err="1" smtClean="0">
                <a:solidFill>
                  <a:srgbClr val="0000FF"/>
                </a:solidFill>
              </a:rPr>
              <a:t>View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16" y="1268760"/>
            <a:ext cx="8999984" cy="561662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ru-RU" sz="2800" dirty="0" err="1" smtClean="0">
                <a:solidFill>
                  <a:srgbClr val="0000FF"/>
                </a:solidFill>
              </a:rPr>
              <a:t>InsertItemTemplate</a:t>
            </a:r>
            <a:r>
              <a:rPr lang="ru-RU" sz="2800" dirty="0" smtClean="0"/>
              <a:t> – задает шаблон для элементов данных в режиме редактирования</a:t>
            </a:r>
            <a:r>
              <a:rPr lang="ru-RU" sz="2800" dirty="0"/>
              <a:t>;</a:t>
            </a:r>
            <a:endParaRPr lang="ru-RU" sz="2800" dirty="0" smtClean="0"/>
          </a:p>
          <a:p>
            <a:pPr>
              <a:lnSpc>
                <a:spcPct val="140000"/>
              </a:lnSpc>
            </a:pPr>
            <a:r>
              <a:rPr lang="ru-RU" sz="2800" dirty="0" err="1" smtClean="0">
                <a:solidFill>
                  <a:srgbClr val="0000FF"/>
                </a:solidFill>
              </a:rPr>
              <a:t>LayoutTemplate</a:t>
            </a:r>
            <a:r>
              <a:rPr lang="ru-RU" sz="2800" dirty="0" smtClean="0"/>
              <a:t> – задает шаблон разметки, которая включает список элементов;</a:t>
            </a:r>
            <a:endParaRPr lang="ru-RU" sz="2800" dirty="0"/>
          </a:p>
          <a:p>
            <a:pPr>
              <a:lnSpc>
                <a:spcPct val="140000"/>
              </a:lnSpc>
            </a:pPr>
            <a:r>
              <a:rPr lang="ru-RU" sz="2800" dirty="0" err="1">
                <a:solidFill>
                  <a:srgbClr val="0000FF"/>
                </a:solidFill>
              </a:rPr>
              <a:t>GroupTemplate</a:t>
            </a:r>
            <a:r>
              <a:rPr lang="ru-RU" sz="2800" dirty="0"/>
              <a:t> - задает </a:t>
            </a:r>
            <a:r>
              <a:rPr lang="ru-RU" sz="2800" dirty="0" smtClean="0"/>
              <a:t>шаблон разметки, </a:t>
            </a:r>
            <a:r>
              <a:rPr lang="ru-RU" sz="2800" dirty="0"/>
              <a:t>которая </a:t>
            </a:r>
            <a:r>
              <a:rPr lang="ru-RU" sz="2800" dirty="0" smtClean="0"/>
              <a:t>обертывает каждую группу элементов, если используется возможность группирование.</a:t>
            </a:r>
            <a:endParaRPr lang="ru-RU" sz="2800" dirty="0"/>
          </a:p>
          <a:p>
            <a:pPr>
              <a:lnSpc>
                <a:spcPct val="140000"/>
              </a:lnSpc>
            </a:pPr>
            <a:r>
              <a:rPr lang="ru-RU" sz="2800" dirty="0" err="1">
                <a:solidFill>
                  <a:srgbClr val="0000FF"/>
                </a:solidFill>
              </a:rPr>
              <a:t>GroupSeparatorTemplate</a:t>
            </a:r>
            <a:r>
              <a:rPr lang="ru-RU" sz="2800" dirty="0"/>
              <a:t> </a:t>
            </a:r>
            <a:r>
              <a:rPr lang="ru-RU" sz="2800" dirty="0" smtClean="0"/>
              <a:t>– задает шаблон содержания разделителя, который выводится между группами элементов.</a:t>
            </a:r>
            <a:endParaRPr lang="ru-RU" sz="2800" dirty="0"/>
          </a:p>
          <a:p>
            <a:pPr>
              <a:lnSpc>
                <a:spcPct val="140000"/>
              </a:lnSpc>
            </a:pPr>
            <a:r>
              <a:rPr lang="ru-RU" sz="2800" dirty="0" err="1">
                <a:solidFill>
                  <a:srgbClr val="0000FF"/>
                </a:solidFill>
              </a:rPr>
              <a:t>EmptyItemTemplate</a:t>
            </a:r>
            <a:r>
              <a:rPr lang="ru-RU" sz="2800" dirty="0"/>
              <a:t> </a:t>
            </a:r>
            <a:r>
              <a:rPr lang="ru-RU" sz="2800" dirty="0" smtClean="0"/>
              <a:t>– задает шаблон содержания, которое используется для заполнения пустых значений. </a:t>
            </a:r>
          </a:p>
          <a:p>
            <a:pPr lvl="1">
              <a:lnSpc>
                <a:spcPct val="140000"/>
              </a:lnSpc>
            </a:pPr>
            <a:r>
              <a:rPr lang="ru-RU" sz="2400" dirty="0" smtClean="0"/>
              <a:t>Например, если создается 5 групп и данные являются коллекцией из 13 элементов, то 2 элемента в последней группе будут отсутствовать.</a:t>
            </a:r>
            <a:endParaRPr lang="ru-RU" sz="2400" dirty="0"/>
          </a:p>
          <a:p>
            <a:pPr>
              <a:lnSpc>
                <a:spcPct val="140000"/>
              </a:lnSpc>
            </a:pPr>
            <a:r>
              <a:rPr lang="ru-RU" sz="2800" dirty="0" err="1">
                <a:solidFill>
                  <a:srgbClr val="0000FF"/>
                </a:solidFill>
              </a:rPr>
              <a:t>EmptyDataTemplate</a:t>
            </a:r>
            <a:r>
              <a:rPr lang="ru-RU" sz="2800" dirty="0"/>
              <a:t> - задает шаблон </a:t>
            </a:r>
            <a:r>
              <a:rPr lang="ru-RU" sz="2800" dirty="0" smtClean="0"/>
              <a:t>содержания, который используется если связанный объект данных пустой (не содержит записи или объекты).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3289124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7906" y="116632"/>
            <a:ext cx="9161905" cy="725470"/>
          </a:xfrm>
        </p:spPr>
        <p:txBody>
          <a:bodyPr/>
          <a:lstStyle/>
          <a:p>
            <a:r>
              <a:rPr lang="ru-RU" sz="4000" dirty="0" smtClean="0"/>
              <a:t>Пример описания </a:t>
            </a:r>
            <a:r>
              <a:rPr lang="en-US" sz="4000" dirty="0" err="1" smtClean="0">
                <a:solidFill>
                  <a:srgbClr val="0000FF"/>
                </a:solidFill>
              </a:rPr>
              <a:t>ListView</a:t>
            </a:r>
            <a:endParaRPr lang="ru-RU" sz="4000" dirty="0">
              <a:solidFill>
                <a:srgbClr val="0000FF"/>
              </a:solidFill>
            </a:endParaRP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820150" cy="58769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&lt;</a:t>
            </a:r>
            <a:r>
              <a:rPr lang="ru-RU" sz="1400" dirty="0" err="1">
                <a:solidFill>
                  <a:srgbClr val="0000FF"/>
                </a:solidFill>
              </a:rPr>
              <a:t>asp:ListView</a:t>
            </a:r>
            <a:r>
              <a:rPr lang="ru-RU" sz="1400" dirty="0">
                <a:solidFill>
                  <a:srgbClr val="0000FF"/>
                </a:solidFill>
              </a:rPr>
              <a:t> ID="</a:t>
            </a:r>
            <a:r>
              <a:rPr lang="ru-RU" sz="1400" dirty="0" err="1">
                <a:solidFill>
                  <a:srgbClr val="0000FF"/>
                </a:solidFill>
              </a:rPr>
              <a:t>listEmployees</a:t>
            </a:r>
            <a:r>
              <a:rPr lang="ru-RU" sz="1400" dirty="0">
                <a:solidFill>
                  <a:srgbClr val="0000FF"/>
                </a:solidFill>
              </a:rPr>
              <a:t>" </a:t>
            </a:r>
            <a:r>
              <a:rPr lang="ru-RU" sz="1400" dirty="0" err="1">
                <a:solidFill>
                  <a:srgbClr val="0000FF"/>
                </a:solidFill>
              </a:rPr>
              <a:t>DataSourceID=</a:t>
            </a:r>
            <a:r>
              <a:rPr lang="ru-RU" sz="1400" dirty="0">
                <a:solidFill>
                  <a:srgbClr val="0000FF"/>
                </a:solidFill>
              </a:rPr>
              <a:t>"</a:t>
            </a:r>
            <a:r>
              <a:rPr lang="ru-RU" sz="1400" dirty="0" err="1">
                <a:solidFill>
                  <a:srgbClr val="0000FF"/>
                </a:solidFill>
              </a:rPr>
              <a:t>sourceEmployees</a:t>
            </a:r>
            <a:r>
              <a:rPr lang="ru-RU" sz="1400" dirty="0">
                <a:solidFill>
                  <a:srgbClr val="0000FF"/>
                </a:solidFill>
              </a:rPr>
              <a:t>" </a:t>
            </a:r>
            <a:r>
              <a:rPr lang="ru-RU" sz="1400" dirty="0" err="1">
                <a:solidFill>
                  <a:srgbClr val="0000FF"/>
                </a:solidFill>
              </a:rPr>
              <a:t>runat=</a:t>
            </a:r>
            <a:r>
              <a:rPr lang="ru-RU" sz="1400" dirty="0">
                <a:solidFill>
                  <a:srgbClr val="0000FF"/>
                </a:solidFill>
              </a:rPr>
              <a:t>"</a:t>
            </a:r>
            <a:r>
              <a:rPr lang="ru-RU" sz="1400" dirty="0" err="1">
                <a:solidFill>
                  <a:srgbClr val="0000FF"/>
                </a:solidFill>
              </a:rPr>
              <a:t>server</a:t>
            </a:r>
            <a:r>
              <a:rPr lang="ru-RU" sz="1400" dirty="0">
                <a:solidFill>
                  <a:srgbClr val="0000FF"/>
                </a:solidFill>
              </a:rPr>
              <a:t>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   &lt;</a:t>
            </a:r>
            <a:r>
              <a:rPr lang="ru-RU" sz="1400" dirty="0" err="1">
                <a:solidFill>
                  <a:srgbClr val="0000FF"/>
                </a:solidFill>
              </a:rPr>
              <a:t>LayoutTemplate</a:t>
            </a:r>
            <a:r>
              <a:rPr lang="ru-RU" sz="14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      &lt;</a:t>
            </a:r>
            <a:r>
              <a:rPr lang="ru-RU" sz="1400" dirty="0" err="1">
                <a:solidFill>
                  <a:srgbClr val="0000FF"/>
                </a:solidFill>
              </a:rPr>
              <a:t>table</a:t>
            </a:r>
            <a:r>
              <a:rPr lang="ru-RU" sz="1400" dirty="0">
                <a:solidFill>
                  <a:srgbClr val="0000FF"/>
                </a:solidFill>
              </a:rPr>
              <a:t> </a:t>
            </a:r>
            <a:r>
              <a:rPr lang="ru-RU" sz="1400" dirty="0" err="1">
                <a:solidFill>
                  <a:srgbClr val="0000FF"/>
                </a:solidFill>
              </a:rPr>
              <a:t>border=</a:t>
            </a:r>
            <a:r>
              <a:rPr lang="ru-RU" sz="1400" dirty="0">
                <a:solidFill>
                  <a:srgbClr val="0000FF"/>
                </a:solidFill>
              </a:rPr>
              <a:t>"1"&gt;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         &lt;</a:t>
            </a:r>
            <a:r>
              <a:rPr lang="ru-RU" sz="1400" dirty="0" err="1">
                <a:solidFill>
                  <a:srgbClr val="0000FF"/>
                </a:solidFill>
              </a:rPr>
              <a:t>tr</a:t>
            </a:r>
            <a:r>
              <a:rPr lang="ru-RU" sz="1400" dirty="0">
                <a:solidFill>
                  <a:srgbClr val="0000FF"/>
                </a:solidFill>
              </a:rPr>
              <a:t> </a:t>
            </a:r>
            <a:r>
              <a:rPr lang="ru-RU" sz="1400" dirty="0" err="1">
                <a:solidFill>
                  <a:srgbClr val="0000FF"/>
                </a:solidFill>
              </a:rPr>
              <a:t>id=</a:t>
            </a:r>
            <a:r>
              <a:rPr lang="ru-RU" sz="1400" dirty="0">
                <a:solidFill>
                  <a:srgbClr val="0000FF"/>
                </a:solidFill>
              </a:rPr>
              <a:t>"</a:t>
            </a:r>
            <a:r>
              <a:rPr lang="ru-RU" sz="1400" dirty="0" err="1">
                <a:solidFill>
                  <a:srgbClr val="0000FF"/>
                </a:solidFill>
              </a:rPr>
              <a:t>itemPlaceholder</a:t>
            </a:r>
            <a:r>
              <a:rPr lang="ru-RU" sz="1400" dirty="0">
                <a:solidFill>
                  <a:srgbClr val="0000FF"/>
                </a:solidFill>
              </a:rPr>
              <a:t>" </a:t>
            </a:r>
            <a:r>
              <a:rPr lang="ru-RU" sz="1400" dirty="0" err="1">
                <a:solidFill>
                  <a:srgbClr val="0000FF"/>
                </a:solidFill>
              </a:rPr>
              <a:t>runat=</a:t>
            </a:r>
            <a:r>
              <a:rPr lang="ru-RU" sz="1400" dirty="0">
                <a:solidFill>
                  <a:srgbClr val="0000FF"/>
                </a:solidFill>
              </a:rPr>
              <a:t>"</a:t>
            </a:r>
            <a:r>
              <a:rPr lang="ru-RU" sz="1400" dirty="0" err="1">
                <a:solidFill>
                  <a:srgbClr val="0000FF"/>
                </a:solidFill>
              </a:rPr>
              <a:t>server</a:t>
            </a:r>
            <a:r>
              <a:rPr lang="ru-RU" sz="1400" dirty="0">
                <a:solidFill>
                  <a:srgbClr val="0000FF"/>
                </a:solidFill>
              </a:rPr>
              <a:t>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      &lt;/</a:t>
            </a:r>
            <a:r>
              <a:rPr lang="ru-RU" sz="1400" dirty="0" err="1">
                <a:solidFill>
                  <a:srgbClr val="0000FF"/>
                </a:solidFill>
              </a:rPr>
              <a:t>table</a:t>
            </a:r>
            <a:r>
              <a:rPr lang="ru-RU" sz="14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   &lt;</a:t>
            </a:r>
            <a:r>
              <a:rPr lang="en-US" sz="1400" dirty="0">
                <a:solidFill>
                  <a:srgbClr val="0000FF"/>
                </a:solidFill>
              </a:rPr>
              <a:t>/</a:t>
            </a:r>
            <a:r>
              <a:rPr lang="ru-RU" sz="1400" dirty="0" err="1">
                <a:solidFill>
                  <a:srgbClr val="0000FF"/>
                </a:solidFill>
              </a:rPr>
              <a:t>LayoutTemplate</a:t>
            </a:r>
            <a:r>
              <a:rPr lang="ru-RU" sz="1400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4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 smtClean="0">
                <a:solidFill>
                  <a:srgbClr val="0000FF"/>
                </a:solidFill>
              </a:rPr>
              <a:t>   </a:t>
            </a:r>
            <a:r>
              <a:rPr lang="ru-RU" sz="1400" b="1" dirty="0">
                <a:solidFill>
                  <a:srgbClr val="0000FF"/>
                </a:solidFill>
              </a:rPr>
              <a:t>&lt;</a:t>
            </a:r>
            <a:r>
              <a:rPr lang="ru-RU" sz="1400" b="1" dirty="0" err="1">
                <a:solidFill>
                  <a:srgbClr val="0000FF"/>
                </a:solidFill>
              </a:rPr>
              <a:t>ItemTemplate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&lt;</a:t>
            </a:r>
            <a:r>
              <a:rPr lang="ru-RU" sz="1400" b="1" dirty="0" err="1">
                <a:solidFill>
                  <a:srgbClr val="0000FF"/>
                </a:solidFill>
              </a:rPr>
              <a:t>span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&lt;</a:t>
            </a:r>
            <a:r>
              <a:rPr lang="ru-RU" sz="1400" b="1" dirty="0" err="1">
                <a:solidFill>
                  <a:srgbClr val="0000FF"/>
                </a:solidFill>
              </a:rPr>
              <a:t>b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EmployeeID</a:t>
            </a:r>
            <a:r>
              <a:rPr lang="ru-RU" sz="1400" b="1" dirty="0">
                <a:solidFill>
                  <a:srgbClr val="0000FF"/>
                </a:solidFill>
              </a:rPr>
              <a:t>") %&gt; 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TitleOfCourtesy</a:t>
            </a:r>
            <a:r>
              <a:rPr lang="ru-RU" sz="1400" b="1" dirty="0">
                <a:solidFill>
                  <a:srgbClr val="0000FF"/>
                </a:solidFill>
              </a:rPr>
              <a:t>") %&gt;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FirstName</a:t>
            </a:r>
            <a:r>
              <a:rPr lang="ru-RU" sz="14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LastName</a:t>
            </a:r>
            <a:r>
              <a:rPr lang="ru-RU" sz="14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&lt;/</a:t>
            </a:r>
            <a:r>
              <a:rPr lang="ru-RU" sz="1400" b="1" dirty="0" err="1">
                <a:solidFill>
                  <a:srgbClr val="0000FF"/>
                </a:solidFill>
              </a:rPr>
              <a:t>b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&lt;</a:t>
            </a:r>
            <a:r>
              <a:rPr lang="ru-RU" sz="1400" b="1" dirty="0" err="1">
                <a:solidFill>
                  <a:srgbClr val="0000FF"/>
                </a:solidFill>
              </a:rPr>
              <a:t>hr</a:t>
            </a:r>
            <a:r>
              <a:rPr lang="ru-RU" sz="14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&lt;</a:t>
            </a:r>
            <a:r>
              <a:rPr lang="ru-RU" sz="1400" b="1" dirty="0" err="1">
                <a:solidFill>
                  <a:srgbClr val="0000FF"/>
                </a:solidFill>
              </a:rPr>
              <a:t>small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</a:t>
            </a:r>
            <a:r>
              <a:rPr lang="ru-RU" sz="1400" b="1" dirty="0" err="1">
                <a:solidFill>
                  <a:srgbClr val="0000FF"/>
                </a:solidFill>
              </a:rPr>
              <a:t>i</a:t>
            </a:r>
            <a:r>
              <a:rPr lang="ru-RU" sz="1400" b="1" dirty="0">
                <a:solidFill>
                  <a:srgbClr val="0000FF"/>
                </a:solidFill>
              </a:rPr>
              <a:t>&gt;&lt;%#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Address</a:t>
            </a:r>
            <a:r>
              <a:rPr lang="ru-RU" sz="1400" b="1" dirty="0">
                <a:solidFill>
                  <a:srgbClr val="0000FF"/>
                </a:solidFill>
              </a:rPr>
              <a:t>") %&gt;&lt;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City</a:t>
            </a:r>
            <a:r>
              <a:rPr lang="ru-RU" sz="1400" b="1" dirty="0">
                <a:solidFill>
                  <a:srgbClr val="0000FF"/>
                </a:solidFill>
              </a:rPr>
              <a:t>") %&gt;,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Country</a:t>
            </a:r>
            <a:r>
              <a:rPr lang="ru-RU" sz="1400" b="1" dirty="0">
                <a:solidFill>
                  <a:srgbClr val="0000FF"/>
                </a:solidFill>
              </a:rPr>
              <a:t>") %&gt;,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PostalCode</a:t>
            </a:r>
            <a:r>
              <a:rPr lang="ru-RU" sz="1400" b="1" dirty="0">
                <a:solidFill>
                  <a:srgbClr val="0000FF"/>
                </a:solidFill>
              </a:rPr>
              <a:t>") %&gt;&lt;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HomePhone</a:t>
            </a:r>
            <a:r>
              <a:rPr lang="ru-RU" sz="1400" b="1" dirty="0">
                <a:solidFill>
                  <a:srgbClr val="0000FF"/>
                </a:solidFill>
              </a:rPr>
              <a:t>") %&gt;&lt;/</a:t>
            </a:r>
            <a:r>
              <a:rPr lang="ru-RU" sz="1400" b="1" dirty="0" err="1">
                <a:solidFill>
                  <a:srgbClr val="0000FF"/>
                </a:solidFill>
              </a:rPr>
              <a:t>i</a:t>
            </a:r>
            <a:r>
              <a:rPr lang="ru-RU" sz="1400" b="1" dirty="0">
                <a:solidFill>
                  <a:srgbClr val="0000FF"/>
                </a:solidFill>
              </a:rPr>
              <a:t>&gt;&lt;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&lt;%# </a:t>
            </a:r>
            <a:r>
              <a:rPr lang="ru-RU" sz="1400" b="1" dirty="0" err="1">
                <a:solidFill>
                  <a:srgbClr val="0000FF"/>
                </a:solidFill>
              </a:rPr>
              <a:t>Eval</a:t>
            </a:r>
            <a:r>
              <a:rPr lang="ru-RU" sz="1400" b="1" dirty="0">
                <a:solidFill>
                  <a:srgbClr val="0000FF"/>
                </a:solidFill>
              </a:rPr>
              <a:t>("</a:t>
            </a:r>
            <a:r>
              <a:rPr lang="ru-RU" sz="1400" b="1" dirty="0" err="1">
                <a:solidFill>
                  <a:srgbClr val="0000FF"/>
                </a:solidFill>
              </a:rPr>
              <a:t>Notes</a:t>
            </a:r>
            <a:r>
              <a:rPr lang="ru-RU" sz="1400" b="1" dirty="0">
                <a:solidFill>
                  <a:srgbClr val="0000FF"/>
                </a:solidFill>
              </a:rPr>
              <a:t>") %&gt;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   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/&gt;&lt;</a:t>
            </a:r>
            <a:r>
              <a:rPr lang="ru-RU" sz="1400" b="1" dirty="0" err="1">
                <a:solidFill>
                  <a:srgbClr val="0000FF"/>
                </a:solidFill>
              </a:rPr>
              <a:t>br</a:t>
            </a:r>
            <a:r>
              <a:rPr lang="ru-RU" sz="1400" b="1" dirty="0">
                <a:solidFill>
                  <a:srgbClr val="0000FF"/>
                </a:solidFill>
              </a:rPr>
              <a:t>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   &lt;/</a:t>
            </a:r>
            <a:r>
              <a:rPr lang="ru-RU" sz="1400" b="1" dirty="0" err="1">
                <a:solidFill>
                  <a:srgbClr val="0000FF"/>
                </a:solidFill>
              </a:rPr>
              <a:t>small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     &lt;/</a:t>
            </a:r>
            <a:r>
              <a:rPr lang="ru-RU" sz="1400" b="1" dirty="0" err="1">
                <a:solidFill>
                  <a:srgbClr val="0000FF"/>
                </a:solidFill>
              </a:rPr>
              <a:t>span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000FF"/>
                </a:solidFill>
              </a:rPr>
              <a:t>&lt;/</a:t>
            </a:r>
            <a:r>
              <a:rPr lang="ru-RU" sz="1400" b="1" dirty="0" err="1">
                <a:solidFill>
                  <a:srgbClr val="0000FF"/>
                </a:solidFill>
              </a:rPr>
              <a:t>ItemTemplate</a:t>
            </a:r>
            <a:r>
              <a:rPr lang="ru-RU" sz="1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solidFill>
                  <a:srgbClr val="0000FF"/>
                </a:solidFill>
              </a:rPr>
              <a:t>&lt;/</a:t>
            </a:r>
            <a:r>
              <a:rPr lang="ru-RU" sz="1400" dirty="0" err="1">
                <a:solidFill>
                  <a:srgbClr val="0000FF"/>
                </a:solidFill>
              </a:rPr>
              <a:t>asp:ListView</a:t>
            </a:r>
            <a:r>
              <a:rPr lang="ru-RU" sz="1400" dirty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37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3" y="1628775"/>
            <a:ext cx="9075737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5514</TotalTime>
  <Words>5630</Words>
  <Application>Microsoft Office PowerPoint</Application>
  <PresentationFormat>Экран (4:3)</PresentationFormat>
  <Paragraphs>849</Paragraphs>
  <Slides>88</Slides>
  <Notes>29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92" baseType="lpstr">
      <vt:lpstr>Arial</vt:lpstr>
      <vt:lpstr>Calibri</vt:lpstr>
      <vt:lpstr>Times New Roman</vt:lpstr>
      <vt:lpstr>Тема Office</vt:lpstr>
      <vt:lpstr>Проектирование и разработка Web-приложений</vt:lpstr>
      <vt:lpstr>Типовая архитектура web-приложения</vt:lpstr>
      <vt:lpstr>Работа ADO.Net взаимодействия с  базами данных</vt:lpstr>
      <vt:lpstr>Режимы взаимодействия с БД</vt:lpstr>
      <vt:lpstr>Основные классы ADO.NET</vt:lpstr>
      <vt:lpstr>Презентация PowerPoint</vt:lpstr>
      <vt:lpstr>Средства взаимодействия web-приложений с данными</vt:lpstr>
      <vt:lpstr>Источники данных</vt:lpstr>
      <vt:lpstr>Интерфейс IEnumerable</vt:lpstr>
      <vt:lpstr>Интерфейс IEnumerable </vt:lpstr>
      <vt:lpstr>Перечисляемые стандартные классы</vt:lpstr>
      <vt:lpstr>Выполняемые выражения web-формы</vt:lpstr>
      <vt:lpstr>Выполняемые $-выражения </vt:lpstr>
      <vt:lpstr>Получение текстовой строки соединения</vt:lpstr>
      <vt:lpstr>Получение параметра из файла web.config</vt:lpstr>
      <vt:lpstr>Выполняемые #-выражения</vt:lpstr>
      <vt:lpstr>Пример использования #-выражений</vt:lpstr>
      <vt:lpstr>Специальный вид #-выражений  &lt;%# Eval() %&gt; </vt:lpstr>
      <vt:lpstr>Специальный вид #-выражений </vt:lpstr>
      <vt:lpstr>Первый параметр: Container.DataItem</vt:lpstr>
      <vt:lpstr>Второй параметр: expression</vt:lpstr>
      <vt:lpstr>Презентация PowerPoint</vt:lpstr>
      <vt:lpstr>Серверные  ЭУ, связываемые с данными</vt:lpstr>
      <vt:lpstr>Основные свойства связывания ЭУ с данными</vt:lpstr>
      <vt:lpstr>Связывание ЭУ с данными</vt:lpstr>
      <vt:lpstr>Связывание ЭУ с данными</vt:lpstr>
      <vt:lpstr>Пример связывания с данными списочного серверный ЭУ</vt:lpstr>
      <vt:lpstr>Недостаток предыдущего кода</vt:lpstr>
      <vt:lpstr>Компоненты связывания с источниками данных (КСИД) </vt:lpstr>
      <vt:lpstr>Компоненты связывания с источниками данных</vt:lpstr>
      <vt:lpstr>Презентация PowerPoint</vt:lpstr>
      <vt:lpstr>Основные компоненты связывания с источниками данных</vt:lpstr>
      <vt:lpstr>Конфигурирования элемента SqlDataSource</vt:lpstr>
      <vt:lpstr>Конфигурирования элемента  SqlDataSource (2)</vt:lpstr>
      <vt:lpstr>Описание КСИД</vt:lpstr>
      <vt:lpstr>Связывание элементов управления с КСИД</vt:lpstr>
      <vt:lpstr>Связывание с КСИД с помощью  смарт-тега</vt:lpstr>
      <vt:lpstr>Связывание ЭУ с источником данных с помощью КСИД</vt:lpstr>
      <vt:lpstr>Виды серверных ЭУ связанных с данными</vt:lpstr>
      <vt:lpstr>Представляющие ЭУ (view controls)</vt:lpstr>
      <vt:lpstr>Общая структура связанных с данными ЭУ</vt:lpstr>
      <vt:lpstr>Презентация PowerPoint</vt:lpstr>
      <vt:lpstr>Элемент управления DetailsView</vt:lpstr>
      <vt:lpstr>Элемент управления DetailsView (2)</vt:lpstr>
      <vt:lpstr>Описание ЭУ DetailsView </vt:lpstr>
      <vt:lpstr>Редактирование записей с помощью DetailsView </vt:lpstr>
      <vt:lpstr>Презентация PowerPoint</vt:lpstr>
      <vt:lpstr>Элемент управления FormView</vt:lpstr>
      <vt:lpstr>FormView</vt:lpstr>
      <vt:lpstr>Элемент управления FormView (2)</vt:lpstr>
      <vt:lpstr>Пример использования шаблонов с FormView</vt:lpstr>
      <vt:lpstr>Результат использования шаблонов</vt:lpstr>
      <vt:lpstr>Элемент управления ListView</vt:lpstr>
      <vt:lpstr>Элемент управления ListView (2)</vt:lpstr>
      <vt:lpstr>Элемент управления DataGrid</vt:lpstr>
      <vt:lpstr>Презентация PowerPoint</vt:lpstr>
      <vt:lpstr>Элемент управления GridView</vt:lpstr>
      <vt:lpstr>Серверный ЭУ GridView</vt:lpstr>
      <vt:lpstr>Пример связывания ЭУ GridView с компонентом связывания с ИД</vt:lpstr>
      <vt:lpstr>Основные свойства, задающие поведение ЭУ GridView </vt:lpstr>
      <vt:lpstr>Конфигурирование колонок</vt:lpstr>
      <vt:lpstr>Конфигурирование колонок</vt:lpstr>
      <vt:lpstr>Задание типа колонок</vt:lpstr>
      <vt:lpstr>Создание простых текстовых колонок</vt:lpstr>
      <vt:lpstr>Задание новых заголовков колонок</vt:lpstr>
      <vt:lpstr>Создание колонки в виде кнопок</vt:lpstr>
      <vt:lpstr>Пример колонки в виде кнопок</vt:lpstr>
      <vt:lpstr>Пояснение примера</vt:lpstr>
      <vt:lpstr>Презентация PowerPoint</vt:lpstr>
      <vt:lpstr>Создание колонки, описываемой шаблоном</vt:lpstr>
      <vt:lpstr>Описание колонки с использованием шаблона</vt:lpstr>
      <vt:lpstr>Презентация PowerPoint</vt:lpstr>
      <vt:lpstr>Пример</vt:lpstr>
      <vt:lpstr>Разделение данных на страницы</vt:lpstr>
      <vt:lpstr>Сортировка данных</vt:lpstr>
      <vt:lpstr>Презентация PowerPoint</vt:lpstr>
      <vt:lpstr>Редактирование данных</vt:lpstr>
      <vt:lpstr>Пример</vt:lpstr>
      <vt:lpstr>Презентация PowerPoint</vt:lpstr>
      <vt:lpstr>Презентация PowerPoint</vt:lpstr>
      <vt:lpstr>Презентация PowerPoint</vt:lpstr>
      <vt:lpstr>Презентация PowerPoint</vt:lpstr>
      <vt:lpstr>Элемент управления ListView</vt:lpstr>
      <vt:lpstr>Элемент управления ListView (2)</vt:lpstr>
      <vt:lpstr>Шаблоны ListView</vt:lpstr>
      <vt:lpstr>Шаблоны ListView (2)</vt:lpstr>
      <vt:lpstr>Пример описания ListView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Интернет приложений  Лекция 9</dc:title>
  <dc:creator>Тузовский</dc:creator>
  <cp:lastModifiedBy>Anatoly Tuzovsky</cp:lastModifiedBy>
  <cp:revision>139</cp:revision>
  <dcterms:created xsi:type="dcterms:W3CDTF">2012-03-12T09:04:35Z</dcterms:created>
  <dcterms:modified xsi:type="dcterms:W3CDTF">2017-05-12T10:13:00Z</dcterms:modified>
</cp:coreProperties>
</file>