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370" r:id="rId2"/>
    <p:sldId id="369" r:id="rId3"/>
    <p:sldId id="258" r:id="rId4"/>
    <p:sldId id="363" r:id="rId5"/>
    <p:sldId id="364" r:id="rId6"/>
    <p:sldId id="357" r:id="rId7"/>
    <p:sldId id="360" r:id="rId8"/>
    <p:sldId id="359" r:id="rId9"/>
    <p:sldId id="358" r:id="rId10"/>
    <p:sldId id="260" r:id="rId11"/>
    <p:sldId id="332" r:id="rId12"/>
    <p:sldId id="261" r:id="rId13"/>
    <p:sldId id="262" r:id="rId14"/>
    <p:sldId id="263" r:id="rId15"/>
    <p:sldId id="309" r:id="rId16"/>
    <p:sldId id="265" r:id="rId17"/>
    <p:sldId id="333" r:id="rId18"/>
    <p:sldId id="266" r:id="rId19"/>
    <p:sldId id="267" r:id="rId20"/>
    <p:sldId id="268" r:id="rId21"/>
    <p:sldId id="368" r:id="rId22"/>
    <p:sldId id="367" r:id="rId23"/>
    <p:sldId id="269" r:id="rId24"/>
    <p:sldId id="271" r:id="rId25"/>
    <p:sldId id="270" r:id="rId26"/>
    <p:sldId id="272" r:id="rId27"/>
    <p:sldId id="336" r:id="rId28"/>
    <p:sldId id="325" r:id="rId29"/>
    <p:sldId id="323" r:id="rId30"/>
    <p:sldId id="327" r:id="rId31"/>
    <p:sldId id="326" r:id="rId32"/>
    <p:sldId id="273" r:id="rId33"/>
    <p:sldId id="324" r:id="rId34"/>
    <p:sldId id="322" r:id="rId35"/>
    <p:sldId id="361" r:id="rId36"/>
    <p:sldId id="321" r:id="rId37"/>
    <p:sldId id="275" r:id="rId38"/>
    <p:sldId id="276" r:id="rId39"/>
    <p:sldId id="277" r:id="rId40"/>
    <p:sldId id="362" r:id="rId41"/>
    <p:sldId id="278" r:id="rId42"/>
    <p:sldId id="279" r:id="rId43"/>
    <p:sldId id="328" r:id="rId44"/>
    <p:sldId id="329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643" autoAdjust="0"/>
  </p:normalViewPr>
  <p:slideViewPr>
    <p:cSldViewPr>
      <p:cViewPr varScale="1">
        <p:scale>
          <a:sx n="88" d="100"/>
          <a:sy n="88" d="100"/>
        </p:scale>
        <p:origin x="219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ACD61E-81D6-4A26-BE3F-2CF3CC73546E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0A85A-8D2E-427D-871F-E10FDDBA11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316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dirty="0" smtClean="0">
              <a:latin typeface="+mn-lt"/>
            </a:endParaRPr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58BC994-D095-4605-99B5-CED1A6B40C9E}" type="slidenum">
              <a:rPr lang="ru-RU" altLang="ru-RU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</a:t>
            </a:fld>
            <a:endParaRPr lang="ru-RU" altLang="ru-RU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489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082857-C616-4C0F-9611-A4DA2E368AE1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324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CEE0A5-CE10-4072-A7D5-5D1CADB91F5B}" type="slidenum">
              <a:rPr lang="ru-RU">
                <a:latin typeface="Arial" charset="0"/>
              </a:rPr>
              <a:pPr/>
              <a:t>30</a:t>
            </a:fld>
            <a:endParaRPr lang="ru-RU">
              <a:latin typeface="Arial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A66FAB-BE89-4103-BD16-39538EB90EB1}" type="slidenum">
              <a:rPr lang="ru-RU">
                <a:latin typeface="Arial" charset="0"/>
              </a:rPr>
              <a:pPr/>
              <a:t>31</a:t>
            </a:fld>
            <a:endParaRPr lang="ru-RU">
              <a:latin typeface="Arial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D46787-5C00-45CD-B9F0-4691D242C619}" type="slidenum">
              <a:rPr lang="ru-RU">
                <a:latin typeface="Arial" charset="0"/>
              </a:rPr>
              <a:pPr/>
              <a:t>33</a:t>
            </a:fld>
            <a:endParaRPr lang="ru-RU">
              <a:latin typeface="Arial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9C5413-F70D-49D5-8C5B-A19484BAE415}" type="slidenum">
              <a:rPr lang="ru-RU">
                <a:latin typeface="Arial" charset="0"/>
              </a:rPr>
              <a:pPr/>
              <a:t>36</a:t>
            </a:fld>
            <a:endParaRPr lang="ru-RU">
              <a:latin typeface="Arial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Показан пример использования master page двумя страницами с содержанием (content pages).</a:t>
            </a:r>
          </a:p>
          <a:p>
            <a:pPr eaLnBrk="1" hangingPunct="1"/>
            <a:r>
              <a:rPr lang="en-US" smtClean="0">
                <a:latin typeface="Arial" charset="0"/>
              </a:rPr>
              <a:t>M</a:t>
            </a:r>
            <a:r>
              <a:rPr lang="ru-RU" smtClean="0">
                <a:latin typeface="Arial" charset="0"/>
              </a:rPr>
              <a:t>aster page описывает структуру страницы (page layout), т.е. общий интерфейс и код пользователей, а также любое содержание по умолчанию. В показанном примере это выделенное светло серым цветом содержание сверху и слева, описывающее меню и другие средства навигации.</a:t>
            </a:r>
          </a:p>
          <a:p>
            <a:pPr eaLnBrk="1" hangingPunct="1"/>
            <a:r>
              <a:rPr lang="ru-RU" smtClean="0">
                <a:latin typeface="Arial" charset="0"/>
              </a:rPr>
              <a:t>В </a:t>
            </a:r>
            <a:r>
              <a:rPr lang="en-US" smtClean="0">
                <a:latin typeface="Arial" charset="0"/>
              </a:rPr>
              <a:t>m</a:t>
            </a:r>
            <a:r>
              <a:rPr lang="ru-RU" smtClean="0">
                <a:latin typeface="Arial" charset="0"/>
              </a:rPr>
              <a:t>aster page описаны области содержания (content areas) с помощью элементов управления ContentPlaceHolder и именно в них страницы с содержанием (content pages) размещают свое содержание (показаное темными областями на рисунке). Страницы, которые используют master page для задания схемы (layout) могут помещать содержание только в области определенные элементами ContentPlaceHolder, что дает возможность сделать однообразный дизайн сайта.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4B9F4-0807-41DB-B887-7FC8BEA6BF01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8E1EE-373D-41F7-AD1B-9A686202C39E}" type="slidenum">
              <a:rPr lang="ru-RU">
                <a:latin typeface="Arial" charset="0"/>
              </a:rPr>
              <a:pPr/>
              <a:t>43</a:t>
            </a:fld>
            <a:endParaRPr lang="ru-RU">
              <a:latin typeface="Arial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BBE2EE-2D69-4E40-8AFB-7AEC2363432A}" type="slidenum">
              <a:rPr lang="ru-RU">
                <a:latin typeface="Arial" charset="0"/>
              </a:rPr>
              <a:pPr/>
              <a:t>44</a:t>
            </a:fld>
            <a:endParaRPr lang="ru-RU">
              <a:latin typeface="Arial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57A0-B607-445D-A44C-CC61D0254BD2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313D2-BCB7-4647-97B1-5F943747F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57A0-B607-445D-A44C-CC61D0254BD2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313D2-BCB7-4647-97B1-5F943747F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57A0-B607-445D-A44C-CC61D0254BD2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313D2-BCB7-4647-97B1-5F943747F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57A0-B607-445D-A44C-CC61D0254BD2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313D2-BCB7-4647-97B1-5F943747F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57A0-B607-445D-A44C-CC61D0254BD2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313D2-BCB7-4647-97B1-5F943747F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57A0-B607-445D-A44C-CC61D0254BD2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313D2-BCB7-4647-97B1-5F943747F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57A0-B607-445D-A44C-CC61D0254BD2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313D2-BCB7-4647-97B1-5F943747F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57A0-B607-445D-A44C-CC61D0254BD2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313D2-BCB7-4647-97B1-5F943747F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57A0-B607-445D-A44C-CC61D0254BD2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313D2-BCB7-4647-97B1-5F943747F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57A0-B607-445D-A44C-CC61D0254BD2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313D2-BCB7-4647-97B1-5F943747F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57A0-B607-445D-A44C-CC61D0254BD2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313D2-BCB7-4647-97B1-5F943747F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457A0-B607-445D-A44C-CC61D0254BD2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313D2-BCB7-4647-97B1-5F943747F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0" y="741363"/>
            <a:ext cx="9144000" cy="2185987"/>
          </a:xfrm>
        </p:spPr>
        <p:txBody>
          <a:bodyPr/>
          <a:lstStyle/>
          <a:p>
            <a:r>
              <a:rPr lang="ru-RU" altLang="ru-RU" sz="4800" smtClean="0"/>
              <a:t>Проектирование и разработка </a:t>
            </a:r>
            <a:r>
              <a:rPr lang="en-US" altLang="ru-RU" sz="4800" smtClean="0"/>
              <a:t>Web</a:t>
            </a:r>
            <a:r>
              <a:rPr lang="ru-RU" altLang="ru-RU" sz="4800" smtClean="0"/>
              <a:t>-приложений</a:t>
            </a:r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307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949950"/>
            <a:ext cx="9144000" cy="503238"/>
          </a:xfrm>
        </p:spPr>
        <p:txBody>
          <a:bodyPr/>
          <a:lstStyle/>
          <a:p>
            <a:r>
              <a:rPr lang="ru-RU" altLang="ru-RU" sz="2400" smtClean="0"/>
              <a:t>Проф. каф. «Программная инженерия» Тузовский А.Ф.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0" y="3571875"/>
            <a:ext cx="9144000" cy="1800225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dirty="0">
                <a:solidFill>
                  <a:srgbClr val="898989"/>
                </a:solidFill>
                <a:latin typeface="Calibri" panose="020F0502020204030204" pitchFamily="34" charset="0"/>
              </a:rPr>
              <a:t>Лекция </a:t>
            </a:r>
            <a:r>
              <a:rPr lang="ru-RU" altLang="ru-RU" dirty="0" smtClean="0">
                <a:solidFill>
                  <a:srgbClr val="898989"/>
                </a:solidFill>
                <a:latin typeface="Calibri" panose="020F0502020204030204" pitchFamily="34" charset="0"/>
              </a:rPr>
              <a:t>12 </a:t>
            </a:r>
            <a:endParaRPr lang="ru-RU" altLang="ru-RU" dirty="0">
              <a:solidFill>
                <a:srgbClr val="898989"/>
              </a:solidFill>
              <a:latin typeface="Calibri" panose="020F0502020204030204" pitchFamily="34" charset="0"/>
            </a:endParaRPr>
          </a:p>
          <a:p>
            <a:pPr algn="ctr">
              <a:buNone/>
            </a:pPr>
            <a:r>
              <a:rPr lang="ru-RU" sz="3600" dirty="0"/>
              <a:t>Разработка интерфейса пользователей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997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Основные задачи разработки </a:t>
            </a:r>
            <a:br>
              <a:rPr lang="ru-RU" sz="4000" dirty="0" smtClean="0"/>
            </a:br>
            <a:r>
              <a:rPr lang="en-US" sz="4000" dirty="0" smtClean="0"/>
              <a:t>web-</a:t>
            </a:r>
            <a:r>
              <a:rPr lang="ru-RU" sz="4000" dirty="0" smtClean="0"/>
              <a:t>приложений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892480" cy="537321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Хранение </a:t>
            </a:r>
            <a:r>
              <a:rPr lang="ru-RU" dirty="0"/>
              <a:t>состояния </a:t>
            </a:r>
            <a:r>
              <a:rPr lang="ru-RU" dirty="0" smtClean="0"/>
              <a:t>форм, сеанса работы и приложения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Навигация между формами приложения.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Интерфейс пользователя.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Взаимодействие с БД.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Аутентификация и авторизация пользователей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Персонализация (</a:t>
            </a:r>
            <a:r>
              <a:rPr lang="en-US" sz="2600" kern="1200" dirty="0" smtClean="0">
                <a:latin typeface="Arial" charset="0"/>
              </a:rPr>
              <a:t>Personalization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829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892480" cy="922114"/>
          </a:xfrm>
        </p:spPr>
        <p:txBody>
          <a:bodyPr>
            <a:noAutofit/>
          </a:bodyPr>
          <a:lstStyle/>
          <a:p>
            <a:r>
              <a:rPr lang="ru-RU" sz="4000" dirty="0" smtClean="0"/>
              <a:t>Разработка интерфейса пользователей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686800" cy="5329808"/>
          </a:xfrm>
        </p:spPr>
        <p:txBody>
          <a:bodyPr>
            <a:normAutofit/>
          </a:bodyPr>
          <a:lstStyle/>
          <a:p>
            <a:r>
              <a:rPr lang="ru-RU" dirty="0" smtClean="0"/>
              <a:t>Задача построения пользовательского интерфейса является одной из самых важных в процессе разработки любого приложения. </a:t>
            </a:r>
          </a:p>
          <a:p>
            <a:r>
              <a:rPr lang="ru-RU" dirty="0" smtClean="0"/>
              <a:t>Процесс создания пользовательского интерфейса в web-приложении имеет ряд существенных отличий от традиционных </a:t>
            </a:r>
            <a:r>
              <a:rPr lang="en-US" dirty="0" smtClean="0"/>
              <a:t>W</a:t>
            </a:r>
            <a:r>
              <a:rPr lang="ru-RU" dirty="0" smtClean="0"/>
              <a:t>indows-приложений.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Оформление </a:t>
            </a:r>
            <a:r>
              <a:rPr lang="en-US" dirty="0" smtClean="0"/>
              <a:t>web-</a:t>
            </a:r>
            <a:r>
              <a:rPr lang="ru-RU" dirty="0" smtClean="0"/>
              <a:t>страниц приложения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При разработке </a:t>
            </a:r>
            <a:r>
              <a:rPr lang="en-US" dirty="0" smtClean="0"/>
              <a:t>web</a:t>
            </a:r>
            <a:r>
              <a:rPr lang="ru-RU" dirty="0" smtClean="0"/>
              <a:t>-приложения достаточно большое внимание уделяется его дизайну (внешнему оформлению). </a:t>
            </a:r>
          </a:p>
          <a:p>
            <a:r>
              <a:rPr lang="ru-RU" dirty="0" smtClean="0"/>
              <a:t>Хорошо продуманный дизайн способствует </a:t>
            </a:r>
          </a:p>
          <a:p>
            <a:pPr lvl="1"/>
            <a:r>
              <a:rPr lang="ru-RU" dirty="0" smtClean="0"/>
              <a:t>повышению эффективности</a:t>
            </a:r>
            <a:r>
              <a:rPr lang="ru-RU" dirty="0"/>
              <a:t>;</a:t>
            </a:r>
            <a:endParaRPr lang="ru-RU" dirty="0" smtClean="0"/>
          </a:p>
          <a:p>
            <a:pPr lvl="1"/>
            <a:r>
              <a:rPr lang="ru-RU" dirty="0" smtClean="0"/>
              <a:t>увеличению простоты</a:t>
            </a:r>
            <a:r>
              <a:rPr lang="ru-RU" dirty="0"/>
              <a:t>;</a:t>
            </a:r>
            <a:r>
              <a:rPr lang="ru-RU" dirty="0" smtClean="0"/>
              <a:t> </a:t>
            </a:r>
          </a:p>
          <a:p>
            <a:pPr lvl="1"/>
            <a:r>
              <a:rPr lang="ru-RU" dirty="0" smtClean="0"/>
              <a:t>удобству работы с ним пользователей. </a:t>
            </a:r>
          </a:p>
          <a:p>
            <a:r>
              <a:rPr lang="ru-RU" dirty="0" smtClean="0"/>
              <a:t>Дизайн всех страниц приложения должен быть </a:t>
            </a:r>
          </a:p>
          <a:p>
            <a:pPr lvl="1"/>
            <a:r>
              <a:rPr lang="ru-RU" dirty="0" smtClean="0"/>
              <a:t>понятным;</a:t>
            </a:r>
          </a:p>
          <a:p>
            <a:pPr lvl="1"/>
            <a:r>
              <a:rPr lang="ru-RU" dirty="0" smtClean="0"/>
              <a:t>одинаковым, что фактически означает необходимость стандартизации каждого элемента управления, используемого на сайте.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Одинаковое оформление содержания </a:t>
            </a:r>
            <a:r>
              <a:rPr lang="en-US" dirty="0" smtClean="0"/>
              <a:t>web</a:t>
            </a:r>
            <a:r>
              <a:rPr lang="ru-RU" dirty="0" smtClean="0"/>
              <a:t>-форм, позволяет воспринимать их в качестве единого </a:t>
            </a:r>
            <a:r>
              <a:rPr lang="en-US" dirty="0" smtClean="0"/>
              <a:t>web</a:t>
            </a:r>
            <a:r>
              <a:rPr lang="ru-RU" dirty="0" smtClean="0"/>
              <a:t>-приложения. </a:t>
            </a:r>
          </a:p>
          <a:p>
            <a:r>
              <a:rPr lang="ru-RU" dirty="0" smtClean="0"/>
              <a:t>Однако, с увеличением количества </a:t>
            </a:r>
            <a:r>
              <a:rPr lang="en-US" dirty="0" smtClean="0"/>
              <a:t>web</a:t>
            </a:r>
            <a:r>
              <a:rPr lang="ru-RU" dirty="0" smtClean="0"/>
              <a:t>-форм, входящих в web-приложение, увеличиваются трудоемкость поддержания их единообразного оформления.</a:t>
            </a:r>
          </a:p>
          <a:p>
            <a:r>
              <a:rPr lang="ru-RU" dirty="0" smtClean="0"/>
              <a:t>В связи с этим необходимы средства, способные упростить процесс создания и поддержания единообразного оформления большого количества страниц.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Разработка интерфейса пользователей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964488" cy="5445224"/>
          </a:xfrm>
        </p:spPr>
        <p:txBody>
          <a:bodyPr>
            <a:normAutofit/>
          </a:bodyPr>
          <a:lstStyle/>
          <a:p>
            <a:r>
              <a:rPr lang="ru-RU" dirty="0" smtClean="0"/>
              <a:t>При построении web-приложения необходимо учитывать </a:t>
            </a:r>
          </a:p>
          <a:p>
            <a:pPr lvl="1"/>
            <a:r>
              <a:rPr lang="ru-RU" dirty="0" smtClean="0"/>
              <a:t>интерфейс отображается в окне браузера,</a:t>
            </a:r>
          </a:p>
          <a:p>
            <a:pPr lvl="2"/>
            <a:r>
              <a:rPr lang="ru-RU" dirty="0" smtClean="0"/>
              <a:t>ограничен его возможностями. </a:t>
            </a:r>
          </a:p>
          <a:p>
            <a:pPr lvl="1"/>
            <a:r>
              <a:rPr lang="ru-RU" dirty="0" smtClean="0"/>
              <a:t>браузер способен отображать только то, что описано на языка HTML. </a:t>
            </a:r>
          </a:p>
          <a:p>
            <a:r>
              <a:rPr lang="ru-RU" dirty="0" smtClean="0"/>
              <a:t>В настоящее время использование HTML без языка CSS считается неэффективным, </a:t>
            </a:r>
            <a:endParaRPr lang="en-US" dirty="0" smtClean="0"/>
          </a:p>
          <a:p>
            <a:pPr lvl="1"/>
            <a:r>
              <a:rPr lang="ru-RU" dirty="0" smtClean="0"/>
              <a:t>CSS способен значительно расширить базовые возможности языка HTML, связанные с позиционированием элементов внутри страницы.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задачи разработки интерфейса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628800"/>
            <a:ext cx="8938320" cy="5229200"/>
          </a:xfrm>
        </p:spPr>
        <p:txBody>
          <a:bodyPr/>
          <a:lstStyle/>
          <a:p>
            <a:r>
              <a:rPr lang="ru-RU" dirty="0" smtClean="0"/>
              <a:t>позиционирование элементов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единообразное оформление страниц</a:t>
            </a:r>
          </a:p>
          <a:p>
            <a:pPr lvl="1"/>
            <a:r>
              <a:rPr lang="ru-RU" dirty="0" smtClean="0"/>
              <a:t>разделение на части </a:t>
            </a:r>
          </a:p>
          <a:p>
            <a:pPr lvl="2"/>
            <a:r>
              <a:rPr lang="ru-RU" dirty="0" smtClean="0"/>
              <a:t>заголовок, левая, правая, центральная, …</a:t>
            </a:r>
          </a:p>
          <a:p>
            <a:pPr lvl="1"/>
            <a:r>
              <a:rPr lang="ru-RU" dirty="0" smtClean="0"/>
              <a:t>оформление элементов </a:t>
            </a:r>
          </a:p>
          <a:p>
            <a:pPr lvl="2"/>
            <a:r>
              <a:rPr lang="ru-RU" dirty="0" smtClean="0"/>
              <a:t>фон</a:t>
            </a:r>
            <a:r>
              <a:rPr lang="en-US" dirty="0" smtClean="0"/>
              <a:t>,</a:t>
            </a:r>
            <a:r>
              <a:rPr lang="ru-RU" dirty="0" smtClean="0"/>
              <a:t> шрифты</a:t>
            </a:r>
            <a:r>
              <a:rPr lang="en-US" dirty="0" smtClean="0"/>
              <a:t>,</a:t>
            </a:r>
            <a:r>
              <a:rPr lang="ru-RU" dirty="0" smtClean="0"/>
              <a:t> размеры, …</a:t>
            </a:r>
            <a:endParaRPr lang="en-US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Способы позиционирования и оформления </a:t>
            </a:r>
            <a:r>
              <a:rPr lang="en-US" dirty="0" smtClean="0"/>
              <a:t>web-</a:t>
            </a:r>
            <a:r>
              <a:rPr lang="ru-RU" dirty="0" smtClean="0"/>
              <a:t>страниц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556792"/>
            <a:ext cx="8938320" cy="530120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потоковое позиционирование</a:t>
            </a:r>
            <a:r>
              <a:rPr lang="en-US" dirty="0" smtClean="0"/>
              <a:t>;</a:t>
            </a:r>
            <a:endParaRPr lang="ru-RU" dirty="0" smtClean="0"/>
          </a:p>
          <a:p>
            <a:pPr marL="971550" lvl="1" indent="-514350"/>
            <a:r>
              <a:rPr lang="ru-RU" dirty="0" smtClean="0"/>
              <a:t>каждый последующий элемент размещается за предыдущим</a:t>
            </a:r>
            <a:r>
              <a:rPr lang="en-US" dirty="0" smtClean="0"/>
              <a:t>;</a:t>
            </a:r>
            <a:endParaRPr lang="ru-RU" dirty="0" smtClean="0"/>
          </a:p>
          <a:p>
            <a:pPr marL="971550" lvl="1" indent="-514350"/>
            <a:r>
              <a:rPr lang="ru-RU" dirty="0" smtClean="0"/>
              <a:t>выполняются </a:t>
            </a:r>
            <a:r>
              <a:rPr lang="en-US" dirty="0" smtClean="0"/>
              <a:t>HTML-</a:t>
            </a:r>
            <a:r>
              <a:rPr lang="ru-RU" dirty="0" smtClean="0"/>
              <a:t>тэги </a:t>
            </a:r>
            <a:r>
              <a:rPr lang="en-US" dirty="0" smtClean="0">
                <a:solidFill>
                  <a:srgbClr val="0000FF"/>
                </a:solidFill>
              </a:rPr>
              <a:t>&lt;p&gt;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00FF"/>
                </a:solidFill>
              </a:rPr>
              <a:t>&lt;br&gt;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00FF"/>
                </a:solidFill>
              </a:rPr>
              <a:t>&lt;hr&gt; </a:t>
            </a:r>
            <a:r>
              <a:rPr lang="ru-RU" dirty="0" smtClean="0"/>
              <a:t>и т.п.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абсолютное позиционирование</a:t>
            </a:r>
            <a:endParaRPr lang="en-US" dirty="0" smtClean="0"/>
          </a:p>
          <a:p>
            <a:pPr marL="971550" lvl="1" indent="-514350"/>
            <a:r>
              <a:rPr lang="ru-RU" dirty="0" smtClean="0"/>
              <a:t>элементы размещаются в точно заданных позициях</a:t>
            </a:r>
            <a:r>
              <a:rPr lang="en-US" dirty="0" smtClean="0"/>
              <a:t>;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позиционирование с помощью таблиц</a:t>
            </a:r>
            <a:r>
              <a:rPr lang="en-US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позиционирование и оформление с помощью стандарта </a:t>
            </a:r>
            <a:r>
              <a:rPr lang="en-US" dirty="0" smtClean="0"/>
              <a:t>CSS</a:t>
            </a:r>
            <a:r>
              <a:rPr lang="ru-RU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позиционирование и оформление с использованием мастер страниц (</a:t>
            </a:r>
            <a:r>
              <a:rPr lang="en-US" dirty="0" smtClean="0"/>
              <a:t>master pages</a:t>
            </a:r>
            <a:r>
              <a:rPr lang="ru-RU" dirty="0" smtClean="0"/>
              <a:t>).</a:t>
            </a:r>
          </a:p>
          <a:p>
            <a:endParaRPr lang="en-US" dirty="0" smtClean="0"/>
          </a:p>
          <a:p>
            <a:endParaRPr lang="ru-RU" dirty="0" smtClean="0"/>
          </a:p>
          <a:p>
            <a:pPr lvl="1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dirty="0" smtClean="0"/>
              <a:t>Потоковое позиционирование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84784"/>
            <a:ext cx="9036496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По умолчанию </a:t>
            </a:r>
            <a:r>
              <a:rPr lang="en-US" dirty="0" smtClean="0"/>
              <a:t>Visual Studio </a:t>
            </a:r>
            <a:r>
              <a:rPr lang="ru-RU" dirty="0" smtClean="0"/>
              <a:t>добавляются ЭУ на форму с помощью гибкого «потокового» (“</a:t>
            </a:r>
            <a:r>
              <a:rPr lang="en-US" dirty="0" smtClean="0"/>
              <a:t>flow</a:t>
            </a:r>
            <a:r>
              <a:rPr lang="ru-RU" dirty="0" smtClean="0"/>
              <a:t>”) позиционирования</a:t>
            </a:r>
          </a:p>
          <a:p>
            <a:pPr lvl="1"/>
            <a:r>
              <a:rPr lang="ru-RU" dirty="0" smtClean="0"/>
              <a:t>содержание формы увеличивается и сжимается динамически без создания проблем взаимного расположения элементов.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 smtClean="0"/>
              <a:t>Абсолютное позиционирование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2578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Для ЭУ можно задать точную позицию</a:t>
            </a:r>
          </a:p>
          <a:p>
            <a:pPr lvl="1"/>
            <a:r>
              <a:rPr lang="ru-RU" dirty="0" smtClean="0"/>
              <a:t>команда «</a:t>
            </a:r>
            <a:r>
              <a:rPr lang="en-US" dirty="0" smtClean="0">
                <a:solidFill>
                  <a:srgbClr val="0000FF"/>
                </a:solidFill>
              </a:rPr>
              <a:t>Format</a:t>
            </a:r>
            <a:r>
              <a:rPr lang="ru-RU" dirty="0" smtClean="0">
                <a:solidFill>
                  <a:srgbClr val="0000FF"/>
                </a:solidFill>
              </a:rPr>
              <a:t>=&gt;</a:t>
            </a:r>
            <a:r>
              <a:rPr lang="en-US" dirty="0" smtClean="0">
                <a:solidFill>
                  <a:srgbClr val="0000FF"/>
                </a:solidFill>
              </a:rPr>
              <a:t>Set Position</a:t>
            </a:r>
            <a:r>
              <a:rPr lang="ru-RU" dirty="0" smtClean="0">
                <a:solidFill>
                  <a:srgbClr val="0000FF"/>
                </a:solidFill>
              </a:rPr>
              <a:t>=&gt;</a:t>
            </a:r>
            <a:r>
              <a:rPr lang="en-US" dirty="0" smtClean="0">
                <a:solidFill>
                  <a:srgbClr val="0000FF"/>
                </a:solidFill>
              </a:rPr>
              <a:t>Absolute</a:t>
            </a:r>
            <a:r>
              <a:rPr lang="ru-RU" dirty="0" smtClean="0"/>
              <a:t>», которая добавляет в описание ЭУ атрибут </a:t>
            </a:r>
            <a:r>
              <a:rPr lang="en-US" dirty="0" smtClean="0"/>
              <a:t>style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 описание ЭУ добавляется атрибут </a:t>
            </a:r>
            <a:r>
              <a:rPr lang="en-US" dirty="0" smtClean="0">
                <a:solidFill>
                  <a:srgbClr val="0000FF"/>
                </a:solidFill>
              </a:rPr>
              <a:t>style</a:t>
            </a:r>
            <a:r>
              <a:rPr lang="en-US" dirty="0" smtClean="0"/>
              <a:t> </a:t>
            </a:r>
            <a:r>
              <a:rPr lang="ru-RU" dirty="0" smtClean="0"/>
              <a:t>с заданием позиции</a:t>
            </a:r>
            <a:endParaRPr lang="en-US" dirty="0" smtClean="0"/>
          </a:p>
          <a:p>
            <a:pPr lvl="1"/>
            <a:r>
              <a:rPr lang="ru-RU" dirty="0" smtClean="0"/>
              <a:t>Например: 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style="z-index: 1; left: 10px; top: 41px; position: absolute"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После этого ЭУ можно произвольно перемещать по всей форме</a:t>
            </a:r>
          </a:p>
          <a:p>
            <a:pPr lvl="1"/>
            <a:r>
              <a:rPr lang="en-US" dirty="0" smtClean="0"/>
              <a:t>Visual Studio </a:t>
            </a:r>
            <a:r>
              <a:rPr lang="ru-RU" dirty="0" smtClean="0"/>
              <a:t>будет менять его координаты.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922114"/>
          </a:xfrm>
        </p:spPr>
        <p:txBody>
          <a:bodyPr/>
          <a:lstStyle/>
          <a:p>
            <a:r>
              <a:rPr lang="ru-RU" dirty="0" smtClean="0"/>
              <a:t>Позиционирование контейнеров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686800" cy="52578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Для отдельных ЭУ редко задается абсолютно позиционирование.</a:t>
            </a:r>
          </a:p>
          <a:p>
            <a:r>
              <a:rPr lang="ru-RU" dirty="0" smtClean="0"/>
              <a:t>Более часто:</a:t>
            </a:r>
          </a:p>
          <a:p>
            <a:pPr lvl="1"/>
            <a:r>
              <a:rPr lang="ru-RU" dirty="0" smtClean="0"/>
              <a:t>задается абсолютное позиционирование для контейнеров, например, тэгов </a:t>
            </a:r>
            <a:r>
              <a:rPr lang="en-US" dirty="0" smtClean="0">
                <a:solidFill>
                  <a:srgbClr val="0000FF"/>
                </a:solidFill>
              </a:rPr>
              <a:t>&lt;div&gt;</a:t>
            </a:r>
            <a:r>
              <a:rPr lang="ru-RU" dirty="0" smtClean="0"/>
              <a:t>, </a:t>
            </a:r>
          </a:p>
          <a:p>
            <a:pPr lvl="1"/>
            <a:r>
              <a:rPr lang="ru-RU" dirty="0" smtClean="0"/>
              <a:t>затем используется потоковое позиционирование для размещения содержания внутри них. </a:t>
            </a:r>
          </a:p>
          <a:p>
            <a:r>
              <a:rPr lang="ru-RU" dirty="0" smtClean="0"/>
              <a:t>Например</a:t>
            </a:r>
            <a:r>
              <a:rPr lang="en-US" dirty="0" smtClean="0"/>
              <a:t>:</a:t>
            </a:r>
            <a:endParaRPr lang="ru-RU" dirty="0" smtClean="0"/>
          </a:p>
          <a:p>
            <a:pPr indent="-77788">
              <a:buNone/>
            </a:pPr>
            <a:r>
              <a:rPr lang="en-US" dirty="0" smtClean="0">
                <a:solidFill>
                  <a:srgbClr val="0000FF"/>
                </a:solidFill>
              </a:rPr>
              <a:t>&lt;div style="POSITION: absolute; left: 100px; top: 50px; width:200px"&gt;</a:t>
            </a:r>
            <a:endParaRPr lang="ru-RU" dirty="0" smtClean="0">
              <a:solidFill>
                <a:srgbClr val="0000FF"/>
              </a:solidFill>
            </a:endParaRPr>
          </a:p>
          <a:p>
            <a:pPr indent="-77788">
              <a:buNone/>
            </a:pPr>
            <a:r>
              <a:rPr lang="ru-RU" dirty="0" smtClean="0">
                <a:solidFill>
                  <a:srgbClr val="0000FF"/>
                </a:solidFill>
              </a:rPr>
              <a:t>. . .</a:t>
            </a:r>
          </a:p>
          <a:p>
            <a:pPr indent="-77788">
              <a:buNone/>
            </a:pPr>
            <a:r>
              <a:rPr lang="ru-RU" dirty="0" smtClean="0">
                <a:solidFill>
                  <a:srgbClr val="0000FF"/>
                </a:solidFill>
              </a:rPr>
              <a:t>&lt;/</a:t>
            </a:r>
            <a:r>
              <a:rPr lang="en-US" dirty="0" smtClean="0">
                <a:solidFill>
                  <a:srgbClr val="0000FF"/>
                </a:solidFill>
              </a:rPr>
              <a:t>div</a:t>
            </a:r>
            <a:r>
              <a:rPr lang="ru-RU" dirty="0" smtClean="0">
                <a:solidFill>
                  <a:srgbClr val="0000FF"/>
                </a:solidFill>
              </a:rPr>
              <a:t>&gt;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Позиционирование с помощью таблиц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686800" cy="158417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Для позиционирования с помощью таблиц в форму нужно добавить таблицу</a:t>
            </a:r>
          </a:p>
          <a:p>
            <a:pPr lvl="1"/>
            <a:r>
              <a:rPr lang="ru-RU" dirty="0" smtClean="0"/>
              <a:t>команду «</a:t>
            </a:r>
            <a:r>
              <a:rPr lang="en-US" dirty="0" smtClean="0">
                <a:solidFill>
                  <a:srgbClr val="0000FF"/>
                </a:solidFill>
              </a:rPr>
              <a:t>Table</a:t>
            </a:r>
            <a:r>
              <a:rPr lang="ru-RU" dirty="0" smtClean="0">
                <a:solidFill>
                  <a:srgbClr val="0000FF"/>
                </a:solidFill>
              </a:rPr>
              <a:t>=&gt;</a:t>
            </a:r>
            <a:r>
              <a:rPr lang="en-US" dirty="0" smtClean="0">
                <a:solidFill>
                  <a:srgbClr val="0000FF"/>
                </a:solidFill>
              </a:rPr>
              <a:t>Insert Table</a:t>
            </a:r>
            <a:r>
              <a:rPr lang="ru-RU" dirty="0" smtClean="0"/>
              <a:t>», в результате чего появится диалоговое окно с параметрами вставляемой таблицы.</a:t>
            </a:r>
            <a:endParaRPr lang="ru-RU" dirty="0"/>
          </a:p>
        </p:txBody>
      </p:sp>
      <p:pic>
        <p:nvPicPr>
          <p:cNvPr id="112641" name="Picture 1"/>
          <p:cNvPicPr>
            <a:picLocks noChangeAspect="1" noChangeArrowheads="1"/>
          </p:cNvPicPr>
          <p:nvPr/>
        </p:nvPicPr>
        <p:blipFill>
          <a:blip r:embed="rId2" cstate="print"/>
          <a:srcRect l="35550" t="22569" r="35666" b="25871"/>
          <a:stretch>
            <a:fillRect/>
          </a:stretch>
        </p:blipFill>
        <p:spPr bwMode="auto">
          <a:xfrm>
            <a:off x="5750451" y="3101767"/>
            <a:ext cx="3410859" cy="3756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179512" y="3375283"/>
            <a:ext cx="5328592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60363" marR="0" lvl="0" indent="-3603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Courier New" pitchFamily="49" charset="0"/>
              </a:rPr>
              <a:t>По умолчанию создается таблица с невидимыми границами </a:t>
            </a:r>
          </a:p>
          <a:p>
            <a:pPr marL="817563" lvl="1" indent="-360363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Courier New" pitchFamily="49" charset="0"/>
              </a:rPr>
              <a:t>толщина линий = 0. </a:t>
            </a:r>
          </a:p>
          <a:p>
            <a:pPr marL="360363" marR="0" lvl="0" indent="-3603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Courier New" pitchFamily="49" charset="0"/>
              </a:rPr>
              <a:t>С помощью такой таблицы можно задать относительное размещение элементов на форме.</a:t>
            </a:r>
            <a:endParaRPr kumimoji="0" lang="ru-RU" sz="2200" b="0" i="0" u="none" strike="noStrike" cap="none" normalizeH="0" baseline="0" dirty="0" smtClean="0">
              <a:ln>
                <a:noFill/>
              </a:ln>
              <a:effectLst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dirty="0" smtClean="0"/>
              <a:t>Позиционирование с помощью </a:t>
            </a:r>
            <a:r>
              <a:rPr lang="en-US" dirty="0" smtClean="0"/>
              <a:t>CSS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964488" cy="544522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Более совершенным способом относительного размещения элементов </a:t>
            </a:r>
            <a:r>
              <a:rPr lang="en-US" dirty="0" smtClean="0"/>
              <a:t>web</a:t>
            </a:r>
            <a:r>
              <a:rPr lang="ru-RU" dirty="0" smtClean="0"/>
              <a:t>-формы является </a:t>
            </a:r>
          </a:p>
          <a:p>
            <a:pPr lvl="1"/>
            <a:r>
              <a:rPr lang="ru-RU" dirty="0" smtClean="0"/>
              <a:t>использование каскадных таблиц стилей (</a:t>
            </a:r>
            <a:r>
              <a:rPr lang="en-US" dirty="0" smtClean="0"/>
              <a:t>CSS</a:t>
            </a:r>
            <a:r>
              <a:rPr lang="ru-RU" dirty="0" smtClean="0"/>
              <a:t>)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dirty="0" smtClean="0"/>
              <a:t>использование мастер страниц.</a:t>
            </a:r>
          </a:p>
          <a:p>
            <a:r>
              <a:rPr lang="ru-RU" dirty="0" smtClean="0"/>
              <a:t>Для использования в </a:t>
            </a:r>
            <a:r>
              <a:rPr lang="en-US" dirty="0" smtClean="0"/>
              <a:t>web</a:t>
            </a:r>
            <a:r>
              <a:rPr lang="ru-RU" dirty="0" smtClean="0"/>
              <a:t>-форме приложения каскадной таблицы стилей ее нужно добавить </a:t>
            </a:r>
          </a:p>
          <a:p>
            <a:pPr lvl="1"/>
            <a:r>
              <a:rPr lang="ru-RU" dirty="0" smtClean="0"/>
              <a:t>команда </a:t>
            </a:r>
            <a:r>
              <a:rPr lang="en-US" dirty="0" smtClean="0">
                <a:solidFill>
                  <a:srgbClr val="0000FF"/>
                </a:solidFill>
              </a:rPr>
              <a:t>Website</a:t>
            </a:r>
            <a:r>
              <a:rPr lang="ru-RU" dirty="0" smtClean="0">
                <a:solidFill>
                  <a:srgbClr val="0000FF"/>
                </a:solidFill>
              </a:rPr>
              <a:t>=&gt;</a:t>
            </a:r>
            <a:r>
              <a:rPr lang="en-US" dirty="0" smtClean="0">
                <a:solidFill>
                  <a:srgbClr val="0000FF"/>
                </a:solidFill>
              </a:rPr>
              <a:t>Add New Item</a:t>
            </a:r>
            <a:r>
              <a:rPr lang="ru-RU" dirty="0" smtClean="0">
                <a:solidFill>
                  <a:srgbClr val="0000FF"/>
                </a:solidFill>
              </a:rPr>
              <a:t>=&gt;</a:t>
            </a:r>
            <a:r>
              <a:rPr lang="en-US" dirty="0" smtClean="0">
                <a:solidFill>
                  <a:srgbClr val="0000FF"/>
                </a:solidFill>
              </a:rPr>
              <a:t>Style Sheet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В </a:t>
            </a:r>
            <a:r>
              <a:rPr lang="ru-RU" dirty="0"/>
              <a:t>таблицу стилей можно добавлять различные </a:t>
            </a:r>
            <a:r>
              <a:rPr lang="en-US" dirty="0"/>
              <a:t>CSS </a:t>
            </a:r>
            <a:r>
              <a:rPr lang="ru-RU" dirty="0"/>
              <a:t>правила и задавать их </a:t>
            </a:r>
            <a:r>
              <a:rPr lang="ru-RU" dirty="0" smtClean="0"/>
              <a:t>свойства, с помощью окна «</a:t>
            </a:r>
            <a:r>
              <a:rPr lang="en-US" dirty="0" smtClean="0"/>
              <a:t>CSS Outline</a:t>
            </a:r>
            <a:r>
              <a:rPr lang="ru-RU" dirty="0" smtClean="0"/>
              <a:t>» </a:t>
            </a:r>
          </a:p>
          <a:p>
            <a:pPr lvl="1"/>
            <a:r>
              <a:rPr lang="ru-RU" dirty="0" smtClean="0"/>
              <a:t>вызывается с помощью команды «</a:t>
            </a:r>
            <a:r>
              <a:rPr lang="en-US" dirty="0" smtClean="0">
                <a:solidFill>
                  <a:srgbClr val="0000FF"/>
                </a:solidFill>
              </a:rPr>
              <a:t>View</a:t>
            </a:r>
            <a:r>
              <a:rPr lang="ru-RU" dirty="0" smtClean="0">
                <a:solidFill>
                  <a:srgbClr val="0000FF"/>
                </a:solidFill>
              </a:rPr>
              <a:t>=&gt;</a:t>
            </a:r>
            <a:r>
              <a:rPr lang="en-US" dirty="0" smtClean="0">
                <a:solidFill>
                  <a:srgbClr val="0000FF"/>
                </a:solidFill>
              </a:rPr>
              <a:t>Other Window</a:t>
            </a:r>
            <a:r>
              <a:rPr lang="ru-RU" dirty="0" smtClean="0">
                <a:solidFill>
                  <a:srgbClr val="0000FF"/>
                </a:solidFill>
              </a:rPr>
              <a:t>=&gt;</a:t>
            </a:r>
            <a:r>
              <a:rPr lang="en-US" dirty="0" smtClean="0">
                <a:solidFill>
                  <a:srgbClr val="0000FF"/>
                </a:solidFill>
              </a:rPr>
              <a:t>Document </a:t>
            </a:r>
            <a:r>
              <a:rPr lang="en-US" dirty="0" err="1" smtClean="0">
                <a:solidFill>
                  <a:srgbClr val="0000FF"/>
                </a:solidFill>
              </a:rPr>
              <a:t>Ounline</a:t>
            </a:r>
            <a:r>
              <a:rPr lang="ru-RU" dirty="0" smtClean="0"/>
              <a:t>»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964488" cy="5445224"/>
          </a:xfrm>
        </p:spPr>
        <p:txBody>
          <a:bodyPr>
            <a:normAutofit/>
          </a:bodyPr>
          <a:lstStyle/>
          <a:p>
            <a:r>
              <a:rPr lang="ru-RU" dirty="0" smtClean="0"/>
              <a:t>Для использования правил таблицы </a:t>
            </a:r>
            <a:r>
              <a:rPr lang="en-US" dirty="0" smtClean="0"/>
              <a:t>CSS </a:t>
            </a:r>
            <a:r>
              <a:rPr lang="ru-RU" dirty="0" smtClean="0"/>
              <a:t>в </a:t>
            </a:r>
            <a:r>
              <a:rPr lang="en-US" dirty="0" smtClean="0"/>
              <a:t>web</a:t>
            </a:r>
            <a:r>
              <a:rPr lang="ru-RU" dirty="0" smtClean="0"/>
              <a:t>-форме, ее нужно связать с таблицей с помощью тэга </a:t>
            </a:r>
            <a:r>
              <a:rPr lang="en-US" dirty="0" smtClean="0">
                <a:solidFill>
                  <a:srgbClr val="0000FF"/>
                </a:solidFill>
              </a:rPr>
              <a:t>&lt;link&gt;</a:t>
            </a:r>
            <a:r>
              <a:rPr lang="ru-RU" dirty="0" smtClean="0"/>
              <a:t>, например: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en-US" dirty="0" smtClean="0">
                <a:solidFill>
                  <a:srgbClr val="0000FF"/>
                </a:solidFill>
              </a:rPr>
              <a:t>&lt;link href="StyleSheet.css" rel="</a:t>
            </a:r>
            <a:r>
              <a:rPr lang="en-US" dirty="0" err="1" smtClean="0">
                <a:solidFill>
                  <a:srgbClr val="0000FF"/>
                </a:solidFill>
              </a:rPr>
              <a:t>stylesheet</a:t>
            </a:r>
            <a:r>
              <a:rPr lang="en-US" dirty="0" smtClean="0">
                <a:solidFill>
                  <a:srgbClr val="0000FF"/>
                </a:solidFill>
              </a:rPr>
              <a:t>" type="text/css" /&gt;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ru-RU" dirty="0" smtClean="0"/>
              <a:t>В </a:t>
            </a:r>
            <a:r>
              <a:rPr lang="en-US" dirty="0" smtClean="0"/>
              <a:t>Visual Studio </a:t>
            </a:r>
            <a:r>
              <a:rPr lang="ru-RU" dirty="0" smtClean="0"/>
              <a:t>проще всего это сделать, перетащив </a:t>
            </a:r>
            <a:r>
              <a:rPr lang="en-US" dirty="0" smtClean="0">
                <a:solidFill>
                  <a:srgbClr val="0000FF"/>
                </a:solidFill>
              </a:rPr>
              <a:t>css</a:t>
            </a:r>
            <a:r>
              <a:rPr lang="en-US" dirty="0" smtClean="0"/>
              <a:t> </a:t>
            </a:r>
            <a:r>
              <a:rPr lang="ru-RU" dirty="0" smtClean="0"/>
              <a:t>файл из окна «</a:t>
            </a:r>
            <a:r>
              <a:rPr lang="en-US" dirty="0" smtClean="0"/>
              <a:t>Solution Explorer</a:t>
            </a:r>
            <a:r>
              <a:rPr lang="ru-RU" dirty="0" smtClean="0"/>
              <a:t>» в область дизайнера формы (или в раздел </a:t>
            </a:r>
            <a:r>
              <a:rPr lang="en-US" dirty="0" smtClean="0">
                <a:solidFill>
                  <a:srgbClr val="0000FF"/>
                </a:solidFill>
              </a:rPr>
              <a:t>&lt;head&gt; </a:t>
            </a:r>
            <a:r>
              <a:rPr lang="ru-RU" dirty="0" smtClean="0"/>
              <a:t>исходного текста).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Для использования конкретного правила для элемента управления, нужно его имя задать в свойстве </a:t>
            </a:r>
            <a:r>
              <a:rPr lang="en-US" b="1" dirty="0" err="1" smtClean="0">
                <a:solidFill>
                  <a:srgbClr val="0000FF"/>
                </a:solidFill>
              </a:rPr>
              <a:t>CssClass</a:t>
            </a:r>
            <a:r>
              <a:rPr lang="ru-RU" dirty="0" smtClean="0"/>
              <a:t>, например:</a:t>
            </a:r>
          </a:p>
          <a:p>
            <a:pPr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asp:Label</a:t>
            </a:r>
            <a:r>
              <a:rPr lang="en-US" dirty="0" smtClean="0">
                <a:solidFill>
                  <a:srgbClr val="0000FF"/>
                </a:solidFill>
              </a:rPr>
              <a:t> ID="Label1" runat="server" </a:t>
            </a:r>
            <a:endParaRPr lang="ru-RU" dirty="0" smtClean="0">
              <a:solidFill>
                <a:srgbClr val="0000FF"/>
              </a:solidFill>
            </a:endParaRPr>
          </a:p>
          <a:p>
            <a:pPr marL="727075"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Text="</a:t>
            </a:r>
            <a:r>
              <a:rPr lang="ru-RU" dirty="0" smtClean="0">
                <a:solidFill>
                  <a:srgbClr val="0000FF"/>
                </a:solidFill>
              </a:rPr>
              <a:t>Данная метка использует правило</a:t>
            </a:r>
            <a:r>
              <a:rPr lang="en-US" dirty="0" smtClean="0">
                <a:solidFill>
                  <a:srgbClr val="0000FF"/>
                </a:solidFill>
              </a:rPr>
              <a:t> heading1." </a:t>
            </a:r>
            <a:endParaRPr lang="ru-RU" dirty="0" smtClean="0">
              <a:solidFill>
                <a:srgbClr val="0000FF"/>
              </a:solidFill>
            </a:endParaRPr>
          </a:p>
          <a:p>
            <a:pPr marL="727075" indent="17463">
              <a:buNone/>
            </a:pPr>
            <a:r>
              <a:rPr lang="en-US" b="1" dirty="0" err="1" smtClean="0">
                <a:solidFill>
                  <a:srgbClr val="0000FF"/>
                </a:solidFill>
              </a:rPr>
              <a:t>CssClass</a:t>
            </a:r>
            <a:r>
              <a:rPr lang="ru-RU" b="1" dirty="0" smtClean="0">
                <a:solidFill>
                  <a:srgbClr val="0000FF"/>
                </a:solidFill>
              </a:rPr>
              <a:t>="</a:t>
            </a:r>
            <a:r>
              <a:rPr lang="en-US" b="1" dirty="0" smtClean="0">
                <a:solidFill>
                  <a:srgbClr val="0000FF"/>
                </a:solidFill>
              </a:rPr>
              <a:t>heading</a:t>
            </a:r>
            <a:r>
              <a:rPr lang="ru-RU" b="1" dirty="0" smtClean="0">
                <a:solidFill>
                  <a:srgbClr val="0000FF"/>
                </a:solidFill>
              </a:rPr>
              <a:t>1"</a:t>
            </a:r>
            <a:r>
              <a:rPr lang="ru-RU" dirty="0" smtClean="0">
                <a:solidFill>
                  <a:srgbClr val="0000FF"/>
                </a:solidFill>
              </a:rPr>
              <a:t>&gt;&lt;/</a:t>
            </a:r>
            <a:r>
              <a:rPr lang="en-US" dirty="0" smtClean="0">
                <a:solidFill>
                  <a:srgbClr val="0000FF"/>
                </a:solidFill>
              </a:rPr>
              <a:t>asp</a:t>
            </a:r>
            <a:r>
              <a:rPr lang="ru-RU" dirty="0" smtClean="0">
                <a:solidFill>
                  <a:srgbClr val="0000FF"/>
                </a:solidFill>
              </a:rPr>
              <a:t>:</a:t>
            </a:r>
            <a:r>
              <a:rPr lang="en-US" dirty="0" smtClean="0">
                <a:solidFill>
                  <a:srgbClr val="0000FF"/>
                </a:solidFill>
              </a:rPr>
              <a:t>Label</a:t>
            </a:r>
            <a:r>
              <a:rPr lang="ru-RU" dirty="0" smtClean="0">
                <a:solidFill>
                  <a:srgbClr val="0000FF"/>
                </a:solidFill>
              </a:rPr>
              <a:t>&gt;</a:t>
            </a:r>
          </a:p>
          <a:p>
            <a:r>
              <a:rPr lang="ru-RU" dirty="0" smtClean="0"/>
              <a:t>Связывание элементов формы с правилами проще выполнять с использованием окна «</a:t>
            </a:r>
            <a:r>
              <a:rPr lang="en-US" dirty="0" smtClean="0">
                <a:solidFill>
                  <a:srgbClr val="0000FF"/>
                </a:solidFill>
              </a:rPr>
              <a:t>Apply Styles</a:t>
            </a:r>
            <a:r>
              <a:rPr lang="en-US" dirty="0" smtClean="0"/>
              <a:t>»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/>
          <a:lstStyle/>
          <a:p>
            <a:r>
              <a:rPr lang="ru-RU" dirty="0" smtClean="0"/>
              <a:t>Проблема </a:t>
            </a:r>
            <a:r>
              <a:rPr lang="en-US" dirty="0" smtClean="0"/>
              <a:t>CSS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/>
          </a:bodyPr>
          <a:lstStyle/>
          <a:p>
            <a:r>
              <a:rPr lang="en-US" dirty="0" smtClean="0"/>
              <a:t>CSS-</a:t>
            </a:r>
            <a:r>
              <a:rPr lang="ru-RU" dirty="0" smtClean="0"/>
              <a:t>правила не нельзя применить к серверным ЭУ!</a:t>
            </a:r>
          </a:p>
          <a:p>
            <a:pPr lvl="1"/>
            <a:r>
              <a:rPr lang="en-US" dirty="0" smtClean="0"/>
              <a:t>CSS </a:t>
            </a:r>
            <a:r>
              <a:rPr lang="ru-RU" dirty="0" smtClean="0"/>
              <a:t>используется только на стороне браузера.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b="1" dirty="0" smtClean="0"/>
              <a:t>Темы (</a:t>
            </a:r>
            <a:r>
              <a:rPr lang="ru-RU" b="1" dirty="0" err="1" smtClean="0"/>
              <a:t>themes</a:t>
            </a:r>
            <a:r>
              <a:rPr lang="ru-RU" b="1" dirty="0" smtClean="0"/>
              <a:t>) </a:t>
            </a:r>
            <a:r>
              <a:rPr lang="en-US" b="1" dirty="0" smtClean="0"/>
              <a:t>web-</a:t>
            </a:r>
            <a:r>
              <a:rPr lang="ru-RU" b="1" dirty="0" smtClean="0"/>
              <a:t>форм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Для задания единообразных свойств оформления серверных ЭУ используются специальные средства </a:t>
            </a:r>
            <a:r>
              <a:rPr lang="en-US" dirty="0" smtClean="0"/>
              <a:t>ASP</a:t>
            </a:r>
            <a:r>
              <a:rPr lang="ru-RU" dirty="0" smtClean="0"/>
              <a:t>.</a:t>
            </a:r>
            <a:r>
              <a:rPr lang="en-US" dirty="0" smtClean="0"/>
              <a:t>Net –</a:t>
            </a:r>
            <a:r>
              <a:rPr lang="ru-RU" dirty="0" smtClean="0"/>
              <a:t> </a:t>
            </a:r>
            <a:r>
              <a:rPr lang="ru-RU" b="1" i="1" dirty="0" smtClean="0"/>
              <a:t>темы (</a:t>
            </a:r>
            <a:r>
              <a:rPr lang="ru-RU" b="1" i="1" dirty="0" err="1" smtClean="0"/>
              <a:t>themes</a:t>
            </a:r>
            <a:r>
              <a:rPr lang="ru-RU" b="1" i="1" dirty="0" smtClean="0"/>
              <a:t>)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С помощью </a:t>
            </a:r>
            <a:r>
              <a:rPr lang="ru-RU" b="1" i="1" dirty="0" smtClean="0"/>
              <a:t>тем</a:t>
            </a:r>
            <a:r>
              <a:rPr lang="ru-RU" dirty="0" smtClean="0"/>
              <a:t> можно задать оформление практически любого свойства серверного ЭУ.</a:t>
            </a:r>
          </a:p>
          <a:p>
            <a:endParaRPr lang="ru-RU" dirty="0" smtClean="0"/>
          </a:p>
          <a:p>
            <a:r>
              <a:rPr lang="ru-RU" dirty="0" smtClean="0"/>
              <a:t>Отличаются </a:t>
            </a:r>
            <a:r>
              <a:rPr lang="ru-RU" b="1" i="1" dirty="0" smtClean="0"/>
              <a:t>тем</a:t>
            </a:r>
            <a:r>
              <a:rPr lang="ru-RU" dirty="0" smtClean="0"/>
              <a:t> от CSS:</a:t>
            </a:r>
          </a:p>
          <a:p>
            <a:pPr lvl="1"/>
            <a:r>
              <a:rPr lang="ru-RU" dirty="0" smtClean="0"/>
              <a:t>CSS – используются на стороне клиента (браузера), </a:t>
            </a:r>
          </a:p>
          <a:p>
            <a:pPr lvl="1"/>
            <a:r>
              <a:rPr lang="en-US" dirty="0" smtClean="0"/>
              <a:t>theme</a:t>
            </a:r>
            <a:r>
              <a:rPr lang="ru-RU" dirty="0" smtClean="0"/>
              <a:t> – используются на стороне сервера,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7780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964488" cy="551723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одном </a:t>
            </a:r>
            <a:r>
              <a:rPr lang="en-US" dirty="0" smtClean="0"/>
              <a:t>web</a:t>
            </a:r>
            <a:r>
              <a:rPr lang="ru-RU" dirty="0" smtClean="0"/>
              <a:t>-приложении можно создать одну или несколько </a:t>
            </a:r>
            <a:r>
              <a:rPr lang="ru-RU" b="1" i="1" dirty="0" smtClean="0"/>
              <a:t>тем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Темы могут связываться с </a:t>
            </a:r>
            <a:r>
              <a:rPr lang="en-US" dirty="0" smtClean="0"/>
              <a:t>web</a:t>
            </a:r>
            <a:r>
              <a:rPr lang="ru-RU" dirty="0" smtClean="0"/>
              <a:t>-формами приложения </a:t>
            </a:r>
          </a:p>
          <a:p>
            <a:pPr lvl="1"/>
            <a:r>
              <a:rPr lang="ru-RU" dirty="0" smtClean="0"/>
              <a:t>статически – во время проектирования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dirty="0" smtClean="0"/>
              <a:t>динамически</a:t>
            </a:r>
            <a:r>
              <a:rPr lang="en-US" dirty="0" smtClean="0"/>
              <a:t> </a:t>
            </a:r>
            <a:r>
              <a:rPr lang="ru-RU" dirty="0" smtClean="0"/>
              <a:t> – во время выполнения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ru-RU" dirty="0" smtClean="0"/>
              <a:t>Все темы размещаются в каталоге </a:t>
            </a:r>
            <a:r>
              <a:rPr lang="ru-RU" dirty="0" err="1" smtClean="0">
                <a:solidFill>
                  <a:srgbClr val="0000FF"/>
                </a:solidFill>
              </a:rPr>
              <a:t>App_Theme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ru-RU" dirty="0" smtClean="0"/>
              <a:t>, который находится в корневом каталоге web-приложения. </a:t>
            </a:r>
          </a:p>
          <a:p>
            <a:r>
              <a:rPr lang="ru-RU" dirty="0" smtClean="0"/>
              <a:t>Каждая тема </a:t>
            </a:r>
            <a:r>
              <a:rPr lang="en-US" dirty="0" smtClean="0"/>
              <a:t>web-</a:t>
            </a:r>
            <a:r>
              <a:rPr lang="ru-RU" dirty="0" smtClean="0"/>
              <a:t>приложения помещается в отдельном подкаталоге каталога </a:t>
            </a:r>
            <a:r>
              <a:rPr lang="ru-RU" dirty="0" err="1" smtClean="0">
                <a:solidFill>
                  <a:srgbClr val="0000FF"/>
                </a:solidFill>
              </a:rPr>
              <a:t>App_Theme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ru-RU" dirty="0" smtClean="0"/>
              <a:t>. </a:t>
            </a: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dirty="0" smtClean="0"/>
              <a:t>Описание тем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smtClean="0"/>
              <a:t>Тема</a:t>
            </a:r>
            <a:r>
              <a:rPr lang="ru-RU" dirty="0" smtClean="0"/>
              <a:t> состоит из одного или нескольких файлов оформления с расширением </a:t>
            </a:r>
            <a:r>
              <a:rPr lang="ru-RU" dirty="0" smtClean="0">
                <a:solidFill>
                  <a:srgbClr val="0000FF"/>
                </a:solidFill>
              </a:rPr>
              <a:t>.</a:t>
            </a:r>
            <a:r>
              <a:rPr lang="ru-RU" dirty="0" err="1" smtClean="0">
                <a:solidFill>
                  <a:srgbClr val="0000FF"/>
                </a:solidFill>
              </a:rPr>
              <a:t>skin</a:t>
            </a:r>
            <a:r>
              <a:rPr lang="ru-RU" dirty="0" smtClean="0"/>
              <a:t>. </a:t>
            </a:r>
          </a:p>
          <a:p>
            <a:r>
              <a:rPr lang="ru-RU" dirty="0" smtClean="0">
                <a:solidFill>
                  <a:srgbClr val="0000FF"/>
                </a:solidFill>
              </a:rPr>
              <a:t>skin</a:t>
            </a:r>
            <a:r>
              <a:rPr lang="ru-RU" dirty="0" smtClean="0"/>
              <a:t>-файл – это простой текстовый файл, который содержит </a:t>
            </a:r>
            <a:r>
              <a:rPr lang="ru-RU" i="1" dirty="0" smtClean="0"/>
              <a:t>описание свойств серверных  ЭУ</a:t>
            </a:r>
            <a:r>
              <a:rPr lang="ru-RU" dirty="0" smtClean="0"/>
              <a:t>, используемых в </a:t>
            </a:r>
            <a:r>
              <a:rPr lang="en-US" dirty="0" smtClean="0"/>
              <a:t>web</a:t>
            </a:r>
            <a:r>
              <a:rPr lang="ru-RU" dirty="0" smtClean="0"/>
              <a:t>-формах приложения (дескрипторы). </a:t>
            </a:r>
          </a:p>
          <a:p>
            <a:r>
              <a:rPr lang="ru-RU" i="1" dirty="0" smtClean="0"/>
              <a:t>Описания свойств серверных ЭУ</a:t>
            </a:r>
            <a:r>
              <a:rPr lang="ru-RU" dirty="0" smtClean="0"/>
              <a:t> </a:t>
            </a:r>
          </a:p>
          <a:p>
            <a:pPr lvl="1"/>
            <a:r>
              <a:rPr lang="ru-RU" dirty="0"/>
              <a:t>дескрипторы походят </a:t>
            </a:r>
            <a:r>
              <a:rPr lang="ru-RU" dirty="0" smtClean="0"/>
              <a:t>на обычные описание серверных ЭУ в шаблонах </a:t>
            </a:r>
            <a:r>
              <a:rPr lang="en-US" dirty="0" smtClean="0"/>
              <a:t>web</a:t>
            </a:r>
            <a:r>
              <a:rPr lang="ru-RU" dirty="0" smtClean="0"/>
              <a:t>-форм (файл aspx), </a:t>
            </a:r>
          </a:p>
          <a:p>
            <a:pPr lvl="1"/>
            <a:r>
              <a:rPr lang="ru-RU" dirty="0"/>
              <a:t>дескрипторы </a:t>
            </a:r>
            <a:r>
              <a:rPr lang="ru-RU" dirty="0" smtClean="0"/>
              <a:t>не имеют атрибута </a:t>
            </a:r>
            <a:r>
              <a:rPr lang="en-US" dirty="0" smtClean="0">
                <a:solidFill>
                  <a:srgbClr val="0000FF"/>
                </a:solidFill>
              </a:rPr>
              <a:t>id</a:t>
            </a:r>
            <a:endParaRPr lang="ru-RU" dirty="0" smtClean="0"/>
          </a:p>
          <a:p>
            <a:r>
              <a:rPr lang="ru-RU" b="1" i="1" dirty="0" smtClean="0"/>
              <a:t>Дескрипторы</a:t>
            </a:r>
            <a:r>
              <a:rPr lang="ru-RU" dirty="0" smtClean="0"/>
              <a:t> содержат лишь те свойства серверных ЭУ, значения которых необходимо установить – общие свойства.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r>
              <a:rPr lang="ru-RU" dirty="0" smtClean="0"/>
              <a:t>Пример дескриптора </a:t>
            </a:r>
            <a:r>
              <a:rPr lang="ru-RU" dirty="0" smtClean="0">
                <a:solidFill>
                  <a:srgbClr val="0000FF"/>
                </a:solidFill>
              </a:rPr>
              <a:t>skin</a:t>
            </a:r>
            <a:r>
              <a:rPr lang="ru-RU" dirty="0" smtClean="0"/>
              <a:t>-файла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Типичным описанием </a:t>
            </a:r>
            <a:r>
              <a:rPr lang="ru-RU" sz="2800" dirty="0"/>
              <a:t>оформления элемента управления </a:t>
            </a:r>
            <a:r>
              <a:rPr lang="en-US" sz="2800" dirty="0" err="1" smtClean="0">
                <a:solidFill>
                  <a:srgbClr val="0000FF"/>
                </a:solidFill>
              </a:rPr>
              <a:t>TextBox</a:t>
            </a:r>
            <a:r>
              <a:rPr lang="en-US" sz="2800" dirty="0" smtClean="0"/>
              <a:t> </a:t>
            </a:r>
            <a:r>
              <a:rPr lang="ru-RU" sz="2800" dirty="0" smtClean="0"/>
              <a:t>является</a:t>
            </a:r>
            <a:endParaRPr lang="en-US" sz="2800" dirty="0" smtClean="0"/>
          </a:p>
          <a:p>
            <a:pPr lvl="1"/>
            <a:r>
              <a:rPr lang="ru-RU" sz="2400" dirty="0" smtClean="0"/>
              <a:t>цвет фона </a:t>
            </a:r>
            <a:endParaRPr lang="en-US" sz="2400" dirty="0" smtClean="0"/>
          </a:p>
          <a:p>
            <a:pPr lvl="1"/>
            <a:r>
              <a:rPr lang="ru-RU" sz="2400" dirty="0" smtClean="0"/>
              <a:t>цвет переднего плана. </a:t>
            </a:r>
          </a:p>
          <a:p>
            <a:r>
              <a:rPr lang="ru-RU" sz="2800" dirty="0" smtClean="0"/>
              <a:t>Для этого нужно задать значения свойств </a:t>
            </a:r>
            <a:r>
              <a:rPr lang="ru-RU" sz="2800" dirty="0" smtClean="0">
                <a:solidFill>
                  <a:srgbClr val="0000FF"/>
                </a:solidFill>
              </a:rPr>
              <a:t>BackColor</a:t>
            </a:r>
            <a:r>
              <a:rPr lang="ru-RU" sz="2800" dirty="0" smtClean="0"/>
              <a:t> или </a:t>
            </a:r>
            <a:r>
              <a:rPr lang="ru-RU" sz="2800" dirty="0" err="1" smtClean="0">
                <a:solidFill>
                  <a:srgbClr val="0000FF"/>
                </a:solidFill>
              </a:rPr>
              <a:t>ForeColor</a:t>
            </a:r>
            <a:r>
              <a:rPr lang="ru-RU" sz="2800" dirty="0" smtClean="0"/>
              <a:t>, соответственно. </a:t>
            </a:r>
          </a:p>
          <a:p>
            <a:r>
              <a:rPr lang="ru-RU" sz="2800" dirty="0" smtClean="0"/>
              <a:t>Описание </a:t>
            </a:r>
            <a:r>
              <a:rPr lang="ru-RU" sz="2800" dirty="0"/>
              <a:t>оформления (дескриптор) элемента </a:t>
            </a:r>
            <a:r>
              <a:rPr lang="ru-RU" sz="2800" dirty="0" err="1" smtClean="0">
                <a:solidFill>
                  <a:srgbClr val="0000FF"/>
                </a:solidFill>
              </a:rPr>
              <a:t>TextBox</a:t>
            </a:r>
            <a:r>
              <a:rPr lang="ru-RU" sz="2800" dirty="0" smtClean="0"/>
              <a:t> может выглядеть следующим образом:</a:t>
            </a: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	</a:t>
            </a:r>
            <a:r>
              <a:rPr lang="en-US" sz="2800" dirty="0" smtClean="0">
                <a:solidFill>
                  <a:srgbClr val="0000FF"/>
                </a:solidFill>
              </a:rPr>
              <a:t>&lt;</a:t>
            </a:r>
            <a:r>
              <a:rPr lang="en-US" sz="2800" dirty="0" err="1" smtClean="0">
                <a:solidFill>
                  <a:srgbClr val="0000FF"/>
                </a:solidFill>
              </a:rPr>
              <a:t>asp:TextBox</a:t>
            </a:r>
            <a:r>
              <a:rPr lang="en-US" sz="2800" dirty="0" smtClean="0">
                <a:solidFill>
                  <a:srgbClr val="0000FF"/>
                </a:solidFill>
              </a:rPr>
              <a:t> runat="server" </a:t>
            </a:r>
            <a:r>
              <a:rPr lang="en-US" sz="2800" dirty="0" err="1" smtClean="0">
                <a:solidFill>
                  <a:srgbClr val="0000FF"/>
                </a:solidFill>
              </a:rPr>
              <a:t>forecolor</a:t>
            </a:r>
            <a:r>
              <a:rPr lang="en-US" sz="2800" dirty="0" smtClean="0">
                <a:solidFill>
                  <a:srgbClr val="0000FF"/>
                </a:solidFill>
              </a:rPr>
              <a:t>="blue" </a:t>
            </a:r>
            <a:r>
              <a:rPr lang="ru-RU" sz="2800" dirty="0" smtClean="0">
                <a:solidFill>
                  <a:srgbClr val="0000FF"/>
                </a:solidFill>
              </a:rPr>
              <a:t>	</a:t>
            </a:r>
            <a:r>
              <a:rPr lang="en-US" sz="2800" dirty="0" err="1" smtClean="0">
                <a:solidFill>
                  <a:srgbClr val="0000FF"/>
                </a:solidFill>
              </a:rPr>
              <a:t>backcolor</a:t>
            </a:r>
            <a:r>
              <a:rPr lang="en-US" sz="2800" dirty="0" smtClean="0">
                <a:solidFill>
                  <a:srgbClr val="0000FF"/>
                </a:solidFill>
              </a:rPr>
              <a:t>="</a:t>
            </a:r>
            <a:r>
              <a:rPr lang="en-US" sz="2800" dirty="0" err="1" smtClean="0">
                <a:solidFill>
                  <a:srgbClr val="0000FF"/>
                </a:solidFill>
              </a:rPr>
              <a:t>lightsteelblue</a:t>
            </a:r>
            <a:r>
              <a:rPr lang="en-US" sz="2800" dirty="0" smtClean="0">
                <a:solidFill>
                  <a:srgbClr val="0000FF"/>
                </a:solidFill>
              </a:rPr>
              <a:t>"/&gt;</a:t>
            </a:r>
            <a:endParaRPr lang="ru-RU" sz="2800" dirty="0" smtClean="0">
              <a:solidFill>
                <a:srgbClr val="0000FF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 smtClean="0"/>
              <a:t>Применение тем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964488" cy="5445224"/>
          </a:xfrm>
        </p:spPr>
        <p:txBody>
          <a:bodyPr>
            <a:normAutofit/>
          </a:bodyPr>
          <a:lstStyle/>
          <a:p>
            <a:r>
              <a:rPr lang="ru-RU" dirty="0" smtClean="0"/>
              <a:t>Созданная тема может быть применена</a:t>
            </a:r>
          </a:p>
          <a:p>
            <a:pPr lvl="1"/>
            <a:r>
              <a:rPr lang="ru-RU" dirty="0" smtClean="0"/>
              <a:t>ко всем страницам </a:t>
            </a:r>
            <a:r>
              <a:rPr lang="en-US" dirty="0" smtClean="0"/>
              <a:t>web</a:t>
            </a:r>
            <a:r>
              <a:rPr lang="ru-RU" dirty="0" smtClean="0"/>
              <a:t>-приложения, </a:t>
            </a:r>
          </a:p>
          <a:p>
            <a:pPr lvl="1"/>
            <a:r>
              <a:rPr lang="ru-RU" dirty="0" smtClean="0"/>
              <a:t>к файлам подкаталога или </a:t>
            </a:r>
            <a:endParaRPr lang="en-US" dirty="0" smtClean="0"/>
          </a:p>
          <a:p>
            <a:pPr lvl="1"/>
            <a:r>
              <a:rPr lang="ru-RU" dirty="0" smtClean="0"/>
              <a:t>только к некоторым </a:t>
            </a:r>
            <a:r>
              <a:rPr lang="en-US" dirty="0" smtClean="0"/>
              <a:t>web</a:t>
            </a:r>
            <a:r>
              <a:rPr lang="ru-RU" dirty="0" smtClean="0"/>
              <a:t>-формам. </a:t>
            </a:r>
          </a:p>
        </p:txBody>
      </p:sp>
    </p:spTree>
    <p:extLst>
      <p:ext uri="{BB962C8B-B14F-4D97-AF65-F5344CB8AC3E}">
        <p14:creationId xmlns:p14="http://schemas.microsoft.com/office/powerpoint/2010/main" val="35023683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Если для </a:t>
            </a:r>
            <a:r>
              <a:rPr lang="en-US" dirty="0" smtClean="0"/>
              <a:t>web-</a:t>
            </a:r>
            <a:r>
              <a:rPr lang="ru-RU" dirty="0" smtClean="0"/>
              <a:t>формы задана </a:t>
            </a:r>
            <a:r>
              <a:rPr lang="ru-RU" b="1" i="1" dirty="0" smtClean="0"/>
              <a:t>тема</a:t>
            </a:r>
            <a:r>
              <a:rPr lang="ru-RU" dirty="0" smtClean="0"/>
              <a:t>, то </a:t>
            </a:r>
            <a:r>
              <a:rPr lang="ru-RU" dirty="0" err="1" smtClean="0"/>
              <a:t>ASP.Net</a:t>
            </a:r>
            <a:r>
              <a:rPr lang="ru-RU" dirty="0" smtClean="0"/>
              <a:t> при обработке на сервере заменяет значения свойств элементов управления на те значения, которые описаны в дескрипторах темы. </a:t>
            </a:r>
            <a:endParaRPr lang="en-US" dirty="0" smtClean="0"/>
          </a:p>
          <a:p>
            <a:r>
              <a:rPr lang="ru-RU" b="1" i="1" dirty="0" smtClean="0"/>
              <a:t>Тема является более приоритетной по отношению к свойствам элемента управления.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0461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Добавление темы в проект web-приложения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25780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Выполнить команду главного меню «</a:t>
            </a:r>
            <a:r>
              <a:rPr lang="ru-RU" dirty="0" err="1" smtClean="0">
                <a:solidFill>
                  <a:srgbClr val="0000FF"/>
                </a:solidFill>
              </a:rPr>
              <a:t>WebSite=</a:t>
            </a:r>
            <a:r>
              <a:rPr lang="ru-RU" dirty="0" smtClean="0">
                <a:solidFill>
                  <a:srgbClr val="0000FF"/>
                </a:solidFill>
              </a:rPr>
              <a:t>&gt;</a:t>
            </a:r>
            <a:r>
              <a:rPr lang="ru-RU" dirty="0" err="1" smtClean="0">
                <a:solidFill>
                  <a:srgbClr val="0000FF"/>
                </a:solidFill>
              </a:rPr>
              <a:t>Add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err="1" smtClean="0">
                <a:solidFill>
                  <a:srgbClr val="0000FF"/>
                </a:solidFill>
              </a:rPr>
              <a:t>New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err="1" smtClean="0">
                <a:solidFill>
                  <a:srgbClr val="0000FF"/>
                </a:solidFill>
              </a:rPr>
              <a:t>Item</a:t>
            </a:r>
            <a:r>
              <a:rPr lang="ru-RU" dirty="0" smtClean="0"/>
              <a:t>», </a:t>
            </a:r>
          </a:p>
          <a:p>
            <a:pPr lvl="1"/>
            <a:r>
              <a:rPr lang="ru-RU" dirty="0" smtClean="0"/>
              <a:t>в открывшемся окне выбрать шаблон «</a:t>
            </a:r>
            <a:r>
              <a:rPr lang="ru-RU" dirty="0" err="1" smtClean="0"/>
              <a:t>Skin</a:t>
            </a:r>
            <a:r>
              <a:rPr lang="ru-RU" dirty="0" smtClean="0"/>
              <a:t> </a:t>
            </a:r>
            <a:r>
              <a:rPr lang="ru-RU" dirty="0" err="1" smtClean="0"/>
              <a:t>File</a:t>
            </a:r>
            <a:r>
              <a:rPr lang="ru-RU" dirty="0" smtClean="0"/>
              <a:t>», нажать OK. </a:t>
            </a:r>
          </a:p>
          <a:p>
            <a:r>
              <a:rPr lang="ru-RU" dirty="0" smtClean="0"/>
              <a:t>Visual Studio </a:t>
            </a:r>
          </a:p>
          <a:p>
            <a:pPr lvl="1"/>
            <a:r>
              <a:rPr lang="ru-RU" dirty="0" smtClean="0"/>
              <a:t>предупредит о том, что создаваемый файл оформления должен помещаться в папку </a:t>
            </a:r>
            <a:r>
              <a:rPr lang="ru-RU" dirty="0" err="1" smtClean="0">
                <a:solidFill>
                  <a:srgbClr val="0000FF"/>
                </a:solidFill>
              </a:rPr>
              <a:t>App_Themes</a:t>
            </a:r>
            <a:endParaRPr lang="ru-RU" dirty="0" smtClean="0"/>
          </a:p>
          <a:p>
            <a:pPr lvl="1"/>
            <a:r>
              <a:rPr lang="ru-RU" dirty="0" smtClean="0"/>
              <a:t>спросит, нужно ли добавить ее в проект в том случае, если она не существует.</a:t>
            </a:r>
          </a:p>
          <a:p>
            <a:r>
              <a:rPr lang="ru-RU" dirty="0" smtClean="0"/>
              <a:t>Ввести дескрипторы описания серверных элементов управления приложения.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Применение темы только к выбранной </a:t>
            </a:r>
            <a:r>
              <a:rPr lang="en-US" dirty="0" smtClean="0"/>
              <a:t>web</a:t>
            </a:r>
            <a:r>
              <a:rPr lang="ru-RU" dirty="0" smtClean="0"/>
              <a:t>-форме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686800" cy="5257800"/>
          </a:xfrm>
        </p:spPr>
        <p:txBody>
          <a:bodyPr>
            <a:normAutofit/>
          </a:bodyPr>
          <a:lstStyle/>
          <a:p>
            <a:r>
              <a:rPr lang="ru-RU" dirty="0" smtClean="0"/>
              <a:t>Нужно выбрать объект </a:t>
            </a:r>
            <a:r>
              <a:rPr lang="ru-RU" dirty="0" smtClean="0">
                <a:solidFill>
                  <a:srgbClr val="0000FF"/>
                </a:solidFill>
              </a:rPr>
              <a:t>DOCUMENT</a:t>
            </a:r>
            <a:r>
              <a:rPr lang="ru-RU" dirty="0" smtClean="0"/>
              <a:t> в окне свойств страницы и ввести в свойство </a:t>
            </a:r>
            <a:r>
              <a:rPr lang="ru-RU" dirty="0" err="1" smtClean="0">
                <a:solidFill>
                  <a:srgbClr val="0000FF"/>
                </a:solidFill>
              </a:rPr>
              <a:t>Theme</a:t>
            </a:r>
            <a:r>
              <a:rPr lang="ru-RU" dirty="0" smtClean="0"/>
              <a:t> имя темы, которую необходимо применить к данной странице. </a:t>
            </a:r>
            <a:endParaRPr lang="en-US" dirty="0" smtClean="0"/>
          </a:p>
          <a:p>
            <a:r>
              <a:rPr lang="ru-RU" dirty="0" smtClean="0"/>
              <a:t>При этом Visual Studio скорректирует директиву </a:t>
            </a:r>
            <a:r>
              <a:rPr lang="ru-RU" dirty="0" smtClean="0">
                <a:solidFill>
                  <a:srgbClr val="0000FF"/>
                </a:solidFill>
              </a:rPr>
              <a:t>Page</a:t>
            </a:r>
            <a:r>
              <a:rPr lang="ru-RU" dirty="0" smtClean="0"/>
              <a:t> данной страницы: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ru-RU" dirty="0" smtClean="0">
                <a:solidFill>
                  <a:srgbClr val="0000FF"/>
                </a:solidFill>
              </a:rPr>
              <a:t>&lt;%@ </a:t>
            </a:r>
            <a:r>
              <a:rPr lang="en-US" dirty="0" smtClean="0">
                <a:solidFill>
                  <a:srgbClr val="0000FF"/>
                </a:solidFill>
              </a:rPr>
              <a:t>P</a:t>
            </a:r>
            <a:r>
              <a:rPr lang="ru-RU" dirty="0" err="1" smtClean="0">
                <a:solidFill>
                  <a:srgbClr val="0000FF"/>
                </a:solidFill>
              </a:rPr>
              <a:t>age</a:t>
            </a:r>
            <a:r>
              <a:rPr lang="ru-RU" dirty="0" smtClean="0">
                <a:solidFill>
                  <a:srgbClr val="0000FF"/>
                </a:solidFill>
              </a:rPr>
              <a:t> ….. </a:t>
            </a:r>
            <a:r>
              <a:rPr lang="en-US" dirty="0" smtClean="0">
                <a:solidFill>
                  <a:srgbClr val="0000FF"/>
                </a:solidFill>
              </a:rPr>
              <a:t>T</a:t>
            </a:r>
            <a:r>
              <a:rPr lang="ru-RU" dirty="0" err="1" smtClean="0">
                <a:solidFill>
                  <a:srgbClr val="0000FF"/>
                </a:solidFill>
              </a:rPr>
              <a:t>heme=</a:t>
            </a:r>
            <a:r>
              <a:rPr lang="ru-RU" dirty="0" smtClean="0">
                <a:solidFill>
                  <a:srgbClr val="0000FF"/>
                </a:solidFill>
              </a:rPr>
              <a:t>"</a:t>
            </a:r>
            <a:r>
              <a:rPr lang="en-US" dirty="0" err="1" smtClean="0">
                <a:solidFill>
                  <a:srgbClr val="0000FF"/>
                </a:solidFill>
              </a:rPr>
              <a:t>myThem</a:t>
            </a:r>
            <a:r>
              <a:rPr lang="ru-RU" dirty="0" err="1" smtClean="0">
                <a:solidFill>
                  <a:srgbClr val="0000FF"/>
                </a:solidFill>
              </a:rPr>
              <a:t>e</a:t>
            </a:r>
            <a:r>
              <a:rPr lang="ru-RU" dirty="0" smtClean="0">
                <a:solidFill>
                  <a:srgbClr val="0000FF"/>
                </a:solidFill>
              </a:rPr>
              <a:t>"&gt;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Задание темы для всех </a:t>
            </a:r>
            <a:r>
              <a:rPr lang="en-US" sz="3600" dirty="0" smtClean="0"/>
              <a:t>web</a:t>
            </a:r>
            <a:r>
              <a:rPr lang="ru-RU" sz="3600" dirty="0" smtClean="0"/>
              <a:t>-форм приложения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28800"/>
            <a:ext cx="8964488" cy="5229200"/>
          </a:xfrm>
        </p:spPr>
        <p:txBody>
          <a:bodyPr>
            <a:normAutofit/>
          </a:bodyPr>
          <a:lstStyle/>
          <a:p>
            <a:r>
              <a:rPr lang="ru-RU" dirty="0" smtClean="0"/>
              <a:t>В конфигурационном файле </a:t>
            </a:r>
            <a:r>
              <a:rPr lang="ru-RU" dirty="0" err="1" smtClean="0">
                <a:solidFill>
                  <a:srgbClr val="0000FF"/>
                </a:solidFill>
              </a:rPr>
              <a:t>web.config</a:t>
            </a:r>
            <a:r>
              <a:rPr lang="ru-RU" dirty="0" smtClean="0"/>
              <a:t>, в котором находятся </a:t>
            </a:r>
            <a:r>
              <a:rPr lang="en-US" dirty="0" smtClean="0"/>
              <a:t>web</a:t>
            </a:r>
            <a:r>
              <a:rPr lang="ru-RU" dirty="0" smtClean="0"/>
              <a:t>-формы, нужно определить используемую тему с помощью директивы </a:t>
            </a:r>
            <a:r>
              <a:rPr lang="ru-RU" dirty="0" err="1" smtClean="0">
                <a:solidFill>
                  <a:srgbClr val="0000FF"/>
                </a:solidFill>
              </a:rPr>
              <a:t>pages</a:t>
            </a:r>
            <a:r>
              <a:rPr lang="ru-RU" dirty="0" smtClean="0"/>
              <a:t>. </a:t>
            </a:r>
          </a:p>
          <a:p>
            <a:pPr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&lt;system.web&gt;</a:t>
            </a:r>
            <a:endParaRPr lang="ru-RU" dirty="0" smtClean="0">
              <a:solidFill>
                <a:srgbClr val="0000FF"/>
              </a:solidFill>
            </a:endParaRPr>
          </a:p>
          <a:p>
            <a:pPr marL="727075"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&lt;pages theme="</a:t>
            </a:r>
            <a:r>
              <a:rPr lang="en-US" dirty="0" err="1" smtClean="0">
                <a:solidFill>
                  <a:srgbClr val="0000FF"/>
                </a:solidFill>
              </a:rPr>
              <a:t>myTheme</a:t>
            </a:r>
            <a:r>
              <a:rPr lang="en-US" dirty="0" smtClean="0">
                <a:solidFill>
                  <a:srgbClr val="0000FF"/>
                </a:solidFill>
              </a:rPr>
              <a:t>" /&gt;</a:t>
            </a:r>
            <a:endParaRPr lang="ru-RU" dirty="0" smtClean="0">
              <a:solidFill>
                <a:srgbClr val="0000FF"/>
              </a:solidFill>
            </a:endParaRPr>
          </a:p>
          <a:p>
            <a:pPr marL="727075" indent="17463">
              <a:buNone/>
              <a:tabLst>
                <a:tab pos="722313" algn="l"/>
              </a:tabLst>
            </a:pPr>
            <a:r>
              <a:rPr lang="en-US" dirty="0" smtClean="0">
                <a:solidFill>
                  <a:srgbClr val="0000FF"/>
                </a:solidFill>
              </a:rPr>
              <a:t>…</a:t>
            </a:r>
            <a:endParaRPr lang="ru-RU" dirty="0" smtClean="0">
              <a:solidFill>
                <a:srgbClr val="0000FF"/>
              </a:solidFill>
            </a:endParaRPr>
          </a:p>
          <a:p>
            <a:pPr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&lt;/system.web&gt;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b="1" dirty="0" smtClean="0"/>
              <a:t>Мастер страницы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964488" cy="5517232"/>
          </a:xfrm>
        </p:spPr>
        <p:txBody>
          <a:bodyPr>
            <a:normAutofit/>
          </a:bodyPr>
          <a:lstStyle/>
          <a:p>
            <a:r>
              <a:rPr lang="ru-RU" dirty="0" smtClean="0"/>
              <a:t>Для задания одинаковой структуры всем </a:t>
            </a:r>
            <a:r>
              <a:rPr lang="en-US" dirty="0" smtClean="0"/>
              <a:t>web</a:t>
            </a:r>
            <a:r>
              <a:rPr lang="ru-RU" dirty="0" smtClean="0"/>
              <a:t>-формам приложения используются </a:t>
            </a:r>
            <a:r>
              <a:rPr lang="ru-RU" b="1" i="1" dirty="0" err="1" smtClean="0"/>
              <a:t>мастер-страницы</a:t>
            </a:r>
            <a:r>
              <a:rPr lang="ru-RU" b="1" i="1" dirty="0" smtClean="0"/>
              <a:t> </a:t>
            </a:r>
            <a:r>
              <a:rPr lang="ru-RU" dirty="0" smtClean="0"/>
              <a:t>(</a:t>
            </a:r>
            <a:r>
              <a:rPr lang="en-US" b="1" i="1" dirty="0" smtClean="0"/>
              <a:t>master-pages</a:t>
            </a:r>
            <a:r>
              <a:rPr lang="ru-RU" dirty="0" smtClean="0"/>
              <a:t>). </a:t>
            </a:r>
            <a:endParaRPr lang="en-US" dirty="0" smtClean="0"/>
          </a:p>
          <a:p>
            <a:r>
              <a:rPr lang="ru-RU" dirty="0" err="1" smtClean="0"/>
              <a:t>Мастер-страницы</a:t>
            </a:r>
            <a:r>
              <a:rPr lang="ru-RU" dirty="0" smtClean="0"/>
              <a:t> являются шаблонами, которые содержат </a:t>
            </a:r>
          </a:p>
          <a:p>
            <a:pPr lvl="1"/>
            <a:r>
              <a:rPr lang="ru-RU" dirty="0" smtClean="0"/>
              <a:t>общие для всех форм элементы и </a:t>
            </a:r>
          </a:p>
          <a:p>
            <a:pPr lvl="1"/>
            <a:r>
              <a:rPr lang="ru-RU" dirty="0" smtClean="0"/>
              <a:t>специальные элементы (хотя бы один) </a:t>
            </a:r>
            <a:r>
              <a:rPr lang="en-US" dirty="0" err="1" smtClean="0">
                <a:solidFill>
                  <a:srgbClr val="0000FF"/>
                </a:solidFill>
              </a:rPr>
              <a:t>ContentPlaceHolder</a:t>
            </a:r>
            <a:r>
              <a:rPr lang="en-US" dirty="0" smtClean="0"/>
              <a:t> </a:t>
            </a:r>
            <a:r>
              <a:rPr lang="ru-RU" dirty="0" smtClean="0"/>
              <a:t>(держатели места для содержания), определяющие местоположение областей, в которых будет размещаться содержание других </a:t>
            </a:r>
            <a:r>
              <a:rPr lang="en-US" dirty="0" smtClean="0"/>
              <a:t>web</a:t>
            </a:r>
            <a:r>
              <a:rPr lang="ru-RU" dirty="0" smtClean="0"/>
              <a:t>-форм (</a:t>
            </a:r>
            <a:r>
              <a:rPr lang="ru-RU" b="1" i="1" dirty="0" err="1" smtClean="0"/>
              <a:t>страниц-содержания</a:t>
            </a:r>
            <a:r>
              <a:rPr lang="ru-RU" dirty="0" smtClean="0"/>
              <a:t>). </a:t>
            </a:r>
            <a:endParaRPr lang="en-US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dirty="0" smtClean="0"/>
              <a:t>Серверный ЭУ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ContentPlaceHolder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964488" cy="5517232"/>
          </a:xfrm>
        </p:spPr>
        <p:txBody>
          <a:bodyPr>
            <a:normAutofit/>
          </a:bodyPr>
          <a:lstStyle/>
          <a:p>
            <a:r>
              <a:rPr lang="ru-RU" dirty="0" smtClean="0"/>
              <a:t>Серверный ЭУ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ContentPlaceHolder</a:t>
            </a:r>
            <a:r>
              <a:rPr lang="en-US" dirty="0" smtClean="0"/>
              <a:t> </a:t>
            </a:r>
            <a:r>
              <a:rPr lang="ru-RU" dirty="0" smtClean="0"/>
              <a:t>(держатели места для содержания), определяет местоположение областей, в которых будет размещаться содержание других </a:t>
            </a:r>
            <a:r>
              <a:rPr lang="en-US" dirty="0" smtClean="0"/>
              <a:t>web</a:t>
            </a:r>
            <a:r>
              <a:rPr lang="ru-RU" dirty="0" smtClean="0"/>
              <a:t>-форм (</a:t>
            </a:r>
            <a:r>
              <a:rPr lang="ru-RU" b="1" i="1" dirty="0" err="1" smtClean="0"/>
              <a:t>страниц-содержания</a:t>
            </a:r>
            <a:r>
              <a:rPr lang="ru-RU" dirty="0" smtClean="0"/>
              <a:t>).</a:t>
            </a:r>
          </a:p>
          <a:p>
            <a:r>
              <a:rPr lang="ru-RU" dirty="0" smtClean="0"/>
              <a:t>Например:</a:t>
            </a:r>
          </a:p>
          <a:p>
            <a:pPr indent="17463">
              <a:buNone/>
            </a:pPr>
            <a:r>
              <a:rPr lang="ru-RU" dirty="0" smtClean="0">
                <a:solidFill>
                  <a:srgbClr val="0000FF"/>
                </a:solidFill>
              </a:rPr>
              <a:t>&lt;</a:t>
            </a:r>
            <a:r>
              <a:rPr lang="en-US" dirty="0" smtClean="0">
                <a:solidFill>
                  <a:srgbClr val="0000FF"/>
                </a:solidFill>
              </a:rPr>
              <a:t>asp</a:t>
            </a:r>
            <a:r>
              <a:rPr lang="ru-RU" dirty="0" smtClean="0">
                <a:solidFill>
                  <a:srgbClr val="0000FF"/>
                </a:solidFill>
              </a:rPr>
              <a:t>:</a:t>
            </a:r>
            <a:r>
              <a:rPr lang="en-US" dirty="0" err="1" smtClean="0">
                <a:solidFill>
                  <a:srgbClr val="0000FF"/>
                </a:solidFill>
              </a:rPr>
              <a:t>ContentPlaceHolder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ID</a:t>
            </a:r>
            <a:r>
              <a:rPr lang="ru-RU" b="1" dirty="0" smtClean="0">
                <a:solidFill>
                  <a:srgbClr val="0000FF"/>
                </a:solidFill>
              </a:rPr>
              <a:t>="</a:t>
            </a:r>
            <a:r>
              <a:rPr lang="en-US" b="1" dirty="0" err="1" smtClean="0">
                <a:solidFill>
                  <a:srgbClr val="0000FF"/>
                </a:solidFill>
              </a:rPr>
              <a:t>HeadContent</a:t>
            </a:r>
            <a:r>
              <a:rPr lang="ru-RU" b="1" dirty="0" smtClean="0">
                <a:solidFill>
                  <a:srgbClr val="0000FF"/>
                </a:solidFill>
              </a:rPr>
              <a:t>"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runat</a:t>
            </a:r>
            <a:r>
              <a:rPr lang="ru-RU" dirty="0" smtClean="0">
                <a:solidFill>
                  <a:srgbClr val="0000FF"/>
                </a:solidFill>
              </a:rPr>
              <a:t>="</a:t>
            </a:r>
            <a:r>
              <a:rPr lang="en-US" dirty="0" smtClean="0">
                <a:solidFill>
                  <a:srgbClr val="0000FF"/>
                </a:solidFill>
              </a:rPr>
              <a:t>server</a:t>
            </a:r>
            <a:r>
              <a:rPr lang="ru-RU" dirty="0" smtClean="0">
                <a:solidFill>
                  <a:srgbClr val="0000FF"/>
                </a:solidFill>
              </a:rPr>
              <a:t>"&gt;</a:t>
            </a:r>
          </a:p>
          <a:p>
            <a:pPr indent="17463">
              <a:buNone/>
            </a:pPr>
            <a:r>
              <a:rPr lang="ru-RU" dirty="0" smtClean="0">
                <a:solidFill>
                  <a:srgbClr val="0000FF"/>
                </a:solidFill>
              </a:rPr>
              <a:t>&lt;/</a:t>
            </a:r>
            <a:r>
              <a:rPr lang="en-US" dirty="0" smtClean="0">
                <a:solidFill>
                  <a:srgbClr val="0000FF"/>
                </a:solidFill>
              </a:rPr>
              <a:t>asp</a:t>
            </a:r>
            <a:r>
              <a:rPr lang="ru-RU" dirty="0" smtClean="0">
                <a:solidFill>
                  <a:srgbClr val="0000FF"/>
                </a:solidFill>
              </a:rPr>
              <a:t>:</a:t>
            </a:r>
            <a:r>
              <a:rPr lang="en-US" dirty="0" err="1" smtClean="0">
                <a:solidFill>
                  <a:srgbClr val="0000FF"/>
                </a:solidFill>
              </a:rPr>
              <a:t>ContentPlaceHolder</a:t>
            </a:r>
            <a:r>
              <a:rPr lang="ru-RU" dirty="0" smtClean="0">
                <a:solidFill>
                  <a:srgbClr val="0000FF"/>
                </a:solidFill>
              </a:rPr>
              <a:t>&gt;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Обычно, мастер страница содержит </a:t>
            </a:r>
          </a:p>
          <a:p>
            <a:pPr lvl="1"/>
            <a:r>
              <a:rPr lang="ru-RU" dirty="0" smtClean="0"/>
              <a:t>фиксированные элементы, одинаковые для всех страниц, </a:t>
            </a:r>
          </a:p>
          <a:p>
            <a:pPr lvl="1"/>
            <a:r>
              <a:rPr lang="ru-RU" dirty="0" smtClean="0"/>
              <a:t>заполнитель содержимого для остальной части страницы. </a:t>
            </a:r>
            <a:endParaRPr lang="en-US" dirty="0" smtClean="0"/>
          </a:p>
          <a:p>
            <a:r>
              <a:rPr lang="ru-RU" dirty="0" smtClean="0"/>
              <a:t>Наиболее типичными фиксированными элементами являются </a:t>
            </a:r>
            <a:endParaRPr lang="en-US" dirty="0" smtClean="0"/>
          </a:p>
          <a:p>
            <a:pPr lvl="1"/>
            <a:r>
              <a:rPr lang="ru-RU" dirty="0" smtClean="0"/>
              <a:t>верхний колонтитул</a:t>
            </a:r>
            <a:r>
              <a:rPr lang="en-US" dirty="0" smtClean="0"/>
              <a:t>;</a:t>
            </a:r>
          </a:p>
          <a:p>
            <a:pPr lvl="1"/>
            <a:r>
              <a:rPr lang="ru-RU" dirty="0" smtClean="0"/>
              <a:t>нижний колонтитул, </a:t>
            </a:r>
            <a:endParaRPr lang="en-US" dirty="0" smtClean="0"/>
          </a:p>
          <a:p>
            <a:pPr lvl="1"/>
            <a:r>
              <a:rPr lang="ru-RU" dirty="0" smtClean="0"/>
              <a:t>панель навигации, </a:t>
            </a:r>
            <a:endParaRPr lang="en-US" dirty="0" smtClean="0"/>
          </a:p>
          <a:p>
            <a:pPr lvl="1"/>
            <a:r>
              <a:rPr lang="ru-RU" dirty="0" smtClean="0"/>
              <a:t>панель меню и </a:t>
            </a:r>
            <a:endParaRPr lang="en-US" dirty="0" smtClean="0"/>
          </a:p>
          <a:p>
            <a:pPr lvl="1"/>
            <a:r>
              <a:rPr lang="ru-RU" dirty="0" smtClean="0"/>
              <a:t>т.д. </a:t>
            </a:r>
            <a:endParaRPr lang="en-US" dirty="0" smtClean="0"/>
          </a:p>
          <a:p>
            <a:r>
              <a:rPr lang="ru-RU" dirty="0" smtClean="0"/>
              <a:t>Страница содержания вставляет в такие элементы мастер</a:t>
            </a:r>
            <a:r>
              <a:rPr lang="en-US" dirty="0" smtClean="0"/>
              <a:t>-</a:t>
            </a:r>
            <a:r>
              <a:rPr lang="ru-RU" dirty="0" smtClean="0"/>
              <a:t>страницы некоторое переменное содержимое.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 smtClean="0"/>
              <a:t>Создание мастер страницы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892480" cy="5257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dirty="0" smtClean="0"/>
              <a:t>Для создание страницы шаблона выполните команду меню «</a:t>
            </a:r>
            <a:r>
              <a:rPr lang="ru-RU" dirty="0" err="1" smtClean="0">
                <a:solidFill>
                  <a:srgbClr val="0000FF"/>
                </a:solidFill>
              </a:rPr>
              <a:t>Website</a:t>
            </a:r>
            <a:r>
              <a:rPr lang="ru-RU" dirty="0" smtClean="0">
                <a:solidFill>
                  <a:srgbClr val="0000FF"/>
                </a:solidFill>
              </a:rPr>
              <a:t> ➤ </a:t>
            </a:r>
            <a:r>
              <a:rPr lang="ru-RU" dirty="0" err="1" smtClean="0">
                <a:solidFill>
                  <a:srgbClr val="0000FF"/>
                </a:solidFill>
              </a:rPr>
              <a:t>Add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err="1" smtClean="0">
                <a:solidFill>
                  <a:srgbClr val="0000FF"/>
                </a:solidFill>
              </a:rPr>
              <a:t>New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err="1" smtClean="0">
                <a:solidFill>
                  <a:srgbClr val="0000FF"/>
                </a:solidFill>
              </a:rPr>
              <a:t>Item</a:t>
            </a:r>
            <a:r>
              <a:rPr lang="ru-RU" dirty="0" smtClean="0"/>
              <a:t>» и выберите шаблон «</a:t>
            </a:r>
            <a:r>
              <a:rPr lang="en-US" dirty="0" smtClean="0">
                <a:solidFill>
                  <a:srgbClr val="0000FF"/>
                </a:solidFill>
              </a:rPr>
              <a:t>Master Page</a:t>
            </a:r>
            <a:r>
              <a:rPr lang="ru-RU" dirty="0" smtClean="0"/>
              <a:t>»</a:t>
            </a:r>
            <a:r>
              <a:rPr lang="en-US" dirty="0" smtClean="0"/>
              <a:t>, </a:t>
            </a:r>
            <a:r>
              <a:rPr lang="ru-RU" dirty="0" smtClean="0"/>
              <a:t>задав подходящее имя.</a:t>
            </a:r>
          </a:p>
          <a:p>
            <a:pPr lvl="1">
              <a:lnSpc>
                <a:spcPct val="80000"/>
              </a:lnSpc>
            </a:pPr>
            <a:r>
              <a:rPr lang="ru-RU" dirty="0" smtClean="0"/>
              <a:t>Создается файл с расширением </a:t>
            </a:r>
            <a:r>
              <a:rPr lang="ru-RU" dirty="0" smtClean="0">
                <a:solidFill>
                  <a:srgbClr val="0000FF"/>
                </a:solidFill>
              </a:rPr>
              <a:t>.</a:t>
            </a:r>
            <a:r>
              <a:rPr lang="en-US" dirty="0" smtClean="0">
                <a:solidFill>
                  <a:srgbClr val="0000FF"/>
                </a:solidFill>
              </a:rPr>
              <a:t>master</a:t>
            </a:r>
            <a:r>
              <a:rPr lang="en-US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Эта страница походит на обычную </a:t>
            </a:r>
            <a:r>
              <a:rPr lang="en-US" dirty="0" smtClean="0"/>
              <a:t>web</a:t>
            </a:r>
            <a:r>
              <a:rPr lang="ru-RU" dirty="0" smtClean="0"/>
              <a:t>-страницей, но использует другую директиву. </a:t>
            </a:r>
          </a:p>
          <a:p>
            <a:pPr>
              <a:lnSpc>
                <a:spcPct val="80000"/>
              </a:lnSpc>
            </a:pPr>
            <a:endParaRPr lang="ru-RU" dirty="0" smtClean="0"/>
          </a:p>
          <a:p>
            <a:pPr>
              <a:lnSpc>
                <a:spcPct val="80000"/>
              </a:lnSpc>
            </a:pPr>
            <a:r>
              <a:rPr lang="ru-RU" dirty="0" smtClean="0"/>
              <a:t>Например:</a:t>
            </a:r>
          </a:p>
          <a:p>
            <a:pPr lvl="1">
              <a:lnSpc>
                <a:spcPct val="90000"/>
              </a:lnSpc>
              <a:buNone/>
            </a:pPr>
            <a:r>
              <a:rPr lang="ru-RU" dirty="0" smtClean="0">
                <a:solidFill>
                  <a:srgbClr val="0000FF"/>
                </a:solidFill>
              </a:rPr>
              <a:t>&lt;%@ </a:t>
            </a:r>
            <a:r>
              <a:rPr lang="ru-RU" dirty="0" err="1" smtClean="0">
                <a:solidFill>
                  <a:srgbClr val="0000FF"/>
                </a:solidFill>
              </a:rPr>
              <a:t>Master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err="1" smtClean="0">
                <a:solidFill>
                  <a:srgbClr val="0000FF"/>
                </a:solidFill>
              </a:rPr>
              <a:t>Language=</a:t>
            </a:r>
            <a:r>
              <a:rPr lang="ru-RU" dirty="0" smtClean="0">
                <a:solidFill>
                  <a:srgbClr val="0000FF"/>
                </a:solidFill>
              </a:rPr>
              <a:t>"C#" </a:t>
            </a:r>
            <a:r>
              <a:rPr lang="ru-RU" dirty="0" err="1" smtClean="0">
                <a:solidFill>
                  <a:srgbClr val="0000FF"/>
                </a:solidFill>
              </a:rPr>
              <a:t>AutoEventWireup=</a:t>
            </a:r>
            <a:r>
              <a:rPr lang="ru-RU" dirty="0" smtClean="0">
                <a:solidFill>
                  <a:srgbClr val="0000FF"/>
                </a:solidFill>
              </a:rPr>
              <a:t>"true" </a:t>
            </a:r>
            <a:r>
              <a:rPr lang="ru-RU" dirty="0" err="1" smtClean="0">
                <a:solidFill>
                  <a:srgbClr val="0000FF"/>
                </a:solidFill>
              </a:rPr>
              <a:t>CodeFile=</a:t>
            </a:r>
            <a:r>
              <a:rPr lang="ru-RU" dirty="0" smtClean="0">
                <a:solidFill>
                  <a:srgbClr val="0000FF"/>
                </a:solidFill>
              </a:rPr>
              <a:t>"</a:t>
            </a:r>
            <a:r>
              <a:rPr lang="ru-RU" dirty="0" err="1" smtClean="0">
                <a:solidFill>
                  <a:srgbClr val="0000FF"/>
                </a:solidFill>
              </a:rPr>
              <a:t>SiteTemplate.master.cs</a:t>
            </a:r>
            <a:r>
              <a:rPr lang="ru-RU" dirty="0" smtClean="0">
                <a:solidFill>
                  <a:srgbClr val="0000FF"/>
                </a:solidFill>
              </a:rPr>
              <a:t>" </a:t>
            </a:r>
            <a:r>
              <a:rPr lang="ru-RU" dirty="0" err="1" smtClean="0">
                <a:solidFill>
                  <a:srgbClr val="0000FF"/>
                </a:solidFill>
              </a:rPr>
              <a:t>Inherits=</a:t>
            </a:r>
            <a:r>
              <a:rPr lang="ru-RU" dirty="0" smtClean="0">
                <a:solidFill>
                  <a:srgbClr val="0000FF"/>
                </a:solidFill>
              </a:rPr>
              <a:t>"</a:t>
            </a:r>
            <a:r>
              <a:rPr lang="ru-RU" dirty="0" err="1" smtClean="0">
                <a:solidFill>
                  <a:srgbClr val="0000FF"/>
                </a:solidFill>
              </a:rPr>
              <a:t>SiteTemplate</a:t>
            </a:r>
            <a:r>
              <a:rPr lang="ru-RU" dirty="0" smtClean="0">
                <a:solidFill>
                  <a:srgbClr val="0000FF"/>
                </a:solidFill>
              </a:rPr>
              <a:t>" %&gt;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pPr eaLnBrk="1" hangingPunct="1"/>
            <a:r>
              <a:rPr lang="ru-RU" dirty="0" smtClean="0"/>
              <a:t>Пример описания </a:t>
            </a:r>
            <a:r>
              <a:rPr lang="en-US" dirty="0" smtClean="0"/>
              <a:t>Master </a:t>
            </a:r>
            <a:r>
              <a:rPr lang="ru-RU" dirty="0" smtClean="0"/>
              <a:t>страницы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9304" y="1556792"/>
            <a:ext cx="8839200" cy="530120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&lt;%@ </a:t>
            </a:r>
            <a:r>
              <a:rPr lang="ru-RU" sz="2400" b="1" dirty="0" err="1" smtClean="0">
                <a:solidFill>
                  <a:srgbClr val="0000FF"/>
                </a:solidFill>
              </a:rPr>
              <a:t>Master</a:t>
            </a: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</a:rPr>
              <a:t>language=</a:t>
            </a:r>
            <a:r>
              <a:rPr lang="ru-RU" sz="2400" b="1" dirty="0" smtClean="0">
                <a:solidFill>
                  <a:srgbClr val="0000FF"/>
                </a:solidFill>
              </a:rPr>
              <a:t>"С</a:t>
            </a:r>
            <a:r>
              <a:rPr lang="en-US" sz="2400" b="1" dirty="0" smtClean="0">
                <a:solidFill>
                  <a:srgbClr val="0000FF"/>
                </a:solidFill>
              </a:rPr>
              <a:t>#</a:t>
            </a:r>
            <a:r>
              <a:rPr lang="ru-RU" sz="2400" b="1" dirty="0" smtClean="0">
                <a:solidFill>
                  <a:srgbClr val="0000FF"/>
                </a:solidFill>
              </a:rPr>
              <a:t>" %&gt;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&lt;script </a:t>
            </a:r>
            <a:r>
              <a:rPr lang="ru-RU" sz="2400" dirty="0" err="1" smtClean="0">
                <a:solidFill>
                  <a:srgbClr val="0000FF"/>
                </a:solidFill>
              </a:rPr>
              <a:t>runat=</a:t>
            </a:r>
            <a:r>
              <a:rPr lang="ru-RU" sz="2400" dirty="0" smtClean="0">
                <a:solidFill>
                  <a:srgbClr val="0000FF"/>
                </a:solidFill>
              </a:rPr>
              <a:t>"</a:t>
            </a:r>
            <a:r>
              <a:rPr lang="ru-RU" sz="2400" dirty="0" err="1" smtClean="0">
                <a:solidFill>
                  <a:srgbClr val="0000FF"/>
                </a:solidFill>
              </a:rPr>
              <a:t>server</a:t>
            </a:r>
            <a:r>
              <a:rPr lang="ru-RU" sz="2400" dirty="0" smtClean="0">
                <a:solidFill>
                  <a:srgbClr val="0000FF"/>
                </a:solidFill>
              </a:rPr>
              <a:t>"&gt; &lt;/</a:t>
            </a:r>
            <a:r>
              <a:rPr lang="ru-RU" sz="2400" dirty="0" err="1" smtClean="0">
                <a:solidFill>
                  <a:srgbClr val="0000FF"/>
                </a:solidFill>
              </a:rPr>
              <a:t>script</a:t>
            </a:r>
            <a:r>
              <a:rPr lang="ru-RU" sz="2400" dirty="0" smtClean="0">
                <a:solidFill>
                  <a:srgbClr val="0000FF"/>
                </a:solidFill>
              </a:rPr>
              <a:t>&gt;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&lt;</a:t>
            </a:r>
            <a:r>
              <a:rPr lang="ru-RU" sz="2400" dirty="0" err="1" smtClean="0">
                <a:solidFill>
                  <a:srgbClr val="0000FF"/>
                </a:solidFill>
              </a:rPr>
              <a:t>html</a:t>
            </a:r>
            <a:r>
              <a:rPr lang="ru-RU" sz="2400" dirty="0" smtClean="0">
                <a:solidFill>
                  <a:srgbClr val="0000FF"/>
                </a:solidFill>
              </a:rPr>
              <a:t>&gt;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&lt;head </a:t>
            </a:r>
            <a:r>
              <a:rPr lang="ru-RU" sz="2400" dirty="0" err="1" smtClean="0">
                <a:solidFill>
                  <a:srgbClr val="0000FF"/>
                </a:solidFill>
              </a:rPr>
              <a:t>runat=</a:t>
            </a:r>
            <a:r>
              <a:rPr lang="ru-RU" sz="2400" dirty="0" smtClean="0">
                <a:solidFill>
                  <a:srgbClr val="0000FF"/>
                </a:solidFill>
              </a:rPr>
              <a:t>"</a:t>
            </a:r>
            <a:r>
              <a:rPr lang="ru-RU" sz="2400" dirty="0" err="1" smtClean="0">
                <a:solidFill>
                  <a:srgbClr val="0000FF"/>
                </a:solidFill>
              </a:rPr>
              <a:t>server</a:t>
            </a:r>
            <a:r>
              <a:rPr lang="ru-RU" sz="2400" dirty="0" smtClean="0">
                <a:solidFill>
                  <a:srgbClr val="0000FF"/>
                </a:solidFill>
              </a:rPr>
              <a:t>"&gt;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	&lt;title&gt;</a:t>
            </a:r>
            <a:r>
              <a:rPr lang="ru-RU" sz="2400" dirty="0" err="1" smtClean="0">
                <a:solidFill>
                  <a:srgbClr val="0000FF"/>
                </a:solidFill>
              </a:rPr>
              <a:t>Untitled</a:t>
            </a:r>
            <a:r>
              <a:rPr lang="ru-RU" sz="2400" dirty="0" smtClean="0">
                <a:solidFill>
                  <a:srgbClr val="0000FF"/>
                </a:solidFill>
              </a:rPr>
              <a:t> Page&lt;/title&gt;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&lt;/head&gt;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&lt;body&gt; </a:t>
            </a:r>
          </a:p>
          <a:p>
            <a:pPr marL="174625" indent="14288"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&lt;form </a:t>
            </a:r>
            <a:r>
              <a:rPr lang="ru-RU" sz="2400" dirty="0" err="1" smtClean="0">
                <a:solidFill>
                  <a:srgbClr val="0000FF"/>
                </a:solidFill>
              </a:rPr>
              <a:t>runat=</a:t>
            </a:r>
            <a:r>
              <a:rPr lang="ru-RU" sz="2400" dirty="0" smtClean="0">
                <a:solidFill>
                  <a:srgbClr val="0000FF"/>
                </a:solidFill>
              </a:rPr>
              <a:t>"</a:t>
            </a:r>
            <a:r>
              <a:rPr lang="ru-RU" sz="2400" dirty="0" err="1" smtClean="0">
                <a:solidFill>
                  <a:srgbClr val="0000FF"/>
                </a:solidFill>
              </a:rPr>
              <a:t>server</a:t>
            </a:r>
            <a:r>
              <a:rPr lang="ru-RU" sz="2400" dirty="0" smtClean="0">
                <a:solidFill>
                  <a:srgbClr val="0000FF"/>
                </a:solidFill>
              </a:rPr>
              <a:t>"&gt; </a:t>
            </a:r>
          </a:p>
          <a:p>
            <a:pPr indent="14288">
              <a:lnSpc>
                <a:spcPct val="80000"/>
              </a:lnSpc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&lt;</a:t>
            </a:r>
            <a:r>
              <a:rPr lang="ru-RU" sz="2400" b="1" dirty="0" err="1" smtClean="0">
                <a:solidFill>
                  <a:srgbClr val="0000FF"/>
                </a:solidFill>
              </a:rPr>
              <a:t>asp:ContentPlaceHolder</a:t>
            </a: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</a:rPr>
              <a:t>ID</a:t>
            </a:r>
            <a:r>
              <a:rPr lang="ru-RU" sz="2400" b="1" dirty="0" smtClean="0">
                <a:solidFill>
                  <a:srgbClr val="0000FF"/>
                </a:solidFill>
              </a:rPr>
              <a:t>="</a:t>
            </a:r>
            <a:r>
              <a:rPr lang="en-US" sz="2400" b="1" dirty="0" err="1" smtClean="0">
                <a:solidFill>
                  <a:srgbClr val="0000FF"/>
                </a:solidFill>
              </a:rPr>
              <a:t>HeadContent</a:t>
            </a:r>
            <a:r>
              <a:rPr lang="ru-RU" sz="2400" b="1" dirty="0" smtClean="0">
                <a:solidFill>
                  <a:srgbClr val="0000FF"/>
                </a:solidFill>
              </a:rPr>
              <a:t>"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</a:rPr>
              <a:t>runat=</a:t>
            </a:r>
            <a:r>
              <a:rPr lang="ru-RU" sz="2400" b="1" dirty="0" smtClean="0">
                <a:solidFill>
                  <a:srgbClr val="0000FF"/>
                </a:solidFill>
              </a:rPr>
              <a:t>"</a:t>
            </a:r>
            <a:r>
              <a:rPr lang="ru-RU" sz="2400" b="1" dirty="0" err="1" smtClean="0">
                <a:solidFill>
                  <a:srgbClr val="0000FF"/>
                </a:solidFill>
              </a:rPr>
              <a:t>server</a:t>
            </a:r>
            <a:r>
              <a:rPr lang="ru-RU" sz="2400" b="1" dirty="0" smtClean="0">
                <a:solidFill>
                  <a:srgbClr val="0000FF"/>
                </a:solidFill>
              </a:rPr>
              <a:t>"&gt; &lt;/</a:t>
            </a:r>
            <a:r>
              <a:rPr lang="ru-RU" sz="2400" b="1" dirty="0" err="1" smtClean="0">
                <a:solidFill>
                  <a:srgbClr val="0000FF"/>
                </a:solidFill>
              </a:rPr>
              <a:t>asp:ContentPlaceHolder</a:t>
            </a:r>
            <a:r>
              <a:rPr lang="ru-RU" sz="2400" b="1" dirty="0" smtClean="0">
                <a:solidFill>
                  <a:srgbClr val="0000FF"/>
                </a:solidFill>
              </a:rPr>
              <a:t>&gt; </a:t>
            </a:r>
          </a:p>
          <a:p>
            <a:pPr marL="174625" indent="14288"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&lt;/form&gt;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&lt;/body&gt;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&lt;/</a:t>
            </a:r>
            <a:r>
              <a:rPr lang="ru-RU" sz="2400" dirty="0" err="1" smtClean="0">
                <a:solidFill>
                  <a:srgbClr val="0000FF"/>
                </a:solidFill>
              </a:rPr>
              <a:t>html</a:t>
            </a:r>
            <a:r>
              <a:rPr lang="ru-RU" sz="2400" dirty="0" smtClean="0">
                <a:solidFill>
                  <a:srgbClr val="0000FF"/>
                </a:solidFill>
              </a:rPr>
              <a:t>&gt;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Master</a:t>
            </a:r>
            <a:r>
              <a:rPr lang="ru-RU" sz="4000" dirty="0" smtClean="0"/>
              <a:t>-страница после создания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ru-RU" sz="4000" dirty="0" smtClean="0"/>
              <a:t>в </a:t>
            </a:r>
            <a:r>
              <a:rPr lang="en-US" sz="4000" dirty="0" smtClean="0"/>
              <a:t>Visual Studio</a:t>
            </a:r>
            <a:endParaRPr lang="ru-RU" sz="4000" dirty="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3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smtClean="0"/>
          </a:p>
        </p:txBody>
      </p:sp>
      <p:pic>
        <p:nvPicPr>
          <p:cNvPr id="38916" name="Picture 4" descr="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209800"/>
            <a:ext cx="6248400" cy="428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 fontScale="90000"/>
          </a:bodyPr>
          <a:lstStyle/>
          <a:p>
            <a:r>
              <a:rPr lang="ru-RU" sz="4900" dirty="0" smtClean="0"/>
              <a:t>Страница содержания</a:t>
            </a:r>
            <a:br>
              <a:rPr lang="ru-RU" sz="4900" dirty="0" smtClean="0"/>
            </a:br>
            <a:r>
              <a:rPr lang="ru-RU" dirty="0" smtClean="0"/>
              <a:t> (</a:t>
            </a:r>
            <a:r>
              <a:rPr lang="en-US" dirty="0" smtClean="0"/>
              <a:t>content page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Для использования мастер страниц нужно создать страницу содержания (</a:t>
            </a:r>
            <a:r>
              <a:rPr lang="en-US" dirty="0" smtClean="0"/>
              <a:t>content page</a:t>
            </a:r>
            <a:r>
              <a:rPr lang="ru-RU" dirty="0" smtClean="0"/>
              <a:t>).</a:t>
            </a:r>
          </a:p>
          <a:p>
            <a:r>
              <a:rPr lang="ru-RU" dirty="0" smtClean="0"/>
              <a:t>Страница содержания в директиве </a:t>
            </a:r>
            <a:r>
              <a:rPr lang="en-US" dirty="0" smtClean="0">
                <a:solidFill>
                  <a:srgbClr val="0000FF"/>
                </a:solidFill>
              </a:rPr>
              <a:t>Page </a:t>
            </a:r>
            <a:r>
              <a:rPr lang="ru-RU" dirty="0" smtClean="0"/>
              <a:t>должна включать атрибут </a:t>
            </a:r>
            <a:r>
              <a:rPr lang="en-US" dirty="0" err="1" smtClean="0">
                <a:solidFill>
                  <a:srgbClr val="0000FF"/>
                </a:solidFill>
              </a:rPr>
              <a:t>MasterPageFile</a:t>
            </a:r>
            <a:r>
              <a:rPr lang="ru-RU" dirty="0" smtClean="0"/>
              <a:t>, который связывает ее с используемой мастер страницей.</a:t>
            </a:r>
          </a:p>
          <a:p>
            <a:r>
              <a:rPr lang="ru-RU" dirty="0" smtClean="0"/>
              <a:t>Например:</a:t>
            </a:r>
          </a:p>
          <a:p>
            <a:pPr indent="17463">
              <a:buNone/>
            </a:pPr>
            <a:r>
              <a:rPr lang="ru-RU" dirty="0" smtClean="0">
                <a:solidFill>
                  <a:srgbClr val="0000FF"/>
                </a:solidFill>
              </a:rPr>
              <a:t>	</a:t>
            </a:r>
            <a:r>
              <a:rPr lang="en-US" dirty="0" err="1" smtClean="0">
                <a:solidFill>
                  <a:srgbClr val="0000FF"/>
                </a:solidFill>
              </a:rPr>
              <a:t>MasterPageFile</a:t>
            </a:r>
            <a:r>
              <a:rPr lang="ru-RU" dirty="0" smtClean="0">
                <a:solidFill>
                  <a:srgbClr val="0000FF"/>
                </a:solidFill>
              </a:rPr>
              <a:t>="~/</a:t>
            </a:r>
            <a:r>
              <a:rPr lang="en-US" dirty="0" smtClean="0">
                <a:solidFill>
                  <a:srgbClr val="0000FF"/>
                </a:solidFill>
              </a:rPr>
              <a:t>Site</a:t>
            </a:r>
            <a:r>
              <a:rPr lang="ru-RU" dirty="0" smtClean="0">
                <a:solidFill>
                  <a:srgbClr val="0000FF"/>
                </a:solidFill>
              </a:rPr>
              <a:t>.</a:t>
            </a:r>
            <a:r>
              <a:rPr lang="en-US" dirty="0" smtClean="0">
                <a:solidFill>
                  <a:srgbClr val="0000FF"/>
                </a:solidFill>
              </a:rPr>
              <a:t>master</a:t>
            </a:r>
            <a:r>
              <a:rPr lang="ru-RU" dirty="0" smtClean="0">
                <a:solidFill>
                  <a:srgbClr val="0000FF"/>
                </a:solidFill>
              </a:rPr>
              <a:t>" </a:t>
            </a:r>
          </a:p>
          <a:p>
            <a:r>
              <a:rPr lang="ru-RU" dirty="0" smtClean="0"/>
              <a:t>Страница содержания не может включать такие элементы, как </a:t>
            </a:r>
            <a:r>
              <a:rPr lang="ru-RU" dirty="0" smtClean="0">
                <a:solidFill>
                  <a:srgbClr val="0000FF"/>
                </a:solidFill>
              </a:rPr>
              <a:t>&lt;</a:t>
            </a:r>
            <a:r>
              <a:rPr lang="ru-RU" dirty="0" err="1" smtClean="0">
                <a:solidFill>
                  <a:srgbClr val="0000FF"/>
                </a:solidFill>
              </a:rPr>
              <a:t>html</a:t>
            </a:r>
            <a:r>
              <a:rPr lang="ru-RU" dirty="0" smtClean="0">
                <a:solidFill>
                  <a:srgbClr val="0000FF"/>
                </a:solidFill>
              </a:rPr>
              <a:t>&gt;</a:t>
            </a:r>
            <a:r>
              <a:rPr lang="ru-RU" dirty="0" smtClean="0"/>
              <a:t>, </a:t>
            </a:r>
            <a:r>
              <a:rPr lang="ru-RU" dirty="0" smtClean="0">
                <a:solidFill>
                  <a:srgbClr val="0000FF"/>
                </a:solidFill>
              </a:rPr>
              <a:t>&lt;head&gt;</a:t>
            </a:r>
            <a:r>
              <a:rPr lang="ru-RU" dirty="0" smtClean="0"/>
              <a:t> и </a:t>
            </a:r>
            <a:r>
              <a:rPr lang="ru-RU" dirty="0" smtClean="0">
                <a:solidFill>
                  <a:srgbClr val="0000FF"/>
                </a:solidFill>
              </a:rPr>
              <a:t>&lt;body&gt;</a:t>
            </a:r>
            <a:r>
              <a:rPr lang="ru-RU" dirty="0" smtClean="0"/>
              <a:t>.</a:t>
            </a:r>
          </a:p>
          <a:p>
            <a:pPr indent="17463">
              <a:buNone/>
            </a:pPr>
            <a:endParaRPr lang="ru-RU" dirty="0" smtClean="0">
              <a:solidFill>
                <a:srgbClr val="0000FF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pPr eaLnBrk="1" hangingPunct="1"/>
            <a:r>
              <a:rPr lang="ru-RU" sz="3600" dirty="0" smtClean="0"/>
              <a:t>Создание </a:t>
            </a:r>
            <a:r>
              <a:rPr lang="en-US" sz="3600" dirty="0" smtClean="0"/>
              <a:t>web-</a:t>
            </a:r>
            <a:r>
              <a:rPr lang="ru-RU" sz="3600" dirty="0" smtClean="0"/>
              <a:t>формы на основе </a:t>
            </a:r>
            <a:r>
              <a:rPr lang="en-US" sz="3600" dirty="0" smtClean="0"/>
              <a:t>master page</a:t>
            </a:r>
            <a:endParaRPr lang="ru-RU" sz="3600" dirty="0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7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z="2800" smtClean="0"/>
          </a:p>
        </p:txBody>
      </p:sp>
      <p:pic>
        <p:nvPicPr>
          <p:cNvPr id="41988" name="Picture 4" descr="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135787"/>
            <a:ext cx="6705600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5" descr="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1700213"/>
            <a:ext cx="5410200" cy="358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Страница содержания должна включать один или несколько элементов </a:t>
            </a: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asp:Content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ru-RU" dirty="0" smtClean="0">
                <a:solidFill>
                  <a:srgbClr val="0000FF"/>
                </a:solidFill>
              </a:rPr>
              <a:t>.</a:t>
            </a:r>
          </a:p>
          <a:p>
            <a:r>
              <a:rPr lang="ru-RU" dirty="0" smtClean="0"/>
              <a:t>Серверный ЭУ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asp:Content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ru-RU" dirty="0" smtClean="0"/>
              <a:t> </a:t>
            </a:r>
          </a:p>
          <a:p>
            <a:pPr lvl="1"/>
            <a:r>
              <a:rPr lang="ru-RU" dirty="0" smtClean="0"/>
              <a:t>указывает на элемент </a:t>
            </a:r>
            <a:r>
              <a:rPr lang="en-US" dirty="0" err="1" smtClean="0">
                <a:solidFill>
                  <a:srgbClr val="0000FF"/>
                </a:solidFill>
              </a:rPr>
              <a:t>ContentPlaceHolder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в который будет вставляться содержание (</a:t>
            </a:r>
            <a:r>
              <a:rPr lang="ru-RU" dirty="0" err="1" smtClean="0"/>
              <a:t>контент</a:t>
            </a:r>
            <a:r>
              <a:rPr lang="ru-RU" dirty="0" smtClean="0"/>
              <a:t>, </a:t>
            </a:r>
            <a:r>
              <a:rPr lang="en-US" dirty="0" smtClean="0"/>
              <a:t>HTML </a:t>
            </a:r>
            <a:r>
              <a:rPr lang="ru-RU" dirty="0" smtClean="0"/>
              <a:t>разметку и серверные ЭУ). </a:t>
            </a:r>
          </a:p>
          <a:p>
            <a:pPr lvl="1"/>
            <a:r>
              <a:rPr lang="ru-RU" dirty="0" smtClean="0"/>
              <a:t>описывает содержание, которое будет вставляться.</a:t>
            </a:r>
            <a:endParaRPr lang="en-US" dirty="0" smtClean="0"/>
          </a:p>
          <a:p>
            <a:r>
              <a:rPr lang="ru-RU" dirty="0" smtClean="0"/>
              <a:t>Связь между ЭУ </a:t>
            </a: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asp:Content</a:t>
            </a:r>
            <a:r>
              <a:rPr lang="en-US" dirty="0" smtClean="0">
                <a:solidFill>
                  <a:srgbClr val="0000FF"/>
                </a:solidFill>
              </a:rPr>
              <a:t>&gt; </a:t>
            </a:r>
            <a:r>
              <a:rPr lang="ru-RU" dirty="0" smtClean="0"/>
              <a:t>страницы содержания и ЭУ </a:t>
            </a: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asp:ContentPlaceHolder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en-US" dirty="0" smtClean="0"/>
              <a:t> </a:t>
            </a:r>
            <a:r>
              <a:rPr lang="ru-RU" dirty="0" smtClean="0"/>
              <a:t>мастер страницы задается с помощью атрибута </a:t>
            </a:r>
            <a:r>
              <a:rPr lang="en-US" dirty="0" err="1" smtClean="0">
                <a:solidFill>
                  <a:srgbClr val="0000FF"/>
                </a:solidFill>
              </a:rPr>
              <a:t>ContentPlaceHolderID</a:t>
            </a:r>
            <a:r>
              <a:rPr lang="ru-RU" dirty="0" smtClean="0"/>
              <a:t>. 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12776"/>
            <a:ext cx="8938320" cy="5257800"/>
          </a:xfrm>
        </p:spPr>
        <p:txBody>
          <a:bodyPr>
            <a:normAutofit/>
          </a:bodyPr>
          <a:lstStyle/>
          <a:p>
            <a:r>
              <a:rPr lang="ru-RU" dirty="0" smtClean="0"/>
              <a:t>Например содержание следующего ЭУ:</a:t>
            </a:r>
          </a:p>
          <a:p>
            <a:pPr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asp:Content</a:t>
            </a:r>
            <a:r>
              <a:rPr lang="en-US" dirty="0" smtClean="0">
                <a:solidFill>
                  <a:srgbClr val="0000FF"/>
                </a:solidFill>
              </a:rPr>
              <a:t> ID="</a:t>
            </a:r>
            <a:r>
              <a:rPr lang="en-US" dirty="0" err="1" smtClean="0">
                <a:solidFill>
                  <a:srgbClr val="0000FF"/>
                </a:solidFill>
              </a:rPr>
              <a:t>HeaderContent</a:t>
            </a:r>
            <a:r>
              <a:rPr lang="en-US" dirty="0" smtClean="0">
                <a:solidFill>
                  <a:srgbClr val="0000FF"/>
                </a:solidFill>
              </a:rPr>
              <a:t>" runat="server" </a:t>
            </a:r>
            <a:endParaRPr lang="ru-RU" dirty="0" smtClean="0">
              <a:solidFill>
                <a:srgbClr val="0000FF"/>
              </a:solidFill>
            </a:endParaRPr>
          </a:p>
          <a:p>
            <a:pPr marL="727075" indent="17463">
              <a:buNone/>
            </a:pPr>
            <a:r>
              <a:rPr lang="en-US" b="1" dirty="0" err="1" smtClean="0">
                <a:solidFill>
                  <a:srgbClr val="0000FF"/>
                </a:solidFill>
              </a:rPr>
              <a:t>ContentPlaceHolderID</a:t>
            </a:r>
            <a:r>
              <a:rPr lang="en-US" b="1" dirty="0" smtClean="0">
                <a:solidFill>
                  <a:srgbClr val="0000FF"/>
                </a:solidFill>
              </a:rPr>
              <a:t>= "</a:t>
            </a:r>
            <a:r>
              <a:rPr lang="en-US" b="1" dirty="0" err="1" smtClean="0">
                <a:solidFill>
                  <a:srgbClr val="0000FF"/>
                </a:solidFill>
              </a:rPr>
              <a:t>HeadContent</a:t>
            </a:r>
            <a:r>
              <a:rPr lang="en-US" b="1" dirty="0" smtClean="0">
                <a:solidFill>
                  <a:srgbClr val="0000FF"/>
                </a:solidFill>
              </a:rPr>
              <a:t>"</a:t>
            </a:r>
            <a:r>
              <a:rPr lang="en-US" dirty="0" smtClean="0">
                <a:solidFill>
                  <a:srgbClr val="0000FF"/>
                </a:solidFill>
              </a:rPr>
              <a:t>&gt; </a:t>
            </a:r>
            <a:endParaRPr lang="ru-RU" dirty="0" smtClean="0">
              <a:solidFill>
                <a:srgbClr val="0000FF"/>
              </a:solidFill>
            </a:endParaRPr>
          </a:p>
          <a:p>
            <a:pPr indent="17463">
              <a:buNone/>
            </a:pPr>
            <a:r>
              <a:rPr lang="ru-RU" dirty="0" smtClean="0">
                <a:solidFill>
                  <a:srgbClr val="0000FF"/>
                </a:solidFill>
              </a:rPr>
              <a:t>…</a:t>
            </a:r>
          </a:p>
          <a:p>
            <a:pPr indent="17463">
              <a:buNone/>
            </a:pPr>
            <a:r>
              <a:rPr lang="ru-RU" dirty="0" smtClean="0">
                <a:solidFill>
                  <a:srgbClr val="0000FF"/>
                </a:solidFill>
              </a:rPr>
              <a:t>&lt;/</a:t>
            </a:r>
            <a:r>
              <a:rPr lang="en-US" dirty="0" smtClean="0">
                <a:solidFill>
                  <a:srgbClr val="0000FF"/>
                </a:solidFill>
              </a:rPr>
              <a:t>asp</a:t>
            </a:r>
            <a:r>
              <a:rPr lang="ru-RU" dirty="0" smtClean="0">
                <a:solidFill>
                  <a:srgbClr val="0000FF"/>
                </a:solidFill>
              </a:rPr>
              <a:t>:</a:t>
            </a:r>
            <a:r>
              <a:rPr lang="en-US" dirty="0" smtClean="0">
                <a:solidFill>
                  <a:srgbClr val="0000FF"/>
                </a:solidFill>
              </a:rPr>
              <a:t>Content</a:t>
            </a:r>
            <a:r>
              <a:rPr lang="ru-RU" dirty="0" smtClean="0">
                <a:solidFill>
                  <a:srgbClr val="0000FF"/>
                </a:solidFill>
              </a:rPr>
              <a:t>&gt;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ru-RU" dirty="0" smtClean="0"/>
              <a:t>будет размещаться в том месте мастер-страницы, где находится ЭУ </a:t>
            </a:r>
            <a:r>
              <a:rPr lang="en-US" dirty="0" err="1" smtClean="0">
                <a:solidFill>
                  <a:srgbClr val="0000FF"/>
                </a:solidFill>
              </a:rPr>
              <a:t>ContentPlaceHolder</a:t>
            </a:r>
            <a:r>
              <a:rPr lang="en-US" dirty="0" smtClean="0"/>
              <a:t>, </a:t>
            </a:r>
            <a:r>
              <a:rPr lang="ru-RU" dirty="0" smtClean="0"/>
              <a:t>имеющий </a:t>
            </a:r>
            <a:r>
              <a:rPr lang="en-US" dirty="0" smtClean="0">
                <a:solidFill>
                  <a:srgbClr val="0000FF"/>
                </a:solidFill>
              </a:rPr>
              <a:t>ID</a:t>
            </a:r>
            <a:r>
              <a:rPr lang="en-US" dirty="0" smtClean="0"/>
              <a:t> </a:t>
            </a:r>
            <a:r>
              <a:rPr lang="ru-RU" dirty="0" smtClean="0"/>
              <a:t>со значением </a:t>
            </a:r>
            <a:r>
              <a:rPr lang="en-US" dirty="0" smtClean="0"/>
              <a:t>"</a:t>
            </a:r>
            <a:r>
              <a:rPr lang="en-US" dirty="0" err="1" smtClean="0">
                <a:solidFill>
                  <a:srgbClr val="0000FF"/>
                </a:solidFill>
              </a:rPr>
              <a:t>HeadContent</a:t>
            </a:r>
            <a:r>
              <a:rPr lang="en-US" dirty="0" smtClean="0"/>
              <a:t>"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>Использование </a:t>
            </a:r>
            <a:r>
              <a:rPr lang="en-US" sz="4000" smtClean="0"/>
              <a:t>Master Pages</a:t>
            </a:r>
            <a:endParaRPr lang="ru-RU" sz="4000" smtClean="0"/>
          </a:p>
        </p:txBody>
      </p:sp>
      <p:sp>
        <p:nvSpPr>
          <p:cNvPr id="35843" name="AutoShape 3" descr="05fig01_alt"/>
          <p:cNvSpPr>
            <a:spLocks noChangeAspect="1" noChangeArrowheads="1"/>
          </p:cNvSpPr>
          <p:nvPr/>
        </p:nvSpPr>
        <p:spPr bwMode="auto">
          <a:xfrm>
            <a:off x="-190500" y="-1619250"/>
            <a:ext cx="9525000" cy="1009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44" name="AutoShape 4" descr="05fig01_alt"/>
          <p:cNvSpPr>
            <a:spLocks noChangeAspect="1" noChangeArrowheads="1"/>
          </p:cNvSpPr>
          <p:nvPr/>
        </p:nvSpPr>
        <p:spPr bwMode="auto">
          <a:xfrm>
            <a:off x="-190500" y="-1619250"/>
            <a:ext cx="9525000" cy="1009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5845" name="Picture 5" descr="MasterPag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3911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 мастер</a:t>
            </a:r>
            <a:r>
              <a:rPr lang="en-US" dirty="0" smtClean="0"/>
              <a:t>-</a:t>
            </a:r>
            <a:r>
              <a:rPr lang="ru-RU" dirty="0" smtClean="0"/>
              <a:t>страницу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980728"/>
            <a:ext cx="4536504" cy="5805264"/>
          </a:xfrm>
          <a:ln w="12700">
            <a:solidFill>
              <a:schemeClr val="tx1"/>
            </a:solidFill>
          </a:ln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sz="3600" b="1" dirty="0" smtClean="0">
                <a:solidFill>
                  <a:srgbClr val="0000FF"/>
                </a:solidFill>
              </a:rPr>
              <a:t>&lt;%@ Master Language="C#" </a:t>
            </a:r>
            <a:r>
              <a:rPr lang="en-US" sz="3600" b="1" dirty="0" err="1" smtClean="0">
                <a:solidFill>
                  <a:srgbClr val="0000FF"/>
                </a:solidFill>
              </a:rPr>
              <a:t>AutoEventWireup</a:t>
            </a:r>
            <a:r>
              <a:rPr lang="en-US" sz="3600" b="1" dirty="0" smtClean="0">
                <a:solidFill>
                  <a:srgbClr val="0000FF"/>
                </a:solidFill>
              </a:rPr>
              <a:t>="true" </a:t>
            </a:r>
            <a:r>
              <a:rPr lang="en-US" sz="3600" b="1" dirty="0" err="1" smtClean="0">
                <a:solidFill>
                  <a:srgbClr val="0000FF"/>
                </a:solidFill>
              </a:rPr>
              <a:t>CodeFile</a:t>
            </a:r>
            <a:r>
              <a:rPr lang="en-US" sz="3600" b="1" dirty="0" smtClean="0">
                <a:solidFill>
                  <a:srgbClr val="0000FF"/>
                </a:solidFill>
              </a:rPr>
              <a:t>="</a:t>
            </a:r>
            <a:r>
              <a:rPr lang="en-US" sz="3600" b="1" dirty="0" err="1" smtClean="0">
                <a:solidFill>
                  <a:srgbClr val="0000FF"/>
                </a:solidFill>
              </a:rPr>
              <a:t>Site.master.cs</a:t>
            </a:r>
            <a:r>
              <a:rPr lang="en-US" sz="3600" b="1" dirty="0" smtClean="0">
                <a:solidFill>
                  <a:srgbClr val="0000FF"/>
                </a:solidFill>
              </a:rPr>
              <a:t>"  Inherits="</a:t>
            </a:r>
            <a:r>
              <a:rPr lang="en-US" sz="3600" b="1" dirty="0" err="1" smtClean="0">
                <a:solidFill>
                  <a:srgbClr val="0000FF"/>
                </a:solidFill>
              </a:rPr>
              <a:t>SiteMaster</a:t>
            </a:r>
            <a:r>
              <a:rPr lang="en-US" sz="3600" b="1" dirty="0" smtClean="0">
                <a:solidFill>
                  <a:srgbClr val="0000FF"/>
                </a:solidFill>
              </a:rPr>
              <a:t>" %&gt;</a:t>
            </a:r>
            <a:endParaRPr lang="ru-RU" sz="3600" b="1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</a:rPr>
              <a:t> </a:t>
            </a:r>
            <a:endParaRPr lang="ru-RU" sz="36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</a:rPr>
              <a:t>&lt;!DOCTYPE html PUBLIC "-//W3C//DTD XHTML 1.0 Strict//EN" </a:t>
            </a:r>
            <a:endParaRPr lang="ru-RU" sz="36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ru-RU" sz="3600" dirty="0" smtClean="0">
                <a:solidFill>
                  <a:srgbClr val="0000FF"/>
                </a:solidFill>
              </a:rPr>
              <a:t>"</a:t>
            </a:r>
            <a:r>
              <a:rPr lang="en-US" sz="3600" dirty="0" smtClean="0">
                <a:solidFill>
                  <a:srgbClr val="0000FF"/>
                </a:solidFill>
              </a:rPr>
              <a:t>http</a:t>
            </a:r>
            <a:r>
              <a:rPr lang="ru-RU" sz="3600" dirty="0" smtClean="0">
                <a:solidFill>
                  <a:srgbClr val="0000FF"/>
                </a:solidFill>
              </a:rPr>
              <a:t>://</a:t>
            </a:r>
            <a:r>
              <a:rPr lang="en-US" sz="3600" dirty="0" smtClean="0">
                <a:solidFill>
                  <a:srgbClr val="0000FF"/>
                </a:solidFill>
              </a:rPr>
              <a:t>www</a:t>
            </a:r>
            <a:r>
              <a:rPr lang="ru-RU" sz="3600" dirty="0" smtClean="0">
                <a:solidFill>
                  <a:srgbClr val="0000FF"/>
                </a:solidFill>
              </a:rPr>
              <a:t>.</a:t>
            </a:r>
            <a:r>
              <a:rPr lang="en-US" sz="3600" dirty="0" smtClean="0">
                <a:solidFill>
                  <a:srgbClr val="0000FF"/>
                </a:solidFill>
              </a:rPr>
              <a:t>w</a:t>
            </a:r>
            <a:r>
              <a:rPr lang="ru-RU" sz="3600" dirty="0" smtClean="0">
                <a:solidFill>
                  <a:srgbClr val="0000FF"/>
                </a:solidFill>
              </a:rPr>
              <a:t>3.</a:t>
            </a:r>
            <a:r>
              <a:rPr lang="en-US" sz="3600" dirty="0" smtClean="0">
                <a:solidFill>
                  <a:srgbClr val="0000FF"/>
                </a:solidFill>
              </a:rPr>
              <a:t>org</a:t>
            </a:r>
            <a:r>
              <a:rPr lang="ru-RU" sz="3600" dirty="0" smtClean="0">
                <a:solidFill>
                  <a:srgbClr val="0000FF"/>
                </a:solidFill>
              </a:rPr>
              <a:t>/</a:t>
            </a:r>
            <a:r>
              <a:rPr lang="en-US" sz="3600" dirty="0" smtClean="0">
                <a:solidFill>
                  <a:srgbClr val="0000FF"/>
                </a:solidFill>
              </a:rPr>
              <a:t>TR</a:t>
            </a:r>
            <a:r>
              <a:rPr lang="ru-RU" sz="3600" dirty="0" smtClean="0">
                <a:solidFill>
                  <a:srgbClr val="0000FF"/>
                </a:solidFill>
              </a:rPr>
              <a:t>/</a:t>
            </a:r>
            <a:r>
              <a:rPr lang="en-US" sz="3600" dirty="0" err="1" smtClean="0">
                <a:solidFill>
                  <a:srgbClr val="0000FF"/>
                </a:solidFill>
              </a:rPr>
              <a:t>xhtml</a:t>
            </a:r>
            <a:r>
              <a:rPr lang="ru-RU" sz="3600" dirty="0" smtClean="0">
                <a:solidFill>
                  <a:srgbClr val="0000FF"/>
                </a:solidFill>
              </a:rPr>
              <a:t>1/</a:t>
            </a:r>
            <a:r>
              <a:rPr lang="en-US" sz="3600" dirty="0" smtClean="0">
                <a:solidFill>
                  <a:srgbClr val="0000FF"/>
                </a:solidFill>
              </a:rPr>
              <a:t>DTD</a:t>
            </a:r>
            <a:r>
              <a:rPr lang="ru-RU" sz="3600" dirty="0" smtClean="0">
                <a:solidFill>
                  <a:srgbClr val="0000FF"/>
                </a:solidFill>
              </a:rPr>
              <a:t>/</a:t>
            </a:r>
            <a:r>
              <a:rPr lang="en-US" sz="3600" dirty="0" err="1" smtClean="0">
                <a:solidFill>
                  <a:srgbClr val="0000FF"/>
                </a:solidFill>
              </a:rPr>
              <a:t>xhtml</a:t>
            </a:r>
            <a:r>
              <a:rPr lang="ru-RU" sz="3600" dirty="0" smtClean="0">
                <a:solidFill>
                  <a:srgbClr val="0000FF"/>
                </a:solidFill>
              </a:rPr>
              <a:t>1-</a:t>
            </a:r>
            <a:r>
              <a:rPr lang="en-US" sz="3600" dirty="0" smtClean="0">
                <a:solidFill>
                  <a:srgbClr val="0000FF"/>
                </a:solidFill>
              </a:rPr>
              <a:t>strict</a:t>
            </a:r>
            <a:r>
              <a:rPr lang="ru-RU" sz="3600" dirty="0" smtClean="0">
                <a:solidFill>
                  <a:srgbClr val="0000FF"/>
                </a:solidFill>
              </a:rPr>
              <a:t>.</a:t>
            </a:r>
            <a:r>
              <a:rPr lang="en-US" sz="3600" dirty="0" err="1" smtClean="0">
                <a:solidFill>
                  <a:srgbClr val="0000FF"/>
                </a:solidFill>
              </a:rPr>
              <a:t>dtd</a:t>
            </a:r>
            <a:r>
              <a:rPr lang="ru-RU" sz="3600" dirty="0" smtClean="0">
                <a:solidFill>
                  <a:srgbClr val="0000FF"/>
                </a:solidFill>
              </a:rPr>
              <a:t>"&gt;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</a:rPr>
              <a:t>&lt;html </a:t>
            </a:r>
            <a:r>
              <a:rPr lang="en-US" sz="3600" dirty="0" err="1" smtClean="0">
                <a:solidFill>
                  <a:srgbClr val="0000FF"/>
                </a:solidFill>
              </a:rPr>
              <a:t>xmlns</a:t>
            </a:r>
            <a:r>
              <a:rPr lang="en-US" sz="3600" dirty="0" smtClean="0">
                <a:solidFill>
                  <a:srgbClr val="0000FF"/>
                </a:solidFill>
              </a:rPr>
              <a:t>="http://www.w3.org/1999/xhtml" </a:t>
            </a:r>
            <a:r>
              <a:rPr lang="en-US" sz="3600" dirty="0" err="1" smtClean="0">
                <a:solidFill>
                  <a:srgbClr val="0000FF"/>
                </a:solidFill>
              </a:rPr>
              <a:t>xml:lang</a:t>
            </a:r>
            <a:r>
              <a:rPr lang="en-US" sz="3600" dirty="0" smtClean="0">
                <a:solidFill>
                  <a:srgbClr val="0000FF"/>
                </a:solidFill>
              </a:rPr>
              <a:t>="en"&gt;</a:t>
            </a:r>
            <a:endParaRPr lang="ru-RU" sz="3600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en-US" sz="36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</a:rPr>
              <a:t>&lt;head runat="server"&gt;&lt;title&gt;&lt;/title&gt;</a:t>
            </a:r>
            <a:endParaRPr lang="ru-RU" sz="3600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en-US" sz="36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</a:rPr>
              <a:t>&lt;link href="~/Styles/Site.css" rel="</a:t>
            </a:r>
            <a:r>
              <a:rPr lang="en-US" sz="3600" dirty="0" err="1" smtClean="0">
                <a:solidFill>
                  <a:srgbClr val="0000FF"/>
                </a:solidFill>
              </a:rPr>
              <a:t>stylesheet</a:t>
            </a:r>
            <a:r>
              <a:rPr lang="en-US" sz="3600" dirty="0" smtClean="0">
                <a:solidFill>
                  <a:srgbClr val="0000FF"/>
                </a:solidFill>
              </a:rPr>
              <a:t>" type="text/css" /&gt;</a:t>
            </a:r>
            <a:endParaRPr lang="ru-RU" sz="3600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en-US" sz="3600" b="1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3600" b="1" dirty="0" smtClean="0">
                <a:solidFill>
                  <a:srgbClr val="0000FF"/>
                </a:solidFill>
              </a:rPr>
              <a:t>&lt;</a:t>
            </a:r>
            <a:r>
              <a:rPr lang="en-US" sz="3600" b="1" dirty="0" err="1" smtClean="0">
                <a:solidFill>
                  <a:srgbClr val="0000FF"/>
                </a:solidFill>
              </a:rPr>
              <a:t>asp:ContentPlaceHolder</a:t>
            </a:r>
            <a:r>
              <a:rPr lang="en-US" sz="3600" b="1" dirty="0" smtClean="0">
                <a:solidFill>
                  <a:srgbClr val="0000FF"/>
                </a:solidFill>
              </a:rPr>
              <a:t> ID="</a:t>
            </a:r>
            <a:r>
              <a:rPr lang="en-US" sz="3600" b="1" dirty="0" err="1" smtClean="0">
                <a:solidFill>
                  <a:srgbClr val="0000FF"/>
                </a:solidFill>
              </a:rPr>
              <a:t>HeadContent</a:t>
            </a:r>
            <a:r>
              <a:rPr lang="en-US" sz="3600" b="1" dirty="0" smtClean="0">
                <a:solidFill>
                  <a:srgbClr val="0000FF"/>
                </a:solidFill>
              </a:rPr>
              <a:t>" </a:t>
            </a:r>
            <a:r>
              <a:rPr lang="en-US" sz="3600" dirty="0" smtClean="0">
                <a:solidFill>
                  <a:srgbClr val="0000FF"/>
                </a:solidFill>
              </a:rPr>
              <a:t>runat="server"&gt;</a:t>
            </a:r>
            <a:endParaRPr lang="ru-RU" sz="36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3600" b="1" dirty="0" smtClean="0">
                <a:solidFill>
                  <a:srgbClr val="0000FF"/>
                </a:solidFill>
              </a:rPr>
              <a:t>&lt;/</a:t>
            </a:r>
            <a:r>
              <a:rPr lang="en-US" sz="3600" b="1" dirty="0" err="1" smtClean="0">
                <a:solidFill>
                  <a:srgbClr val="0000FF"/>
                </a:solidFill>
              </a:rPr>
              <a:t>asp:ContentPlaceHolder</a:t>
            </a:r>
            <a:r>
              <a:rPr lang="en-US" sz="3600" b="1" dirty="0" smtClean="0">
                <a:solidFill>
                  <a:srgbClr val="0000FF"/>
                </a:solidFill>
              </a:rPr>
              <a:t>&gt;</a:t>
            </a:r>
            <a:endParaRPr lang="ru-RU" sz="3600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en-US" sz="36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</a:rPr>
              <a:t>&lt;/head&gt;</a:t>
            </a:r>
            <a:endParaRPr lang="ru-RU" sz="36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</a:rPr>
              <a:t>&lt;body&gt;</a:t>
            </a:r>
            <a:endParaRPr lang="ru-RU" sz="36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</a:rPr>
              <a:t>&lt;form runat="server"&gt;</a:t>
            </a:r>
            <a:endParaRPr lang="ru-RU" sz="36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</a:rPr>
              <a:t>&lt;div class="page"&gt;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</a:rPr>
              <a:t>&lt;div class="header"&gt;</a:t>
            </a:r>
            <a:endParaRPr lang="ru-RU" sz="36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</a:rPr>
              <a:t>&lt;div class="title"&gt;&lt;h1&gt;My ASP.NET Application&lt;/h1&gt;&lt;/div&gt;</a:t>
            </a:r>
            <a:endParaRPr lang="ru-RU" sz="36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</a:rPr>
              <a:t>&lt;div class="</a:t>
            </a:r>
            <a:r>
              <a:rPr lang="en-US" sz="3600" dirty="0" err="1" smtClean="0">
                <a:solidFill>
                  <a:srgbClr val="0000FF"/>
                </a:solidFill>
              </a:rPr>
              <a:t>loginDisplay</a:t>
            </a:r>
            <a:r>
              <a:rPr lang="en-US" sz="3600" dirty="0" smtClean="0">
                <a:solidFill>
                  <a:srgbClr val="0000FF"/>
                </a:solidFill>
              </a:rPr>
              <a:t>"&gt;</a:t>
            </a:r>
            <a:endParaRPr lang="ru-RU" sz="36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ru-RU" sz="3600" i="1" dirty="0" smtClean="0">
                <a:solidFill>
                  <a:srgbClr val="0000FF"/>
                </a:solidFill>
              </a:rPr>
              <a:t>…</a:t>
            </a:r>
            <a:endParaRPr lang="ru-RU" sz="36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</a:rPr>
              <a:t>&lt;/div&gt;</a:t>
            </a:r>
            <a:endParaRPr lang="ru-RU" sz="3600" dirty="0" smtClean="0">
              <a:solidFill>
                <a:srgbClr val="0000FF"/>
              </a:solidFill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752528" y="980728"/>
            <a:ext cx="4355976" cy="5805264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&lt;div class="clear 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hideSkiplink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"&gt;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</a:t>
            </a:r>
            <a:r>
              <a:rPr kumimoji="0" lang="en-US" sz="3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asp:Menu</a:t>
            </a:r>
            <a:r>
              <a:rPr kumimoji="0" 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ID="</a:t>
            </a:r>
            <a:r>
              <a:rPr kumimoji="0" lang="en-US" sz="3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NavigationMenu</a:t>
            </a:r>
            <a:r>
              <a:rPr kumimoji="0" 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" runat="server" </a:t>
            </a:r>
            <a:r>
              <a:rPr kumimoji="0" lang="en-US" sz="3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CssClass</a:t>
            </a:r>
            <a:r>
              <a:rPr kumimoji="0" 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="menu"  </a:t>
            </a:r>
            <a:r>
              <a:rPr kumimoji="0" lang="en-US" sz="3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EnableViewState</a:t>
            </a:r>
            <a:r>
              <a:rPr kumimoji="0" 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="false" </a:t>
            </a:r>
            <a:r>
              <a:rPr kumimoji="0" lang="en-US" sz="3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IncludeStyleBlock</a:t>
            </a:r>
            <a:r>
              <a:rPr kumimoji="0" 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="false" Orientation="Horizontal"&gt;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&lt;Items&gt;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asp:MenuItem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NavigateUrl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="~/Default.aspx" Text="Home"/&gt;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asp:MenuItem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NavigateUrl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="~/About.aspx" Text="About"/&gt;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&lt;/Items&gt;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&lt;/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asp:Menu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&lt;/div&gt;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&lt;/div&gt;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&lt;div class="main"&gt;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asp:ContentPlaceHolder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ID="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MainContent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" runat="server"/&gt;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&lt;/div&gt;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&lt;div class="clear"&gt;&lt;/div&gt;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&lt;/div&gt;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&lt;div class="footer"&gt;&lt;/div&gt;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&lt;/form&gt;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&lt;/body&gt;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&lt;/html&gt;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/>
              <a:t>Пример </a:t>
            </a:r>
            <a:r>
              <a:rPr lang="ru-RU" dirty="0" smtClean="0"/>
              <a:t>страницы содержания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864096"/>
          </a:xfrm>
        </p:spPr>
        <p:txBody>
          <a:bodyPr>
            <a:normAutofit fontScale="92500" lnSpcReduction="10000"/>
          </a:bodyPr>
          <a:lstStyle/>
          <a:p>
            <a:pPr marL="360363" indent="-338138"/>
            <a:r>
              <a:rPr lang="ru-RU" sz="2800" dirty="0"/>
              <a:t>Пример </a:t>
            </a:r>
            <a:r>
              <a:rPr lang="ru-RU" sz="2800" dirty="0" smtClean="0"/>
              <a:t>страницы </a:t>
            </a:r>
            <a:r>
              <a:rPr lang="ru-RU" sz="2800" dirty="0"/>
              <a:t>содержания </a:t>
            </a:r>
            <a:r>
              <a:rPr lang="en-US" sz="2800" dirty="0" smtClean="0">
                <a:solidFill>
                  <a:srgbClr val="0000FF"/>
                </a:solidFill>
              </a:rPr>
              <a:t>Default.aspx</a:t>
            </a:r>
            <a:r>
              <a:rPr lang="ru-RU" sz="2800" dirty="0" smtClean="0"/>
              <a:t>, основанной на мастер-страница </a:t>
            </a:r>
            <a:r>
              <a:rPr lang="en-US" sz="2800" dirty="0" err="1" smtClean="0">
                <a:solidFill>
                  <a:srgbClr val="0000FF"/>
                </a:solidFill>
              </a:rPr>
              <a:t>Site.master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695015"/>
              </p:ext>
            </p:extLst>
          </p:nvPr>
        </p:nvGraphicFramePr>
        <p:xfrm>
          <a:off x="107504" y="2492896"/>
          <a:ext cx="8712968" cy="4293096"/>
        </p:xfrm>
        <a:graphic>
          <a:graphicData uri="http://schemas.openxmlformats.org/drawingml/2006/table">
            <a:tbl>
              <a:tblPr/>
              <a:tblGrid>
                <a:gridCol w="8712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930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&lt;%@ Page Title="Home Page" Language="C#" </a:t>
                      </a:r>
                      <a:r>
                        <a:rPr lang="en-US" sz="1800" b="1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MasterPageFile</a:t>
                      </a:r>
                      <a:r>
                        <a:rPr lang="en-US" sz="1800" b="1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="~/</a:t>
                      </a:r>
                      <a:r>
                        <a:rPr lang="en-US" sz="1800" b="1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Site.master</a:t>
                      </a:r>
                      <a:r>
                        <a:rPr lang="en-US" sz="1800" b="1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" </a:t>
                      </a:r>
                      <a:endParaRPr lang="ru-RU" sz="2000" b="1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AutoEventWireup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="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true"CodeFile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="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Default.aspx.cs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" Inherits="_Default" %&gt;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</a:t>
                      </a:r>
                      <a:r>
                        <a:rPr lang="en-US" sz="1800" b="1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asp:Content</a:t>
                      </a:r>
                      <a:r>
                        <a:rPr lang="en-US" sz="1800" b="1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ID="</a:t>
                      </a:r>
                      <a:r>
                        <a:rPr lang="en-US" sz="1800" b="1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HeaderContent</a:t>
                      </a:r>
                      <a:r>
                        <a:rPr lang="en-US" sz="1800" b="1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" runat="server" 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741680" algn="l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ContentPlaceHolderID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="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HeadContent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"&gt;&lt;/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asp:Content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</a:t>
                      </a:r>
                      <a:r>
                        <a:rPr lang="en-US" sz="1800" b="1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asp:Content</a:t>
                      </a:r>
                      <a:r>
                        <a:rPr lang="en-US" sz="1800" b="1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ID="</a:t>
                      </a:r>
                      <a:r>
                        <a:rPr lang="en-US" sz="1800" b="1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BodyContent</a:t>
                      </a:r>
                      <a:r>
                        <a:rPr lang="en-US" sz="1800" b="1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" runat="server" 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741680" algn="l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ContentPlaceHolderID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="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MainContent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"&gt;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201930" algn="l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&lt;h2&gt;Welcome to ASP.NET!&lt;/h2&gt;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201930" algn="l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&lt;p&gt;To learn more about ASP.NET visit &lt;a href="http://www.asp.net" title="ASP.NET Website"&gt;www.asp.net&lt;/a&gt;.&lt;/p&gt;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201930" algn="l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&lt;p&gt;You can also find 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381635" algn="l">
                        <a:spcAft>
                          <a:spcPts val="0"/>
                        </a:spcAft>
                        <a:tabLst>
                          <a:tab pos="381635" algn="l"/>
                        </a:tabLs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&lt;a href="http://go.microsoft.com/fwlink/?LinkID=152368&amp;amp;clcid=0x409"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741680" algn="l">
                        <a:spcAft>
                          <a:spcPts val="0"/>
                        </a:spcAft>
                        <a:tabLst>
                          <a:tab pos="741680" algn="l"/>
                        </a:tabLs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title="MSDN ASP.NET Docs"&gt;documentation on ASP.NET at MSDN&lt;/a&gt;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201930" algn="l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&lt;/p&gt;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&lt;/</a:t>
                      </a:r>
                      <a:r>
                        <a:rPr lang="en-US" sz="1800" dirty="0" err="1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asp:Content</a:t>
                      </a: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&gt;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Стандартная мастер страница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686800" cy="187220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данной </a:t>
            </a:r>
            <a:r>
              <a:rPr lang="en-US" dirty="0" smtClean="0"/>
              <a:t>web</a:t>
            </a:r>
            <a:r>
              <a:rPr lang="ru-RU" dirty="0" smtClean="0"/>
              <a:t>-форме описаны два ЭУ </a:t>
            </a:r>
            <a:r>
              <a:rPr lang="en-US" dirty="0" err="1" smtClean="0">
                <a:solidFill>
                  <a:srgbClr val="0000FF"/>
                </a:solidFill>
              </a:rPr>
              <a:t>asp:Content</a:t>
            </a:r>
            <a:r>
              <a:rPr lang="ru-RU" dirty="0" smtClean="0"/>
              <a:t>, которые ссылаются на элементы </a:t>
            </a:r>
            <a:r>
              <a:rPr lang="en-US" dirty="0" err="1" smtClean="0">
                <a:solidFill>
                  <a:srgbClr val="0000FF"/>
                </a:solidFill>
              </a:rPr>
              <a:t>asp:ContentPlaceHolder</a:t>
            </a:r>
            <a:r>
              <a:rPr lang="en-US" dirty="0" smtClean="0"/>
              <a:t> </a:t>
            </a:r>
            <a:r>
              <a:rPr lang="ru-RU" dirty="0" smtClean="0"/>
              <a:t>с помощью атрибутов </a:t>
            </a:r>
            <a:r>
              <a:rPr lang="en-US" dirty="0" err="1" smtClean="0">
                <a:solidFill>
                  <a:srgbClr val="0000FF"/>
                </a:solidFill>
              </a:rPr>
              <a:t>ContentPlaceHolderID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При обращении пользователя к </a:t>
            </a:r>
            <a:r>
              <a:rPr lang="en-US" dirty="0" smtClean="0"/>
              <a:t>web</a:t>
            </a:r>
            <a:r>
              <a:rPr lang="ru-RU" dirty="0" smtClean="0"/>
              <a:t>-форме </a:t>
            </a:r>
            <a:r>
              <a:rPr lang="en-US" dirty="0" smtClean="0">
                <a:solidFill>
                  <a:srgbClr val="0000FF"/>
                </a:solidFill>
              </a:rPr>
              <a:t>Default.aspx</a:t>
            </a:r>
            <a:r>
              <a:rPr lang="en-US" dirty="0" smtClean="0"/>
              <a:t> </a:t>
            </a:r>
            <a:r>
              <a:rPr lang="ru-RU" dirty="0" smtClean="0"/>
              <a:t>получается следующий результат.</a:t>
            </a:r>
          </a:p>
          <a:p>
            <a:endParaRPr lang="ru-RU" dirty="0"/>
          </a:p>
        </p:txBody>
      </p:sp>
      <p:pic>
        <p:nvPicPr>
          <p:cNvPr id="126977" name="Picture 1"/>
          <p:cNvPicPr>
            <a:picLocks noChangeAspect="1" noChangeArrowheads="1"/>
          </p:cNvPicPr>
          <p:nvPr/>
        </p:nvPicPr>
        <p:blipFill>
          <a:blip r:embed="rId2" cstate="print"/>
          <a:srcRect l="21954" t="18510" r="34251" b="40488"/>
          <a:stretch>
            <a:fillRect/>
          </a:stretch>
        </p:blipFill>
        <p:spPr bwMode="auto">
          <a:xfrm>
            <a:off x="2051720" y="3466516"/>
            <a:ext cx="5328592" cy="313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964488" cy="5445224"/>
          </a:xfrm>
        </p:spPr>
        <p:txBody>
          <a:bodyPr>
            <a:normAutofit/>
          </a:bodyPr>
          <a:lstStyle/>
          <a:p>
            <a:r>
              <a:rPr lang="ru-RU" dirty="0" smtClean="0"/>
              <a:t>Для того, чтобы создать новую </a:t>
            </a:r>
            <a:r>
              <a:rPr lang="en-US" dirty="0" smtClean="0"/>
              <a:t>web</a:t>
            </a:r>
            <a:r>
              <a:rPr lang="ru-RU" dirty="0" smtClean="0"/>
              <a:t>-форму в данном </a:t>
            </a:r>
            <a:r>
              <a:rPr lang="en-US" dirty="0" smtClean="0"/>
              <a:t>web</a:t>
            </a:r>
            <a:r>
              <a:rPr lang="ru-RU" dirty="0" smtClean="0"/>
              <a:t>-приложении (например, </a:t>
            </a:r>
            <a:r>
              <a:rPr lang="en-US" dirty="0" smtClean="0">
                <a:solidFill>
                  <a:srgbClr val="0000FF"/>
                </a:solidFill>
              </a:rPr>
              <a:t>Page2.aspx</a:t>
            </a:r>
            <a:r>
              <a:rPr lang="ru-RU" dirty="0" smtClean="0"/>
              <a:t>) нужно:</a:t>
            </a:r>
          </a:p>
          <a:p>
            <a:pPr lvl="1"/>
            <a:r>
              <a:rPr lang="ru-RU" dirty="0" smtClean="0"/>
              <a:t>добавить </a:t>
            </a:r>
            <a:r>
              <a:rPr lang="en-US" dirty="0" smtClean="0"/>
              <a:t>web</a:t>
            </a:r>
            <a:r>
              <a:rPr lang="ru-RU" dirty="0" smtClean="0"/>
              <a:t>-форму к </a:t>
            </a:r>
            <a:r>
              <a:rPr lang="en-US" dirty="0" smtClean="0"/>
              <a:t>web</a:t>
            </a:r>
            <a:r>
              <a:rPr lang="ru-RU" dirty="0" smtClean="0"/>
              <a:t>-приложению</a:t>
            </a:r>
            <a:r>
              <a:rPr lang="en-US" dirty="0" smtClean="0"/>
              <a:t>;</a:t>
            </a:r>
            <a:r>
              <a:rPr lang="ru-RU" dirty="0" smtClean="0"/>
              <a:t>  </a:t>
            </a:r>
          </a:p>
          <a:p>
            <a:pPr lvl="1"/>
            <a:r>
              <a:rPr lang="ru-RU" dirty="0" smtClean="0"/>
              <a:t>указать, что она будет использовать </a:t>
            </a:r>
            <a:r>
              <a:rPr lang="ru-RU" dirty="0" err="1" smtClean="0"/>
              <a:t>мастер-страницу</a:t>
            </a:r>
            <a:r>
              <a:rPr lang="ru-RU" dirty="0" smtClean="0"/>
              <a:t> (установить флажок «</a:t>
            </a:r>
            <a:r>
              <a:rPr lang="en-US" dirty="0" smtClean="0">
                <a:solidFill>
                  <a:srgbClr val="0000FF"/>
                </a:solidFill>
              </a:rPr>
              <a:t>Select master page</a:t>
            </a:r>
            <a:r>
              <a:rPr lang="ru-RU" dirty="0" smtClean="0"/>
              <a:t>»)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dirty="0" smtClean="0"/>
              <a:t>выбрать используемую </a:t>
            </a:r>
            <a:r>
              <a:rPr lang="ru-RU" dirty="0" err="1" smtClean="0"/>
              <a:t>мастер-страницу</a:t>
            </a:r>
            <a:r>
              <a:rPr lang="ru-RU" dirty="0" smtClean="0"/>
              <a:t> (в данном случае – </a:t>
            </a:r>
            <a:r>
              <a:rPr lang="en-US" dirty="0" err="1" smtClean="0">
                <a:solidFill>
                  <a:srgbClr val="0000FF"/>
                </a:solidFill>
              </a:rPr>
              <a:t>Site.master</a:t>
            </a:r>
            <a:r>
              <a:rPr lang="ru-RU" dirty="0" smtClean="0"/>
              <a:t>). </a:t>
            </a:r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28800"/>
            <a:ext cx="8964488" cy="52292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После этого ссылку на новую страницу содержания нужно включить в меню:</a:t>
            </a: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asp:Menu</a:t>
            </a:r>
            <a:r>
              <a:rPr lang="en-US" dirty="0" smtClean="0">
                <a:solidFill>
                  <a:srgbClr val="0000FF"/>
                </a:solidFill>
              </a:rPr>
              <a:t> ID="</a:t>
            </a:r>
            <a:r>
              <a:rPr lang="en-US" dirty="0" err="1" smtClean="0">
                <a:solidFill>
                  <a:srgbClr val="0000FF"/>
                </a:solidFill>
              </a:rPr>
              <a:t>NavigationMenu</a:t>
            </a:r>
            <a:r>
              <a:rPr lang="en-US" dirty="0" smtClean="0">
                <a:solidFill>
                  <a:srgbClr val="0000FF"/>
                </a:solidFill>
              </a:rPr>
              <a:t>" runat="server" </a:t>
            </a:r>
            <a:r>
              <a:rPr lang="en-US" dirty="0" err="1" smtClean="0">
                <a:solidFill>
                  <a:srgbClr val="0000FF"/>
                </a:solidFill>
              </a:rPr>
              <a:t>CssClass</a:t>
            </a:r>
            <a:r>
              <a:rPr lang="en-US" dirty="0" smtClean="0">
                <a:solidFill>
                  <a:srgbClr val="0000FF"/>
                </a:solidFill>
              </a:rPr>
              <a:t>="menu" 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EnableViewState</a:t>
            </a:r>
            <a:r>
              <a:rPr lang="en-US" dirty="0" smtClean="0">
                <a:solidFill>
                  <a:srgbClr val="0000FF"/>
                </a:solidFill>
              </a:rPr>
              <a:t>="false" </a:t>
            </a:r>
            <a:r>
              <a:rPr lang="en-US" dirty="0" err="1" smtClean="0">
                <a:solidFill>
                  <a:srgbClr val="0000FF"/>
                </a:solidFill>
              </a:rPr>
              <a:t>IncludeStyleBlock</a:t>
            </a:r>
            <a:r>
              <a:rPr lang="en-US" dirty="0" smtClean="0">
                <a:solidFill>
                  <a:srgbClr val="0000FF"/>
                </a:solidFill>
              </a:rPr>
              <a:t>="false" Orientation="Horizontal"&gt;</a:t>
            </a:r>
            <a:endParaRPr lang="ru-RU" dirty="0" smtClean="0">
              <a:solidFill>
                <a:srgbClr val="0000FF"/>
              </a:solidFill>
            </a:endParaRPr>
          </a:p>
          <a:p>
            <a:pPr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&lt;Items&gt;</a:t>
            </a:r>
            <a:endParaRPr lang="ru-RU" dirty="0" smtClean="0">
              <a:solidFill>
                <a:srgbClr val="0000FF"/>
              </a:solidFill>
            </a:endParaRPr>
          </a:p>
          <a:p>
            <a:pPr marL="727075"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asp:MenuItem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NavigateUrl</a:t>
            </a:r>
            <a:r>
              <a:rPr lang="en-US" dirty="0" smtClean="0">
                <a:solidFill>
                  <a:srgbClr val="0000FF"/>
                </a:solidFill>
              </a:rPr>
              <a:t>="~/Default.aspx" Text="Home"/&gt;</a:t>
            </a:r>
            <a:endParaRPr lang="ru-RU" dirty="0" smtClean="0">
              <a:solidFill>
                <a:srgbClr val="0000FF"/>
              </a:solidFill>
            </a:endParaRPr>
          </a:p>
          <a:p>
            <a:pPr marL="727075"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asp:MenuItem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NavigateUrl</a:t>
            </a:r>
            <a:r>
              <a:rPr lang="en-US" dirty="0" smtClean="0">
                <a:solidFill>
                  <a:srgbClr val="0000FF"/>
                </a:solidFill>
              </a:rPr>
              <a:t>="~/About.aspx" Text="About"/&gt;</a:t>
            </a:r>
            <a:endParaRPr lang="ru-RU" dirty="0" smtClean="0">
              <a:solidFill>
                <a:srgbClr val="0000FF"/>
              </a:solidFill>
            </a:endParaRPr>
          </a:p>
          <a:p>
            <a:pPr marL="727075" indent="17463">
              <a:buNone/>
            </a:pPr>
            <a:r>
              <a:rPr lang="en-US" b="1" dirty="0" smtClean="0">
                <a:solidFill>
                  <a:srgbClr val="0000FF"/>
                </a:solidFill>
              </a:rPr>
              <a:t>&lt;</a:t>
            </a:r>
            <a:r>
              <a:rPr lang="en-US" b="1" dirty="0" err="1" smtClean="0">
                <a:solidFill>
                  <a:srgbClr val="0000FF"/>
                </a:solidFill>
              </a:rPr>
              <a:t>asp:MenuItem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</a:rPr>
              <a:t>NavigateUrl</a:t>
            </a:r>
            <a:r>
              <a:rPr lang="en-US" b="1" dirty="0" smtClean="0">
                <a:solidFill>
                  <a:srgbClr val="0000FF"/>
                </a:solidFill>
              </a:rPr>
              <a:t>="~/Page2.aspx" Text="</a:t>
            </a:r>
            <a:r>
              <a:rPr lang="en-US" b="1" dirty="0" err="1" smtClean="0">
                <a:solidFill>
                  <a:srgbClr val="0000FF"/>
                </a:solidFill>
              </a:rPr>
              <a:t>Новая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</a:rPr>
              <a:t>страница</a:t>
            </a:r>
            <a:r>
              <a:rPr lang="en-US" b="1" dirty="0" smtClean="0">
                <a:solidFill>
                  <a:srgbClr val="0000FF"/>
                </a:solidFill>
              </a:rPr>
              <a:t>"/&gt;</a:t>
            </a:r>
            <a:endParaRPr lang="ru-RU" dirty="0" smtClean="0">
              <a:solidFill>
                <a:srgbClr val="0000FF"/>
              </a:solidFill>
            </a:endParaRPr>
          </a:p>
          <a:p>
            <a:pPr indent="17463">
              <a:buNone/>
            </a:pPr>
            <a:r>
              <a:rPr lang="ru-RU" dirty="0" smtClean="0">
                <a:solidFill>
                  <a:srgbClr val="0000FF"/>
                </a:solidFill>
              </a:rPr>
              <a:t>&lt;/</a:t>
            </a:r>
            <a:r>
              <a:rPr lang="en-US" dirty="0" smtClean="0">
                <a:solidFill>
                  <a:srgbClr val="0000FF"/>
                </a:solidFill>
              </a:rPr>
              <a:t>Items</a:t>
            </a:r>
            <a:r>
              <a:rPr lang="ru-RU" dirty="0" smtClean="0">
                <a:solidFill>
                  <a:srgbClr val="0000FF"/>
                </a:solidFill>
              </a:rPr>
              <a:t>&gt;</a:t>
            </a: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&lt;/</a:t>
            </a:r>
            <a:r>
              <a:rPr lang="en-US" dirty="0" smtClean="0">
                <a:solidFill>
                  <a:srgbClr val="0000FF"/>
                </a:solidFill>
              </a:rPr>
              <a:t>asp</a:t>
            </a:r>
            <a:r>
              <a:rPr lang="ru-RU" dirty="0" smtClean="0">
                <a:solidFill>
                  <a:srgbClr val="0000FF"/>
                </a:solidFill>
              </a:rPr>
              <a:t>:</a:t>
            </a:r>
            <a:r>
              <a:rPr lang="en-US" dirty="0" smtClean="0">
                <a:solidFill>
                  <a:srgbClr val="0000FF"/>
                </a:solidFill>
              </a:rPr>
              <a:t>Menu</a:t>
            </a:r>
            <a:r>
              <a:rPr lang="ru-RU" dirty="0" smtClean="0">
                <a:solidFill>
                  <a:srgbClr val="0000FF"/>
                </a:solidFill>
              </a:rPr>
              <a:t>&gt;</a:t>
            </a:r>
          </a:p>
          <a:p>
            <a:endParaRPr lang="ru-RU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686800" cy="158417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 результате этих действий созданная страница содержания может заполняться серверными ЭУ и другим содержанием обычным образом. </a:t>
            </a:r>
          </a:p>
          <a:p>
            <a:r>
              <a:rPr lang="ru-RU" dirty="0" smtClean="0"/>
              <a:t>Получаем следующий результат:</a:t>
            </a:r>
          </a:p>
          <a:p>
            <a:endParaRPr lang="ru-RU" dirty="0"/>
          </a:p>
        </p:txBody>
      </p:sp>
      <p:pic>
        <p:nvPicPr>
          <p:cNvPr id="124929" name="Picture 1"/>
          <p:cNvPicPr>
            <a:picLocks noChangeAspect="1" noChangeArrowheads="1"/>
          </p:cNvPicPr>
          <p:nvPr/>
        </p:nvPicPr>
        <p:blipFill>
          <a:blip r:embed="rId2" cstate="print"/>
          <a:srcRect l="15491" t="11295" r="8417" b="61516"/>
          <a:stretch>
            <a:fillRect/>
          </a:stretch>
        </p:blipFill>
        <p:spPr bwMode="auto">
          <a:xfrm>
            <a:off x="323528" y="3861048"/>
            <a:ext cx="840999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ru-RU" sz="3600" dirty="0" smtClean="0"/>
              <a:t>Форматирование мастер страниц</a:t>
            </a:r>
            <a:r>
              <a:rPr lang="en-US" sz="3600" dirty="0" smtClean="0"/>
              <a:t> </a:t>
            </a:r>
            <a:r>
              <a:rPr lang="ru-RU" sz="3600" dirty="0" smtClean="0"/>
              <a:t>с использованием таблиц и </a:t>
            </a:r>
            <a:r>
              <a:rPr lang="en-US" sz="3600" dirty="0" smtClean="0"/>
              <a:t>CSS </a:t>
            </a:r>
            <a:endParaRPr lang="ru-RU" sz="3600" dirty="0" smtClean="0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680" y="1628800"/>
            <a:ext cx="8938320" cy="5229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Для задания структуры полей в странице шаблона можно использовать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HTML </a:t>
            </a:r>
            <a:r>
              <a:rPr lang="ru-RU" sz="2000" dirty="0" smtClean="0"/>
              <a:t>таблицы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CSS </a:t>
            </a:r>
            <a:r>
              <a:rPr lang="ru-RU" sz="2000" dirty="0" smtClean="0"/>
              <a:t>позиционирование</a:t>
            </a:r>
            <a:r>
              <a:rPr lang="en-US" sz="2000" dirty="0" smtClean="0"/>
              <a:t>.</a:t>
            </a:r>
            <a:endParaRPr lang="ru-RU" sz="2000" dirty="0" smtClean="0"/>
          </a:p>
          <a:p>
            <a:pPr marL="342900" lvl="1" indent="-342900" eaLnBrk="1" hangingPunct="1">
              <a:lnSpc>
                <a:spcPct val="80000"/>
              </a:lnSpc>
              <a:buFontTx/>
              <a:buChar char="•"/>
              <a:defRPr/>
            </a:pPr>
            <a:endParaRPr lang="en-US" sz="2400" dirty="0" smtClean="0"/>
          </a:p>
          <a:p>
            <a:pPr marL="342900" lvl="1" indent="-342900" eaLnBrk="1" hangingPunct="1">
              <a:lnSpc>
                <a:spcPct val="80000"/>
              </a:lnSpc>
              <a:buFontTx/>
              <a:buChar char="•"/>
              <a:defRPr/>
            </a:pPr>
            <a:r>
              <a:rPr lang="ru-RU" sz="2400" dirty="0" smtClean="0"/>
              <a:t>Использование </a:t>
            </a:r>
            <a:r>
              <a:rPr lang="en-US" sz="2400" dirty="0" smtClean="0"/>
              <a:t>HTML </a:t>
            </a:r>
            <a:r>
              <a:rPr lang="ru-RU" sz="2400" dirty="0" smtClean="0"/>
              <a:t>таблицы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2000" dirty="0" smtClean="0"/>
              <a:t>С помощью </a:t>
            </a:r>
            <a:r>
              <a:rPr lang="en-US" sz="2000" dirty="0" smtClean="0"/>
              <a:t>HTML </a:t>
            </a:r>
            <a:r>
              <a:rPr lang="ru-RU" sz="2000" dirty="0" smtClean="0"/>
              <a:t>таблицы вся площадь страницы делится на колонки и строки.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2000" dirty="0" smtClean="0"/>
              <a:t>Затем можно добавить отображаемые элементы в некоторую ячейку.</a:t>
            </a:r>
          </a:p>
          <a:p>
            <a:pPr marL="342900" lvl="1" indent="-342900" eaLnBrk="1" hangingPunct="1">
              <a:lnSpc>
                <a:spcPct val="80000"/>
              </a:lnSpc>
              <a:buFontTx/>
              <a:buChar char="•"/>
              <a:defRPr/>
            </a:pPr>
            <a:r>
              <a:rPr lang="ru-RU" sz="2000" dirty="0" smtClean="0"/>
              <a:t>Использования </a:t>
            </a:r>
            <a:r>
              <a:rPr lang="en-US" sz="2000" dirty="0" smtClean="0"/>
              <a:t>CSS </a:t>
            </a:r>
            <a:r>
              <a:rPr lang="ru-RU" sz="2000" dirty="0" smtClean="0"/>
              <a:t>позиционирования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2000" dirty="0" smtClean="0"/>
              <a:t>Содержание страницы делиться с помощью тэгов </a:t>
            </a:r>
            <a:r>
              <a:rPr lang="en-US" sz="2000" dirty="0" smtClean="0">
                <a:solidFill>
                  <a:srgbClr val="0000FF"/>
                </a:solidFill>
              </a:rPr>
              <a:t>&lt;div&gt;</a:t>
            </a:r>
            <a:r>
              <a:rPr lang="ru-RU" sz="2000" dirty="0" smtClean="0">
                <a:solidFill>
                  <a:srgbClr val="0000FF"/>
                </a:solidFill>
              </a:rPr>
              <a:t> </a:t>
            </a:r>
            <a:r>
              <a:rPr lang="ru-RU" sz="2000" dirty="0" smtClean="0"/>
              <a:t>на части.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2000" dirty="0" smtClean="0"/>
              <a:t>С помощью </a:t>
            </a:r>
            <a:r>
              <a:rPr lang="en-US" sz="2000" dirty="0" smtClean="0"/>
              <a:t>CSS </a:t>
            </a:r>
            <a:r>
              <a:rPr lang="ru-RU" sz="2000" dirty="0" smtClean="0"/>
              <a:t>задается положение этих </a:t>
            </a:r>
            <a:r>
              <a:rPr lang="en-US" sz="2000" dirty="0" smtClean="0">
                <a:solidFill>
                  <a:srgbClr val="0000FF"/>
                </a:solidFill>
              </a:rPr>
              <a:t>&lt;div&gt;</a:t>
            </a:r>
            <a:r>
              <a:rPr lang="ru-RU" sz="2000" dirty="0" smtClean="0">
                <a:solidFill>
                  <a:srgbClr val="0000FF"/>
                </a:solidFill>
              </a:rPr>
              <a:t> </a:t>
            </a:r>
            <a:r>
              <a:rPr lang="ru-RU" sz="2000" dirty="0" smtClean="0"/>
              <a:t>тэгов с применением абсолютных координат или прикрепляя их к одной из сторон страницы.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2000" dirty="0" smtClean="0"/>
              <a:t>В тэги </a:t>
            </a:r>
            <a:r>
              <a:rPr lang="en-US" sz="2000" dirty="0" smtClean="0">
                <a:solidFill>
                  <a:srgbClr val="0000FF"/>
                </a:solidFill>
              </a:rPr>
              <a:t>&lt;div&gt;</a:t>
            </a:r>
            <a:r>
              <a:rPr lang="ru-RU" sz="2000" dirty="0" smtClean="0">
                <a:solidFill>
                  <a:srgbClr val="0000FF"/>
                </a:solidFill>
              </a:rPr>
              <a:t>  </a:t>
            </a:r>
            <a:r>
              <a:rPr lang="ru-RU" sz="2000" dirty="0" smtClean="0"/>
              <a:t>помещается содержание</a:t>
            </a:r>
            <a:r>
              <a:rPr lang="en-US" sz="2000" dirty="0" smtClean="0"/>
              <a:t>.</a:t>
            </a:r>
            <a:endParaRPr lang="ru-RU" sz="2000" dirty="0" smtClean="0"/>
          </a:p>
          <a:p>
            <a:pPr eaLnBrk="1" hangingPunct="1">
              <a:lnSpc>
                <a:spcPct val="80000"/>
              </a:lnSpc>
              <a:defRPr/>
            </a:pPr>
            <a:endParaRPr lang="ru-RU" sz="2400" dirty="0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>Вложенные </a:t>
            </a:r>
            <a:r>
              <a:rPr lang="en-US" sz="4000" smtClean="0"/>
              <a:t>master pages</a:t>
            </a:r>
            <a:endParaRPr lang="ru-RU" sz="4000" smtClean="0"/>
          </a:p>
        </p:txBody>
      </p:sp>
      <p:pic>
        <p:nvPicPr>
          <p:cNvPr id="53251" name="Picture 3" descr="NestedMasterPag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2726" y="1268760"/>
            <a:ext cx="6062954" cy="5540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3883</TotalTime>
  <Words>2274</Words>
  <Application>Microsoft Office PowerPoint</Application>
  <PresentationFormat>Экран (4:3)</PresentationFormat>
  <Paragraphs>311</Paragraphs>
  <Slides>44</Slides>
  <Notes>9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9" baseType="lpstr">
      <vt:lpstr>Arial</vt:lpstr>
      <vt:lpstr>Calibri</vt:lpstr>
      <vt:lpstr>Courier New</vt:lpstr>
      <vt:lpstr>Times New Roman</vt:lpstr>
      <vt:lpstr>Тема Office</vt:lpstr>
      <vt:lpstr>Проектирование и разработка Web-приложений</vt:lpstr>
      <vt:lpstr>Основные задачи разработки  web-приложений</vt:lpstr>
      <vt:lpstr>Разработка интерфейса пользователей</vt:lpstr>
      <vt:lpstr>Оформление web-страниц приложения</vt:lpstr>
      <vt:lpstr>Презентация PowerPoint</vt:lpstr>
      <vt:lpstr>Разработка интерфейса пользователей</vt:lpstr>
      <vt:lpstr>Основные задачи разработки интерфейса</vt:lpstr>
      <vt:lpstr>Способы позиционирования и оформления web-страниц</vt:lpstr>
      <vt:lpstr>Потоковое позиционирование</vt:lpstr>
      <vt:lpstr>Абсолютное позиционирование</vt:lpstr>
      <vt:lpstr>Позиционирование контейнеров</vt:lpstr>
      <vt:lpstr>Позиционирование с помощью таблиц</vt:lpstr>
      <vt:lpstr>Позиционирование с помощью CSS</vt:lpstr>
      <vt:lpstr>Презентация PowerPoint</vt:lpstr>
      <vt:lpstr>Презентация PowerPoint</vt:lpstr>
      <vt:lpstr>Проблема CSS</vt:lpstr>
      <vt:lpstr>Темы (themes) web-форм</vt:lpstr>
      <vt:lpstr>Презентация PowerPoint</vt:lpstr>
      <vt:lpstr>Описание тем </vt:lpstr>
      <vt:lpstr>Пример дескриптора skin-файла</vt:lpstr>
      <vt:lpstr>Применение тем</vt:lpstr>
      <vt:lpstr>Презентация PowerPoint</vt:lpstr>
      <vt:lpstr>Добавление темы в проект web-приложения</vt:lpstr>
      <vt:lpstr>Применение темы только к выбранной web-форме</vt:lpstr>
      <vt:lpstr>Задание темы для всех web-форм приложения </vt:lpstr>
      <vt:lpstr>Мастер страницы</vt:lpstr>
      <vt:lpstr>Серверный ЭУ ContentPlaceHolder</vt:lpstr>
      <vt:lpstr>Презентация PowerPoint</vt:lpstr>
      <vt:lpstr>Создание мастер страницы</vt:lpstr>
      <vt:lpstr>Пример описания Master страницы</vt:lpstr>
      <vt:lpstr>Master-страница после создания  в Visual Studio</vt:lpstr>
      <vt:lpstr>Страница содержания  (content page)</vt:lpstr>
      <vt:lpstr>Создание web-формы на основе master page</vt:lpstr>
      <vt:lpstr>Презентация PowerPoint</vt:lpstr>
      <vt:lpstr>Презентация PowerPoint</vt:lpstr>
      <vt:lpstr>Использование Master Pages</vt:lpstr>
      <vt:lpstr>Пример мастер-страницу </vt:lpstr>
      <vt:lpstr>Пример страницы содержания</vt:lpstr>
      <vt:lpstr>Стандартная мастер страница</vt:lpstr>
      <vt:lpstr>Презентация PowerPoint</vt:lpstr>
      <vt:lpstr>Презентация PowerPoint</vt:lpstr>
      <vt:lpstr>Презентация PowerPoint</vt:lpstr>
      <vt:lpstr>Форматирование мастер страниц с использованием таблиц и CSS </vt:lpstr>
      <vt:lpstr>Вложенные master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Проектирование Интернет приложений  Лекция 7</dc:title>
  <dc:creator>Тузовский</dc:creator>
  <cp:lastModifiedBy>Anatoly Tuzovsky</cp:lastModifiedBy>
  <cp:revision>37</cp:revision>
  <dcterms:created xsi:type="dcterms:W3CDTF">2012-03-06T06:52:48Z</dcterms:created>
  <dcterms:modified xsi:type="dcterms:W3CDTF">2017-05-12T10:10:28Z</dcterms:modified>
</cp:coreProperties>
</file>