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55" r:id="rId2"/>
    <p:sldId id="258" r:id="rId3"/>
    <p:sldId id="345" r:id="rId4"/>
    <p:sldId id="354" r:id="rId5"/>
    <p:sldId id="353" r:id="rId6"/>
    <p:sldId id="259" r:id="rId7"/>
    <p:sldId id="260" r:id="rId8"/>
    <p:sldId id="343" r:id="rId9"/>
    <p:sldId id="344" r:id="rId10"/>
    <p:sldId id="272" r:id="rId11"/>
    <p:sldId id="274" r:id="rId12"/>
    <p:sldId id="276" r:id="rId13"/>
    <p:sldId id="277" r:id="rId14"/>
    <p:sldId id="278" r:id="rId15"/>
    <p:sldId id="340" r:id="rId16"/>
    <p:sldId id="342" r:id="rId17"/>
    <p:sldId id="339" r:id="rId18"/>
    <p:sldId id="285" r:id="rId19"/>
    <p:sldId id="351" r:id="rId20"/>
    <p:sldId id="287" r:id="rId21"/>
    <p:sldId id="347" r:id="rId22"/>
    <p:sldId id="292" r:id="rId23"/>
    <p:sldId id="348" r:id="rId24"/>
    <p:sldId id="349" r:id="rId25"/>
    <p:sldId id="350" r:id="rId26"/>
    <p:sldId id="294" r:id="rId27"/>
    <p:sldId id="337" r:id="rId28"/>
    <p:sldId id="352" r:id="rId29"/>
    <p:sldId id="296" r:id="rId30"/>
    <p:sldId id="297" r:id="rId31"/>
    <p:sldId id="298" r:id="rId32"/>
    <p:sldId id="29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621" autoAdjust="0"/>
  </p:normalViewPr>
  <p:slideViewPr>
    <p:cSldViewPr>
      <p:cViewPr varScale="1">
        <p:scale>
          <a:sx n="97" d="100"/>
          <a:sy n="97" d="100"/>
        </p:scale>
        <p:origin x="192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A5DBA5-736E-41FE-8327-0CFCAC57B9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7FBE1-6726-4687-96A0-DB5FC9A4DB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354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E%D0%B7%D0%B8%D1%86%D0%B8%D0%BE%D0%BD%D0%BD%D0%B0%D1%8F_%D1%81%D0%B8%D1%81%D1%82%D0%B5%D0%BC%D0%B0_%D1%81%D1%87%D0%B8%D1%81%D0%BB%D0%B5%D0%BD%D0%B8%D1%8F" TargetMode="External"/><Relationship Id="rId7" Type="http://schemas.openxmlformats.org/officeDocument/2006/relationships/hyperlink" Target="https://ru.wikipedia.org/wiki/%D0%A2%D1%80%D0%B0%D0%BD%D1%81%D0%BF%D0%BE%D1%80%D1%82%D0%BD%D0%BE%D0%B5_%D0%BA%D0%BE%D0%B4%D0%B8%D1%80%D0%BE%D0%B2%D0%B0%D0%BD%D0%B8%D0%B5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u.wikipedia.org/wiki/%D0%AD%D0%BB%D0%B5%D0%BA%D1%82%D1%80%D0%BE%D0%BD%D0%BD%D0%B0%D1%8F_%D0%BF%D0%BE%D1%87%D1%82%D0%B0" TargetMode="External"/><Relationship Id="rId5" Type="http://schemas.openxmlformats.org/officeDocument/2006/relationships/hyperlink" Target="https://ru.wikipedia.org/wiki/ASCII" TargetMode="External"/><Relationship Id="rId4" Type="http://schemas.openxmlformats.org/officeDocument/2006/relationships/hyperlink" Target="https://ru.wikipedia.org/wiki/%D0%90%D0%BB%D1%84%D0%B0%D0%B2%D0%B8%D1%82_(%D1%84%D0%BE%D1%80%D0%BC%D0%B0%D0%BB%D1%8C%D0%BD%D1%8B%D0%B9_%D1%8F%D0%B7%D1%8B%D0%BA)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5DB755-04E3-4B17-B424-F10A77879DA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820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06E46-5D40-45DB-9074-6659AF408E67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730779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IHttpHandler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53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Base64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буквально означает —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Позиционная система счисления"/>
              </a:rPr>
              <a:t>позиционная система счисления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с основанием 64.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Здесь 64 — это число символов в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Алфавит (формальный язык)"/>
              </a:rPr>
              <a:t>алфавите кодирования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из которого формируется конечный буквенно-цифровой текст на основе латинского алфавита.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Число соответствует наибольшей степени двойки (2</a:t>
            </a:r>
            <a:r>
              <a:rPr lang="ru-RU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которая может быть представлена с использованием печатных символов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ASCII"/>
              </a:rPr>
              <a:t>ASCII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Эта система широко используется в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Электронная почта"/>
              </a:rPr>
              <a:t>электронной почте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для представления бинарных файлов в тексте письма (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Транспортное кодирование"/>
              </a:rPr>
              <a:t>транспортное кодирование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широко известные варианты, известные под названием Base64, используют символы A-Z, a-z и 0-9, что составляет 62 знака, для недостающих двух знаков в разных системах используются различные символы.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7FBE1-6726-4687-96A0-DB5FC9A4DBC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83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06E46-5D40-45DB-9074-6659AF408E67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94469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06E46-5D40-45DB-9074-6659AF408E67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74980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7D6BF4-ED27-4178-9331-D0727A40E40E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56497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586881-A510-4F89-8507-6D4350540BE3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32395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9BDFC-F1CC-482F-99B6-8416B9EE3D66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45870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4C9B37-D0C2-4834-8248-13FD0D7A50C1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34131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5B67B-3258-4D15-A66D-9ACF6B082CF7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17827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5B67B-3258-4D15-A66D-9ACF6B082CF7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2734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3227EE-5516-4BE1-84EA-72A6ABF4FBE2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019054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63143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83576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9B995-A11D-45B3-BFC2-631DF2B513C6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7328B-5007-406B-B2EA-6273F92E76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42122"/>
            <a:ext cx="9144000" cy="2184515"/>
          </a:xfrm>
        </p:spPr>
        <p:txBody>
          <a:bodyPr>
            <a:normAutofit/>
          </a:bodyPr>
          <a:lstStyle/>
          <a:p>
            <a:r>
              <a:rPr lang="ru-RU" sz="4800" dirty="0"/>
              <a:t>Проектирование и разработка </a:t>
            </a:r>
            <a:r>
              <a:rPr lang="en-US" sz="4800" dirty="0"/>
              <a:t>Web</a:t>
            </a:r>
            <a:r>
              <a:rPr lang="ru-RU" sz="4800" dirty="0"/>
              <a:t>-приложений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49280"/>
            <a:ext cx="9144000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Проф. каф. «Программная инженерия» Тузовский А.Ф.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3571876"/>
            <a:ext cx="9144000" cy="1800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Лекци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я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11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lang="ru-RU" sz="3600" dirty="0"/>
              <a:t>Поддержка состояния </a:t>
            </a:r>
            <a:r>
              <a:rPr lang="en-US" sz="3600" dirty="0"/>
              <a:t>web-</a:t>
            </a:r>
            <a:r>
              <a:rPr lang="ru-RU" sz="3600" dirty="0"/>
              <a:t>приложения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665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Состояние </a:t>
            </a:r>
            <a:r>
              <a:rPr lang="en-US" dirty="0" smtClean="0"/>
              <a:t>web-</a:t>
            </a:r>
            <a:r>
              <a:rPr lang="ru-RU" dirty="0" smtClean="0"/>
              <a:t>приложения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2292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Протокол </a:t>
            </a:r>
            <a:r>
              <a:rPr lang="en-US" dirty="0" smtClean="0"/>
              <a:t>HTTP</a:t>
            </a:r>
            <a:r>
              <a:rPr lang="ru-RU" dirty="0" smtClean="0"/>
              <a:t> является протоколом без сохранения состояния. </a:t>
            </a:r>
          </a:p>
          <a:p>
            <a:pPr lvl="1"/>
            <a:r>
              <a:rPr lang="ru-RU" dirty="0" smtClean="0"/>
              <a:t>переданные в </a:t>
            </a:r>
            <a:r>
              <a:rPr lang="en-US" dirty="0" smtClean="0"/>
              <a:t>HTTP</a:t>
            </a:r>
            <a:r>
              <a:rPr lang="ru-RU" dirty="0" smtClean="0"/>
              <a:t>-запросах данные на </a:t>
            </a:r>
            <a:r>
              <a:rPr lang="en-US" dirty="0" smtClean="0"/>
              <a:t>web</a:t>
            </a:r>
            <a:r>
              <a:rPr lang="ru-RU" dirty="0" smtClean="0"/>
              <a:t>-сервере автоматически не сохраняются, </a:t>
            </a:r>
          </a:p>
          <a:p>
            <a:pPr lvl="2"/>
            <a:r>
              <a:rPr lang="ru-RU" dirty="0" smtClean="0"/>
              <a:t>например: данные </a:t>
            </a:r>
            <a:r>
              <a:rPr lang="en-US" dirty="0" err="1" smtClean="0">
                <a:solidFill>
                  <a:srgbClr val="0000FF"/>
                </a:solidFill>
              </a:rPr>
              <a:t>num</a:t>
            </a:r>
            <a:r>
              <a:rPr lang="en-US" dirty="0" smtClean="0"/>
              <a:t> </a:t>
            </a:r>
            <a:r>
              <a:rPr lang="ru-RU" dirty="0" smtClean="0"/>
              <a:t>для программы </a:t>
            </a:r>
            <a:r>
              <a:rPr lang="en-US" dirty="0" smtClean="0">
                <a:solidFill>
                  <a:srgbClr val="0000FF"/>
                </a:solidFill>
              </a:rPr>
              <a:t>calc.exe </a:t>
            </a:r>
            <a:r>
              <a:rPr lang="ru-RU" dirty="0" smtClean="0"/>
              <a:t>от пользователя </a:t>
            </a:r>
            <a:r>
              <a:rPr lang="en-US" dirty="0" smtClean="0"/>
              <a:t>124.156.205.134</a:t>
            </a:r>
          </a:p>
          <a:p>
            <a:pPr lvl="1"/>
            <a:r>
              <a:rPr lang="ru-RU" dirty="0" smtClean="0"/>
              <a:t>а уничтожаются после их обработки на сервере. </a:t>
            </a:r>
          </a:p>
          <a:p>
            <a:pPr lvl="1"/>
            <a:r>
              <a:rPr lang="ru-RU" dirty="0" smtClean="0"/>
              <a:t>имеются только </a:t>
            </a:r>
            <a:r>
              <a:rPr lang="ru-RU" dirty="0" err="1" smtClean="0"/>
              <a:t>куки</a:t>
            </a:r>
            <a:r>
              <a:rPr lang="ru-RU" dirty="0" smtClean="0"/>
              <a:t> (</a:t>
            </a:r>
            <a:r>
              <a:rPr lang="en-US" dirty="0" smtClean="0"/>
              <a:t>cookies, </a:t>
            </a:r>
            <a:r>
              <a:rPr lang="ru-RU" dirty="0" smtClean="0"/>
              <a:t>небольшие данные), которые передаются пользователю и затем возвращаются на сервер.</a:t>
            </a:r>
          </a:p>
          <a:p>
            <a:pPr marL="457200" lvl="1" indent="0">
              <a:buNone/>
            </a:pPr>
            <a:r>
              <a:rPr lang="ru-RU" dirty="0" smtClean="0"/>
              <a:t> </a:t>
            </a:r>
          </a:p>
          <a:p>
            <a:r>
              <a:rPr lang="ru-RU" b="1" i="1" dirty="0" smtClean="0"/>
              <a:t>Разработчик должен сам реализовывать хранение (поддержку) состояния </a:t>
            </a:r>
            <a:r>
              <a:rPr lang="en-US" b="1" i="1" dirty="0" smtClean="0"/>
              <a:t>w</a:t>
            </a:r>
            <a:r>
              <a:rPr lang="ru-RU" b="1" i="1" dirty="0" smtClean="0"/>
              <a:t>eb-приложения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pPr eaLnBrk="1" hangingPunct="1"/>
            <a:r>
              <a:rPr lang="ru-RU" sz="4000" dirty="0" smtClean="0"/>
              <a:t>Виды данных состояния</a:t>
            </a:r>
            <a:r>
              <a:rPr lang="en-US" sz="4000" dirty="0" smtClean="0"/>
              <a:t> </a:t>
            </a:r>
            <a:r>
              <a:rPr lang="ru-RU" sz="4000" dirty="0" smtClean="0"/>
              <a:t>в </a:t>
            </a:r>
            <a:r>
              <a:rPr lang="en-US" sz="4000" dirty="0" err="1" smtClean="0"/>
              <a:t>ASP.Net</a:t>
            </a:r>
            <a:r>
              <a:rPr lang="en-US" sz="4000" dirty="0" smtClean="0"/>
              <a:t> WF</a:t>
            </a:r>
            <a:endParaRPr lang="ru-RU" sz="4000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340768"/>
            <a:ext cx="9036496" cy="5517232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800" dirty="0" smtClean="0"/>
              <a:t>Данные связанные с конкретной </a:t>
            </a:r>
            <a:r>
              <a:rPr lang="en-US" sz="2800" dirty="0" smtClean="0"/>
              <a:t>web-</a:t>
            </a:r>
            <a:r>
              <a:rPr lang="ru-RU" sz="2800" dirty="0" smtClean="0"/>
              <a:t>формой.</a:t>
            </a:r>
          </a:p>
          <a:p>
            <a:pPr lvl="1">
              <a:lnSpc>
                <a:spcPct val="80000"/>
              </a:lnSpc>
            </a:pPr>
            <a:r>
              <a:rPr lang="ru-RU" sz="2400" dirty="0" smtClean="0"/>
              <a:t>данные состояния </a:t>
            </a:r>
            <a:r>
              <a:rPr lang="en-US" sz="2400" dirty="0" smtClean="0"/>
              <a:t>web-</a:t>
            </a:r>
            <a:r>
              <a:rPr lang="ru-RU" sz="2400" dirty="0" smtClean="0"/>
              <a:t>формы; </a:t>
            </a:r>
          </a:p>
          <a:p>
            <a:pPr lvl="1">
              <a:lnSpc>
                <a:spcPct val="80000"/>
              </a:lnSpc>
            </a:pPr>
            <a:r>
              <a:rPr lang="ru-RU" sz="2400" dirty="0" smtClean="0"/>
              <a:t>доступны только в конкретной </a:t>
            </a:r>
            <a:r>
              <a:rPr lang="en-US" sz="2400" dirty="0" smtClean="0"/>
              <a:t>web-</a:t>
            </a:r>
            <a:r>
              <a:rPr lang="ru-RU" sz="2400" dirty="0" smtClean="0"/>
              <a:t>форме конкретного сеанса.</a:t>
            </a:r>
          </a:p>
          <a:p>
            <a:pPr>
              <a:lnSpc>
                <a:spcPct val="80000"/>
              </a:lnSpc>
            </a:pPr>
            <a:r>
              <a:rPr lang="ru-RU" sz="2800" dirty="0"/>
              <a:t>Данные связанные </a:t>
            </a:r>
            <a:r>
              <a:rPr lang="ru-RU" sz="2800" dirty="0" smtClean="0"/>
              <a:t>с сеансом работы пользователя</a:t>
            </a:r>
          </a:p>
          <a:p>
            <a:pPr lvl="1">
              <a:lnSpc>
                <a:spcPct val="80000"/>
              </a:lnSpc>
            </a:pPr>
            <a:r>
              <a:rPr lang="ru-RU" sz="2400" b="1" i="1" dirty="0"/>
              <a:t>с</a:t>
            </a:r>
            <a:r>
              <a:rPr lang="ru-RU" sz="2400" b="1" i="1" dirty="0" smtClean="0"/>
              <a:t>еанс – это </a:t>
            </a:r>
            <a:r>
              <a:rPr lang="ru-RU" sz="2400" b="1" i="1" dirty="0"/>
              <a:t>последовательность запросов пользователей, интервал времени между которыми не превышает заданного предела.</a:t>
            </a:r>
          </a:p>
          <a:p>
            <a:pPr lvl="1">
              <a:lnSpc>
                <a:spcPct val="80000"/>
              </a:lnSpc>
            </a:pPr>
            <a:r>
              <a:rPr lang="ru-RU" sz="2400" dirty="0"/>
              <a:t>каждый пользователь приложения имеет разные сеансы и разные связанные с ними коллекции информации.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ru-RU" sz="2400" dirty="0" smtClean="0"/>
              <a:t>данные сеанса могут сохранятся в одной </a:t>
            </a:r>
            <a:r>
              <a:rPr lang="en-US" sz="2400" dirty="0" smtClean="0"/>
              <a:t>web-</a:t>
            </a:r>
            <a:r>
              <a:rPr lang="ru-RU" sz="2400" dirty="0" smtClean="0"/>
              <a:t>форме и </a:t>
            </a:r>
            <a:r>
              <a:rPr lang="ru-RU" sz="2400" dirty="0"/>
              <a:t>использовать ее на </a:t>
            </a:r>
            <a:r>
              <a:rPr lang="ru-RU" sz="2400" dirty="0" smtClean="0"/>
              <a:t>другой.</a:t>
            </a:r>
            <a:endParaRPr lang="en-US" sz="2400" dirty="0"/>
          </a:p>
          <a:p>
            <a:r>
              <a:rPr lang="ru-RU" dirty="0" smtClean="0"/>
              <a:t>Данные </a:t>
            </a:r>
            <a:r>
              <a:rPr lang="en-US" dirty="0" smtClean="0"/>
              <a:t>web-</a:t>
            </a:r>
            <a:r>
              <a:rPr lang="ru-RU" dirty="0" smtClean="0"/>
              <a:t>приложения</a:t>
            </a:r>
          </a:p>
          <a:p>
            <a:pPr lvl="1"/>
            <a:r>
              <a:rPr lang="ru-RU" b="1" i="1" dirty="0" smtClean="0"/>
              <a:t>глобальные данные </a:t>
            </a:r>
            <a:r>
              <a:rPr lang="ru-RU" dirty="0" smtClean="0"/>
              <a:t>– доступны во всех </a:t>
            </a:r>
            <a:r>
              <a:rPr lang="en-US" dirty="0" smtClean="0"/>
              <a:t>web-</a:t>
            </a:r>
            <a:r>
              <a:rPr lang="ru-RU" dirty="0" smtClean="0"/>
              <a:t>формах и всех сеансах.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887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Прямоугольник 113"/>
          <p:cNvSpPr/>
          <p:nvPr/>
        </p:nvSpPr>
        <p:spPr>
          <a:xfrm>
            <a:off x="6905232" y="2780928"/>
            <a:ext cx="1440160" cy="259228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6800950" y="2852936"/>
            <a:ext cx="1440160" cy="259228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Процесс работы </a:t>
            </a:r>
            <a:r>
              <a:rPr lang="en-US" sz="3600" dirty="0" err="1" smtClean="0"/>
              <a:t>ASP.Net</a:t>
            </a:r>
            <a:r>
              <a:rPr lang="en-US" sz="3600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/>
              <a:t>web-</a:t>
            </a:r>
            <a:r>
              <a:rPr lang="ru-RU" sz="3600" dirty="0" smtClean="0"/>
              <a:t>приложения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16632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4005064"/>
            <a:ext cx="100811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Браузер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6" name="Группа 126"/>
          <p:cNvGrpSpPr/>
          <p:nvPr/>
        </p:nvGrpSpPr>
        <p:grpSpPr>
          <a:xfrm>
            <a:off x="107504" y="4005064"/>
            <a:ext cx="252120" cy="648072"/>
            <a:chOff x="359440" y="3789040"/>
            <a:chExt cx="306016" cy="858008"/>
          </a:xfrm>
        </p:grpSpPr>
        <p:sp>
          <p:nvSpPr>
            <p:cNvPr id="5" name="Овал 4"/>
            <p:cNvSpPr/>
            <p:nvPr/>
          </p:nvSpPr>
          <p:spPr>
            <a:xfrm>
              <a:off x="395536" y="3789040"/>
              <a:ext cx="216024" cy="21602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>
              <a:stCxn id="5" idx="4"/>
            </p:cNvCxnSpPr>
            <p:nvPr/>
          </p:nvCxnSpPr>
          <p:spPr>
            <a:xfrm>
              <a:off x="503548" y="4005064"/>
              <a:ext cx="0" cy="43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359624" y="4197024"/>
              <a:ext cx="2880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359440" y="4401200"/>
              <a:ext cx="14401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 flipV="1">
              <a:off x="503456" y="4413048"/>
              <a:ext cx="162000" cy="234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Прямая со стрелкой 25"/>
          <p:cNvCxnSpPr/>
          <p:nvPr/>
        </p:nvCxnSpPr>
        <p:spPr>
          <a:xfrm>
            <a:off x="467544" y="4293096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1907704" y="4221088"/>
            <a:ext cx="1728192" cy="8384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79712" y="36450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</a:t>
            </a:r>
            <a:r>
              <a:rPr lang="ru-RU" sz="1600" dirty="0" smtClean="0"/>
              <a:t>запрос файла </a:t>
            </a:r>
            <a:r>
              <a:rPr lang="en-US" sz="1600" dirty="0" smtClean="0"/>
              <a:t>*.aspx</a:t>
            </a:r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1979712" y="4452465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</a:t>
            </a:r>
            <a:r>
              <a:rPr lang="ru-RU" sz="1600" dirty="0" smtClean="0"/>
              <a:t>ответ с </a:t>
            </a:r>
            <a:r>
              <a:rPr lang="en-US" sz="1600" dirty="0" smtClean="0"/>
              <a:t>HTML </a:t>
            </a:r>
            <a:r>
              <a:rPr lang="ru-RU" sz="1600" dirty="0" smtClean="0"/>
              <a:t>док-том</a:t>
            </a:r>
            <a:endParaRPr lang="ru-RU" sz="1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635896" y="4005064"/>
            <a:ext cx="100811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IIS web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сервер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5" name="Прямая со стрелкой 34"/>
          <p:cNvCxnSpPr>
            <a:endCxn id="37" idx="1"/>
          </p:cNvCxnSpPr>
          <p:nvPr/>
        </p:nvCxnSpPr>
        <p:spPr>
          <a:xfrm flipV="1">
            <a:off x="4631976" y="3068960"/>
            <a:ext cx="453564" cy="1008112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5004048" y="2852936"/>
            <a:ext cx="1440160" cy="259228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5085540" y="2924944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Безопасность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32040" y="5537156"/>
            <a:ext cx="1728192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 smtClean="0"/>
              <a:t>ISAP-</a:t>
            </a:r>
            <a:r>
              <a:rPr lang="ru-RU" sz="1600" dirty="0" smtClean="0"/>
              <a:t>приложение </a:t>
            </a:r>
            <a:r>
              <a:rPr lang="ru-RU" sz="1600" dirty="0" err="1" smtClean="0">
                <a:solidFill>
                  <a:srgbClr val="0033CC"/>
                </a:solidFill>
              </a:rPr>
              <a:t>aspnet_isapi.dll</a:t>
            </a:r>
            <a:endParaRPr lang="ru-RU" sz="1600" dirty="0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4860032" y="2132856"/>
            <a:ext cx="0" cy="446449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8388424" y="2132856"/>
            <a:ext cx="0" cy="43924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347864" y="2132856"/>
            <a:ext cx="0" cy="43924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387598" y="2132856"/>
            <a:ext cx="144016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Процесс 1</a:t>
            </a:r>
          </a:p>
          <a:p>
            <a:pPr algn="ctr">
              <a:lnSpc>
                <a:spcPct val="70000"/>
              </a:lnSpc>
            </a:pPr>
            <a:r>
              <a:rPr lang="en-US" dirty="0" smtClean="0">
                <a:solidFill>
                  <a:schemeClr val="tx1"/>
                </a:solidFill>
              </a:rPr>
              <a:t>Web-</a:t>
            </a:r>
            <a:r>
              <a:rPr lang="ru-RU" dirty="0" smtClean="0">
                <a:solidFill>
                  <a:schemeClr val="tx1"/>
                </a:solidFill>
              </a:rPr>
              <a:t>сервера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436096" y="2132856"/>
            <a:ext cx="223224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Процесс 2</a:t>
            </a:r>
          </a:p>
          <a:p>
            <a:pPr algn="ctr">
              <a:lnSpc>
                <a:spcPct val="70000"/>
              </a:lnSpc>
            </a:pPr>
            <a:r>
              <a:rPr lang="ru-RU" b="1" dirty="0" err="1" smtClean="0">
                <a:solidFill>
                  <a:srgbClr val="0000FF"/>
                </a:solidFill>
              </a:rPr>
              <a:t>aspnet_wp.exe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085540" y="3381056"/>
            <a:ext cx="1224136" cy="362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</a:rPr>
              <a:t>Восст</a:t>
            </a:r>
            <a:r>
              <a:rPr lang="ru-RU" sz="1400" dirty="0" smtClean="0">
                <a:solidFill>
                  <a:schemeClr val="tx1"/>
                </a:solidFill>
              </a:rPr>
              <a:t>. сост. сеанса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49" name="Прямая со стрелкой 48"/>
          <p:cNvCxnSpPr>
            <a:stCxn id="37" idx="2"/>
            <a:endCxn id="48" idx="0"/>
          </p:cNvCxnSpPr>
          <p:nvPr/>
        </p:nvCxnSpPr>
        <p:spPr>
          <a:xfrm>
            <a:off x="5697608" y="3212976"/>
            <a:ext cx="0" cy="168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5097572" y="3945088"/>
            <a:ext cx="1202620" cy="420016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Обработчик формы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097572" y="4509120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Кэширование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108330" y="4977264"/>
            <a:ext cx="122413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Подготовка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HTTP </a:t>
            </a:r>
            <a:r>
              <a:rPr lang="ru-RU" sz="1400" dirty="0" smtClean="0">
                <a:solidFill>
                  <a:schemeClr val="tx1"/>
                </a:solidFill>
              </a:rPr>
              <a:t>ответа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4" name="Блок-схема: магнитный диск 63"/>
          <p:cNvSpPr/>
          <p:nvPr/>
        </p:nvSpPr>
        <p:spPr>
          <a:xfrm>
            <a:off x="3740178" y="2852936"/>
            <a:ext cx="792088" cy="792088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Метаданные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65" name="Прямая со стрелкой 64"/>
          <p:cNvCxnSpPr>
            <a:stCxn id="64" idx="3"/>
            <a:endCxn id="34" idx="0"/>
          </p:cNvCxnSpPr>
          <p:nvPr/>
        </p:nvCxnSpPr>
        <p:spPr>
          <a:xfrm>
            <a:off x="4136222" y="3645024"/>
            <a:ext cx="3730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>
            <a:endCxn id="50" idx="0"/>
          </p:cNvCxnSpPr>
          <p:nvPr/>
        </p:nvCxnSpPr>
        <p:spPr>
          <a:xfrm flipH="1">
            <a:off x="5698882" y="3717032"/>
            <a:ext cx="3730" cy="228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>
            <a:stCxn id="50" idx="2"/>
            <a:endCxn id="59" idx="0"/>
          </p:cNvCxnSpPr>
          <p:nvPr/>
        </p:nvCxnSpPr>
        <p:spPr>
          <a:xfrm>
            <a:off x="5698882" y="4365104"/>
            <a:ext cx="10758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endCxn id="61" idx="0"/>
          </p:cNvCxnSpPr>
          <p:nvPr/>
        </p:nvCxnSpPr>
        <p:spPr>
          <a:xfrm flipH="1">
            <a:off x="5720398" y="4805863"/>
            <a:ext cx="3730" cy="1714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>
            <a:stCxn id="61" idx="1"/>
          </p:cNvCxnSpPr>
          <p:nvPr/>
        </p:nvCxnSpPr>
        <p:spPr>
          <a:xfrm flipH="1" flipV="1">
            <a:off x="4644008" y="4545216"/>
            <a:ext cx="464322" cy="612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6732240" y="5609164"/>
            <a:ext cx="1728192" cy="27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 smtClean="0">
                <a:solidFill>
                  <a:srgbClr val="0033CC"/>
                </a:solidFill>
              </a:rPr>
              <a:t>d</a:t>
            </a:r>
            <a:r>
              <a:rPr lang="ru-RU" sz="1600" dirty="0" err="1" smtClean="0">
                <a:solidFill>
                  <a:srgbClr val="0033CC"/>
                </a:solidFill>
              </a:rPr>
              <a:t>ll</a:t>
            </a:r>
            <a:r>
              <a:rPr lang="en-US" sz="1600" dirty="0" smtClean="0">
                <a:solidFill>
                  <a:srgbClr val="0033CC"/>
                </a:solidFill>
              </a:rPr>
              <a:t> </a:t>
            </a:r>
            <a:r>
              <a:rPr lang="ru-RU" sz="1600" dirty="0" smtClean="0">
                <a:solidFill>
                  <a:srgbClr val="0033CC"/>
                </a:solidFill>
              </a:rPr>
              <a:t>с </a:t>
            </a:r>
            <a:r>
              <a:rPr lang="en-US" sz="1600" dirty="0" smtClean="0">
                <a:solidFill>
                  <a:srgbClr val="0033CC"/>
                </a:solidFill>
              </a:rPr>
              <a:t>web-</a:t>
            </a:r>
            <a:r>
              <a:rPr lang="ru-RU" sz="1600" dirty="0" smtClean="0">
                <a:solidFill>
                  <a:srgbClr val="0033CC"/>
                </a:solidFill>
              </a:rPr>
              <a:t>формой</a:t>
            </a:r>
            <a:endParaRPr lang="ru-RU" sz="1600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6699966" y="2924944"/>
            <a:ext cx="1440160" cy="259228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807546" y="5972502"/>
            <a:ext cx="1440160" cy="531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ASP.Net</a:t>
            </a:r>
            <a:r>
              <a:rPr lang="en-US" dirty="0" smtClean="0">
                <a:solidFill>
                  <a:schemeClr val="tx1"/>
                </a:solidFill>
              </a:rPr>
              <a:t> web-</a:t>
            </a:r>
            <a:r>
              <a:rPr lang="ru-RU" dirty="0" smtClean="0">
                <a:solidFill>
                  <a:schemeClr val="tx1"/>
                </a:solidFill>
              </a:rPr>
              <a:t>приложение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804248" y="2996952"/>
            <a:ext cx="1224136" cy="395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Создание объекта </a:t>
            </a:r>
            <a:r>
              <a:rPr lang="en-US" sz="1400" dirty="0" smtClean="0">
                <a:solidFill>
                  <a:srgbClr val="0000FF"/>
                </a:solidFill>
              </a:rPr>
              <a:t>Page</a:t>
            </a:r>
            <a:endParaRPr lang="ru-RU" sz="1400" dirty="0">
              <a:solidFill>
                <a:srgbClr val="0000FF"/>
              </a:solidFill>
            </a:endParaRPr>
          </a:p>
        </p:txBody>
      </p:sp>
      <p:cxnSp>
        <p:nvCxnSpPr>
          <p:cNvPr id="69" name="Прямая со стрелкой 68"/>
          <p:cNvCxnSpPr/>
          <p:nvPr/>
        </p:nvCxnSpPr>
        <p:spPr>
          <a:xfrm flipH="1">
            <a:off x="7501538" y="366654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Прямоугольник 90"/>
          <p:cNvSpPr/>
          <p:nvPr/>
        </p:nvSpPr>
        <p:spPr>
          <a:xfrm>
            <a:off x="6804248" y="4022498"/>
            <a:ext cx="1224136" cy="395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Обработка событий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804248" y="4545216"/>
            <a:ext cx="1224136" cy="395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Сохранение состояния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83" name="Прямая со стрелкой 82"/>
          <p:cNvCxnSpPr>
            <a:stCxn id="50" idx="3"/>
            <a:endCxn id="68" idx="1"/>
          </p:cNvCxnSpPr>
          <p:nvPr/>
        </p:nvCxnSpPr>
        <p:spPr>
          <a:xfrm flipV="1">
            <a:off x="6300192" y="3194928"/>
            <a:ext cx="504056" cy="960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stCxn id="51" idx="1"/>
            <a:endCxn id="50" idx="3"/>
          </p:cNvCxnSpPr>
          <p:nvPr/>
        </p:nvCxnSpPr>
        <p:spPr>
          <a:xfrm flipH="1" flipV="1">
            <a:off x="6300192" y="4155096"/>
            <a:ext cx="504056" cy="1092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>
            <a:off x="5004048" y="5993904"/>
            <a:ext cx="1440160" cy="531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Среда выполнения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16" name="Прямая со стрелкой 115"/>
          <p:cNvCxnSpPr/>
          <p:nvPr/>
        </p:nvCxnSpPr>
        <p:spPr>
          <a:xfrm flipH="1">
            <a:off x="1907704" y="4437112"/>
            <a:ext cx="1728192" cy="838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flipH="1">
            <a:off x="3347864" y="2636912"/>
            <a:ext cx="504056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6804248" y="5049272"/>
            <a:ext cx="1224136" cy="395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Создание </a:t>
            </a:r>
            <a:r>
              <a:rPr lang="en-US" sz="1400" dirty="0" smtClean="0">
                <a:solidFill>
                  <a:schemeClr val="tx1"/>
                </a:solidFill>
              </a:rPr>
              <a:t>HTML </a:t>
            </a:r>
            <a:r>
              <a:rPr lang="ru-RU" sz="1400" dirty="0" smtClean="0">
                <a:solidFill>
                  <a:schemeClr val="tx1"/>
                </a:solidFill>
              </a:rPr>
              <a:t>кода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813579" y="3512979"/>
            <a:ext cx="1224136" cy="395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</a:rPr>
              <a:t>Восст.состоянЭУ</a:t>
            </a:r>
            <a:r>
              <a:rPr lang="ru-RU" sz="1400" dirty="0" smtClean="0">
                <a:solidFill>
                  <a:schemeClr val="tx1"/>
                </a:solidFill>
              </a:rPr>
              <a:t> формы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8" name="Правая фигурная скобка 57"/>
          <p:cNvSpPr/>
          <p:nvPr/>
        </p:nvSpPr>
        <p:spPr>
          <a:xfrm>
            <a:off x="8388424" y="2780928"/>
            <a:ext cx="216024" cy="2592288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0" name="TextBox 59"/>
          <p:cNvSpPr txBox="1"/>
          <p:nvPr/>
        </p:nvSpPr>
        <p:spPr>
          <a:xfrm rot="16200000">
            <a:off x="7606210" y="3923184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Жизненный цикл </a:t>
            </a:r>
            <a:r>
              <a:rPr lang="en-US" sz="1400" dirty="0" smtClean="0"/>
              <a:t>web-</a:t>
            </a:r>
            <a:r>
              <a:rPr lang="ru-RU" sz="1400" dirty="0" smtClean="0"/>
              <a:t>формы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5999423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3600" dirty="0" smtClean="0"/>
              <a:t>Логика работы </a:t>
            </a:r>
            <a:r>
              <a:rPr lang="en-US" sz="3600" dirty="0" smtClean="0"/>
              <a:t>web-</a:t>
            </a:r>
            <a:r>
              <a:rPr lang="ru-RU" sz="3600" dirty="0" smtClean="0"/>
              <a:t>приложения </a:t>
            </a:r>
            <a:r>
              <a:rPr lang="en-US" sz="3600" dirty="0" err="1" smtClean="0"/>
              <a:t>ASP.Net</a:t>
            </a:r>
            <a:r>
              <a:rPr lang="en-US" sz="3600" dirty="0" smtClean="0"/>
              <a:t> Web Forms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2890664" cy="6046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717032"/>
            <a:ext cx="108012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браузер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3717032"/>
            <a:ext cx="108012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Web-</a:t>
            </a:r>
            <a:r>
              <a:rPr lang="ru-RU" dirty="0" smtClean="0">
                <a:solidFill>
                  <a:schemeClr val="tx1"/>
                </a:solidFill>
              </a:rPr>
              <a:t>сервер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1340768"/>
            <a:ext cx="4608512" cy="5445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1700808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Аутентификация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76256" y="3501008"/>
            <a:ext cx="1728192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Обработчик </a:t>
            </a:r>
            <a:r>
              <a:rPr lang="en-US" dirty="0" smtClean="0">
                <a:solidFill>
                  <a:schemeClr val="tx1"/>
                </a:solidFill>
              </a:rPr>
              <a:t>web-</a:t>
            </a:r>
            <a:r>
              <a:rPr lang="ru-RU" dirty="0" smtClean="0">
                <a:solidFill>
                  <a:schemeClr val="tx1"/>
                </a:solidFill>
              </a:rPr>
              <a:t>формы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76256" y="5157192"/>
            <a:ext cx="504056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28384" y="5157192"/>
            <a:ext cx="504056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44008" y="2348880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Авторизация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44008" y="2996952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Восстановление </a:t>
            </a:r>
            <a:r>
              <a:rPr lang="ru-RU" sz="1600" dirty="0" err="1" smtClean="0">
                <a:solidFill>
                  <a:schemeClr val="tx1"/>
                </a:solidFill>
              </a:rPr>
              <a:t>кэша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19944" y="3645024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Восстановление состояния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4293096"/>
            <a:ext cx="18002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Выполнение </a:t>
            </a:r>
            <a:r>
              <a:rPr lang="ru-RU" sz="1600" dirty="0" err="1" smtClean="0">
                <a:solidFill>
                  <a:schemeClr val="tx1"/>
                </a:solidFill>
              </a:rPr>
              <a:t>сист</a:t>
            </a:r>
            <a:r>
              <a:rPr lang="ru-RU" sz="1600" dirty="0" smtClean="0">
                <a:solidFill>
                  <a:schemeClr val="tx1"/>
                </a:solidFill>
              </a:rPr>
              <a:t>. обработчика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44008" y="4941168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Сохранение состояния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644008" y="5589240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Обновление </a:t>
            </a:r>
            <a:r>
              <a:rPr lang="ru-RU" sz="1600" dirty="0" err="1" smtClean="0">
                <a:solidFill>
                  <a:schemeClr val="tx1"/>
                </a:solidFill>
              </a:rPr>
              <a:t>кэша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44008" y="6237312"/>
            <a:ext cx="165618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Отправка ответа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948264" y="4437112"/>
            <a:ext cx="1728192" cy="43204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объект класса произв. от </a:t>
            </a:r>
            <a:r>
              <a:rPr lang="en-US" dirty="0" smtClean="0">
                <a:solidFill>
                  <a:schemeClr val="tx1"/>
                </a:solidFill>
              </a:rPr>
              <a:t>Page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5" name="Прямая со стрелкой 24"/>
          <p:cNvCxnSpPr>
            <a:stCxn id="5" idx="0"/>
            <a:endCxn id="7" idx="1"/>
          </p:cNvCxnSpPr>
          <p:nvPr/>
        </p:nvCxnSpPr>
        <p:spPr>
          <a:xfrm flipV="1">
            <a:off x="2879812" y="1916832"/>
            <a:ext cx="1764196" cy="18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24128" y="134076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Среда выполнения</a:t>
            </a:r>
            <a:endParaRPr lang="ru-RU" b="1" dirty="0"/>
          </a:p>
        </p:txBody>
      </p:sp>
      <p:cxnSp>
        <p:nvCxnSpPr>
          <p:cNvPr id="28" name="Прямая со стрелкой 27"/>
          <p:cNvCxnSpPr>
            <a:stCxn id="22" idx="1"/>
            <a:endCxn id="5" idx="2"/>
          </p:cNvCxnSpPr>
          <p:nvPr/>
        </p:nvCxnSpPr>
        <p:spPr>
          <a:xfrm flipH="1" flipV="1">
            <a:off x="2879812" y="4293096"/>
            <a:ext cx="1764196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5436096" y="213285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436096" y="278092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5436096" y="342900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5460160" y="4077072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436096" y="472514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436096" y="537321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436096" y="602128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9" idx="3"/>
            <a:endCxn id="12" idx="1"/>
          </p:cNvCxnSpPr>
          <p:nvPr/>
        </p:nvCxnSpPr>
        <p:spPr>
          <a:xfrm flipV="1">
            <a:off x="6372200" y="3753036"/>
            <a:ext cx="504056" cy="7560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12" idx="2"/>
          </p:cNvCxnSpPr>
          <p:nvPr/>
        </p:nvCxnSpPr>
        <p:spPr>
          <a:xfrm>
            <a:off x="7740352" y="400506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13" idx="0"/>
          </p:cNvCxnSpPr>
          <p:nvPr/>
        </p:nvCxnSpPr>
        <p:spPr>
          <a:xfrm flipH="1">
            <a:off x="7128284" y="4869160"/>
            <a:ext cx="61206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endCxn id="14" idx="0"/>
          </p:cNvCxnSpPr>
          <p:nvPr/>
        </p:nvCxnSpPr>
        <p:spPr>
          <a:xfrm>
            <a:off x="7740352" y="4869160"/>
            <a:ext cx="54006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452320" y="515719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 . .</a:t>
            </a:r>
            <a:endParaRPr lang="ru-RU" dirty="0"/>
          </a:p>
        </p:txBody>
      </p:sp>
      <p:cxnSp>
        <p:nvCxnSpPr>
          <p:cNvPr id="47" name="Прямая со стрелкой 46"/>
          <p:cNvCxnSpPr>
            <a:stCxn id="23" idx="1"/>
            <a:endCxn id="19" idx="3"/>
          </p:cNvCxnSpPr>
          <p:nvPr/>
        </p:nvCxnSpPr>
        <p:spPr>
          <a:xfrm flipH="1" flipV="1">
            <a:off x="6372200" y="4509120"/>
            <a:ext cx="57606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endCxn id="5" idx="1"/>
          </p:cNvCxnSpPr>
          <p:nvPr/>
        </p:nvCxnSpPr>
        <p:spPr>
          <a:xfrm>
            <a:off x="1835696" y="3933056"/>
            <a:ext cx="50405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835696" y="3933056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endCxn id="4" idx="3"/>
          </p:cNvCxnSpPr>
          <p:nvPr/>
        </p:nvCxnSpPr>
        <p:spPr>
          <a:xfrm flipH="1" flipV="1">
            <a:off x="1475656" y="4005064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843808" y="508518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HTML </a:t>
            </a:r>
            <a:r>
              <a:rPr lang="ru-RU" dirty="0" smtClean="0"/>
              <a:t>страница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2699792" y="2636912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параметры запроса</a:t>
            </a:r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6588224" y="5877272"/>
            <a:ext cx="864096" cy="43204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обр. событий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884368" y="5877272"/>
            <a:ext cx="864096" cy="43204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обр. событий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452320" y="587727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 . .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7020272" y="2060848"/>
            <a:ext cx="1368152" cy="369332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Web.config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7020272" y="2636912"/>
            <a:ext cx="1368152" cy="369332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Global.asax</a:t>
            </a:r>
            <a:endParaRPr lang="ru-RU" dirty="0"/>
          </a:p>
        </p:txBody>
      </p:sp>
      <p:cxnSp>
        <p:nvCxnSpPr>
          <p:cNvPr id="70" name="Прямая со стрелкой 69"/>
          <p:cNvCxnSpPr>
            <a:stCxn id="13" idx="2"/>
            <a:endCxn id="62" idx="0"/>
          </p:cNvCxnSpPr>
          <p:nvPr/>
        </p:nvCxnSpPr>
        <p:spPr>
          <a:xfrm flipH="1">
            <a:off x="7020272" y="5589240"/>
            <a:ext cx="10801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13" idx="2"/>
          </p:cNvCxnSpPr>
          <p:nvPr/>
        </p:nvCxnSpPr>
        <p:spPr>
          <a:xfrm>
            <a:off x="7128284" y="5589240"/>
            <a:ext cx="39604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14" idx="2"/>
            <a:endCxn id="64" idx="0"/>
          </p:cNvCxnSpPr>
          <p:nvPr/>
        </p:nvCxnSpPr>
        <p:spPr>
          <a:xfrm>
            <a:off x="8280412" y="5589240"/>
            <a:ext cx="3600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14" idx="2"/>
          </p:cNvCxnSpPr>
          <p:nvPr/>
        </p:nvCxnSpPr>
        <p:spPr>
          <a:xfrm flipH="1">
            <a:off x="7812360" y="5589240"/>
            <a:ext cx="46805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6516216" y="4365104"/>
            <a:ext cx="2304256" cy="20882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TextBox 77"/>
          <p:cNvSpPr txBox="1"/>
          <p:nvPr/>
        </p:nvSpPr>
        <p:spPr>
          <a:xfrm>
            <a:off x="7164288" y="638132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Web-</a:t>
            </a:r>
            <a:r>
              <a:rPr lang="ru-RU" dirty="0" smtClean="0"/>
              <a:t>форма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01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Поддержка состояния средой выполнения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229200"/>
          </a:xfrm>
        </p:spPr>
        <p:txBody>
          <a:bodyPr>
            <a:normAutofit/>
          </a:bodyPr>
          <a:lstStyle/>
          <a:p>
            <a:r>
              <a:rPr lang="ru-RU" dirty="0" smtClean="0"/>
              <a:t>Среда выполнения </a:t>
            </a:r>
            <a:r>
              <a:rPr lang="en-US" dirty="0" smtClean="0"/>
              <a:t>ASP</a:t>
            </a:r>
            <a:r>
              <a:rPr lang="ru-RU" dirty="0" smtClean="0"/>
              <a:t>.</a:t>
            </a:r>
            <a:r>
              <a:rPr lang="en-US" dirty="0" smtClean="0"/>
              <a:t>Net</a:t>
            </a:r>
            <a:r>
              <a:rPr lang="ru-RU" dirty="0" smtClean="0"/>
              <a:t> приложений предоставляет много возможностей сохранения полученных от пользователей данных.</a:t>
            </a:r>
          </a:p>
          <a:p>
            <a:r>
              <a:rPr lang="ru-RU" dirty="0"/>
              <a:t>С</a:t>
            </a:r>
            <a:r>
              <a:rPr lang="ru-RU" dirty="0" smtClean="0"/>
              <a:t>редства поддержки состояния</a:t>
            </a:r>
            <a:r>
              <a:rPr lang="ru-RU" dirty="0"/>
              <a:t> </a:t>
            </a:r>
            <a:r>
              <a:rPr lang="ru-RU" dirty="0" smtClean="0"/>
              <a:t>в </a:t>
            </a:r>
            <a:r>
              <a:rPr lang="en-US" dirty="0" err="1" smtClean="0"/>
              <a:t>ASP.Net</a:t>
            </a:r>
            <a:r>
              <a:rPr lang="ru-RU" dirty="0" smtClean="0"/>
              <a:t>:</a:t>
            </a:r>
          </a:p>
          <a:p>
            <a:pPr marL="571500" indent="-514350">
              <a:buFont typeface="+mj-lt"/>
              <a:buAutoNum type="arabicPeriod"/>
            </a:pPr>
            <a:r>
              <a:rPr lang="ru-RU" i="1" dirty="0" smtClean="0"/>
              <a:t>поддержка состояния </a:t>
            </a:r>
            <a:r>
              <a:rPr lang="en-US" i="1" dirty="0" smtClean="0"/>
              <a:t>web-</a:t>
            </a:r>
            <a:r>
              <a:rPr lang="ru-RU" i="1" dirty="0" smtClean="0"/>
              <a:t>формы</a:t>
            </a:r>
            <a:r>
              <a:rPr lang="en-US" dirty="0" smtClean="0"/>
              <a:t>;</a:t>
            </a:r>
            <a:endParaRPr lang="ru-RU" dirty="0" smtClean="0"/>
          </a:p>
          <a:p>
            <a:pPr marL="571500" indent="-514350">
              <a:buFont typeface="+mj-lt"/>
              <a:buAutoNum type="arabicPeriod"/>
            </a:pPr>
            <a:r>
              <a:rPr lang="ru-RU" i="1" dirty="0" smtClean="0"/>
              <a:t>поддержка состояния сеанса работы </a:t>
            </a:r>
            <a:r>
              <a:rPr lang="ru-RU" dirty="0" smtClean="0"/>
              <a:t>пользователя;</a:t>
            </a:r>
          </a:p>
          <a:p>
            <a:pPr marL="571500" indent="-514350">
              <a:buFont typeface="+mj-lt"/>
              <a:buAutoNum type="arabicPeriod"/>
            </a:pPr>
            <a:r>
              <a:rPr lang="ru-RU" i="1" dirty="0" smtClean="0"/>
              <a:t>поддержка состояния всего </a:t>
            </a:r>
            <a:r>
              <a:rPr lang="en-US" i="1" dirty="0" smtClean="0"/>
              <a:t>web</a:t>
            </a:r>
            <a:r>
              <a:rPr lang="ru-RU" i="1" dirty="0" smtClean="0"/>
              <a:t>-приложения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Поддержка состояния </a:t>
            </a:r>
            <a:r>
              <a:rPr lang="en-US" dirty="0" smtClean="0"/>
              <a:t>web-</a:t>
            </a:r>
            <a:r>
              <a:rPr lang="ru-RU" dirty="0" smtClean="0"/>
              <a:t>формы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Состояние </a:t>
            </a:r>
            <a:r>
              <a:rPr lang="en-US" dirty="0" smtClean="0"/>
              <a:t>w</a:t>
            </a:r>
            <a:r>
              <a:rPr lang="ru-RU" dirty="0" err="1" smtClean="0"/>
              <a:t>eb</a:t>
            </a:r>
            <a:r>
              <a:rPr lang="ru-RU" dirty="0" smtClean="0"/>
              <a:t>-формы содержится в коллекции </a:t>
            </a:r>
            <a:r>
              <a:rPr lang="en-US" dirty="0" err="1" smtClean="0">
                <a:solidFill>
                  <a:srgbClr val="0000FF"/>
                </a:solidFill>
              </a:rPr>
              <a:t>ViewState</a:t>
            </a:r>
            <a:r>
              <a:rPr lang="en-US" dirty="0" smtClean="0"/>
              <a:t> </a:t>
            </a:r>
            <a:endParaRPr lang="ru-RU" dirty="0" smtClean="0"/>
          </a:p>
          <a:p>
            <a:pPr lvl="1"/>
            <a:r>
              <a:rPr lang="ru-RU" dirty="0" smtClean="0"/>
              <a:t>включает значения всех свойств ЭУ формы;</a:t>
            </a:r>
          </a:p>
          <a:p>
            <a:pPr lvl="1"/>
            <a:r>
              <a:rPr lang="ru-RU" dirty="0" smtClean="0"/>
              <a:t>доступно только внутри данной </a:t>
            </a:r>
            <a:r>
              <a:rPr lang="en-US" dirty="0" smtClean="0"/>
              <a:t>w</a:t>
            </a:r>
            <a:r>
              <a:rPr lang="ru-RU" dirty="0" smtClean="0"/>
              <a:t>eb-формы. </a:t>
            </a:r>
          </a:p>
          <a:p>
            <a:r>
              <a:rPr lang="ru-RU" dirty="0" smtClean="0"/>
              <a:t>Значения состояния </a:t>
            </a:r>
            <a:r>
              <a:rPr lang="en-US" dirty="0" smtClean="0"/>
              <a:t>web-</a:t>
            </a:r>
            <a:r>
              <a:rPr lang="ru-RU" dirty="0" smtClean="0"/>
              <a:t>формы </a:t>
            </a:r>
          </a:p>
          <a:p>
            <a:pPr lvl="1"/>
            <a:r>
              <a:rPr lang="ru-RU" dirty="0" smtClean="0"/>
              <a:t>передаются в скрытом </a:t>
            </a:r>
            <a:r>
              <a:rPr lang="ru-RU" dirty="0"/>
              <a:t>поле </a:t>
            </a:r>
            <a:r>
              <a:rPr lang="ru-RU" dirty="0">
                <a:solidFill>
                  <a:srgbClr val="0000FF"/>
                </a:solidFill>
              </a:rPr>
              <a:t>__</a:t>
            </a:r>
            <a:r>
              <a:rPr lang="en-US" dirty="0" smtClean="0">
                <a:solidFill>
                  <a:srgbClr val="0000FF"/>
                </a:solidFill>
              </a:rPr>
              <a:t>VIEWSTATE</a:t>
            </a:r>
            <a:r>
              <a:rPr lang="ru-RU" dirty="0" smtClean="0"/>
              <a:t> формируемой </a:t>
            </a:r>
            <a:r>
              <a:rPr lang="en-US" dirty="0" smtClean="0"/>
              <a:t>HTML </a:t>
            </a:r>
            <a:r>
              <a:rPr lang="ru-RU" dirty="0" smtClean="0"/>
              <a:t>страницы ответа;</a:t>
            </a:r>
          </a:p>
          <a:p>
            <a:pPr lvl="1"/>
            <a:r>
              <a:rPr lang="ru-RU" dirty="0" smtClean="0"/>
              <a:t>возвращаются на сервер </a:t>
            </a:r>
            <a:r>
              <a:rPr lang="en-US" dirty="0" smtClean="0"/>
              <a:t>web</a:t>
            </a:r>
            <a:r>
              <a:rPr lang="ru-RU" dirty="0" smtClean="0"/>
              <a:t>-приложению в </a:t>
            </a:r>
            <a:r>
              <a:rPr lang="en-US" dirty="0" smtClean="0"/>
              <a:t>HTTP-</a:t>
            </a:r>
            <a:r>
              <a:rPr lang="ru-RU" dirty="0" smtClean="0"/>
              <a:t>запросе браузера.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Коллекция </a:t>
            </a:r>
            <a:r>
              <a:rPr 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ViewState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5892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Работа с состоянием </a:t>
            </a:r>
            <a:r>
              <a:rPr lang="en-US" dirty="0" smtClean="0"/>
              <a:t>web-</a:t>
            </a:r>
            <a:r>
              <a:rPr lang="ru-RU" dirty="0" smtClean="0"/>
              <a:t>формы выполняется с помощью коллекции </a:t>
            </a:r>
            <a:r>
              <a:rPr lang="ru-RU" dirty="0" smtClean="0">
                <a:solidFill>
                  <a:srgbClr val="0000FF"/>
                </a:solidFill>
              </a:rPr>
              <a:t>ViewState</a:t>
            </a:r>
            <a:r>
              <a:rPr lang="ru-RU" dirty="0" smtClean="0"/>
              <a:t>, которая является словарем</a:t>
            </a:r>
          </a:p>
          <a:p>
            <a:pPr lvl="1"/>
            <a:r>
              <a:rPr lang="ru-RU" dirty="0" smtClean="0"/>
              <a:t>данные хранятся в формате имя-значение</a:t>
            </a:r>
            <a:r>
              <a:rPr lang="ru-RU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каждый элемент, при этом индексируется с помощью уникального строкового имени или номера. </a:t>
            </a:r>
          </a:p>
          <a:p>
            <a:r>
              <a:rPr lang="ru-RU" dirty="0" smtClean="0"/>
              <a:t>Все, что сохраняется в коллекции </a:t>
            </a:r>
            <a:r>
              <a:rPr lang="ru-RU" dirty="0" err="1">
                <a:solidFill>
                  <a:srgbClr val="0000FF"/>
                </a:solidFill>
              </a:rPr>
              <a:t>ViewState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/>
              <a:t>пересылается пользователю в скрытом элементе </a:t>
            </a:r>
            <a:r>
              <a:rPr lang="en-US" dirty="0" smtClean="0"/>
              <a:t>HTML-</a:t>
            </a:r>
            <a:r>
              <a:rPr lang="ru-RU" dirty="0" smtClean="0"/>
              <a:t>формы.</a:t>
            </a:r>
          </a:p>
          <a:p>
            <a:r>
              <a:rPr lang="en-US" dirty="0" err="1">
                <a:solidFill>
                  <a:srgbClr val="0000FF"/>
                </a:solidFill>
              </a:rPr>
              <a:t>ViewState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/>
              <a:t>целесообразно использовать в том случае, когда необходимо организовать хранение данных в пределах одной страницы</a:t>
            </a:r>
          </a:p>
        </p:txBody>
      </p:sp>
    </p:spTree>
    <p:extLst>
      <p:ext uri="{BB962C8B-B14F-4D97-AF65-F5344CB8AC3E}">
        <p14:creationId xmlns:p14="http://schemas.microsoft.com/office/powerpoint/2010/main" val="3506810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Сохранение данных состояния формы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58924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dirty="0"/>
              <a:t>Для </a:t>
            </a:r>
            <a:r>
              <a:rPr lang="ru-RU" dirty="0" smtClean="0"/>
              <a:t>сохранения данных в состоянии </a:t>
            </a:r>
            <a:r>
              <a:rPr lang="en-US" dirty="0" smtClean="0"/>
              <a:t>web-</a:t>
            </a:r>
            <a:r>
              <a:rPr lang="ru-RU" dirty="0" smtClean="0"/>
              <a:t>формы нужно добавить их в коллекцию </a:t>
            </a:r>
            <a:r>
              <a:rPr lang="ru-RU" dirty="0" err="1">
                <a:solidFill>
                  <a:srgbClr val="0000FF"/>
                </a:solidFill>
              </a:rPr>
              <a:t>ViewState</a:t>
            </a:r>
            <a:r>
              <a:rPr lang="ru-RU" dirty="0" smtClean="0"/>
              <a:t>.</a:t>
            </a:r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lang="ru-RU" dirty="0" smtClean="0"/>
              <a:t>необходимо </a:t>
            </a:r>
            <a:r>
              <a:rPr lang="ru-RU" dirty="0"/>
              <a:t>использовать имя элемента. 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dirty="0" smtClean="0"/>
              <a:t>Например: можно сохранить элемент с именем </a:t>
            </a:r>
            <a:r>
              <a:rPr lang="ru-RU" dirty="0" smtClean="0">
                <a:solidFill>
                  <a:srgbClr val="0000FF"/>
                </a:solidFill>
              </a:rPr>
              <a:t>Name</a:t>
            </a:r>
            <a:r>
              <a:rPr lang="ru-RU" dirty="0" smtClean="0"/>
              <a:t> и присваивает ему значение </a:t>
            </a:r>
            <a:r>
              <a:rPr lang="ru-RU" dirty="0">
                <a:solidFill>
                  <a:srgbClr val="0000FF"/>
                </a:solidFill>
              </a:rPr>
              <a:t>"</a:t>
            </a:r>
            <a:r>
              <a:rPr lang="ru-RU" dirty="0" smtClean="0">
                <a:solidFill>
                  <a:srgbClr val="0000FF"/>
                </a:solidFill>
              </a:rPr>
              <a:t>Иван</a:t>
            </a:r>
            <a:r>
              <a:rPr lang="ru-RU" dirty="0">
                <a:solidFill>
                  <a:srgbClr val="0000FF"/>
                </a:solidFill>
              </a:rPr>
              <a:t>".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lnSpc>
                <a:spcPct val="140000"/>
              </a:lnSpc>
              <a:spcBef>
                <a:spcPts val="0"/>
              </a:spcBef>
              <a:buNone/>
            </a:pPr>
            <a:r>
              <a:rPr lang="ru-RU" dirty="0" smtClean="0"/>
              <a:t>		</a:t>
            </a:r>
            <a:r>
              <a:rPr lang="ru-RU" dirty="0" smtClean="0">
                <a:solidFill>
                  <a:srgbClr val="0000FF"/>
                </a:solidFill>
              </a:rPr>
              <a:t>ViewState["Name"]="Иван";</a:t>
            </a:r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lang="ru-RU" dirty="0" smtClean="0"/>
              <a:t>если в коллекции до этого не существовало элемента с именем </a:t>
            </a:r>
            <a:r>
              <a:rPr lang="ru-RU" dirty="0" smtClean="0">
                <a:solidFill>
                  <a:srgbClr val="0000FF"/>
                </a:solidFill>
              </a:rPr>
              <a:t>Name</a:t>
            </a:r>
            <a:r>
              <a:rPr lang="ru-RU" dirty="0" smtClean="0"/>
              <a:t>, то он добавляется, </a:t>
            </a:r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lang="ru-RU" dirty="0" smtClean="0"/>
              <a:t>если же такой элемент был, его значение заменяется новым.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dirty="0" smtClean="0"/>
              <a:t>Коллекция </a:t>
            </a:r>
            <a:r>
              <a:rPr lang="ru-RU" dirty="0" err="1">
                <a:solidFill>
                  <a:srgbClr val="0000FF"/>
                </a:solidFill>
              </a:rPr>
              <a:t>ViewState</a:t>
            </a:r>
            <a:r>
              <a:rPr lang="ru-RU" dirty="0"/>
              <a:t> позволяет сохранять данные состоящие не только из простых типов, но и специальные объекты (в общем случае любые объекты), </a:t>
            </a:r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lang="ru-RU" dirty="0"/>
              <a:t>во время извлечения значения элемента, его необходимо преобразовать к тому типу, который будет извлекаться. </a:t>
            </a:r>
            <a:endParaRPr lang="ru-RU" dirty="0" smtClean="0"/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dirty="0" smtClean="0"/>
              <a:t>При </a:t>
            </a:r>
            <a:r>
              <a:rPr lang="ru-RU" dirty="0"/>
              <a:t>формировании </a:t>
            </a:r>
            <a:r>
              <a:rPr lang="en-US" dirty="0"/>
              <a:t>HTML </a:t>
            </a:r>
            <a:r>
              <a:rPr lang="ru-RU" dirty="0"/>
              <a:t>документа ответа это значение будет добавлено в скрытое поле </a:t>
            </a:r>
            <a:r>
              <a:rPr lang="ru-RU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rgbClr val="0000FF"/>
                </a:solidFill>
              </a:rPr>
              <a:t>VIEWSTATE</a:t>
            </a:r>
            <a:r>
              <a:rPr lang="ru-RU" dirty="0"/>
              <a:t> и отправлено пользователю.</a:t>
            </a:r>
          </a:p>
          <a:p>
            <a:pPr lvl="1">
              <a:lnSpc>
                <a:spcPct val="140000"/>
              </a:lnSpc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860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Извлечение </a:t>
            </a:r>
            <a:r>
              <a:rPr lang="ru-RU" dirty="0"/>
              <a:t>данных состояния формы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Для получения данных о состоянии формы нужно извлечь их из коллекции </a:t>
            </a:r>
            <a:r>
              <a:rPr lang="ru-RU" dirty="0" err="1" smtClean="0">
                <a:solidFill>
                  <a:srgbClr val="0000FF"/>
                </a:solidFill>
              </a:rPr>
              <a:t>ViewState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Например</a:t>
            </a:r>
            <a:r>
              <a:rPr lang="ru-RU" dirty="0"/>
              <a:t>: </a:t>
            </a:r>
            <a:r>
              <a:rPr lang="ru-RU" dirty="0" smtClean="0"/>
              <a:t>извлечение значения </a:t>
            </a:r>
            <a:r>
              <a:rPr lang="ru-RU" dirty="0"/>
              <a:t>элемента </a:t>
            </a:r>
            <a:r>
              <a:rPr lang="ru-RU" dirty="0" err="1">
                <a:solidFill>
                  <a:srgbClr val="0000FF"/>
                </a:solidFill>
              </a:rPr>
              <a:t>Name</a:t>
            </a:r>
            <a:r>
              <a:rPr lang="ru-RU" dirty="0"/>
              <a:t> и </a:t>
            </a:r>
            <a:r>
              <a:rPr lang="ru-RU" dirty="0" smtClean="0"/>
              <a:t>преобразование </a:t>
            </a:r>
            <a:r>
              <a:rPr lang="ru-RU" dirty="0"/>
              <a:t>его в </a:t>
            </a:r>
            <a:r>
              <a:rPr lang="ru-RU" dirty="0" smtClean="0"/>
              <a:t>строку</a:t>
            </a:r>
            <a:endParaRPr lang="ru-RU" dirty="0"/>
          </a:p>
          <a:p>
            <a:pPr marL="727075" indent="17463">
              <a:buNone/>
            </a:pPr>
            <a:r>
              <a:rPr lang="en-US" dirty="0">
                <a:solidFill>
                  <a:srgbClr val="0000FF"/>
                </a:solidFill>
              </a:rPr>
              <a:t>string name;</a:t>
            </a:r>
            <a:endParaRPr lang="ru-RU" dirty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b="1" dirty="0">
                <a:solidFill>
                  <a:srgbClr val="0000FF"/>
                </a:solidFill>
              </a:rPr>
              <a:t>if (</a:t>
            </a:r>
            <a:r>
              <a:rPr lang="en-US" b="1" dirty="0" err="1">
                <a:solidFill>
                  <a:srgbClr val="0000FF"/>
                </a:solidFill>
              </a:rPr>
              <a:t>ViewState</a:t>
            </a:r>
            <a:r>
              <a:rPr lang="en-US" b="1" dirty="0">
                <a:solidFill>
                  <a:srgbClr val="0000FF"/>
                </a:solidFill>
              </a:rPr>
              <a:t>["Name"]</a:t>
            </a:r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!=</a:t>
            </a:r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null) </a:t>
            </a:r>
            <a:endParaRPr lang="ru-RU" b="1" dirty="0">
              <a:solidFill>
                <a:srgbClr val="0000FF"/>
              </a:solidFill>
            </a:endParaRPr>
          </a:p>
          <a:p>
            <a:pPr marL="1439863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name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=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>
                <a:solidFill>
                  <a:srgbClr val="0000FF"/>
                </a:solidFill>
              </a:rPr>
              <a:t>string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ViewState</a:t>
            </a:r>
            <a:r>
              <a:rPr lang="en-US" dirty="0">
                <a:solidFill>
                  <a:srgbClr val="0000FF"/>
                </a:solidFill>
              </a:rPr>
              <a:t>["Name</a:t>
            </a:r>
            <a:r>
              <a:rPr lang="en-US" dirty="0" smtClean="0">
                <a:solidFill>
                  <a:srgbClr val="0000FF"/>
                </a:solidFill>
              </a:rPr>
              <a:t>"];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Необходимо </a:t>
            </a:r>
            <a:r>
              <a:rPr lang="ru-RU" dirty="0"/>
              <a:t>выполнять проверку на наличие элемента коллекции, </a:t>
            </a:r>
          </a:p>
          <a:p>
            <a:pPr lvl="1"/>
            <a:r>
              <a:rPr lang="ru-RU" dirty="0"/>
              <a:t>Если искомого элемента в коллекции нет, то инициируется исключение </a:t>
            </a:r>
            <a:r>
              <a:rPr lang="ru-RU" dirty="0" err="1">
                <a:solidFill>
                  <a:srgbClr val="0000FF"/>
                </a:solidFill>
              </a:rPr>
              <a:t>NullReferenceException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Особенности работы с  </a:t>
            </a:r>
            <a:r>
              <a:rPr 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ViewState </a:t>
            </a:r>
            <a:endParaRPr lang="ru-RU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Количество информации, сохраняемой в состояние вида не должно быть большим</a:t>
            </a:r>
          </a:p>
          <a:p>
            <a:pPr lvl="1"/>
            <a:r>
              <a:rPr lang="ru-RU" dirty="0" smtClean="0"/>
              <a:t>это приводит к увеличению объема передаваемых данных от сервера к клиенту и наоборот. </a:t>
            </a:r>
          </a:p>
          <a:p>
            <a:r>
              <a:rPr lang="ru-RU" dirty="0" smtClean="0"/>
              <a:t>Если требуется сохранить большое количество данных, то лучше воспользоваться </a:t>
            </a:r>
          </a:p>
          <a:p>
            <a:pPr lvl="1"/>
            <a:r>
              <a:rPr lang="ru-RU" dirty="0" smtClean="0"/>
              <a:t>средствами базы данных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либо использовать состояние сеанса. </a:t>
            </a:r>
          </a:p>
          <a:p>
            <a:r>
              <a:rPr lang="ru-RU" dirty="0" err="1">
                <a:solidFill>
                  <a:srgbClr val="0000FF"/>
                </a:solidFill>
              </a:rPr>
              <a:t>ViewState</a:t>
            </a:r>
            <a:r>
              <a:rPr lang="ru-RU" dirty="0"/>
              <a:t> не позволяет сохранять информацию, которая будет использоваться несколькими страницами. </a:t>
            </a:r>
          </a:p>
          <a:p>
            <a:r>
              <a:rPr lang="ru-RU" dirty="0"/>
              <a:t>В этом случае лучше воспользоваться </a:t>
            </a:r>
            <a:endParaRPr lang="en-US" dirty="0"/>
          </a:p>
          <a:p>
            <a:pPr lvl="1"/>
            <a:r>
              <a:rPr lang="ru-RU" dirty="0"/>
              <a:t>состоянием сеанса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Session</a:t>
            </a:r>
            <a:r>
              <a:rPr lang="en-US" dirty="0"/>
              <a:t>;</a:t>
            </a:r>
          </a:p>
          <a:p>
            <a:pPr lvl="1"/>
            <a:r>
              <a:rPr lang="ru-RU" dirty="0"/>
              <a:t>объектами </a:t>
            </a:r>
            <a:r>
              <a:rPr lang="ru-RU" dirty="0" err="1"/>
              <a:t>куки</a:t>
            </a:r>
            <a:r>
              <a:rPr lang="en-US" dirty="0"/>
              <a:t>;</a:t>
            </a:r>
          </a:p>
          <a:p>
            <a:pPr lvl="1"/>
            <a:r>
              <a:rPr lang="ru-RU" dirty="0"/>
              <a:t>строкой запроса.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Особенности работы с </a:t>
            </a:r>
            <a:r>
              <a:rPr lang="ru-RU" dirty="0" err="1" smtClean="0">
                <a:solidFill>
                  <a:srgbClr val="0000FF"/>
                </a:solidFill>
              </a:rPr>
              <a:t>ViewState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(2)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 smtClean="0">
                <a:solidFill>
                  <a:srgbClr val="0000FF"/>
                </a:solidFill>
              </a:rPr>
              <a:t>ViewState</a:t>
            </a:r>
            <a:r>
              <a:rPr lang="ru-RU" dirty="0" smtClean="0"/>
              <a:t> нельзя сохранять очень важные данные, к которым не должен быть открытый доступ.</a:t>
            </a:r>
          </a:p>
          <a:p>
            <a:pPr lvl="1"/>
            <a:r>
              <a:rPr lang="ru-RU" dirty="0" smtClean="0"/>
              <a:t>они легко могут быть декодированы и прочитаны, </a:t>
            </a:r>
          </a:p>
          <a:p>
            <a:pPr lvl="1"/>
            <a:r>
              <a:rPr lang="ru-RU" dirty="0" smtClean="0"/>
              <a:t>опытный пользователь сможет изменить эти данные при осуществлении запроса на обратную отправку. </a:t>
            </a:r>
          </a:p>
          <a:p>
            <a:r>
              <a:rPr lang="ru-RU" dirty="0" smtClean="0"/>
              <a:t>Для передачи важных данных лучше воспользоваться состоянием сеанса </a:t>
            </a:r>
            <a:r>
              <a:rPr lang="en-US" dirty="0" smtClean="0">
                <a:solidFill>
                  <a:srgbClr val="0000FF"/>
                </a:solidFill>
              </a:rPr>
              <a:t>Session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Хранение состояния сеанса работы пользователя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Выполняется </a:t>
            </a:r>
            <a:r>
              <a:rPr lang="ru-RU" dirty="0"/>
              <a:t>средой по умолчанию </a:t>
            </a:r>
            <a:r>
              <a:rPr lang="ru-RU" dirty="0" smtClean="0"/>
              <a:t>для сохранения значений свойств между операциями обратной отправки данных.</a:t>
            </a:r>
          </a:p>
          <a:p>
            <a:pPr lvl="1"/>
            <a:r>
              <a:rPr lang="ru-RU" dirty="0" smtClean="0"/>
              <a:t>состояние всех ЭУ формы сохраняется в отображении состояния.</a:t>
            </a:r>
          </a:p>
          <a:p>
            <a:r>
              <a:rPr lang="ru-RU" dirty="0" smtClean="0"/>
              <a:t>Разработчик может добавлять любые данные связанные с сеансом работы пользователя.</a:t>
            </a:r>
          </a:p>
          <a:p>
            <a:pPr>
              <a:lnSpc>
                <a:spcPct val="80000"/>
              </a:lnSpc>
            </a:pPr>
            <a:r>
              <a:rPr lang="en-US" dirty="0" err="1" smtClean="0"/>
              <a:t>ASP.Net</a:t>
            </a:r>
            <a:r>
              <a:rPr lang="en-US" dirty="0" smtClean="0"/>
              <a:t> </a:t>
            </a:r>
            <a:r>
              <a:rPr lang="ru-RU" dirty="0" smtClean="0"/>
              <a:t>присваивает каждой сессии 120 битный идентификатор. </a:t>
            </a:r>
            <a:endParaRPr lang="en-US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Только этот </a:t>
            </a:r>
            <a:r>
              <a:rPr lang="en-US" dirty="0" smtClean="0">
                <a:solidFill>
                  <a:srgbClr val="0000FF"/>
                </a:solidFill>
              </a:rPr>
              <a:t>id</a:t>
            </a:r>
            <a:r>
              <a:rPr lang="en-US" dirty="0" smtClean="0"/>
              <a:t> </a:t>
            </a:r>
            <a:r>
              <a:rPr lang="ru-RU" dirty="0" smtClean="0"/>
              <a:t>передается между </a:t>
            </a:r>
            <a:r>
              <a:rPr lang="en-US" dirty="0" smtClean="0"/>
              <a:t>web-</a:t>
            </a:r>
            <a:r>
              <a:rPr lang="ru-RU" dirty="0" smtClean="0"/>
              <a:t>сервером и пользователем.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оллекции </a:t>
            </a:r>
            <a:r>
              <a:rPr lang="en-US" sz="3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484784"/>
            <a:ext cx="9036496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Состояние </a:t>
            </a:r>
            <a:r>
              <a:rPr lang="ru-RU" dirty="0"/>
              <a:t>сеанса </a:t>
            </a:r>
            <a:r>
              <a:rPr lang="ru-RU" dirty="0" smtClean="0"/>
              <a:t>доступно с помощью коллекции </a:t>
            </a:r>
            <a:r>
              <a:rPr lang="en-US" dirty="0" smtClean="0">
                <a:solidFill>
                  <a:srgbClr val="0000FF"/>
                </a:solidFill>
              </a:rPr>
              <a:t>Session</a:t>
            </a:r>
            <a:r>
              <a:rPr lang="ru-RU" dirty="0"/>
              <a:t> </a:t>
            </a:r>
            <a:r>
              <a:rPr lang="ru-RU" sz="2800" dirty="0" smtClean="0"/>
              <a:t>(свойство </a:t>
            </a:r>
            <a:r>
              <a:rPr lang="ru-RU" sz="2800" dirty="0"/>
              <a:t>объекта </a:t>
            </a:r>
            <a:r>
              <a:rPr lang="en-US" sz="2800" dirty="0">
                <a:solidFill>
                  <a:srgbClr val="0000FF"/>
                </a:solidFill>
              </a:rPr>
              <a:t>Page</a:t>
            </a:r>
            <a:r>
              <a:rPr lang="ru-RU" sz="2800" dirty="0" smtClean="0"/>
              <a:t>)</a:t>
            </a:r>
          </a:p>
          <a:p>
            <a:pPr lvl="1"/>
            <a:r>
              <a:rPr lang="ru-RU" dirty="0" smtClean="0"/>
              <a:t>аналогична </a:t>
            </a:r>
            <a:r>
              <a:rPr lang="ru-RU" dirty="0"/>
              <a:t>коллекции </a:t>
            </a:r>
            <a:r>
              <a:rPr lang="en-US" dirty="0" err="1">
                <a:solidFill>
                  <a:srgbClr val="0000FF"/>
                </a:solidFill>
              </a:rPr>
              <a:t>ViewState</a:t>
            </a:r>
            <a:r>
              <a:rPr lang="en-US" dirty="0"/>
              <a:t>. </a:t>
            </a:r>
            <a:endParaRPr lang="ru-RU" dirty="0"/>
          </a:p>
          <a:p>
            <a:r>
              <a:rPr lang="ru-RU" dirty="0" smtClean="0"/>
              <a:t>В данной коллекции можно сохранить:</a:t>
            </a:r>
            <a:endParaRPr lang="ru-RU" dirty="0"/>
          </a:p>
          <a:p>
            <a:pPr lvl="1"/>
            <a:r>
              <a:rPr lang="ru-RU" dirty="0"/>
              <a:t>простые </a:t>
            </a:r>
            <a:r>
              <a:rPr lang="ru-RU" dirty="0" smtClean="0"/>
              <a:t>типы</a:t>
            </a:r>
            <a:r>
              <a:rPr lang="en-US" dirty="0" smtClean="0"/>
              <a:t> (</a:t>
            </a:r>
            <a:r>
              <a:rPr lang="ru-RU" dirty="0" smtClean="0"/>
              <a:t>числа, строки</a:t>
            </a:r>
            <a:r>
              <a:rPr lang="en-US" dirty="0" smtClean="0"/>
              <a:t>);</a:t>
            </a:r>
            <a:endParaRPr lang="ru-RU" dirty="0"/>
          </a:p>
          <a:p>
            <a:pPr lvl="1"/>
            <a:r>
              <a:rPr lang="ru-RU" dirty="0"/>
              <a:t>специальные </a:t>
            </a:r>
            <a:r>
              <a:rPr lang="ru-RU" dirty="0" smtClean="0"/>
              <a:t>типы (объекты своих классов).</a:t>
            </a:r>
          </a:p>
          <a:p>
            <a:r>
              <a:rPr lang="ru-RU" dirty="0"/>
              <a:t>При подключении пользователя к приложению, создается отдельный сеанс работы и отдельная коллекция данных </a:t>
            </a:r>
            <a:r>
              <a:rPr lang="ru-RU" dirty="0" err="1">
                <a:solidFill>
                  <a:srgbClr val="0000FF"/>
                </a:solidFill>
              </a:rPr>
              <a:t>Session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Например, для сохранения объекта </a:t>
            </a:r>
            <a:r>
              <a:rPr lang="ru-RU" dirty="0" err="1" smtClean="0">
                <a:solidFill>
                  <a:srgbClr val="0000FF"/>
                </a:solidFill>
              </a:rPr>
              <a:t>user</a:t>
            </a:r>
            <a:r>
              <a:rPr lang="ru-RU" dirty="0" smtClean="0"/>
              <a:t> в памяти сеанса, необходимо выполнить следующий код:</a:t>
            </a:r>
          </a:p>
          <a:p>
            <a:pPr marL="727075" indent="17463">
              <a:buNone/>
            </a:pPr>
            <a:r>
              <a:rPr lang="ru-RU" dirty="0" err="1" smtClean="0">
                <a:solidFill>
                  <a:srgbClr val="0000FF"/>
                </a:solidFill>
              </a:rPr>
              <a:t>Session</a:t>
            </a:r>
            <a:r>
              <a:rPr lang="ru-RU" dirty="0" smtClean="0">
                <a:solidFill>
                  <a:srgbClr val="0000FF"/>
                </a:solidFill>
              </a:rPr>
              <a:t>["</a:t>
            </a:r>
            <a:r>
              <a:rPr lang="ru-RU" dirty="0" err="1" smtClean="0">
                <a:solidFill>
                  <a:srgbClr val="0000FF"/>
                </a:solidFill>
              </a:rPr>
              <a:t>user</a:t>
            </a:r>
            <a:r>
              <a:rPr lang="ru-RU" dirty="0" smtClean="0">
                <a:solidFill>
                  <a:srgbClr val="0000FF"/>
                </a:solidFill>
              </a:rPr>
              <a:t>"]</a:t>
            </a:r>
            <a:r>
              <a:rPr lang="ru-RU" dirty="0" err="1" smtClean="0">
                <a:solidFill>
                  <a:srgbClr val="0000FF"/>
                </a:solidFill>
              </a:rPr>
              <a:t>=user</a:t>
            </a:r>
            <a:r>
              <a:rPr lang="ru-RU" dirty="0" smtClean="0">
                <a:solidFill>
                  <a:srgbClr val="0000FF"/>
                </a:solidFill>
              </a:rPr>
              <a:t>;</a:t>
            </a:r>
          </a:p>
          <a:p>
            <a:r>
              <a:rPr lang="ru-RU" dirty="0" smtClean="0"/>
              <a:t>Для восстановления сохраненного объекта </a:t>
            </a:r>
            <a:r>
              <a:rPr lang="ru-RU" dirty="0" err="1" smtClean="0">
                <a:solidFill>
                  <a:srgbClr val="0000FF"/>
                </a:solidFill>
              </a:rPr>
              <a:t>user</a:t>
            </a:r>
            <a:r>
              <a:rPr lang="ru-RU" dirty="0" smtClean="0"/>
              <a:t> необходимо воспользоваться следующим кодом:</a:t>
            </a:r>
          </a:p>
          <a:p>
            <a:pPr marL="727075" indent="17463">
              <a:buNone/>
            </a:pPr>
            <a:r>
              <a:rPr lang="ru-RU" dirty="0" err="1" smtClean="0">
                <a:solidFill>
                  <a:srgbClr val="0000FF"/>
                </a:solidFill>
              </a:rPr>
              <a:t>user</a:t>
            </a:r>
            <a:r>
              <a:rPr lang="ru-RU" dirty="0" smtClean="0">
                <a:solidFill>
                  <a:srgbClr val="0000FF"/>
                </a:solidFill>
              </a:rPr>
              <a:t>=(</a:t>
            </a:r>
            <a:r>
              <a:rPr lang="ru-RU" dirty="0" err="1" smtClean="0">
                <a:solidFill>
                  <a:srgbClr val="0000FF"/>
                </a:solidFill>
              </a:rPr>
              <a:t>User</a:t>
            </a:r>
            <a:r>
              <a:rPr lang="ru-RU" dirty="0" smtClean="0">
                <a:solidFill>
                  <a:srgbClr val="0000FF"/>
                </a:solidFill>
              </a:rPr>
              <a:t>) </a:t>
            </a:r>
            <a:r>
              <a:rPr lang="ru-RU" dirty="0" err="1" smtClean="0">
                <a:solidFill>
                  <a:srgbClr val="0000FF"/>
                </a:solidFill>
              </a:rPr>
              <a:t>Session</a:t>
            </a:r>
            <a:r>
              <a:rPr lang="ru-RU" dirty="0" smtClean="0">
                <a:solidFill>
                  <a:srgbClr val="0000FF"/>
                </a:solidFill>
              </a:rPr>
              <a:t>["</a:t>
            </a:r>
            <a:r>
              <a:rPr lang="ru-RU" dirty="0" err="1" smtClean="0">
                <a:solidFill>
                  <a:srgbClr val="0000FF"/>
                </a:solidFill>
              </a:rPr>
              <a:t>user</a:t>
            </a:r>
            <a:r>
              <a:rPr lang="ru-RU" dirty="0" smtClean="0">
                <a:solidFill>
                  <a:srgbClr val="0000FF"/>
                </a:solidFill>
              </a:rPr>
              <a:t>"];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242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Хранение состояния сеанса работы пользователя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rmAutofit fontScale="92500" lnSpcReduction="10000"/>
          </a:bodyPr>
          <a:lstStyle/>
          <a:p>
            <a:r>
              <a:rPr lang="ru-RU" sz="3600" dirty="0" smtClean="0"/>
              <a:t>По умолчанию объекты </a:t>
            </a:r>
            <a:r>
              <a:rPr lang="ru-RU" sz="3600" dirty="0" err="1" smtClean="0">
                <a:solidFill>
                  <a:srgbClr val="0000FF"/>
                </a:solidFill>
              </a:rPr>
              <a:t>Session</a:t>
            </a:r>
            <a:r>
              <a:rPr lang="ru-RU" sz="3600" dirty="0" smtClean="0"/>
              <a:t> хранятся в оперативной памяти сервера, но есть и другие возможности хранения состояния в отдельном сервисе или даже базе данных. </a:t>
            </a:r>
          </a:p>
          <a:p>
            <a:r>
              <a:rPr lang="ru-RU" sz="3600" dirty="0" smtClean="0"/>
              <a:t>Как и другие параметры </a:t>
            </a:r>
            <a:r>
              <a:rPr lang="en-US" sz="3600" dirty="0" smtClean="0"/>
              <a:t>web</a:t>
            </a:r>
            <a:r>
              <a:rPr lang="ru-RU" sz="3600" dirty="0" smtClean="0"/>
              <a:t>-приложения, способ хранения состояния задается в конфигурационном файле.</a:t>
            </a:r>
          </a:p>
          <a:p>
            <a:r>
              <a:rPr lang="ru-RU" sz="3600" dirty="0" smtClean="0"/>
              <a:t>Использование объектов </a:t>
            </a:r>
            <a:r>
              <a:rPr lang="en-US" sz="3600" dirty="0" smtClean="0">
                <a:solidFill>
                  <a:srgbClr val="0000FF"/>
                </a:solidFill>
              </a:rPr>
              <a:t>Session</a:t>
            </a:r>
            <a:r>
              <a:rPr lang="ru-RU" sz="3600" dirty="0" smtClean="0"/>
              <a:t> даже при небольшом объеме хранимых данных, может оказать влияние на производительность работы приложения.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043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/>
          </a:bodyPr>
          <a:lstStyle/>
          <a:p>
            <a:r>
              <a:rPr lang="ru-RU" dirty="0" smtClean="0"/>
              <a:t>Свойство </a:t>
            </a:r>
            <a:r>
              <a:rPr lang="ru-RU" dirty="0" err="1" smtClean="0">
                <a:solidFill>
                  <a:srgbClr val="0000FF"/>
                </a:solidFill>
              </a:rPr>
              <a:t>Session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Для хранения данных сеанса пользователя используется объект </a:t>
            </a:r>
            <a:r>
              <a:rPr lang="ru-RU" b="1" dirty="0" err="1" smtClean="0">
                <a:solidFill>
                  <a:srgbClr val="0000FF"/>
                </a:solidFill>
              </a:rPr>
              <a:t>Session</a:t>
            </a:r>
            <a:r>
              <a:rPr lang="ru-RU" dirty="0" smtClean="0"/>
              <a:t> – коллекция (словарь).</a:t>
            </a:r>
          </a:p>
          <a:p>
            <a:r>
              <a:rPr lang="ru-RU" dirty="0" smtClean="0"/>
              <a:t>Пользовательские данные сохраняются в формате «</a:t>
            </a:r>
            <a:r>
              <a:rPr lang="ru-RU" dirty="0" err="1" smtClean="0">
                <a:solidFill>
                  <a:srgbClr val="0000FF"/>
                </a:solidFill>
              </a:rPr>
              <a:t>имя=значение</a:t>
            </a:r>
            <a:r>
              <a:rPr lang="ru-RU" dirty="0" smtClean="0"/>
              <a:t>». </a:t>
            </a:r>
          </a:p>
          <a:p>
            <a:r>
              <a:rPr lang="ru-RU" dirty="0" smtClean="0"/>
              <a:t>Работа с состоянием сеанса практически аналогично работе с состоянием вида, за исключением того, что вместо ключевого слова </a:t>
            </a:r>
            <a:r>
              <a:rPr lang="ru-RU" dirty="0" smtClean="0">
                <a:solidFill>
                  <a:srgbClr val="0000FF"/>
                </a:solidFill>
              </a:rPr>
              <a:t>ViewState</a:t>
            </a:r>
            <a:r>
              <a:rPr lang="ru-RU" dirty="0" smtClean="0"/>
              <a:t> используется </a:t>
            </a:r>
            <a:r>
              <a:rPr lang="ru-RU" dirty="0" err="1" smtClean="0">
                <a:solidFill>
                  <a:srgbClr val="0000FF"/>
                </a:solidFill>
              </a:rPr>
              <a:t>Session</a:t>
            </a:r>
            <a:r>
              <a:rPr lang="ru-RU" dirty="0" smtClean="0"/>
              <a:t>. </a:t>
            </a:r>
          </a:p>
          <a:p>
            <a:pPr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3582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7787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Идентификатор сеанса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196752"/>
            <a:ext cx="9036496" cy="5661248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4000" dirty="0" smtClean="0"/>
              <a:t>Управление состоянием сеанса работы (</a:t>
            </a:r>
            <a:r>
              <a:rPr lang="ru-RU" sz="4000" dirty="0" err="1" smtClean="0"/>
              <a:t>Session</a:t>
            </a:r>
            <a:r>
              <a:rPr lang="ru-RU" sz="4000" dirty="0" smtClean="0"/>
              <a:t> </a:t>
            </a:r>
            <a:r>
              <a:rPr lang="ru-RU" sz="4000" dirty="0" err="1" smtClean="0"/>
              <a:t>state</a:t>
            </a:r>
            <a:r>
              <a:rPr lang="ru-RU" sz="4000" dirty="0" smtClean="0"/>
              <a:t>) является трудоемкой задачей, которая</a:t>
            </a:r>
            <a:r>
              <a:rPr lang="en-US" sz="4000" dirty="0" smtClean="0"/>
              <a:t> </a:t>
            </a:r>
            <a:r>
              <a:rPr lang="ru-RU" sz="4000" dirty="0" smtClean="0"/>
              <a:t>требует дополнительных ресурсов процессора и памяти сервера.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ru-RU" sz="3400" dirty="0" smtClean="0"/>
              <a:t>это не часть </a:t>
            </a:r>
            <a:r>
              <a:rPr lang="en-US" sz="3400" dirty="0" smtClean="0"/>
              <a:t>HTTP</a:t>
            </a:r>
            <a:r>
              <a:rPr lang="ru-RU" sz="3400" dirty="0" smtClean="0"/>
              <a:t>-стандарта</a:t>
            </a:r>
            <a:r>
              <a:rPr lang="en-US" sz="3400" dirty="0" smtClean="0"/>
              <a:t>. </a:t>
            </a:r>
            <a:endParaRPr lang="ru-RU" sz="34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000" dirty="0" err="1" smtClean="0"/>
              <a:t>ASP.Net</a:t>
            </a:r>
            <a:r>
              <a:rPr lang="en-US" sz="4000" dirty="0" smtClean="0"/>
              <a:t> </a:t>
            </a:r>
            <a:r>
              <a:rPr lang="ru-RU" sz="4000" dirty="0" smtClean="0"/>
              <a:t>присваивает каждой сессии 120 битный идентификатор (</a:t>
            </a:r>
            <a:r>
              <a:rPr lang="en-US" sz="4000" dirty="0" smtClean="0">
                <a:solidFill>
                  <a:srgbClr val="0000FF"/>
                </a:solidFill>
              </a:rPr>
              <a:t>id</a:t>
            </a:r>
            <a:r>
              <a:rPr lang="ru-RU" sz="4000" dirty="0" smtClean="0"/>
              <a:t>). </a:t>
            </a:r>
            <a:endParaRPr lang="en-US" sz="4000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3400" dirty="0" smtClean="0">
                <a:solidFill>
                  <a:srgbClr val="0000FF"/>
                </a:solidFill>
              </a:rPr>
              <a:t>id</a:t>
            </a:r>
            <a:r>
              <a:rPr lang="en-US" sz="3400" dirty="0" smtClean="0"/>
              <a:t> </a:t>
            </a:r>
            <a:r>
              <a:rPr lang="ru-RU" sz="3400" dirty="0" smtClean="0"/>
              <a:t>передается между </a:t>
            </a:r>
            <a:r>
              <a:rPr lang="en-US" sz="3400" dirty="0" smtClean="0"/>
              <a:t>web-</a:t>
            </a:r>
            <a:r>
              <a:rPr lang="ru-RU" sz="3400" dirty="0" smtClean="0"/>
              <a:t>сервером и пользователем.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dirty="0"/>
              <a:t>Когда пользователь предъявляет </a:t>
            </a:r>
            <a:r>
              <a:rPr lang="en-US" sz="4000" dirty="0">
                <a:solidFill>
                  <a:srgbClr val="0000FF"/>
                </a:solidFill>
              </a:rPr>
              <a:t>id</a:t>
            </a:r>
            <a:r>
              <a:rPr lang="en-US" sz="4000" dirty="0"/>
              <a:t> </a:t>
            </a:r>
            <a:r>
              <a:rPr lang="ru-RU" sz="4000" dirty="0"/>
              <a:t>сессии,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3400" dirty="0" err="1"/>
              <a:t>ASP.Net</a:t>
            </a:r>
            <a:r>
              <a:rPr lang="en-US" sz="3400" dirty="0"/>
              <a:t> </a:t>
            </a:r>
            <a:r>
              <a:rPr lang="ru-RU" sz="3400" dirty="0"/>
              <a:t>ищет соответствующие </a:t>
            </a:r>
            <a:r>
              <a:rPr lang="ru-RU" sz="3400" dirty="0" err="1"/>
              <a:t>сериализованные</a:t>
            </a:r>
            <a:r>
              <a:rPr lang="ru-RU" sz="3400" dirty="0"/>
              <a:t> данные;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ru-RU" sz="3400" dirty="0"/>
              <a:t>считывает их;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ru-RU" sz="3400" dirty="0"/>
              <a:t>преобразует их в объекты оперативной памяти;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ru-RU" sz="3400" dirty="0"/>
              <a:t>помещает их в специальную коллекцию, из которой они могут быть получены.</a:t>
            </a:r>
          </a:p>
          <a:p>
            <a:pPr lvl="1">
              <a:lnSpc>
                <a:spcPct val="80000"/>
              </a:lnSpc>
            </a:pPr>
            <a:endParaRPr lang="ru-RU" sz="3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pPr eaLnBrk="1" hangingPunct="1"/>
            <a:r>
              <a:rPr lang="ru-RU" dirty="0" smtClean="0"/>
              <a:t>Передача </a:t>
            </a:r>
            <a:r>
              <a:rPr lang="en-US" dirty="0" smtClean="0">
                <a:solidFill>
                  <a:srgbClr val="0000FF"/>
                </a:solidFill>
              </a:rPr>
              <a:t>ID</a:t>
            </a:r>
            <a:r>
              <a:rPr lang="en-US" dirty="0" smtClean="0"/>
              <a:t> </a:t>
            </a:r>
            <a:r>
              <a:rPr lang="ru-RU" dirty="0" smtClean="0"/>
              <a:t>сеанса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892480" cy="551723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С помощью куки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</a:rPr>
              <a:t>ID</a:t>
            </a:r>
            <a:r>
              <a:rPr lang="en-US" dirty="0" smtClean="0"/>
              <a:t> </a:t>
            </a:r>
            <a:r>
              <a:rPr lang="ru-RU" dirty="0" smtClean="0"/>
              <a:t>сеанса передается в специальном </a:t>
            </a:r>
            <a:r>
              <a:rPr lang="ru-RU" dirty="0" err="1" smtClean="0"/>
              <a:t>куки</a:t>
            </a:r>
            <a:r>
              <a:rPr lang="en-US" dirty="0" smtClean="0"/>
              <a:t> (c </a:t>
            </a:r>
            <a:r>
              <a:rPr lang="ru-RU" dirty="0" smtClean="0"/>
              <a:t>именем </a:t>
            </a:r>
            <a:r>
              <a:rPr lang="ru-RU" dirty="0" err="1" smtClean="0">
                <a:solidFill>
                  <a:srgbClr val="0000FF"/>
                </a:solidFill>
              </a:rPr>
              <a:t>ASP.NET_SessionId</a:t>
            </a:r>
            <a:r>
              <a:rPr lang="ru-RU" dirty="0" smtClean="0"/>
              <a:t>), который создается автоматически, когда используется коллекция </a:t>
            </a:r>
            <a:r>
              <a:rPr lang="en-US" dirty="0" smtClean="0">
                <a:solidFill>
                  <a:srgbClr val="0000FF"/>
                </a:solidFill>
              </a:rPr>
              <a:t>Session</a:t>
            </a:r>
            <a:r>
              <a:rPr lang="en-US" dirty="0"/>
              <a:t>;</a:t>
            </a:r>
            <a:endParaRPr lang="ru-RU" dirty="0" smtClean="0"/>
          </a:p>
          <a:p>
            <a:pPr lvl="1">
              <a:lnSpc>
                <a:spcPct val="90000"/>
              </a:lnSpc>
            </a:pPr>
            <a:r>
              <a:rPr lang="ru-RU" dirty="0" smtClean="0"/>
              <a:t>такой подход используется по умолчанию.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С помощью измененного </a:t>
            </a:r>
            <a:r>
              <a:rPr lang="en-US" dirty="0" smtClean="0"/>
              <a:t>URL </a:t>
            </a:r>
            <a:endParaRPr lang="ru-RU" dirty="0" smtClean="0"/>
          </a:p>
          <a:p>
            <a:pPr lvl="1">
              <a:lnSpc>
                <a:spcPct val="90000"/>
              </a:lnSpc>
            </a:pPr>
            <a:r>
              <a:rPr lang="ru-RU" dirty="0" smtClean="0"/>
              <a:t>в этом случае </a:t>
            </a:r>
            <a:r>
              <a:rPr lang="en-US" dirty="0" smtClean="0">
                <a:solidFill>
                  <a:srgbClr val="0000FF"/>
                </a:solidFill>
              </a:rPr>
              <a:t>ID</a:t>
            </a:r>
            <a:r>
              <a:rPr lang="en-US" dirty="0" smtClean="0"/>
              <a:t> </a:t>
            </a:r>
            <a:r>
              <a:rPr lang="ru-RU" dirty="0" smtClean="0"/>
              <a:t>сеанса передается в специально измененном </a:t>
            </a:r>
            <a:r>
              <a:rPr lang="en-US" dirty="0" smtClean="0"/>
              <a:t>URL</a:t>
            </a:r>
            <a:r>
              <a:rPr lang="ru-RU" dirty="0" smtClean="0"/>
              <a:t>. </a:t>
            </a:r>
          </a:p>
          <a:p>
            <a:pPr lvl="1">
              <a:lnSpc>
                <a:spcPct val="90000"/>
              </a:lnSpc>
            </a:pPr>
            <a:r>
              <a:rPr lang="ru-RU" dirty="0" smtClean="0"/>
              <a:t>Этот метод используется в том случае, если пользователь не поддерживает куки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1865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Модуль </a:t>
            </a:r>
            <a:r>
              <a:rPr lang="ru-RU" sz="3600" dirty="0" err="1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SessionStateModule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556792"/>
            <a:ext cx="8964488" cy="5301208"/>
          </a:xfrm>
        </p:spPr>
        <p:txBody>
          <a:bodyPr>
            <a:normAutofit/>
          </a:bodyPr>
          <a:lstStyle/>
          <a:p>
            <a:pPr eaLnBrk="1" hangingPunct="1">
              <a:spcBef>
                <a:spcPts val="0"/>
              </a:spcBef>
            </a:pPr>
            <a:r>
              <a:rPr lang="ru-RU" dirty="0" smtClean="0"/>
              <a:t>Работой с данными сеанса занимается специальный модуль </a:t>
            </a:r>
            <a:r>
              <a:rPr lang="ru-RU" dirty="0" err="1" smtClean="0">
                <a:solidFill>
                  <a:srgbClr val="0000FF"/>
                </a:solidFill>
              </a:rPr>
              <a:t>SessionStateModule</a:t>
            </a:r>
            <a:r>
              <a:rPr lang="ru-RU" dirty="0" smtClean="0"/>
              <a:t>:</a:t>
            </a:r>
          </a:p>
          <a:p>
            <a:pPr lvl="1" eaLnBrk="1" hangingPunct="1">
              <a:spcBef>
                <a:spcPts val="0"/>
              </a:spcBef>
            </a:pPr>
            <a:r>
              <a:rPr lang="ru-RU" dirty="0" smtClean="0"/>
              <a:t>при поступлении запроса генерирует </a:t>
            </a:r>
            <a:r>
              <a:rPr lang="en-US" dirty="0" smtClean="0">
                <a:solidFill>
                  <a:srgbClr val="0000FF"/>
                </a:solidFill>
              </a:rPr>
              <a:t>ID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получает данные сессии от внешнего провайдера состояния (</a:t>
            </a:r>
            <a:r>
              <a:rPr lang="ru-RU" dirty="0" err="1" smtClean="0"/>
              <a:t>external</a:t>
            </a:r>
            <a:r>
              <a:rPr lang="ru-RU" dirty="0" smtClean="0"/>
              <a:t> </a:t>
            </a:r>
            <a:r>
              <a:rPr lang="ru-RU" dirty="0" err="1" smtClean="0"/>
              <a:t>state</a:t>
            </a:r>
            <a:r>
              <a:rPr lang="ru-RU" dirty="0" smtClean="0"/>
              <a:t> </a:t>
            </a:r>
            <a:r>
              <a:rPr lang="ru-RU" dirty="0" err="1" smtClean="0"/>
              <a:t>providers</a:t>
            </a:r>
            <a:r>
              <a:rPr lang="ru-RU" dirty="0" smtClean="0"/>
              <a:t>) и привязывает данные к контексту запроса;</a:t>
            </a:r>
          </a:p>
          <a:p>
            <a:pPr lvl="1" eaLnBrk="1" hangingPunct="1">
              <a:spcBef>
                <a:spcPts val="0"/>
              </a:spcBef>
            </a:pPr>
            <a:r>
              <a:rPr lang="ru-RU" dirty="0" smtClean="0"/>
              <a:t>при окончании обработки запроса сохраняет информацию страницы.</a:t>
            </a:r>
          </a:p>
          <a:p>
            <a:pPr eaLnBrk="1" hangingPunct="1">
              <a:spcBef>
                <a:spcPts val="0"/>
              </a:spcBef>
            </a:pPr>
            <a:r>
              <a:rPr lang="ru-RU" dirty="0" smtClean="0"/>
              <a:t>Хранением информации сессии занимается внешний компонент, который называется провайдером состояния (</a:t>
            </a:r>
            <a:r>
              <a:rPr lang="ru-RU" dirty="0" err="1" smtClean="0"/>
              <a:t>state</a:t>
            </a:r>
            <a:r>
              <a:rPr lang="ru-RU" dirty="0" smtClean="0"/>
              <a:t> </a:t>
            </a:r>
            <a:r>
              <a:rPr lang="ru-RU" dirty="0" err="1" smtClean="0"/>
              <a:t>provider</a:t>
            </a:r>
            <a:r>
              <a:rPr lang="ru-RU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endParaRPr lang="ru-RU" sz="2000" dirty="0" smtClean="0"/>
          </a:p>
          <a:p>
            <a:pPr lvl="1" eaLnBrk="1" hangingPunct="1">
              <a:lnSpc>
                <a:spcPct val="80000"/>
              </a:lnSpc>
            </a:pPr>
            <a:endParaRPr lang="ru-RU" sz="1800" dirty="0" smtClean="0"/>
          </a:p>
          <a:p>
            <a:pPr eaLnBrk="1" hangingPunct="1">
              <a:lnSpc>
                <a:spcPct val="80000"/>
              </a:lnSpc>
            </a:pPr>
            <a:endParaRPr lang="ru-RU" sz="20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smtClean="0"/>
              <a:t>Архитектура поддержки состояния сессии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3" cstate="print"/>
          <a:srcRect l="15300" t="23416" r="41878" b="23416"/>
          <a:stretch>
            <a:fillRect/>
          </a:stretch>
        </p:blipFill>
        <p:spPr bwMode="auto">
          <a:xfrm>
            <a:off x="1692275" y="1484313"/>
            <a:ext cx="5545138" cy="516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828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066130"/>
          </a:xfrm>
        </p:spPr>
        <p:txBody>
          <a:bodyPr>
            <a:noAutofit/>
          </a:bodyPr>
          <a:lstStyle/>
          <a:p>
            <a:pPr eaLnBrk="1" hangingPunct="1"/>
            <a:r>
              <a:rPr lang="ru-RU" sz="3600" dirty="0" smtClean="0"/>
              <a:t>Конфигурирование способа хранения данных состояния сеанса в </a:t>
            </a:r>
            <a:r>
              <a:rPr lang="en-US" sz="3600" dirty="0" err="1" smtClean="0">
                <a:solidFill>
                  <a:srgbClr val="0000FF"/>
                </a:solidFill>
              </a:rPr>
              <a:t>Web.config</a:t>
            </a:r>
            <a:endParaRPr lang="ru-RU" sz="3600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210" y="1600200"/>
            <a:ext cx="898679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smtClean="0"/>
              <a:t>Для задания метода используется раздел «</a:t>
            </a:r>
            <a:r>
              <a:rPr lang="en-US" sz="2400" dirty="0" smtClean="0"/>
              <a:t>Configuring Session State</a:t>
            </a:r>
            <a:r>
              <a:rPr lang="ru-RU" sz="2400" dirty="0" smtClean="0"/>
              <a:t>» файла конфигурации.</a:t>
            </a: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Пример: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&lt;</a:t>
            </a:r>
            <a:r>
              <a:rPr lang="ru-RU" sz="2000" dirty="0" err="1" smtClean="0">
                <a:solidFill>
                  <a:srgbClr val="0000FF"/>
                </a:solidFill>
              </a:rPr>
              <a:t>configuration</a:t>
            </a:r>
            <a:r>
              <a:rPr lang="ru-RU" sz="2000" dirty="0" smtClean="0">
                <a:solidFill>
                  <a:srgbClr val="0000FF"/>
                </a:solidFill>
              </a:rPr>
              <a:t>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	&lt;</a:t>
            </a:r>
            <a:r>
              <a:rPr lang="ru-RU" sz="2000" dirty="0" err="1" smtClean="0">
                <a:solidFill>
                  <a:srgbClr val="0000FF"/>
                </a:solidFill>
              </a:rPr>
              <a:t>system.web</a:t>
            </a:r>
            <a:r>
              <a:rPr lang="ru-RU" sz="2000" dirty="0" smtClean="0">
                <a:solidFill>
                  <a:srgbClr val="0000FF"/>
                </a:solidFill>
              </a:rPr>
              <a:t>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    </a:t>
            </a:r>
            <a:r>
              <a:rPr lang="ru-RU" sz="2000" dirty="0" smtClean="0">
                <a:solidFill>
                  <a:srgbClr val="0000FF"/>
                </a:solidFill>
              </a:rPr>
              <a:t>&lt;</a:t>
            </a:r>
            <a:r>
              <a:rPr lang="ru-RU" sz="2000" dirty="0" err="1" smtClean="0">
                <a:solidFill>
                  <a:srgbClr val="0000FF"/>
                </a:solidFill>
              </a:rPr>
              <a:t>sessionState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</a:rPr>
              <a:t>mode=</a:t>
            </a:r>
            <a:r>
              <a:rPr lang="ru-RU" sz="2000" b="1" dirty="0" smtClean="0">
                <a:solidFill>
                  <a:srgbClr val="0000FF"/>
                </a:solidFill>
              </a:rPr>
              <a:t>"</a:t>
            </a:r>
            <a:r>
              <a:rPr lang="ru-RU" sz="2000" b="1" dirty="0" err="1" smtClean="0">
                <a:solidFill>
                  <a:srgbClr val="0000FF"/>
                </a:solidFill>
              </a:rPr>
              <a:t>SQLServer</a:t>
            </a:r>
            <a:r>
              <a:rPr lang="ru-RU" sz="2000" b="1" dirty="0" smtClean="0">
                <a:solidFill>
                  <a:srgbClr val="0000FF"/>
                </a:solidFill>
              </a:rPr>
              <a:t>" </a:t>
            </a:r>
            <a:r>
              <a:rPr lang="ru-RU" sz="2000" dirty="0" smtClean="0">
                <a:solidFill>
                  <a:srgbClr val="0000FF"/>
                </a:solidFill>
              </a:rPr>
              <a:t>				</a:t>
            </a:r>
            <a:r>
              <a:rPr lang="en-US" sz="2000" dirty="0" smtClean="0">
                <a:solidFill>
                  <a:srgbClr val="0000FF"/>
                </a:solidFill>
              </a:rPr>
              <a:t>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     </a:t>
            </a:r>
            <a:r>
              <a:rPr lang="ru-RU" sz="2000" dirty="0" err="1" smtClean="0">
                <a:solidFill>
                  <a:srgbClr val="0000FF"/>
                </a:solidFill>
              </a:rPr>
              <a:t>cookieless=</a:t>
            </a:r>
            <a:r>
              <a:rPr lang="ru-RU" sz="2000" dirty="0" smtClean="0">
                <a:solidFill>
                  <a:srgbClr val="0000FF"/>
                </a:solidFill>
              </a:rPr>
              <a:t>"true" 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		</a:t>
            </a:r>
            <a:r>
              <a:rPr lang="en-US" sz="2000" dirty="0" smtClean="0">
                <a:solidFill>
                  <a:srgbClr val="0000FF"/>
                </a:solidFill>
              </a:rPr>
              <a:t>   </a:t>
            </a:r>
            <a:r>
              <a:rPr lang="ru-RU" sz="2000" dirty="0" err="1" smtClean="0">
                <a:solidFill>
                  <a:srgbClr val="0000FF"/>
                </a:solidFill>
              </a:rPr>
              <a:t>regenerateExpiredSessionId=</a:t>
            </a:r>
            <a:r>
              <a:rPr lang="ru-RU" sz="2000" dirty="0" smtClean="0">
                <a:solidFill>
                  <a:srgbClr val="0000FF"/>
                </a:solidFill>
              </a:rPr>
              <a:t>"true "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		</a:t>
            </a:r>
            <a:r>
              <a:rPr lang="en-US" sz="2000" dirty="0" smtClean="0">
                <a:solidFill>
                  <a:srgbClr val="0000FF"/>
                </a:solidFill>
              </a:rPr>
              <a:t>   </a:t>
            </a:r>
            <a:r>
              <a:rPr lang="ru-RU" sz="2000" dirty="0" err="1" smtClean="0">
                <a:solidFill>
                  <a:srgbClr val="0000FF"/>
                </a:solidFill>
              </a:rPr>
              <a:t>timeout=</a:t>
            </a:r>
            <a:r>
              <a:rPr lang="ru-RU" sz="2000" dirty="0" smtClean="0">
                <a:solidFill>
                  <a:srgbClr val="0000FF"/>
                </a:solidFill>
              </a:rPr>
              <a:t>"30"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err="1" smtClean="0">
                <a:solidFill>
                  <a:srgbClr val="0000FF"/>
                </a:solidFill>
              </a:rPr>
              <a:t>sqlConnectionString=</a:t>
            </a:r>
            <a:r>
              <a:rPr lang="ru-RU" sz="2000" dirty="0" smtClean="0">
                <a:solidFill>
                  <a:srgbClr val="0000FF"/>
                </a:solidFill>
              </a:rPr>
              <a:t>"</a:t>
            </a:r>
            <a:r>
              <a:rPr lang="ru-RU" sz="2000" dirty="0" err="1" smtClean="0">
                <a:solidFill>
                  <a:srgbClr val="0000FF"/>
                </a:solidFill>
              </a:rPr>
              <a:t>Data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</a:rPr>
              <a:t>Source=MySqlServer</a:t>
            </a:r>
            <a:r>
              <a:rPr lang="ru-RU" sz="2000" dirty="0" smtClean="0">
                <a:solidFill>
                  <a:srgbClr val="0000FF"/>
                </a:solidFill>
              </a:rPr>
              <a:t>;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</a:rPr>
              <a:t>Integrated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</a:rPr>
              <a:t>Security=SSPI</a:t>
            </a:r>
            <a:r>
              <a:rPr lang="ru-RU" sz="2000" dirty="0" smtClean="0">
                <a:solidFill>
                  <a:srgbClr val="0000FF"/>
                </a:solidFill>
              </a:rPr>
              <a:t>;</a:t>
            </a:r>
            <a:r>
              <a:rPr lang="en-US" sz="2000" dirty="0" smtClean="0">
                <a:solidFill>
                  <a:srgbClr val="0000FF"/>
                </a:solidFill>
              </a:rPr>
              <a:t>” </a:t>
            </a:r>
            <a:endParaRPr lang="ru-RU" sz="20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           </a:t>
            </a:r>
            <a:r>
              <a:rPr lang="ru-RU" sz="2000" dirty="0" err="1" smtClean="0">
                <a:solidFill>
                  <a:srgbClr val="0000FF"/>
                </a:solidFill>
              </a:rPr>
              <a:t>stateNetworkTimeout=</a:t>
            </a:r>
            <a:r>
              <a:rPr lang="ru-RU" sz="2000" dirty="0" smtClean="0">
                <a:solidFill>
                  <a:srgbClr val="0000FF"/>
                </a:solidFill>
              </a:rPr>
              <a:t>"30"/&gt;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	&lt;/</a:t>
            </a:r>
            <a:r>
              <a:rPr lang="ru-RU" sz="2000" dirty="0" err="1" smtClean="0">
                <a:solidFill>
                  <a:srgbClr val="0000FF"/>
                </a:solidFill>
              </a:rPr>
              <a:t>system.web</a:t>
            </a:r>
            <a:r>
              <a:rPr lang="ru-RU" sz="2000" dirty="0" smtClean="0">
                <a:solidFill>
                  <a:srgbClr val="0000FF"/>
                </a:solidFill>
              </a:rPr>
              <a:t>&gt;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&lt;/</a:t>
            </a:r>
            <a:r>
              <a:rPr lang="ru-RU" sz="2000" dirty="0" err="1" smtClean="0">
                <a:solidFill>
                  <a:srgbClr val="0000FF"/>
                </a:solidFill>
              </a:rPr>
              <a:t>configuration</a:t>
            </a:r>
            <a:r>
              <a:rPr lang="ru-RU" sz="2000" dirty="0" smtClean="0">
                <a:solidFill>
                  <a:srgbClr val="0000FF"/>
                </a:solidFill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715963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dirty="0" smtClean="0"/>
              <a:t>Значения атрибута </a:t>
            </a:r>
            <a:r>
              <a:rPr lang="en-US" sz="4000" dirty="0" smtClean="0">
                <a:solidFill>
                  <a:srgbClr val="0000FF"/>
                </a:solidFill>
              </a:rPr>
              <a:t>Mode</a:t>
            </a:r>
            <a:endParaRPr lang="ru-RU" dirty="0" smtClean="0">
              <a:solidFill>
                <a:srgbClr val="0000FF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56792"/>
            <a:ext cx="8915400" cy="5377408"/>
          </a:xfrm>
        </p:spPr>
        <p:txBody>
          <a:bodyPr>
            <a:normAutofit/>
          </a:bodyPr>
          <a:lstStyle/>
          <a:p>
            <a:pPr eaLnBrk="1" hangingPunct="1">
              <a:spcBef>
                <a:spcPts val="0"/>
              </a:spcBef>
              <a:buSzPct val="140000"/>
            </a:pPr>
            <a:r>
              <a:rPr lang="en-US" dirty="0" err="1" smtClean="0">
                <a:solidFill>
                  <a:srgbClr val="0000FF"/>
                </a:solidFill>
              </a:rPr>
              <a:t>InProc</a:t>
            </a:r>
            <a:r>
              <a:rPr lang="en-US" dirty="0" smtClean="0"/>
              <a:t> </a:t>
            </a:r>
            <a:r>
              <a:rPr lang="ru-RU" dirty="0" smtClean="0"/>
              <a:t>– хранение в оперативной памяти на</a:t>
            </a:r>
            <a:r>
              <a:rPr lang="en-US" dirty="0" smtClean="0"/>
              <a:t> Web server</a:t>
            </a:r>
            <a:r>
              <a:rPr lang="ru-RU" dirty="0" smtClean="0"/>
              <a:t> (по умолчанию, самое быстрое)</a:t>
            </a:r>
            <a:r>
              <a:rPr lang="en-US" dirty="0" smtClean="0"/>
              <a:t>. </a:t>
            </a:r>
          </a:p>
          <a:p>
            <a:pPr lvl="1">
              <a:spcBef>
                <a:spcPts val="0"/>
              </a:spcBef>
              <a:buSzPct val="140000"/>
            </a:pPr>
            <a:r>
              <a:rPr lang="ru-RU" sz="2400" dirty="0" smtClean="0"/>
              <a:t>Подходит для простых приложений, но если требуется поддерживать данные состояния между запусками, необходимо использовать </a:t>
            </a:r>
            <a:r>
              <a:rPr lang="en-US" sz="2400" dirty="0" err="1" smtClean="0"/>
              <a:t>StateServer</a:t>
            </a:r>
            <a:r>
              <a:rPr lang="en-US" sz="2400" dirty="0" smtClean="0"/>
              <a:t> </a:t>
            </a:r>
            <a:r>
              <a:rPr lang="ru-RU" sz="2400" dirty="0" smtClean="0"/>
              <a:t>или</a:t>
            </a:r>
            <a:r>
              <a:rPr lang="en-US" sz="2400" dirty="0" smtClean="0"/>
              <a:t> </a:t>
            </a:r>
            <a:r>
              <a:rPr lang="en-US" sz="2400" dirty="0" err="1" smtClean="0"/>
              <a:t>SQLServer</a:t>
            </a:r>
            <a:r>
              <a:rPr lang="en-US" sz="2400" dirty="0" smtClean="0"/>
              <a:t>.</a:t>
            </a:r>
          </a:p>
          <a:p>
            <a:pPr eaLnBrk="1" hangingPunct="1">
              <a:spcBef>
                <a:spcPts val="0"/>
              </a:spcBef>
              <a:buSzPct val="140000"/>
            </a:pPr>
            <a:r>
              <a:rPr lang="en-US" dirty="0" err="1" smtClean="0">
                <a:solidFill>
                  <a:srgbClr val="0000FF"/>
                </a:solidFill>
              </a:rPr>
              <a:t>StateServer</a:t>
            </a:r>
            <a:r>
              <a:rPr lang="en-US" dirty="0" smtClean="0"/>
              <a:t> </a:t>
            </a:r>
            <a:r>
              <a:rPr lang="ru-RU" dirty="0" smtClean="0"/>
              <a:t>– хранение на сервисе называемом </a:t>
            </a:r>
            <a:r>
              <a:rPr lang="en-US" dirty="0" smtClean="0"/>
              <a:t>ASP.NET </a:t>
            </a:r>
            <a:r>
              <a:rPr lang="ru-RU" dirty="0" smtClean="0"/>
              <a:t>Служба состояния (</a:t>
            </a:r>
            <a:r>
              <a:rPr lang="en-US" dirty="0" smtClean="0"/>
              <a:t>State Service</a:t>
            </a:r>
            <a:r>
              <a:rPr lang="ru-RU" dirty="0" smtClean="0"/>
              <a:t>)</a:t>
            </a:r>
            <a:r>
              <a:rPr lang="en-US" dirty="0" smtClean="0"/>
              <a:t>. </a:t>
            </a:r>
          </a:p>
          <a:p>
            <a:pPr lvl="1">
              <a:spcBef>
                <a:spcPts val="0"/>
              </a:spcBef>
              <a:buSzPct val="140000"/>
            </a:pPr>
            <a:r>
              <a:rPr lang="ru-RU" sz="2400" dirty="0" smtClean="0"/>
              <a:t>Данные сохраняются между запусками и доступны с разных </a:t>
            </a:r>
            <a:r>
              <a:rPr lang="en-US" sz="2400" dirty="0" smtClean="0"/>
              <a:t>Web servers </a:t>
            </a:r>
            <a:r>
              <a:rPr lang="ru-RU" sz="2400" dirty="0" smtClean="0"/>
              <a:t>в </a:t>
            </a:r>
            <a:r>
              <a:rPr lang="en-US" sz="2400" dirty="0" smtClean="0"/>
              <a:t>Web </a:t>
            </a:r>
            <a:r>
              <a:rPr lang="ru-RU" sz="2400" dirty="0" smtClean="0"/>
              <a:t>ферме</a:t>
            </a:r>
            <a:r>
              <a:rPr lang="en-US" sz="2400" dirty="0" smtClean="0"/>
              <a:t>. </a:t>
            </a:r>
            <a:endParaRPr lang="ru-RU" sz="2400" dirty="0" smtClean="0"/>
          </a:p>
          <a:p>
            <a:pPr lvl="1">
              <a:spcBef>
                <a:spcPts val="0"/>
              </a:spcBef>
              <a:buSzPct val="140000"/>
            </a:pPr>
            <a:r>
              <a:rPr lang="ru-RU" sz="2400" dirty="0" smtClean="0"/>
              <a:t>Сервис </a:t>
            </a:r>
            <a:r>
              <a:rPr lang="en-US" sz="2400" dirty="0" smtClean="0"/>
              <a:t>ASP.NET State Service </a:t>
            </a:r>
            <a:r>
              <a:rPr lang="ru-RU" sz="2400" dirty="0" smtClean="0"/>
              <a:t>установлен на любом компьютере где установлены</a:t>
            </a:r>
            <a:r>
              <a:rPr lang="en-US" sz="2400" dirty="0" smtClean="0"/>
              <a:t> ASP.NET</a:t>
            </a:r>
            <a:r>
              <a:rPr lang="ru-RU" sz="2400" dirty="0" smtClean="0"/>
              <a:t> </a:t>
            </a:r>
            <a:r>
              <a:rPr lang="en-US" sz="2400" dirty="0" smtClean="0"/>
              <a:t>Web Application; </a:t>
            </a:r>
            <a:r>
              <a:rPr lang="ru-RU" sz="2400" dirty="0" smtClean="0"/>
              <a:t>однако по умолчанию его надо запускать вручную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96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715963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dirty="0" smtClean="0"/>
              <a:t>Значения атрибута </a:t>
            </a:r>
            <a:r>
              <a:rPr lang="en-US" sz="4000" dirty="0" smtClean="0">
                <a:solidFill>
                  <a:srgbClr val="0000FF"/>
                </a:solidFill>
              </a:rPr>
              <a:t>Mode</a:t>
            </a:r>
            <a:r>
              <a:rPr lang="ru-RU" sz="4000" dirty="0" smtClean="0">
                <a:solidFill>
                  <a:srgbClr val="0000FF"/>
                </a:solidFill>
              </a:rPr>
              <a:t> </a:t>
            </a:r>
            <a:r>
              <a:rPr lang="ru-RU" sz="4000" dirty="0" smtClean="0"/>
              <a:t>(2)</a:t>
            </a:r>
            <a:endParaRPr lang="ru-RU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12776"/>
            <a:ext cx="8915400" cy="5521424"/>
          </a:xfrm>
        </p:spPr>
        <p:txBody>
          <a:bodyPr>
            <a:normAutofit lnSpcReduction="10000"/>
          </a:bodyPr>
          <a:lstStyle/>
          <a:p>
            <a:pPr eaLnBrk="1" hangingPunct="1">
              <a:buSzPct val="140000"/>
            </a:pPr>
            <a:r>
              <a:rPr lang="en-US" dirty="0" err="1" smtClean="0">
                <a:solidFill>
                  <a:srgbClr val="0000FF"/>
                </a:solidFill>
              </a:rPr>
              <a:t>SQLServer</a:t>
            </a:r>
            <a:r>
              <a:rPr lang="en-US" dirty="0" smtClean="0"/>
              <a:t> </a:t>
            </a:r>
            <a:r>
              <a:rPr lang="ru-RU" dirty="0" smtClean="0"/>
              <a:t>– хранение в базе данных на </a:t>
            </a:r>
            <a:r>
              <a:rPr lang="en-US" dirty="0" smtClean="0"/>
              <a:t>SQL Server database. </a:t>
            </a:r>
            <a:endParaRPr lang="ru-RU" dirty="0" smtClean="0"/>
          </a:p>
          <a:p>
            <a:pPr lvl="1">
              <a:buSzPct val="140000"/>
            </a:pPr>
            <a:r>
              <a:rPr lang="ru-RU" sz="2400" dirty="0" smtClean="0"/>
              <a:t>Данные сохраняются между запусками и доступны с разных </a:t>
            </a:r>
            <a:r>
              <a:rPr lang="en-US" sz="2400" dirty="0" smtClean="0"/>
              <a:t>Web servers </a:t>
            </a:r>
            <a:r>
              <a:rPr lang="ru-RU" sz="2400" dirty="0" smtClean="0"/>
              <a:t>в </a:t>
            </a:r>
            <a:r>
              <a:rPr lang="en-US" sz="2400" dirty="0" smtClean="0"/>
              <a:t>Web </a:t>
            </a:r>
            <a:r>
              <a:rPr lang="ru-RU" sz="2400" dirty="0" smtClean="0"/>
              <a:t>ферме</a:t>
            </a:r>
            <a:r>
              <a:rPr lang="en-US" sz="2400" dirty="0" smtClean="0"/>
              <a:t>. </a:t>
            </a:r>
            <a:endParaRPr lang="ru-RU" sz="2400" dirty="0" smtClean="0"/>
          </a:p>
          <a:p>
            <a:pPr lvl="1">
              <a:buSzPct val="140000"/>
            </a:pPr>
            <a:r>
              <a:rPr lang="ru-RU" sz="2400" dirty="0" smtClean="0"/>
              <a:t>Хранение на </a:t>
            </a:r>
            <a:r>
              <a:rPr lang="en-US" sz="2400" dirty="0" smtClean="0"/>
              <a:t>ASP.NET State Service </a:t>
            </a:r>
            <a:r>
              <a:rPr lang="ru-RU" sz="2400" dirty="0" smtClean="0"/>
              <a:t>более эффективно, чем </a:t>
            </a:r>
            <a:r>
              <a:rPr lang="ru-RU" sz="2400" dirty="0" err="1" smtClean="0"/>
              <a:t>чем</a:t>
            </a:r>
            <a:r>
              <a:rPr lang="ru-RU" sz="2400" dirty="0" smtClean="0"/>
              <a:t> на </a:t>
            </a:r>
            <a:r>
              <a:rPr lang="en-US" sz="2400" dirty="0" smtClean="0"/>
              <a:t>SQL</a:t>
            </a:r>
            <a:r>
              <a:rPr lang="ru-RU" sz="2400" dirty="0" smtClean="0"/>
              <a:t> </a:t>
            </a:r>
            <a:r>
              <a:rPr lang="en-US" sz="2400" dirty="0" smtClean="0"/>
              <a:t>Server. </a:t>
            </a:r>
            <a:endParaRPr lang="ru-RU" sz="2400" dirty="0" smtClean="0"/>
          </a:p>
          <a:p>
            <a:pPr lvl="1">
              <a:buSzPct val="140000"/>
            </a:pPr>
            <a:r>
              <a:rPr lang="ru-RU" sz="2400" dirty="0" smtClean="0"/>
              <a:t>Однако</a:t>
            </a:r>
            <a:r>
              <a:rPr lang="en-US" sz="2400" dirty="0" smtClean="0"/>
              <a:t>, </a:t>
            </a:r>
            <a:r>
              <a:rPr lang="ru-RU" sz="2400" dirty="0" smtClean="0"/>
              <a:t>база данных на </a:t>
            </a:r>
            <a:r>
              <a:rPr lang="en-US" sz="2400" dirty="0" smtClean="0"/>
              <a:t>SQL Server </a:t>
            </a:r>
            <a:r>
              <a:rPr lang="ru-RU" sz="2400" dirty="0" smtClean="0"/>
              <a:t>предлагает больше возможностей по интеграцию и отчетности</a:t>
            </a:r>
            <a:r>
              <a:rPr lang="en-US" sz="2400" dirty="0" smtClean="0"/>
              <a:t>.</a:t>
            </a:r>
          </a:p>
          <a:p>
            <a:pPr eaLnBrk="1" hangingPunct="1">
              <a:buSzPct val="140000"/>
            </a:pPr>
            <a:r>
              <a:rPr lang="en-US" dirty="0" smtClean="0">
                <a:solidFill>
                  <a:srgbClr val="0000FF"/>
                </a:solidFill>
              </a:rPr>
              <a:t>Custom</a:t>
            </a:r>
            <a:r>
              <a:rPr lang="en-US" dirty="0" smtClean="0"/>
              <a:t> </a:t>
            </a:r>
            <a:r>
              <a:rPr lang="ru-RU" dirty="0" smtClean="0"/>
              <a:t>– позволяет задать своего провайдера хранилища данных, если он разработан</a:t>
            </a:r>
            <a:r>
              <a:rPr lang="en-US" dirty="0" smtClean="0"/>
              <a:t>.</a:t>
            </a:r>
          </a:p>
          <a:p>
            <a:pPr eaLnBrk="1" hangingPunct="1">
              <a:buSzPct val="140000"/>
            </a:pPr>
            <a:r>
              <a:rPr lang="en-US" dirty="0" smtClean="0">
                <a:solidFill>
                  <a:srgbClr val="0000FF"/>
                </a:solidFill>
              </a:rPr>
              <a:t>Off</a:t>
            </a:r>
            <a:r>
              <a:rPr lang="en-US" dirty="0" smtClean="0"/>
              <a:t> </a:t>
            </a:r>
            <a:r>
              <a:rPr lang="ru-RU" dirty="0" smtClean="0"/>
              <a:t>– данные состояния сессии не хранятся</a:t>
            </a:r>
            <a:r>
              <a:rPr lang="en-US" dirty="0" smtClean="0"/>
              <a:t>. </a:t>
            </a:r>
            <a:endParaRPr lang="ru-RU" dirty="0" smtClean="0"/>
          </a:p>
          <a:p>
            <a:pPr lvl="1">
              <a:buSzPct val="140000"/>
            </a:pPr>
            <a:r>
              <a:rPr lang="ru-RU" sz="2400" dirty="0" smtClean="0"/>
              <a:t>Если они не используются, то для повышения эффективности их лучше отключить</a:t>
            </a:r>
            <a:r>
              <a:rPr lang="en-US" sz="2400" dirty="0" smtClean="0"/>
              <a:t>.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84718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Конфигурирование способа хранения данных состояния сеанса в </a:t>
            </a:r>
            <a:r>
              <a:rPr lang="en-US" sz="4000" dirty="0" err="1" smtClean="0">
                <a:solidFill>
                  <a:srgbClr val="0000FF"/>
                </a:solidFill>
              </a:rPr>
              <a:t>Web.config</a:t>
            </a:r>
            <a:endParaRPr lang="ru-RU" sz="4000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680" y="1556792"/>
            <a:ext cx="86868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&lt;?</a:t>
            </a:r>
            <a:r>
              <a:rPr lang="ru-RU" sz="2000" dirty="0" err="1" smtClean="0">
                <a:solidFill>
                  <a:srgbClr val="0000FF"/>
                </a:solidFill>
              </a:rPr>
              <a:t>xml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</a:rPr>
              <a:t>version=</a:t>
            </a:r>
            <a:r>
              <a:rPr lang="ru-RU" sz="2000" dirty="0" smtClean="0">
                <a:solidFill>
                  <a:srgbClr val="0000FF"/>
                </a:solidFill>
              </a:rPr>
              <a:t>"1.0" </a:t>
            </a:r>
            <a:r>
              <a:rPr lang="ru-RU" sz="2000" dirty="0" err="1" smtClean="0">
                <a:solidFill>
                  <a:srgbClr val="0000FF"/>
                </a:solidFill>
              </a:rPr>
              <a:t>encoding=</a:t>
            </a:r>
            <a:r>
              <a:rPr lang="ru-RU" sz="2000" dirty="0" smtClean="0">
                <a:solidFill>
                  <a:srgbClr val="0000FF"/>
                </a:solidFill>
              </a:rPr>
              <a:t>"utf-8" ?&gt;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&lt;</a:t>
            </a:r>
            <a:r>
              <a:rPr lang="ru-RU" sz="2000" dirty="0" err="1" smtClean="0">
                <a:solidFill>
                  <a:srgbClr val="0000FF"/>
                </a:solidFill>
              </a:rPr>
              <a:t>configuration</a:t>
            </a:r>
            <a:r>
              <a:rPr lang="ru-RU" sz="2000" dirty="0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</a:t>
            </a:r>
            <a:r>
              <a:rPr lang="ru-RU" sz="2000" dirty="0" smtClean="0">
                <a:solidFill>
                  <a:srgbClr val="0000FF"/>
                </a:solidFill>
              </a:rPr>
              <a:t>&lt;</a:t>
            </a:r>
            <a:r>
              <a:rPr lang="ru-RU" sz="2000" dirty="0" err="1" smtClean="0">
                <a:solidFill>
                  <a:srgbClr val="0000FF"/>
                </a:solidFill>
              </a:rPr>
              <a:t>system.web</a:t>
            </a:r>
            <a:r>
              <a:rPr lang="ru-RU" sz="2000" dirty="0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</a:t>
            </a:r>
            <a:r>
              <a:rPr lang="ru-RU" sz="2000" dirty="0" smtClean="0">
                <a:solidFill>
                  <a:srgbClr val="0000FF"/>
                </a:solidFill>
              </a:rPr>
              <a:t>&lt;!-- </a:t>
            </a:r>
            <a:r>
              <a:rPr lang="ru-RU" sz="2000" dirty="0" err="1" smtClean="0">
                <a:solidFill>
                  <a:srgbClr val="0000FF"/>
                </a:solidFill>
              </a:rPr>
              <a:t>Other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</a:rPr>
              <a:t>settings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</a:rPr>
              <a:t>omitted</a:t>
            </a:r>
            <a:r>
              <a:rPr lang="ru-RU" sz="2000" dirty="0" smtClean="0">
                <a:solidFill>
                  <a:srgbClr val="0000FF"/>
                </a:solidFill>
              </a:rPr>
              <a:t>. --&gt;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</a:t>
            </a:r>
            <a:r>
              <a:rPr lang="ru-RU" sz="2000" dirty="0" smtClean="0">
                <a:solidFill>
                  <a:srgbClr val="0000FF"/>
                </a:solidFill>
              </a:rPr>
              <a:t>&lt;</a:t>
            </a:r>
            <a:r>
              <a:rPr lang="ru-RU" sz="2000" dirty="0" err="1" smtClean="0">
                <a:solidFill>
                  <a:srgbClr val="0000FF"/>
                </a:solidFill>
              </a:rPr>
              <a:t>sessionState</a:t>
            </a:r>
            <a:r>
              <a:rPr lang="en-US" sz="2000" dirty="0" smtClean="0">
                <a:solidFill>
                  <a:srgbClr val="0000FF"/>
                </a:solidFill>
              </a:rPr>
              <a:t>  </a:t>
            </a:r>
            <a:r>
              <a:rPr lang="ru-RU" sz="2000" b="1" dirty="0" err="1" smtClean="0">
                <a:solidFill>
                  <a:srgbClr val="0000FF"/>
                </a:solidFill>
              </a:rPr>
              <a:t>mode=</a:t>
            </a:r>
            <a:r>
              <a:rPr lang="ru-RU" sz="2000" b="1" dirty="0" smtClean="0">
                <a:solidFill>
                  <a:srgbClr val="0000FF"/>
                </a:solidFill>
              </a:rPr>
              <a:t>"</a:t>
            </a:r>
            <a:r>
              <a:rPr lang="ru-RU" sz="2000" b="1" dirty="0" err="1" smtClean="0">
                <a:solidFill>
                  <a:srgbClr val="0000FF"/>
                </a:solidFill>
              </a:rPr>
              <a:t>InProc</a:t>
            </a:r>
            <a:r>
              <a:rPr lang="ru-RU" sz="2000" b="1" dirty="0" smtClean="0">
                <a:solidFill>
                  <a:srgbClr val="0000FF"/>
                </a:solidFill>
              </a:rPr>
              <a:t>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</a:t>
            </a:r>
            <a:r>
              <a:rPr lang="ru-RU" sz="2000" dirty="0" err="1" smtClean="0">
                <a:solidFill>
                  <a:srgbClr val="0000FF"/>
                </a:solidFill>
              </a:rPr>
              <a:t>stateConnectionString=</a:t>
            </a:r>
            <a:r>
              <a:rPr lang="ru-RU" sz="2000" dirty="0" smtClean="0">
                <a:solidFill>
                  <a:srgbClr val="0000FF"/>
                </a:solidFill>
              </a:rPr>
              <a:t>"tcpip=127.0.0.1:42424"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</a:t>
            </a:r>
            <a:r>
              <a:rPr lang="ru-RU" sz="2000" dirty="0" err="1" smtClean="0">
                <a:solidFill>
                  <a:srgbClr val="0000FF"/>
                </a:solidFill>
              </a:rPr>
              <a:t>stateNetworkTimeout=</a:t>
            </a:r>
            <a:r>
              <a:rPr lang="ru-RU" sz="2000" dirty="0" smtClean="0">
                <a:solidFill>
                  <a:srgbClr val="0000FF"/>
                </a:solidFill>
              </a:rPr>
              <a:t>"10"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</a:t>
            </a:r>
            <a:r>
              <a:rPr lang="ru-RU" sz="2000" dirty="0" err="1" smtClean="0">
                <a:solidFill>
                  <a:srgbClr val="0000FF"/>
                </a:solidFill>
              </a:rPr>
              <a:t>sqlConnectionString=</a:t>
            </a:r>
            <a:r>
              <a:rPr lang="ru-RU" sz="2000" dirty="0" smtClean="0">
                <a:solidFill>
                  <a:srgbClr val="0000FF"/>
                </a:solidFill>
              </a:rPr>
              <a:t>"</a:t>
            </a:r>
            <a:r>
              <a:rPr lang="ru-RU" sz="2000" dirty="0" err="1" smtClean="0">
                <a:solidFill>
                  <a:srgbClr val="0000FF"/>
                </a:solidFill>
              </a:rPr>
              <a:t>data</a:t>
            </a:r>
            <a:r>
              <a:rPr lang="ru-RU" sz="2000" dirty="0" smtClean="0">
                <a:solidFill>
                  <a:srgbClr val="0000FF"/>
                </a:solidFill>
              </a:rPr>
              <a:t> source=127.0.0.1;Integrated </a:t>
            </a:r>
            <a:r>
              <a:rPr lang="ru-RU" sz="2000" dirty="0" err="1" smtClean="0">
                <a:solidFill>
                  <a:srgbClr val="0000FF"/>
                </a:solidFill>
              </a:rPr>
              <a:t>Security=SSPI</a:t>
            </a:r>
            <a:r>
              <a:rPr lang="ru-RU" sz="2000" dirty="0" smtClean="0">
                <a:solidFill>
                  <a:srgbClr val="0000FF"/>
                </a:solidFill>
              </a:rPr>
              <a:t>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</a:t>
            </a:r>
            <a:r>
              <a:rPr lang="ru-RU" sz="2000" dirty="0" err="1" smtClean="0">
                <a:solidFill>
                  <a:srgbClr val="0000FF"/>
                </a:solidFill>
              </a:rPr>
              <a:t>sqlCommandTimeout=</a:t>
            </a:r>
            <a:r>
              <a:rPr lang="ru-RU" sz="2000" dirty="0" smtClean="0">
                <a:solidFill>
                  <a:srgbClr val="0000FF"/>
                </a:solidFill>
              </a:rPr>
              <a:t>"30" </a:t>
            </a:r>
            <a:r>
              <a:rPr lang="ru-RU" sz="2000" dirty="0" err="1" smtClean="0">
                <a:solidFill>
                  <a:srgbClr val="0000FF"/>
                </a:solidFill>
              </a:rPr>
              <a:t>allowCustomSqlDatabase=</a:t>
            </a:r>
            <a:r>
              <a:rPr lang="ru-RU" sz="2000" dirty="0" smtClean="0">
                <a:solidFill>
                  <a:srgbClr val="0000FF"/>
                </a:solidFill>
              </a:rPr>
              <a:t>"false"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</a:t>
            </a:r>
            <a:r>
              <a:rPr lang="ru-RU" sz="2000" dirty="0" err="1" smtClean="0">
                <a:solidFill>
                  <a:srgbClr val="0000FF"/>
                </a:solidFill>
              </a:rPr>
              <a:t>useHostingIdentity=</a:t>
            </a:r>
            <a:r>
              <a:rPr lang="ru-RU" sz="2000" dirty="0" smtClean="0">
                <a:solidFill>
                  <a:srgbClr val="0000FF"/>
                </a:solidFill>
              </a:rPr>
              <a:t>"true"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</a:t>
            </a:r>
            <a:r>
              <a:rPr lang="ru-RU" sz="2000" dirty="0" err="1" smtClean="0">
                <a:solidFill>
                  <a:srgbClr val="0000FF"/>
                </a:solidFill>
              </a:rPr>
              <a:t>cookieless=</a:t>
            </a:r>
            <a:r>
              <a:rPr lang="ru-RU" sz="2000" dirty="0" smtClean="0">
                <a:solidFill>
                  <a:srgbClr val="0000FF"/>
                </a:solidFill>
              </a:rPr>
              <a:t>"</a:t>
            </a:r>
            <a:r>
              <a:rPr lang="ru-RU" sz="2000" dirty="0" err="1" smtClean="0">
                <a:solidFill>
                  <a:srgbClr val="0000FF"/>
                </a:solidFill>
              </a:rPr>
              <a:t>UseCookies</a:t>
            </a:r>
            <a:r>
              <a:rPr lang="ru-RU" sz="2000" dirty="0" smtClean="0">
                <a:solidFill>
                  <a:srgbClr val="0000FF"/>
                </a:solidFill>
              </a:rPr>
              <a:t>" </a:t>
            </a:r>
            <a:r>
              <a:rPr lang="ru-RU" sz="2000" dirty="0" err="1" smtClean="0">
                <a:solidFill>
                  <a:srgbClr val="0000FF"/>
                </a:solidFill>
              </a:rPr>
              <a:t>cookieName=</a:t>
            </a:r>
            <a:r>
              <a:rPr lang="ru-RU" sz="2000" dirty="0" smtClean="0">
                <a:solidFill>
                  <a:srgbClr val="0000FF"/>
                </a:solidFill>
              </a:rPr>
              <a:t>"</a:t>
            </a:r>
            <a:r>
              <a:rPr lang="ru-RU" sz="2000" dirty="0" err="1" smtClean="0">
                <a:solidFill>
                  <a:srgbClr val="0000FF"/>
                </a:solidFill>
              </a:rPr>
              <a:t>ASP.NET_SessionId</a:t>
            </a:r>
            <a:r>
              <a:rPr lang="ru-RU" sz="2000" dirty="0" smtClean="0">
                <a:solidFill>
                  <a:srgbClr val="0000FF"/>
                </a:solidFill>
              </a:rPr>
              <a:t>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</a:t>
            </a:r>
            <a:r>
              <a:rPr lang="ru-RU" sz="2000" dirty="0" err="1" smtClean="0">
                <a:solidFill>
                  <a:srgbClr val="0000FF"/>
                </a:solidFill>
              </a:rPr>
              <a:t>regenerateExpiredSessionId=</a:t>
            </a:r>
            <a:r>
              <a:rPr lang="ru-RU" sz="2000" dirty="0" smtClean="0">
                <a:solidFill>
                  <a:srgbClr val="0000FF"/>
                </a:solidFill>
              </a:rPr>
              <a:t>"false"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</a:t>
            </a:r>
            <a:r>
              <a:rPr lang="ru-RU" sz="2000" dirty="0" err="1" smtClean="0">
                <a:solidFill>
                  <a:srgbClr val="0000FF"/>
                </a:solidFill>
              </a:rPr>
              <a:t>timeout=</a:t>
            </a:r>
            <a:r>
              <a:rPr lang="ru-RU" sz="2000" dirty="0" smtClean="0">
                <a:solidFill>
                  <a:srgbClr val="0000FF"/>
                </a:solidFill>
              </a:rPr>
              <a:t>"20"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    </a:t>
            </a:r>
            <a:r>
              <a:rPr lang="ru-RU" sz="2000" dirty="0" err="1" smtClean="0">
                <a:solidFill>
                  <a:srgbClr val="0000FF"/>
                </a:solidFill>
              </a:rPr>
              <a:t>customProvider=</a:t>
            </a:r>
            <a:r>
              <a:rPr lang="ru-RU" sz="2000" dirty="0" smtClean="0">
                <a:solidFill>
                  <a:srgbClr val="0000FF"/>
                </a:solidFill>
              </a:rPr>
              <a:t>""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   </a:t>
            </a:r>
            <a:r>
              <a:rPr lang="ru-RU" sz="2000" dirty="0" smtClean="0">
                <a:solidFill>
                  <a:srgbClr val="0000FF"/>
                </a:solidFill>
              </a:rPr>
              <a:t>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  </a:t>
            </a:r>
            <a:r>
              <a:rPr lang="ru-RU" sz="2000" dirty="0" smtClean="0">
                <a:solidFill>
                  <a:srgbClr val="0000FF"/>
                </a:solidFill>
              </a:rPr>
              <a:t>&lt;/</a:t>
            </a:r>
            <a:r>
              <a:rPr lang="ru-RU" sz="2000" dirty="0" err="1" smtClean="0">
                <a:solidFill>
                  <a:srgbClr val="0000FF"/>
                </a:solidFill>
              </a:rPr>
              <a:t>system.web</a:t>
            </a:r>
            <a:r>
              <a:rPr lang="ru-RU" sz="2000" dirty="0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&lt;/</a:t>
            </a:r>
            <a:r>
              <a:rPr lang="ru-RU" sz="2000" dirty="0" err="1" smtClean="0">
                <a:solidFill>
                  <a:srgbClr val="0000FF"/>
                </a:solidFill>
              </a:rPr>
              <a:t>configuration</a:t>
            </a:r>
            <a:r>
              <a:rPr lang="ru-RU" sz="2000" dirty="0" smtClean="0">
                <a:solidFill>
                  <a:srgbClr val="0000FF"/>
                </a:solidFill>
              </a:rPr>
              <a:t>&gt;</a:t>
            </a:r>
            <a:endParaRPr lang="ru-RU" sz="16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5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Создание базы данных для хранения состояния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600200"/>
            <a:ext cx="8964488" cy="5257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/>
              <a:t>Утилита </a:t>
            </a:r>
            <a:r>
              <a:rPr lang="en-US" sz="2800" dirty="0" smtClean="0">
                <a:solidFill>
                  <a:srgbClr val="0000FF"/>
                </a:solidFill>
              </a:rPr>
              <a:t>aspnet_regsql.exe</a:t>
            </a:r>
            <a:r>
              <a:rPr lang="ru-RU" sz="2800" dirty="0" smtClean="0"/>
              <a:t> позволяет создать БД для хранения состояний сеансов </a:t>
            </a:r>
          </a:p>
          <a:p>
            <a:pPr lvl="1">
              <a:lnSpc>
                <a:spcPct val="80000"/>
              </a:lnSpc>
            </a:pPr>
            <a:r>
              <a:rPr lang="ru-RU" sz="2400" dirty="0"/>
              <a:t>у</a:t>
            </a:r>
            <a:r>
              <a:rPr lang="ru-RU" sz="2400" dirty="0" smtClean="0"/>
              <a:t>тилита </a:t>
            </a:r>
            <a:r>
              <a:rPr lang="en-US" sz="2400" dirty="0" smtClean="0">
                <a:solidFill>
                  <a:srgbClr val="0000FF"/>
                </a:solidFill>
              </a:rPr>
              <a:t>aspnet_regsql.exe </a:t>
            </a:r>
            <a:r>
              <a:rPr lang="ru-RU" sz="2400" dirty="0" smtClean="0"/>
              <a:t>хранится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 smtClean="0"/>
              <a:t>в папке </a:t>
            </a:r>
            <a:r>
              <a:rPr lang="en-US" sz="2400" dirty="0" smtClean="0">
                <a:solidFill>
                  <a:srgbClr val="0000FF"/>
                </a:solidFill>
              </a:rPr>
              <a:t>c:\Windows\Microsoft.NET\Framework\v2.0.50727</a:t>
            </a:r>
            <a:r>
              <a:rPr lang="ru-RU" sz="2400" dirty="0" smtClean="0"/>
              <a:t>)</a:t>
            </a:r>
            <a:r>
              <a:rPr lang="en-US" sz="2400" dirty="0" smtClean="0"/>
              <a:t>. </a:t>
            </a:r>
            <a:endParaRPr lang="ru-RU" sz="2400" dirty="0" smtClean="0"/>
          </a:p>
          <a:p>
            <a:pPr>
              <a:lnSpc>
                <a:spcPct val="80000"/>
              </a:lnSpc>
            </a:pPr>
            <a:endParaRPr lang="ru-RU" sz="2800" dirty="0" smtClean="0"/>
          </a:p>
          <a:p>
            <a:pPr>
              <a:lnSpc>
                <a:spcPct val="80000"/>
              </a:lnSpc>
            </a:pPr>
            <a:r>
              <a:rPr lang="ru-RU" sz="2800" dirty="0" smtClean="0"/>
              <a:t>Для создания БД состояний нужно задать опцию </a:t>
            </a:r>
            <a:r>
              <a:rPr lang="en-US" sz="2800" dirty="0" smtClean="0">
                <a:solidFill>
                  <a:srgbClr val="0000FF"/>
                </a:solidFill>
              </a:rPr>
              <a:t>-</a:t>
            </a:r>
            <a:r>
              <a:rPr lang="en-US" sz="2800" dirty="0" err="1" smtClean="0">
                <a:solidFill>
                  <a:srgbClr val="0000FF"/>
                </a:solidFill>
              </a:rPr>
              <a:t>ssadd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ru-RU" sz="2800" dirty="0" smtClean="0"/>
              <a:t>в дополнении к другим опциям </a:t>
            </a:r>
          </a:p>
          <a:p>
            <a:pPr lvl="1">
              <a:lnSpc>
                <a:spcPct val="80000"/>
              </a:lnSpc>
            </a:pPr>
            <a:r>
              <a:rPr lang="ru-RU" sz="2400" dirty="0" smtClean="0"/>
              <a:t>например: </a:t>
            </a:r>
            <a:r>
              <a:rPr lang="en-US" sz="2400" dirty="0" smtClean="0">
                <a:solidFill>
                  <a:srgbClr val="0000FF"/>
                </a:solidFill>
              </a:rPr>
              <a:t>–S</a:t>
            </a:r>
            <a:r>
              <a:rPr lang="ru-RU" sz="2400" dirty="0" smtClean="0"/>
              <a:t> и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–E</a:t>
            </a:r>
            <a:r>
              <a:rPr lang="en-US" sz="2400" dirty="0" smtClean="0"/>
              <a:t> </a:t>
            </a:r>
            <a:r>
              <a:rPr lang="ru-RU" sz="2400" dirty="0" smtClean="0"/>
              <a:t>для подключения к серверу БД</a:t>
            </a:r>
          </a:p>
          <a:p>
            <a:pPr>
              <a:lnSpc>
                <a:spcPct val="80000"/>
              </a:lnSpc>
            </a:pPr>
            <a:endParaRPr lang="ru-RU" sz="2800" dirty="0" smtClean="0"/>
          </a:p>
          <a:p>
            <a:pPr>
              <a:lnSpc>
                <a:spcPct val="80000"/>
              </a:lnSpc>
            </a:pPr>
            <a:r>
              <a:rPr lang="ru-RU" sz="2800" dirty="0" smtClean="0"/>
              <a:t>Например</a:t>
            </a:r>
            <a:r>
              <a:rPr lang="en-US" sz="2800" dirty="0" smtClean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aspnet_regsql.exe</a:t>
            </a:r>
            <a:r>
              <a:rPr lang="en-US" sz="2800" dirty="0" smtClean="0">
                <a:solidFill>
                  <a:srgbClr val="0000FF"/>
                </a:solidFill>
              </a:rPr>
              <a:t> -S </a:t>
            </a:r>
            <a:r>
              <a:rPr lang="en-US" sz="2800" dirty="0" err="1" smtClean="0">
                <a:solidFill>
                  <a:srgbClr val="0000FF"/>
                </a:solidFill>
              </a:rPr>
              <a:t>localhost</a:t>
            </a:r>
            <a:r>
              <a:rPr lang="en-US" sz="2800" dirty="0" smtClean="0">
                <a:solidFill>
                  <a:srgbClr val="0000FF"/>
                </a:solidFill>
              </a:rPr>
              <a:t> -E -</a:t>
            </a:r>
            <a:r>
              <a:rPr lang="en-US" sz="2800" dirty="0" err="1" smtClean="0">
                <a:solidFill>
                  <a:srgbClr val="0000FF"/>
                </a:solidFill>
              </a:rPr>
              <a:t>ssadd</a:t>
            </a:r>
            <a:endParaRPr lang="en-US" sz="2800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</a:pPr>
            <a:endParaRPr lang="ru-RU" sz="2800" dirty="0" smtClean="0"/>
          </a:p>
          <a:p>
            <a:pPr>
              <a:lnSpc>
                <a:spcPct val="80000"/>
              </a:lnSpc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-14252" y="260648"/>
            <a:ext cx="9158252" cy="864096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Создание базы данных для хранения состояния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600200"/>
            <a:ext cx="8964488" cy="5257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/>
              <a:t>После создания БД нужно сообщить </a:t>
            </a:r>
            <a:r>
              <a:rPr lang="en-US" sz="2400" dirty="0" smtClean="0"/>
              <a:t>ASP.NET </a:t>
            </a:r>
            <a:r>
              <a:rPr lang="ru-RU" sz="2400" dirty="0" smtClean="0"/>
              <a:t>об ее использовании, изменяя раздел 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 err="1" smtClean="0">
                <a:solidFill>
                  <a:srgbClr val="0000FF"/>
                </a:solidFill>
              </a:rPr>
              <a:t>sessionState</a:t>
            </a:r>
            <a:r>
              <a:rPr lang="en-US" sz="2400" dirty="0" smtClean="0">
                <a:solidFill>
                  <a:srgbClr val="0000FF"/>
                </a:solidFill>
              </a:rPr>
              <a:t>&gt; </a:t>
            </a:r>
            <a:r>
              <a:rPr lang="ru-RU" sz="2400" dirty="0" smtClean="0"/>
              <a:t>в файле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web.config</a:t>
            </a:r>
            <a:r>
              <a:rPr lang="en-US" sz="2400" dirty="0" smtClean="0"/>
              <a:t>. </a:t>
            </a:r>
            <a:endParaRPr lang="ru-RU" sz="2400" dirty="0" smtClean="0"/>
          </a:p>
          <a:p>
            <a:pPr>
              <a:lnSpc>
                <a:spcPct val="80000"/>
              </a:lnSpc>
            </a:pP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Если используется БД с именем </a:t>
            </a:r>
            <a:r>
              <a:rPr lang="en-US" sz="2400" dirty="0" err="1" smtClean="0">
                <a:solidFill>
                  <a:srgbClr val="0000FF"/>
                </a:solidFill>
              </a:rPr>
              <a:t>ASPState</a:t>
            </a:r>
            <a:r>
              <a:rPr lang="ru-RU" sz="2400" dirty="0" smtClean="0"/>
              <a:t> для хранения состояния, то не нужно сообщать ее имя</a:t>
            </a:r>
            <a:r>
              <a:rPr lang="en-US" sz="2400" dirty="0" smtClean="0"/>
              <a:t> </a:t>
            </a:r>
            <a:endParaRPr lang="ru-RU" sz="2400" dirty="0" smtClean="0"/>
          </a:p>
          <a:p>
            <a:pPr lvl="1">
              <a:lnSpc>
                <a:spcPct val="80000"/>
              </a:lnSpc>
            </a:pPr>
            <a:r>
              <a:rPr lang="ru-RU" sz="2000" dirty="0" smtClean="0"/>
              <a:t>это имя задается по умолчанию</a:t>
            </a:r>
            <a:r>
              <a:rPr lang="en-US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Нужно просто указать расположение сервера и способ подключения. </a:t>
            </a:r>
          </a:p>
          <a:p>
            <a:pPr>
              <a:lnSpc>
                <a:spcPct val="80000"/>
              </a:lnSpc>
            </a:pP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Например</a:t>
            </a:r>
            <a:r>
              <a:rPr lang="en-US" sz="2400" dirty="0" smtClean="0"/>
              <a:t>:</a:t>
            </a:r>
          </a:p>
          <a:p>
            <a:pPr>
              <a:lnSpc>
                <a:spcPct val="80000"/>
              </a:lnSpc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 err="1" smtClean="0">
                <a:solidFill>
                  <a:srgbClr val="0000FF"/>
                </a:solidFill>
              </a:rPr>
              <a:t>sessionState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sqlConnectionString</a:t>
            </a:r>
            <a:r>
              <a:rPr lang="en-US" sz="2400" dirty="0" smtClean="0">
                <a:solidFill>
                  <a:srgbClr val="0000FF"/>
                </a:solidFill>
              </a:rPr>
              <a:t>="data source=</a:t>
            </a:r>
            <a:r>
              <a:rPr lang="en-US" sz="2400" dirty="0" err="1" smtClean="0">
                <a:solidFill>
                  <a:srgbClr val="0000FF"/>
                </a:solidFill>
              </a:rPr>
              <a:t>localhost;Integrated</a:t>
            </a:r>
            <a:r>
              <a:rPr lang="en-US" sz="2400" dirty="0" smtClean="0">
                <a:solidFill>
                  <a:srgbClr val="0000FF"/>
                </a:solidFill>
              </a:rPr>
              <a:t> Security=SSPI"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... /&gt;</a:t>
            </a:r>
          </a:p>
          <a:p>
            <a:pPr>
              <a:lnSpc>
                <a:spcPct val="80000"/>
              </a:lnSpc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r>
              <a:rPr lang="ru-RU" dirty="0" smtClean="0"/>
              <a:t>Уничтожение состояния сеанса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Сеанс работы пользователя закачивается в следующих случаях: </a:t>
            </a:r>
          </a:p>
          <a:p>
            <a:pPr lvl="1"/>
            <a:r>
              <a:rPr lang="ru-RU" dirty="0" smtClean="0"/>
              <a:t>если пользователь закрывает браузер;</a:t>
            </a:r>
          </a:p>
          <a:p>
            <a:pPr lvl="1"/>
            <a:r>
              <a:rPr lang="ru-RU" dirty="0" smtClean="0"/>
              <a:t>по истечении 20 минут с момента последней активности пользователя;</a:t>
            </a:r>
          </a:p>
          <a:p>
            <a:pPr lvl="1"/>
            <a:r>
              <a:rPr lang="ru-RU" dirty="0" smtClean="0"/>
              <a:t>при явном завершении сеанса из программного кода с помощью вызова метода </a:t>
            </a:r>
            <a:r>
              <a:rPr lang="ru-RU" dirty="0" err="1" smtClean="0">
                <a:solidFill>
                  <a:srgbClr val="0000FF"/>
                </a:solidFill>
              </a:rPr>
              <a:t>Session.Abandon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 завершении сеанса работы пользователя уничтожается его состояние.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443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Хранение состояния </a:t>
            </a:r>
            <a:r>
              <a:rPr lang="en-US" dirty="0" smtClean="0"/>
              <a:t>web-</a:t>
            </a:r>
            <a:r>
              <a:rPr lang="ru-RU" dirty="0" smtClean="0"/>
              <a:t>приложения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Состояния </a:t>
            </a:r>
            <a:r>
              <a:rPr lang="en-US" dirty="0"/>
              <a:t>web-</a:t>
            </a:r>
            <a:r>
              <a:rPr lang="ru-RU" dirty="0" smtClean="0"/>
              <a:t>приложения хранится в свойстве </a:t>
            </a:r>
            <a:r>
              <a:rPr lang="ru-RU" dirty="0" err="1" smtClean="0">
                <a:solidFill>
                  <a:srgbClr val="0000FF"/>
                </a:solidFill>
              </a:rPr>
              <a:t>Application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во многом аналогичен свойству </a:t>
            </a:r>
            <a:r>
              <a:rPr lang="ru-RU" dirty="0" err="1" smtClean="0">
                <a:solidFill>
                  <a:srgbClr val="0000FF"/>
                </a:solidFill>
              </a:rPr>
              <a:t>Session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Данные, которые хранятся в объекте </a:t>
            </a:r>
            <a:r>
              <a:rPr lang="ru-RU" dirty="0" err="1" smtClean="0">
                <a:solidFill>
                  <a:srgbClr val="0000FF"/>
                </a:solidFill>
              </a:rPr>
              <a:t>Application</a:t>
            </a:r>
            <a:r>
              <a:rPr lang="ru-RU" dirty="0" smtClean="0"/>
              <a:t> являются глобальными – доступны во всех сеансах работы пользователей приложения. </a:t>
            </a:r>
          </a:p>
          <a:p>
            <a:r>
              <a:rPr lang="ru-RU" dirty="0" smtClean="0"/>
              <a:t>Состояние приложения похоже на состояние сеанса, </a:t>
            </a:r>
          </a:p>
          <a:p>
            <a:pPr lvl="1"/>
            <a:r>
              <a:rPr lang="ru-RU" dirty="0" smtClean="0"/>
              <a:t>хранит информацию на сервере</a:t>
            </a:r>
            <a:r>
              <a:rPr lang="en-US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позволяет сохранять объекты такого же типа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использует формат «имя-значение» для хранения данных.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b="1" dirty="0" smtClean="0"/>
              <a:t>Работа с куки в </a:t>
            </a:r>
            <a:r>
              <a:rPr lang="en-US" b="1" dirty="0" smtClean="0"/>
              <a:t>web</a:t>
            </a:r>
            <a:r>
              <a:rPr lang="ru-RU" b="1" dirty="0" smtClean="0"/>
              <a:t>-приложении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Одной из наиболее часто используемых возможностей объектов </a:t>
            </a:r>
            <a:r>
              <a:rPr lang="ru-RU" dirty="0" smtClean="0">
                <a:solidFill>
                  <a:srgbClr val="0000FF"/>
                </a:solidFill>
              </a:rPr>
              <a:t>Request</a:t>
            </a:r>
            <a:r>
              <a:rPr lang="ru-RU" dirty="0" smtClean="0"/>
              <a:t> и </a:t>
            </a:r>
            <a:r>
              <a:rPr lang="ru-RU" dirty="0" err="1" smtClean="0">
                <a:solidFill>
                  <a:srgbClr val="0000FF"/>
                </a:solidFill>
              </a:rPr>
              <a:t>Response</a:t>
            </a:r>
            <a:r>
              <a:rPr lang="ru-RU" dirty="0" smtClean="0"/>
              <a:t> является работа с куки (cookie). </a:t>
            </a:r>
          </a:p>
          <a:p>
            <a:r>
              <a:rPr lang="ru-RU" dirty="0" smtClean="0"/>
              <a:t>Куки являются одним из возможных способов сохранения информации во время работы приложения для ее дальнейшего использования. </a:t>
            </a:r>
          </a:p>
          <a:p>
            <a:endParaRPr lang="ru-RU" dirty="0" smtClean="0"/>
          </a:p>
          <a:p>
            <a:r>
              <a:rPr lang="ru-RU" dirty="0" smtClean="0"/>
              <a:t>Например, для проверки того, поддерживает ли браузер клиента куки необходимо выполнить следующий код:</a:t>
            </a:r>
          </a:p>
          <a:p>
            <a:pPr indent="17463">
              <a:buNone/>
            </a:pPr>
            <a:r>
              <a:rPr lang="en-US" sz="3100" dirty="0" smtClean="0">
                <a:solidFill>
                  <a:srgbClr val="0000FF"/>
                </a:solidFill>
              </a:rPr>
              <a:t>if (!</a:t>
            </a:r>
            <a:r>
              <a:rPr lang="en-US" sz="3100" dirty="0" err="1" smtClean="0">
                <a:solidFill>
                  <a:srgbClr val="0000FF"/>
                </a:solidFill>
              </a:rPr>
              <a:t>IsPostBack</a:t>
            </a:r>
            <a:r>
              <a:rPr lang="en-US" sz="3100" dirty="0" smtClean="0">
                <a:solidFill>
                  <a:srgbClr val="0000FF"/>
                </a:solidFill>
              </a:rPr>
              <a:t>) {</a:t>
            </a:r>
            <a:endParaRPr lang="ru-RU" sz="3100" dirty="0" smtClean="0">
              <a:solidFill>
                <a:srgbClr val="0000FF"/>
              </a:solidFill>
            </a:endParaRPr>
          </a:p>
          <a:p>
            <a:pPr marL="722313" indent="0">
              <a:buNone/>
            </a:pPr>
            <a:r>
              <a:rPr lang="en-US" sz="3100" dirty="0" smtClean="0">
                <a:solidFill>
                  <a:srgbClr val="0000FF"/>
                </a:solidFill>
              </a:rPr>
              <a:t>if (</a:t>
            </a:r>
            <a:r>
              <a:rPr lang="en-US" sz="3100" dirty="0" err="1" smtClean="0">
                <a:solidFill>
                  <a:srgbClr val="0000FF"/>
                </a:solidFill>
              </a:rPr>
              <a:t>Request.Browser.Cookies</a:t>
            </a:r>
            <a:r>
              <a:rPr lang="en-US" sz="3100" dirty="0" smtClean="0">
                <a:solidFill>
                  <a:srgbClr val="0000FF"/>
                </a:solidFill>
              </a:rPr>
              <a:t>)</a:t>
            </a:r>
            <a:endParaRPr lang="ru-RU" sz="3100" dirty="0" smtClean="0">
              <a:solidFill>
                <a:srgbClr val="0000FF"/>
              </a:solidFill>
            </a:endParaRPr>
          </a:p>
          <a:p>
            <a:pPr marL="1071563" indent="0">
              <a:buNone/>
            </a:pPr>
            <a:r>
              <a:rPr lang="ru-RU" sz="3100" dirty="0" err="1" smtClean="0">
                <a:solidFill>
                  <a:srgbClr val="0000FF"/>
                </a:solidFill>
              </a:rPr>
              <a:t>Response.Write</a:t>
            </a:r>
            <a:r>
              <a:rPr lang="ru-RU" sz="3100" dirty="0" smtClean="0">
                <a:solidFill>
                  <a:srgbClr val="0000FF"/>
                </a:solidFill>
              </a:rPr>
              <a:t>("Ваш Браузер поддерживает </a:t>
            </a:r>
            <a:r>
              <a:rPr lang="ru-RU" sz="3100" dirty="0" err="1" smtClean="0">
                <a:solidFill>
                  <a:srgbClr val="0000FF"/>
                </a:solidFill>
              </a:rPr>
              <a:t>cookies</a:t>
            </a:r>
            <a:r>
              <a:rPr lang="ru-RU" sz="3100" dirty="0" smtClean="0">
                <a:solidFill>
                  <a:srgbClr val="0000FF"/>
                </a:solidFill>
              </a:rPr>
              <a:t>");</a:t>
            </a:r>
          </a:p>
          <a:p>
            <a:pPr marL="727075" indent="17463">
              <a:buNone/>
            </a:pPr>
            <a:r>
              <a:rPr lang="ru-RU" sz="3100" dirty="0" smtClean="0">
                <a:solidFill>
                  <a:srgbClr val="0000FF"/>
                </a:solidFill>
              </a:rPr>
              <a:t>else</a:t>
            </a:r>
          </a:p>
          <a:p>
            <a:pPr marL="1071563" indent="0">
              <a:buNone/>
            </a:pPr>
            <a:r>
              <a:rPr lang="ru-RU" sz="3100" dirty="0" err="1" smtClean="0">
                <a:solidFill>
                  <a:srgbClr val="0000FF"/>
                </a:solidFill>
              </a:rPr>
              <a:t>Response.Write</a:t>
            </a:r>
            <a:r>
              <a:rPr lang="ru-RU" sz="3100" dirty="0" smtClean="0">
                <a:solidFill>
                  <a:srgbClr val="0000FF"/>
                </a:solidFill>
              </a:rPr>
              <a:t>("Ваш Браузер не поддерживает </a:t>
            </a:r>
            <a:r>
              <a:rPr lang="ru-RU" sz="3100" dirty="0" err="1" smtClean="0">
                <a:solidFill>
                  <a:srgbClr val="0000FF"/>
                </a:solidFill>
              </a:rPr>
              <a:t>cookies</a:t>
            </a:r>
            <a:r>
              <a:rPr lang="ru-RU" sz="3100" dirty="0" smtClean="0">
                <a:solidFill>
                  <a:srgbClr val="0000FF"/>
                </a:solidFill>
              </a:rPr>
              <a:t>");</a:t>
            </a:r>
          </a:p>
          <a:p>
            <a:pPr indent="17463">
              <a:buNone/>
            </a:pPr>
            <a:r>
              <a:rPr lang="ru-RU" sz="3100" dirty="0" smtClean="0">
                <a:solidFill>
                  <a:srgbClr val="0000FF"/>
                </a:solidFill>
              </a:rPr>
              <a:t>}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Пример использования куки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3600" dirty="0" smtClean="0"/>
              <a:t>В следующем примере, при наличии в браузере поддержки создается куки </a:t>
            </a:r>
            <a:r>
              <a:rPr lang="ru-RU" sz="3600" dirty="0" err="1" smtClean="0">
                <a:solidFill>
                  <a:srgbClr val="0000FF"/>
                </a:solidFill>
              </a:rPr>
              <a:t>UserName</a:t>
            </a:r>
            <a:r>
              <a:rPr lang="ru-RU" sz="3600" dirty="0" smtClean="0"/>
              <a:t>, которому присваивается значение </a:t>
            </a:r>
            <a:r>
              <a:rPr lang="en-US" sz="3600" dirty="0">
                <a:solidFill>
                  <a:srgbClr val="0000FF"/>
                </a:solidFill>
              </a:rPr>
              <a:t>"</a:t>
            </a:r>
            <a:r>
              <a:rPr lang="ru-RU" sz="3600" dirty="0" smtClean="0">
                <a:solidFill>
                  <a:srgbClr val="0000FF"/>
                </a:solidFill>
              </a:rPr>
              <a:t>Иванов Петр</a:t>
            </a:r>
            <a:r>
              <a:rPr lang="en-US" sz="3600" dirty="0">
                <a:solidFill>
                  <a:srgbClr val="0000FF"/>
                </a:solidFill>
              </a:rPr>
              <a:t>"</a:t>
            </a:r>
            <a:r>
              <a:rPr lang="ru-RU" sz="3600" dirty="0" smtClean="0">
                <a:solidFill>
                  <a:srgbClr val="0000FF"/>
                </a:solidFill>
              </a:rPr>
              <a:t>:</a:t>
            </a:r>
          </a:p>
          <a:p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protected void Page_Load(object sender, </a:t>
            </a:r>
            <a:r>
              <a:rPr lang="en-US" dirty="0" err="1" smtClean="0">
                <a:solidFill>
                  <a:srgbClr val="0000FF"/>
                </a:solidFill>
              </a:rPr>
              <a:t>EventArgs</a:t>
            </a:r>
            <a:r>
              <a:rPr lang="en-US" dirty="0" smtClean="0">
                <a:solidFill>
                  <a:srgbClr val="0000FF"/>
                </a:solidFill>
              </a:rPr>
              <a:t> e) {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if (!</a:t>
            </a:r>
            <a:r>
              <a:rPr lang="en-US" dirty="0" err="1" smtClean="0">
                <a:solidFill>
                  <a:srgbClr val="0000FF"/>
                </a:solidFill>
              </a:rPr>
              <a:t>IsPostBack</a:t>
            </a:r>
            <a:r>
              <a:rPr lang="en-US" dirty="0" smtClean="0">
                <a:solidFill>
                  <a:srgbClr val="0000FF"/>
                </a:solidFill>
              </a:rPr>
              <a:t>) {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if (</a:t>
            </a:r>
            <a:r>
              <a:rPr lang="en-US" dirty="0" err="1" smtClean="0">
                <a:solidFill>
                  <a:srgbClr val="0000FF"/>
                </a:solidFill>
              </a:rPr>
              <a:t>Request.Browser.Cookies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ru-RU" dirty="0" smtClean="0">
              <a:solidFill>
                <a:srgbClr val="0000FF"/>
              </a:solidFill>
            </a:endParaRPr>
          </a:p>
          <a:p>
            <a:pPr marL="1076325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if (</a:t>
            </a:r>
            <a:r>
              <a:rPr lang="en-US" dirty="0" err="1" smtClean="0">
                <a:solidFill>
                  <a:srgbClr val="0000FF"/>
                </a:solidFill>
              </a:rPr>
              <a:t>Request.Cookies</a:t>
            </a:r>
            <a:r>
              <a:rPr lang="en-US" dirty="0" smtClean="0">
                <a:solidFill>
                  <a:srgbClr val="0000FF"/>
                </a:solidFill>
              </a:rPr>
              <a:t>["</a:t>
            </a:r>
            <a:r>
              <a:rPr lang="en-US" dirty="0" err="1" smtClean="0">
                <a:solidFill>
                  <a:srgbClr val="0000FF"/>
                </a:solidFill>
              </a:rPr>
              <a:t>UserName</a:t>
            </a:r>
            <a:r>
              <a:rPr lang="en-US" dirty="0" smtClean="0">
                <a:solidFill>
                  <a:srgbClr val="0000FF"/>
                </a:solidFill>
              </a:rPr>
              <a:t>"] != null)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</a:p>
          <a:p>
            <a:pPr marL="1076325" indent="17463">
              <a:buNone/>
            </a:pP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  </a:t>
            </a:r>
            <a:r>
              <a:rPr lang="en-US" dirty="0" smtClean="0">
                <a:solidFill>
                  <a:srgbClr val="0000FF"/>
                </a:solidFill>
              </a:rPr>
              <a:t>Session["User"] = </a:t>
            </a:r>
            <a:r>
              <a:rPr lang="en-US" dirty="0" err="1" smtClean="0">
                <a:solidFill>
                  <a:srgbClr val="0000FF"/>
                </a:solidFill>
              </a:rPr>
              <a:t>Request.Cookies</a:t>
            </a:r>
            <a:r>
              <a:rPr lang="en-US" dirty="0" smtClean="0">
                <a:solidFill>
                  <a:srgbClr val="0000FF"/>
                </a:solidFill>
              </a:rPr>
              <a:t>["</a:t>
            </a:r>
            <a:r>
              <a:rPr lang="en-US" dirty="0" err="1" smtClean="0">
                <a:solidFill>
                  <a:srgbClr val="0000FF"/>
                </a:solidFill>
              </a:rPr>
              <a:t>UserName</a:t>
            </a:r>
            <a:r>
              <a:rPr lang="en-US" dirty="0" smtClean="0">
                <a:solidFill>
                  <a:srgbClr val="0000FF"/>
                </a:solidFill>
              </a:rPr>
              <a:t>"].Value;</a:t>
            </a:r>
            <a:endParaRPr lang="ru-RU" dirty="0">
              <a:solidFill>
                <a:srgbClr val="0000FF"/>
              </a:solidFill>
            </a:endParaRPr>
          </a:p>
          <a:p>
            <a:pPr marL="1076325" indent="17463">
              <a:buNone/>
            </a:pPr>
            <a:r>
              <a:rPr lang="ru-RU" dirty="0" smtClean="0">
                <a:solidFill>
                  <a:srgbClr val="0000FF"/>
                </a:solidFill>
              </a:rPr>
              <a:t>   </a:t>
            </a:r>
            <a:r>
              <a:rPr lang="en-US" dirty="0" err="1" smtClean="0">
                <a:solidFill>
                  <a:srgbClr val="0000FF"/>
                </a:solidFill>
              </a:rPr>
              <a:t>Response.Write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Request.Cookies</a:t>
            </a:r>
            <a:r>
              <a:rPr lang="en-US" dirty="0" smtClean="0">
                <a:solidFill>
                  <a:srgbClr val="0000FF"/>
                </a:solidFill>
              </a:rPr>
              <a:t>["</a:t>
            </a:r>
            <a:r>
              <a:rPr lang="en-US" dirty="0" err="1" smtClean="0">
                <a:solidFill>
                  <a:srgbClr val="0000FF"/>
                </a:solidFill>
              </a:rPr>
              <a:t>UserName</a:t>
            </a:r>
            <a:r>
              <a:rPr lang="en-US" dirty="0" smtClean="0">
                <a:solidFill>
                  <a:srgbClr val="0000FF"/>
                </a:solidFill>
              </a:rPr>
              <a:t>"].Value);</a:t>
            </a:r>
            <a:endParaRPr lang="ru-RU" dirty="0" smtClean="0">
              <a:solidFill>
                <a:srgbClr val="0000FF"/>
              </a:solidFill>
            </a:endParaRPr>
          </a:p>
          <a:p>
            <a:pPr marL="1076325"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pPr marL="722313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      </a:t>
            </a:r>
            <a:r>
              <a:rPr lang="en-US" dirty="0" smtClean="0">
                <a:solidFill>
                  <a:srgbClr val="0000FF"/>
                </a:solidFill>
              </a:rPr>
              <a:t>else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ru-RU" dirty="0" smtClean="0">
              <a:solidFill>
                <a:srgbClr val="0000FF"/>
              </a:solidFill>
            </a:endParaRPr>
          </a:p>
          <a:p>
            <a:pPr marL="1071563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   </a:t>
            </a:r>
            <a:r>
              <a:rPr lang="en-US" dirty="0" err="1" smtClean="0">
                <a:solidFill>
                  <a:srgbClr val="0000FF"/>
                </a:solidFill>
              </a:rPr>
              <a:t>HttpCookie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uname</a:t>
            </a:r>
            <a:r>
              <a:rPr lang="en-US" dirty="0" smtClean="0">
                <a:solidFill>
                  <a:srgbClr val="0000FF"/>
                </a:solidFill>
              </a:rPr>
              <a:t> = new HttpCookie("</a:t>
            </a:r>
            <a:r>
              <a:rPr lang="en-US" dirty="0" err="1" smtClean="0">
                <a:solidFill>
                  <a:srgbClr val="0000FF"/>
                </a:solidFill>
              </a:rPr>
              <a:t>UserName</a:t>
            </a:r>
            <a:r>
              <a:rPr lang="en-US" dirty="0" smtClean="0">
                <a:solidFill>
                  <a:srgbClr val="0000FF"/>
                </a:solidFill>
              </a:rPr>
              <a:t>");</a:t>
            </a:r>
            <a:endParaRPr lang="ru-RU" dirty="0" smtClean="0">
              <a:solidFill>
                <a:srgbClr val="0000FF"/>
              </a:solidFill>
            </a:endParaRPr>
          </a:p>
          <a:p>
            <a:pPr marL="1071563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   </a:t>
            </a:r>
            <a:r>
              <a:rPr lang="en-US" dirty="0" err="1" smtClean="0">
                <a:solidFill>
                  <a:srgbClr val="0000FF"/>
                </a:solidFill>
              </a:rPr>
              <a:t>uname.Value</a:t>
            </a:r>
            <a:r>
              <a:rPr lang="en-US" dirty="0" smtClean="0">
                <a:solidFill>
                  <a:srgbClr val="0000FF"/>
                </a:solidFill>
              </a:rPr>
              <a:t> = "</a:t>
            </a:r>
            <a:r>
              <a:rPr lang="ru-RU" dirty="0" smtClean="0">
                <a:solidFill>
                  <a:srgbClr val="0000FF"/>
                </a:solidFill>
              </a:rPr>
              <a:t>Иванов Петр</a:t>
            </a:r>
            <a:r>
              <a:rPr lang="en-US" dirty="0">
                <a:solidFill>
                  <a:srgbClr val="0000FF"/>
                </a:solidFill>
              </a:rPr>
              <a:t>";</a:t>
            </a:r>
            <a:endParaRPr lang="ru-RU" dirty="0" smtClean="0">
              <a:solidFill>
                <a:srgbClr val="0000FF"/>
              </a:solidFill>
            </a:endParaRPr>
          </a:p>
          <a:p>
            <a:pPr marL="1071563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   </a:t>
            </a:r>
            <a:r>
              <a:rPr lang="en-US" dirty="0" err="1" smtClean="0">
                <a:solidFill>
                  <a:srgbClr val="0000FF"/>
                </a:solidFill>
              </a:rPr>
              <a:t>Response.Cookies.Add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uname</a:t>
            </a:r>
            <a:r>
              <a:rPr lang="en-US" dirty="0" smtClean="0">
                <a:solidFill>
                  <a:srgbClr val="0000FF"/>
                </a:solidFill>
              </a:rPr>
              <a:t>);</a:t>
            </a:r>
            <a:endParaRPr lang="ru-RU" dirty="0" smtClean="0">
              <a:solidFill>
                <a:srgbClr val="0000FF"/>
              </a:solidFill>
            </a:endParaRPr>
          </a:p>
          <a:p>
            <a:pPr marL="722313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      }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       </a:t>
            </a:r>
            <a:r>
              <a:rPr lang="en-US" dirty="0" smtClean="0">
                <a:solidFill>
                  <a:srgbClr val="0000FF"/>
                </a:solidFill>
              </a:rPr>
              <a:t>else</a:t>
            </a:r>
            <a:endParaRPr lang="ru-RU" dirty="0" smtClean="0">
              <a:solidFill>
                <a:srgbClr val="0000FF"/>
              </a:solidFill>
            </a:endParaRPr>
          </a:p>
          <a:p>
            <a:pPr marL="727075" indent="17463"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en-US" dirty="0" smtClean="0">
                <a:solidFill>
                  <a:srgbClr val="0000FF"/>
                </a:solidFill>
              </a:rPr>
              <a:t>Response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r>
              <a:rPr lang="en-US" dirty="0" smtClean="0">
                <a:solidFill>
                  <a:srgbClr val="0000FF"/>
                </a:solidFill>
              </a:rPr>
              <a:t>Write</a:t>
            </a:r>
            <a:r>
              <a:rPr lang="ru-RU" dirty="0" smtClean="0">
                <a:solidFill>
                  <a:srgbClr val="0000FF"/>
                </a:solidFill>
              </a:rPr>
              <a:t>("Ваш Браузер не поддерживает </a:t>
            </a:r>
            <a:r>
              <a:rPr lang="en-US" dirty="0" smtClean="0">
                <a:solidFill>
                  <a:srgbClr val="0000FF"/>
                </a:solidFill>
              </a:rPr>
              <a:t>cookies</a:t>
            </a:r>
            <a:r>
              <a:rPr lang="ru-RU" dirty="0" smtClean="0">
                <a:solidFill>
                  <a:srgbClr val="0000FF"/>
                </a:solidFill>
              </a:rPr>
              <a:t>");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       }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       }</a:t>
            </a:r>
          </a:p>
          <a:p>
            <a:pPr>
              <a:buNone/>
            </a:pP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Задание времени хранения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куки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Используемый в примере куки, будет сохраняться до тех пор, пока пользователь не закроет окно браузера, при этом он будет отправляться с каждым запросом. </a:t>
            </a:r>
          </a:p>
          <a:p>
            <a:r>
              <a:rPr lang="ru-RU" dirty="0" smtClean="0"/>
              <a:t>При необходимости сохранения куки в течение определенного времени, необходимо установить дату истечения срока действия куки. </a:t>
            </a:r>
          </a:p>
          <a:p>
            <a:pPr lvl="1"/>
            <a:r>
              <a:rPr lang="ru-RU" dirty="0"/>
              <a:t>Например </a:t>
            </a:r>
            <a:r>
              <a:rPr lang="ru-RU" dirty="0" err="1"/>
              <a:t>куки</a:t>
            </a:r>
            <a:r>
              <a:rPr lang="ru-RU" dirty="0"/>
              <a:t> будет храниться в течение одного года: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en-US" dirty="0" err="1" smtClean="0">
                <a:solidFill>
                  <a:srgbClr val="0000FF"/>
                </a:solidFill>
              </a:rPr>
              <a:t>uname.Expires</a:t>
            </a:r>
            <a:r>
              <a:rPr lang="en-US" dirty="0" smtClean="0">
                <a:solidFill>
                  <a:srgbClr val="0000FF"/>
                </a:solidFill>
              </a:rPr>
              <a:t>=</a:t>
            </a:r>
            <a:r>
              <a:rPr lang="en-US" dirty="0" err="1" smtClean="0">
                <a:solidFill>
                  <a:srgbClr val="0000FF"/>
                </a:solidFill>
              </a:rPr>
              <a:t>DateTime.Now.AddYears</a:t>
            </a:r>
            <a:r>
              <a:rPr lang="en-US" dirty="0" smtClean="0">
                <a:solidFill>
                  <a:srgbClr val="0000FF"/>
                </a:solidFill>
              </a:rPr>
              <a:t>(1</a:t>
            </a:r>
            <a:r>
              <a:rPr lang="en-US" dirty="0">
                <a:solidFill>
                  <a:srgbClr val="0000FF"/>
                </a:solidFill>
              </a:rPr>
              <a:t>); </a:t>
            </a:r>
            <a:endParaRPr lang="ru-RU" dirty="0">
              <a:solidFill>
                <a:srgbClr val="0000FF"/>
              </a:solidFill>
            </a:endParaRPr>
          </a:p>
          <a:p>
            <a:r>
              <a:rPr lang="ru-RU" dirty="0"/>
              <a:t>Если необходимо удалить </a:t>
            </a:r>
            <a:r>
              <a:rPr lang="ru-RU" dirty="0" err="1"/>
              <a:t>куки</a:t>
            </a:r>
            <a:r>
              <a:rPr lang="ru-RU" dirty="0"/>
              <a:t>, то для него нужно задать «просроченную» дату истечения срока действия. </a:t>
            </a:r>
          </a:p>
          <a:p>
            <a:pPr lvl="1"/>
            <a:r>
              <a:rPr lang="ru-RU" dirty="0" smtClean="0"/>
              <a:t>например: </a:t>
            </a:r>
            <a:endParaRPr lang="ru-RU" dirty="0"/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en-US" dirty="0" err="1" smtClean="0">
                <a:solidFill>
                  <a:srgbClr val="0000FF"/>
                </a:solidFill>
              </a:rPr>
              <a:t>uname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>
                <a:solidFill>
                  <a:srgbClr val="0000FF"/>
                </a:solidFill>
              </a:rPr>
              <a:t>Expires</a:t>
            </a:r>
            <a:r>
              <a:rPr lang="ru-RU" dirty="0">
                <a:solidFill>
                  <a:srgbClr val="0000FF"/>
                </a:solidFill>
              </a:rPr>
              <a:t>=</a:t>
            </a:r>
            <a:r>
              <a:rPr lang="en-US" dirty="0" err="1">
                <a:solidFill>
                  <a:srgbClr val="0000FF"/>
                </a:solidFill>
              </a:rPr>
              <a:t>DateTime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>
                <a:solidFill>
                  <a:srgbClr val="0000FF"/>
                </a:solidFill>
              </a:rPr>
              <a:t>Now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 err="1">
                <a:solidFill>
                  <a:srgbClr val="0000FF"/>
                </a:solidFill>
              </a:rPr>
              <a:t>AddDays</a:t>
            </a:r>
            <a:r>
              <a:rPr lang="ru-RU" dirty="0">
                <a:solidFill>
                  <a:srgbClr val="0000FF"/>
                </a:solidFill>
              </a:rPr>
              <a:t>(-1);</a:t>
            </a:r>
          </a:p>
          <a:p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1909</Words>
  <Application>Microsoft Office PowerPoint</Application>
  <PresentationFormat>Экран (4:3)</PresentationFormat>
  <Paragraphs>313</Paragraphs>
  <Slides>32</Slides>
  <Notes>15</Notes>
  <HiddenSlides>4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Arial</vt:lpstr>
      <vt:lpstr>Calibri</vt:lpstr>
      <vt:lpstr>Тема Office</vt:lpstr>
      <vt:lpstr>Проектирование и разработка Web-приложений</vt:lpstr>
      <vt:lpstr>Состояние web-приложения</vt:lpstr>
      <vt:lpstr>Виды данных состояния в ASP.Net WF</vt:lpstr>
      <vt:lpstr>Процесс работы ASP.Net  web-приложения</vt:lpstr>
      <vt:lpstr>Логика работы web-приложения ASP.Net Web Forms</vt:lpstr>
      <vt:lpstr>Поддержка состояния средой выполнения</vt:lpstr>
      <vt:lpstr>Поддержка состояния web-формы</vt:lpstr>
      <vt:lpstr>Коллекция ViewState</vt:lpstr>
      <vt:lpstr>Сохранение данных состояния формы</vt:lpstr>
      <vt:lpstr>Извлечение данных состояния формы</vt:lpstr>
      <vt:lpstr>Особенности работы с  ViewState </vt:lpstr>
      <vt:lpstr>Особенности работы с ViewState (2) </vt:lpstr>
      <vt:lpstr>Хранение состояния сеанса работы пользователя</vt:lpstr>
      <vt:lpstr>Коллекции Session</vt:lpstr>
      <vt:lpstr>Пример</vt:lpstr>
      <vt:lpstr>Хранение состояния сеанса работы пользователя</vt:lpstr>
      <vt:lpstr>Свойство Session</vt:lpstr>
      <vt:lpstr>Идентификатор сеанса</vt:lpstr>
      <vt:lpstr>Передача ID сеанса</vt:lpstr>
      <vt:lpstr>Модуль SessionStateModule</vt:lpstr>
      <vt:lpstr>Архитектура поддержки состояния сессии</vt:lpstr>
      <vt:lpstr>Конфигурирование способа хранения данных состояния сеанса в Web.config</vt:lpstr>
      <vt:lpstr>Значения атрибута Mode</vt:lpstr>
      <vt:lpstr>Значения атрибута Mode (2)</vt:lpstr>
      <vt:lpstr>Конфигурирование способа хранения данных состояния сеанса в Web.config</vt:lpstr>
      <vt:lpstr>Создание базы данных для хранения состояния</vt:lpstr>
      <vt:lpstr>Создание базы данных для хранения состояния</vt:lpstr>
      <vt:lpstr>Уничтожение состояния сеанса </vt:lpstr>
      <vt:lpstr>Хранение состояния web-приложения</vt:lpstr>
      <vt:lpstr>Работа с куки в web-приложении</vt:lpstr>
      <vt:lpstr>Пример использования куки</vt:lpstr>
      <vt:lpstr>Задание времени хранения куки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Интернет приложений  Лекция 10</dc:title>
  <dc:creator>Тузовский</dc:creator>
  <cp:lastModifiedBy>Anatoly Tuzovsky</cp:lastModifiedBy>
  <cp:revision>28</cp:revision>
  <dcterms:created xsi:type="dcterms:W3CDTF">2013-04-01T02:40:10Z</dcterms:created>
  <dcterms:modified xsi:type="dcterms:W3CDTF">2017-05-12T10:07:49Z</dcterms:modified>
</cp:coreProperties>
</file>